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5"/>
  </p:notesMasterIdLst>
  <p:sldIdLst>
    <p:sldId id="341" r:id="rId2"/>
    <p:sldId id="342" r:id="rId3"/>
    <p:sldId id="279" r:id="rId4"/>
    <p:sldId id="280" r:id="rId5"/>
    <p:sldId id="281" r:id="rId6"/>
    <p:sldId id="282" r:id="rId7"/>
    <p:sldId id="283" r:id="rId8"/>
    <p:sldId id="285" r:id="rId9"/>
    <p:sldId id="284" r:id="rId10"/>
    <p:sldId id="286" r:id="rId11"/>
    <p:sldId id="287" r:id="rId12"/>
    <p:sldId id="289" r:id="rId13"/>
    <p:sldId id="290" r:id="rId14"/>
    <p:sldId id="292" r:id="rId15"/>
    <p:sldId id="293" r:id="rId16"/>
    <p:sldId id="291" r:id="rId17"/>
    <p:sldId id="295" r:id="rId18"/>
    <p:sldId id="296" r:id="rId19"/>
    <p:sldId id="298" r:id="rId20"/>
    <p:sldId id="299" r:id="rId21"/>
    <p:sldId id="300" r:id="rId22"/>
    <p:sldId id="302" r:id="rId23"/>
    <p:sldId id="303" r:id="rId24"/>
    <p:sldId id="304" r:id="rId25"/>
    <p:sldId id="305" r:id="rId26"/>
    <p:sldId id="306" r:id="rId27"/>
    <p:sldId id="307" r:id="rId28"/>
    <p:sldId id="308" r:id="rId29"/>
    <p:sldId id="309" r:id="rId30"/>
    <p:sldId id="311" r:id="rId31"/>
    <p:sldId id="313" r:id="rId32"/>
    <p:sldId id="314" r:id="rId33"/>
    <p:sldId id="315" r:id="rId34"/>
    <p:sldId id="310" r:id="rId35"/>
    <p:sldId id="317" r:id="rId36"/>
    <p:sldId id="318" r:id="rId37"/>
    <p:sldId id="312" r:id="rId38"/>
    <p:sldId id="319" r:id="rId39"/>
    <p:sldId id="320" r:id="rId40"/>
    <p:sldId id="321" r:id="rId41"/>
    <p:sldId id="322" r:id="rId42"/>
    <p:sldId id="323" r:id="rId43"/>
    <p:sldId id="325" r:id="rId44"/>
    <p:sldId id="355" r:id="rId45"/>
    <p:sldId id="356" r:id="rId46"/>
    <p:sldId id="377" r:id="rId47"/>
    <p:sldId id="378" r:id="rId48"/>
    <p:sldId id="379" r:id="rId49"/>
    <p:sldId id="380" r:id="rId50"/>
    <p:sldId id="381" r:id="rId51"/>
    <p:sldId id="382" r:id="rId52"/>
    <p:sldId id="352" r:id="rId53"/>
    <p:sldId id="353" r:id="rId54"/>
    <p:sldId id="358" r:id="rId55"/>
    <p:sldId id="364" r:id="rId56"/>
    <p:sldId id="326" r:id="rId57"/>
    <p:sldId id="327" r:id="rId58"/>
    <p:sldId id="343" r:id="rId59"/>
    <p:sldId id="328" r:id="rId60"/>
    <p:sldId id="329" r:id="rId61"/>
    <p:sldId id="357" r:id="rId62"/>
    <p:sldId id="365" r:id="rId63"/>
    <p:sldId id="366" r:id="rId64"/>
    <p:sldId id="367" r:id="rId65"/>
    <p:sldId id="368" r:id="rId66"/>
    <p:sldId id="369" r:id="rId67"/>
    <p:sldId id="370" r:id="rId68"/>
    <p:sldId id="371" r:id="rId69"/>
    <p:sldId id="372" r:id="rId70"/>
    <p:sldId id="373" r:id="rId71"/>
    <p:sldId id="374" r:id="rId72"/>
    <p:sldId id="375" r:id="rId73"/>
    <p:sldId id="376" r:id="rId74"/>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a:srgbClr val="000000"/>
    <a:srgbClr val="FFFF66"/>
    <a:srgbClr val="FFFF99"/>
    <a:srgbClr val="FF9900"/>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6" autoAdjust="0"/>
    <p:restoredTop sz="90036" autoAdjust="0"/>
  </p:normalViewPr>
  <p:slideViewPr>
    <p:cSldViewPr snapToObjects="1">
      <p:cViewPr varScale="1">
        <p:scale>
          <a:sx n="111" d="100"/>
          <a:sy n="111" d="100"/>
        </p:scale>
        <p:origin x="786" y="102"/>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1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image" Target="../media/image52.emf"/><Relationship Id="rId1" Type="http://schemas.openxmlformats.org/officeDocument/2006/relationships/image" Target="../media/image51.emf"/><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4.emf"/><Relationship Id="rId6" Type="http://schemas.openxmlformats.org/officeDocument/2006/relationships/image" Target="../media/image69.emf"/><Relationship Id="rId5" Type="http://schemas.openxmlformats.org/officeDocument/2006/relationships/image" Target="../media/image68.emf"/><Relationship Id="rId4" Type="http://schemas.openxmlformats.org/officeDocument/2006/relationships/image" Target="../media/image67.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 Id="rId5" Type="http://schemas.openxmlformats.org/officeDocument/2006/relationships/image" Target="../media/image74.wmf"/><Relationship Id="rId4" Type="http://schemas.openxmlformats.org/officeDocument/2006/relationships/image" Target="../media/image7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5" Type="http://schemas.openxmlformats.org/officeDocument/2006/relationships/image" Target="../media/image86.wmf"/><Relationship Id="rId4" Type="http://schemas.openxmlformats.org/officeDocument/2006/relationships/image" Target="../media/image8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5" Type="http://schemas.openxmlformats.org/officeDocument/2006/relationships/image" Target="../media/image13.emf"/><Relationship Id="rId4" Type="http://schemas.openxmlformats.org/officeDocument/2006/relationships/image" Target="../media/image12.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emf"/><Relationship Id="rId7" Type="http://schemas.openxmlformats.org/officeDocument/2006/relationships/image" Target="../media/image102.wmf"/><Relationship Id="rId2" Type="http://schemas.openxmlformats.org/officeDocument/2006/relationships/image" Target="../media/image97.emf"/><Relationship Id="rId1" Type="http://schemas.openxmlformats.org/officeDocument/2006/relationships/image" Target="../media/image96.e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emf"/><Relationship Id="rId1" Type="http://schemas.openxmlformats.org/officeDocument/2006/relationships/image" Target="../media/image104.emf"/><Relationship Id="rId5" Type="http://schemas.openxmlformats.org/officeDocument/2006/relationships/image" Target="../media/image108.wmf"/><Relationship Id="rId4" Type="http://schemas.openxmlformats.org/officeDocument/2006/relationships/image" Target="../media/image10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image" Target="../media/image110.emf"/><Relationship Id="rId1" Type="http://schemas.openxmlformats.org/officeDocument/2006/relationships/image" Target="../media/image109.emf"/><Relationship Id="rId4" Type="http://schemas.openxmlformats.org/officeDocument/2006/relationships/image" Target="../media/image112.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emf"/><Relationship Id="rId1" Type="http://schemas.openxmlformats.org/officeDocument/2006/relationships/image" Target="../media/image127.emf"/><Relationship Id="rId4" Type="http://schemas.openxmlformats.org/officeDocument/2006/relationships/image" Target="../media/image130.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image" Target="../media/image133.wmf"/><Relationship Id="rId7" Type="http://schemas.openxmlformats.org/officeDocument/2006/relationships/image" Target="../media/image137.wmf"/><Relationship Id="rId2" Type="http://schemas.openxmlformats.org/officeDocument/2006/relationships/image" Target="../media/image132.emf"/><Relationship Id="rId1" Type="http://schemas.openxmlformats.org/officeDocument/2006/relationships/image" Target="../media/image131.e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image" Target="../media/image141.emf"/><Relationship Id="rId7" Type="http://schemas.openxmlformats.org/officeDocument/2006/relationships/image" Target="../media/image145.w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 Id="rId9" Type="http://schemas.openxmlformats.org/officeDocument/2006/relationships/image" Target="../media/image14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5" Type="http://schemas.openxmlformats.org/officeDocument/2006/relationships/image" Target="../media/image152.wmf"/><Relationship Id="rId4" Type="http://schemas.openxmlformats.org/officeDocument/2006/relationships/image" Target="../media/image15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54.wmf"/><Relationship Id="rId1" Type="http://schemas.openxmlformats.org/officeDocument/2006/relationships/image" Target="../media/image15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61.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 Id="rId4" Type="http://schemas.openxmlformats.org/officeDocument/2006/relationships/image" Target="../media/image16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68.emf"/><Relationship Id="rId2" Type="http://schemas.openxmlformats.org/officeDocument/2006/relationships/image" Target="../media/image167.wmf"/><Relationship Id="rId1" Type="http://schemas.openxmlformats.org/officeDocument/2006/relationships/image" Target="../media/image166.emf"/><Relationship Id="rId4" Type="http://schemas.openxmlformats.org/officeDocument/2006/relationships/image" Target="../media/image169.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image" Target="../media/image172.wmf"/><Relationship Id="rId7" Type="http://schemas.openxmlformats.org/officeDocument/2006/relationships/image" Target="../media/image176.wmf"/><Relationship Id="rId2" Type="http://schemas.openxmlformats.org/officeDocument/2006/relationships/image" Target="../media/image171.wmf"/><Relationship Id="rId1" Type="http://schemas.openxmlformats.org/officeDocument/2006/relationships/image" Target="../media/image170.wmf"/><Relationship Id="rId6" Type="http://schemas.openxmlformats.org/officeDocument/2006/relationships/image" Target="../media/image175.wmf"/><Relationship Id="rId5" Type="http://schemas.openxmlformats.org/officeDocument/2006/relationships/image" Target="../media/image174.wmf"/><Relationship Id="rId4" Type="http://schemas.openxmlformats.org/officeDocument/2006/relationships/image" Target="../media/image17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8.wmf"/><Relationship Id="rId4" Type="http://schemas.openxmlformats.org/officeDocument/2006/relationships/image" Target="../media/image17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 Id="rId4" Type="http://schemas.openxmlformats.org/officeDocument/2006/relationships/image" Target="../media/image18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84.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 Id="rId4" Type="http://schemas.openxmlformats.org/officeDocument/2006/relationships/image" Target="../media/image19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 Id="rId5" Type="http://schemas.openxmlformats.org/officeDocument/2006/relationships/image" Target="../media/image197.wmf"/><Relationship Id="rId4" Type="http://schemas.openxmlformats.org/officeDocument/2006/relationships/image" Target="../media/image196.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02.emf"/><Relationship Id="rId2" Type="http://schemas.openxmlformats.org/officeDocument/2006/relationships/image" Target="../media/image201.emf"/><Relationship Id="rId1" Type="http://schemas.openxmlformats.org/officeDocument/2006/relationships/image" Target="../media/image200.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02.emf"/><Relationship Id="rId2" Type="http://schemas.openxmlformats.org/officeDocument/2006/relationships/image" Target="../media/image201.emf"/><Relationship Id="rId1" Type="http://schemas.openxmlformats.org/officeDocument/2006/relationships/image" Target="../media/image200.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00.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06.wmf"/><Relationship Id="rId1" Type="http://schemas.openxmlformats.org/officeDocument/2006/relationships/image" Target="../media/image205.wmf"/><Relationship Id="rId4" Type="http://schemas.openxmlformats.org/officeDocument/2006/relationships/image" Target="../media/image208.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 Id="rId5" Type="http://schemas.openxmlformats.org/officeDocument/2006/relationships/image" Target="../media/image213.wmf"/><Relationship Id="rId4" Type="http://schemas.openxmlformats.org/officeDocument/2006/relationships/image" Target="../media/image212.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 Id="rId6" Type="http://schemas.openxmlformats.org/officeDocument/2006/relationships/image" Target="../media/image224.wmf"/><Relationship Id="rId5" Type="http://schemas.openxmlformats.org/officeDocument/2006/relationships/image" Target="../media/image223.wmf"/><Relationship Id="rId4" Type="http://schemas.openxmlformats.org/officeDocument/2006/relationships/image" Target="../media/image222.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 Id="rId5" Type="http://schemas.openxmlformats.org/officeDocument/2006/relationships/image" Target="../media/image21.emf"/><Relationship Id="rId4"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emf"/><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emf"/><Relationship Id="rId2" Type="http://schemas.openxmlformats.org/officeDocument/2006/relationships/image" Target="../media/image32.emf"/><Relationship Id="rId1" Type="http://schemas.openxmlformats.org/officeDocument/2006/relationships/image" Target="../media/image31.emf"/><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image" Target="../media/image39.emf"/><Relationship Id="rId1" Type="http://schemas.openxmlformats.org/officeDocument/2006/relationships/image" Target="../media/image38.emf"/><Relationship Id="rId6" Type="http://schemas.openxmlformats.org/officeDocument/2006/relationships/image" Target="../media/image43.emf"/><Relationship Id="rId11" Type="http://schemas.openxmlformats.org/officeDocument/2006/relationships/image" Target="../media/image48.emf"/><Relationship Id="rId5" Type="http://schemas.openxmlformats.org/officeDocument/2006/relationships/image" Target="../media/image42.emf"/><Relationship Id="rId10" Type="http://schemas.openxmlformats.org/officeDocument/2006/relationships/image" Target="../media/image47.emf"/><Relationship Id="rId4" Type="http://schemas.openxmlformats.org/officeDocument/2006/relationships/image" Target="../media/image41.emf"/><Relationship Id="rId9" Type="http://schemas.openxmlformats.org/officeDocument/2006/relationships/image" Target="../media/image4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235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35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8A88E33-0F04-4BFD-8FF6-79859DA2A799}" type="slidenum">
              <a:rPr lang="zh-CN" altLang="en-US"/>
              <a:pPr>
                <a:defRPr/>
              </a:pPr>
              <a:t>‹#›</a:t>
            </a:fld>
            <a:endParaRPr lang="en-US" altLang="zh-CN"/>
          </a:p>
        </p:txBody>
      </p:sp>
    </p:spTree>
    <p:extLst>
      <p:ext uri="{BB962C8B-B14F-4D97-AF65-F5344CB8AC3E}">
        <p14:creationId xmlns:p14="http://schemas.microsoft.com/office/powerpoint/2010/main" val="2940888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A88E33-0F04-4BFD-8FF6-79859DA2A799}" type="slidenum">
              <a:rPr lang="zh-CN" altLang="en-US" smtClean="0"/>
              <a:pPr>
                <a:defRPr/>
              </a:pPr>
              <a:t>3</a:t>
            </a:fld>
            <a:endParaRPr lang="en-US" altLang="zh-CN"/>
          </a:p>
        </p:txBody>
      </p:sp>
    </p:spTree>
    <p:extLst>
      <p:ext uri="{BB962C8B-B14F-4D97-AF65-F5344CB8AC3E}">
        <p14:creationId xmlns:p14="http://schemas.microsoft.com/office/powerpoint/2010/main" val="2328388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9C10CE19-95BB-40E7-985C-C7F4D6B24F83}" type="slidenum">
              <a:rPr lang="en-US" altLang="zh-CN" smtClean="0"/>
              <a:pPr>
                <a:spcBef>
                  <a:spcPct val="0"/>
                </a:spcBef>
              </a:pPr>
              <a:t>12</a:t>
            </a:fld>
            <a:endParaRPr lang="en-US"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橙色区域的电流分布对应</a:t>
            </a:r>
            <a:r>
              <a:rPr lang="zh-CN" altLang="en-US" smtClean="0"/>
              <a:t>的磁力线穿入又穿出</a:t>
            </a:r>
            <a:r>
              <a:rPr lang="zh-CN" altLang="en-US" dirty="0" smtClean="0"/>
              <a:t>黑色矩形，没有与该面积铰链，因此对磁匝链没有贡献</a:t>
            </a:r>
            <a:endParaRPr lang="zh-CN" altLang="en-US" dirty="0"/>
          </a:p>
        </p:txBody>
      </p:sp>
      <p:sp>
        <p:nvSpPr>
          <p:cNvPr id="4" name="灯片编号占位符 3"/>
          <p:cNvSpPr>
            <a:spLocks noGrp="1"/>
          </p:cNvSpPr>
          <p:nvPr>
            <p:ph type="sldNum" sz="quarter" idx="10"/>
          </p:nvPr>
        </p:nvSpPr>
        <p:spPr/>
        <p:txBody>
          <a:bodyPr/>
          <a:lstStyle/>
          <a:p>
            <a:fld id="{49C1B084-CDED-448F-BAC5-ADEAE799F45D}" type="slidenum">
              <a:rPr lang="zh-CN" altLang="en-US" smtClean="0"/>
              <a:t>72</a:t>
            </a:fld>
            <a:endParaRPr lang="zh-CN" altLang="en-US"/>
          </a:p>
        </p:txBody>
      </p:sp>
    </p:spTree>
    <p:extLst>
      <p:ext uri="{BB962C8B-B14F-4D97-AF65-F5344CB8AC3E}">
        <p14:creationId xmlns:p14="http://schemas.microsoft.com/office/powerpoint/2010/main" val="1840036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3DE0B55-A89A-4A31-988B-17F84F0051A7}" type="slidenum">
              <a:rPr lang="zh-CN" altLang="en-US"/>
              <a:pPr>
                <a:defRPr/>
              </a:pPr>
              <a:t>‹#›</a:t>
            </a:fld>
            <a:endParaRPr lang="en-US" altLang="zh-CN"/>
          </a:p>
        </p:txBody>
      </p:sp>
    </p:spTree>
    <p:extLst>
      <p:ext uri="{BB962C8B-B14F-4D97-AF65-F5344CB8AC3E}">
        <p14:creationId xmlns:p14="http://schemas.microsoft.com/office/powerpoint/2010/main" val="2156340374"/>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D46704-2676-4A60-A897-33BED8940D81}" type="slidenum">
              <a:rPr lang="zh-CN" altLang="en-US"/>
              <a:pPr>
                <a:defRPr/>
              </a:pPr>
              <a:t>‹#›</a:t>
            </a:fld>
            <a:endParaRPr lang="en-US" altLang="zh-CN"/>
          </a:p>
        </p:txBody>
      </p:sp>
    </p:spTree>
    <p:extLst>
      <p:ext uri="{BB962C8B-B14F-4D97-AF65-F5344CB8AC3E}">
        <p14:creationId xmlns:p14="http://schemas.microsoft.com/office/powerpoint/2010/main" val="688502255"/>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B33D76-046B-4EF2-81D2-D596DBFBA554}" type="slidenum">
              <a:rPr lang="zh-CN" altLang="en-US"/>
              <a:pPr>
                <a:defRPr/>
              </a:pPr>
              <a:t>‹#›</a:t>
            </a:fld>
            <a:endParaRPr lang="en-US" altLang="zh-CN"/>
          </a:p>
        </p:txBody>
      </p:sp>
    </p:spTree>
    <p:extLst>
      <p:ext uri="{BB962C8B-B14F-4D97-AF65-F5344CB8AC3E}">
        <p14:creationId xmlns:p14="http://schemas.microsoft.com/office/powerpoint/2010/main" val="916855069"/>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A93873-F648-4F68-B305-AE962344E028}" type="slidenum">
              <a:rPr lang="zh-CN" altLang="en-US"/>
              <a:pPr>
                <a:defRPr/>
              </a:pPr>
              <a:t>‹#›</a:t>
            </a:fld>
            <a:endParaRPr lang="en-US" altLang="zh-CN"/>
          </a:p>
        </p:txBody>
      </p:sp>
    </p:spTree>
    <p:extLst>
      <p:ext uri="{BB962C8B-B14F-4D97-AF65-F5344CB8AC3E}">
        <p14:creationId xmlns:p14="http://schemas.microsoft.com/office/powerpoint/2010/main" val="328537948"/>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6E6845-E4CD-4DD2-8000-42FFA5C6312B}" type="slidenum">
              <a:rPr lang="zh-CN" altLang="en-US"/>
              <a:pPr>
                <a:defRPr/>
              </a:pPr>
              <a:t>‹#›</a:t>
            </a:fld>
            <a:endParaRPr lang="en-US" altLang="zh-CN"/>
          </a:p>
        </p:txBody>
      </p:sp>
    </p:spTree>
    <p:extLst>
      <p:ext uri="{BB962C8B-B14F-4D97-AF65-F5344CB8AC3E}">
        <p14:creationId xmlns:p14="http://schemas.microsoft.com/office/powerpoint/2010/main" val="2823786304"/>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477FA79-5666-4953-8C2B-D9A06FE2D79B}" type="slidenum">
              <a:rPr lang="zh-CN" altLang="en-US"/>
              <a:pPr>
                <a:defRPr/>
              </a:pPr>
              <a:t>‹#›</a:t>
            </a:fld>
            <a:endParaRPr lang="en-US" altLang="zh-CN"/>
          </a:p>
        </p:txBody>
      </p:sp>
    </p:spTree>
    <p:extLst>
      <p:ext uri="{BB962C8B-B14F-4D97-AF65-F5344CB8AC3E}">
        <p14:creationId xmlns:p14="http://schemas.microsoft.com/office/powerpoint/2010/main" val="1836509877"/>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C49754D-DD37-4287-B230-F647E322EA77}" type="slidenum">
              <a:rPr lang="zh-CN" altLang="en-US"/>
              <a:pPr>
                <a:defRPr/>
              </a:pPr>
              <a:t>‹#›</a:t>
            </a:fld>
            <a:endParaRPr lang="en-US" altLang="zh-CN"/>
          </a:p>
        </p:txBody>
      </p:sp>
    </p:spTree>
    <p:extLst>
      <p:ext uri="{BB962C8B-B14F-4D97-AF65-F5344CB8AC3E}">
        <p14:creationId xmlns:p14="http://schemas.microsoft.com/office/powerpoint/2010/main" val="2172334147"/>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E5F56FD-BCFE-4996-AB33-0A13335C4D41}" type="slidenum">
              <a:rPr lang="zh-CN" altLang="en-US"/>
              <a:pPr>
                <a:defRPr/>
              </a:pPr>
              <a:t>‹#›</a:t>
            </a:fld>
            <a:endParaRPr lang="en-US" altLang="zh-CN"/>
          </a:p>
        </p:txBody>
      </p:sp>
    </p:spTree>
    <p:extLst>
      <p:ext uri="{BB962C8B-B14F-4D97-AF65-F5344CB8AC3E}">
        <p14:creationId xmlns:p14="http://schemas.microsoft.com/office/powerpoint/2010/main" val="3519407216"/>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2324A57-F2FB-4339-A469-76C3141AE88F}" type="slidenum">
              <a:rPr lang="zh-CN" altLang="en-US"/>
              <a:pPr>
                <a:defRPr/>
              </a:pPr>
              <a:t>‹#›</a:t>
            </a:fld>
            <a:endParaRPr lang="en-US" altLang="zh-CN"/>
          </a:p>
        </p:txBody>
      </p:sp>
    </p:spTree>
    <p:extLst>
      <p:ext uri="{BB962C8B-B14F-4D97-AF65-F5344CB8AC3E}">
        <p14:creationId xmlns:p14="http://schemas.microsoft.com/office/powerpoint/2010/main" val="2600196439"/>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AC96D37-72F6-46A3-8C1F-FC1F48207F17}" type="slidenum">
              <a:rPr lang="zh-CN" altLang="en-US"/>
              <a:pPr>
                <a:defRPr/>
              </a:pPr>
              <a:t>‹#›</a:t>
            </a:fld>
            <a:endParaRPr lang="en-US" altLang="zh-CN"/>
          </a:p>
        </p:txBody>
      </p:sp>
    </p:spTree>
    <p:extLst>
      <p:ext uri="{BB962C8B-B14F-4D97-AF65-F5344CB8AC3E}">
        <p14:creationId xmlns:p14="http://schemas.microsoft.com/office/powerpoint/2010/main" val="253424794"/>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CC45C3D-68E2-40C1-A640-368546253CDC}" type="slidenum">
              <a:rPr lang="zh-CN" altLang="en-US"/>
              <a:pPr>
                <a:defRPr/>
              </a:pPr>
              <a:t>‹#›</a:t>
            </a:fld>
            <a:endParaRPr lang="en-US" altLang="zh-CN"/>
          </a:p>
        </p:txBody>
      </p:sp>
    </p:spTree>
    <p:extLst>
      <p:ext uri="{BB962C8B-B14F-4D97-AF65-F5344CB8AC3E}">
        <p14:creationId xmlns:p14="http://schemas.microsoft.com/office/powerpoint/2010/main" val="3121679878"/>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66"/>
            </a:gs>
            <a:gs pos="100000">
              <a:srgbClr val="FFFFF5"/>
            </a:gs>
          </a:gsLst>
          <a:path path="rect">
            <a:fillToRect l="100000" t="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smtClean="0">
                <a:ea typeface="宋体" pitchFamily="2" charset="-122"/>
              </a:defRPr>
            </a:lvl1pPr>
          </a:lstStyle>
          <a:p>
            <a:pPr>
              <a:defRPr/>
            </a:pPr>
            <a:fld id="{91CD8ECC-23A1-4EDC-9669-C140A0991B9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dir="in"/>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27.png"/><Relationship Id="rId7" Type="http://schemas.openxmlformats.org/officeDocument/2006/relationships/image" Target="../media/image23.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3.bin"/><Relationship Id="rId5" Type="http://schemas.openxmlformats.org/officeDocument/2006/relationships/image" Target="../media/image22.emf"/><Relationship Id="rId4" Type="http://schemas.openxmlformats.org/officeDocument/2006/relationships/oleObject" Target="../embeddings/oleObject22.bin"/><Relationship Id="rId9" Type="http://schemas.openxmlformats.org/officeDocument/2006/relationships/image" Target="../media/image24.wmf"/></Relationships>
</file>

<file path=ppt/slides/_rels/slide11.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6.e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oleObject" Target="../embeddings/oleObject28.bin"/><Relationship Id="rId14" Type="http://schemas.openxmlformats.org/officeDocument/2006/relationships/image" Target="../media/image30.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5.emf"/><Relationship Id="rId2" Type="http://schemas.openxmlformats.org/officeDocument/2006/relationships/slideLayout" Target="../slideLayouts/slideLayout7.xml"/><Relationship Id="rId16" Type="http://schemas.openxmlformats.org/officeDocument/2006/relationships/image" Target="../media/image37.emf"/><Relationship Id="rId1" Type="http://schemas.openxmlformats.org/officeDocument/2006/relationships/vmlDrawing" Target="../drawings/vmlDrawing8.vml"/><Relationship Id="rId6" Type="http://schemas.openxmlformats.org/officeDocument/2006/relationships/image" Target="../media/image32.e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34.bin"/><Relationship Id="rId14" Type="http://schemas.openxmlformats.org/officeDocument/2006/relationships/image" Target="../media/image36.emf"/></Relationships>
</file>

<file path=ppt/slides/_rels/slide14.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oleObject" Target="../embeddings/oleObject43.bin"/><Relationship Id="rId18" Type="http://schemas.openxmlformats.org/officeDocument/2006/relationships/image" Target="../media/image45.emf"/><Relationship Id="rId3" Type="http://schemas.openxmlformats.org/officeDocument/2006/relationships/oleObject" Target="../embeddings/oleObject38.bin"/><Relationship Id="rId21" Type="http://schemas.openxmlformats.org/officeDocument/2006/relationships/oleObject" Target="../embeddings/oleObject47.bin"/><Relationship Id="rId7" Type="http://schemas.openxmlformats.org/officeDocument/2006/relationships/oleObject" Target="../embeddings/oleObject40.bin"/><Relationship Id="rId12" Type="http://schemas.openxmlformats.org/officeDocument/2006/relationships/image" Target="../media/image42.emf"/><Relationship Id="rId17" Type="http://schemas.openxmlformats.org/officeDocument/2006/relationships/oleObject" Target="../embeddings/oleObject45.bin"/><Relationship Id="rId2" Type="http://schemas.openxmlformats.org/officeDocument/2006/relationships/slideLayout" Target="../slideLayouts/slideLayout7.xml"/><Relationship Id="rId16" Type="http://schemas.openxmlformats.org/officeDocument/2006/relationships/image" Target="../media/image44.emf"/><Relationship Id="rId20" Type="http://schemas.openxmlformats.org/officeDocument/2006/relationships/image" Target="../media/image46.emf"/><Relationship Id="rId1" Type="http://schemas.openxmlformats.org/officeDocument/2006/relationships/vmlDrawing" Target="../drawings/vmlDrawing9.vml"/><Relationship Id="rId6" Type="http://schemas.openxmlformats.org/officeDocument/2006/relationships/image" Target="../media/image39.emf"/><Relationship Id="rId11" Type="http://schemas.openxmlformats.org/officeDocument/2006/relationships/oleObject" Target="../embeddings/oleObject42.bin"/><Relationship Id="rId24" Type="http://schemas.openxmlformats.org/officeDocument/2006/relationships/image" Target="../media/image48.emf"/><Relationship Id="rId5" Type="http://schemas.openxmlformats.org/officeDocument/2006/relationships/oleObject" Target="../embeddings/oleObject39.bin"/><Relationship Id="rId15" Type="http://schemas.openxmlformats.org/officeDocument/2006/relationships/oleObject" Target="../embeddings/oleObject44.bin"/><Relationship Id="rId23" Type="http://schemas.openxmlformats.org/officeDocument/2006/relationships/oleObject" Target="../embeddings/oleObject48.bin"/><Relationship Id="rId10" Type="http://schemas.openxmlformats.org/officeDocument/2006/relationships/image" Target="../media/image41.emf"/><Relationship Id="rId19" Type="http://schemas.openxmlformats.org/officeDocument/2006/relationships/oleObject" Target="../embeddings/oleObject46.bin"/><Relationship Id="rId4" Type="http://schemas.openxmlformats.org/officeDocument/2006/relationships/image" Target="../media/image38.emf"/><Relationship Id="rId9" Type="http://schemas.openxmlformats.org/officeDocument/2006/relationships/oleObject" Target="../embeddings/oleObject41.bin"/><Relationship Id="rId14" Type="http://schemas.openxmlformats.org/officeDocument/2006/relationships/image" Target="../media/image43.emf"/><Relationship Id="rId22" Type="http://schemas.openxmlformats.org/officeDocument/2006/relationships/image" Target="../media/image47.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0.emf"/><Relationship Id="rId5" Type="http://schemas.openxmlformats.org/officeDocument/2006/relationships/oleObject" Target="../embeddings/oleObject50.bin"/><Relationship Id="rId4" Type="http://schemas.openxmlformats.org/officeDocument/2006/relationships/image" Target="../media/image4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55.emf"/><Relationship Id="rId2" Type="http://schemas.openxmlformats.org/officeDocument/2006/relationships/slideLayout" Target="../slideLayouts/slideLayout7.xml"/><Relationship Id="rId16" Type="http://schemas.openxmlformats.org/officeDocument/2006/relationships/image" Target="../media/image57.emf"/><Relationship Id="rId1" Type="http://schemas.openxmlformats.org/officeDocument/2006/relationships/vmlDrawing" Target="../drawings/vmlDrawing11.vml"/><Relationship Id="rId6" Type="http://schemas.openxmlformats.org/officeDocument/2006/relationships/image" Target="../media/image52.e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oleObject" Target="../embeddings/oleObject57.bin"/><Relationship Id="rId10" Type="http://schemas.openxmlformats.org/officeDocument/2006/relationships/image" Target="../media/image54.emf"/><Relationship Id="rId4" Type="http://schemas.openxmlformats.org/officeDocument/2006/relationships/image" Target="../media/image51.emf"/><Relationship Id="rId9" Type="http://schemas.openxmlformats.org/officeDocument/2006/relationships/oleObject" Target="../embeddings/oleObject54.bin"/><Relationship Id="rId14" Type="http://schemas.openxmlformats.org/officeDocument/2006/relationships/image" Target="../media/image56.emf"/></Relationships>
</file>

<file path=ppt/slides/_rels/slide18.x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62.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9.e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61.emf"/><Relationship Id="rId4" Type="http://schemas.openxmlformats.org/officeDocument/2006/relationships/image" Target="../media/image58.emf"/><Relationship Id="rId9" Type="http://schemas.openxmlformats.org/officeDocument/2006/relationships/oleObject" Target="../embeddings/oleObject61.bin"/><Relationship Id="rId14" Type="http://schemas.openxmlformats.org/officeDocument/2006/relationships/image" Target="../media/image63.emf"/></Relationships>
</file>

<file path=ppt/slides/_rels/slide19.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oleObject" Target="../embeddings/oleObject69.bin"/><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68.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5.e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67.emf"/><Relationship Id="rId4" Type="http://schemas.openxmlformats.org/officeDocument/2006/relationships/image" Target="../media/image64.emf"/><Relationship Id="rId9" Type="http://schemas.openxmlformats.org/officeDocument/2006/relationships/oleObject" Target="../embeddings/oleObject67.bin"/><Relationship Id="rId14" Type="http://schemas.openxmlformats.org/officeDocument/2006/relationships/image" Target="../media/image6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74.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71.e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73.wmf"/><Relationship Id="rId4" Type="http://schemas.openxmlformats.org/officeDocument/2006/relationships/image" Target="../media/image70.emf"/><Relationship Id="rId9" Type="http://schemas.openxmlformats.org/officeDocument/2006/relationships/oleObject" Target="../embeddings/oleObject73.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79.wmf"/><Relationship Id="rId3" Type="http://schemas.openxmlformats.org/officeDocument/2006/relationships/oleObject" Target="../embeddings/oleObject75.bin"/><Relationship Id="rId7" Type="http://schemas.openxmlformats.org/officeDocument/2006/relationships/image" Target="../media/image81.jpeg"/><Relationship Id="rId12"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6.wmf"/><Relationship Id="rId11" Type="http://schemas.openxmlformats.org/officeDocument/2006/relationships/image" Target="../media/image78.wmf"/><Relationship Id="rId5" Type="http://schemas.openxmlformats.org/officeDocument/2006/relationships/oleObject" Target="../embeddings/oleObject76.bin"/><Relationship Id="rId15" Type="http://schemas.openxmlformats.org/officeDocument/2006/relationships/image" Target="../media/image80.wmf"/><Relationship Id="rId10" Type="http://schemas.openxmlformats.org/officeDocument/2006/relationships/oleObject" Target="../embeddings/oleObject78.bin"/><Relationship Id="rId4" Type="http://schemas.openxmlformats.org/officeDocument/2006/relationships/image" Target="../media/image75.wmf"/><Relationship Id="rId9" Type="http://schemas.openxmlformats.org/officeDocument/2006/relationships/image" Target="../media/image77.wmf"/><Relationship Id="rId14" Type="http://schemas.openxmlformats.org/officeDocument/2006/relationships/oleObject" Target="../embeddings/oleObject80.bin"/></Relationships>
</file>

<file path=ppt/slides/_rels/slide23.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86.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83.w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8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88.wmf"/><Relationship Id="rId5" Type="http://schemas.openxmlformats.org/officeDocument/2006/relationships/oleObject" Target="../embeddings/oleObject87.bin"/><Relationship Id="rId4" Type="http://schemas.openxmlformats.org/officeDocument/2006/relationships/image" Target="../media/image8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89.wmf"/></Relationships>
</file>

<file path=ppt/slides/_rels/slide26.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image" Target="../media/image94.wmf"/><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1.wmf"/><Relationship Id="rId11" Type="http://schemas.openxmlformats.org/officeDocument/2006/relationships/oleObject" Target="../embeddings/oleObject93.bin"/><Relationship Id="rId5" Type="http://schemas.openxmlformats.org/officeDocument/2006/relationships/oleObject" Target="../embeddings/oleObject90.bin"/><Relationship Id="rId15" Type="http://schemas.openxmlformats.org/officeDocument/2006/relationships/image" Target="../media/image95.wmf"/><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92.bin"/><Relationship Id="rId14" Type="http://schemas.openxmlformats.org/officeDocument/2006/relationships/oleObject" Target="../embeddings/oleObject95.bin"/></Relationships>
</file>

<file path=ppt/slides/_rels/slide27.xml.rels><?xml version="1.0" encoding="UTF-8" standalone="yes"?>
<Relationships xmlns="http://schemas.openxmlformats.org/package/2006/relationships"><Relationship Id="rId8" Type="http://schemas.openxmlformats.org/officeDocument/2006/relationships/image" Target="../media/image98.emf"/><Relationship Id="rId13" Type="http://schemas.openxmlformats.org/officeDocument/2006/relationships/oleObject" Target="../embeddings/oleObject101.bin"/><Relationship Id="rId18" Type="http://schemas.openxmlformats.org/officeDocument/2006/relationships/image" Target="../media/image103.wmf"/><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00.wmf"/><Relationship Id="rId17" Type="http://schemas.openxmlformats.org/officeDocument/2006/relationships/oleObject" Target="../embeddings/oleObject103.bin"/><Relationship Id="rId2" Type="http://schemas.openxmlformats.org/officeDocument/2006/relationships/slideLayout" Target="../slideLayouts/slideLayout7.xml"/><Relationship Id="rId16" Type="http://schemas.openxmlformats.org/officeDocument/2006/relationships/image" Target="../media/image102.wmf"/><Relationship Id="rId1" Type="http://schemas.openxmlformats.org/officeDocument/2006/relationships/vmlDrawing" Target="../drawings/vmlDrawing20.vml"/><Relationship Id="rId6" Type="http://schemas.openxmlformats.org/officeDocument/2006/relationships/image" Target="../media/image97.e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oleObject" Target="../embeddings/oleObject102.bin"/><Relationship Id="rId10" Type="http://schemas.openxmlformats.org/officeDocument/2006/relationships/image" Target="../media/image99.wmf"/><Relationship Id="rId4" Type="http://schemas.openxmlformats.org/officeDocument/2006/relationships/image" Target="../media/image96.emf"/><Relationship Id="rId9" Type="http://schemas.openxmlformats.org/officeDocument/2006/relationships/oleObject" Target="../embeddings/oleObject99.bin"/><Relationship Id="rId14" Type="http://schemas.openxmlformats.org/officeDocument/2006/relationships/image" Target="../media/image101.wmf"/></Relationships>
</file>

<file path=ppt/slides/_rels/slide28.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108.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05.emf"/><Relationship Id="rId11" Type="http://schemas.openxmlformats.org/officeDocument/2006/relationships/oleObject" Target="../embeddings/oleObject108.bin"/><Relationship Id="rId5" Type="http://schemas.openxmlformats.org/officeDocument/2006/relationships/oleObject" Target="../embeddings/oleObject105.bin"/><Relationship Id="rId10" Type="http://schemas.openxmlformats.org/officeDocument/2006/relationships/image" Target="../media/image107.wmf"/><Relationship Id="rId4" Type="http://schemas.openxmlformats.org/officeDocument/2006/relationships/image" Target="../media/image104.emf"/><Relationship Id="rId9" Type="http://schemas.openxmlformats.org/officeDocument/2006/relationships/oleObject" Target="../embeddings/oleObject107.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11.e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10.emf"/><Relationship Id="rId5" Type="http://schemas.openxmlformats.org/officeDocument/2006/relationships/oleObject" Target="../embeddings/oleObject110.bin"/><Relationship Id="rId10" Type="http://schemas.openxmlformats.org/officeDocument/2006/relationships/image" Target="../media/image112.emf"/><Relationship Id="rId4" Type="http://schemas.openxmlformats.org/officeDocument/2006/relationships/image" Target="../media/image109.emf"/><Relationship Id="rId9" Type="http://schemas.openxmlformats.org/officeDocument/2006/relationships/oleObject" Target="../embeddings/oleObject112.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oleObject" Target="../embeddings/oleObject119.bin"/><Relationship Id="rId18" Type="http://schemas.openxmlformats.org/officeDocument/2006/relationships/oleObject" Target="../embeddings/oleObject122.bin"/><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16.wmf"/><Relationship Id="rId17" Type="http://schemas.openxmlformats.org/officeDocument/2006/relationships/oleObject" Target="../embeddings/oleObject121.bin"/><Relationship Id="rId2" Type="http://schemas.openxmlformats.org/officeDocument/2006/relationships/slideLayout" Target="../slideLayouts/slideLayout7.xml"/><Relationship Id="rId16" Type="http://schemas.openxmlformats.org/officeDocument/2006/relationships/image" Target="../media/image118.wmf"/><Relationship Id="rId1" Type="http://schemas.openxmlformats.org/officeDocument/2006/relationships/vmlDrawing" Target="../drawings/vmlDrawing23.vml"/><Relationship Id="rId6" Type="http://schemas.openxmlformats.org/officeDocument/2006/relationships/image" Target="../media/image114.wmf"/><Relationship Id="rId11" Type="http://schemas.openxmlformats.org/officeDocument/2006/relationships/oleObject" Target="../embeddings/oleObject118.bin"/><Relationship Id="rId5" Type="http://schemas.openxmlformats.org/officeDocument/2006/relationships/oleObject" Target="../embeddings/oleObject114.bin"/><Relationship Id="rId15" Type="http://schemas.openxmlformats.org/officeDocument/2006/relationships/oleObject" Target="../embeddings/oleObject120.bin"/><Relationship Id="rId10" Type="http://schemas.openxmlformats.org/officeDocument/2006/relationships/image" Target="../media/image115.wmf"/><Relationship Id="rId4" Type="http://schemas.openxmlformats.org/officeDocument/2006/relationships/image" Target="../media/image113.wmf"/><Relationship Id="rId9" Type="http://schemas.openxmlformats.org/officeDocument/2006/relationships/oleObject" Target="../embeddings/oleObject117.bin"/><Relationship Id="rId14" Type="http://schemas.openxmlformats.org/officeDocument/2006/relationships/image" Target="../media/image117.wmf"/></Relationships>
</file>

<file path=ppt/slides/_rels/slide32.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23.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20.wmf"/><Relationship Id="rId11" Type="http://schemas.openxmlformats.org/officeDocument/2006/relationships/oleObject" Target="../embeddings/oleObject127.bin"/><Relationship Id="rId5" Type="http://schemas.openxmlformats.org/officeDocument/2006/relationships/oleObject" Target="../embeddings/oleObject124.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26.bin"/></Relationships>
</file>

<file path=ppt/slides/_rels/slide33.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25.wmf"/><Relationship Id="rId5" Type="http://schemas.openxmlformats.org/officeDocument/2006/relationships/oleObject" Target="../embeddings/oleObject129.bin"/><Relationship Id="rId4" Type="http://schemas.openxmlformats.org/officeDocument/2006/relationships/image" Target="../media/image124.wmf"/></Relationships>
</file>

<file path=ppt/slides/_rels/slide34.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31.bin"/><Relationship Id="rId7"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28.emf"/><Relationship Id="rId5" Type="http://schemas.openxmlformats.org/officeDocument/2006/relationships/oleObject" Target="../embeddings/oleObject132.bin"/><Relationship Id="rId10" Type="http://schemas.openxmlformats.org/officeDocument/2006/relationships/image" Target="../media/image130.wmf"/><Relationship Id="rId4" Type="http://schemas.openxmlformats.org/officeDocument/2006/relationships/image" Target="../media/image127.emf"/><Relationship Id="rId9" Type="http://schemas.openxmlformats.org/officeDocument/2006/relationships/oleObject" Target="../embeddings/oleObject134.bin"/></Relationships>
</file>

<file path=ppt/slides/_rels/slide35.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40.bin"/><Relationship Id="rId18" Type="http://schemas.openxmlformats.org/officeDocument/2006/relationships/image" Target="../media/image138.wmf"/><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35.wmf"/><Relationship Id="rId17" Type="http://schemas.openxmlformats.org/officeDocument/2006/relationships/oleObject" Target="../embeddings/oleObject142.bin"/><Relationship Id="rId2" Type="http://schemas.openxmlformats.org/officeDocument/2006/relationships/slideLayout" Target="../slideLayouts/slideLayout7.xml"/><Relationship Id="rId16" Type="http://schemas.openxmlformats.org/officeDocument/2006/relationships/image" Target="../media/image137.wmf"/><Relationship Id="rId1" Type="http://schemas.openxmlformats.org/officeDocument/2006/relationships/vmlDrawing" Target="../drawings/vmlDrawing27.vml"/><Relationship Id="rId6" Type="http://schemas.openxmlformats.org/officeDocument/2006/relationships/image" Target="../media/image132.e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oleObject" Target="../embeddings/oleObject141.bin"/><Relationship Id="rId10" Type="http://schemas.openxmlformats.org/officeDocument/2006/relationships/image" Target="../media/image134.wmf"/><Relationship Id="rId19" Type="http://schemas.openxmlformats.org/officeDocument/2006/relationships/slide" Target="slide16.xml"/><Relationship Id="rId4" Type="http://schemas.openxmlformats.org/officeDocument/2006/relationships/image" Target="../media/image131.emf"/><Relationship Id="rId9" Type="http://schemas.openxmlformats.org/officeDocument/2006/relationships/oleObject" Target="../embeddings/oleObject138.bin"/><Relationship Id="rId14" Type="http://schemas.openxmlformats.org/officeDocument/2006/relationships/image" Target="../media/image136.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45.bin"/><Relationship Id="rId13" Type="http://schemas.openxmlformats.org/officeDocument/2006/relationships/image" Target="../media/image143.wmf"/><Relationship Id="rId18" Type="http://schemas.openxmlformats.org/officeDocument/2006/relationships/oleObject" Target="../embeddings/oleObject150.bin"/><Relationship Id="rId3" Type="http://schemas.openxmlformats.org/officeDocument/2006/relationships/audio" Target="../media/audio1.wav"/><Relationship Id="rId21" Type="http://schemas.openxmlformats.org/officeDocument/2006/relationships/image" Target="../media/image147.wmf"/><Relationship Id="rId7" Type="http://schemas.openxmlformats.org/officeDocument/2006/relationships/image" Target="../media/image140.wmf"/><Relationship Id="rId12" Type="http://schemas.openxmlformats.org/officeDocument/2006/relationships/oleObject" Target="../embeddings/oleObject147.bin"/><Relationship Id="rId17" Type="http://schemas.openxmlformats.org/officeDocument/2006/relationships/image" Target="../media/image145.wmf"/><Relationship Id="rId2" Type="http://schemas.openxmlformats.org/officeDocument/2006/relationships/slideLayout" Target="../slideLayouts/slideLayout7.xml"/><Relationship Id="rId16" Type="http://schemas.openxmlformats.org/officeDocument/2006/relationships/oleObject" Target="../embeddings/oleObject149.bin"/><Relationship Id="rId20" Type="http://schemas.openxmlformats.org/officeDocument/2006/relationships/oleObject" Target="../embeddings/oleObject151.bin"/><Relationship Id="rId1" Type="http://schemas.openxmlformats.org/officeDocument/2006/relationships/vmlDrawing" Target="../drawings/vmlDrawing28.vml"/><Relationship Id="rId6" Type="http://schemas.openxmlformats.org/officeDocument/2006/relationships/oleObject" Target="../embeddings/oleObject144.bin"/><Relationship Id="rId11" Type="http://schemas.openxmlformats.org/officeDocument/2006/relationships/image" Target="../media/image142.wmf"/><Relationship Id="rId5" Type="http://schemas.openxmlformats.org/officeDocument/2006/relationships/image" Target="../media/image139.wmf"/><Relationship Id="rId15" Type="http://schemas.openxmlformats.org/officeDocument/2006/relationships/image" Target="../media/image144.wmf"/><Relationship Id="rId10" Type="http://schemas.openxmlformats.org/officeDocument/2006/relationships/oleObject" Target="../embeddings/oleObject146.bin"/><Relationship Id="rId19" Type="http://schemas.openxmlformats.org/officeDocument/2006/relationships/image" Target="../media/image146.wmf"/><Relationship Id="rId4" Type="http://schemas.openxmlformats.org/officeDocument/2006/relationships/oleObject" Target="../embeddings/oleObject143.bin"/><Relationship Id="rId9" Type="http://schemas.openxmlformats.org/officeDocument/2006/relationships/image" Target="../media/image141.emf"/><Relationship Id="rId14" Type="http://schemas.openxmlformats.org/officeDocument/2006/relationships/oleObject" Target="../embeddings/oleObject148.bin"/></Relationships>
</file>

<file path=ppt/slides/_rels/slide37.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152.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49.wmf"/><Relationship Id="rId11" Type="http://schemas.openxmlformats.org/officeDocument/2006/relationships/oleObject" Target="../embeddings/oleObject156.bin"/><Relationship Id="rId5" Type="http://schemas.openxmlformats.org/officeDocument/2006/relationships/oleObject" Target="../embeddings/oleObject153.bin"/><Relationship Id="rId10" Type="http://schemas.openxmlformats.org/officeDocument/2006/relationships/image" Target="../media/image151.wmf"/><Relationship Id="rId4" Type="http://schemas.openxmlformats.org/officeDocument/2006/relationships/image" Target="../media/image148.wmf"/><Relationship Id="rId9" Type="http://schemas.openxmlformats.org/officeDocument/2006/relationships/oleObject" Target="../embeddings/oleObject155.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54.wmf"/><Relationship Id="rId5" Type="http://schemas.openxmlformats.org/officeDocument/2006/relationships/oleObject" Target="../embeddings/oleObject158.bin"/><Relationship Id="rId4" Type="http://schemas.openxmlformats.org/officeDocument/2006/relationships/image" Target="../media/image153.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emf"/><Relationship Id="rId18" Type="http://schemas.openxmlformats.org/officeDocument/2006/relationships/oleObject" Target="../embeddings/oleObject8.bin"/><Relationship Id="rId3" Type="http://schemas.openxmlformats.org/officeDocument/2006/relationships/oleObject" Target="../embeddings/oleObject1.bin"/><Relationship Id="rId7" Type="http://schemas.openxmlformats.org/officeDocument/2006/relationships/image" Target="../media/image9.png"/><Relationship Id="rId12" Type="http://schemas.openxmlformats.org/officeDocument/2006/relationships/oleObject" Target="../embeddings/oleObject5.bin"/><Relationship Id="rId17" Type="http://schemas.openxmlformats.org/officeDocument/2006/relationships/image" Target="../media/image7.emf"/><Relationship Id="rId2" Type="http://schemas.openxmlformats.org/officeDocument/2006/relationships/slideLayout" Target="../slideLayouts/slideLayout7.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image" Target="../media/image4.emf"/><Relationship Id="rId5" Type="http://schemas.openxmlformats.org/officeDocument/2006/relationships/oleObject" Target="../embeddings/oleObject2.bin"/><Relationship Id="rId15" Type="http://schemas.openxmlformats.org/officeDocument/2006/relationships/image" Target="../media/image6.emf"/><Relationship Id="rId10" Type="http://schemas.openxmlformats.org/officeDocument/2006/relationships/oleObject" Target="../embeddings/oleObject4.bin"/><Relationship Id="rId19" Type="http://schemas.openxmlformats.org/officeDocument/2006/relationships/image" Target="../media/image8.emf"/><Relationship Id="rId4" Type="http://schemas.openxmlformats.org/officeDocument/2006/relationships/image" Target="../media/image1.wmf"/><Relationship Id="rId9" Type="http://schemas.openxmlformats.org/officeDocument/2006/relationships/image" Target="../media/image3.emf"/><Relationship Id="rId1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64.bin"/><Relationship Id="rId3" Type="http://schemas.openxmlformats.org/officeDocument/2006/relationships/oleObject" Target="../embeddings/oleObject159.bin"/><Relationship Id="rId7" Type="http://schemas.openxmlformats.org/officeDocument/2006/relationships/oleObject" Target="../embeddings/oleObject161.bin"/><Relationship Id="rId12" Type="http://schemas.openxmlformats.org/officeDocument/2006/relationships/image" Target="../media/image159.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56.wmf"/><Relationship Id="rId11" Type="http://schemas.openxmlformats.org/officeDocument/2006/relationships/oleObject" Target="../embeddings/oleObject163.bin"/><Relationship Id="rId5" Type="http://schemas.openxmlformats.org/officeDocument/2006/relationships/oleObject" Target="../embeddings/oleObject160.bin"/><Relationship Id="rId10" Type="http://schemas.openxmlformats.org/officeDocument/2006/relationships/image" Target="../media/image158.wmf"/><Relationship Id="rId4" Type="http://schemas.openxmlformats.org/officeDocument/2006/relationships/image" Target="../media/image155.wmf"/><Relationship Id="rId9" Type="http://schemas.openxmlformats.org/officeDocument/2006/relationships/oleObject" Target="../embeddings/oleObject162.bin"/><Relationship Id="rId14" Type="http://schemas.openxmlformats.org/officeDocument/2006/relationships/image" Target="../media/image160.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5.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161.e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68.bin"/><Relationship Id="rId3" Type="http://schemas.openxmlformats.org/officeDocument/2006/relationships/oleObject" Target="../embeddings/oleObject166.bin"/><Relationship Id="rId7" Type="http://schemas.openxmlformats.org/officeDocument/2006/relationships/image" Target="../media/image204.png"/><Relationship Id="rId12" Type="http://schemas.openxmlformats.org/officeDocument/2006/relationships/image" Target="../media/image205.png"/><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63.wmf"/><Relationship Id="rId11" Type="http://schemas.openxmlformats.org/officeDocument/2006/relationships/image" Target="../media/image165.wmf"/><Relationship Id="rId5" Type="http://schemas.openxmlformats.org/officeDocument/2006/relationships/oleObject" Target="../embeddings/oleObject167.bin"/><Relationship Id="rId10" Type="http://schemas.openxmlformats.org/officeDocument/2006/relationships/oleObject" Target="../embeddings/oleObject169.bin"/><Relationship Id="rId4" Type="http://schemas.openxmlformats.org/officeDocument/2006/relationships/image" Target="../media/image162.wmf"/><Relationship Id="rId9" Type="http://schemas.openxmlformats.org/officeDocument/2006/relationships/image" Target="../media/image164.wmf"/></Relationships>
</file>

<file path=ppt/slides/_rels/slide43.xml.rels><?xml version="1.0" encoding="UTF-8" standalone="yes"?>
<Relationships xmlns="http://schemas.openxmlformats.org/package/2006/relationships"><Relationship Id="rId8" Type="http://schemas.openxmlformats.org/officeDocument/2006/relationships/image" Target="../media/image168.emf"/><Relationship Id="rId3" Type="http://schemas.openxmlformats.org/officeDocument/2006/relationships/oleObject" Target="../embeddings/oleObject170.bin"/><Relationship Id="rId7" Type="http://schemas.openxmlformats.org/officeDocument/2006/relationships/oleObject" Target="../embeddings/oleObject172.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67.wmf"/><Relationship Id="rId5" Type="http://schemas.openxmlformats.org/officeDocument/2006/relationships/oleObject" Target="../embeddings/oleObject171.bin"/><Relationship Id="rId10" Type="http://schemas.openxmlformats.org/officeDocument/2006/relationships/image" Target="../media/image169.wmf"/><Relationship Id="rId4" Type="http://schemas.openxmlformats.org/officeDocument/2006/relationships/image" Target="../media/image166.emf"/><Relationship Id="rId9" Type="http://schemas.openxmlformats.org/officeDocument/2006/relationships/oleObject" Target="../embeddings/oleObject173.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172.wmf"/><Relationship Id="rId13" Type="http://schemas.openxmlformats.org/officeDocument/2006/relationships/oleObject" Target="../embeddings/oleObject179.bin"/><Relationship Id="rId18" Type="http://schemas.openxmlformats.org/officeDocument/2006/relationships/image" Target="../media/image177.wmf"/><Relationship Id="rId3" Type="http://schemas.openxmlformats.org/officeDocument/2006/relationships/oleObject" Target="../embeddings/oleObject174.bin"/><Relationship Id="rId7" Type="http://schemas.openxmlformats.org/officeDocument/2006/relationships/oleObject" Target="../embeddings/oleObject176.bin"/><Relationship Id="rId12" Type="http://schemas.openxmlformats.org/officeDocument/2006/relationships/image" Target="../media/image174.wmf"/><Relationship Id="rId17" Type="http://schemas.openxmlformats.org/officeDocument/2006/relationships/oleObject" Target="../embeddings/oleObject181.bin"/><Relationship Id="rId2" Type="http://schemas.openxmlformats.org/officeDocument/2006/relationships/slideLayout" Target="../slideLayouts/slideLayout7.xml"/><Relationship Id="rId16" Type="http://schemas.openxmlformats.org/officeDocument/2006/relationships/image" Target="../media/image176.wmf"/><Relationship Id="rId1" Type="http://schemas.openxmlformats.org/officeDocument/2006/relationships/vmlDrawing" Target="../drawings/vmlDrawing35.vml"/><Relationship Id="rId6" Type="http://schemas.openxmlformats.org/officeDocument/2006/relationships/image" Target="../media/image171.wmf"/><Relationship Id="rId11" Type="http://schemas.openxmlformats.org/officeDocument/2006/relationships/oleObject" Target="../embeddings/oleObject178.bin"/><Relationship Id="rId5" Type="http://schemas.openxmlformats.org/officeDocument/2006/relationships/oleObject" Target="../embeddings/oleObject175.bin"/><Relationship Id="rId15" Type="http://schemas.openxmlformats.org/officeDocument/2006/relationships/oleObject" Target="../embeddings/oleObject180.bin"/><Relationship Id="rId10" Type="http://schemas.openxmlformats.org/officeDocument/2006/relationships/image" Target="../media/image173.wmf"/><Relationship Id="rId4" Type="http://schemas.openxmlformats.org/officeDocument/2006/relationships/image" Target="../media/image170.wmf"/><Relationship Id="rId9" Type="http://schemas.openxmlformats.org/officeDocument/2006/relationships/oleObject" Target="../embeddings/oleObject177.bin"/><Relationship Id="rId14" Type="http://schemas.openxmlformats.org/officeDocument/2006/relationships/image" Target="../media/image175.wmf"/></Relationships>
</file>

<file path=ppt/slides/_rels/slide47.x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oleObject" Target="../embeddings/oleObject182.bin"/><Relationship Id="rId7" Type="http://schemas.openxmlformats.org/officeDocument/2006/relationships/oleObject" Target="../embeddings/oleObject184.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75.wmf"/><Relationship Id="rId5" Type="http://schemas.openxmlformats.org/officeDocument/2006/relationships/oleObject" Target="../embeddings/oleObject183.bin"/><Relationship Id="rId10" Type="http://schemas.openxmlformats.org/officeDocument/2006/relationships/image" Target="../media/image179.wmf"/><Relationship Id="rId4" Type="http://schemas.openxmlformats.org/officeDocument/2006/relationships/image" Target="../media/image178.wmf"/><Relationship Id="rId9" Type="http://schemas.openxmlformats.org/officeDocument/2006/relationships/oleObject" Target="../embeddings/oleObject185.bin"/></Relationships>
</file>

<file path=ppt/slides/_rels/slide48.x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oleObject" Target="../embeddings/oleObject186.bin"/><Relationship Id="rId7" Type="http://schemas.openxmlformats.org/officeDocument/2006/relationships/oleObject" Target="../embeddings/oleObject188.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81.wmf"/><Relationship Id="rId5" Type="http://schemas.openxmlformats.org/officeDocument/2006/relationships/oleObject" Target="../embeddings/oleObject187.bin"/><Relationship Id="rId10" Type="http://schemas.openxmlformats.org/officeDocument/2006/relationships/image" Target="../media/image183.wmf"/><Relationship Id="rId4" Type="http://schemas.openxmlformats.org/officeDocument/2006/relationships/image" Target="../media/image180.wmf"/><Relationship Id="rId9" Type="http://schemas.openxmlformats.org/officeDocument/2006/relationships/oleObject" Target="../embeddings/oleObject189.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90.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184.wmf"/></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e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oleObject" Target="../embeddings/oleObject12.bin"/></Relationships>
</file>

<file path=ppt/slides/_rels/slide50.xml.rels><?xml version="1.0" encoding="UTF-8" standalone="yes"?>
<Relationships xmlns="http://schemas.openxmlformats.org/package/2006/relationships"><Relationship Id="rId8" Type="http://schemas.openxmlformats.org/officeDocument/2006/relationships/image" Target="../media/image187.wmf"/><Relationship Id="rId3" Type="http://schemas.openxmlformats.org/officeDocument/2006/relationships/oleObject" Target="../embeddings/oleObject191.bin"/><Relationship Id="rId7" Type="http://schemas.openxmlformats.org/officeDocument/2006/relationships/oleObject" Target="../embeddings/oleObject193.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86.wmf"/><Relationship Id="rId5" Type="http://schemas.openxmlformats.org/officeDocument/2006/relationships/oleObject" Target="../embeddings/oleObject192.bin"/><Relationship Id="rId4" Type="http://schemas.openxmlformats.org/officeDocument/2006/relationships/image" Target="../media/image185.wmf"/><Relationship Id="rId9" Type="http://schemas.openxmlformats.org/officeDocument/2006/relationships/oleObject" Target="../embeddings/oleObject194.bin"/></Relationships>
</file>

<file path=ppt/slides/_rels/slide51.xml.rels><?xml version="1.0" encoding="UTF-8" standalone="yes"?>
<Relationships xmlns="http://schemas.openxmlformats.org/package/2006/relationships"><Relationship Id="rId2" Type="http://schemas.openxmlformats.org/officeDocument/2006/relationships/image" Target="../media/image188.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oleObject" Target="../embeddings/oleObject195.bin"/><Relationship Id="rId7" Type="http://schemas.openxmlformats.org/officeDocument/2006/relationships/oleObject" Target="../embeddings/oleObject197.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90.wmf"/><Relationship Id="rId5" Type="http://schemas.openxmlformats.org/officeDocument/2006/relationships/oleObject" Target="../embeddings/oleObject196.bin"/><Relationship Id="rId10" Type="http://schemas.openxmlformats.org/officeDocument/2006/relationships/image" Target="../media/image192.wmf"/><Relationship Id="rId4" Type="http://schemas.openxmlformats.org/officeDocument/2006/relationships/image" Target="../media/image189.wmf"/><Relationship Id="rId9" Type="http://schemas.openxmlformats.org/officeDocument/2006/relationships/oleObject" Target="../embeddings/oleObject198.bin"/></Relationships>
</file>

<file path=ppt/slides/_rels/slide53.xml.rels><?xml version="1.0" encoding="UTF-8" standalone="yes"?>
<Relationships xmlns="http://schemas.openxmlformats.org/package/2006/relationships"><Relationship Id="rId8" Type="http://schemas.openxmlformats.org/officeDocument/2006/relationships/image" Target="../media/image195.wmf"/><Relationship Id="rId3" Type="http://schemas.openxmlformats.org/officeDocument/2006/relationships/oleObject" Target="../embeddings/oleObject199.bin"/><Relationship Id="rId7" Type="http://schemas.openxmlformats.org/officeDocument/2006/relationships/oleObject" Target="../embeddings/oleObject201.bin"/><Relationship Id="rId12" Type="http://schemas.openxmlformats.org/officeDocument/2006/relationships/image" Target="../media/image197.wmf"/><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94.wmf"/><Relationship Id="rId11" Type="http://schemas.openxmlformats.org/officeDocument/2006/relationships/oleObject" Target="../embeddings/oleObject203.bin"/><Relationship Id="rId5" Type="http://schemas.openxmlformats.org/officeDocument/2006/relationships/oleObject" Target="../embeddings/oleObject200.bin"/><Relationship Id="rId10" Type="http://schemas.openxmlformats.org/officeDocument/2006/relationships/image" Target="../media/image196.wmf"/><Relationship Id="rId4" Type="http://schemas.openxmlformats.org/officeDocument/2006/relationships/image" Target="../media/image193.wmf"/><Relationship Id="rId9" Type="http://schemas.openxmlformats.org/officeDocument/2006/relationships/oleObject" Target="../embeddings/oleObject202.bin"/></Relationships>
</file>

<file path=ppt/slides/_rels/slide54.xml.rels><?xml version="1.0" encoding="UTF-8" standalone="yes"?>
<Relationships xmlns="http://schemas.openxmlformats.org/package/2006/relationships"><Relationship Id="rId2" Type="http://schemas.openxmlformats.org/officeDocument/2006/relationships/image" Target="../media/image198.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89.png"/><Relationship Id="rId2" Type="http://schemas.openxmlformats.org/officeDocument/2006/relationships/image" Target="../media/image199.jpeg"/><Relationship Id="rId1" Type="http://schemas.openxmlformats.org/officeDocument/2006/relationships/slideLayout" Target="../slideLayouts/slideLayout7.xml"/><Relationship Id="rId6" Type="http://schemas.openxmlformats.org/officeDocument/2006/relationships/image" Target="../media/image192.png"/><Relationship Id="rId5" Type="http://schemas.openxmlformats.org/officeDocument/2006/relationships/image" Target="../media/image191.png"/><Relationship Id="rId4" Type="http://schemas.openxmlformats.org/officeDocument/2006/relationships/image" Target="../media/image190.png"/></Relationships>
</file>

<file path=ppt/slides/_rels/slide56.xml.rels><?xml version="1.0" encoding="UTF-8" standalone="yes"?>
<Relationships xmlns="http://schemas.openxmlformats.org/package/2006/relationships"><Relationship Id="rId8" Type="http://schemas.openxmlformats.org/officeDocument/2006/relationships/image" Target="../media/image202.emf"/><Relationship Id="rId3" Type="http://schemas.openxmlformats.org/officeDocument/2006/relationships/oleObject" Target="../embeddings/oleObject204.bin"/><Relationship Id="rId7" Type="http://schemas.openxmlformats.org/officeDocument/2006/relationships/oleObject" Target="../embeddings/oleObject206.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01.emf"/><Relationship Id="rId5" Type="http://schemas.openxmlformats.org/officeDocument/2006/relationships/oleObject" Target="../embeddings/oleObject205.bin"/><Relationship Id="rId4" Type="http://schemas.openxmlformats.org/officeDocument/2006/relationships/image" Target="../media/image200.emf"/><Relationship Id="rId9" Type="http://schemas.openxmlformats.org/officeDocument/2006/relationships/image" Target="../media/image203.jpeg"/></Relationships>
</file>

<file path=ppt/slides/_rels/slide57.xml.rels><?xml version="1.0" encoding="UTF-8" standalone="yes"?>
<Relationships xmlns="http://schemas.openxmlformats.org/package/2006/relationships"><Relationship Id="rId8" Type="http://schemas.openxmlformats.org/officeDocument/2006/relationships/image" Target="../media/image202.emf"/><Relationship Id="rId3" Type="http://schemas.openxmlformats.org/officeDocument/2006/relationships/oleObject" Target="../embeddings/oleObject207.bin"/><Relationship Id="rId7" Type="http://schemas.openxmlformats.org/officeDocument/2006/relationships/oleObject" Target="../embeddings/oleObject209.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01.emf"/><Relationship Id="rId5" Type="http://schemas.openxmlformats.org/officeDocument/2006/relationships/oleObject" Target="../embeddings/oleObject208.bin"/><Relationship Id="rId4" Type="http://schemas.openxmlformats.org/officeDocument/2006/relationships/image" Target="../media/image200.emf"/><Relationship Id="rId9" Type="http://schemas.openxmlformats.org/officeDocument/2006/relationships/image" Target="../media/image203.jpe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10.bin"/><Relationship Id="rId2" Type="http://schemas.openxmlformats.org/officeDocument/2006/relationships/slideLayout" Target="../slideLayouts/slideLayout7.xml"/><Relationship Id="rId1" Type="http://schemas.openxmlformats.org/officeDocument/2006/relationships/vmlDrawing" Target="../drawings/vmlDrawing44.vml"/><Relationship Id="rId5" Type="http://schemas.openxmlformats.org/officeDocument/2006/relationships/image" Target="../media/image204.jpeg"/><Relationship Id="rId4" Type="http://schemas.openxmlformats.org/officeDocument/2006/relationships/image" Target="../media/image200.emf"/></Relationships>
</file>

<file path=ppt/slides/_rels/slide59.x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oleObject" Target="../embeddings/oleObject211.bin"/><Relationship Id="rId7" Type="http://schemas.openxmlformats.org/officeDocument/2006/relationships/oleObject" Target="../embeddings/oleObject213.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206.wmf"/><Relationship Id="rId5" Type="http://schemas.openxmlformats.org/officeDocument/2006/relationships/oleObject" Target="../embeddings/oleObject212.bin"/><Relationship Id="rId10" Type="http://schemas.openxmlformats.org/officeDocument/2006/relationships/image" Target="../media/image208.wmf"/><Relationship Id="rId4" Type="http://schemas.openxmlformats.org/officeDocument/2006/relationships/image" Target="../media/image205.wmf"/><Relationship Id="rId9" Type="http://schemas.openxmlformats.org/officeDocument/2006/relationships/oleObject" Target="../embeddings/oleObject21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emf"/></Relationships>
</file>

<file path=ppt/slides/_rels/slide60.x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oleObject" Target="../embeddings/oleObject215.bin"/><Relationship Id="rId7" Type="http://schemas.openxmlformats.org/officeDocument/2006/relationships/oleObject" Target="../embeddings/oleObject217.bin"/><Relationship Id="rId12" Type="http://schemas.openxmlformats.org/officeDocument/2006/relationships/image" Target="../media/image213.wmf"/><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210.wmf"/><Relationship Id="rId11" Type="http://schemas.openxmlformats.org/officeDocument/2006/relationships/oleObject" Target="../embeddings/oleObject219.bin"/><Relationship Id="rId5" Type="http://schemas.openxmlformats.org/officeDocument/2006/relationships/oleObject" Target="../embeddings/oleObject216.bin"/><Relationship Id="rId10" Type="http://schemas.openxmlformats.org/officeDocument/2006/relationships/image" Target="../media/image212.wmf"/><Relationship Id="rId4" Type="http://schemas.openxmlformats.org/officeDocument/2006/relationships/image" Target="../media/image209.wmf"/><Relationship Id="rId9" Type="http://schemas.openxmlformats.org/officeDocument/2006/relationships/oleObject" Target="../embeddings/oleObject218.bin"/></Relationships>
</file>

<file path=ppt/slides/_rels/slide61.xml.rels><?xml version="1.0" encoding="UTF-8" standalone="yes"?>
<Relationships xmlns="http://schemas.openxmlformats.org/package/2006/relationships"><Relationship Id="rId2" Type="http://schemas.openxmlformats.org/officeDocument/2006/relationships/image" Target="../media/image21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15.jpeg"/><Relationship Id="rId1" Type="http://schemas.openxmlformats.org/officeDocument/2006/relationships/slideLayout" Target="../slideLayouts/slideLayout7.xml"/><Relationship Id="rId4" Type="http://schemas.openxmlformats.org/officeDocument/2006/relationships/image" Target="../media/image210.png"/></Relationships>
</file>

<file path=ppt/slides/_rels/slide63.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18.png"/><Relationship Id="rId2" Type="http://schemas.openxmlformats.org/officeDocument/2006/relationships/slideLayout" Target="../slideLayouts/slideLayout7.xml"/><Relationship Id="rId1" Type="http://schemas.openxmlformats.org/officeDocument/2006/relationships/vmlDrawing" Target="../drawings/vmlDrawing47.vml"/><Relationship Id="rId5" Type="http://schemas.openxmlformats.org/officeDocument/2006/relationships/image" Target="../media/image217.wmf"/><Relationship Id="rId4" Type="http://schemas.openxmlformats.org/officeDocument/2006/relationships/oleObject" Target="../embeddings/oleObject220.bin"/></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223.bin"/><Relationship Id="rId13" Type="http://schemas.openxmlformats.org/officeDocument/2006/relationships/image" Target="../media/image223.wmf"/><Relationship Id="rId3" Type="http://schemas.openxmlformats.org/officeDocument/2006/relationships/image" Target="../media/image225.png"/><Relationship Id="rId7" Type="http://schemas.openxmlformats.org/officeDocument/2006/relationships/image" Target="../media/image220.wmf"/><Relationship Id="rId12" Type="http://schemas.openxmlformats.org/officeDocument/2006/relationships/oleObject" Target="../embeddings/oleObject225.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222.bin"/><Relationship Id="rId11" Type="http://schemas.openxmlformats.org/officeDocument/2006/relationships/image" Target="../media/image222.wmf"/><Relationship Id="rId5" Type="http://schemas.openxmlformats.org/officeDocument/2006/relationships/image" Target="../media/image219.wmf"/><Relationship Id="rId15" Type="http://schemas.openxmlformats.org/officeDocument/2006/relationships/image" Target="../media/image224.wmf"/><Relationship Id="rId10" Type="http://schemas.openxmlformats.org/officeDocument/2006/relationships/oleObject" Target="../embeddings/oleObject224.bin"/><Relationship Id="rId4" Type="http://schemas.openxmlformats.org/officeDocument/2006/relationships/oleObject" Target="../embeddings/oleObject221.bin"/><Relationship Id="rId9" Type="http://schemas.openxmlformats.org/officeDocument/2006/relationships/image" Target="../media/image221.wmf"/><Relationship Id="rId14" Type="http://schemas.openxmlformats.org/officeDocument/2006/relationships/oleObject" Target="../embeddings/oleObject226.bin"/></Relationships>
</file>

<file path=ppt/slides/_rels/slide66.xml.rels><?xml version="1.0" encoding="UTF-8" standalone="yes"?>
<Relationships xmlns="http://schemas.openxmlformats.org/package/2006/relationships"><Relationship Id="rId2" Type="http://schemas.openxmlformats.org/officeDocument/2006/relationships/image" Target="../media/image226.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27.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image" Target="../media/image227.wmf"/></Relationships>
</file>

<file path=ppt/slides/_rels/slide68.xml.rels><?xml version="1.0" encoding="UTF-8" standalone="yes"?>
<Relationships xmlns="http://schemas.openxmlformats.org/package/2006/relationships"><Relationship Id="rId2" Type="http://schemas.openxmlformats.org/officeDocument/2006/relationships/image" Target="../media/image22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9.png"/><Relationship Id="rId4" Type="http://schemas.openxmlformats.org/officeDocument/2006/relationships/image" Target="../media/image16.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32.png"/><Relationship Id="rId4" Type="http://schemas.openxmlformats.org/officeDocument/2006/relationships/image" Target="../media/image231.png"/></Relationships>
</file>

<file path=ppt/slides/_rels/slide73.xml.rels><?xml version="1.0" encoding="UTF-8" standalone="yes"?>
<Relationships xmlns="http://schemas.openxmlformats.org/package/2006/relationships"><Relationship Id="rId2" Type="http://schemas.openxmlformats.org/officeDocument/2006/relationships/image" Target="../media/image23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1.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8.e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1340768"/>
            <a:ext cx="885050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03200">
              <a:defRPr>
                <a:solidFill>
                  <a:schemeClr val="tx1"/>
                </a:solidFill>
                <a:latin typeface="Arial" pitchFamily="34" charset="0"/>
                <a:ea typeface="宋体" pitchFamily="2" charset="-122"/>
                <a:cs typeface="宋体" pitchFamily="2" charset="-122"/>
              </a:defRPr>
            </a:lvl1pPr>
            <a:lvl2pPr>
              <a:defRPr>
                <a:solidFill>
                  <a:schemeClr val="tx1"/>
                </a:solidFill>
                <a:latin typeface="Arial" pitchFamily="34" charset="0"/>
                <a:ea typeface="宋体" pitchFamily="2" charset="-122"/>
                <a:cs typeface="宋体" pitchFamily="2" charset="-122"/>
              </a:defRPr>
            </a:lvl2pPr>
            <a:lvl3pPr>
              <a:defRPr>
                <a:solidFill>
                  <a:schemeClr val="tx1"/>
                </a:solidFill>
                <a:latin typeface="Arial" pitchFamily="34" charset="0"/>
                <a:ea typeface="宋体" pitchFamily="2" charset="-122"/>
                <a:cs typeface="宋体" pitchFamily="2" charset="-122"/>
              </a:defRPr>
            </a:lvl3pPr>
            <a:lvl4pPr>
              <a:defRPr>
                <a:solidFill>
                  <a:schemeClr val="tx1"/>
                </a:solidFill>
                <a:latin typeface="Arial" pitchFamily="34" charset="0"/>
                <a:ea typeface="宋体" pitchFamily="2" charset="-122"/>
                <a:cs typeface="宋体" pitchFamily="2" charset="-122"/>
              </a:defRPr>
            </a:lvl4pPr>
            <a:lvl5pPr>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03200" algn="l" defTabSz="914400" rtl="0" eaLnBrk="1" fontAlgn="base" latinLnBrk="0" hangingPunct="1">
              <a:lnSpc>
                <a:spcPct val="100000"/>
              </a:lnSpc>
              <a:spcBef>
                <a:spcPct val="0"/>
              </a:spcBef>
              <a:spcAft>
                <a:spcPct val="0"/>
              </a:spcAft>
              <a:buClrTx/>
              <a:buSzTx/>
              <a:buFontTx/>
              <a:buNone/>
              <a:tabLst/>
            </a:pPr>
            <a:r>
              <a:rPr kumimoji="0" lang="en-US" altLang="zh-CN" sz="3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sz="3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考试中给定的基本常数：</a:t>
            </a:r>
            <a:endParaRPr kumimoji="0" lang="zh-CN" altLang="en-US"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03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endParaRPr kumimoji="0" lang="zh-CN" altLang="en-US"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032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真空介电常量  </a:t>
            </a:r>
            <a:r>
              <a:rPr kumimoji="0" lang="en-US" altLang="zh-CN" sz="3200" b="0" i="1" u="none" strike="noStrike" cap="none" normalizeH="0" baseline="0" dirty="0">
                <a:ln>
                  <a:noFill/>
                </a:ln>
                <a:solidFill>
                  <a:schemeClr val="tx1"/>
                </a:solidFill>
                <a:effectLst/>
                <a:latin typeface="Symbol" pitchFamily="18" charset="2"/>
                <a:ea typeface="宋体" pitchFamily="2" charset="-122"/>
                <a:cs typeface="Times New Roman" pitchFamily="18" charset="0"/>
              </a:rPr>
              <a:t>e</a:t>
            </a:r>
            <a:r>
              <a:rPr kumimoji="0" lang="en-US" altLang="zh-CN" sz="32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0</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 8.85×10</a:t>
            </a:r>
            <a:r>
              <a:rPr kumimoji="0" lang="en-US" altLang="zh-CN" sz="32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-12</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a:t>
            </a:r>
            <a:r>
              <a:rPr kumimoji="0" lang="en-US" altLang="zh-CN" sz="32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r>
              <a:rPr kumimoji="0" lang="en-US" altLang="zh-CN" sz="3200" b="0" i="0" u="none" strike="noStrike" cap="none" normalizeH="0" baseline="0" dirty="0">
                <a:ln>
                  <a:noFill/>
                </a:ln>
                <a:solidFill>
                  <a:schemeClr val="tx1"/>
                </a:solidFill>
                <a:effectLst/>
                <a:latin typeface="Arial"/>
                <a:ea typeface="宋体" pitchFamily="2" charset="-122"/>
                <a:cs typeface="Times New Roman" pitchFamily="18" charset="0"/>
              </a:rPr>
              <a:t>·</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a:t>
            </a:r>
            <a:r>
              <a:rPr kumimoji="0" lang="en-US" altLang="zh-CN" sz="32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r>
              <a:rPr kumimoji="0" lang="en-US" altLang="zh-CN" sz="3200" b="0" i="0" u="none" strike="noStrike" cap="none" normalizeH="0" baseline="0" dirty="0">
                <a:ln>
                  <a:noFill/>
                </a:ln>
                <a:solidFill>
                  <a:schemeClr val="tx1"/>
                </a:solidFill>
                <a:effectLst/>
                <a:latin typeface="Arial"/>
                <a:ea typeface="宋体" pitchFamily="2" charset="-122"/>
                <a:cs typeface="Times New Roman" pitchFamily="18" charset="0"/>
              </a:rPr>
              <a:t>·</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32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r>
              <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endParaRPr kumimoji="0" lang="zh-CN" altLang="en-US"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03200" algn="l" defTabSz="914400" rtl="0" eaLnBrk="0" fontAlgn="base" latinLnBrk="0" hangingPunct="0">
              <a:lnSpc>
                <a:spcPct val="100000"/>
              </a:lnSpc>
              <a:spcBef>
                <a:spcPct val="0"/>
              </a:spcBef>
              <a:spcAft>
                <a:spcPct val="0"/>
              </a:spcAft>
              <a:buClrTx/>
              <a:buSzTx/>
              <a:buFontTx/>
              <a:buNone/>
              <a:tabLst/>
            </a:pPr>
            <a:r>
              <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真空磁导率    </a:t>
            </a:r>
            <a:r>
              <a:rPr kumimoji="0" lang="en-US" altLang="zh-CN" sz="3200" b="0" i="1" u="none" strike="noStrike" cap="none" normalizeH="0" baseline="0" dirty="0">
                <a:ln>
                  <a:noFill/>
                </a:ln>
                <a:solidFill>
                  <a:schemeClr val="tx1"/>
                </a:solidFill>
                <a:effectLst/>
                <a:latin typeface="Symbol" pitchFamily="18" charset="2"/>
                <a:ea typeface="宋体" pitchFamily="2" charset="-122"/>
                <a:cs typeface="Times New Roman" pitchFamily="18" charset="0"/>
              </a:rPr>
              <a:t>m</a:t>
            </a:r>
            <a:r>
              <a:rPr kumimoji="0" lang="en-US" altLang="zh-CN" sz="32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0</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=4</a:t>
            </a:r>
            <a:r>
              <a:rPr kumimoji="0" lang="en-US" altLang="zh-CN" sz="3200" b="0" i="0" u="none" strike="noStrike" cap="none" normalizeH="0" baseline="0" dirty="0">
                <a:ln>
                  <a:noFill/>
                </a:ln>
                <a:solidFill>
                  <a:schemeClr val="tx1"/>
                </a:solidFill>
                <a:effectLst/>
                <a:latin typeface="Symbol" pitchFamily="18" charset="2"/>
                <a:ea typeface="宋体" pitchFamily="2" charset="-122"/>
                <a:cs typeface="Times New Roman" pitchFamily="18" charset="0"/>
              </a:rPr>
              <a:t>p</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a:t>
            </a:r>
            <a:r>
              <a:rPr kumimoji="0" lang="en-US" altLang="zh-CN" sz="32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-7</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N</a:t>
            </a:r>
            <a:r>
              <a:rPr kumimoji="0" lang="en-US" altLang="zh-CN" sz="3200" b="0" i="0" u="none" strike="noStrike" cap="none" normalizeH="0" baseline="0" dirty="0">
                <a:ln>
                  <a:noFill/>
                </a:ln>
                <a:solidFill>
                  <a:schemeClr val="tx1"/>
                </a:solidFill>
                <a:effectLst/>
                <a:latin typeface="Arial"/>
                <a:ea typeface="宋体" pitchFamily="2" charset="-122"/>
                <a:cs typeface="Times New Roman" pitchFamily="18" charset="0"/>
              </a:rPr>
              <a:t>·</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a:t>
            </a:r>
            <a:r>
              <a:rPr kumimoji="0" lang="en-US" altLang="zh-CN" sz="32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r>
              <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03200" algn="l" defTabSz="914400" rtl="0" eaLnBrk="0" fontAlgn="base" latinLnBrk="0" hangingPunct="0">
              <a:lnSpc>
                <a:spcPct val="100000"/>
              </a:lnSpc>
              <a:spcBef>
                <a:spcPct val="0"/>
              </a:spcBef>
              <a:spcAft>
                <a:spcPct val="0"/>
              </a:spcAft>
              <a:buClrTx/>
              <a:buSzTx/>
              <a:buFontTx/>
              <a:buNone/>
              <a:tabLst/>
            </a:pPr>
            <a:r>
              <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普朗克常量     </a:t>
            </a:r>
            <a:r>
              <a:rPr kumimoji="0" lang="en-US" altLang="zh-CN" sz="3200" b="0"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h </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=6.63×10</a:t>
            </a:r>
            <a:r>
              <a:rPr kumimoji="0" lang="en-US" altLang="zh-CN" sz="32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-34</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J</a:t>
            </a:r>
            <a:r>
              <a:rPr kumimoji="0" lang="en-US" altLang="zh-CN" sz="3200" b="0" i="0" u="none" strike="noStrike" cap="none" normalizeH="0" baseline="0" dirty="0">
                <a:ln>
                  <a:noFill/>
                </a:ln>
                <a:solidFill>
                  <a:schemeClr val="tx1"/>
                </a:solidFill>
                <a:effectLst/>
                <a:latin typeface="Arial"/>
                <a:ea typeface="宋体" pitchFamily="2" charset="-122"/>
                <a:cs typeface="Times New Roman" pitchFamily="18" charset="0"/>
              </a:rPr>
              <a:t>·</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a:t>
            </a:r>
            <a:r>
              <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endParaRPr kumimoji="0" lang="zh-CN" altLang="en-US"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03200" algn="l" defTabSz="914400" rtl="0" eaLnBrk="0" fontAlgn="base" latinLnBrk="0" hangingPunct="0">
              <a:lnSpc>
                <a:spcPct val="100000"/>
              </a:lnSpc>
              <a:spcBef>
                <a:spcPct val="0"/>
              </a:spcBef>
              <a:spcAft>
                <a:spcPct val="0"/>
              </a:spcAft>
              <a:buClrTx/>
              <a:buSzTx/>
              <a:buFontTx/>
              <a:buNone/>
              <a:tabLst/>
            </a:pPr>
            <a:r>
              <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基本电荷       </a:t>
            </a:r>
            <a:r>
              <a:rPr kumimoji="0" lang="en-US" altLang="zh-CN" sz="3200" b="0"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=1.60×10</a:t>
            </a:r>
            <a:r>
              <a:rPr kumimoji="0" lang="en-US" altLang="zh-CN" sz="32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-19</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a:t>
            </a:r>
            <a:r>
              <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03200" algn="l" defTabSz="914400" rtl="0" eaLnBrk="0" fontAlgn="base" latinLnBrk="0" hangingPunct="0">
              <a:lnSpc>
                <a:spcPct val="100000"/>
              </a:lnSpc>
              <a:spcBef>
                <a:spcPct val="0"/>
              </a:spcBef>
              <a:spcAft>
                <a:spcPct val="0"/>
              </a:spcAft>
              <a:buClrTx/>
              <a:buSzTx/>
              <a:buFontTx/>
              <a:buNone/>
              <a:tabLst/>
            </a:pPr>
            <a:r>
              <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电子质量      </a:t>
            </a:r>
            <a:r>
              <a:rPr kumimoji="0" lang="en-US" altLang="zh-CN" sz="3200" b="0" i="1"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m</a:t>
            </a:r>
            <a:r>
              <a:rPr kumimoji="0" lang="en-US" altLang="zh-CN" sz="32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e</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=9.11×10</a:t>
            </a:r>
            <a:r>
              <a:rPr kumimoji="0" lang="en-US" altLang="zh-CN" sz="32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-31</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kg</a:t>
            </a:r>
            <a:r>
              <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endParaRPr kumimoji="0" lang="zh-CN" altLang="en-US" sz="105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03200" algn="l" defTabSz="914400" rtl="0" eaLnBrk="0" fontAlgn="base" latinLnBrk="0" hangingPunct="0">
              <a:lnSpc>
                <a:spcPct val="100000"/>
              </a:lnSpc>
              <a:spcBef>
                <a:spcPct val="0"/>
              </a:spcBef>
              <a:spcAft>
                <a:spcPct val="0"/>
              </a:spcAft>
              <a:buClrTx/>
              <a:buSzTx/>
              <a:buFontTx/>
              <a:buNone/>
              <a:tabLst/>
            </a:pPr>
            <a:r>
              <a:rPr kumimoji="0" lang="zh-CN" altLang="en-US"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质子质量      </a:t>
            </a:r>
            <a:r>
              <a:rPr kumimoji="0" lang="en-US" altLang="zh-CN" sz="3200" b="0" i="1"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m</a:t>
            </a:r>
            <a:r>
              <a:rPr kumimoji="0" lang="en-US" altLang="zh-CN" sz="3200" b="0" i="0" u="none" strike="noStrike" cap="none" normalizeH="0" baseline="-30000" dirty="0" err="1">
                <a:ln>
                  <a:noFill/>
                </a:ln>
                <a:solidFill>
                  <a:schemeClr val="tx1"/>
                </a:solidFill>
                <a:effectLst/>
                <a:latin typeface="Times New Roman" pitchFamily="18" charset="0"/>
                <a:ea typeface="宋体" pitchFamily="2" charset="-122"/>
                <a:cs typeface="Times New Roman" pitchFamily="18" charset="0"/>
              </a:rPr>
              <a:t>p</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=1.67×10</a:t>
            </a:r>
            <a:r>
              <a:rPr kumimoji="0" lang="en-US" altLang="zh-CN" sz="32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-27</a:t>
            </a:r>
            <a:r>
              <a:rPr kumimoji="0" lang="en-US" altLang="zh-CN" sz="3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kg.</a:t>
            </a:r>
            <a:endParaRPr kumimoji="0" lang="en-US" altLang="zh-CN" sz="3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3" name="TextBox 2"/>
          <p:cNvSpPr txBox="1"/>
          <p:nvPr/>
        </p:nvSpPr>
        <p:spPr>
          <a:xfrm>
            <a:off x="2339752" y="365755"/>
            <a:ext cx="4320480" cy="830997"/>
          </a:xfrm>
          <a:prstGeom prst="rect">
            <a:avLst/>
          </a:prstGeom>
          <a:noFill/>
        </p:spPr>
        <p:txBody>
          <a:bodyPr wrap="square" rtlCol="0">
            <a:spAutoFit/>
          </a:bodyPr>
          <a:lstStyle/>
          <a:p>
            <a:pPr algn="ctr"/>
            <a:r>
              <a:rPr lang="zh-CN" altLang="en-US" sz="4800" dirty="0">
                <a:solidFill>
                  <a:srgbClr val="FF0000"/>
                </a:solidFill>
              </a:rPr>
              <a:t>别忘带计算器</a:t>
            </a:r>
          </a:p>
        </p:txBody>
      </p:sp>
    </p:spTree>
    <p:extLst>
      <p:ext uri="{BB962C8B-B14F-4D97-AF65-F5344CB8AC3E}">
        <p14:creationId xmlns:p14="http://schemas.microsoft.com/office/powerpoint/2010/main" val="3928892563"/>
      </p:ext>
    </p:extLst>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对象 1"/>
              <p:cNvSpPr txBox="1"/>
              <p:nvPr/>
            </p:nvSpPr>
            <p:spPr bwMode="auto">
              <a:xfrm>
                <a:off x="1896309" y="980728"/>
                <a:ext cx="6060067" cy="1280968"/>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nary>
                        <m:naryPr>
                          <m:chr m:val="∮"/>
                          <m:supHide m:val="on"/>
                          <m:ctrlPr>
                            <a:rPr lang="zh-CN" altLang="en-US" sz="3200" i="1">
                              <a:solidFill>
                                <a:srgbClr val="000000"/>
                              </a:solidFill>
                              <a:latin typeface="Cambria Math" panose="02040503050406030204" pitchFamily="18" charset="0"/>
                            </a:rPr>
                          </m:ctrlPr>
                        </m:naryPr>
                        <m:sub>
                          <m:r>
                            <a:rPr lang="zh-CN" altLang="en-US" sz="3200" i="1">
                              <a:solidFill>
                                <a:srgbClr val="000000"/>
                              </a:solidFill>
                              <a:latin typeface="Cambria Math" panose="02040503050406030204" pitchFamily="18" charset="0"/>
                            </a:rPr>
                            <m:t>𝐿</m:t>
                          </m:r>
                        </m:sub>
                        <m:sup/>
                        <m:e>
                          <m:acc>
                            <m:accPr>
                              <m:chr m:val="⃗"/>
                              <m:ctrlPr>
                                <a:rPr lang="zh-CN" altLang="en-US" sz="3200" i="1">
                                  <a:solidFill>
                                    <a:srgbClr val="000000"/>
                                  </a:solidFill>
                                  <a:latin typeface="Cambria Math" panose="02040503050406030204" pitchFamily="18" charset="0"/>
                                </a:rPr>
                              </m:ctrlPr>
                            </m:accPr>
                            <m:e>
                              <m:r>
                                <a:rPr lang="zh-CN" altLang="en-US" sz="3200" i="1">
                                  <a:solidFill>
                                    <a:srgbClr val="000000"/>
                                  </a:solidFill>
                                  <a:latin typeface="Cambria Math" panose="02040503050406030204" pitchFamily="18" charset="0"/>
                                </a:rPr>
                                <m:t>𝐸</m:t>
                              </m:r>
                            </m:e>
                          </m:acc>
                          <m:r>
                            <a:rPr lang="zh-CN" altLang="en-US" sz="3200" i="1">
                              <a:solidFill>
                                <a:srgbClr val="000000"/>
                              </a:solidFill>
                              <a:latin typeface="Cambria Math" panose="02040503050406030204" pitchFamily="18" charset="0"/>
                            </a:rPr>
                            <m:t>⋅</m:t>
                          </m:r>
                          <m:r>
                            <m:rPr>
                              <m:sty m:val="p"/>
                            </m:rPr>
                            <a:rPr lang="zh-CN" altLang="en-US" sz="3200" i="0">
                              <a:solidFill>
                                <a:srgbClr val="000000"/>
                              </a:solidFill>
                              <a:latin typeface="Cambria Math" panose="02040503050406030204" pitchFamily="18" charset="0"/>
                            </a:rPr>
                            <m:t>d</m:t>
                          </m:r>
                          <m:acc>
                            <m:accPr>
                              <m:chr m:val="⃗"/>
                              <m:ctrlPr>
                                <a:rPr lang="zh-CN" altLang="en-US" sz="3200" i="1">
                                  <a:solidFill>
                                    <a:srgbClr val="000000"/>
                                  </a:solidFill>
                                  <a:latin typeface="Cambria Math" panose="02040503050406030204" pitchFamily="18" charset="0"/>
                                </a:rPr>
                              </m:ctrlPr>
                            </m:accPr>
                            <m:e>
                              <m:r>
                                <a:rPr lang="zh-CN" altLang="en-US" sz="3200" i="1">
                                  <a:solidFill>
                                    <a:srgbClr val="000000"/>
                                  </a:solidFill>
                                  <a:latin typeface="Cambria Math" panose="02040503050406030204" pitchFamily="18" charset="0"/>
                                </a:rPr>
                                <m:t>𝑙</m:t>
                              </m:r>
                            </m:e>
                          </m:acc>
                        </m:e>
                      </m:nary>
                      <m:r>
                        <a:rPr lang="zh-CN" altLang="en-US" sz="3200" i="1">
                          <a:solidFill>
                            <a:srgbClr val="000000"/>
                          </a:solidFill>
                          <a:latin typeface="Cambria Math" panose="02040503050406030204" pitchFamily="18" charset="0"/>
                        </a:rPr>
                        <m:t>=0</m:t>
                      </m:r>
                      <m:r>
                        <m:rPr>
                          <m:nor/>
                        </m:rPr>
                        <a:rPr lang="zh-CN" altLang="en-US" sz="3200" i="0">
                          <a:solidFill>
                            <a:srgbClr val="000000"/>
                          </a:solidFill>
                          <a:latin typeface="Cambria Math" panose="02040503050406030204" pitchFamily="18" charset="0"/>
                        </a:rPr>
                        <m:t>       </m:t>
                      </m:r>
                      <m:r>
                        <a:rPr lang="zh-CN" altLang="en-US" sz="3200" i="1">
                          <a:solidFill>
                            <a:srgbClr val="000000"/>
                          </a:solidFill>
                          <a:latin typeface="Cambria Math" panose="02040503050406030204" pitchFamily="18" charset="0"/>
                        </a:rPr>
                        <m:t>静电场是保守场</m:t>
                      </m:r>
                    </m:oMath>
                  </m:oMathPara>
                </a14:m>
                <a:endParaRPr lang="zh-CN" altLang="en-US" dirty="0"/>
              </a:p>
            </p:txBody>
          </p:sp>
        </mc:Choice>
        <mc:Fallback xmlns="">
          <p:sp>
            <p:nvSpPr>
              <p:cNvPr id="2" name="对象 1"/>
              <p:cNvSpPr txBox="1">
                <a:spLocks noRot="1" noChangeAspect="1" noMove="1" noResize="1" noEditPoints="1" noAdjustHandles="1" noChangeArrowheads="1" noChangeShapeType="1" noTextEdit="1"/>
              </p:cNvSpPr>
              <p:nvPr/>
            </p:nvSpPr>
            <p:spPr bwMode="auto">
              <a:xfrm>
                <a:off x="1896309" y="980728"/>
                <a:ext cx="6060067" cy="1280968"/>
              </a:xfrm>
              <a:prstGeom prst="rect">
                <a:avLst/>
              </a:prstGeom>
              <a:blipFill>
                <a:blip r:embed="rId3"/>
                <a:stretch>
                  <a:fillRect/>
                </a:stretch>
              </a:blipFill>
              <a:ln>
                <a:noFill/>
              </a:ln>
            </p:spPr>
            <p:txBody>
              <a:bodyPr/>
              <a:lstStyle/>
              <a:p>
                <a:r>
                  <a:rPr lang="zh-CN" altLang="en-US">
                    <a:noFill/>
                  </a:rPr>
                  <a:t> </a:t>
                </a:r>
              </a:p>
            </p:txBody>
          </p:sp>
        </mc:Fallback>
      </mc:AlternateContent>
      <p:sp>
        <p:nvSpPr>
          <p:cNvPr id="3" name="矩形 2"/>
          <p:cNvSpPr/>
          <p:nvPr/>
        </p:nvSpPr>
        <p:spPr>
          <a:xfrm>
            <a:off x="2672492" y="260648"/>
            <a:ext cx="3786614" cy="707886"/>
          </a:xfrm>
          <a:prstGeom prst="rect">
            <a:avLst/>
          </a:prstGeom>
        </p:spPr>
        <p:txBody>
          <a:bodyPr wrap="none">
            <a:spAutoFit/>
          </a:bodyPr>
          <a:lstStyle/>
          <a:p>
            <a:r>
              <a:rPr lang="zh-CN" altLang="en-US" sz="4000" dirty="0">
                <a:solidFill>
                  <a:schemeClr val="accent2"/>
                </a:solidFill>
              </a:rPr>
              <a:t>静电场环路定理</a:t>
            </a:r>
            <a:endParaRPr lang="zh-CN" altLang="en-US" sz="4000" dirty="0"/>
          </a:p>
        </p:txBody>
      </p:sp>
      <p:sp>
        <p:nvSpPr>
          <p:cNvPr id="4" name="矩形 3"/>
          <p:cNvSpPr/>
          <p:nvPr/>
        </p:nvSpPr>
        <p:spPr>
          <a:xfrm>
            <a:off x="4572000" y="1844824"/>
            <a:ext cx="2656496" cy="584775"/>
          </a:xfrm>
          <a:prstGeom prst="rect">
            <a:avLst/>
          </a:prstGeom>
        </p:spPr>
        <p:txBody>
          <a:bodyPr wrap="none">
            <a:spAutoFit/>
          </a:bodyPr>
          <a:lstStyle/>
          <a:p>
            <a:r>
              <a:rPr lang="zh-CN" altLang="en-US" sz="3200" dirty="0"/>
              <a:t>可引入</a:t>
            </a:r>
            <a:r>
              <a:rPr lang="zh-CN" altLang="en-US" sz="3200" dirty="0">
                <a:solidFill>
                  <a:srgbClr val="CC3300"/>
                </a:solidFill>
              </a:rPr>
              <a:t>电势能</a:t>
            </a:r>
            <a:endParaRPr lang="zh-CN" altLang="en-US" sz="3200" dirty="0"/>
          </a:p>
        </p:txBody>
      </p:sp>
      <p:grpSp>
        <p:nvGrpSpPr>
          <p:cNvPr id="5" name="Group 21"/>
          <p:cNvGrpSpPr>
            <a:grpSpLocks/>
          </p:cNvGrpSpPr>
          <p:nvPr/>
        </p:nvGrpSpPr>
        <p:grpSpPr bwMode="auto">
          <a:xfrm>
            <a:off x="1450057" y="2636912"/>
            <a:ext cx="5210175" cy="736600"/>
            <a:chOff x="720" y="240"/>
            <a:chExt cx="3282" cy="464"/>
          </a:xfrm>
        </p:grpSpPr>
        <p:graphicFrame>
          <p:nvGraphicFramePr>
            <p:cNvPr id="6" name="Object 2"/>
            <p:cNvGraphicFramePr>
              <a:graphicFrameLocks noChangeAspect="1"/>
            </p:cNvGraphicFramePr>
            <p:nvPr/>
          </p:nvGraphicFramePr>
          <p:xfrm>
            <a:off x="1785" y="240"/>
            <a:ext cx="2217" cy="464"/>
          </p:xfrm>
          <a:graphic>
            <a:graphicData uri="http://schemas.openxmlformats.org/presentationml/2006/ole">
              <mc:AlternateContent xmlns:mc="http://schemas.openxmlformats.org/markup-compatibility/2006">
                <mc:Choice xmlns:v="urn:schemas-microsoft-com:vml" Requires="v">
                  <p:oleObj spid="_x0000_s62924" name="公式" r:id="rId4" imgW="3400543" imgH="695257" progId="Equation.3">
                    <p:embed/>
                  </p:oleObj>
                </mc:Choice>
                <mc:Fallback>
                  <p:oleObj name="公式" r:id="rId4" imgW="3400543" imgH="69525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5" y="240"/>
                          <a:ext cx="2217"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19"/>
            <p:cNvSpPr txBox="1">
              <a:spLocks noChangeArrowheads="1"/>
            </p:cNvSpPr>
            <p:nvPr/>
          </p:nvSpPr>
          <p:spPr bwMode="auto">
            <a:xfrm>
              <a:off x="720" y="288"/>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rgbClr val="CC3300"/>
                  </a:solidFill>
                </a:rPr>
                <a:t>电势能</a:t>
              </a:r>
            </a:p>
          </p:txBody>
        </p:sp>
      </p:grpSp>
      <p:graphicFrame>
        <p:nvGraphicFramePr>
          <p:cNvPr id="11" name="对象 10"/>
          <p:cNvGraphicFramePr>
            <a:graphicFrameLocks noChangeAspect="1"/>
          </p:cNvGraphicFramePr>
          <p:nvPr>
            <p:extLst>
              <p:ext uri="{D42A27DB-BD31-4B8C-83A1-F6EECF244321}">
                <p14:modId xmlns:p14="http://schemas.microsoft.com/office/powerpoint/2010/main" val="3977948876"/>
              </p:ext>
            </p:extLst>
          </p:nvPr>
        </p:nvGraphicFramePr>
        <p:xfrm>
          <a:off x="2627473" y="5157192"/>
          <a:ext cx="3889053" cy="1008112"/>
        </p:xfrm>
        <a:graphic>
          <a:graphicData uri="http://schemas.openxmlformats.org/presentationml/2006/ole">
            <mc:AlternateContent xmlns:mc="http://schemas.openxmlformats.org/markup-compatibility/2006">
              <mc:Choice xmlns:v="urn:schemas-microsoft-com:vml" Requires="v">
                <p:oleObj spid="_x0000_s62925" name="公式" r:id="rId6" imgW="3655800" imgH="913680" progId="Equation.3">
                  <p:embed/>
                </p:oleObj>
              </mc:Choice>
              <mc:Fallback>
                <p:oleObj name="公式" r:id="rId6" imgW="3655800" imgH="91368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473" y="5157192"/>
                        <a:ext cx="3889053" cy="1008112"/>
                      </a:xfrm>
                      <a:prstGeom prst="rect">
                        <a:avLst/>
                      </a:prstGeom>
                      <a:noFill/>
                      <a:ln>
                        <a:noFill/>
                      </a:ln>
                    </p:spPr>
                  </p:pic>
                </p:oleObj>
              </mc:Fallback>
            </mc:AlternateContent>
          </a:graphicData>
        </a:graphic>
      </p:graphicFrame>
      <p:sp>
        <p:nvSpPr>
          <p:cNvPr id="12" name="Rectangle 20"/>
          <p:cNvSpPr>
            <a:spLocks noChangeArrowheads="1"/>
          </p:cNvSpPr>
          <p:nvPr/>
        </p:nvSpPr>
        <p:spPr bwMode="auto">
          <a:xfrm>
            <a:off x="2396207" y="6161930"/>
            <a:ext cx="4264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dirty="0">
                <a:solidFill>
                  <a:srgbClr val="CC3300"/>
                </a:solidFill>
                <a:latin typeface="宋体" pitchFamily="2" charset="-122"/>
              </a:rPr>
              <a:t>电势零点不同电势不同</a:t>
            </a:r>
          </a:p>
        </p:txBody>
      </p:sp>
      <p:grpSp>
        <p:nvGrpSpPr>
          <p:cNvPr id="15" name="组合 14"/>
          <p:cNvGrpSpPr/>
          <p:nvPr/>
        </p:nvGrpSpPr>
        <p:grpSpPr>
          <a:xfrm>
            <a:off x="395536" y="3489623"/>
            <a:ext cx="8436356" cy="1523553"/>
            <a:chOff x="395536" y="3489623"/>
            <a:chExt cx="8436356" cy="1523553"/>
          </a:xfrm>
        </p:grpSpPr>
        <p:graphicFrame>
          <p:nvGraphicFramePr>
            <p:cNvPr id="8" name="Object 3"/>
            <p:cNvGraphicFramePr>
              <a:graphicFrameLocks noChangeAspect="1"/>
            </p:cNvGraphicFramePr>
            <p:nvPr>
              <p:extLst>
                <p:ext uri="{D42A27DB-BD31-4B8C-83A1-F6EECF244321}">
                  <p14:modId xmlns:p14="http://schemas.microsoft.com/office/powerpoint/2010/main" val="3643952975"/>
                </p:ext>
              </p:extLst>
            </p:nvPr>
          </p:nvGraphicFramePr>
          <p:xfrm>
            <a:off x="3255946" y="3489623"/>
            <a:ext cx="3217938" cy="966653"/>
          </p:xfrm>
          <a:graphic>
            <a:graphicData uri="http://schemas.openxmlformats.org/presentationml/2006/ole">
              <mc:AlternateContent xmlns:mc="http://schemas.openxmlformats.org/markup-compatibility/2006">
                <mc:Choice xmlns:v="urn:schemas-microsoft-com:vml" Requires="v">
                  <p:oleObj spid="_x0000_s62926" name="Equation" r:id="rId8" imgW="1155600" imgH="330120" progId="Equation.DSMT4">
                    <p:embed/>
                  </p:oleObj>
                </mc:Choice>
                <mc:Fallback>
                  <p:oleObj name="Equation" r:id="rId8" imgW="1155600" imgH="330120" progId="Equation.DSMT4">
                    <p:embed/>
                    <p:pic>
                      <p:nvPicPr>
                        <p:cNvPr id="0" name=""/>
                        <p:cNvPicPr>
                          <a:picLocks noChangeAspect="1" noChangeArrowheads="1"/>
                        </p:cNvPicPr>
                        <p:nvPr/>
                      </p:nvPicPr>
                      <p:blipFill>
                        <a:blip r:embed="rId9"/>
                        <a:srcRect/>
                        <a:stretch>
                          <a:fillRect/>
                        </a:stretch>
                      </p:blipFill>
                      <p:spPr bwMode="auto">
                        <a:xfrm>
                          <a:off x="3255946" y="3489623"/>
                          <a:ext cx="3217938" cy="966653"/>
                        </a:xfrm>
                        <a:prstGeom prst="rect">
                          <a:avLst/>
                        </a:prstGeom>
                        <a:noFill/>
                        <a:ln>
                          <a:noFill/>
                        </a:ln>
                      </p:spPr>
                    </p:pic>
                  </p:oleObj>
                </mc:Fallback>
              </mc:AlternateContent>
            </a:graphicData>
          </a:graphic>
        </p:graphicFrame>
        <p:sp>
          <p:nvSpPr>
            <p:cNvPr id="9" name="Text Box 16"/>
            <p:cNvSpPr txBox="1">
              <a:spLocks noChangeArrowheads="1"/>
            </p:cNvSpPr>
            <p:nvPr/>
          </p:nvSpPr>
          <p:spPr bwMode="auto">
            <a:xfrm>
              <a:off x="1503040" y="3507234"/>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rgbClr val="CC3300"/>
                  </a:solidFill>
                </a:rPr>
                <a:t>电势差</a:t>
              </a:r>
              <a:endParaRPr lang="en-US" altLang="zh-CN" sz="2800">
                <a:solidFill>
                  <a:srgbClr val="CC3300"/>
                </a:solidFill>
              </a:endParaRPr>
            </a:p>
          </p:txBody>
        </p:sp>
        <p:sp>
          <p:nvSpPr>
            <p:cNvPr id="10" name="Text Box 17"/>
            <p:cNvSpPr txBox="1">
              <a:spLocks noChangeArrowheads="1"/>
            </p:cNvSpPr>
            <p:nvPr/>
          </p:nvSpPr>
          <p:spPr bwMode="auto">
            <a:xfrm>
              <a:off x="1115616" y="3933056"/>
              <a:ext cx="21403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dirty="0">
                  <a:solidFill>
                    <a:srgbClr val="CC3300"/>
                  </a:solidFill>
                </a:rPr>
                <a:t>（电压</a:t>
              </a:r>
              <a:r>
                <a:rPr lang="en-US" altLang="zh-CN" sz="2800" dirty="0" err="1">
                  <a:solidFill>
                    <a:srgbClr val="CC3300"/>
                  </a:solidFill>
                </a:rPr>
                <a:t>U</a:t>
              </a:r>
              <a:r>
                <a:rPr lang="en-US" altLang="zh-CN" sz="2800" baseline="-25000" dirty="0" err="1">
                  <a:solidFill>
                    <a:srgbClr val="CC3300"/>
                  </a:solidFill>
                </a:rPr>
                <a:t>ab</a:t>
              </a:r>
              <a:r>
                <a:rPr lang="zh-CN" altLang="en-US" sz="2800" dirty="0">
                  <a:solidFill>
                    <a:srgbClr val="CC3300"/>
                  </a:solidFill>
                </a:rPr>
                <a:t>）</a:t>
              </a:r>
              <a:endParaRPr lang="en-US" altLang="zh-CN" sz="2800" dirty="0">
                <a:solidFill>
                  <a:srgbClr val="CC3300"/>
                </a:solidFill>
              </a:endParaRPr>
            </a:p>
          </p:txBody>
        </p:sp>
        <p:sp>
          <p:nvSpPr>
            <p:cNvPr id="13" name="矩形 12"/>
            <p:cNvSpPr/>
            <p:nvPr/>
          </p:nvSpPr>
          <p:spPr>
            <a:xfrm>
              <a:off x="395536" y="4489956"/>
              <a:ext cx="8436356" cy="523220"/>
            </a:xfrm>
            <a:prstGeom prst="rect">
              <a:avLst/>
            </a:prstGeom>
          </p:spPr>
          <p:txBody>
            <a:bodyPr wrap="square">
              <a:spAutoFit/>
            </a:bodyPr>
            <a:lstStyle/>
            <a:p>
              <a:pPr algn="ctr"/>
              <a:r>
                <a:rPr lang="zh-CN" altLang="en-US" dirty="0"/>
                <a:t>电势能的变化，等于电场力做功的负值</a:t>
              </a:r>
            </a:p>
          </p:txBody>
        </p:sp>
      </p:grpSp>
    </p:spTree>
    <p:extLst>
      <p:ext uri="{BB962C8B-B14F-4D97-AF65-F5344CB8AC3E}">
        <p14:creationId xmlns:p14="http://schemas.microsoft.com/office/powerpoint/2010/main" val="3570106750"/>
      </p:ext>
    </p:extLst>
  </p:cSld>
  <p:clrMapOvr>
    <a:masterClrMapping/>
  </p:clrMapOvr>
  <p:transition>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52400" y="46365"/>
            <a:ext cx="57438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3600" dirty="0">
                <a:solidFill>
                  <a:schemeClr val="accent2"/>
                </a:solidFill>
              </a:rPr>
              <a:t>求任意带电体电场中的电势</a:t>
            </a:r>
          </a:p>
        </p:txBody>
      </p:sp>
      <p:sp>
        <p:nvSpPr>
          <p:cNvPr id="6" name="Text Box 4"/>
          <p:cNvSpPr txBox="1">
            <a:spLocks noChangeArrowheads="1"/>
          </p:cNvSpPr>
          <p:nvPr/>
        </p:nvSpPr>
        <p:spPr bwMode="auto">
          <a:xfrm>
            <a:off x="228600" y="609600"/>
            <a:ext cx="411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1. </a:t>
            </a:r>
            <a:r>
              <a:rPr lang="zh-CN" altLang="en-US" sz="2800">
                <a:solidFill>
                  <a:srgbClr val="CC3300"/>
                </a:solidFill>
              </a:rPr>
              <a:t>场强积分法（由定义）</a:t>
            </a:r>
          </a:p>
        </p:txBody>
      </p:sp>
      <p:sp>
        <p:nvSpPr>
          <p:cNvPr id="7" name="Text Box 5"/>
          <p:cNvSpPr txBox="1">
            <a:spLocks noChangeArrowheads="1"/>
          </p:cNvSpPr>
          <p:nvPr/>
        </p:nvSpPr>
        <p:spPr bwMode="auto">
          <a:xfrm>
            <a:off x="762000" y="1016000"/>
            <a:ext cx="7194598"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pPr>
            <a:r>
              <a:rPr lang="zh-CN" altLang="en-US" sz="2800" dirty="0">
                <a:solidFill>
                  <a:schemeClr val="accent2"/>
                </a:solidFill>
              </a:rPr>
              <a:t>步骤：</a:t>
            </a:r>
            <a:r>
              <a:rPr lang="en-US" altLang="zh-CN" sz="2800" dirty="0">
                <a:solidFill>
                  <a:schemeClr val="accent2"/>
                </a:solidFill>
              </a:rPr>
              <a:t>(1) </a:t>
            </a:r>
            <a:r>
              <a:rPr lang="zh-CN" altLang="en-US" sz="2800" dirty="0">
                <a:solidFill>
                  <a:schemeClr val="accent2"/>
                </a:solidFill>
              </a:rPr>
              <a:t>计算场强；</a:t>
            </a:r>
            <a:r>
              <a:rPr lang="en-US" altLang="zh-CN" sz="2800" dirty="0">
                <a:solidFill>
                  <a:schemeClr val="accent2"/>
                </a:solidFill>
              </a:rPr>
              <a:t>(2) </a:t>
            </a:r>
            <a:r>
              <a:rPr lang="zh-CN" altLang="en-US" sz="2800" dirty="0">
                <a:solidFill>
                  <a:srgbClr val="FF0000"/>
                </a:solidFill>
              </a:rPr>
              <a:t>选择合适的路径</a:t>
            </a:r>
            <a:r>
              <a:rPr lang="en-US" altLang="zh-CN" sz="2800" i="1" dirty="0">
                <a:solidFill>
                  <a:srgbClr val="FF0000"/>
                </a:solidFill>
              </a:rPr>
              <a:t>L</a:t>
            </a:r>
            <a:r>
              <a:rPr lang="zh-CN" altLang="en-US" sz="2800" dirty="0">
                <a:solidFill>
                  <a:schemeClr val="accent2"/>
                </a:solidFill>
              </a:rPr>
              <a:t>；</a:t>
            </a:r>
          </a:p>
          <a:p>
            <a:pPr eaLnBrk="1" hangingPunct="1">
              <a:lnSpc>
                <a:spcPct val="120000"/>
              </a:lnSpc>
              <a:spcBef>
                <a:spcPct val="0"/>
              </a:spcBef>
              <a:buFontTx/>
              <a:buNone/>
            </a:pPr>
            <a:r>
              <a:rPr lang="en-US" altLang="zh-CN" sz="2800" dirty="0">
                <a:solidFill>
                  <a:schemeClr val="accent2"/>
                </a:solidFill>
              </a:rPr>
              <a:t>(3) </a:t>
            </a:r>
            <a:r>
              <a:rPr lang="zh-CN" altLang="en-US" sz="2800" dirty="0">
                <a:solidFill>
                  <a:schemeClr val="accent2"/>
                </a:solidFill>
              </a:rPr>
              <a:t>分段积分</a:t>
            </a:r>
            <a:r>
              <a:rPr lang="en-US" altLang="zh-CN" sz="2800" dirty="0">
                <a:solidFill>
                  <a:schemeClr val="accent2"/>
                </a:solidFill>
              </a:rPr>
              <a:t>(</a:t>
            </a:r>
            <a:r>
              <a:rPr lang="zh-CN" altLang="en-US" sz="2800" dirty="0">
                <a:solidFill>
                  <a:schemeClr val="accent2"/>
                </a:solidFill>
              </a:rPr>
              <a:t>计算</a:t>
            </a:r>
            <a:r>
              <a:rPr lang="en-US" altLang="zh-CN" sz="2800" dirty="0">
                <a:solidFill>
                  <a:schemeClr val="accent2"/>
                </a:solidFill>
              </a:rPr>
              <a:t>)</a:t>
            </a:r>
          </a:p>
        </p:txBody>
      </p:sp>
      <p:sp>
        <p:nvSpPr>
          <p:cNvPr id="8" name="Text Box 2"/>
          <p:cNvSpPr txBox="1">
            <a:spLocks noChangeArrowheads="1"/>
          </p:cNvSpPr>
          <p:nvPr/>
        </p:nvSpPr>
        <p:spPr bwMode="auto">
          <a:xfrm>
            <a:off x="228600" y="2377529"/>
            <a:ext cx="49311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dirty="0">
                <a:solidFill>
                  <a:schemeClr val="accent2"/>
                </a:solidFill>
              </a:rPr>
              <a:t>2.</a:t>
            </a:r>
            <a:r>
              <a:rPr lang="en-US" altLang="zh-CN" sz="2800" dirty="0">
                <a:solidFill>
                  <a:srgbClr val="CC3300"/>
                </a:solidFill>
              </a:rPr>
              <a:t> </a:t>
            </a:r>
            <a:r>
              <a:rPr lang="zh-CN" altLang="en-US" sz="2800" dirty="0">
                <a:solidFill>
                  <a:srgbClr val="CC3300"/>
                </a:solidFill>
              </a:rPr>
              <a:t>电势叠加法</a:t>
            </a:r>
            <a:r>
              <a:rPr lang="en-US" altLang="zh-CN" sz="2800" dirty="0">
                <a:solidFill>
                  <a:srgbClr val="CC3300"/>
                </a:solidFill>
              </a:rPr>
              <a:t>(</a:t>
            </a:r>
            <a:r>
              <a:rPr lang="zh-CN" altLang="en-US" sz="2800" dirty="0">
                <a:solidFill>
                  <a:srgbClr val="CC3300"/>
                </a:solidFill>
              </a:rPr>
              <a:t>绕过计算场强</a:t>
            </a:r>
            <a:r>
              <a:rPr lang="en-US" altLang="zh-CN" sz="2800" dirty="0">
                <a:solidFill>
                  <a:srgbClr val="CC3300"/>
                </a:solidFill>
              </a:rPr>
              <a:t>)</a:t>
            </a:r>
            <a:r>
              <a:rPr lang="zh-CN" altLang="en-US" sz="2800" dirty="0">
                <a:solidFill>
                  <a:srgbClr val="CC3300"/>
                </a:solidFill>
              </a:rPr>
              <a:t>  </a:t>
            </a:r>
            <a:endParaRPr lang="en-US" altLang="zh-CN" sz="2800" dirty="0">
              <a:solidFill>
                <a:srgbClr val="CC3300"/>
              </a:solidFill>
            </a:endParaRPr>
          </a:p>
        </p:txBody>
      </p:sp>
      <p:sp>
        <p:nvSpPr>
          <p:cNvPr id="9" name="Text Box 3"/>
          <p:cNvSpPr txBox="1">
            <a:spLocks noChangeArrowheads="1"/>
          </p:cNvSpPr>
          <p:nvPr/>
        </p:nvSpPr>
        <p:spPr bwMode="auto">
          <a:xfrm>
            <a:off x="457200" y="4142135"/>
            <a:ext cx="1538288"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Clr>
                <a:srgbClr val="CC3300"/>
              </a:buClr>
              <a:buFont typeface="Wingdings" pitchFamily="2" charset="2"/>
              <a:buChar char="Ø"/>
            </a:pPr>
            <a:r>
              <a:rPr lang="zh-CN" altLang="en-US" sz="2800">
                <a:solidFill>
                  <a:schemeClr val="accent2"/>
                </a:solidFill>
              </a:rPr>
              <a:t>步骤：</a:t>
            </a:r>
            <a:endParaRPr lang="en-US" altLang="zh-CN" sz="2800">
              <a:solidFill>
                <a:schemeClr val="accent2"/>
              </a:solidFill>
            </a:endParaRPr>
          </a:p>
        </p:txBody>
      </p:sp>
      <p:sp>
        <p:nvSpPr>
          <p:cNvPr id="10" name="Text Box 4"/>
          <p:cNvSpPr txBox="1">
            <a:spLocks noChangeArrowheads="1"/>
          </p:cNvSpPr>
          <p:nvPr/>
        </p:nvSpPr>
        <p:spPr bwMode="auto">
          <a:xfrm>
            <a:off x="381000" y="2955379"/>
            <a:ext cx="85121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 typeface="Wingdings" pitchFamily="2" charset="2"/>
              <a:buChar char="Ø"/>
            </a:pPr>
            <a:r>
              <a:rPr lang="zh-CN" altLang="en-US" sz="2800">
                <a:solidFill>
                  <a:srgbClr val="CC3300"/>
                </a:solidFill>
              </a:rPr>
              <a:t>电势叠加原理</a:t>
            </a:r>
            <a:r>
              <a:rPr lang="zh-CN" altLang="en-US" sz="2800"/>
              <a:t>：</a:t>
            </a:r>
            <a:r>
              <a:rPr lang="zh-CN" altLang="en-US" sz="2800">
                <a:solidFill>
                  <a:schemeClr val="accent2"/>
                </a:solidFill>
              </a:rPr>
              <a:t>点电荷系电场中某点的电势等于各生场电荷单独存在时在该点产生的电势的代数和。</a:t>
            </a:r>
          </a:p>
        </p:txBody>
      </p:sp>
      <p:grpSp>
        <p:nvGrpSpPr>
          <p:cNvPr id="11" name="Group 13"/>
          <p:cNvGrpSpPr>
            <a:grpSpLocks/>
          </p:cNvGrpSpPr>
          <p:nvPr/>
        </p:nvGrpSpPr>
        <p:grpSpPr bwMode="auto">
          <a:xfrm>
            <a:off x="1819275" y="4631085"/>
            <a:ext cx="6310313" cy="604837"/>
            <a:chOff x="1146" y="3459"/>
            <a:chExt cx="3975" cy="381"/>
          </a:xfrm>
        </p:grpSpPr>
        <p:sp>
          <p:nvSpPr>
            <p:cNvPr id="12" name="Text Box 14"/>
            <p:cNvSpPr txBox="1">
              <a:spLocks noChangeArrowheads="1"/>
            </p:cNvSpPr>
            <p:nvPr/>
          </p:nvSpPr>
          <p:spPr bwMode="auto">
            <a:xfrm>
              <a:off x="1146" y="3459"/>
              <a:ext cx="397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pPr>
              <a:r>
                <a:rPr lang="en-US" altLang="zh-CN" sz="2800">
                  <a:solidFill>
                    <a:schemeClr val="accent2"/>
                  </a:solidFill>
                </a:rPr>
                <a:t>(2) </a:t>
              </a:r>
              <a:r>
                <a:rPr lang="zh-CN" altLang="en-US" sz="2800">
                  <a:solidFill>
                    <a:schemeClr val="accent2"/>
                  </a:solidFill>
                </a:rPr>
                <a:t>根据点电荷电势公式由</a:t>
              </a:r>
              <a:r>
                <a:rPr lang="en-US" altLang="zh-CN" sz="2800">
                  <a:solidFill>
                    <a:schemeClr val="accent2"/>
                  </a:solidFill>
                </a:rPr>
                <a:t>d</a:t>
              </a:r>
              <a:r>
                <a:rPr lang="en-US" altLang="zh-CN" sz="2800" i="1">
                  <a:solidFill>
                    <a:schemeClr val="accent2"/>
                  </a:solidFill>
                </a:rPr>
                <a:t>q </a:t>
              </a:r>
              <a:r>
                <a:rPr lang="zh-CN" altLang="en-US" sz="2800">
                  <a:solidFill>
                    <a:schemeClr val="accent2"/>
                  </a:solidFill>
                </a:rPr>
                <a:t>求出      ；</a:t>
              </a:r>
              <a:endParaRPr lang="en-US" altLang="zh-CN" sz="2800"/>
            </a:p>
          </p:txBody>
        </p:sp>
        <p:graphicFrame>
          <p:nvGraphicFramePr>
            <p:cNvPr id="13" name="Object 15"/>
            <p:cNvGraphicFramePr>
              <a:graphicFrameLocks noChangeAspect="1"/>
            </p:cNvGraphicFramePr>
            <p:nvPr/>
          </p:nvGraphicFramePr>
          <p:xfrm>
            <a:off x="4508" y="3578"/>
            <a:ext cx="325" cy="262"/>
          </p:xfrm>
          <a:graphic>
            <a:graphicData uri="http://schemas.openxmlformats.org/presentationml/2006/ole">
              <mc:AlternateContent xmlns:mc="http://schemas.openxmlformats.org/markup-compatibility/2006">
                <mc:Choice xmlns:v="urn:schemas-microsoft-com:vml" Requires="v">
                  <p:oleObj spid="_x0000_s64206" name="公式" r:id="rId3" imgW="466641" imgH="371543" progId="Equation.3">
                    <p:embed/>
                  </p:oleObj>
                </mc:Choice>
                <mc:Fallback>
                  <p:oleObj name="公式" r:id="rId3" imgW="466641" imgH="3715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8" y="3578"/>
                          <a:ext cx="32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4" name="Group 16"/>
          <p:cNvGrpSpPr>
            <a:grpSpLocks/>
          </p:cNvGrpSpPr>
          <p:nvPr/>
        </p:nvGrpSpPr>
        <p:grpSpPr bwMode="auto">
          <a:xfrm>
            <a:off x="1835150" y="5226397"/>
            <a:ext cx="6637338" cy="650875"/>
            <a:chOff x="1152" y="3815"/>
            <a:chExt cx="4181" cy="410"/>
          </a:xfrm>
        </p:grpSpPr>
        <p:graphicFrame>
          <p:nvGraphicFramePr>
            <p:cNvPr id="15" name="Object 17"/>
            <p:cNvGraphicFramePr>
              <a:graphicFrameLocks noChangeAspect="1"/>
            </p:cNvGraphicFramePr>
            <p:nvPr/>
          </p:nvGraphicFramePr>
          <p:xfrm>
            <a:off x="3548" y="3888"/>
            <a:ext cx="325" cy="262"/>
          </p:xfrm>
          <a:graphic>
            <a:graphicData uri="http://schemas.openxmlformats.org/presentationml/2006/ole">
              <mc:AlternateContent xmlns:mc="http://schemas.openxmlformats.org/markup-compatibility/2006">
                <mc:Choice xmlns:v="urn:schemas-microsoft-com:vml" Requires="v">
                  <p:oleObj spid="_x0000_s64207" name="公式" r:id="rId5" imgW="466641" imgH="371543" progId="Equation.3">
                    <p:embed/>
                  </p:oleObj>
                </mc:Choice>
                <mc:Fallback>
                  <p:oleObj name="公式" r:id="rId5" imgW="466641" imgH="3715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8" y="3888"/>
                          <a:ext cx="32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8"/>
            <p:cNvGraphicFramePr>
              <a:graphicFrameLocks noChangeAspect="1"/>
            </p:cNvGraphicFramePr>
            <p:nvPr/>
          </p:nvGraphicFramePr>
          <p:xfrm>
            <a:off x="4363" y="3815"/>
            <a:ext cx="877" cy="410"/>
          </p:xfrm>
          <a:graphic>
            <a:graphicData uri="http://schemas.openxmlformats.org/presentationml/2006/ole">
              <mc:AlternateContent xmlns:mc="http://schemas.openxmlformats.org/markup-compatibility/2006">
                <mc:Choice xmlns:v="urn:schemas-microsoft-com:vml" Requires="v">
                  <p:oleObj spid="_x0000_s64208" name="公式" r:id="rId7" imgW="1333567" imgH="600143" progId="Equation.3">
                    <p:embed/>
                  </p:oleObj>
                </mc:Choice>
                <mc:Fallback>
                  <p:oleObj name="公式" r:id="rId7" imgW="1333567" imgH="60014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3" y="3815"/>
                          <a:ext cx="877"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 Box 19"/>
            <p:cNvSpPr txBox="1">
              <a:spLocks noChangeArrowheads="1"/>
            </p:cNvSpPr>
            <p:nvPr/>
          </p:nvSpPr>
          <p:spPr bwMode="auto">
            <a:xfrm>
              <a:off x="1152" y="3840"/>
              <a:ext cx="418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dirty="0">
                  <a:solidFill>
                    <a:schemeClr val="accent2"/>
                  </a:solidFill>
                </a:rPr>
                <a:t>(3) </a:t>
              </a:r>
              <a:r>
                <a:rPr lang="zh-CN" altLang="en-US" sz="2800" dirty="0">
                  <a:solidFill>
                    <a:schemeClr val="accent2"/>
                  </a:solidFill>
                </a:rPr>
                <a:t>根据电势叠加原理由      求出                </a:t>
              </a:r>
              <a:endParaRPr lang="en-US" altLang="zh-CN" sz="2800" dirty="0">
                <a:solidFill>
                  <a:schemeClr val="accent2"/>
                </a:solidFill>
              </a:endParaRPr>
            </a:p>
          </p:txBody>
        </p:sp>
      </p:grpSp>
      <p:sp>
        <p:nvSpPr>
          <p:cNvPr id="18" name="Text Box 20"/>
          <p:cNvSpPr txBox="1">
            <a:spLocks noChangeArrowheads="1"/>
          </p:cNvSpPr>
          <p:nvPr/>
        </p:nvSpPr>
        <p:spPr bwMode="auto">
          <a:xfrm>
            <a:off x="1836738" y="4235797"/>
            <a:ext cx="4621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(1) </a:t>
            </a:r>
            <a:r>
              <a:rPr lang="zh-CN" altLang="en-US" sz="2800">
                <a:solidFill>
                  <a:schemeClr val="accent2"/>
                </a:solidFill>
              </a:rPr>
              <a:t>把带电体分为无限多</a:t>
            </a:r>
            <a:r>
              <a:rPr lang="en-US" altLang="zh-CN" sz="2800">
                <a:solidFill>
                  <a:schemeClr val="accent2"/>
                </a:solidFill>
              </a:rPr>
              <a:t>d</a:t>
            </a:r>
            <a:r>
              <a:rPr lang="en-US" altLang="zh-CN" sz="2800" i="1">
                <a:solidFill>
                  <a:schemeClr val="accent2"/>
                </a:solidFill>
              </a:rPr>
              <a:t>q</a:t>
            </a:r>
            <a:r>
              <a:rPr lang="zh-CN" altLang="en-US" sz="2800">
                <a:solidFill>
                  <a:schemeClr val="accent2"/>
                </a:solidFill>
              </a:rPr>
              <a:t>；</a:t>
            </a:r>
            <a:endParaRPr lang="en-US" altLang="zh-CN" sz="2800">
              <a:solidFill>
                <a:schemeClr val="accent2"/>
              </a:solidFill>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590278697"/>
              </p:ext>
            </p:extLst>
          </p:nvPr>
        </p:nvGraphicFramePr>
        <p:xfrm>
          <a:off x="776288" y="5733256"/>
          <a:ext cx="2120900" cy="982663"/>
        </p:xfrm>
        <a:graphic>
          <a:graphicData uri="http://schemas.openxmlformats.org/presentationml/2006/ole">
            <mc:AlternateContent xmlns:mc="http://schemas.openxmlformats.org/markup-compatibility/2006">
              <mc:Choice xmlns:v="urn:schemas-microsoft-com:vml" Requires="v">
                <p:oleObj spid="_x0000_s64209" name="公式" r:id="rId9" imgW="2818080" imgH="1307160" progId="Equation.3">
                  <p:embed/>
                </p:oleObj>
              </mc:Choice>
              <mc:Fallback>
                <p:oleObj name="公式" r:id="rId9" imgW="2818080" imgH="130716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6288" y="5733256"/>
                        <a:ext cx="21209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848888739"/>
              </p:ext>
            </p:extLst>
          </p:nvPr>
        </p:nvGraphicFramePr>
        <p:xfrm>
          <a:off x="3923928" y="5747544"/>
          <a:ext cx="1841500" cy="982663"/>
        </p:xfrm>
        <a:graphic>
          <a:graphicData uri="http://schemas.openxmlformats.org/presentationml/2006/ole">
            <mc:AlternateContent xmlns:mc="http://schemas.openxmlformats.org/markup-compatibility/2006">
              <mc:Choice xmlns:v="urn:schemas-microsoft-com:vml" Requires="v">
                <p:oleObj spid="_x0000_s64210" name="公式" r:id="rId11" imgW="2437200" imgH="1307160" progId="Equation.3">
                  <p:embed/>
                </p:oleObj>
              </mc:Choice>
              <mc:Fallback>
                <p:oleObj name="公式" r:id="rId11" imgW="2437200" imgH="130716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3928" y="5747544"/>
                        <a:ext cx="18415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4219864247"/>
              </p:ext>
            </p:extLst>
          </p:nvPr>
        </p:nvGraphicFramePr>
        <p:xfrm>
          <a:off x="4637087" y="1640929"/>
          <a:ext cx="2841625" cy="736600"/>
        </p:xfrm>
        <a:graphic>
          <a:graphicData uri="http://schemas.openxmlformats.org/presentationml/2006/ole">
            <mc:AlternateContent xmlns:mc="http://schemas.openxmlformats.org/markup-compatibility/2006">
              <mc:Choice xmlns:v="urn:schemas-microsoft-com:vml" Requires="v">
                <p:oleObj spid="_x0000_s64211" name="公式" r:id="rId13" imgW="3706560" imgH="964440" progId="Equation.3">
                  <p:embed/>
                </p:oleObj>
              </mc:Choice>
              <mc:Fallback>
                <p:oleObj name="公式" r:id="rId13" imgW="3706560" imgH="964440"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37087" y="1640929"/>
                        <a:ext cx="284162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3229996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036763" y="2133600"/>
            <a:ext cx="5919787"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dirty="0" smtClean="0">
                <a:solidFill>
                  <a:schemeClr val="accent2"/>
                </a:solidFill>
              </a:rPr>
              <a:t>2.1    </a:t>
            </a:r>
            <a:r>
              <a:rPr lang="zh-CN" altLang="en-US" sz="3600" dirty="0">
                <a:solidFill>
                  <a:schemeClr val="accent2"/>
                </a:solidFill>
                <a:latin typeface="宋体" pitchFamily="2" charset="-122"/>
              </a:rPr>
              <a:t>静电场中的导体</a:t>
            </a:r>
          </a:p>
          <a:p>
            <a:pPr eaLnBrk="1" hangingPunct="1">
              <a:spcBef>
                <a:spcPct val="50000"/>
              </a:spcBef>
              <a:buFontTx/>
              <a:buNone/>
            </a:pPr>
            <a:r>
              <a:rPr lang="en-US" altLang="zh-CN" sz="3600" dirty="0" smtClean="0">
                <a:solidFill>
                  <a:schemeClr val="accent2"/>
                </a:solidFill>
              </a:rPr>
              <a:t>2.2    </a:t>
            </a:r>
            <a:r>
              <a:rPr lang="zh-CN" altLang="en-US" sz="3600" dirty="0">
                <a:solidFill>
                  <a:schemeClr val="accent2"/>
                </a:solidFill>
                <a:latin typeface="宋体" pitchFamily="2" charset="-122"/>
              </a:rPr>
              <a:t>静电场中的电介质</a:t>
            </a:r>
          </a:p>
          <a:p>
            <a:pPr eaLnBrk="1" hangingPunct="1">
              <a:spcBef>
                <a:spcPct val="50000"/>
              </a:spcBef>
              <a:buFontTx/>
              <a:buNone/>
            </a:pPr>
            <a:r>
              <a:rPr lang="en-US" altLang="zh-CN" sz="3600" dirty="0" smtClean="0">
                <a:solidFill>
                  <a:schemeClr val="accent2"/>
                </a:solidFill>
              </a:rPr>
              <a:t>2.3</a:t>
            </a:r>
            <a:r>
              <a:rPr lang="en-US" altLang="zh-CN" sz="3600" dirty="0" smtClean="0">
                <a:solidFill>
                  <a:schemeClr val="accent2"/>
                </a:solidFill>
                <a:latin typeface="宋体" pitchFamily="2" charset="-122"/>
              </a:rPr>
              <a:t>  </a:t>
            </a:r>
            <a:r>
              <a:rPr lang="zh-CN" altLang="en-US" sz="3600" dirty="0">
                <a:solidFill>
                  <a:schemeClr val="accent2"/>
                </a:solidFill>
                <a:latin typeface="宋体" pitchFamily="2" charset="-122"/>
              </a:rPr>
              <a:t>有介质时的高斯定理</a:t>
            </a:r>
          </a:p>
          <a:p>
            <a:pPr eaLnBrk="1" hangingPunct="1">
              <a:spcBef>
                <a:spcPct val="50000"/>
              </a:spcBef>
              <a:buFontTx/>
              <a:buNone/>
            </a:pPr>
            <a:r>
              <a:rPr lang="en-US" altLang="zh-CN" sz="3600" dirty="0" smtClean="0">
                <a:solidFill>
                  <a:schemeClr val="accent2"/>
                </a:solidFill>
              </a:rPr>
              <a:t>2.4</a:t>
            </a:r>
            <a:r>
              <a:rPr lang="en-US" altLang="zh-CN" sz="3600" dirty="0" smtClean="0">
                <a:solidFill>
                  <a:schemeClr val="accent2"/>
                </a:solidFill>
                <a:latin typeface="宋体" pitchFamily="2" charset="-122"/>
              </a:rPr>
              <a:t>  </a:t>
            </a:r>
            <a:r>
              <a:rPr lang="zh-CN" altLang="en-US" sz="3600" dirty="0">
                <a:solidFill>
                  <a:schemeClr val="accent2"/>
                </a:solidFill>
                <a:latin typeface="宋体" pitchFamily="2" charset="-122"/>
              </a:rPr>
              <a:t>电容、电容器</a:t>
            </a:r>
          </a:p>
          <a:p>
            <a:pPr eaLnBrk="1" hangingPunct="1">
              <a:spcBef>
                <a:spcPct val="50000"/>
              </a:spcBef>
              <a:buFontTx/>
              <a:buNone/>
            </a:pPr>
            <a:r>
              <a:rPr lang="en-US" altLang="zh-CN" sz="3600" dirty="0" smtClean="0">
                <a:solidFill>
                  <a:schemeClr val="accent2"/>
                </a:solidFill>
              </a:rPr>
              <a:t>2.5     </a:t>
            </a:r>
            <a:r>
              <a:rPr lang="zh-CN" altLang="en-US" sz="3600" dirty="0">
                <a:solidFill>
                  <a:schemeClr val="accent2"/>
                </a:solidFill>
              </a:rPr>
              <a:t>静电场的能量</a:t>
            </a:r>
          </a:p>
        </p:txBody>
      </p:sp>
      <p:sp>
        <p:nvSpPr>
          <p:cNvPr id="2051" name="Text Box 3"/>
          <p:cNvSpPr txBox="1">
            <a:spLocks noChangeArrowheads="1"/>
          </p:cNvSpPr>
          <p:nvPr/>
        </p:nvSpPr>
        <p:spPr bwMode="auto">
          <a:xfrm>
            <a:off x="1355725" y="7302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44036" name="Text Box 4"/>
          <p:cNvSpPr txBox="1">
            <a:spLocks noChangeArrowheads="1"/>
          </p:cNvSpPr>
          <p:nvPr/>
        </p:nvSpPr>
        <p:spPr bwMode="auto">
          <a:xfrm>
            <a:off x="323850" y="404813"/>
            <a:ext cx="8280400" cy="143351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4000" dirty="0" smtClean="0">
                <a:solidFill>
                  <a:srgbClr val="CC3300"/>
                </a:solidFill>
                <a:effectLst>
                  <a:outerShdw blurRad="38100" dist="38100" dir="2700000" algn="tl">
                    <a:srgbClr val="000000"/>
                  </a:outerShdw>
                </a:effectLst>
                <a:latin typeface="Times New Roman" pitchFamily="18" charset="0"/>
              </a:rPr>
              <a:t>第</a:t>
            </a:r>
            <a:r>
              <a:rPr lang="en-US" altLang="zh-CN" sz="4000" dirty="0" smtClean="0">
                <a:solidFill>
                  <a:srgbClr val="CC3300"/>
                </a:solidFill>
                <a:effectLst>
                  <a:outerShdw blurRad="38100" dist="38100" dir="2700000" algn="tl">
                    <a:srgbClr val="000000"/>
                  </a:outerShdw>
                </a:effectLst>
                <a:latin typeface="Times New Roman" pitchFamily="18" charset="0"/>
              </a:rPr>
              <a:t>2</a:t>
            </a:r>
            <a:r>
              <a:rPr lang="zh-CN" altLang="en-US" sz="4000" dirty="0" smtClean="0">
                <a:solidFill>
                  <a:srgbClr val="CC3300"/>
                </a:solidFill>
                <a:effectLst>
                  <a:outerShdw blurRad="38100" dist="38100" dir="2700000" algn="tl">
                    <a:srgbClr val="000000"/>
                  </a:outerShdw>
                </a:effectLst>
                <a:latin typeface="Times New Roman" pitchFamily="18" charset="0"/>
              </a:rPr>
              <a:t>章   </a:t>
            </a:r>
            <a:r>
              <a:rPr lang="zh-CN" altLang="en-US" sz="4000" dirty="0">
                <a:solidFill>
                  <a:srgbClr val="CC3300"/>
                </a:solidFill>
                <a:effectLst>
                  <a:outerShdw blurRad="38100" dist="38100" dir="2700000" algn="tl">
                    <a:srgbClr val="000000"/>
                  </a:outerShdw>
                </a:effectLst>
                <a:latin typeface="Times New Roman" pitchFamily="18" charset="0"/>
              </a:rPr>
              <a:t>静电场中的导体</a:t>
            </a:r>
          </a:p>
          <a:p>
            <a:pPr algn="ctr" eaLnBrk="1" hangingPunct="1">
              <a:spcBef>
                <a:spcPct val="20000"/>
              </a:spcBef>
              <a:defRPr/>
            </a:pPr>
            <a:r>
              <a:rPr lang="zh-CN" altLang="en-US" sz="4000" dirty="0">
                <a:solidFill>
                  <a:srgbClr val="CC3300"/>
                </a:solidFill>
                <a:effectLst>
                  <a:outerShdw blurRad="38100" dist="38100" dir="2700000" algn="tl">
                    <a:srgbClr val="000000"/>
                  </a:outerShdw>
                </a:effectLst>
                <a:latin typeface="Times New Roman" pitchFamily="18" charset="0"/>
              </a:rPr>
              <a:t>     和电介质</a:t>
            </a:r>
            <a:endParaRPr lang="zh-CN" altLang="en-US" sz="3600" dirty="0">
              <a:solidFill>
                <a:srgbClr val="CC3300"/>
              </a:solidFill>
              <a:effectLst>
                <a:outerShdw blurRad="38100" dist="38100" dir="2700000" algn="tl">
                  <a:srgbClr val="000000"/>
                </a:outerShdw>
              </a:effectLst>
              <a:latin typeface="Times New Roman" pitchFamily="18" charset="0"/>
            </a:endParaRPr>
          </a:p>
        </p:txBody>
      </p:sp>
    </p:spTree>
    <p:extLst>
      <p:ext uri="{BB962C8B-B14F-4D97-AF65-F5344CB8AC3E}">
        <p14:creationId xmlns:p14="http://schemas.microsoft.com/office/powerpoint/2010/main" val="1744934905"/>
      </p:ext>
    </p:extLst>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60176" y="44624"/>
            <a:ext cx="7696200" cy="2205038"/>
            <a:chOff x="260176" y="44624"/>
            <a:chExt cx="7696200" cy="2205038"/>
          </a:xfrm>
        </p:grpSpPr>
        <p:sp>
          <p:nvSpPr>
            <p:cNvPr id="2" name="Text Box 131"/>
            <p:cNvSpPr txBox="1">
              <a:spLocks noChangeArrowheads="1"/>
            </p:cNvSpPr>
            <p:nvPr/>
          </p:nvSpPr>
          <p:spPr bwMode="auto">
            <a:xfrm>
              <a:off x="260176" y="678037"/>
              <a:ext cx="607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a:t>
              </a:r>
              <a:r>
                <a:rPr lang="en-US" altLang="zh-CN" sz="2800">
                  <a:solidFill>
                    <a:schemeClr val="accent2"/>
                  </a:solidFill>
                </a:rPr>
                <a:t>1</a:t>
              </a:r>
              <a:r>
                <a:rPr lang="zh-CN" altLang="en-US" sz="2800">
                  <a:solidFill>
                    <a:schemeClr val="accent2"/>
                  </a:solidFill>
                </a:rPr>
                <a:t>）导体内部任何一点的场强为零。</a:t>
              </a:r>
              <a:endParaRPr lang="zh-CN" altLang="en-US" sz="2400" b="0">
                <a:solidFill>
                  <a:schemeClr val="accent2"/>
                </a:solidFill>
              </a:endParaRPr>
            </a:p>
          </p:txBody>
        </p:sp>
        <p:sp>
          <p:nvSpPr>
            <p:cNvPr id="3" name="Text Box 132"/>
            <p:cNvSpPr txBox="1">
              <a:spLocks noChangeArrowheads="1"/>
            </p:cNvSpPr>
            <p:nvPr/>
          </p:nvSpPr>
          <p:spPr bwMode="auto">
            <a:xfrm>
              <a:off x="260176" y="1211437"/>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a:t>
              </a:r>
              <a:r>
                <a:rPr lang="en-US" altLang="zh-CN" sz="2800">
                  <a:solidFill>
                    <a:schemeClr val="accent2"/>
                  </a:solidFill>
                </a:rPr>
                <a:t>2</a:t>
              </a:r>
              <a:r>
                <a:rPr lang="zh-CN" altLang="en-US" sz="2800">
                  <a:solidFill>
                    <a:schemeClr val="accent2"/>
                  </a:solidFill>
                </a:rPr>
                <a:t>）导体表面上任何一点的场强方向垂直于该点的表面。</a:t>
              </a:r>
              <a:endParaRPr lang="zh-CN" altLang="en-US" sz="2400" b="0">
                <a:solidFill>
                  <a:schemeClr val="accent2"/>
                </a:solidFill>
              </a:endParaRPr>
            </a:p>
          </p:txBody>
        </p:sp>
        <p:graphicFrame>
          <p:nvGraphicFramePr>
            <p:cNvPr id="4" name="Object 133"/>
            <p:cNvGraphicFramePr>
              <a:graphicFrameLocks noChangeAspect="1"/>
            </p:cNvGraphicFramePr>
            <p:nvPr>
              <p:extLst>
                <p:ext uri="{D42A27DB-BD31-4B8C-83A1-F6EECF244321}">
                  <p14:modId xmlns:p14="http://schemas.microsoft.com/office/powerpoint/2010/main" val="2204608900"/>
                </p:ext>
              </p:extLst>
            </p:nvPr>
          </p:nvGraphicFramePr>
          <p:xfrm>
            <a:off x="6292676" y="666924"/>
            <a:ext cx="1092200" cy="504825"/>
          </p:xfrm>
          <a:graphic>
            <a:graphicData uri="http://schemas.openxmlformats.org/presentationml/2006/ole">
              <mc:AlternateContent xmlns:mc="http://schemas.openxmlformats.org/markup-compatibility/2006">
                <mc:Choice xmlns:v="urn:schemas-microsoft-com:vml" Requires="v">
                  <p:oleObj spid="_x0000_s66329" name="Equation" r:id="rId3" imgW="1066770" imgH="476340" progId="Equation.3">
                    <p:embed/>
                  </p:oleObj>
                </mc:Choice>
                <mc:Fallback>
                  <p:oleObj name="Equation" r:id="rId3" imgW="1066770" imgH="4763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2676" y="666924"/>
                          <a:ext cx="10922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34"/>
            <p:cNvGraphicFramePr>
              <a:graphicFrameLocks noChangeAspect="1"/>
            </p:cNvGraphicFramePr>
            <p:nvPr>
              <p:extLst>
                <p:ext uri="{D42A27DB-BD31-4B8C-83A1-F6EECF244321}">
                  <p14:modId xmlns:p14="http://schemas.microsoft.com/office/powerpoint/2010/main" val="4239715025"/>
                </p:ext>
              </p:extLst>
            </p:nvPr>
          </p:nvGraphicFramePr>
          <p:xfrm>
            <a:off x="3155776" y="1768649"/>
            <a:ext cx="1689100" cy="481013"/>
          </p:xfrm>
          <a:graphic>
            <a:graphicData uri="http://schemas.openxmlformats.org/presentationml/2006/ole">
              <mc:AlternateContent xmlns:mc="http://schemas.openxmlformats.org/markup-compatibility/2006">
                <mc:Choice xmlns:v="urn:schemas-microsoft-com:vml" Requires="v">
                  <p:oleObj spid="_x0000_s66330" name="Equation" r:id="rId5" imgW="1657260" imgH="457200" progId="Equation.3">
                    <p:embed/>
                  </p:oleObj>
                </mc:Choice>
                <mc:Fallback>
                  <p:oleObj name="Equation" r:id="rId5" imgW="165726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5776" y="1768649"/>
                          <a:ext cx="16891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135"/>
            <p:cNvSpPr txBox="1">
              <a:spLocks noChangeArrowheads="1"/>
            </p:cNvSpPr>
            <p:nvPr/>
          </p:nvSpPr>
          <p:spPr bwMode="auto">
            <a:xfrm>
              <a:off x="341139" y="44624"/>
              <a:ext cx="38908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3600" dirty="0">
                  <a:solidFill>
                    <a:schemeClr val="accent2"/>
                  </a:solidFill>
                  <a:latin typeface="宋体" pitchFamily="2" charset="-122"/>
                </a:rPr>
                <a:t>导体静电平衡条件</a:t>
              </a:r>
            </a:p>
          </p:txBody>
        </p:sp>
      </p:grpSp>
      <p:grpSp>
        <p:nvGrpSpPr>
          <p:cNvPr id="16" name="组合 15"/>
          <p:cNvGrpSpPr/>
          <p:nvPr/>
        </p:nvGrpSpPr>
        <p:grpSpPr>
          <a:xfrm>
            <a:off x="-47625" y="2893589"/>
            <a:ext cx="4470400" cy="3487739"/>
            <a:chOff x="-47625" y="2492896"/>
            <a:chExt cx="4470400" cy="3487739"/>
          </a:xfrm>
        </p:grpSpPr>
        <p:grpSp>
          <p:nvGrpSpPr>
            <p:cNvPr id="8" name="Group 21"/>
            <p:cNvGrpSpPr>
              <a:grpSpLocks/>
            </p:cNvGrpSpPr>
            <p:nvPr/>
          </p:nvGrpSpPr>
          <p:grpSpPr bwMode="auto">
            <a:xfrm>
              <a:off x="250825" y="2492896"/>
              <a:ext cx="3756025" cy="1465263"/>
              <a:chOff x="240" y="2544"/>
              <a:chExt cx="2366" cy="923"/>
            </a:xfrm>
          </p:grpSpPr>
          <p:sp>
            <p:nvSpPr>
              <p:cNvPr id="9" name="Text Box 22"/>
              <p:cNvSpPr txBox="1">
                <a:spLocks noChangeArrowheads="1"/>
              </p:cNvSpPr>
              <p:nvPr/>
            </p:nvSpPr>
            <p:spPr bwMode="auto">
              <a:xfrm>
                <a:off x="240" y="2544"/>
                <a:ext cx="2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chemeClr val="accent2"/>
                    </a:solidFill>
                    <a:latin typeface="宋体" pitchFamily="2" charset="-122"/>
                  </a:rPr>
                  <a:t>导体内部场强处处为零</a:t>
                </a:r>
              </a:p>
            </p:txBody>
          </p:sp>
          <p:sp>
            <p:nvSpPr>
              <p:cNvPr id="10" name="Text Box 23"/>
              <p:cNvSpPr txBox="1">
                <a:spLocks noChangeArrowheads="1"/>
              </p:cNvSpPr>
              <p:nvPr/>
            </p:nvSpPr>
            <p:spPr bwMode="auto">
              <a:xfrm>
                <a:off x="494" y="3140"/>
                <a:ext cx="19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整个导体是等势体</a:t>
                </a:r>
              </a:p>
            </p:txBody>
          </p:sp>
          <p:sp>
            <p:nvSpPr>
              <p:cNvPr id="11" name="AutoShape 24"/>
              <p:cNvSpPr>
                <a:spLocks noChangeArrowheads="1"/>
              </p:cNvSpPr>
              <p:nvPr/>
            </p:nvSpPr>
            <p:spPr bwMode="auto">
              <a:xfrm>
                <a:off x="1262" y="2900"/>
                <a:ext cx="306" cy="288"/>
              </a:xfrm>
              <a:prstGeom prst="upDownArrow">
                <a:avLst>
                  <a:gd name="adj1" fmla="val 50000"/>
                  <a:gd name="adj2" fmla="val 20000"/>
                </a:avLst>
              </a:prstGeom>
              <a:solidFill>
                <a:srgbClr val="CC3300"/>
              </a:solidFill>
              <a:ln w="9525">
                <a:solidFill>
                  <a:schemeClr val="accent2"/>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nvGrpSpPr>
            <p:cNvPr id="12" name="Group 25"/>
            <p:cNvGrpSpPr>
              <a:grpSpLocks/>
            </p:cNvGrpSpPr>
            <p:nvPr/>
          </p:nvGrpSpPr>
          <p:grpSpPr bwMode="auto">
            <a:xfrm>
              <a:off x="-47625" y="4515372"/>
              <a:ext cx="4470400" cy="1465263"/>
              <a:chOff x="134" y="3818"/>
              <a:chExt cx="2816" cy="923"/>
            </a:xfrm>
          </p:grpSpPr>
          <p:sp>
            <p:nvSpPr>
              <p:cNvPr id="13" name="Text Box 26"/>
              <p:cNvSpPr txBox="1">
                <a:spLocks noChangeArrowheads="1"/>
              </p:cNvSpPr>
              <p:nvPr/>
            </p:nvSpPr>
            <p:spPr bwMode="auto">
              <a:xfrm>
                <a:off x="134" y="3818"/>
                <a:ext cx="2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chemeClr val="accent2"/>
                    </a:solidFill>
                    <a:latin typeface="宋体" pitchFamily="2" charset="-122"/>
                  </a:rPr>
                  <a:t>导体表面场强处处垂直表面</a:t>
                </a:r>
              </a:p>
            </p:txBody>
          </p:sp>
          <p:sp>
            <p:nvSpPr>
              <p:cNvPr id="14" name="Text Box 27"/>
              <p:cNvSpPr txBox="1">
                <a:spLocks noChangeArrowheads="1"/>
              </p:cNvSpPr>
              <p:nvPr/>
            </p:nvSpPr>
            <p:spPr bwMode="auto">
              <a:xfrm>
                <a:off x="576" y="4414"/>
                <a:ext cx="19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导体表面是等势面</a:t>
                </a:r>
              </a:p>
            </p:txBody>
          </p:sp>
          <p:sp>
            <p:nvSpPr>
              <p:cNvPr id="15" name="AutoShape 28"/>
              <p:cNvSpPr>
                <a:spLocks noChangeArrowheads="1"/>
              </p:cNvSpPr>
              <p:nvPr/>
            </p:nvSpPr>
            <p:spPr bwMode="auto">
              <a:xfrm>
                <a:off x="1392" y="4126"/>
                <a:ext cx="306" cy="288"/>
              </a:xfrm>
              <a:prstGeom prst="upDownArrow">
                <a:avLst>
                  <a:gd name="adj1" fmla="val 50000"/>
                  <a:gd name="adj2" fmla="val 20000"/>
                </a:avLst>
              </a:prstGeom>
              <a:solidFill>
                <a:srgbClr val="CC3300"/>
              </a:solidFill>
              <a:ln w="9525">
                <a:solidFill>
                  <a:schemeClr val="accent2"/>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graphicFrame>
        <p:nvGraphicFramePr>
          <p:cNvPr id="26" name="Object 21"/>
          <p:cNvGraphicFramePr>
            <a:graphicFrameLocks noChangeAspect="1"/>
          </p:cNvGraphicFramePr>
          <p:nvPr>
            <p:extLst>
              <p:ext uri="{D42A27DB-BD31-4B8C-83A1-F6EECF244321}">
                <p14:modId xmlns:p14="http://schemas.microsoft.com/office/powerpoint/2010/main" val="2941257447"/>
              </p:ext>
            </p:extLst>
          </p:nvPr>
        </p:nvGraphicFramePr>
        <p:xfrm>
          <a:off x="7389847" y="1944463"/>
          <a:ext cx="1358831" cy="1378323"/>
        </p:xfrm>
        <a:graphic>
          <a:graphicData uri="http://schemas.openxmlformats.org/presentationml/2006/ole">
            <mc:AlternateContent xmlns:mc="http://schemas.openxmlformats.org/markup-compatibility/2006">
              <mc:Choice xmlns:v="urn:schemas-microsoft-com:vml" Requires="v">
                <p:oleObj spid="_x0000_s66331" name="Equation" r:id="rId7" imgW="495000" imgH="431640" progId="Equation.DSMT4">
                  <p:embed/>
                </p:oleObj>
              </mc:Choice>
              <mc:Fallback>
                <p:oleObj name="Equation" r:id="rId7" imgW="495000" imgH="431640" progId="Equation.DSMT4">
                  <p:embed/>
                  <p:pic>
                    <p:nvPicPr>
                      <p:cNvPr id="0" name=""/>
                      <p:cNvPicPr>
                        <a:picLocks noChangeAspect="1" noChangeArrowheads="1"/>
                      </p:cNvPicPr>
                      <p:nvPr/>
                    </p:nvPicPr>
                    <p:blipFill>
                      <a:blip r:embed="rId8"/>
                      <a:srcRect/>
                      <a:stretch>
                        <a:fillRect/>
                      </a:stretch>
                    </p:blipFill>
                    <p:spPr bwMode="auto">
                      <a:xfrm>
                        <a:off x="7389847" y="1944463"/>
                        <a:ext cx="1358831" cy="1378323"/>
                      </a:xfrm>
                      <a:prstGeom prst="rect">
                        <a:avLst/>
                      </a:prstGeom>
                      <a:noFill/>
                      <a:ln>
                        <a:noFill/>
                      </a:ln>
                      <a:effectLst/>
                    </p:spPr>
                  </p:pic>
                </p:oleObj>
              </mc:Fallback>
            </mc:AlternateContent>
          </a:graphicData>
        </a:graphic>
      </p:graphicFrame>
      <p:grpSp>
        <p:nvGrpSpPr>
          <p:cNvPr id="38" name="组合 37"/>
          <p:cNvGrpSpPr/>
          <p:nvPr/>
        </p:nvGrpSpPr>
        <p:grpSpPr>
          <a:xfrm>
            <a:off x="5478463" y="3503240"/>
            <a:ext cx="2979737" cy="3200400"/>
            <a:chOff x="5478463" y="3503240"/>
            <a:chExt cx="2979737" cy="3200400"/>
          </a:xfrm>
        </p:grpSpPr>
        <p:grpSp>
          <p:nvGrpSpPr>
            <p:cNvPr id="17" name="Group 60"/>
            <p:cNvGrpSpPr>
              <a:grpSpLocks/>
            </p:cNvGrpSpPr>
            <p:nvPr/>
          </p:nvGrpSpPr>
          <p:grpSpPr bwMode="auto">
            <a:xfrm>
              <a:off x="5478463" y="4493840"/>
              <a:ext cx="2971800" cy="2209800"/>
              <a:chOff x="3360" y="2544"/>
              <a:chExt cx="1872" cy="1392"/>
            </a:xfrm>
          </p:grpSpPr>
          <p:sp>
            <p:nvSpPr>
              <p:cNvPr id="18" name="Arc 3"/>
              <p:cNvSpPr>
                <a:spLocks/>
              </p:cNvSpPr>
              <p:nvPr/>
            </p:nvSpPr>
            <p:spPr bwMode="auto">
              <a:xfrm>
                <a:off x="3360" y="2544"/>
                <a:ext cx="1872" cy="13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9900"/>
              </a:solidFill>
              <a:ln w="28575">
                <a:solidFill>
                  <a:schemeClr val="accent2"/>
                </a:solidFill>
                <a:round/>
                <a:headEnd/>
                <a:tailEnd/>
              </a:ln>
            </p:spPr>
            <p:txBody>
              <a:bodyPr wrap="none" anchor="ctr"/>
              <a:lstStyle/>
              <a:p>
                <a:endParaRPr lang="zh-CN" altLang="en-US"/>
              </a:p>
            </p:txBody>
          </p:sp>
          <p:sp>
            <p:nvSpPr>
              <p:cNvPr id="19" name="Arc 4"/>
              <p:cNvSpPr>
                <a:spLocks/>
              </p:cNvSpPr>
              <p:nvPr/>
            </p:nvSpPr>
            <p:spPr bwMode="auto">
              <a:xfrm>
                <a:off x="3360" y="2694"/>
                <a:ext cx="1764" cy="124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C67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aphicFrame>
          <p:nvGraphicFramePr>
            <p:cNvPr id="20" name="Object 14"/>
            <p:cNvGraphicFramePr>
              <a:graphicFrameLocks noChangeAspect="1"/>
            </p:cNvGraphicFramePr>
            <p:nvPr>
              <p:extLst>
                <p:ext uri="{D42A27DB-BD31-4B8C-83A1-F6EECF244321}">
                  <p14:modId xmlns:p14="http://schemas.microsoft.com/office/powerpoint/2010/main" val="3777816567"/>
                </p:ext>
              </p:extLst>
            </p:nvPr>
          </p:nvGraphicFramePr>
          <p:xfrm>
            <a:off x="6469063" y="5998790"/>
            <a:ext cx="1117600" cy="519113"/>
          </p:xfrm>
          <a:graphic>
            <a:graphicData uri="http://schemas.openxmlformats.org/presentationml/2006/ole">
              <mc:AlternateContent xmlns:mc="http://schemas.openxmlformats.org/markup-compatibility/2006">
                <mc:Choice xmlns:v="urn:schemas-microsoft-com:vml" Requires="v">
                  <p:oleObj spid="_x0000_s66332" name="公式" r:id="rId9" imgW="1085940" imgH="495210" progId="Equation.3">
                    <p:embed/>
                  </p:oleObj>
                </mc:Choice>
                <mc:Fallback>
                  <p:oleObj name="公式" r:id="rId9" imgW="1085940" imgH="49521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69063" y="5998790"/>
                          <a:ext cx="1117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 name="Group 56"/>
            <p:cNvGrpSpPr>
              <a:grpSpLocks/>
            </p:cNvGrpSpPr>
            <p:nvPr/>
          </p:nvGrpSpPr>
          <p:grpSpPr bwMode="auto">
            <a:xfrm>
              <a:off x="7231063" y="4812928"/>
              <a:ext cx="1227137" cy="519112"/>
              <a:chOff x="4464" y="2745"/>
              <a:chExt cx="773" cy="327"/>
            </a:xfrm>
          </p:grpSpPr>
          <p:sp>
            <p:nvSpPr>
              <p:cNvPr id="22" name="Line 12"/>
              <p:cNvSpPr>
                <a:spLocks noChangeShapeType="1"/>
              </p:cNvSpPr>
              <p:nvPr/>
            </p:nvSpPr>
            <p:spPr bwMode="auto">
              <a:xfrm>
                <a:off x="4464" y="2784"/>
                <a:ext cx="528" cy="9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16"/>
              <p:cNvSpPr txBox="1">
                <a:spLocks noChangeArrowheads="1"/>
              </p:cNvSpPr>
              <p:nvPr/>
            </p:nvSpPr>
            <p:spPr bwMode="auto">
              <a:xfrm>
                <a:off x="4896" y="2745"/>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latin typeface="宋体" pitchFamily="2" charset="-122"/>
                  </a:rPr>
                  <a:t>σ</a:t>
                </a:r>
              </a:p>
            </p:txBody>
          </p:sp>
        </p:grpSp>
        <p:sp>
          <p:nvSpPr>
            <p:cNvPr id="24" name="Oval 5"/>
            <p:cNvSpPr>
              <a:spLocks noChangeArrowheads="1"/>
            </p:cNvSpPr>
            <p:nvPr/>
          </p:nvSpPr>
          <p:spPr bwMode="auto">
            <a:xfrm rot="1683596">
              <a:off x="6773863" y="4112840"/>
              <a:ext cx="1295400" cy="533400"/>
            </a:xfrm>
            <a:prstGeom prst="ellipse">
              <a:avLst/>
            </a:prstGeom>
            <a:solidFill>
              <a:srgbClr val="FFFFFF"/>
            </a:solidFill>
            <a:ln w="28575">
              <a:solidFill>
                <a:srgbClr val="0000CC"/>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aphicFrame>
          <p:nvGraphicFramePr>
            <p:cNvPr id="25" name="Object 18"/>
            <p:cNvGraphicFramePr>
              <a:graphicFrameLocks noChangeAspect="1"/>
            </p:cNvGraphicFramePr>
            <p:nvPr>
              <p:extLst>
                <p:ext uri="{D42A27DB-BD31-4B8C-83A1-F6EECF244321}">
                  <p14:modId xmlns:p14="http://schemas.microsoft.com/office/powerpoint/2010/main" val="2193543035"/>
                </p:ext>
              </p:extLst>
            </p:nvPr>
          </p:nvGraphicFramePr>
          <p:xfrm>
            <a:off x="6532563" y="3579440"/>
            <a:ext cx="519112" cy="330200"/>
          </p:xfrm>
          <a:graphic>
            <a:graphicData uri="http://schemas.openxmlformats.org/presentationml/2006/ole">
              <mc:AlternateContent xmlns:mc="http://schemas.openxmlformats.org/markup-compatibility/2006">
                <mc:Choice xmlns:v="urn:schemas-microsoft-com:vml" Requires="v">
                  <p:oleObj spid="_x0000_s66333" name="Equation" r:id="rId11" imgW="495180" imgH="304890" progId="Equation.3">
                    <p:embed/>
                  </p:oleObj>
                </mc:Choice>
                <mc:Fallback>
                  <p:oleObj name="Equation" r:id="rId11" imgW="495180" imgH="30489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32563" y="3579440"/>
                          <a:ext cx="519112"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 name="Group 58"/>
            <p:cNvGrpSpPr>
              <a:grpSpLocks/>
            </p:cNvGrpSpPr>
            <p:nvPr/>
          </p:nvGrpSpPr>
          <p:grpSpPr bwMode="auto">
            <a:xfrm>
              <a:off x="7459663" y="3503240"/>
              <a:ext cx="779462" cy="1111250"/>
              <a:chOff x="4608" y="1920"/>
              <a:chExt cx="491" cy="700"/>
            </a:xfrm>
          </p:grpSpPr>
          <p:sp>
            <p:nvSpPr>
              <p:cNvPr id="28" name="Line 11"/>
              <p:cNvSpPr>
                <a:spLocks noChangeShapeType="1"/>
              </p:cNvSpPr>
              <p:nvPr/>
            </p:nvSpPr>
            <p:spPr bwMode="auto">
              <a:xfrm flipV="1">
                <a:off x="4608" y="2016"/>
                <a:ext cx="240" cy="432"/>
              </a:xfrm>
              <a:prstGeom prst="line">
                <a:avLst/>
              </a:prstGeom>
              <a:noFill/>
              <a:ln w="28575">
                <a:solidFill>
                  <a:srgbClr val="CC3300"/>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9" name="Object 15"/>
              <p:cNvGraphicFramePr>
                <a:graphicFrameLocks noChangeAspect="1"/>
              </p:cNvGraphicFramePr>
              <p:nvPr/>
            </p:nvGraphicFramePr>
            <p:xfrm>
              <a:off x="4884" y="1920"/>
              <a:ext cx="215" cy="240"/>
            </p:xfrm>
            <a:graphic>
              <a:graphicData uri="http://schemas.openxmlformats.org/presentationml/2006/ole">
                <mc:AlternateContent xmlns:mc="http://schemas.openxmlformats.org/markup-compatibility/2006">
                  <mc:Choice xmlns:v="urn:schemas-microsoft-com:vml" Requires="v">
                    <p:oleObj spid="_x0000_s66334" name="Equation" r:id="rId13" imgW="314280" imgH="352335" progId="Equation.3">
                      <p:embed/>
                    </p:oleObj>
                  </mc:Choice>
                  <mc:Fallback>
                    <p:oleObj name="Equation" r:id="rId13" imgW="314280" imgH="35233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84" y="1920"/>
                            <a:ext cx="21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Text Box 24"/>
              <p:cNvSpPr txBox="1">
                <a:spLocks noChangeArrowheads="1"/>
              </p:cNvSpPr>
              <p:nvPr/>
            </p:nvSpPr>
            <p:spPr bwMode="auto">
              <a:xfrm>
                <a:off x="4608" y="233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P</a:t>
                </a:r>
              </a:p>
            </p:txBody>
          </p:sp>
        </p:grpSp>
        <p:graphicFrame>
          <p:nvGraphicFramePr>
            <p:cNvPr id="31" name="Object 19"/>
            <p:cNvGraphicFramePr>
              <a:graphicFrameLocks noChangeAspect="1"/>
            </p:cNvGraphicFramePr>
            <p:nvPr>
              <p:extLst>
                <p:ext uri="{D42A27DB-BD31-4B8C-83A1-F6EECF244321}">
                  <p14:modId xmlns:p14="http://schemas.microsoft.com/office/powerpoint/2010/main" val="1801148120"/>
                </p:ext>
              </p:extLst>
            </p:nvPr>
          </p:nvGraphicFramePr>
          <p:xfrm>
            <a:off x="5535613" y="4951040"/>
            <a:ext cx="596900" cy="330200"/>
          </p:xfrm>
          <a:graphic>
            <a:graphicData uri="http://schemas.openxmlformats.org/presentationml/2006/ole">
              <mc:AlternateContent xmlns:mc="http://schemas.openxmlformats.org/markup-compatibility/2006">
                <mc:Choice xmlns:v="urn:schemas-microsoft-com:vml" Requires="v">
                  <p:oleObj spid="_x0000_s66335" name="Equation" r:id="rId15" imgW="571590" imgH="304890" progId="Equation.3">
                    <p:embed/>
                  </p:oleObj>
                </mc:Choice>
                <mc:Fallback>
                  <p:oleObj name="Equation" r:id="rId15" imgW="571590" imgH="30489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35613" y="4951040"/>
                          <a:ext cx="596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 name="Group 61"/>
            <p:cNvGrpSpPr>
              <a:grpSpLocks/>
            </p:cNvGrpSpPr>
            <p:nvPr/>
          </p:nvGrpSpPr>
          <p:grpSpPr bwMode="auto">
            <a:xfrm>
              <a:off x="6088063" y="4112840"/>
              <a:ext cx="1905000" cy="1752600"/>
              <a:chOff x="3835" y="1968"/>
              <a:chExt cx="1200" cy="1104"/>
            </a:xfrm>
          </p:grpSpPr>
          <p:sp>
            <p:nvSpPr>
              <p:cNvPr id="33" name="Oval 6"/>
              <p:cNvSpPr>
                <a:spLocks noChangeArrowheads="1"/>
              </p:cNvSpPr>
              <p:nvPr/>
            </p:nvSpPr>
            <p:spPr bwMode="auto">
              <a:xfrm rot="1683596">
                <a:off x="3835" y="2688"/>
                <a:ext cx="816" cy="336"/>
              </a:xfrm>
              <a:prstGeom prst="ellipse">
                <a:avLst/>
              </a:prstGeom>
              <a:solidFill>
                <a:srgbClr val="FFFFFF"/>
              </a:solidFill>
              <a:ln w="28575">
                <a:solidFill>
                  <a:srgbClr val="0000CC"/>
                </a:solidFill>
                <a:prstDash val="dash"/>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34" name="Line 9"/>
              <p:cNvSpPr>
                <a:spLocks noChangeShapeType="1"/>
              </p:cNvSpPr>
              <p:nvPr/>
            </p:nvSpPr>
            <p:spPr bwMode="auto">
              <a:xfrm flipV="1">
                <a:off x="4843" y="2304"/>
                <a:ext cx="192" cy="336"/>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10"/>
              <p:cNvSpPr>
                <a:spLocks noChangeShapeType="1"/>
              </p:cNvSpPr>
              <p:nvPr/>
            </p:nvSpPr>
            <p:spPr bwMode="auto">
              <a:xfrm flipV="1">
                <a:off x="4123" y="1968"/>
                <a:ext cx="192" cy="336"/>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48"/>
              <p:cNvSpPr>
                <a:spLocks noChangeShapeType="1"/>
              </p:cNvSpPr>
              <p:nvPr/>
            </p:nvSpPr>
            <p:spPr bwMode="auto">
              <a:xfrm flipV="1">
                <a:off x="4603" y="2640"/>
                <a:ext cx="240" cy="432"/>
              </a:xfrm>
              <a:prstGeom prst="line">
                <a:avLst/>
              </a:prstGeom>
              <a:noFill/>
              <a:ln w="28575">
                <a:solidFill>
                  <a:srgbClr val="0000C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9"/>
              <p:cNvSpPr>
                <a:spLocks noChangeShapeType="1"/>
              </p:cNvSpPr>
              <p:nvPr/>
            </p:nvSpPr>
            <p:spPr bwMode="auto">
              <a:xfrm flipV="1">
                <a:off x="3883" y="2304"/>
                <a:ext cx="240" cy="384"/>
              </a:xfrm>
              <a:prstGeom prst="line">
                <a:avLst/>
              </a:prstGeom>
              <a:noFill/>
              <a:ln w="28575">
                <a:solidFill>
                  <a:srgbClr val="0000C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extLst>
      <p:ext uri="{BB962C8B-B14F-4D97-AF65-F5344CB8AC3E}">
        <p14:creationId xmlns:p14="http://schemas.microsoft.com/office/powerpoint/2010/main" val="422017385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ox(ou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588224" y="172764"/>
            <a:ext cx="2400300" cy="2310036"/>
            <a:chOff x="1647825" y="2843957"/>
            <a:chExt cx="2400300" cy="2310036"/>
          </a:xfrm>
        </p:grpSpPr>
        <p:graphicFrame>
          <p:nvGraphicFramePr>
            <p:cNvPr id="14" name="Object 57"/>
            <p:cNvGraphicFramePr>
              <a:graphicFrameLocks noChangeAspect="1"/>
            </p:cNvGraphicFramePr>
            <p:nvPr>
              <p:extLst>
                <p:ext uri="{D42A27DB-BD31-4B8C-83A1-F6EECF244321}">
                  <p14:modId xmlns:p14="http://schemas.microsoft.com/office/powerpoint/2010/main" val="571486377"/>
                </p:ext>
              </p:extLst>
            </p:nvPr>
          </p:nvGraphicFramePr>
          <p:xfrm>
            <a:off x="1647825" y="2843957"/>
            <a:ext cx="2400300" cy="990600"/>
          </p:xfrm>
          <a:graphic>
            <a:graphicData uri="http://schemas.openxmlformats.org/presentationml/2006/ole">
              <mc:AlternateContent xmlns:mc="http://schemas.openxmlformats.org/markup-compatibility/2006">
                <mc:Choice xmlns:v="urn:schemas-microsoft-com:vml" Requires="v">
                  <p:oleObj spid="_x0000_s113880" name="公式" r:id="rId3" imgW="2371680" imgH="962115" progId="Equation.3">
                    <p:embed/>
                  </p:oleObj>
                </mc:Choice>
                <mc:Fallback>
                  <p:oleObj name="公式" r:id="rId3" imgW="2371680" imgH="96211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7825" y="2843957"/>
                          <a:ext cx="24003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65"/>
            <p:cNvGraphicFramePr>
              <a:graphicFrameLocks noChangeAspect="1"/>
            </p:cNvGraphicFramePr>
            <p:nvPr>
              <p:extLst>
                <p:ext uri="{D42A27DB-BD31-4B8C-83A1-F6EECF244321}">
                  <p14:modId xmlns:p14="http://schemas.microsoft.com/office/powerpoint/2010/main" val="4105663226"/>
                </p:ext>
              </p:extLst>
            </p:nvPr>
          </p:nvGraphicFramePr>
          <p:xfrm>
            <a:off x="2223889" y="4125293"/>
            <a:ext cx="1257300" cy="1028700"/>
          </p:xfrm>
          <a:graphic>
            <a:graphicData uri="http://schemas.openxmlformats.org/presentationml/2006/ole">
              <mc:AlternateContent xmlns:mc="http://schemas.openxmlformats.org/markup-compatibility/2006">
                <mc:Choice xmlns:v="urn:schemas-microsoft-com:vml" Requires="v">
                  <p:oleObj spid="_x0000_s113881" name="Equation" r:id="rId5" imgW="1228770" imgH="1000125" progId="Equation.3">
                    <p:embed/>
                  </p:oleObj>
                </mc:Choice>
                <mc:Fallback>
                  <p:oleObj name="Equation" r:id="rId5" imgW="1228770" imgH="100012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3889" y="4125293"/>
                          <a:ext cx="12573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 name="组合 29"/>
          <p:cNvGrpSpPr/>
          <p:nvPr/>
        </p:nvGrpSpPr>
        <p:grpSpPr>
          <a:xfrm>
            <a:off x="353417" y="238075"/>
            <a:ext cx="5946775" cy="2212975"/>
            <a:chOff x="1476375" y="116632"/>
            <a:chExt cx="5946775" cy="2212975"/>
          </a:xfrm>
        </p:grpSpPr>
        <p:grpSp>
          <p:nvGrpSpPr>
            <p:cNvPr id="2" name="Group 33"/>
            <p:cNvGrpSpPr>
              <a:grpSpLocks/>
            </p:cNvGrpSpPr>
            <p:nvPr/>
          </p:nvGrpSpPr>
          <p:grpSpPr bwMode="auto">
            <a:xfrm>
              <a:off x="1933575" y="323007"/>
              <a:ext cx="5489575" cy="1914525"/>
              <a:chOff x="1296" y="1488"/>
              <a:chExt cx="3458" cy="1206"/>
            </a:xfrm>
          </p:grpSpPr>
          <p:sp>
            <p:nvSpPr>
              <p:cNvPr id="3" name="Freeform 34"/>
              <p:cNvSpPr>
                <a:spLocks/>
              </p:cNvSpPr>
              <p:nvPr/>
            </p:nvSpPr>
            <p:spPr bwMode="auto">
              <a:xfrm>
                <a:off x="1296" y="1822"/>
                <a:ext cx="336" cy="578"/>
              </a:xfrm>
              <a:custGeom>
                <a:avLst/>
                <a:gdLst>
                  <a:gd name="T0" fmla="*/ 336 w 336"/>
                  <a:gd name="T1" fmla="*/ 578 h 578"/>
                  <a:gd name="T2" fmla="*/ 214 w 336"/>
                  <a:gd name="T3" fmla="*/ 552 h 578"/>
                  <a:gd name="T4" fmla="*/ 91 w 336"/>
                  <a:gd name="T5" fmla="*/ 489 h 578"/>
                  <a:gd name="T6" fmla="*/ 22 w 336"/>
                  <a:gd name="T7" fmla="*/ 388 h 578"/>
                  <a:gd name="T8" fmla="*/ 0 w 336"/>
                  <a:gd name="T9" fmla="*/ 290 h 578"/>
                  <a:gd name="T10" fmla="*/ 22 w 336"/>
                  <a:gd name="T11" fmla="*/ 184 h 578"/>
                  <a:gd name="T12" fmla="*/ 65 w 336"/>
                  <a:gd name="T13" fmla="*/ 115 h 578"/>
                  <a:gd name="T14" fmla="*/ 144 w 336"/>
                  <a:gd name="T15" fmla="*/ 50 h 578"/>
                  <a:gd name="T16" fmla="*/ 290 w 336"/>
                  <a:gd name="T17" fmla="*/ 0 h 5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6"/>
                  <a:gd name="T28" fmla="*/ 0 h 578"/>
                  <a:gd name="T29" fmla="*/ 336 w 336"/>
                  <a:gd name="T30" fmla="*/ 578 h 5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6" h="578">
                    <a:moveTo>
                      <a:pt x="336" y="578"/>
                    </a:moveTo>
                    <a:cubicBezTo>
                      <a:pt x="316" y="574"/>
                      <a:pt x="255" y="567"/>
                      <a:pt x="214" y="552"/>
                    </a:cubicBezTo>
                    <a:cubicBezTo>
                      <a:pt x="173" y="537"/>
                      <a:pt x="123" y="516"/>
                      <a:pt x="91" y="489"/>
                    </a:cubicBezTo>
                    <a:cubicBezTo>
                      <a:pt x="59" y="462"/>
                      <a:pt x="37" y="421"/>
                      <a:pt x="22" y="388"/>
                    </a:cubicBezTo>
                    <a:cubicBezTo>
                      <a:pt x="7" y="355"/>
                      <a:pt x="0" y="324"/>
                      <a:pt x="0" y="290"/>
                    </a:cubicBezTo>
                    <a:cubicBezTo>
                      <a:pt x="0" y="256"/>
                      <a:pt x="11" y="213"/>
                      <a:pt x="22" y="184"/>
                    </a:cubicBezTo>
                    <a:cubicBezTo>
                      <a:pt x="33" y="155"/>
                      <a:pt x="45" y="137"/>
                      <a:pt x="65" y="115"/>
                    </a:cubicBezTo>
                    <a:cubicBezTo>
                      <a:pt x="85" y="93"/>
                      <a:pt x="107" y="69"/>
                      <a:pt x="144" y="50"/>
                    </a:cubicBezTo>
                    <a:cubicBezTo>
                      <a:pt x="181" y="31"/>
                      <a:pt x="260" y="10"/>
                      <a:pt x="290" y="0"/>
                    </a:cubicBezTo>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 name="Freeform 35"/>
              <p:cNvSpPr>
                <a:spLocks/>
              </p:cNvSpPr>
              <p:nvPr/>
            </p:nvSpPr>
            <p:spPr bwMode="auto">
              <a:xfrm>
                <a:off x="4080" y="1488"/>
                <a:ext cx="674" cy="1206"/>
              </a:xfrm>
              <a:custGeom>
                <a:avLst/>
                <a:gdLst>
                  <a:gd name="T0" fmla="*/ 46 w 674"/>
                  <a:gd name="T1" fmla="*/ 1206 h 1206"/>
                  <a:gd name="T2" fmla="*/ 200 w 674"/>
                  <a:gd name="T3" fmla="*/ 1189 h 1206"/>
                  <a:gd name="T4" fmla="*/ 365 w 674"/>
                  <a:gd name="T5" fmla="*/ 1122 h 1206"/>
                  <a:gd name="T6" fmla="*/ 485 w 674"/>
                  <a:gd name="T7" fmla="*/ 1031 h 1206"/>
                  <a:gd name="T8" fmla="*/ 579 w 674"/>
                  <a:gd name="T9" fmla="*/ 918 h 1206"/>
                  <a:gd name="T10" fmla="*/ 622 w 674"/>
                  <a:gd name="T11" fmla="*/ 834 h 1206"/>
                  <a:gd name="T12" fmla="*/ 658 w 674"/>
                  <a:gd name="T13" fmla="*/ 724 h 1206"/>
                  <a:gd name="T14" fmla="*/ 668 w 674"/>
                  <a:gd name="T15" fmla="*/ 532 h 1206"/>
                  <a:gd name="T16" fmla="*/ 624 w 674"/>
                  <a:gd name="T17" fmla="*/ 380 h 1206"/>
                  <a:gd name="T18" fmla="*/ 572 w 674"/>
                  <a:gd name="T19" fmla="*/ 284 h 1206"/>
                  <a:gd name="T20" fmla="*/ 524 w 674"/>
                  <a:gd name="T21" fmla="*/ 217 h 1206"/>
                  <a:gd name="T22" fmla="*/ 456 w 674"/>
                  <a:gd name="T23" fmla="*/ 150 h 1206"/>
                  <a:gd name="T24" fmla="*/ 382 w 674"/>
                  <a:gd name="T25" fmla="*/ 102 h 1206"/>
                  <a:gd name="T26" fmla="*/ 269 w 674"/>
                  <a:gd name="T27" fmla="*/ 44 h 1206"/>
                  <a:gd name="T28" fmla="*/ 149 w 674"/>
                  <a:gd name="T29" fmla="*/ 13 h 1206"/>
                  <a:gd name="T30" fmla="*/ 70 w 674"/>
                  <a:gd name="T31" fmla="*/ 1 h 1206"/>
                  <a:gd name="T32" fmla="*/ 0 w 674"/>
                  <a:gd name="T33" fmla="*/ 6 h 12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4"/>
                  <a:gd name="T52" fmla="*/ 0 h 1206"/>
                  <a:gd name="T53" fmla="*/ 674 w 674"/>
                  <a:gd name="T54" fmla="*/ 1206 h 12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4" h="1206">
                    <a:moveTo>
                      <a:pt x="46" y="1206"/>
                    </a:moveTo>
                    <a:cubicBezTo>
                      <a:pt x="72" y="1203"/>
                      <a:pt x="147" y="1203"/>
                      <a:pt x="200" y="1189"/>
                    </a:cubicBezTo>
                    <a:cubicBezTo>
                      <a:pt x="253" y="1175"/>
                      <a:pt x="317" y="1148"/>
                      <a:pt x="365" y="1122"/>
                    </a:cubicBezTo>
                    <a:cubicBezTo>
                      <a:pt x="413" y="1096"/>
                      <a:pt x="449" y="1065"/>
                      <a:pt x="485" y="1031"/>
                    </a:cubicBezTo>
                    <a:cubicBezTo>
                      <a:pt x="521" y="997"/>
                      <a:pt x="556" y="951"/>
                      <a:pt x="579" y="918"/>
                    </a:cubicBezTo>
                    <a:cubicBezTo>
                      <a:pt x="602" y="885"/>
                      <a:pt x="609" y="866"/>
                      <a:pt x="622" y="834"/>
                    </a:cubicBezTo>
                    <a:cubicBezTo>
                      <a:pt x="635" y="802"/>
                      <a:pt x="650" y="774"/>
                      <a:pt x="658" y="724"/>
                    </a:cubicBezTo>
                    <a:cubicBezTo>
                      <a:pt x="666" y="674"/>
                      <a:pt x="674" y="589"/>
                      <a:pt x="668" y="532"/>
                    </a:cubicBezTo>
                    <a:cubicBezTo>
                      <a:pt x="662" y="475"/>
                      <a:pt x="640" y="421"/>
                      <a:pt x="624" y="380"/>
                    </a:cubicBezTo>
                    <a:cubicBezTo>
                      <a:pt x="608" y="339"/>
                      <a:pt x="589" y="311"/>
                      <a:pt x="572" y="284"/>
                    </a:cubicBezTo>
                    <a:cubicBezTo>
                      <a:pt x="555" y="257"/>
                      <a:pt x="543" y="239"/>
                      <a:pt x="524" y="217"/>
                    </a:cubicBezTo>
                    <a:cubicBezTo>
                      <a:pt x="505" y="195"/>
                      <a:pt x="480" y="169"/>
                      <a:pt x="456" y="150"/>
                    </a:cubicBezTo>
                    <a:cubicBezTo>
                      <a:pt x="432" y="131"/>
                      <a:pt x="413" y="120"/>
                      <a:pt x="382" y="102"/>
                    </a:cubicBezTo>
                    <a:cubicBezTo>
                      <a:pt x="351" y="84"/>
                      <a:pt x="308" y="59"/>
                      <a:pt x="269" y="44"/>
                    </a:cubicBezTo>
                    <a:cubicBezTo>
                      <a:pt x="230" y="29"/>
                      <a:pt x="182" y="20"/>
                      <a:pt x="149" y="13"/>
                    </a:cubicBezTo>
                    <a:cubicBezTo>
                      <a:pt x="116" y="6"/>
                      <a:pt x="95" y="2"/>
                      <a:pt x="70" y="1"/>
                    </a:cubicBezTo>
                    <a:cubicBezTo>
                      <a:pt x="45" y="0"/>
                      <a:pt x="15" y="5"/>
                      <a:pt x="0" y="6"/>
                    </a:cubicBezTo>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5" name="Line 36"/>
              <p:cNvSpPr>
                <a:spLocks noChangeShapeType="1"/>
              </p:cNvSpPr>
              <p:nvPr/>
            </p:nvSpPr>
            <p:spPr bwMode="auto">
              <a:xfrm flipV="1">
                <a:off x="1584" y="1488"/>
                <a:ext cx="2544"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 name="Line 37"/>
              <p:cNvSpPr>
                <a:spLocks noChangeShapeType="1"/>
              </p:cNvSpPr>
              <p:nvPr/>
            </p:nvSpPr>
            <p:spPr bwMode="auto">
              <a:xfrm>
                <a:off x="1632" y="2400"/>
                <a:ext cx="2496" cy="288"/>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7" name="Group 38"/>
            <p:cNvGrpSpPr>
              <a:grpSpLocks/>
            </p:cNvGrpSpPr>
            <p:nvPr/>
          </p:nvGrpSpPr>
          <p:grpSpPr bwMode="auto">
            <a:xfrm>
              <a:off x="1933575" y="323007"/>
              <a:ext cx="5489575" cy="1914525"/>
              <a:chOff x="1296" y="1488"/>
              <a:chExt cx="3458" cy="1206"/>
            </a:xfrm>
          </p:grpSpPr>
          <p:sp>
            <p:nvSpPr>
              <p:cNvPr id="8" name="Freeform 39"/>
              <p:cNvSpPr>
                <a:spLocks/>
              </p:cNvSpPr>
              <p:nvPr/>
            </p:nvSpPr>
            <p:spPr bwMode="auto">
              <a:xfrm>
                <a:off x="1296" y="1822"/>
                <a:ext cx="336" cy="578"/>
              </a:xfrm>
              <a:custGeom>
                <a:avLst/>
                <a:gdLst>
                  <a:gd name="T0" fmla="*/ 336 w 336"/>
                  <a:gd name="T1" fmla="*/ 578 h 578"/>
                  <a:gd name="T2" fmla="*/ 214 w 336"/>
                  <a:gd name="T3" fmla="*/ 552 h 578"/>
                  <a:gd name="T4" fmla="*/ 91 w 336"/>
                  <a:gd name="T5" fmla="*/ 489 h 578"/>
                  <a:gd name="T6" fmla="*/ 22 w 336"/>
                  <a:gd name="T7" fmla="*/ 388 h 578"/>
                  <a:gd name="T8" fmla="*/ 0 w 336"/>
                  <a:gd name="T9" fmla="*/ 290 h 578"/>
                  <a:gd name="T10" fmla="*/ 22 w 336"/>
                  <a:gd name="T11" fmla="*/ 184 h 578"/>
                  <a:gd name="T12" fmla="*/ 65 w 336"/>
                  <a:gd name="T13" fmla="*/ 115 h 578"/>
                  <a:gd name="T14" fmla="*/ 144 w 336"/>
                  <a:gd name="T15" fmla="*/ 50 h 578"/>
                  <a:gd name="T16" fmla="*/ 290 w 336"/>
                  <a:gd name="T17" fmla="*/ 0 h 5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6"/>
                  <a:gd name="T28" fmla="*/ 0 h 578"/>
                  <a:gd name="T29" fmla="*/ 336 w 336"/>
                  <a:gd name="T30" fmla="*/ 578 h 5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6" h="578">
                    <a:moveTo>
                      <a:pt x="336" y="578"/>
                    </a:moveTo>
                    <a:cubicBezTo>
                      <a:pt x="316" y="574"/>
                      <a:pt x="255" y="567"/>
                      <a:pt x="214" y="552"/>
                    </a:cubicBezTo>
                    <a:cubicBezTo>
                      <a:pt x="173" y="537"/>
                      <a:pt x="123" y="516"/>
                      <a:pt x="91" y="489"/>
                    </a:cubicBezTo>
                    <a:cubicBezTo>
                      <a:pt x="59" y="462"/>
                      <a:pt x="37" y="421"/>
                      <a:pt x="22" y="388"/>
                    </a:cubicBezTo>
                    <a:cubicBezTo>
                      <a:pt x="7" y="355"/>
                      <a:pt x="0" y="324"/>
                      <a:pt x="0" y="290"/>
                    </a:cubicBezTo>
                    <a:cubicBezTo>
                      <a:pt x="0" y="256"/>
                      <a:pt x="11" y="213"/>
                      <a:pt x="22" y="184"/>
                    </a:cubicBezTo>
                    <a:cubicBezTo>
                      <a:pt x="33" y="155"/>
                      <a:pt x="45" y="137"/>
                      <a:pt x="65" y="115"/>
                    </a:cubicBezTo>
                    <a:cubicBezTo>
                      <a:pt x="85" y="93"/>
                      <a:pt x="107" y="69"/>
                      <a:pt x="144" y="50"/>
                    </a:cubicBezTo>
                    <a:cubicBezTo>
                      <a:pt x="181" y="31"/>
                      <a:pt x="260" y="10"/>
                      <a:pt x="290" y="0"/>
                    </a:cubicBezTo>
                  </a:path>
                </a:pathLst>
              </a:custGeom>
              <a:noFill/>
              <a:ln w="38100">
                <a:solidFill>
                  <a:srgbClr val="FFFFEB"/>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 name="Freeform 40"/>
              <p:cNvSpPr>
                <a:spLocks/>
              </p:cNvSpPr>
              <p:nvPr/>
            </p:nvSpPr>
            <p:spPr bwMode="auto">
              <a:xfrm>
                <a:off x="4080" y="1488"/>
                <a:ext cx="674" cy="1206"/>
              </a:xfrm>
              <a:custGeom>
                <a:avLst/>
                <a:gdLst>
                  <a:gd name="T0" fmla="*/ 46 w 674"/>
                  <a:gd name="T1" fmla="*/ 1206 h 1206"/>
                  <a:gd name="T2" fmla="*/ 200 w 674"/>
                  <a:gd name="T3" fmla="*/ 1189 h 1206"/>
                  <a:gd name="T4" fmla="*/ 365 w 674"/>
                  <a:gd name="T5" fmla="*/ 1122 h 1206"/>
                  <a:gd name="T6" fmla="*/ 485 w 674"/>
                  <a:gd name="T7" fmla="*/ 1031 h 1206"/>
                  <a:gd name="T8" fmla="*/ 579 w 674"/>
                  <a:gd name="T9" fmla="*/ 918 h 1206"/>
                  <a:gd name="T10" fmla="*/ 622 w 674"/>
                  <a:gd name="T11" fmla="*/ 834 h 1206"/>
                  <a:gd name="T12" fmla="*/ 658 w 674"/>
                  <a:gd name="T13" fmla="*/ 724 h 1206"/>
                  <a:gd name="T14" fmla="*/ 668 w 674"/>
                  <a:gd name="T15" fmla="*/ 532 h 1206"/>
                  <a:gd name="T16" fmla="*/ 624 w 674"/>
                  <a:gd name="T17" fmla="*/ 380 h 1206"/>
                  <a:gd name="T18" fmla="*/ 572 w 674"/>
                  <a:gd name="T19" fmla="*/ 284 h 1206"/>
                  <a:gd name="T20" fmla="*/ 524 w 674"/>
                  <a:gd name="T21" fmla="*/ 217 h 1206"/>
                  <a:gd name="T22" fmla="*/ 456 w 674"/>
                  <a:gd name="T23" fmla="*/ 150 h 1206"/>
                  <a:gd name="T24" fmla="*/ 382 w 674"/>
                  <a:gd name="T25" fmla="*/ 102 h 1206"/>
                  <a:gd name="T26" fmla="*/ 269 w 674"/>
                  <a:gd name="T27" fmla="*/ 44 h 1206"/>
                  <a:gd name="T28" fmla="*/ 149 w 674"/>
                  <a:gd name="T29" fmla="*/ 13 h 1206"/>
                  <a:gd name="T30" fmla="*/ 70 w 674"/>
                  <a:gd name="T31" fmla="*/ 1 h 1206"/>
                  <a:gd name="T32" fmla="*/ 0 w 674"/>
                  <a:gd name="T33" fmla="*/ 6 h 12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4"/>
                  <a:gd name="T52" fmla="*/ 0 h 1206"/>
                  <a:gd name="T53" fmla="*/ 674 w 674"/>
                  <a:gd name="T54" fmla="*/ 1206 h 12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4" h="1206">
                    <a:moveTo>
                      <a:pt x="46" y="1206"/>
                    </a:moveTo>
                    <a:cubicBezTo>
                      <a:pt x="72" y="1203"/>
                      <a:pt x="147" y="1203"/>
                      <a:pt x="200" y="1189"/>
                    </a:cubicBezTo>
                    <a:cubicBezTo>
                      <a:pt x="253" y="1175"/>
                      <a:pt x="317" y="1148"/>
                      <a:pt x="365" y="1122"/>
                    </a:cubicBezTo>
                    <a:cubicBezTo>
                      <a:pt x="413" y="1096"/>
                      <a:pt x="449" y="1065"/>
                      <a:pt x="485" y="1031"/>
                    </a:cubicBezTo>
                    <a:cubicBezTo>
                      <a:pt x="521" y="997"/>
                      <a:pt x="556" y="951"/>
                      <a:pt x="579" y="918"/>
                    </a:cubicBezTo>
                    <a:cubicBezTo>
                      <a:pt x="602" y="885"/>
                      <a:pt x="609" y="866"/>
                      <a:pt x="622" y="834"/>
                    </a:cubicBezTo>
                    <a:cubicBezTo>
                      <a:pt x="635" y="802"/>
                      <a:pt x="650" y="774"/>
                      <a:pt x="658" y="724"/>
                    </a:cubicBezTo>
                    <a:cubicBezTo>
                      <a:pt x="666" y="674"/>
                      <a:pt x="674" y="589"/>
                      <a:pt x="668" y="532"/>
                    </a:cubicBezTo>
                    <a:cubicBezTo>
                      <a:pt x="662" y="475"/>
                      <a:pt x="640" y="421"/>
                      <a:pt x="624" y="380"/>
                    </a:cubicBezTo>
                    <a:cubicBezTo>
                      <a:pt x="608" y="339"/>
                      <a:pt x="589" y="311"/>
                      <a:pt x="572" y="284"/>
                    </a:cubicBezTo>
                    <a:cubicBezTo>
                      <a:pt x="555" y="257"/>
                      <a:pt x="543" y="239"/>
                      <a:pt x="524" y="217"/>
                    </a:cubicBezTo>
                    <a:cubicBezTo>
                      <a:pt x="505" y="195"/>
                      <a:pt x="480" y="169"/>
                      <a:pt x="456" y="150"/>
                    </a:cubicBezTo>
                    <a:cubicBezTo>
                      <a:pt x="432" y="131"/>
                      <a:pt x="413" y="120"/>
                      <a:pt x="382" y="102"/>
                    </a:cubicBezTo>
                    <a:cubicBezTo>
                      <a:pt x="351" y="84"/>
                      <a:pt x="308" y="59"/>
                      <a:pt x="269" y="44"/>
                    </a:cubicBezTo>
                    <a:cubicBezTo>
                      <a:pt x="230" y="29"/>
                      <a:pt x="182" y="20"/>
                      <a:pt x="149" y="13"/>
                    </a:cubicBezTo>
                    <a:cubicBezTo>
                      <a:pt x="116" y="6"/>
                      <a:pt x="95" y="2"/>
                      <a:pt x="70" y="1"/>
                    </a:cubicBezTo>
                    <a:cubicBezTo>
                      <a:pt x="45" y="0"/>
                      <a:pt x="15" y="5"/>
                      <a:pt x="0" y="6"/>
                    </a:cubicBezTo>
                  </a:path>
                </a:pathLst>
              </a:custGeom>
              <a:noFill/>
              <a:ln w="38100">
                <a:solidFill>
                  <a:srgbClr val="FFFFEB"/>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 name="Line 41"/>
              <p:cNvSpPr>
                <a:spLocks noChangeShapeType="1"/>
              </p:cNvSpPr>
              <p:nvPr/>
            </p:nvSpPr>
            <p:spPr bwMode="auto">
              <a:xfrm flipV="1">
                <a:off x="1584" y="1488"/>
                <a:ext cx="2544" cy="336"/>
              </a:xfrm>
              <a:prstGeom prst="line">
                <a:avLst/>
              </a:prstGeom>
              <a:noFill/>
              <a:ln w="38100">
                <a:solidFill>
                  <a:srgbClr val="FFFFB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 name="Line 42"/>
              <p:cNvSpPr>
                <a:spLocks noChangeShapeType="1"/>
              </p:cNvSpPr>
              <p:nvPr/>
            </p:nvSpPr>
            <p:spPr bwMode="auto">
              <a:xfrm>
                <a:off x="1632" y="2400"/>
                <a:ext cx="2496" cy="288"/>
              </a:xfrm>
              <a:prstGeom prst="line">
                <a:avLst/>
              </a:prstGeom>
              <a:noFill/>
              <a:ln w="38100">
                <a:solidFill>
                  <a:srgbClr val="FFFFB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2" name="Text Box 47"/>
            <p:cNvSpPr txBox="1">
              <a:spLocks noChangeArrowheads="1"/>
            </p:cNvSpPr>
            <p:nvPr/>
          </p:nvSpPr>
          <p:spPr bwMode="auto">
            <a:xfrm>
              <a:off x="2238375" y="345232"/>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q</a:t>
              </a:r>
            </a:p>
          </p:txBody>
        </p:sp>
        <p:sp>
          <p:nvSpPr>
            <p:cNvPr id="13" name="Text Box 55"/>
            <p:cNvSpPr txBox="1">
              <a:spLocks noChangeArrowheads="1"/>
            </p:cNvSpPr>
            <p:nvPr/>
          </p:nvSpPr>
          <p:spPr bwMode="auto">
            <a:xfrm>
              <a:off x="5438775" y="116632"/>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Q</a:t>
              </a:r>
            </a:p>
          </p:txBody>
        </p:sp>
        <p:sp>
          <p:nvSpPr>
            <p:cNvPr id="18" name="Text Box 56"/>
            <p:cNvSpPr txBox="1">
              <a:spLocks noChangeArrowheads="1"/>
            </p:cNvSpPr>
            <p:nvPr/>
          </p:nvSpPr>
          <p:spPr bwMode="auto">
            <a:xfrm>
              <a:off x="6810375" y="946894"/>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R</a:t>
              </a:r>
            </a:p>
          </p:txBody>
        </p:sp>
        <p:grpSp>
          <p:nvGrpSpPr>
            <p:cNvPr id="19" name="Group 78"/>
            <p:cNvGrpSpPr>
              <a:grpSpLocks/>
            </p:cNvGrpSpPr>
            <p:nvPr/>
          </p:nvGrpSpPr>
          <p:grpSpPr bwMode="auto">
            <a:xfrm>
              <a:off x="5362575" y="323007"/>
              <a:ext cx="2057400" cy="1905000"/>
              <a:chOff x="3456" y="1488"/>
              <a:chExt cx="1296" cy="1200"/>
            </a:xfrm>
          </p:grpSpPr>
          <p:sp>
            <p:nvSpPr>
              <p:cNvPr id="20" name="Oval 44"/>
              <p:cNvSpPr>
                <a:spLocks noChangeArrowheads="1"/>
              </p:cNvSpPr>
              <p:nvPr/>
            </p:nvSpPr>
            <p:spPr bwMode="auto">
              <a:xfrm>
                <a:off x="3456" y="1488"/>
                <a:ext cx="1296" cy="1200"/>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1" name="Line 68"/>
              <p:cNvSpPr>
                <a:spLocks noChangeShapeType="1"/>
              </p:cNvSpPr>
              <p:nvPr/>
            </p:nvSpPr>
            <p:spPr bwMode="auto">
              <a:xfrm flipV="1">
                <a:off x="4128" y="1824"/>
                <a:ext cx="576" cy="288"/>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22" name="Group 77"/>
            <p:cNvGrpSpPr>
              <a:grpSpLocks/>
            </p:cNvGrpSpPr>
            <p:nvPr/>
          </p:nvGrpSpPr>
          <p:grpSpPr bwMode="auto">
            <a:xfrm>
              <a:off x="1933575" y="856407"/>
              <a:ext cx="990600" cy="914400"/>
              <a:chOff x="1296" y="1824"/>
              <a:chExt cx="624" cy="576"/>
            </a:xfrm>
          </p:grpSpPr>
          <p:sp>
            <p:nvSpPr>
              <p:cNvPr id="23" name="Oval 43"/>
              <p:cNvSpPr>
                <a:spLocks noChangeArrowheads="1"/>
              </p:cNvSpPr>
              <p:nvPr/>
            </p:nvSpPr>
            <p:spPr bwMode="auto">
              <a:xfrm>
                <a:off x="1296" y="1824"/>
                <a:ext cx="624" cy="57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4" name="Line 69"/>
              <p:cNvSpPr>
                <a:spLocks noChangeShapeType="1"/>
              </p:cNvSpPr>
              <p:nvPr/>
            </p:nvSpPr>
            <p:spPr bwMode="auto">
              <a:xfrm flipV="1">
                <a:off x="1584" y="1968"/>
                <a:ext cx="288" cy="144"/>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25" name="Text Box 76"/>
            <p:cNvSpPr txBox="1">
              <a:spLocks noChangeArrowheads="1"/>
            </p:cNvSpPr>
            <p:nvPr/>
          </p:nvSpPr>
          <p:spPr bwMode="auto">
            <a:xfrm>
              <a:off x="2466975" y="1085007"/>
              <a:ext cx="322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chemeClr val="accent2"/>
                  </a:solidFill>
                </a:rPr>
                <a:t>r</a:t>
              </a:r>
            </a:p>
          </p:txBody>
        </p:sp>
        <p:graphicFrame>
          <p:nvGraphicFramePr>
            <p:cNvPr id="26" name="Object 79"/>
            <p:cNvGraphicFramePr>
              <a:graphicFrameLocks noChangeAspect="1"/>
            </p:cNvGraphicFramePr>
            <p:nvPr>
              <p:extLst>
                <p:ext uri="{D42A27DB-BD31-4B8C-83A1-F6EECF244321}">
                  <p14:modId xmlns:p14="http://schemas.microsoft.com/office/powerpoint/2010/main" val="2145487695"/>
                </p:ext>
              </p:extLst>
            </p:nvPr>
          </p:nvGraphicFramePr>
          <p:xfrm>
            <a:off x="1476375" y="1313607"/>
            <a:ext cx="495300" cy="482600"/>
          </p:xfrm>
          <a:graphic>
            <a:graphicData uri="http://schemas.openxmlformats.org/presentationml/2006/ole">
              <mc:AlternateContent xmlns:mc="http://schemas.openxmlformats.org/markup-compatibility/2006">
                <mc:Choice xmlns:v="urn:schemas-microsoft-com:vml" Requires="v">
                  <p:oleObj spid="_x0000_s113882" name="Equation" r:id="rId7" imgW="466830" imgH="457200" progId="Equation.3">
                    <p:embed/>
                  </p:oleObj>
                </mc:Choice>
                <mc:Fallback>
                  <p:oleObj name="Equation" r:id="rId7" imgW="46683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1313607"/>
                          <a:ext cx="4953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80"/>
            <p:cNvGraphicFramePr>
              <a:graphicFrameLocks noChangeAspect="1"/>
            </p:cNvGraphicFramePr>
            <p:nvPr>
              <p:extLst>
                <p:ext uri="{D42A27DB-BD31-4B8C-83A1-F6EECF244321}">
                  <p14:modId xmlns:p14="http://schemas.microsoft.com/office/powerpoint/2010/main" val="2143019511"/>
                </p:ext>
              </p:extLst>
            </p:nvPr>
          </p:nvGraphicFramePr>
          <p:xfrm>
            <a:off x="5286375" y="1847007"/>
            <a:ext cx="508000" cy="482600"/>
          </p:xfrm>
          <a:graphic>
            <a:graphicData uri="http://schemas.openxmlformats.org/presentationml/2006/ole">
              <mc:AlternateContent xmlns:mc="http://schemas.openxmlformats.org/markup-compatibility/2006">
                <mc:Choice xmlns:v="urn:schemas-microsoft-com:vml" Requires="v">
                  <p:oleObj spid="_x0000_s113883" name="Equation" r:id="rId9" imgW="476280" imgH="457200" progId="Equation.3">
                    <p:embed/>
                  </p:oleObj>
                </mc:Choice>
                <mc:Fallback>
                  <p:oleObj name="Equation" r:id="rId9" imgW="47628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6375" y="1847007"/>
                          <a:ext cx="508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Arc 45"/>
            <p:cNvSpPr>
              <a:spLocks/>
            </p:cNvSpPr>
            <p:nvPr/>
          </p:nvSpPr>
          <p:spPr bwMode="auto">
            <a:xfrm>
              <a:off x="2543175" y="856407"/>
              <a:ext cx="2967038" cy="1143000"/>
            </a:xfrm>
            <a:custGeom>
              <a:avLst/>
              <a:gdLst>
                <a:gd name="T0" fmla="*/ 0 w 21029"/>
                <a:gd name="T1" fmla="*/ 0 h 21600"/>
                <a:gd name="T2" fmla="*/ 2147483647 w 21029"/>
                <a:gd name="T3" fmla="*/ 2147483647 h 21600"/>
                <a:gd name="T4" fmla="*/ 0 w 21029"/>
                <a:gd name="T5" fmla="*/ 2147483647 h 21600"/>
                <a:gd name="T6" fmla="*/ 0 60000 65536"/>
                <a:gd name="T7" fmla="*/ 0 60000 65536"/>
                <a:gd name="T8" fmla="*/ 0 60000 65536"/>
                <a:gd name="T9" fmla="*/ 0 w 21029"/>
                <a:gd name="T10" fmla="*/ 0 h 21600"/>
                <a:gd name="T11" fmla="*/ 21029 w 21029"/>
                <a:gd name="T12" fmla="*/ 21600 h 21600"/>
              </a:gdLst>
              <a:ahLst/>
              <a:cxnLst>
                <a:cxn ang="T6">
                  <a:pos x="T0" y="T1"/>
                </a:cxn>
                <a:cxn ang="T7">
                  <a:pos x="T2" y="T3"/>
                </a:cxn>
                <a:cxn ang="T8">
                  <a:pos x="T4" y="T5"/>
                </a:cxn>
              </a:cxnLst>
              <a:rect l="T9" t="T10" r="T11" b="T12"/>
              <a:pathLst>
                <a:path w="21029" h="21600" fill="none" extrusionOk="0">
                  <a:moveTo>
                    <a:pt x="-1" y="0"/>
                  </a:moveTo>
                  <a:cubicBezTo>
                    <a:pt x="10028" y="0"/>
                    <a:pt x="18737" y="6902"/>
                    <a:pt x="21028" y="16665"/>
                  </a:cubicBezTo>
                </a:path>
                <a:path w="21029" h="21600" stroke="0" extrusionOk="0">
                  <a:moveTo>
                    <a:pt x="-1" y="0"/>
                  </a:moveTo>
                  <a:cubicBezTo>
                    <a:pt x="10028" y="0"/>
                    <a:pt x="18737" y="6902"/>
                    <a:pt x="21028" y="16665"/>
                  </a:cubicBezTo>
                  <a:lnTo>
                    <a:pt x="0" y="21600"/>
                  </a:lnTo>
                  <a:lnTo>
                    <a:pt x="-1" y="0"/>
                  </a:lnTo>
                  <a:close/>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aphicFrame>
        <p:nvGraphicFramePr>
          <p:cNvPr id="81" name="对象 80"/>
          <p:cNvGraphicFramePr>
            <a:graphicFrameLocks noChangeAspect="1"/>
          </p:cNvGraphicFramePr>
          <p:nvPr>
            <p:extLst>
              <p:ext uri="{D42A27DB-BD31-4B8C-83A1-F6EECF244321}">
                <p14:modId xmlns:p14="http://schemas.microsoft.com/office/powerpoint/2010/main" val="770260379"/>
              </p:ext>
            </p:extLst>
          </p:nvPr>
        </p:nvGraphicFramePr>
        <p:xfrm>
          <a:off x="4993580" y="3480420"/>
          <a:ext cx="3898900" cy="1028700"/>
        </p:xfrm>
        <a:graphic>
          <a:graphicData uri="http://schemas.openxmlformats.org/presentationml/2006/ole">
            <mc:AlternateContent xmlns:mc="http://schemas.openxmlformats.org/markup-compatibility/2006">
              <mc:Choice xmlns:v="urn:schemas-microsoft-com:vml" Requires="v">
                <p:oleObj spid="_x0000_s113884" name="Equation" r:id="rId11" imgW="5140800" imgH="1319760" progId="Equation.3">
                  <p:embed/>
                </p:oleObj>
              </mc:Choice>
              <mc:Fallback>
                <p:oleObj name="Equation" r:id="rId11" imgW="5140800" imgH="1319760" progId="Equation.3">
                  <p:embed/>
                  <p:pic>
                    <p:nvPicPr>
                      <p:cNvPr id="0" name="Object 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93580" y="3480420"/>
                        <a:ext cx="38989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 name="矩形 81"/>
          <p:cNvSpPr/>
          <p:nvPr/>
        </p:nvSpPr>
        <p:spPr>
          <a:xfrm>
            <a:off x="4671418" y="2996952"/>
            <a:ext cx="4583342" cy="523220"/>
          </a:xfrm>
          <a:prstGeom prst="rect">
            <a:avLst/>
          </a:prstGeom>
        </p:spPr>
        <p:txBody>
          <a:bodyPr wrap="square">
            <a:spAutoFit/>
          </a:bodyPr>
          <a:lstStyle/>
          <a:p>
            <a:r>
              <a:rPr lang="zh-CN" altLang="en-US" dirty="0">
                <a:solidFill>
                  <a:srgbClr val="0000CC"/>
                </a:solidFill>
                <a:latin typeface="宋体" pitchFamily="2" charset="-122"/>
              </a:rPr>
              <a:t>金属板内任一点</a:t>
            </a:r>
            <a:r>
              <a:rPr lang="en-US" altLang="zh-CN" i="1" dirty="0">
                <a:solidFill>
                  <a:srgbClr val="0000CC"/>
                </a:solidFill>
              </a:rPr>
              <a:t>P</a:t>
            </a:r>
            <a:r>
              <a:rPr lang="zh-CN" altLang="en-US" dirty="0">
                <a:solidFill>
                  <a:srgbClr val="0000CC"/>
                </a:solidFill>
                <a:latin typeface="宋体" pitchFamily="2" charset="-122"/>
              </a:rPr>
              <a:t>的场强</a:t>
            </a:r>
            <a:r>
              <a:rPr lang="en-US" altLang="zh-CN" dirty="0">
                <a:solidFill>
                  <a:srgbClr val="0000CC"/>
                </a:solidFill>
                <a:latin typeface="宋体" pitchFamily="2" charset="-122"/>
              </a:rPr>
              <a:t>=0</a:t>
            </a:r>
            <a:endParaRPr lang="zh-CN" altLang="en-US" dirty="0"/>
          </a:p>
        </p:txBody>
      </p:sp>
      <p:sp>
        <p:nvSpPr>
          <p:cNvPr id="83" name="矩形 82"/>
          <p:cNvSpPr/>
          <p:nvPr/>
        </p:nvSpPr>
        <p:spPr>
          <a:xfrm>
            <a:off x="5101693" y="4725144"/>
            <a:ext cx="3430747" cy="523220"/>
          </a:xfrm>
          <a:prstGeom prst="rect">
            <a:avLst/>
          </a:prstGeom>
        </p:spPr>
        <p:txBody>
          <a:bodyPr wrap="none">
            <a:spAutoFit/>
          </a:bodyPr>
          <a:lstStyle/>
          <a:p>
            <a:r>
              <a:rPr lang="zh-CN" altLang="en-US" dirty="0">
                <a:solidFill>
                  <a:schemeClr val="accent2"/>
                </a:solidFill>
                <a:latin typeface="宋体" pitchFamily="2" charset="-122"/>
              </a:rPr>
              <a:t>高斯面的电通量为零</a:t>
            </a:r>
            <a:endParaRPr lang="zh-CN" altLang="en-US" dirty="0"/>
          </a:p>
        </p:txBody>
      </p:sp>
      <p:graphicFrame>
        <p:nvGraphicFramePr>
          <p:cNvPr id="84" name="对象 83"/>
          <p:cNvGraphicFramePr>
            <a:graphicFrameLocks noChangeAspect="1"/>
          </p:cNvGraphicFramePr>
          <p:nvPr>
            <p:extLst>
              <p:ext uri="{D42A27DB-BD31-4B8C-83A1-F6EECF244321}">
                <p14:modId xmlns:p14="http://schemas.microsoft.com/office/powerpoint/2010/main" val="2453917316"/>
              </p:ext>
            </p:extLst>
          </p:nvPr>
        </p:nvGraphicFramePr>
        <p:xfrm>
          <a:off x="5940152" y="5277643"/>
          <a:ext cx="1765300" cy="455613"/>
        </p:xfrm>
        <a:graphic>
          <a:graphicData uri="http://schemas.openxmlformats.org/presentationml/2006/ole">
            <mc:AlternateContent xmlns:mc="http://schemas.openxmlformats.org/markup-compatibility/2006">
              <mc:Choice xmlns:v="urn:schemas-microsoft-com:vml" Requires="v">
                <p:oleObj spid="_x0000_s113885" name="Equation" r:id="rId13" imgW="2297520" imgH="558360" progId="Equation.3">
                  <p:embed/>
                </p:oleObj>
              </mc:Choice>
              <mc:Fallback>
                <p:oleObj name="Equation" r:id="rId13" imgW="2297520" imgH="558360" progId="Equation.3">
                  <p:embed/>
                  <p:pic>
                    <p:nvPicPr>
                      <p:cNvPr id="0" name="Object 1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0152" y="5277643"/>
                        <a:ext cx="17653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 name="Text Box 47"/>
          <p:cNvSpPr txBox="1">
            <a:spLocks noChangeArrowheads="1"/>
          </p:cNvSpPr>
          <p:nvPr/>
        </p:nvSpPr>
        <p:spPr bwMode="auto">
          <a:xfrm>
            <a:off x="159519" y="6093296"/>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rgbClr val="0000CC"/>
                </a:solidFill>
                <a:latin typeface="宋体" pitchFamily="2" charset="-122"/>
              </a:rPr>
              <a:t>由电荷守恒定律可知：</a:t>
            </a:r>
            <a:endParaRPr lang="zh-CN" altLang="en-US" sz="1200" dirty="0">
              <a:latin typeface="宋体" pitchFamily="2" charset="-122"/>
            </a:endParaRPr>
          </a:p>
        </p:txBody>
      </p:sp>
      <p:graphicFrame>
        <p:nvGraphicFramePr>
          <p:cNvPr id="86" name="Object 49"/>
          <p:cNvGraphicFramePr>
            <a:graphicFrameLocks noChangeAspect="1"/>
          </p:cNvGraphicFramePr>
          <p:nvPr>
            <p:extLst>
              <p:ext uri="{D42A27DB-BD31-4B8C-83A1-F6EECF244321}">
                <p14:modId xmlns:p14="http://schemas.microsoft.com/office/powerpoint/2010/main" val="4113355235"/>
              </p:ext>
            </p:extLst>
          </p:nvPr>
        </p:nvGraphicFramePr>
        <p:xfrm>
          <a:off x="3973686" y="5943029"/>
          <a:ext cx="1866900" cy="889000"/>
        </p:xfrm>
        <a:graphic>
          <a:graphicData uri="http://schemas.openxmlformats.org/presentationml/2006/ole">
            <mc:AlternateContent xmlns:mc="http://schemas.openxmlformats.org/markup-compatibility/2006">
              <mc:Choice xmlns:v="urn:schemas-microsoft-com:vml" Requires="v">
                <p:oleObj spid="_x0000_s113886" name="Equation" r:id="rId15" imgW="1838430" imgH="857250" progId="Equation.3">
                  <p:embed/>
                </p:oleObj>
              </mc:Choice>
              <mc:Fallback>
                <p:oleObj name="Equation" r:id="rId15" imgW="1838430" imgH="85725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73686" y="5943029"/>
                        <a:ext cx="1866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 name="Object 50"/>
          <p:cNvGraphicFramePr>
            <a:graphicFrameLocks noChangeAspect="1"/>
          </p:cNvGraphicFramePr>
          <p:nvPr>
            <p:extLst>
              <p:ext uri="{D42A27DB-BD31-4B8C-83A1-F6EECF244321}">
                <p14:modId xmlns:p14="http://schemas.microsoft.com/office/powerpoint/2010/main" val="2561705713"/>
              </p:ext>
            </p:extLst>
          </p:nvPr>
        </p:nvGraphicFramePr>
        <p:xfrm>
          <a:off x="6576764" y="6185296"/>
          <a:ext cx="1765300" cy="455613"/>
        </p:xfrm>
        <a:graphic>
          <a:graphicData uri="http://schemas.openxmlformats.org/presentationml/2006/ole">
            <mc:AlternateContent xmlns:mc="http://schemas.openxmlformats.org/markup-compatibility/2006">
              <mc:Choice xmlns:v="urn:schemas-microsoft-com:vml" Requires="v">
                <p:oleObj spid="_x0000_s113887" name="Equation" r:id="rId17" imgW="1733670" imgH="428625" progId="Equation.3">
                  <p:embed/>
                </p:oleObj>
              </mc:Choice>
              <mc:Fallback>
                <p:oleObj name="Equation" r:id="rId17" imgW="1733670" imgH="42862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76764" y="6185296"/>
                        <a:ext cx="17653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0" name="组合 89"/>
          <p:cNvGrpSpPr/>
          <p:nvPr/>
        </p:nvGrpSpPr>
        <p:grpSpPr>
          <a:xfrm>
            <a:off x="486544" y="2492896"/>
            <a:ext cx="3581400" cy="3276600"/>
            <a:chOff x="486544" y="2492896"/>
            <a:chExt cx="3581400" cy="3276600"/>
          </a:xfrm>
        </p:grpSpPr>
        <p:grpSp>
          <p:nvGrpSpPr>
            <p:cNvPr id="80" name="组合 79"/>
            <p:cNvGrpSpPr/>
            <p:nvPr/>
          </p:nvGrpSpPr>
          <p:grpSpPr>
            <a:xfrm>
              <a:off x="486544" y="2492896"/>
              <a:ext cx="3581400" cy="3276600"/>
              <a:chOff x="539552" y="2960712"/>
              <a:chExt cx="3581400" cy="3276600"/>
            </a:xfrm>
          </p:grpSpPr>
          <p:grpSp>
            <p:nvGrpSpPr>
              <p:cNvPr id="31" name="Group 26"/>
              <p:cNvGrpSpPr>
                <a:grpSpLocks/>
              </p:cNvGrpSpPr>
              <p:nvPr/>
            </p:nvGrpSpPr>
            <p:grpSpPr bwMode="auto">
              <a:xfrm>
                <a:off x="539552" y="3646512"/>
                <a:ext cx="914400" cy="2133600"/>
                <a:chOff x="3312" y="480"/>
                <a:chExt cx="576" cy="1344"/>
              </a:xfrm>
            </p:grpSpPr>
            <p:sp>
              <p:nvSpPr>
                <p:cNvPr id="32" name="Line 27"/>
                <p:cNvSpPr>
                  <a:spLocks noChangeShapeType="1"/>
                </p:cNvSpPr>
                <p:nvPr/>
              </p:nvSpPr>
              <p:spPr bwMode="auto">
                <a:xfrm flipH="1">
                  <a:off x="3312" y="480"/>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8"/>
                <p:cNvSpPr>
                  <a:spLocks noChangeShapeType="1"/>
                </p:cNvSpPr>
                <p:nvPr/>
              </p:nvSpPr>
              <p:spPr bwMode="auto">
                <a:xfrm flipH="1">
                  <a:off x="3312" y="672"/>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29"/>
                <p:cNvSpPr>
                  <a:spLocks noChangeShapeType="1"/>
                </p:cNvSpPr>
                <p:nvPr/>
              </p:nvSpPr>
              <p:spPr bwMode="auto">
                <a:xfrm flipH="1">
                  <a:off x="3312" y="864"/>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0"/>
                <p:cNvSpPr>
                  <a:spLocks noChangeShapeType="1"/>
                </p:cNvSpPr>
                <p:nvPr/>
              </p:nvSpPr>
              <p:spPr bwMode="auto">
                <a:xfrm flipH="1">
                  <a:off x="3312" y="1056"/>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1"/>
                <p:cNvSpPr>
                  <a:spLocks noChangeShapeType="1"/>
                </p:cNvSpPr>
                <p:nvPr/>
              </p:nvSpPr>
              <p:spPr bwMode="auto">
                <a:xfrm flipH="1">
                  <a:off x="3312" y="1248"/>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2"/>
                <p:cNvSpPr>
                  <a:spLocks noChangeShapeType="1"/>
                </p:cNvSpPr>
                <p:nvPr/>
              </p:nvSpPr>
              <p:spPr bwMode="auto">
                <a:xfrm flipH="1">
                  <a:off x="3312" y="1440"/>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3"/>
                <p:cNvSpPr>
                  <a:spLocks noChangeShapeType="1"/>
                </p:cNvSpPr>
                <p:nvPr/>
              </p:nvSpPr>
              <p:spPr bwMode="auto">
                <a:xfrm flipH="1">
                  <a:off x="3312" y="1632"/>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4"/>
                <p:cNvSpPr>
                  <a:spLocks noChangeShapeType="1"/>
                </p:cNvSpPr>
                <p:nvPr/>
              </p:nvSpPr>
              <p:spPr bwMode="auto">
                <a:xfrm flipH="1">
                  <a:off x="3312" y="1824"/>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0" name="Group 35"/>
              <p:cNvGrpSpPr>
                <a:grpSpLocks/>
              </p:cNvGrpSpPr>
              <p:nvPr/>
            </p:nvGrpSpPr>
            <p:grpSpPr bwMode="auto">
              <a:xfrm>
                <a:off x="1834952" y="3646512"/>
                <a:ext cx="990600" cy="2133600"/>
                <a:chOff x="4128" y="480"/>
                <a:chExt cx="624" cy="1344"/>
              </a:xfrm>
            </p:grpSpPr>
            <p:sp>
              <p:nvSpPr>
                <p:cNvPr id="41" name="Line 36"/>
                <p:cNvSpPr>
                  <a:spLocks noChangeShapeType="1"/>
                </p:cNvSpPr>
                <p:nvPr/>
              </p:nvSpPr>
              <p:spPr bwMode="auto">
                <a:xfrm>
                  <a:off x="4128" y="480"/>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37"/>
                <p:cNvSpPr>
                  <a:spLocks noChangeShapeType="1"/>
                </p:cNvSpPr>
                <p:nvPr/>
              </p:nvSpPr>
              <p:spPr bwMode="auto">
                <a:xfrm>
                  <a:off x="4128" y="672"/>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38"/>
                <p:cNvSpPr>
                  <a:spLocks noChangeShapeType="1"/>
                </p:cNvSpPr>
                <p:nvPr/>
              </p:nvSpPr>
              <p:spPr bwMode="auto">
                <a:xfrm>
                  <a:off x="4128" y="864"/>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39"/>
                <p:cNvSpPr>
                  <a:spLocks noChangeShapeType="1"/>
                </p:cNvSpPr>
                <p:nvPr/>
              </p:nvSpPr>
              <p:spPr bwMode="auto">
                <a:xfrm>
                  <a:off x="4128" y="1056"/>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40"/>
                <p:cNvSpPr>
                  <a:spLocks noChangeShapeType="1"/>
                </p:cNvSpPr>
                <p:nvPr/>
              </p:nvSpPr>
              <p:spPr bwMode="auto">
                <a:xfrm>
                  <a:off x="4128" y="1248"/>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41"/>
                <p:cNvSpPr>
                  <a:spLocks noChangeShapeType="1"/>
                </p:cNvSpPr>
                <p:nvPr/>
              </p:nvSpPr>
              <p:spPr bwMode="auto">
                <a:xfrm>
                  <a:off x="4128" y="1440"/>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2"/>
                <p:cNvSpPr>
                  <a:spLocks noChangeShapeType="1"/>
                </p:cNvSpPr>
                <p:nvPr/>
              </p:nvSpPr>
              <p:spPr bwMode="auto">
                <a:xfrm>
                  <a:off x="4128" y="1632"/>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43"/>
                <p:cNvSpPr>
                  <a:spLocks noChangeShapeType="1"/>
                </p:cNvSpPr>
                <p:nvPr/>
              </p:nvSpPr>
              <p:spPr bwMode="auto">
                <a:xfrm>
                  <a:off x="4128" y="1824"/>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9" name="Group 44"/>
              <p:cNvGrpSpPr>
                <a:grpSpLocks/>
              </p:cNvGrpSpPr>
              <p:nvPr/>
            </p:nvGrpSpPr>
            <p:grpSpPr bwMode="auto">
              <a:xfrm>
                <a:off x="3206552" y="3646512"/>
                <a:ext cx="914400" cy="2133600"/>
                <a:chOff x="4992" y="480"/>
                <a:chExt cx="576" cy="1344"/>
              </a:xfrm>
            </p:grpSpPr>
            <p:sp>
              <p:nvSpPr>
                <p:cNvPr id="50" name="Line 45"/>
                <p:cNvSpPr>
                  <a:spLocks noChangeShapeType="1"/>
                </p:cNvSpPr>
                <p:nvPr/>
              </p:nvSpPr>
              <p:spPr bwMode="auto">
                <a:xfrm>
                  <a:off x="4992" y="480"/>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6"/>
                <p:cNvSpPr>
                  <a:spLocks noChangeShapeType="1"/>
                </p:cNvSpPr>
                <p:nvPr/>
              </p:nvSpPr>
              <p:spPr bwMode="auto">
                <a:xfrm>
                  <a:off x="4992" y="672"/>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47"/>
                <p:cNvSpPr>
                  <a:spLocks noChangeShapeType="1"/>
                </p:cNvSpPr>
                <p:nvPr/>
              </p:nvSpPr>
              <p:spPr bwMode="auto">
                <a:xfrm>
                  <a:off x="4992" y="864"/>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48"/>
                <p:cNvSpPr>
                  <a:spLocks noChangeShapeType="1"/>
                </p:cNvSpPr>
                <p:nvPr/>
              </p:nvSpPr>
              <p:spPr bwMode="auto">
                <a:xfrm>
                  <a:off x="4992" y="1056"/>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49"/>
                <p:cNvSpPr>
                  <a:spLocks noChangeShapeType="1"/>
                </p:cNvSpPr>
                <p:nvPr/>
              </p:nvSpPr>
              <p:spPr bwMode="auto">
                <a:xfrm>
                  <a:off x="4992" y="1248"/>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50"/>
                <p:cNvSpPr>
                  <a:spLocks noChangeShapeType="1"/>
                </p:cNvSpPr>
                <p:nvPr/>
              </p:nvSpPr>
              <p:spPr bwMode="auto">
                <a:xfrm>
                  <a:off x="4992" y="1440"/>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51"/>
                <p:cNvSpPr>
                  <a:spLocks noChangeShapeType="1"/>
                </p:cNvSpPr>
                <p:nvPr/>
              </p:nvSpPr>
              <p:spPr bwMode="auto">
                <a:xfrm>
                  <a:off x="4992" y="1632"/>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52"/>
                <p:cNvSpPr>
                  <a:spLocks noChangeShapeType="1"/>
                </p:cNvSpPr>
                <p:nvPr/>
              </p:nvSpPr>
              <p:spPr bwMode="auto">
                <a:xfrm>
                  <a:off x="4992" y="1824"/>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8" name="Text Box 53"/>
              <p:cNvSpPr txBox="1">
                <a:spLocks noChangeArrowheads="1"/>
              </p:cNvSpPr>
              <p:nvPr/>
            </p:nvSpPr>
            <p:spPr bwMode="auto">
              <a:xfrm>
                <a:off x="844352" y="5780112"/>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b="0">
                    <a:solidFill>
                      <a:schemeClr val="accent2"/>
                    </a:solidFill>
                    <a:latin typeface="宋体" pitchFamily="2" charset="-122"/>
                  </a:rPr>
                  <a:t>Ⅰ</a:t>
                </a:r>
              </a:p>
            </p:txBody>
          </p:sp>
          <p:sp>
            <p:nvSpPr>
              <p:cNvPr id="59" name="Text Box 54"/>
              <p:cNvSpPr txBox="1">
                <a:spLocks noChangeArrowheads="1"/>
              </p:cNvSpPr>
              <p:nvPr/>
            </p:nvSpPr>
            <p:spPr bwMode="auto">
              <a:xfrm>
                <a:off x="2139752" y="5780112"/>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b="0">
                    <a:solidFill>
                      <a:schemeClr val="accent2"/>
                    </a:solidFill>
                    <a:latin typeface="宋体" pitchFamily="2" charset="-122"/>
                  </a:rPr>
                  <a:t>Ⅱ</a:t>
                </a:r>
              </a:p>
            </p:txBody>
          </p:sp>
          <p:sp>
            <p:nvSpPr>
              <p:cNvPr id="60" name="Text Box 55"/>
              <p:cNvSpPr txBox="1">
                <a:spLocks noChangeArrowheads="1"/>
              </p:cNvSpPr>
              <p:nvPr/>
            </p:nvSpPr>
            <p:spPr bwMode="auto">
              <a:xfrm>
                <a:off x="3435152" y="5780112"/>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b="0">
                    <a:solidFill>
                      <a:schemeClr val="accent2"/>
                    </a:solidFill>
                    <a:latin typeface="宋体" pitchFamily="2" charset="-122"/>
                  </a:rPr>
                  <a:t>Ⅲ</a:t>
                </a:r>
              </a:p>
            </p:txBody>
          </p:sp>
          <p:grpSp>
            <p:nvGrpSpPr>
              <p:cNvPr id="61" name="Group 56"/>
              <p:cNvGrpSpPr>
                <a:grpSpLocks/>
              </p:cNvGrpSpPr>
              <p:nvPr/>
            </p:nvGrpSpPr>
            <p:grpSpPr bwMode="auto">
              <a:xfrm>
                <a:off x="920552" y="5200675"/>
                <a:ext cx="457200" cy="427037"/>
                <a:chOff x="3504" y="3408"/>
                <a:chExt cx="288" cy="269"/>
              </a:xfrm>
            </p:grpSpPr>
            <p:graphicFrame>
              <p:nvGraphicFramePr>
                <p:cNvPr id="62" name="Object 57"/>
                <p:cNvGraphicFramePr>
                  <a:graphicFrameLocks noChangeAspect="1"/>
                </p:cNvGraphicFramePr>
                <p:nvPr/>
              </p:nvGraphicFramePr>
              <p:xfrm>
                <a:off x="3504" y="3408"/>
                <a:ext cx="216" cy="189"/>
              </p:xfrm>
              <a:graphic>
                <a:graphicData uri="http://schemas.openxmlformats.org/presentationml/2006/ole">
                  <mc:AlternateContent xmlns:mc="http://schemas.openxmlformats.org/markup-compatibility/2006">
                    <mc:Choice xmlns:v="urn:schemas-microsoft-com:vml" Requires="v">
                      <p:oleObj spid="_x0000_s113888" name="Equation" r:id="rId19" imgW="314280" imgH="352335" progId="Equation.3">
                        <p:embed/>
                      </p:oleObj>
                    </mc:Choice>
                    <mc:Fallback>
                      <p:oleObj name="Equation" r:id="rId19" imgW="314280" imgH="352335"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04" y="3408"/>
                              <a:ext cx="216"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Text Box 58"/>
                <p:cNvSpPr txBox="1">
                  <a:spLocks noChangeArrowheads="1"/>
                </p:cNvSpPr>
                <p:nvPr/>
              </p:nvSpPr>
              <p:spPr bwMode="auto">
                <a:xfrm>
                  <a:off x="3552" y="3504"/>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200">
                      <a:solidFill>
                        <a:schemeClr val="accent2"/>
                      </a:solidFill>
                      <a:latin typeface="宋体" pitchFamily="2" charset="-122"/>
                    </a:rPr>
                    <a:t>Ⅰ</a:t>
                  </a:r>
                  <a:endParaRPr lang="en-US" altLang="zh-CN" sz="2400" b="0">
                    <a:solidFill>
                      <a:schemeClr val="accent2"/>
                    </a:solidFill>
                    <a:latin typeface="宋体" pitchFamily="2" charset="-122"/>
                  </a:endParaRPr>
                </a:p>
              </p:txBody>
            </p:sp>
          </p:grpSp>
          <p:grpSp>
            <p:nvGrpSpPr>
              <p:cNvPr id="64" name="Group 59"/>
              <p:cNvGrpSpPr>
                <a:grpSpLocks/>
              </p:cNvGrpSpPr>
              <p:nvPr/>
            </p:nvGrpSpPr>
            <p:grpSpPr bwMode="auto">
              <a:xfrm>
                <a:off x="2139752" y="5170512"/>
                <a:ext cx="569912" cy="427038"/>
                <a:chOff x="4345" y="3408"/>
                <a:chExt cx="359" cy="269"/>
              </a:xfrm>
            </p:grpSpPr>
            <p:graphicFrame>
              <p:nvGraphicFramePr>
                <p:cNvPr id="65" name="Object 60"/>
                <p:cNvGraphicFramePr>
                  <a:graphicFrameLocks noChangeAspect="1"/>
                </p:cNvGraphicFramePr>
                <p:nvPr/>
              </p:nvGraphicFramePr>
              <p:xfrm>
                <a:off x="4345" y="3408"/>
                <a:ext cx="215" cy="189"/>
              </p:xfrm>
              <a:graphic>
                <a:graphicData uri="http://schemas.openxmlformats.org/presentationml/2006/ole">
                  <mc:AlternateContent xmlns:mc="http://schemas.openxmlformats.org/markup-compatibility/2006">
                    <mc:Choice xmlns:v="urn:schemas-microsoft-com:vml" Requires="v">
                      <p:oleObj spid="_x0000_s113889" name="Equation" r:id="rId21" imgW="314280" imgH="352335" progId="Equation.3">
                        <p:embed/>
                      </p:oleObj>
                    </mc:Choice>
                    <mc:Fallback>
                      <p:oleObj name="Equation" r:id="rId21" imgW="314280" imgH="352335"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45" y="3408"/>
                              <a:ext cx="215"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 name="Text Box 61"/>
                <p:cNvSpPr txBox="1">
                  <a:spLocks noChangeArrowheads="1"/>
                </p:cNvSpPr>
                <p:nvPr/>
              </p:nvSpPr>
              <p:spPr bwMode="auto">
                <a:xfrm>
                  <a:off x="4396" y="3504"/>
                  <a:ext cx="3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200">
                      <a:solidFill>
                        <a:schemeClr val="accent2"/>
                      </a:solidFill>
                      <a:latin typeface="宋体" pitchFamily="2" charset="-122"/>
                    </a:rPr>
                    <a:t>Ⅱ</a:t>
                  </a:r>
                </a:p>
              </p:txBody>
            </p:sp>
          </p:grpSp>
          <p:grpSp>
            <p:nvGrpSpPr>
              <p:cNvPr id="67" name="Group 62"/>
              <p:cNvGrpSpPr>
                <a:grpSpLocks/>
              </p:cNvGrpSpPr>
              <p:nvPr/>
            </p:nvGrpSpPr>
            <p:grpSpPr bwMode="auto">
              <a:xfrm>
                <a:off x="3384352" y="5170512"/>
                <a:ext cx="584200" cy="427038"/>
                <a:chOff x="5152" y="3408"/>
                <a:chExt cx="368" cy="269"/>
              </a:xfrm>
            </p:grpSpPr>
            <p:graphicFrame>
              <p:nvGraphicFramePr>
                <p:cNvPr id="68" name="Object 63"/>
                <p:cNvGraphicFramePr>
                  <a:graphicFrameLocks noChangeAspect="1"/>
                </p:cNvGraphicFramePr>
                <p:nvPr/>
              </p:nvGraphicFramePr>
              <p:xfrm>
                <a:off x="5152" y="3408"/>
                <a:ext cx="215" cy="189"/>
              </p:xfrm>
              <a:graphic>
                <a:graphicData uri="http://schemas.openxmlformats.org/presentationml/2006/ole">
                  <mc:AlternateContent xmlns:mc="http://schemas.openxmlformats.org/markup-compatibility/2006">
                    <mc:Choice xmlns:v="urn:schemas-microsoft-com:vml" Requires="v">
                      <p:oleObj spid="_x0000_s113890" name="Equation" r:id="rId23" imgW="314280" imgH="352335" progId="Equation.3">
                        <p:embed/>
                      </p:oleObj>
                    </mc:Choice>
                    <mc:Fallback>
                      <p:oleObj name="Equation" r:id="rId23" imgW="314280" imgH="352335"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52" y="3408"/>
                              <a:ext cx="215"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 name="Text Box 64"/>
                <p:cNvSpPr txBox="1">
                  <a:spLocks noChangeArrowheads="1"/>
                </p:cNvSpPr>
                <p:nvPr/>
              </p:nvSpPr>
              <p:spPr bwMode="auto">
                <a:xfrm>
                  <a:off x="5212" y="3504"/>
                  <a:ext cx="3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200">
                      <a:solidFill>
                        <a:schemeClr val="accent2"/>
                      </a:solidFill>
                      <a:latin typeface="宋体" pitchFamily="2" charset="-122"/>
                    </a:rPr>
                    <a:t>Ⅲ</a:t>
                  </a:r>
                  <a:endParaRPr lang="en-US" altLang="zh-CN" sz="2400" b="0">
                    <a:solidFill>
                      <a:schemeClr val="accent2"/>
                    </a:solidFill>
                    <a:latin typeface="宋体" pitchFamily="2" charset="-122"/>
                  </a:endParaRPr>
                </a:p>
              </p:txBody>
            </p:sp>
          </p:grpSp>
          <p:grpSp>
            <p:nvGrpSpPr>
              <p:cNvPr id="70" name="Group 65"/>
              <p:cNvGrpSpPr>
                <a:grpSpLocks/>
              </p:cNvGrpSpPr>
              <p:nvPr/>
            </p:nvGrpSpPr>
            <p:grpSpPr bwMode="auto">
              <a:xfrm>
                <a:off x="904677" y="2960712"/>
                <a:ext cx="2835275" cy="3048000"/>
                <a:chOff x="3542" y="48"/>
                <a:chExt cx="1786" cy="1920"/>
              </a:xfrm>
            </p:grpSpPr>
            <p:sp>
              <p:nvSpPr>
                <p:cNvPr id="71" name="Rectangle 66"/>
                <p:cNvSpPr>
                  <a:spLocks noChangeArrowheads="1"/>
                </p:cNvSpPr>
                <p:nvPr/>
              </p:nvSpPr>
              <p:spPr bwMode="auto">
                <a:xfrm>
                  <a:off x="3888" y="336"/>
                  <a:ext cx="240" cy="163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72" name="Rectangle 67"/>
                <p:cNvSpPr>
                  <a:spLocks noChangeArrowheads="1"/>
                </p:cNvSpPr>
                <p:nvPr/>
              </p:nvSpPr>
              <p:spPr bwMode="auto">
                <a:xfrm>
                  <a:off x="4752" y="336"/>
                  <a:ext cx="240" cy="163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nvGrpSpPr>
                <p:cNvPr id="73" name="Group 68"/>
                <p:cNvGrpSpPr>
                  <a:grpSpLocks/>
                </p:cNvGrpSpPr>
                <p:nvPr/>
              </p:nvGrpSpPr>
              <p:grpSpPr bwMode="auto">
                <a:xfrm>
                  <a:off x="3542" y="384"/>
                  <a:ext cx="1786" cy="288"/>
                  <a:chOff x="3542" y="2352"/>
                  <a:chExt cx="1786" cy="288"/>
                </a:xfrm>
              </p:grpSpPr>
              <p:sp>
                <p:nvSpPr>
                  <p:cNvPr id="76" name="Text Box 69"/>
                  <p:cNvSpPr txBox="1">
                    <a:spLocks noChangeArrowheads="1"/>
                  </p:cNvSpPr>
                  <p:nvPr/>
                </p:nvSpPr>
                <p:spPr bwMode="auto">
                  <a:xfrm>
                    <a:off x="3542" y="2352"/>
                    <a:ext cx="4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1</a:t>
                    </a:r>
                  </a:p>
                </p:txBody>
              </p:sp>
              <p:sp>
                <p:nvSpPr>
                  <p:cNvPr id="77" name="Text Box 70"/>
                  <p:cNvSpPr txBox="1">
                    <a:spLocks noChangeArrowheads="1"/>
                  </p:cNvSpPr>
                  <p:nvPr/>
                </p:nvSpPr>
                <p:spPr bwMode="auto">
                  <a:xfrm>
                    <a:off x="4042" y="2352"/>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2</a:t>
                    </a:r>
                  </a:p>
                </p:txBody>
              </p:sp>
              <p:sp>
                <p:nvSpPr>
                  <p:cNvPr id="78" name="Text Box 71"/>
                  <p:cNvSpPr txBox="1">
                    <a:spLocks noChangeArrowheads="1"/>
                  </p:cNvSpPr>
                  <p:nvPr/>
                </p:nvSpPr>
                <p:spPr bwMode="auto">
                  <a:xfrm>
                    <a:off x="4426" y="2352"/>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3</a:t>
                    </a:r>
                  </a:p>
                </p:txBody>
              </p:sp>
              <p:sp>
                <p:nvSpPr>
                  <p:cNvPr id="79" name="Text Box 72"/>
                  <p:cNvSpPr txBox="1">
                    <a:spLocks noChangeArrowheads="1"/>
                  </p:cNvSpPr>
                  <p:nvPr/>
                </p:nvSpPr>
                <p:spPr bwMode="auto">
                  <a:xfrm>
                    <a:off x="4954" y="2352"/>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4</a:t>
                    </a:r>
                  </a:p>
                </p:txBody>
              </p:sp>
            </p:grpSp>
            <p:sp>
              <p:nvSpPr>
                <p:cNvPr id="74" name="Text Box 73"/>
                <p:cNvSpPr txBox="1">
                  <a:spLocks noChangeArrowheads="1"/>
                </p:cNvSpPr>
                <p:nvPr/>
              </p:nvSpPr>
              <p:spPr bwMode="auto">
                <a:xfrm>
                  <a:off x="3840" y="4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Q</a:t>
                  </a:r>
                  <a:endParaRPr lang="en-US" altLang="zh-CN" sz="2400" b="0" i="1">
                    <a:solidFill>
                      <a:schemeClr val="accent2"/>
                    </a:solidFill>
                  </a:endParaRPr>
                </a:p>
              </p:txBody>
            </p:sp>
            <p:sp>
              <p:nvSpPr>
                <p:cNvPr id="75" name="Text Box 74"/>
                <p:cNvSpPr txBox="1">
                  <a:spLocks noChangeArrowheads="1"/>
                </p:cNvSpPr>
                <p:nvPr/>
              </p:nvSpPr>
              <p:spPr bwMode="auto">
                <a:xfrm>
                  <a:off x="3888" y="432"/>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latin typeface="宋体" pitchFamily="2" charset="-122"/>
                    </a:rPr>
                    <a:t>S</a:t>
                  </a:r>
                </a:p>
              </p:txBody>
            </p:sp>
          </p:grpSp>
        </p:grpSp>
        <p:sp>
          <p:nvSpPr>
            <p:cNvPr id="88" name="Rectangle 62"/>
            <p:cNvSpPr>
              <a:spLocks noChangeArrowheads="1"/>
            </p:cNvSpPr>
            <p:nvPr/>
          </p:nvSpPr>
          <p:spPr bwMode="auto">
            <a:xfrm>
              <a:off x="1528465" y="3789040"/>
              <a:ext cx="1447800" cy="914400"/>
            </a:xfrm>
            <a:prstGeom prst="rect">
              <a:avLst/>
            </a:prstGeom>
            <a:noFill/>
            <a:ln w="28575">
              <a:solidFill>
                <a:srgbClr val="CC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89" name="Text Box 132"/>
            <p:cNvSpPr txBox="1">
              <a:spLocks noChangeArrowheads="1"/>
            </p:cNvSpPr>
            <p:nvPr/>
          </p:nvSpPr>
          <p:spPr bwMode="auto">
            <a:xfrm>
              <a:off x="2761953" y="4952678"/>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P</a:t>
              </a:r>
            </a:p>
          </p:txBody>
        </p:sp>
      </p:grpSp>
    </p:spTree>
    <p:extLst>
      <p:ext uri="{BB962C8B-B14F-4D97-AF65-F5344CB8AC3E}">
        <p14:creationId xmlns:p14="http://schemas.microsoft.com/office/powerpoint/2010/main" val="90285417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693440" y="1278632"/>
            <a:ext cx="2438400" cy="2438400"/>
            <a:chOff x="3888" y="1344"/>
            <a:chExt cx="1536" cy="1536"/>
          </a:xfrm>
        </p:grpSpPr>
        <p:sp>
          <p:nvSpPr>
            <p:cNvPr id="3" name="Oval 5"/>
            <p:cNvSpPr>
              <a:spLocks noChangeArrowheads="1"/>
            </p:cNvSpPr>
            <p:nvPr/>
          </p:nvSpPr>
          <p:spPr bwMode="auto">
            <a:xfrm>
              <a:off x="3888" y="1344"/>
              <a:ext cx="1536" cy="1536"/>
            </a:xfrm>
            <a:prstGeom prst="ellipse">
              <a:avLst/>
            </a:prstGeom>
            <a:gradFill rotWithShape="0">
              <a:gsLst>
                <a:gs pos="0">
                  <a:srgbClr val="FF9900"/>
                </a:gs>
                <a:gs pos="100000">
                  <a:srgbClr val="DB8300"/>
                </a:gs>
              </a:gsLst>
              <a:path path="shape">
                <a:fillToRect l="50000" t="50000" r="50000" b="50000"/>
              </a:path>
            </a:gra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4" name="Oval 4"/>
            <p:cNvSpPr>
              <a:spLocks noChangeArrowheads="1"/>
            </p:cNvSpPr>
            <p:nvPr/>
          </p:nvSpPr>
          <p:spPr bwMode="auto">
            <a:xfrm>
              <a:off x="4080" y="1536"/>
              <a:ext cx="1152" cy="1152"/>
            </a:xfrm>
            <a:prstGeom prst="ellipse">
              <a:avLst/>
            </a:prstGeom>
            <a:solidFill>
              <a:srgbClr val="FFFFCC"/>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5" name="Oval 3"/>
            <p:cNvSpPr>
              <a:spLocks noChangeArrowheads="1"/>
            </p:cNvSpPr>
            <p:nvPr/>
          </p:nvSpPr>
          <p:spPr bwMode="auto">
            <a:xfrm>
              <a:off x="4368" y="1824"/>
              <a:ext cx="576" cy="576"/>
            </a:xfrm>
            <a:prstGeom prst="ellipse">
              <a:avLst/>
            </a:prstGeom>
            <a:solidFill>
              <a:srgbClr val="FFA623"/>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6" name="Line 7"/>
            <p:cNvSpPr>
              <a:spLocks noChangeShapeType="1"/>
            </p:cNvSpPr>
            <p:nvPr/>
          </p:nvSpPr>
          <p:spPr bwMode="auto">
            <a:xfrm>
              <a:off x="4656" y="2112"/>
              <a:ext cx="288" cy="48"/>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9"/>
            <p:cNvSpPr>
              <a:spLocks noChangeShapeType="1"/>
            </p:cNvSpPr>
            <p:nvPr/>
          </p:nvSpPr>
          <p:spPr bwMode="auto">
            <a:xfrm flipH="1">
              <a:off x="3936" y="2112"/>
              <a:ext cx="720" cy="24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10"/>
            <p:cNvSpPr>
              <a:spLocks noChangeShapeType="1"/>
            </p:cNvSpPr>
            <p:nvPr/>
          </p:nvSpPr>
          <p:spPr bwMode="auto">
            <a:xfrm flipH="1" flipV="1">
              <a:off x="4080" y="1968"/>
              <a:ext cx="576" cy="144"/>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13"/>
            <p:cNvSpPr txBox="1">
              <a:spLocks noChangeArrowheads="1"/>
            </p:cNvSpPr>
            <p:nvPr/>
          </p:nvSpPr>
          <p:spPr bwMode="auto">
            <a:xfrm>
              <a:off x="4176" y="22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r>
                <a:rPr lang="en-US" altLang="zh-CN" sz="2400" baseline="-25000">
                  <a:solidFill>
                    <a:schemeClr val="accent2"/>
                  </a:solidFill>
                  <a:latin typeface="宋体" pitchFamily="2" charset="-122"/>
                </a:rPr>
                <a:t>3</a:t>
              </a:r>
            </a:p>
          </p:txBody>
        </p:sp>
        <p:sp>
          <p:nvSpPr>
            <p:cNvPr id="10" name="Text Box 14"/>
            <p:cNvSpPr txBox="1">
              <a:spLocks noChangeArrowheads="1"/>
            </p:cNvSpPr>
            <p:nvPr/>
          </p:nvSpPr>
          <p:spPr bwMode="auto">
            <a:xfrm>
              <a:off x="4128" y="1766"/>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r>
                <a:rPr lang="en-US" altLang="zh-CN" sz="2400" baseline="-25000">
                  <a:solidFill>
                    <a:schemeClr val="accent2"/>
                  </a:solidFill>
                </a:rPr>
                <a:t>2</a:t>
              </a:r>
            </a:p>
          </p:txBody>
        </p:sp>
        <p:sp>
          <p:nvSpPr>
            <p:cNvPr id="11" name="Text Box 17"/>
            <p:cNvSpPr txBox="1">
              <a:spLocks noChangeArrowheads="1"/>
            </p:cNvSpPr>
            <p:nvPr/>
          </p:nvSpPr>
          <p:spPr bwMode="auto">
            <a:xfrm>
              <a:off x="4656" y="187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r>
                <a:rPr lang="en-US" altLang="zh-CN" sz="2400" baseline="-25000">
                  <a:solidFill>
                    <a:schemeClr val="accent2"/>
                  </a:solidFill>
                </a:rPr>
                <a:t>1</a:t>
              </a:r>
            </a:p>
          </p:txBody>
        </p:sp>
        <p:sp>
          <p:nvSpPr>
            <p:cNvPr id="12" name="Text Box 18"/>
            <p:cNvSpPr txBox="1">
              <a:spLocks noChangeArrowheads="1"/>
            </p:cNvSpPr>
            <p:nvPr/>
          </p:nvSpPr>
          <p:spPr bwMode="auto">
            <a:xfrm>
              <a:off x="4646" y="2304"/>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q</a:t>
              </a:r>
              <a:r>
                <a:rPr lang="en-US" altLang="zh-CN" sz="2400" baseline="-25000">
                  <a:solidFill>
                    <a:schemeClr val="accent2"/>
                  </a:solidFill>
                </a:rPr>
                <a:t>1</a:t>
              </a:r>
            </a:p>
          </p:txBody>
        </p:sp>
        <p:sp>
          <p:nvSpPr>
            <p:cNvPr id="13" name="Text Box 19"/>
            <p:cNvSpPr txBox="1">
              <a:spLocks noChangeArrowheads="1"/>
            </p:cNvSpPr>
            <p:nvPr/>
          </p:nvSpPr>
          <p:spPr bwMode="auto">
            <a:xfrm>
              <a:off x="5078" y="2592"/>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q</a:t>
              </a:r>
              <a:r>
                <a:rPr lang="en-US" altLang="zh-CN" sz="2400" baseline="-25000">
                  <a:solidFill>
                    <a:schemeClr val="accent2"/>
                  </a:solidFill>
                </a:rPr>
                <a:t>2</a:t>
              </a:r>
            </a:p>
          </p:txBody>
        </p:sp>
      </p:grpSp>
      <p:grpSp>
        <p:nvGrpSpPr>
          <p:cNvPr id="14" name="Group 20"/>
          <p:cNvGrpSpPr>
            <a:grpSpLocks/>
          </p:cNvGrpSpPr>
          <p:nvPr/>
        </p:nvGrpSpPr>
        <p:grpSpPr bwMode="auto">
          <a:xfrm>
            <a:off x="5323384" y="1774825"/>
            <a:ext cx="2819400" cy="3282950"/>
            <a:chOff x="3792" y="1628"/>
            <a:chExt cx="1776" cy="2068"/>
          </a:xfrm>
        </p:grpSpPr>
        <p:sp>
          <p:nvSpPr>
            <p:cNvPr id="15" name="Oval 6"/>
            <p:cNvSpPr>
              <a:spLocks noChangeArrowheads="1"/>
            </p:cNvSpPr>
            <p:nvPr/>
          </p:nvSpPr>
          <p:spPr bwMode="auto">
            <a:xfrm>
              <a:off x="4176" y="2304"/>
              <a:ext cx="1056" cy="1008"/>
            </a:xfrm>
            <a:prstGeom prst="ellipse">
              <a:avLst/>
            </a:prstGeom>
            <a:solidFill>
              <a:srgbClr val="FFFFFF"/>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6" name="Oval 7"/>
            <p:cNvSpPr>
              <a:spLocks noChangeArrowheads="1"/>
            </p:cNvSpPr>
            <p:nvPr/>
          </p:nvSpPr>
          <p:spPr bwMode="auto">
            <a:xfrm>
              <a:off x="3792" y="1920"/>
              <a:ext cx="1776" cy="177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7" name="Line 8"/>
            <p:cNvSpPr>
              <a:spLocks noChangeShapeType="1"/>
            </p:cNvSpPr>
            <p:nvPr/>
          </p:nvSpPr>
          <p:spPr bwMode="auto">
            <a:xfrm flipH="1">
              <a:off x="4896" y="27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9"/>
            <p:cNvSpPr>
              <a:spLocks noChangeShapeType="1"/>
            </p:cNvSpPr>
            <p:nvPr/>
          </p:nvSpPr>
          <p:spPr bwMode="auto">
            <a:xfrm>
              <a:off x="4896" y="2784"/>
              <a:ext cx="0" cy="144"/>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0"/>
            <p:cNvSpPr>
              <a:spLocks noChangeShapeType="1"/>
            </p:cNvSpPr>
            <p:nvPr/>
          </p:nvSpPr>
          <p:spPr bwMode="auto">
            <a:xfrm>
              <a:off x="4800" y="2928"/>
              <a:ext cx="192"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1"/>
            <p:cNvSpPr>
              <a:spLocks noChangeShapeType="1"/>
            </p:cNvSpPr>
            <p:nvPr/>
          </p:nvSpPr>
          <p:spPr bwMode="auto">
            <a:xfrm>
              <a:off x="4848" y="3024"/>
              <a:ext cx="9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2"/>
            <p:cNvSpPr>
              <a:spLocks noChangeShapeType="1"/>
            </p:cNvSpPr>
            <p:nvPr/>
          </p:nvSpPr>
          <p:spPr bwMode="auto">
            <a:xfrm>
              <a:off x="4848" y="2976"/>
              <a:ext cx="9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 name="Object 15"/>
            <p:cNvGraphicFramePr>
              <a:graphicFrameLocks noChangeAspect="1"/>
            </p:cNvGraphicFramePr>
            <p:nvPr/>
          </p:nvGraphicFramePr>
          <p:xfrm>
            <a:off x="4848" y="1628"/>
            <a:ext cx="255" cy="287"/>
          </p:xfrm>
          <a:graphic>
            <a:graphicData uri="http://schemas.openxmlformats.org/presentationml/2006/ole">
              <mc:AlternateContent xmlns:mc="http://schemas.openxmlformats.org/markup-compatibility/2006">
                <mc:Choice xmlns:v="urn:schemas-microsoft-com:vml" Requires="v">
                  <p:oleObj spid="_x0000_s67814" name="Equation" r:id="rId3" imgW="380970" imgH="428625" progId="Equation.3">
                    <p:embed/>
                  </p:oleObj>
                </mc:Choice>
                <mc:Fallback>
                  <p:oleObj name="Equation" r:id="rId3" imgW="380970" imgH="42862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8" y="1628"/>
                          <a:ext cx="255"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 name="Object 17"/>
          <p:cNvGraphicFramePr>
            <a:graphicFrameLocks noChangeAspect="1"/>
          </p:cNvGraphicFramePr>
          <p:nvPr>
            <p:extLst>
              <p:ext uri="{D42A27DB-BD31-4B8C-83A1-F6EECF244321}">
                <p14:modId xmlns:p14="http://schemas.microsoft.com/office/powerpoint/2010/main" val="1082444815"/>
              </p:ext>
            </p:extLst>
          </p:nvPr>
        </p:nvGraphicFramePr>
        <p:xfrm>
          <a:off x="6669584" y="2915147"/>
          <a:ext cx="393700" cy="493712"/>
        </p:xfrm>
        <a:graphic>
          <a:graphicData uri="http://schemas.openxmlformats.org/presentationml/2006/ole">
            <mc:AlternateContent xmlns:mc="http://schemas.openxmlformats.org/markup-compatibility/2006">
              <mc:Choice xmlns:v="urn:schemas-microsoft-com:vml" Requires="v">
                <p:oleObj spid="_x0000_s67815" name="Equation" r:id="rId5" imgW="362070" imgH="466635" progId="Equation.3">
                  <p:embed/>
                </p:oleObj>
              </mc:Choice>
              <mc:Fallback>
                <p:oleObj name="Equation" r:id="rId5" imgW="362070" imgH="4666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584" y="2915147"/>
                        <a:ext cx="3937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Text Box 18"/>
          <p:cNvSpPr txBox="1">
            <a:spLocks noChangeArrowheads="1"/>
          </p:cNvSpPr>
          <p:nvPr/>
        </p:nvSpPr>
        <p:spPr bwMode="auto">
          <a:xfrm>
            <a:off x="2953642" y="5413573"/>
            <a:ext cx="59586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dirty="0">
                <a:solidFill>
                  <a:srgbClr val="CC3300"/>
                </a:solidFill>
                <a:latin typeface="宋体" pitchFamily="2" charset="-122"/>
              </a:rPr>
              <a:t>内球接地</a:t>
            </a:r>
            <a:r>
              <a:rPr lang="en-US" altLang="zh-CN" sz="2800" dirty="0">
                <a:solidFill>
                  <a:srgbClr val="CC3300"/>
                </a:solidFill>
                <a:latin typeface="宋体" pitchFamily="2" charset="-122"/>
              </a:rPr>
              <a:t>(</a:t>
            </a:r>
            <a:r>
              <a:rPr lang="zh-CN" altLang="en-US" sz="2800" dirty="0">
                <a:solidFill>
                  <a:srgbClr val="CC3300"/>
                </a:solidFill>
                <a:latin typeface="宋体" pitchFamily="2" charset="-122"/>
              </a:rPr>
              <a:t>电势为</a:t>
            </a:r>
            <a:r>
              <a:rPr lang="en-US" altLang="zh-CN" sz="2800" dirty="0">
                <a:solidFill>
                  <a:srgbClr val="CC3300"/>
                </a:solidFill>
                <a:latin typeface="宋体" pitchFamily="2" charset="-122"/>
              </a:rPr>
              <a:t>0)</a:t>
            </a:r>
            <a:r>
              <a:rPr lang="zh-CN" altLang="en-US" sz="2800" dirty="0">
                <a:solidFill>
                  <a:srgbClr val="CC3300"/>
                </a:solidFill>
                <a:latin typeface="宋体" pitchFamily="2" charset="-122"/>
              </a:rPr>
              <a:t>，电量不一定为</a:t>
            </a:r>
            <a:r>
              <a:rPr lang="en-US" altLang="zh-CN" sz="2800" dirty="0">
                <a:solidFill>
                  <a:srgbClr val="CC3300"/>
                </a:solidFill>
                <a:latin typeface="宋体" pitchFamily="2" charset="-122"/>
              </a:rPr>
              <a:t>0</a:t>
            </a:r>
            <a:endParaRPr lang="zh-CN" altLang="en-US" sz="2800" dirty="0">
              <a:solidFill>
                <a:srgbClr val="CC3300"/>
              </a:solidFill>
              <a:latin typeface="宋体" pitchFamily="2" charset="-122"/>
            </a:endParaRPr>
          </a:p>
        </p:txBody>
      </p:sp>
      <p:sp>
        <p:nvSpPr>
          <p:cNvPr id="25" name="矩形 24"/>
          <p:cNvSpPr/>
          <p:nvPr/>
        </p:nvSpPr>
        <p:spPr>
          <a:xfrm>
            <a:off x="542067" y="476672"/>
            <a:ext cx="3070071" cy="523220"/>
          </a:xfrm>
          <a:prstGeom prst="rect">
            <a:avLst/>
          </a:prstGeom>
        </p:spPr>
        <p:txBody>
          <a:bodyPr wrap="none">
            <a:spAutoFit/>
          </a:bodyPr>
          <a:lstStyle/>
          <a:p>
            <a:r>
              <a:rPr lang="zh-CN" altLang="en-US" dirty="0">
                <a:solidFill>
                  <a:schemeClr val="accent2"/>
                </a:solidFill>
                <a:latin typeface="宋体" pitchFamily="2" charset="-122"/>
              </a:rPr>
              <a:t>求场强和电势分布</a:t>
            </a:r>
            <a:endParaRPr lang="zh-CN" altLang="en-US" dirty="0"/>
          </a:p>
        </p:txBody>
      </p:sp>
    </p:spTree>
    <p:extLst>
      <p:ext uri="{BB962C8B-B14F-4D97-AF65-F5344CB8AC3E}">
        <p14:creationId xmlns:p14="http://schemas.microsoft.com/office/powerpoint/2010/main" val="280521503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958353" y="4376390"/>
            <a:ext cx="65532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indent="288925">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30000"/>
              </a:spcBef>
              <a:buFontTx/>
              <a:buNone/>
            </a:pPr>
            <a:r>
              <a:rPr lang="en-US" altLang="zh-CN">
                <a:solidFill>
                  <a:srgbClr val="CC3300"/>
                </a:solidFill>
              </a:rPr>
              <a:t>2.</a:t>
            </a:r>
            <a:r>
              <a:rPr lang="zh-CN" altLang="en-US">
                <a:solidFill>
                  <a:srgbClr val="CC3300"/>
                </a:solidFill>
              </a:rPr>
              <a:t>常见导体组</a:t>
            </a:r>
            <a:r>
              <a:rPr lang="en-US" altLang="zh-CN">
                <a:solidFill>
                  <a:srgbClr val="CC3300"/>
                </a:solidFill>
              </a:rPr>
              <a:t>: </a:t>
            </a:r>
            <a:r>
              <a:rPr lang="en-US" altLang="zh-CN">
                <a:solidFill>
                  <a:schemeClr val="accent2"/>
                </a:solidFill>
              </a:rPr>
              <a:t>· </a:t>
            </a:r>
            <a:r>
              <a:rPr lang="zh-CN" altLang="en-US">
                <a:solidFill>
                  <a:schemeClr val="accent2"/>
                </a:solidFill>
              </a:rPr>
              <a:t>板状导体组</a:t>
            </a:r>
          </a:p>
          <a:p>
            <a:pPr algn="just" eaLnBrk="1" hangingPunct="1">
              <a:spcBef>
                <a:spcPct val="30000"/>
              </a:spcBef>
              <a:buFontTx/>
              <a:buNone/>
            </a:pPr>
            <a:r>
              <a:rPr lang="zh-CN" altLang="en-US">
                <a:solidFill>
                  <a:schemeClr val="accent2"/>
                </a:solidFill>
              </a:rPr>
              <a:t>                         </a:t>
            </a:r>
            <a:r>
              <a:rPr lang="en-US" altLang="zh-CN">
                <a:solidFill>
                  <a:schemeClr val="accent2"/>
                </a:solidFill>
              </a:rPr>
              <a:t>· </a:t>
            </a:r>
            <a:r>
              <a:rPr lang="zh-CN" altLang="en-US">
                <a:solidFill>
                  <a:schemeClr val="accent2"/>
                </a:solidFill>
              </a:rPr>
              <a:t>球状导体组</a:t>
            </a:r>
          </a:p>
        </p:txBody>
      </p:sp>
      <p:sp>
        <p:nvSpPr>
          <p:cNvPr id="3" name="Text Box 5"/>
          <p:cNvSpPr txBox="1">
            <a:spLocks noChangeArrowheads="1"/>
          </p:cNvSpPr>
          <p:nvPr/>
        </p:nvSpPr>
        <p:spPr bwMode="auto">
          <a:xfrm>
            <a:off x="4136528" y="2090390"/>
            <a:ext cx="2632075"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30000"/>
              </a:spcBef>
              <a:buFontTx/>
              <a:buNone/>
            </a:pPr>
            <a:r>
              <a:rPr lang="zh-CN" altLang="en-US">
                <a:solidFill>
                  <a:schemeClr val="accent2"/>
                </a:solidFill>
              </a:rPr>
              <a:t>电荷守恒</a:t>
            </a:r>
          </a:p>
          <a:p>
            <a:pPr eaLnBrk="1" hangingPunct="1">
              <a:spcBef>
                <a:spcPct val="30000"/>
              </a:spcBef>
              <a:buFontTx/>
              <a:buNone/>
            </a:pPr>
            <a:r>
              <a:rPr lang="zh-CN" altLang="en-US">
                <a:solidFill>
                  <a:schemeClr val="accent2"/>
                </a:solidFill>
              </a:rPr>
              <a:t>静电平衡条件</a:t>
            </a:r>
          </a:p>
          <a:p>
            <a:pPr eaLnBrk="1" hangingPunct="1">
              <a:spcBef>
                <a:spcPct val="30000"/>
              </a:spcBef>
              <a:buFontTx/>
              <a:buNone/>
            </a:pPr>
            <a:r>
              <a:rPr lang="zh-CN" altLang="en-US">
                <a:solidFill>
                  <a:schemeClr val="accent2"/>
                </a:solidFill>
              </a:rPr>
              <a:t>高斯定理</a:t>
            </a:r>
          </a:p>
        </p:txBody>
      </p:sp>
      <p:grpSp>
        <p:nvGrpSpPr>
          <p:cNvPr id="4" name="Group 6"/>
          <p:cNvGrpSpPr>
            <a:grpSpLocks/>
          </p:cNvGrpSpPr>
          <p:nvPr/>
        </p:nvGrpSpPr>
        <p:grpSpPr bwMode="auto">
          <a:xfrm>
            <a:off x="453528" y="413990"/>
            <a:ext cx="1524000" cy="1066800"/>
            <a:chOff x="384" y="2783"/>
            <a:chExt cx="960" cy="672"/>
          </a:xfrm>
        </p:grpSpPr>
        <p:sp>
          <p:nvSpPr>
            <p:cNvPr id="5" name="AutoShape 7"/>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6" name="Text Box 8"/>
            <p:cNvSpPr txBox="1">
              <a:spLocks noChangeArrowheads="1"/>
            </p:cNvSpPr>
            <p:nvPr/>
          </p:nvSpPr>
          <p:spPr bwMode="auto">
            <a:xfrm>
              <a:off x="480" y="2927"/>
              <a:ext cx="8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zh-CN">
                  <a:solidFill>
                    <a:srgbClr val="3333CC"/>
                  </a:solidFill>
                </a:rPr>
                <a:t>总结</a:t>
              </a:r>
              <a:endParaRPr lang="zh-CN" altLang="en-US">
                <a:solidFill>
                  <a:srgbClr val="3333CC"/>
                </a:solidFill>
              </a:endParaRPr>
            </a:p>
          </p:txBody>
        </p:sp>
      </p:grpSp>
      <p:sp>
        <p:nvSpPr>
          <p:cNvPr id="7" name="Rectangle 9"/>
          <p:cNvSpPr>
            <a:spLocks noChangeArrowheads="1"/>
          </p:cNvSpPr>
          <p:nvPr/>
        </p:nvSpPr>
        <p:spPr bwMode="auto">
          <a:xfrm>
            <a:off x="2012453" y="609253"/>
            <a:ext cx="63039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a:solidFill>
                  <a:srgbClr val="CC3300"/>
                </a:solidFill>
              </a:rPr>
              <a:t>有导体存在时静电场的分析与计算</a:t>
            </a:r>
          </a:p>
        </p:txBody>
      </p:sp>
      <p:sp>
        <p:nvSpPr>
          <p:cNvPr id="8" name="Text Box 10"/>
          <p:cNvSpPr txBox="1">
            <a:spLocks noChangeArrowheads="1"/>
          </p:cNvSpPr>
          <p:nvPr/>
        </p:nvSpPr>
        <p:spPr bwMode="auto">
          <a:xfrm>
            <a:off x="1218703" y="1571278"/>
            <a:ext cx="2357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a:solidFill>
                  <a:srgbClr val="CC3300"/>
                </a:solidFill>
              </a:rPr>
              <a:t>1. </a:t>
            </a:r>
            <a:r>
              <a:rPr lang="zh-CN" altLang="en-US">
                <a:solidFill>
                  <a:srgbClr val="CC3300"/>
                </a:solidFill>
              </a:rPr>
              <a:t>分析方法</a:t>
            </a:r>
            <a:r>
              <a:rPr lang="en-US" altLang="zh-CN">
                <a:solidFill>
                  <a:srgbClr val="CC3300"/>
                </a:solidFill>
              </a:rPr>
              <a:t>:</a:t>
            </a:r>
          </a:p>
        </p:txBody>
      </p:sp>
      <p:grpSp>
        <p:nvGrpSpPr>
          <p:cNvPr id="9" name="Group 14"/>
          <p:cNvGrpSpPr>
            <a:grpSpLocks/>
          </p:cNvGrpSpPr>
          <p:nvPr/>
        </p:nvGrpSpPr>
        <p:grpSpPr bwMode="auto">
          <a:xfrm>
            <a:off x="1531441" y="2317403"/>
            <a:ext cx="2465387" cy="1447800"/>
            <a:chOff x="919" y="1343"/>
            <a:chExt cx="1553" cy="912"/>
          </a:xfrm>
        </p:grpSpPr>
        <p:sp>
          <p:nvSpPr>
            <p:cNvPr id="10" name="Text Box 12"/>
            <p:cNvSpPr txBox="1">
              <a:spLocks noChangeArrowheads="1"/>
            </p:cNvSpPr>
            <p:nvPr/>
          </p:nvSpPr>
          <p:spPr bwMode="auto">
            <a:xfrm>
              <a:off x="919" y="1616"/>
              <a:ext cx="14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a:solidFill>
                    <a:schemeClr val="accent2"/>
                  </a:solidFill>
                </a:rPr>
                <a:t>三方法结合</a:t>
              </a:r>
            </a:p>
          </p:txBody>
        </p:sp>
        <p:sp>
          <p:nvSpPr>
            <p:cNvPr id="11" name="AutoShape 13"/>
            <p:cNvSpPr>
              <a:spLocks/>
            </p:cNvSpPr>
            <p:nvPr/>
          </p:nvSpPr>
          <p:spPr bwMode="auto">
            <a:xfrm>
              <a:off x="2352" y="1343"/>
              <a:ext cx="120" cy="912"/>
            </a:xfrm>
            <a:prstGeom prst="leftBrace">
              <a:avLst>
                <a:gd name="adj1" fmla="val 63333"/>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spTree>
    <p:extLst>
      <p:ext uri="{BB962C8B-B14F-4D97-AF65-F5344CB8AC3E}">
        <p14:creationId xmlns:p14="http://schemas.microsoft.com/office/powerpoint/2010/main" val="210782163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7" grpId="0" autoUpdateAnimBg="0"/>
      <p:bldP spid="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7744" y="190381"/>
            <a:ext cx="4815742" cy="707886"/>
          </a:xfrm>
          <a:prstGeom prst="rect">
            <a:avLst/>
          </a:prstGeom>
        </p:spPr>
        <p:txBody>
          <a:bodyPr wrap="none">
            <a:spAutoFit/>
          </a:bodyPr>
          <a:lstStyle/>
          <a:p>
            <a:r>
              <a:rPr lang="zh-CN" altLang="en-US" sz="4000" dirty="0">
                <a:solidFill>
                  <a:schemeClr val="accent2"/>
                </a:solidFill>
              </a:rPr>
              <a:t>有介质时的高斯定理</a:t>
            </a:r>
            <a:endParaRPr lang="zh-CN" altLang="en-US" sz="4000" dirty="0"/>
          </a:p>
        </p:txBody>
      </p:sp>
      <p:graphicFrame>
        <p:nvGraphicFramePr>
          <p:cNvPr id="3" name="Object 69"/>
          <p:cNvGraphicFramePr>
            <a:graphicFrameLocks noChangeAspect="1"/>
          </p:cNvGraphicFramePr>
          <p:nvPr>
            <p:extLst>
              <p:ext uri="{D42A27DB-BD31-4B8C-83A1-F6EECF244321}">
                <p14:modId xmlns:p14="http://schemas.microsoft.com/office/powerpoint/2010/main" val="3205238084"/>
              </p:ext>
            </p:extLst>
          </p:nvPr>
        </p:nvGraphicFramePr>
        <p:xfrm>
          <a:off x="4170547" y="1290216"/>
          <a:ext cx="1981200" cy="482600"/>
        </p:xfrm>
        <a:graphic>
          <a:graphicData uri="http://schemas.openxmlformats.org/presentationml/2006/ole">
            <mc:AlternateContent xmlns:mc="http://schemas.openxmlformats.org/markup-compatibility/2006">
              <mc:Choice xmlns:v="urn:schemas-microsoft-com:vml" Requires="v">
                <p:oleObj spid="_x0000_s70426" name="Equation" r:id="rId3" imgW="1876500" imgH="380910" progId="Equation.3">
                  <p:embed/>
                </p:oleObj>
              </mc:Choice>
              <mc:Fallback>
                <p:oleObj name="Equation" r:id="rId3" imgW="1876500" imgH="38091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0547" y="1290216"/>
                        <a:ext cx="1981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4" name="Object 70"/>
          <p:cNvGraphicFramePr>
            <a:graphicFrameLocks noChangeAspect="1"/>
          </p:cNvGraphicFramePr>
          <p:nvPr>
            <p:extLst>
              <p:ext uri="{D42A27DB-BD31-4B8C-83A1-F6EECF244321}">
                <p14:modId xmlns:p14="http://schemas.microsoft.com/office/powerpoint/2010/main" val="2571641626"/>
              </p:ext>
            </p:extLst>
          </p:nvPr>
        </p:nvGraphicFramePr>
        <p:xfrm>
          <a:off x="367432" y="2082304"/>
          <a:ext cx="2692400" cy="660400"/>
        </p:xfrm>
        <a:graphic>
          <a:graphicData uri="http://schemas.openxmlformats.org/presentationml/2006/ole">
            <mc:AlternateContent xmlns:mc="http://schemas.openxmlformats.org/markup-compatibility/2006">
              <mc:Choice xmlns:v="urn:schemas-microsoft-com:vml" Requires="v">
                <p:oleObj spid="_x0000_s70427" name="公式" r:id="rId5" imgW="2590920" imgH="552360" progId="Equation.3">
                  <p:embed/>
                </p:oleObj>
              </mc:Choice>
              <mc:Fallback>
                <p:oleObj name="公式" r:id="rId5" imgW="2590920" imgH="5523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432" y="2082304"/>
                        <a:ext cx="2692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5" name="Text Box 71"/>
          <p:cNvSpPr txBox="1">
            <a:spLocks noChangeArrowheads="1"/>
          </p:cNvSpPr>
          <p:nvPr/>
        </p:nvSpPr>
        <p:spPr bwMode="auto">
          <a:xfrm>
            <a:off x="2646547" y="1214016"/>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dirty="0">
                <a:solidFill>
                  <a:srgbClr val="CC3300"/>
                </a:solidFill>
              </a:rPr>
              <a:t>电位移：</a:t>
            </a:r>
            <a:endParaRPr lang="zh-CN" altLang="en-US" sz="2400" b="0" dirty="0"/>
          </a:p>
        </p:txBody>
      </p:sp>
      <p:sp>
        <p:nvSpPr>
          <p:cNvPr id="6" name="矩形 5"/>
          <p:cNvSpPr/>
          <p:nvPr/>
        </p:nvSpPr>
        <p:spPr>
          <a:xfrm>
            <a:off x="3563888" y="1916832"/>
            <a:ext cx="5472608" cy="954107"/>
          </a:xfrm>
          <a:prstGeom prst="rect">
            <a:avLst/>
          </a:prstGeom>
        </p:spPr>
        <p:txBody>
          <a:bodyPr wrap="square">
            <a:spAutoFit/>
          </a:bodyPr>
          <a:lstStyle/>
          <a:p>
            <a:r>
              <a:rPr lang="zh-CN" altLang="en-US" dirty="0">
                <a:solidFill>
                  <a:srgbClr val="CC3300"/>
                </a:solidFill>
              </a:rPr>
              <a:t>电位移通量</a:t>
            </a:r>
            <a:r>
              <a:rPr lang="zh-CN" altLang="en-US" dirty="0">
                <a:solidFill>
                  <a:schemeClr val="accent2"/>
                </a:solidFill>
              </a:rPr>
              <a:t>等于该封闭面包围的</a:t>
            </a:r>
            <a:r>
              <a:rPr lang="zh-CN" altLang="en-US" dirty="0">
                <a:solidFill>
                  <a:srgbClr val="CC3300"/>
                </a:solidFill>
              </a:rPr>
              <a:t>自由电荷</a:t>
            </a:r>
            <a:r>
              <a:rPr lang="zh-CN" altLang="en-US" dirty="0">
                <a:solidFill>
                  <a:schemeClr val="accent2"/>
                </a:solidFill>
              </a:rPr>
              <a:t>的代数和</a:t>
            </a:r>
            <a:endParaRPr lang="zh-CN" altLang="en-US" dirty="0"/>
          </a:p>
        </p:txBody>
      </p:sp>
      <p:graphicFrame>
        <p:nvGraphicFramePr>
          <p:cNvPr id="7" name="Object 1025"/>
          <p:cNvGraphicFramePr>
            <a:graphicFrameLocks noChangeAspect="1"/>
          </p:cNvGraphicFramePr>
          <p:nvPr>
            <p:extLst>
              <p:ext uri="{D42A27DB-BD31-4B8C-83A1-F6EECF244321}">
                <p14:modId xmlns:p14="http://schemas.microsoft.com/office/powerpoint/2010/main" val="2469468454"/>
              </p:ext>
            </p:extLst>
          </p:nvPr>
        </p:nvGraphicFramePr>
        <p:xfrm>
          <a:off x="2325291" y="3212976"/>
          <a:ext cx="1651000" cy="482600"/>
        </p:xfrm>
        <a:graphic>
          <a:graphicData uri="http://schemas.openxmlformats.org/presentationml/2006/ole">
            <mc:AlternateContent xmlns:mc="http://schemas.openxmlformats.org/markup-compatibility/2006">
              <mc:Choice xmlns:v="urn:schemas-microsoft-com:vml" Requires="v">
                <p:oleObj spid="_x0000_s70428" name="公式" r:id="rId7" imgW="1543050" imgH="380910" progId="Equation.3">
                  <p:embed/>
                </p:oleObj>
              </mc:Choice>
              <mc:Fallback>
                <p:oleObj name="公式" r:id="rId7" imgW="1543050" imgH="38091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5291" y="3212976"/>
                        <a:ext cx="1651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8" name="Object 1026"/>
          <p:cNvGraphicFramePr>
            <a:graphicFrameLocks noChangeAspect="1"/>
          </p:cNvGraphicFramePr>
          <p:nvPr>
            <p:extLst>
              <p:ext uri="{D42A27DB-BD31-4B8C-83A1-F6EECF244321}">
                <p14:modId xmlns:p14="http://schemas.microsoft.com/office/powerpoint/2010/main" val="3359244238"/>
              </p:ext>
            </p:extLst>
          </p:nvPr>
        </p:nvGraphicFramePr>
        <p:xfrm>
          <a:off x="3696891" y="3746376"/>
          <a:ext cx="1155700" cy="393700"/>
        </p:xfrm>
        <a:graphic>
          <a:graphicData uri="http://schemas.openxmlformats.org/presentationml/2006/ole">
            <mc:AlternateContent xmlns:mc="http://schemas.openxmlformats.org/markup-compatibility/2006">
              <mc:Choice xmlns:v="urn:schemas-microsoft-com:vml" Requires="v">
                <p:oleObj spid="_x0000_s70429" name="Equation" r:id="rId9" imgW="1047870" imgH="285750" progId="Equation.3">
                  <p:embed/>
                </p:oleObj>
              </mc:Choice>
              <mc:Fallback>
                <p:oleObj name="Equation" r:id="rId9" imgW="1047870" imgH="28575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6891" y="3746376"/>
                        <a:ext cx="1155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9" name="Object 1027"/>
          <p:cNvGraphicFramePr>
            <a:graphicFrameLocks noChangeAspect="1"/>
          </p:cNvGraphicFramePr>
          <p:nvPr>
            <p:extLst>
              <p:ext uri="{D42A27DB-BD31-4B8C-83A1-F6EECF244321}">
                <p14:modId xmlns:p14="http://schemas.microsoft.com/office/powerpoint/2010/main" val="2281701889"/>
              </p:ext>
            </p:extLst>
          </p:nvPr>
        </p:nvGraphicFramePr>
        <p:xfrm>
          <a:off x="4763691" y="3212976"/>
          <a:ext cx="1244600" cy="457200"/>
        </p:xfrm>
        <a:graphic>
          <a:graphicData uri="http://schemas.openxmlformats.org/presentationml/2006/ole">
            <mc:AlternateContent xmlns:mc="http://schemas.openxmlformats.org/markup-compatibility/2006">
              <mc:Choice xmlns:v="urn:schemas-microsoft-com:vml" Requires="v">
                <p:oleObj spid="_x0000_s70430" name="公式" r:id="rId11" imgW="1142910" imgH="352335" progId="Equation.3">
                  <p:embed/>
                </p:oleObj>
              </mc:Choice>
              <mc:Fallback>
                <p:oleObj name="公式" r:id="rId11" imgW="1142910" imgH="352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63691" y="3212976"/>
                        <a:ext cx="124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0" name="Object 1029"/>
          <p:cNvGraphicFramePr>
            <a:graphicFrameLocks/>
          </p:cNvGraphicFramePr>
          <p:nvPr>
            <p:extLst>
              <p:ext uri="{D42A27DB-BD31-4B8C-83A1-F6EECF244321}">
                <p14:modId xmlns:p14="http://schemas.microsoft.com/office/powerpoint/2010/main" val="3118730250"/>
              </p:ext>
            </p:extLst>
          </p:nvPr>
        </p:nvGraphicFramePr>
        <p:xfrm>
          <a:off x="1534615" y="5545608"/>
          <a:ext cx="5562600" cy="547688"/>
        </p:xfrm>
        <a:graphic>
          <a:graphicData uri="http://schemas.openxmlformats.org/presentationml/2006/ole">
            <mc:AlternateContent xmlns:mc="http://schemas.openxmlformats.org/markup-compatibility/2006">
              <mc:Choice xmlns:v="urn:schemas-microsoft-com:vml" Requires="v">
                <p:oleObj spid="_x0000_s70431" name="Equation" r:id="rId13" imgW="3638520" imgH="362040" progId="Equation.3">
                  <p:embed/>
                </p:oleObj>
              </mc:Choice>
              <mc:Fallback>
                <p:oleObj name="Equation" r:id="rId13" imgW="3638520" imgH="36204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4615" y="5545608"/>
                        <a:ext cx="55626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 name="Group 58"/>
          <p:cNvGrpSpPr>
            <a:grpSpLocks/>
          </p:cNvGrpSpPr>
          <p:nvPr/>
        </p:nvGrpSpPr>
        <p:grpSpPr bwMode="auto">
          <a:xfrm>
            <a:off x="786903" y="4451821"/>
            <a:ext cx="7529513" cy="941387"/>
            <a:chOff x="873" y="3055"/>
            <a:chExt cx="4743" cy="593"/>
          </a:xfrm>
        </p:grpSpPr>
        <p:sp>
          <p:nvSpPr>
            <p:cNvPr id="13" name="Rectangle 48"/>
            <p:cNvSpPr>
              <a:spLocks noChangeArrowheads="1"/>
            </p:cNvSpPr>
            <p:nvPr/>
          </p:nvSpPr>
          <p:spPr bwMode="auto">
            <a:xfrm>
              <a:off x="1056" y="3055"/>
              <a:ext cx="45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chemeClr val="accent2"/>
                  </a:solidFill>
                  <a:latin typeface="宋体" pitchFamily="2" charset="-122"/>
                </a:rPr>
                <a:t>的高斯定理是普遍成立的，在具有某种对称</a:t>
              </a:r>
            </a:p>
          </p:txBody>
        </p:sp>
        <p:sp>
          <p:nvSpPr>
            <p:cNvPr id="14" name="Text Box 54"/>
            <p:cNvSpPr txBox="1">
              <a:spLocks noChangeArrowheads="1"/>
            </p:cNvSpPr>
            <p:nvPr/>
          </p:nvSpPr>
          <p:spPr bwMode="auto">
            <a:xfrm>
              <a:off x="873" y="3321"/>
              <a:ext cx="43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dirty="0">
                  <a:solidFill>
                    <a:schemeClr val="accent2"/>
                  </a:solidFill>
                  <a:latin typeface="宋体" pitchFamily="2" charset="-122"/>
                </a:rPr>
                <a:t>性的情况下，可以首先由高斯定理出发求解</a:t>
              </a:r>
            </a:p>
          </p:txBody>
        </p:sp>
        <p:graphicFrame>
          <p:nvGraphicFramePr>
            <p:cNvPr id="15" name="Object 1030"/>
            <p:cNvGraphicFramePr>
              <a:graphicFrameLocks noChangeAspect="1"/>
            </p:cNvGraphicFramePr>
            <p:nvPr/>
          </p:nvGraphicFramePr>
          <p:xfrm>
            <a:off x="912" y="3072"/>
            <a:ext cx="216" cy="240"/>
          </p:xfrm>
          <a:graphic>
            <a:graphicData uri="http://schemas.openxmlformats.org/presentationml/2006/ole">
              <mc:AlternateContent xmlns:mc="http://schemas.openxmlformats.org/markup-compatibility/2006">
                <mc:Choice xmlns:v="urn:schemas-microsoft-com:vml" Requires="v">
                  <p:oleObj spid="_x0000_s70432" name="Equation" r:id="rId15" imgW="238140" imgH="276315" progId="Equation.3">
                    <p:embed/>
                  </p:oleObj>
                </mc:Choice>
                <mc:Fallback>
                  <p:oleObj name="Equation" r:id="rId15" imgW="238140" imgH="27631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2" y="3072"/>
                          <a:ext cx="2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56590234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7784" y="116632"/>
            <a:ext cx="3272050" cy="707886"/>
          </a:xfrm>
          <a:prstGeom prst="rect">
            <a:avLst/>
          </a:prstGeom>
        </p:spPr>
        <p:txBody>
          <a:bodyPr wrap="none">
            <a:spAutoFit/>
          </a:bodyPr>
          <a:lstStyle/>
          <a:p>
            <a:r>
              <a:rPr lang="zh-CN" altLang="en-US" sz="4000" dirty="0">
                <a:solidFill>
                  <a:schemeClr val="accent2"/>
                </a:solidFill>
              </a:rPr>
              <a:t>电容器、电容</a:t>
            </a:r>
            <a:endParaRPr lang="zh-CN" altLang="en-US" sz="4000" dirty="0"/>
          </a:p>
        </p:txBody>
      </p:sp>
      <p:graphicFrame>
        <p:nvGraphicFramePr>
          <p:cNvPr id="3" name="对象 2"/>
          <p:cNvGraphicFramePr>
            <a:graphicFrameLocks noChangeAspect="1"/>
          </p:cNvGraphicFramePr>
          <p:nvPr>
            <p:extLst>
              <p:ext uri="{D42A27DB-BD31-4B8C-83A1-F6EECF244321}">
                <p14:modId xmlns:p14="http://schemas.microsoft.com/office/powerpoint/2010/main" val="3057350664"/>
              </p:ext>
            </p:extLst>
          </p:nvPr>
        </p:nvGraphicFramePr>
        <p:xfrm>
          <a:off x="6588224" y="26075"/>
          <a:ext cx="1028700" cy="889000"/>
        </p:xfrm>
        <a:graphic>
          <a:graphicData uri="http://schemas.openxmlformats.org/presentationml/2006/ole">
            <mc:AlternateContent xmlns:mc="http://schemas.openxmlformats.org/markup-compatibility/2006">
              <mc:Choice xmlns:v="urn:schemas-microsoft-com:vml" Requires="v">
                <p:oleObj spid="_x0000_s72319" name="Equation" r:id="rId3" imgW="1218600" imgH="1027800" progId="Equation.3">
                  <p:embed/>
                </p:oleObj>
              </mc:Choice>
              <mc:Fallback>
                <p:oleObj name="Equation" r:id="rId3" imgW="1218600" imgH="1027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26075"/>
                        <a:ext cx="10287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2"/>
          <p:cNvSpPr txBox="1">
            <a:spLocks noChangeArrowheads="1"/>
          </p:cNvSpPr>
          <p:nvPr/>
        </p:nvSpPr>
        <p:spPr bwMode="auto">
          <a:xfrm>
            <a:off x="395536" y="1052736"/>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Clr>
                <a:srgbClr val="CC3300"/>
              </a:buClr>
              <a:buFont typeface="Wingdings" pitchFamily="2" charset="2"/>
              <a:buChar char="Ø"/>
            </a:pPr>
            <a:r>
              <a:rPr lang="zh-CN" altLang="en-US" sz="2800">
                <a:solidFill>
                  <a:schemeClr val="accent2"/>
                </a:solidFill>
              </a:rPr>
              <a:t>典型的电容器</a:t>
            </a:r>
          </a:p>
        </p:txBody>
      </p:sp>
      <p:sp>
        <p:nvSpPr>
          <p:cNvPr id="5" name="Text Box 3"/>
          <p:cNvSpPr txBox="1">
            <a:spLocks noChangeArrowheads="1"/>
          </p:cNvSpPr>
          <p:nvPr/>
        </p:nvSpPr>
        <p:spPr bwMode="auto">
          <a:xfrm>
            <a:off x="6660232" y="1484784"/>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dirty="0">
                <a:solidFill>
                  <a:srgbClr val="CC0000"/>
                </a:solidFill>
              </a:rPr>
              <a:t>平行板</a:t>
            </a:r>
          </a:p>
        </p:txBody>
      </p:sp>
      <p:grpSp>
        <p:nvGrpSpPr>
          <p:cNvPr id="6" name="Group 4"/>
          <p:cNvGrpSpPr>
            <a:grpSpLocks/>
          </p:cNvGrpSpPr>
          <p:nvPr/>
        </p:nvGrpSpPr>
        <p:grpSpPr bwMode="auto">
          <a:xfrm>
            <a:off x="6796336" y="2060848"/>
            <a:ext cx="1066800" cy="2362200"/>
            <a:chOff x="4368" y="1440"/>
            <a:chExt cx="672" cy="1488"/>
          </a:xfrm>
        </p:grpSpPr>
        <p:sp>
          <p:nvSpPr>
            <p:cNvPr id="7" name="Rectangle 5"/>
            <p:cNvSpPr>
              <a:spLocks noChangeArrowheads="1"/>
            </p:cNvSpPr>
            <p:nvPr/>
          </p:nvSpPr>
          <p:spPr bwMode="auto">
            <a:xfrm>
              <a:off x="4896" y="1440"/>
              <a:ext cx="144" cy="1440"/>
            </a:xfrm>
            <a:prstGeom prst="rect">
              <a:avLst/>
            </a:prstGeom>
            <a:solidFill>
              <a:srgbClr val="FF9900"/>
            </a:solidFill>
            <a:ln w="28575">
              <a:solidFill>
                <a:schemeClr val="accent2"/>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solidFill>
                  <a:schemeClr val="accent2"/>
                </a:solidFill>
              </a:endParaRPr>
            </a:p>
          </p:txBody>
        </p:sp>
        <p:sp>
          <p:nvSpPr>
            <p:cNvPr id="8" name="Rectangle 6"/>
            <p:cNvSpPr>
              <a:spLocks noChangeArrowheads="1"/>
            </p:cNvSpPr>
            <p:nvPr/>
          </p:nvSpPr>
          <p:spPr bwMode="auto">
            <a:xfrm>
              <a:off x="4368" y="1440"/>
              <a:ext cx="144" cy="1440"/>
            </a:xfrm>
            <a:prstGeom prst="rect">
              <a:avLst/>
            </a:prstGeom>
            <a:solidFill>
              <a:srgbClr val="FF9900"/>
            </a:solidFill>
            <a:ln w="28575">
              <a:solidFill>
                <a:schemeClr val="accent2"/>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solidFill>
                  <a:schemeClr val="accent2"/>
                </a:solidFill>
              </a:endParaRPr>
            </a:p>
          </p:txBody>
        </p:sp>
        <p:sp>
          <p:nvSpPr>
            <p:cNvPr id="9" name="Text Box 7"/>
            <p:cNvSpPr txBox="1">
              <a:spLocks noChangeArrowheads="1"/>
            </p:cNvSpPr>
            <p:nvPr/>
          </p:nvSpPr>
          <p:spPr bwMode="auto">
            <a:xfrm>
              <a:off x="4608" y="264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d</a:t>
              </a:r>
              <a:endParaRPr lang="en-US" altLang="zh-CN" sz="2400" b="0">
                <a:solidFill>
                  <a:schemeClr val="accent2"/>
                </a:solidFill>
              </a:endParaRPr>
            </a:p>
          </p:txBody>
        </p:sp>
      </p:grpSp>
      <p:sp>
        <p:nvSpPr>
          <p:cNvPr id="10" name="Text Box 8"/>
          <p:cNvSpPr txBox="1">
            <a:spLocks noChangeArrowheads="1"/>
          </p:cNvSpPr>
          <p:nvPr/>
        </p:nvSpPr>
        <p:spPr bwMode="auto">
          <a:xfrm>
            <a:off x="1538536" y="1738536"/>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rgbClr val="CC0000"/>
                </a:solidFill>
              </a:rPr>
              <a:t>球形</a:t>
            </a:r>
          </a:p>
        </p:txBody>
      </p:sp>
      <p:sp>
        <p:nvSpPr>
          <p:cNvPr id="11" name="Text Box 9"/>
          <p:cNvSpPr txBox="1">
            <a:spLocks noChangeArrowheads="1"/>
          </p:cNvSpPr>
          <p:nvPr/>
        </p:nvSpPr>
        <p:spPr bwMode="auto">
          <a:xfrm>
            <a:off x="4205536" y="1556792"/>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dirty="0">
                <a:solidFill>
                  <a:srgbClr val="CC0000"/>
                </a:solidFill>
              </a:rPr>
              <a:t>柱形</a:t>
            </a:r>
            <a:endParaRPr lang="zh-CN" altLang="en-US" sz="2800" b="0" dirty="0">
              <a:solidFill>
                <a:srgbClr val="CC0000"/>
              </a:solidFill>
            </a:endParaRPr>
          </a:p>
        </p:txBody>
      </p:sp>
      <p:sp>
        <p:nvSpPr>
          <p:cNvPr id="13" name="Text Box 11"/>
          <p:cNvSpPr txBox="1">
            <a:spLocks noChangeArrowheads="1"/>
          </p:cNvSpPr>
          <p:nvPr/>
        </p:nvSpPr>
        <p:spPr bwMode="auto">
          <a:xfrm>
            <a:off x="1309936" y="593276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chemeClr val="accent2"/>
                </a:solidFill>
              </a:rPr>
              <a:t>设</a:t>
            </a:r>
            <a:r>
              <a:rPr lang="en-US" altLang="zh-CN" sz="2800" i="1">
                <a:solidFill>
                  <a:schemeClr val="accent2"/>
                </a:solidFill>
              </a:rPr>
              <a:t>Q</a:t>
            </a:r>
          </a:p>
        </p:txBody>
      </p:sp>
      <p:sp>
        <p:nvSpPr>
          <p:cNvPr id="14" name="AutoShape 12"/>
          <p:cNvSpPr>
            <a:spLocks noChangeArrowheads="1"/>
          </p:cNvSpPr>
          <p:nvPr/>
        </p:nvSpPr>
        <p:spPr bwMode="auto">
          <a:xfrm>
            <a:off x="2300536" y="6202635"/>
            <a:ext cx="685800" cy="76200"/>
          </a:xfrm>
          <a:prstGeom prst="rightArrow">
            <a:avLst>
              <a:gd name="adj1" fmla="val 50000"/>
              <a:gd name="adj2" fmla="val 225000"/>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solidFill>
                <a:schemeClr val="accent2"/>
              </a:solidFill>
            </a:endParaRPr>
          </a:p>
        </p:txBody>
      </p:sp>
      <p:sp>
        <p:nvSpPr>
          <p:cNvPr id="15" name="AutoShape 13"/>
          <p:cNvSpPr>
            <a:spLocks noChangeArrowheads="1"/>
          </p:cNvSpPr>
          <p:nvPr/>
        </p:nvSpPr>
        <p:spPr bwMode="auto">
          <a:xfrm>
            <a:off x="3824536" y="6202635"/>
            <a:ext cx="609600" cy="76200"/>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solidFill>
                <a:schemeClr val="accent2"/>
              </a:solidFill>
            </a:endParaRPr>
          </a:p>
        </p:txBody>
      </p:sp>
      <p:sp>
        <p:nvSpPr>
          <p:cNvPr id="16" name="AutoShape 14"/>
          <p:cNvSpPr>
            <a:spLocks noChangeArrowheads="1"/>
          </p:cNvSpPr>
          <p:nvPr/>
        </p:nvSpPr>
        <p:spPr bwMode="auto">
          <a:xfrm>
            <a:off x="5196136" y="6202635"/>
            <a:ext cx="720725" cy="80963"/>
          </a:xfrm>
          <a:prstGeom prst="rightArrow">
            <a:avLst>
              <a:gd name="adj1" fmla="val 50000"/>
              <a:gd name="adj2" fmla="val 222548"/>
            </a:avLst>
          </a:prstGeom>
          <a:solidFill>
            <a:schemeClr val="accent1"/>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solidFill>
                <a:schemeClr val="accent2"/>
              </a:solidFill>
            </a:endParaRPr>
          </a:p>
        </p:txBody>
      </p:sp>
      <p:sp>
        <p:nvSpPr>
          <p:cNvPr id="17" name="Text Box 15"/>
          <p:cNvSpPr txBox="1">
            <a:spLocks noChangeArrowheads="1"/>
          </p:cNvSpPr>
          <p:nvPr/>
        </p:nvSpPr>
        <p:spPr bwMode="auto">
          <a:xfrm>
            <a:off x="547936" y="5430167"/>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Clr>
                <a:srgbClr val="CC3300"/>
              </a:buClr>
              <a:buFont typeface="Wingdings" pitchFamily="2" charset="2"/>
              <a:buChar char="Ø"/>
            </a:pPr>
            <a:r>
              <a:rPr lang="zh-CN" altLang="en-US" sz="2800" dirty="0">
                <a:solidFill>
                  <a:srgbClr val="0000CC"/>
                </a:solidFill>
              </a:rPr>
              <a:t>电容的计算</a:t>
            </a:r>
          </a:p>
        </p:txBody>
      </p:sp>
      <p:grpSp>
        <p:nvGrpSpPr>
          <p:cNvPr id="19" name="Group 17"/>
          <p:cNvGrpSpPr>
            <a:grpSpLocks/>
          </p:cNvGrpSpPr>
          <p:nvPr/>
        </p:nvGrpSpPr>
        <p:grpSpPr bwMode="auto">
          <a:xfrm>
            <a:off x="1309936" y="2518048"/>
            <a:ext cx="1447800" cy="1447800"/>
            <a:chOff x="912" y="1680"/>
            <a:chExt cx="912" cy="912"/>
          </a:xfrm>
        </p:grpSpPr>
        <p:sp>
          <p:nvSpPr>
            <p:cNvPr id="20" name="Oval 18"/>
            <p:cNvSpPr>
              <a:spLocks noChangeArrowheads="1"/>
            </p:cNvSpPr>
            <p:nvPr/>
          </p:nvSpPr>
          <p:spPr bwMode="auto">
            <a:xfrm>
              <a:off x="1200" y="1968"/>
              <a:ext cx="288" cy="288"/>
            </a:xfrm>
            <a:prstGeom prst="ellipse">
              <a:avLst/>
            </a:prstGeom>
            <a:solidFill>
              <a:srgbClr val="FF9900"/>
            </a:solidFill>
            <a:ln w="952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solidFill>
                  <a:schemeClr val="accent2"/>
                </a:solidFill>
              </a:endParaRPr>
            </a:p>
          </p:txBody>
        </p:sp>
        <p:sp>
          <p:nvSpPr>
            <p:cNvPr id="21" name="AutoShape 19"/>
            <p:cNvSpPr>
              <a:spLocks noChangeArrowheads="1"/>
            </p:cNvSpPr>
            <p:nvPr/>
          </p:nvSpPr>
          <p:spPr bwMode="auto">
            <a:xfrm>
              <a:off x="912" y="1680"/>
              <a:ext cx="912" cy="91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4 w 21600"/>
                <a:gd name="T25" fmla="*/ 3174 h 21600"/>
                <a:gd name="T26" fmla="*/ 18426 w 21600"/>
                <a:gd name="T27" fmla="*/ 1842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solidFill>
              <a:schemeClr val="accent1"/>
            </a:solidFill>
            <a:ln w="9525">
              <a:solidFill>
                <a:schemeClr val="accent2"/>
              </a:solidFill>
              <a:round/>
              <a:headEnd/>
              <a:tailEnd/>
            </a:ln>
          </p:spPr>
          <p:txBody>
            <a:bodyPr wrap="none" anchor="ctr"/>
            <a:lstStyle/>
            <a:p>
              <a:endParaRPr lang="zh-CN" altLang="en-US"/>
            </a:p>
          </p:txBody>
        </p:sp>
        <p:sp>
          <p:nvSpPr>
            <p:cNvPr id="22" name="Freeform 20"/>
            <p:cNvSpPr>
              <a:spLocks/>
            </p:cNvSpPr>
            <p:nvPr/>
          </p:nvSpPr>
          <p:spPr bwMode="auto">
            <a:xfrm>
              <a:off x="1344" y="2112"/>
              <a:ext cx="297" cy="252"/>
            </a:xfrm>
            <a:custGeom>
              <a:avLst/>
              <a:gdLst>
                <a:gd name="T0" fmla="*/ 0 w 297"/>
                <a:gd name="T1" fmla="*/ 0 h 252"/>
                <a:gd name="T2" fmla="*/ 297 w 297"/>
                <a:gd name="T3" fmla="*/ 252 h 252"/>
                <a:gd name="T4" fmla="*/ 0 60000 65536"/>
                <a:gd name="T5" fmla="*/ 0 60000 65536"/>
                <a:gd name="T6" fmla="*/ 0 w 297"/>
                <a:gd name="T7" fmla="*/ 0 h 252"/>
                <a:gd name="T8" fmla="*/ 297 w 297"/>
                <a:gd name="T9" fmla="*/ 252 h 252"/>
              </a:gdLst>
              <a:ahLst/>
              <a:cxnLst>
                <a:cxn ang="T4">
                  <a:pos x="T0" y="T1"/>
                </a:cxn>
                <a:cxn ang="T5">
                  <a:pos x="T2" y="T3"/>
                </a:cxn>
              </a:cxnLst>
              <a:rect l="T6" t="T7" r="T8" b="T9"/>
              <a:pathLst>
                <a:path w="297" h="252">
                  <a:moveTo>
                    <a:pt x="0" y="0"/>
                  </a:moveTo>
                  <a:lnTo>
                    <a:pt x="297" y="252"/>
                  </a:ln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Line 21"/>
            <p:cNvSpPr>
              <a:spLocks noChangeShapeType="1"/>
            </p:cNvSpPr>
            <p:nvPr/>
          </p:nvSpPr>
          <p:spPr bwMode="auto">
            <a:xfrm flipH="1">
              <a:off x="1248" y="2112"/>
              <a:ext cx="96" cy="9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2"/>
            <p:cNvSpPr txBox="1">
              <a:spLocks noChangeArrowheads="1"/>
            </p:cNvSpPr>
            <p:nvPr/>
          </p:nvSpPr>
          <p:spPr bwMode="auto">
            <a:xfrm>
              <a:off x="1084" y="187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r>
                <a:rPr lang="en-US" altLang="zh-CN" sz="2400" baseline="-25000">
                  <a:solidFill>
                    <a:schemeClr val="accent2"/>
                  </a:solidFill>
                </a:rPr>
                <a:t>1</a:t>
              </a:r>
            </a:p>
          </p:txBody>
        </p:sp>
        <p:sp>
          <p:nvSpPr>
            <p:cNvPr id="25" name="Text Box 23"/>
            <p:cNvSpPr txBox="1">
              <a:spLocks noChangeArrowheads="1"/>
            </p:cNvSpPr>
            <p:nvPr/>
          </p:nvSpPr>
          <p:spPr bwMode="auto">
            <a:xfrm>
              <a:off x="1440" y="201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r>
                <a:rPr lang="en-US" altLang="zh-CN" sz="2400" baseline="-25000">
                  <a:solidFill>
                    <a:schemeClr val="accent2"/>
                  </a:solidFill>
                </a:rPr>
                <a:t>2</a:t>
              </a:r>
            </a:p>
          </p:txBody>
        </p:sp>
      </p:grpSp>
      <p:grpSp>
        <p:nvGrpSpPr>
          <p:cNvPr id="26" name="Group 24"/>
          <p:cNvGrpSpPr>
            <a:grpSpLocks/>
          </p:cNvGrpSpPr>
          <p:nvPr/>
        </p:nvGrpSpPr>
        <p:grpSpPr bwMode="auto">
          <a:xfrm>
            <a:off x="3900736" y="2060848"/>
            <a:ext cx="1524000" cy="2720975"/>
            <a:chOff x="2544" y="1440"/>
            <a:chExt cx="960" cy="1714"/>
          </a:xfrm>
        </p:grpSpPr>
        <p:sp>
          <p:nvSpPr>
            <p:cNvPr id="27" name="AutoShape 25" descr="深色上对角线"/>
            <p:cNvSpPr>
              <a:spLocks noChangeArrowheads="1"/>
            </p:cNvSpPr>
            <p:nvPr/>
          </p:nvSpPr>
          <p:spPr bwMode="auto">
            <a:xfrm>
              <a:off x="2832" y="1680"/>
              <a:ext cx="384" cy="1104"/>
            </a:xfrm>
            <a:prstGeom prst="can">
              <a:avLst>
                <a:gd name="adj" fmla="val 33542"/>
              </a:avLst>
            </a:prstGeom>
            <a:noFill/>
            <a:ln w="28575">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solidFill>
                  <a:schemeClr val="accent2"/>
                </a:solidFill>
              </a:endParaRPr>
            </a:p>
          </p:txBody>
        </p:sp>
        <p:sp>
          <p:nvSpPr>
            <p:cNvPr id="28" name="AutoShape 26"/>
            <p:cNvSpPr>
              <a:spLocks noChangeArrowheads="1"/>
            </p:cNvSpPr>
            <p:nvPr/>
          </p:nvSpPr>
          <p:spPr bwMode="auto">
            <a:xfrm>
              <a:off x="2544" y="1584"/>
              <a:ext cx="960" cy="1296"/>
            </a:xfrm>
            <a:prstGeom prst="can">
              <a:avLst>
                <a:gd name="adj" fmla="val 3375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solidFill>
                  <a:schemeClr val="accent2"/>
                </a:solidFill>
              </a:endParaRPr>
            </a:p>
          </p:txBody>
        </p:sp>
        <p:sp>
          <p:nvSpPr>
            <p:cNvPr id="29" name="Line 27"/>
            <p:cNvSpPr>
              <a:spLocks noChangeShapeType="1"/>
            </p:cNvSpPr>
            <p:nvPr/>
          </p:nvSpPr>
          <p:spPr bwMode="auto">
            <a:xfrm>
              <a:off x="3024" y="1440"/>
              <a:ext cx="0" cy="1714"/>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8"/>
            <p:cNvSpPr>
              <a:spLocks noChangeShapeType="1"/>
            </p:cNvSpPr>
            <p:nvPr/>
          </p:nvSpPr>
          <p:spPr bwMode="auto">
            <a:xfrm>
              <a:off x="3024" y="1752"/>
              <a:ext cx="192"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9"/>
            <p:cNvSpPr>
              <a:spLocks noChangeShapeType="1"/>
            </p:cNvSpPr>
            <p:nvPr/>
          </p:nvSpPr>
          <p:spPr bwMode="auto">
            <a:xfrm>
              <a:off x="3024" y="2736"/>
              <a:ext cx="48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Text Box 30"/>
            <p:cNvSpPr txBox="1">
              <a:spLocks noChangeArrowheads="1"/>
            </p:cNvSpPr>
            <p:nvPr/>
          </p:nvSpPr>
          <p:spPr bwMode="auto">
            <a:xfrm>
              <a:off x="2984" y="148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r>
                <a:rPr lang="en-US" altLang="zh-CN" sz="2400" baseline="-25000">
                  <a:solidFill>
                    <a:schemeClr val="accent2"/>
                  </a:solidFill>
                </a:rPr>
                <a:t>1</a:t>
              </a:r>
            </a:p>
          </p:txBody>
        </p:sp>
        <p:sp>
          <p:nvSpPr>
            <p:cNvPr id="33" name="Text Box 31"/>
            <p:cNvSpPr txBox="1">
              <a:spLocks noChangeArrowheads="1"/>
            </p:cNvSpPr>
            <p:nvPr/>
          </p:nvSpPr>
          <p:spPr bwMode="auto">
            <a:xfrm>
              <a:off x="3196" y="244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r>
                <a:rPr lang="en-US" altLang="zh-CN" sz="2400" baseline="-25000">
                  <a:solidFill>
                    <a:schemeClr val="accent2"/>
                  </a:solidFill>
                </a:rPr>
                <a:t>2</a:t>
              </a:r>
            </a:p>
          </p:txBody>
        </p:sp>
      </p:grpSp>
      <p:graphicFrame>
        <p:nvGraphicFramePr>
          <p:cNvPr id="34" name="Object 32"/>
          <p:cNvGraphicFramePr>
            <a:graphicFrameLocks noChangeAspect="1"/>
          </p:cNvGraphicFramePr>
          <p:nvPr>
            <p:extLst>
              <p:ext uri="{D42A27DB-BD31-4B8C-83A1-F6EECF244321}">
                <p14:modId xmlns:p14="http://schemas.microsoft.com/office/powerpoint/2010/main" val="1009025208"/>
              </p:ext>
            </p:extLst>
          </p:nvPr>
        </p:nvGraphicFramePr>
        <p:xfrm>
          <a:off x="3253036" y="6008960"/>
          <a:ext cx="342900" cy="381000"/>
        </p:xfrm>
        <a:graphic>
          <a:graphicData uri="http://schemas.openxmlformats.org/presentationml/2006/ole">
            <mc:AlternateContent xmlns:mc="http://schemas.openxmlformats.org/markup-compatibility/2006">
              <mc:Choice xmlns:v="urn:schemas-microsoft-com:vml" Requires="v">
                <p:oleObj spid="_x0000_s72320" name="Equation" r:id="rId5" imgW="238140" imgH="276315" progId="Equation.3">
                  <p:embed/>
                </p:oleObj>
              </mc:Choice>
              <mc:Fallback>
                <p:oleObj name="Equation" r:id="rId5" imgW="238140" imgH="27631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3036" y="6008960"/>
                        <a:ext cx="3429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33"/>
          <p:cNvSpPr txBox="1">
            <a:spLocks noChangeArrowheads="1"/>
          </p:cNvSpPr>
          <p:nvPr/>
        </p:nvSpPr>
        <p:spPr bwMode="auto">
          <a:xfrm>
            <a:off x="4602411" y="593276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U</a:t>
            </a:r>
          </a:p>
        </p:txBody>
      </p:sp>
      <p:graphicFrame>
        <p:nvGraphicFramePr>
          <p:cNvPr id="36" name="Object 34"/>
          <p:cNvGraphicFramePr>
            <a:graphicFrameLocks noChangeAspect="1"/>
          </p:cNvGraphicFramePr>
          <p:nvPr>
            <p:extLst>
              <p:ext uri="{D42A27DB-BD31-4B8C-83A1-F6EECF244321}">
                <p14:modId xmlns:p14="http://schemas.microsoft.com/office/powerpoint/2010/main" val="97526418"/>
              </p:ext>
            </p:extLst>
          </p:nvPr>
        </p:nvGraphicFramePr>
        <p:xfrm>
          <a:off x="6186736" y="5780360"/>
          <a:ext cx="1028700" cy="889000"/>
        </p:xfrm>
        <a:graphic>
          <a:graphicData uri="http://schemas.openxmlformats.org/presentationml/2006/ole">
            <mc:AlternateContent xmlns:mc="http://schemas.openxmlformats.org/markup-compatibility/2006">
              <mc:Choice xmlns:v="urn:schemas-microsoft-com:vml" Requires="v">
                <p:oleObj spid="_x0000_s72321" name="Equation" r:id="rId7" imgW="923940" imgH="780960" progId="Equation.3">
                  <p:embed/>
                </p:oleObj>
              </mc:Choice>
              <mc:Fallback>
                <p:oleObj name="Equation" r:id="rId7" imgW="923940" imgH="7809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6736" y="5780360"/>
                        <a:ext cx="10287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4248210038"/>
              </p:ext>
            </p:extLst>
          </p:nvPr>
        </p:nvGraphicFramePr>
        <p:xfrm>
          <a:off x="661690" y="4056087"/>
          <a:ext cx="2470150" cy="962025"/>
        </p:xfrm>
        <a:graphic>
          <a:graphicData uri="http://schemas.openxmlformats.org/presentationml/2006/ole">
            <mc:AlternateContent xmlns:mc="http://schemas.openxmlformats.org/markup-compatibility/2006">
              <mc:Choice xmlns:v="urn:schemas-microsoft-com:vml" Requires="v">
                <p:oleObj spid="_x0000_s72322" name="公式" r:id="rId9" imgW="1377890" imgH="438120" progId="Equation.3">
                  <p:embed/>
                </p:oleObj>
              </mc:Choice>
              <mc:Fallback>
                <p:oleObj name="公式" r:id="rId9" imgW="1377890" imgH="438120"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1690" y="4056087"/>
                        <a:ext cx="247015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val="4162820846"/>
              </p:ext>
            </p:extLst>
          </p:nvPr>
        </p:nvGraphicFramePr>
        <p:xfrm>
          <a:off x="6372200" y="4433639"/>
          <a:ext cx="2016125" cy="933450"/>
        </p:xfrm>
        <a:graphic>
          <a:graphicData uri="http://schemas.openxmlformats.org/presentationml/2006/ole">
            <mc:AlternateContent xmlns:mc="http://schemas.openxmlformats.org/markup-compatibility/2006">
              <mc:Choice xmlns:v="urn:schemas-microsoft-com:vml" Requires="v">
                <p:oleObj spid="_x0000_s72323" name="Equation" r:id="rId11" imgW="996963" imgH="400140" progId="Equation.DSMT4">
                  <p:embed/>
                </p:oleObj>
              </mc:Choice>
              <mc:Fallback>
                <p:oleObj name="Equation" r:id="rId11" imgW="996963" imgH="400140" progId="Equation.DSMT4">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72200" y="4433639"/>
                        <a:ext cx="2016125"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2442345988"/>
              </p:ext>
            </p:extLst>
          </p:nvPr>
        </p:nvGraphicFramePr>
        <p:xfrm>
          <a:off x="3375273" y="4653136"/>
          <a:ext cx="2447925" cy="947738"/>
        </p:xfrm>
        <a:graphic>
          <a:graphicData uri="http://schemas.openxmlformats.org/presentationml/2006/ole">
            <mc:AlternateContent xmlns:mc="http://schemas.openxmlformats.org/markup-compatibility/2006">
              <mc:Choice xmlns:v="urn:schemas-microsoft-com:vml" Requires="v">
                <p:oleObj spid="_x0000_s72324" name="公式" r:id="rId13" imgW="1289139" imgH="438120" progId="Equation.3">
                  <p:embed/>
                </p:oleObj>
              </mc:Choice>
              <mc:Fallback>
                <p:oleObj name="公式" r:id="rId13" imgW="1289139" imgH="43812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75273" y="4653136"/>
                        <a:ext cx="2447925"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1987235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animEffect transition="in" filter="blinds(horizontal)">
                                      <p:cBhvr>
                                        <p:cTn id="39" dur="500"/>
                                        <p:tgtEl>
                                          <p:spTgt spid="5">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up)">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left)">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wipe(left)">
                                      <p:cBhvr>
                                        <p:cTn id="64" dur="5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left)">
                                      <p:cBhvr>
                                        <p:cTn id="69" dur="5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wipe(left)">
                                      <p:cBhvr>
                                        <p:cTn id="74" dur="500"/>
                                        <p:tgtEl>
                                          <p:spTgt spid="3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500"/>
                                        <p:tgtEl>
                                          <p:spTgt spid="1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left)">
                                      <p:cBhvr>
                                        <p:cTn id="84" dur="500"/>
                                        <p:tgtEl>
                                          <p:spTgt spid="36"/>
                                        </p:tgtEl>
                                      </p:cBhvr>
                                    </p:animEffect>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p:cTn id="89" dur="500" fill="hold"/>
                                        <p:tgtEl>
                                          <p:spTgt spid="38"/>
                                        </p:tgtEl>
                                        <p:attrNameLst>
                                          <p:attrName>ppt_w</p:attrName>
                                        </p:attrNameLst>
                                      </p:cBhvr>
                                      <p:tavLst>
                                        <p:tav tm="0">
                                          <p:val>
                                            <p:fltVal val="0"/>
                                          </p:val>
                                        </p:tav>
                                        <p:tav tm="100000">
                                          <p:val>
                                            <p:strVal val="#ppt_w"/>
                                          </p:val>
                                        </p:tav>
                                      </p:tavLst>
                                    </p:anim>
                                    <p:anim calcmode="lin" valueType="num">
                                      <p:cBhvr>
                                        <p:cTn id="90"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23" presetClass="entr" presetSubtype="16" fill="hold" nodeType="clickEffect">
                                  <p:stCondLst>
                                    <p:cond delay="0"/>
                                  </p:stCondLst>
                                  <p:childTnLst>
                                    <p:set>
                                      <p:cBhvr>
                                        <p:cTn id="94" dur="1" fill="hold">
                                          <p:stCondLst>
                                            <p:cond delay="0"/>
                                          </p:stCondLst>
                                        </p:cTn>
                                        <p:tgtEl>
                                          <p:spTgt spid="39"/>
                                        </p:tgtEl>
                                        <p:attrNameLst>
                                          <p:attrName>style.visibility</p:attrName>
                                        </p:attrNameLst>
                                      </p:cBhvr>
                                      <p:to>
                                        <p:strVal val="visible"/>
                                      </p:to>
                                    </p:set>
                                    <p:anim calcmode="lin" valueType="num">
                                      <p:cBhvr>
                                        <p:cTn id="95" dur="500" fill="hold"/>
                                        <p:tgtEl>
                                          <p:spTgt spid="39"/>
                                        </p:tgtEl>
                                        <p:attrNameLst>
                                          <p:attrName>ppt_w</p:attrName>
                                        </p:attrNameLst>
                                      </p:cBhvr>
                                      <p:tavLst>
                                        <p:tav tm="0">
                                          <p:val>
                                            <p:fltVal val="0"/>
                                          </p:val>
                                        </p:tav>
                                        <p:tav tm="100000">
                                          <p:val>
                                            <p:strVal val="#ppt_w"/>
                                          </p:val>
                                        </p:tav>
                                      </p:tavLst>
                                    </p:anim>
                                    <p:anim calcmode="lin" valueType="num">
                                      <p:cBhvr>
                                        <p:cTn id="96"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3" presetClass="entr" presetSubtype="16" fill="hold" nodeType="click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p:cTn id="101" dur="500" fill="hold"/>
                                        <p:tgtEl>
                                          <p:spTgt spid="40"/>
                                        </p:tgtEl>
                                        <p:attrNameLst>
                                          <p:attrName>ppt_w</p:attrName>
                                        </p:attrNameLst>
                                      </p:cBhvr>
                                      <p:tavLst>
                                        <p:tav tm="0">
                                          <p:val>
                                            <p:fltVal val="0"/>
                                          </p:val>
                                        </p:tav>
                                        <p:tav tm="100000">
                                          <p:val>
                                            <p:strVal val="#ppt_w"/>
                                          </p:val>
                                        </p:tav>
                                      </p:tavLst>
                                    </p:anim>
                                    <p:anim calcmode="lin" valueType="num">
                                      <p:cBhvr>
                                        <p:cTn id="102" dur="500" fill="hold"/>
                                        <p:tgtEl>
                                          <p:spTgt spid="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build="p" autoUpdateAnimBg="0"/>
      <p:bldP spid="10" grpId="0" autoUpdateAnimBg="0"/>
      <p:bldP spid="11" grpId="0" autoUpdateAnimBg="0"/>
      <p:bldP spid="13" grpId="0" autoUpdateAnimBg="0"/>
      <p:bldP spid="14" grpId="0" animBg="1"/>
      <p:bldP spid="15" grpId="0" animBg="1"/>
      <p:bldP spid="16" grpId="0" animBg="1"/>
      <p:bldP spid="17" grpId="0" autoUpdateAnimBg="0"/>
      <p:bldP spid="3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nvGrpSpPr>
        <p:grpSpPr>
          <a:xfrm>
            <a:off x="912483" y="116632"/>
            <a:ext cx="6882142" cy="3022600"/>
            <a:chOff x="912483" y="116632"/>
            <a:chExt cx="6882142" cy="3022600"/>
          </a:xfrm>
        </p:grpSpPr>
        <p:sp>
          <p:nvSpPr>
            <p:cNvPr id="2" name="Text Box 4"/>
            <p:cNvSpPr txBox="1">
              <a:spLocks noChangeArrowheads="1"/>
            </p:cNvSpPr>
            <p:nvPr/>
          </p:nvSpPr>
          <p:spPr bwMode="auto">
            <a:xfrm>
              <a:off x="912483" y="116632"/>
              <a:ext cx="43075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rgbClr val="CC3300"/>
                  </a:solidFill>
                </a:rPr>
                <a:t>串联</a:t>
              </a:r>
              <a:r>
                <a:rPr lang="en-US" altLang="zh-CN" sz="2800" dirty="0">
                  <a:solidFill>
                    <a:srgbClr val="CC3300"/>
                  </a:solidFill>
                </a:rPr>
                <a:t>(Series Capacitors)</a:t>
              </a:r>
              <a:r>
                <a:rPr lang="zh-CN" altLang="en-US" sz="2800" dirty="0">
                  <a:solidFill>
                    <a:srgbClr val="CC3300"/>
                  </a:solidFill>
                </a:rPr>
                <a:t>：</a:t>
              </a:r>
              <a:endParaRPr lang="zh-CN" altLang="en-US" sz="2400" b="0" dirty="0"/>
            </a:p>
          </p:txBody>
        </p:sp>
        <p:graphicFrame>
          <p:nvGraphicFramePr>
            <p:cNvPr id="3" name="Object 5"/>
            <p:cNvGraphicFramePr>
              <a:graphicFrameLocks noChangeAspect="1"/>
            </p:cNvGraphicFramePr>
            <p:nvPr>
              <p:extLst>
                <p:ext uri="{D42A27DB-BD31-4B8C-83A1-F6EECF244321}">
                  <p14:modId xmlns:p14="http://schemas.microsoft.com/office/powerpoint/2010/main" val="236854390"/>
                </p:ext>
              </p:extLst>
            </p:nvPr>
          </p:nvGraphicFramePr>
          <p:xfrm>
            <a:off x="1546225" y="764704"/>
            <a:ext cx="2654300" cy="455612"/>
          </p:xfrm>
          <a:graphic>
            <a:graphicData uri="http://schemas.openxmlformats.org/presentationml/2006/ole">
              <mc:AlternateContent xmlns:mc="http://schemas.openxmlformats.org/markup-compatibility/2006">
                <mc:Choice xmlns:v="urn:schemas-microsoft-com:vml" Requires="v">
                  <p:oleObj spid="_x0000_s73348" name="Equation" r:id="rId3" imgW="2552580" imgH="352335" progId="Equation.3">
                    <p:embed/>
                  </p:oleObj>
                </mc:Choice>
                <mc:Fallback>
                  <p:oleObj name="Equation" r:id="rId3" imgW="2552580" imgH="352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225" y="764704"/>
                          <a:ext cx="265430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3428683959"/>
                </p:ext>
              </p:extLst>
            </p:nvPr>
          </p:nvGraphicFramePr>
          <p:xfrm>
            <a:off x="1622425" y="1412776"/>
            <a:ext cx="2667000" cy="455612"/>
          </p:xfrm>
          <a:graphic>
            <a:graphicData uri="http://schemas.openxmlformats.org/presentationml/2006/ole">
              <mc:AlternateContent xmlns:mc="http://schemas.openxmlformats.org/markup-compatibility/2006">
                <mc:Choice xmlns:v="urn:schemas-microsoft-com:vml" Requires="v">
                  <p:oleObj spid="_x0000_s73349" name="Equation" r:id="rId5" imgW="2562300" imgH="352335" progId="Equation.3">
                    <p:embed/>
                  </p:oleObj>
                </mc:Choice>
                <mc:Fallback>
                  <p:oleObj name="Equation" r:id="rId5" imgW="2562300" imgH="3523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2425" y="1412776"/>
                          <a:ext cx="266700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2067785715"/>
                </p:ext>
              </p:extLst>
            </p:nvPr>
          </p:nvGraphicFramePr>
          <p:xfrm>
            <a:off x="2003425" y="1988840"/>
            <a:ext cx="1587500" cy="990600"/>
          </p:xfrm>
          <a:graphic>
            <a:graphicData uri="http://schemas.openxmlformats.org/presentationml/2006/ole">
              <mc:AlternateContent xmlns:mc="http://schemas.openxmlformats.org/markup-compatibility/2006">
                <mc:Choice xmlns:v="urn:schemas-microsoft-com:vml" Requires="v">
                  <p:oleObj spid="_x0000_s73350" name="Equation" r:id="rId7" imgW="1485810" imgH="885825" progId="Equation.3">
                    <p:embed/>
                  </p:oleObj>
                </mc:Choice>
                <mc:Fallback>
                  <p:oleObj name="Equation" r:id="rId7" imgW="1485810" imgH="88582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3425" y="1988840"/>
                          <a:ext cx="1587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9"/>
            <p:cNvGrpSpPr>
              <a:grpSpLocks/>
            </p:cNvGrpSpPr>
            <p:nvPr/>
          </p:nvGrpSpPr>
          <p:grpSpPr bwMode="auto">
            <a:xfrm>
              <a:off x="5965825" y="167432"/>
              <a:ext cx="1828800" cy="2971800"/>
              <a:chOff x="3984" y="1632"/>
              <a:chExt cx="1152" cy="1872"/>
            </a:xfrm>
          </p:grpSpPr>
          <p:sp>
            <p:nvSpPr>
              <p:cNvPr id="7" name="Line 10"/>
              <p:cNvSpPr>
                <a:spLocks noChangeShapeType="1"/>
              </p:cNvSpPr>
              <p:nvPr/>
            </p:nvSpPr>
            <p:spPr bwMode="auto">
              <a:xfrm>
                <a:off x="3984" y="206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11"/>
              <p:cNvSpPr>
                <a:spLocks noChangeShapeType="1"/>
              </p:cNvSpPr>
              <p:nvPr/>
            </p:nvSpPr>
            <p:spPr bwMode="auto">
              <a:xfrm>
                <a:off x="3984" y="2208"/>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12"/>
              <p:cNvSpPr>
                <a:spLocks noChangeShapeType="1"/>
              </p:cNvSpPr>
              <p:nvPr/>
            </p:nvSpPr>
            <p:spPr bwMode="auto">
              <a:xfrm>
                <a:off x="4128" y="2208"/>
                <a:ext cx="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3"/>
              <p:cNvSpPr>
                <a:spLocks noChangeShapeType="1"/>
              </p:cNvSpPr>
              <p:nvPr/>
            </p:nvSpPr>
            <p:spPr bwMode="auto">
              <a:xfrm>
                <a:off x="3984" y="254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4"/>
              <p:cNvSpPr>
                <a:spLocks noChangeShapeType="1"/>
              </p:cNvSpPr>
              <p:nvPr/>
            </p:nvSpPr>
            <p:spPr bwMode="auto">
              <a:xfrm>
                <a:off x="3984" y="2688"/>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5"/>
              <p:cNvSpPr>
                <a:spLocks noChangeShapeType="1"/>
              </p:cNvSpPr>
              <p:nvPr/>
            </p:nvSpPr>
            <p:spPr bwMode="auto">
              <a:xfrm>
                <a:off x="4128" y="2688"/>
                <a:ext cx="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6"/>
              <p:cNvSpPr>
                <a:spLocks noChangeShapeType="1"/>
              </p:cNvSpPr>
              <p:nvPr/>
            </p:nvSpPr>
            <p:spPr bwMode="auto">
              <a:xfrm>
                <a:off x="3984" y="302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7"/>
              <p:cNvSpPr>
                <a:spLocks noChangeShapeType="1"/>
              </p:cNvSpPr>
              <p:nvPr/>
            </p:nvSpPr>
            <p:spPr bwMode="auto">
              <a:xfrm>
                <a:off x="3984" y="3168"/>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8"/>
              <p:cNvSpPr>
                <a:spLocks noChangeShapeType="1"/>
              </p:cNvSpPr>
              <p:nvPr/>
            </p:nvSpPr>
            <p:spPr bwMode="auto">
              <a:xfrm>
                <a:off x="4128" y="3168"/>
                <a:ext cx="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9"/>
              <p:cNvSpPr>
                <a:spLocks noChangeShapeType="1"/>
              </p:cNvSpPr>
              <p:nvPr/>
            </p:nvSpPr>
            <p:spPr bwMode="auto">
              <a:xfrm flipV="1">
                <a:off x="4128" y="1632"/>
                <a:ext cx="0" cy="43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0"/>
              <p:cNvSpPr>
                <a:spLocks noChangeShapeType="1"/>
              </p:cNvSpPr>
              <p:nvPr/>
            </p:nvSpPr>
            <p:spPr bwMode="auto">
              <a:xfrm>
                <a:off x="4128" y="1632"/>
                <a:ext cx="8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1"/>
              <p:cNvSpPr>
                <a:spLocks noChangeShapeType="1"/>
              </p:cNvSpPr>
              <p:nvPr/>
            </p:nvSpPr>
            <p:spPr bwMode="auto">
              <a:xfrm>
                <a:off x="4944" y="1632"/>
                <a:ext cx="0" cy="76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2"/>
              <p:cNvSpPr>
                <a:spLocks noChangeShapeType="1"/>
              </p:cNvSpPr>
              <p:nvPr/>
            </p:nvSpPr>
            <p:spPr bwMode="auto">
              <a:xfrm>
                <a:off x="4752" y="2400"/>
                <a:ext cx="38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3"/>
              <p:cNvSpPr>
                <a:spLocks noChangeShapeType="1"/>
              </p:cNvSpPr>
              <p:nvPr/>
            </p:nvSpPr>
            <p:spPr bwMode="auto">
              <a:xfrm>
                <a:off x="4848" y="2448"/>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4"/>
              <p:cNvSpPr>
                <a:spLocks noChangeShapeType="1"/>
              </p:cNvSpPr>
              <p:nvPr/>
            </p:nvSpPr>
            <p:spPr bwMode="auto">
              <a:xfrm>
                <a:off x="4752" y="2496"/>
                <a:ext cx="38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5"/>
              <p:cNvSpPr>
                <a:spLocks noChangeShapeType="1"/>
              </p:cNvSpPr>
              <p:nvPr/>
            </p:nvSpPr>
            <p:spPr bwMode="auto">
              <a:xfrm>
                <a:off x="4848" y="2544"/>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6"/>
              <p:cNvSpPr>
                <a:spLocks noChangeShapeType="1"/>
              </p:cNvSpPr>
              <p:nvPr/>
            </p:nvSpPr>
            <p:spPr bwMode="auto">
              <a:xfrm>
                <a:off x="4752" y="2592"/>
                <a:ext cx="38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7"/>
              <p:cNvSpPr>
                <a:spLocks noChangeShapeType="1"/>
              </p:cNvSpPr>
              <p:nvPr/>
            </p:nvSpPr>
            <p:spPr bwMode="auto">
              <a:xfrm>
                <a:off x="4848" y="2640"/>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8"/>
              <p:cNvSpPr>
                <a:spLocks noChangeShapeType="1"/>
              </p:cNvSpPr>
              <p:nvPr/>
            </p:nvSpPr>
            <p:spPr bwMode="auto">
              <a:xfrm>
                <a:off x="4944" y="2640"/>
                <a:ext cx="0" cy="86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9"/>
              <p:cNvSpPr>
                <a:spLocks noChangeShapeType="1"/>
              </p:cNvSpPr>
              <p:nvPr/>
            </p:nvSpPr>
            <p:spPr bwMode="auto">
              <a:xfrm>
                <a:off x="4128" y="3504"/>
                <a:ext cx="8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30"/>
              <p:cNvSpPr txBox="1">
                <a:spLocks noChangeArrowheads="1"/>
              </p:cNvSpPr>
              <p:nvPr/>
            </p:nvSpPr>
            <p:spPr bwMode="auto">
              <a:xfrm>
                <a:off x="4224" y="201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C</a:t>
                </a:r>
                <a:r>
                  <a:rPr lang="en-US" altLang="zh-CN" sz="2400" baseline="-25000">
                    <a:solidFill>
                      <a:schemeClr val="accent2"/>
                    </a:solidFill>
                  </a:rPr>
                  <a:t>1</a:t>
                </a:r>
                <a:endParaRPr lang="en-US" altLang="zh-CN" sz="2400" b="0">
                  <a:solidFill>
                    <a:schemeClr val="accent2"/>
                  </a:solidFill>
                </a:endParaRPr>
              </a:p>
            </p:txBody>
          </p:sp>
          <p:sp>
            <p:nvSpPr>
              <p:cNvPr id="28" name="Text Box 31"/>
              <p:cNvSpPr txBox="1">
                <a:spLocks noChangeArrowheads="1"/>
              </p:cNvSpPr>
              <p:nvPr/>
            </p:nvSpPr>
            <p:spPr bwMode="auto">
              <a:xfrm>
                <a:off x="4224"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C</a:t>
                </a:r>
                <a:r>
                  <a:rPr lang="en-US" altLang="zh-CN" sz="2400" baseline="-25000">
                    <a:solidFill>
                      <a:schemeClr val="accent2"/>
                    </a:solidFill>
                  </a:rPr>
                  <a:t>2</a:t>
                </a:r>
                <a:endParaRPr lang="en-US" altLang="zh-CN" sz="2400" b="0">
                  <a:solidFill>
                    <a:schemeClr val="accent2"/>
                  </a:solidFill>
                </a:endParaRPr>
              </a:p>
            </p:txBody>
          </p:sp>
          <p:sp>
            <p:nvSpPr>
              <p:cNvPr id="29" name="Text Box 32"/>
              <p:cNvSpPr txBox="1">
                <a:spLocks noChangeArrowheads="1"/>
              </p:cNvSpPr>
              <p:nvPr/>
            </p:nvSpPr>
            <p:spPr bwMode="auto">
              <a:xfrm>
                <a:off x="4224" y="297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C</a:t>
                </a:r>
                <a:r>
                  <a:rPr lang="en-US" altLang="zh-CN" sz="2400" baseline="-25000">
                    <a:solidFill>
                      <a:schemeClr val="accent2"/>
                    </a:solidFill>
                  </a:rPr>
                  <a:t>3</a:t>
                </a:r>
                <a:endParaRPr lang="en-US" altLang="zh-CN" sz="2400" b="0">
                  <a:solidFill>
                    <a:schemeClr val="accent2"/>
                  </a:solidFill>
                </a:endParaRPr>
              </a:p>
            </p:txBody>
          </p:sp>
        </p:grpSp>
      </p:grpSp>
      <p:grpSp>
        <p:nvGrpSpPr>
          <p:cNvPr id="60" name="组合 59"/>
          <p:cNvGrpSpPr/>
          <p:nvPr/>
        </p:nvGrpSpPr>
        <p:grpSpPr>
          <a:xfrm>
            <a:off x="827584" y="3388568"/>
            <a:ext cx="6624736" cy="3352800"/>
            <a:chOff x="827584" y="3388568"/>
            <a:chExt cx="6624736" cy="3352800"/>
          </a:xfrm>
        </p:grpSpPr>
        <p:sp>
          <p:nvSpPr>
            <p:cNvPr id="30" name="Text Box 2"/>
            <p:cNvSpPr txBox="1">
              <a:spLocks noChangeArrowheads="1"/>
            </p:cNvSpPr>
            <p:nvPr/>
          </p:nvSpPr>
          <p:spPr bwMode="auto">
            <a:xfrm>
              <a:off x="827584" y="3769876"/>
              <a:ext cx="45865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rgbClr val="CC3300"/>
                  </a:solidFill>
                </a:rPr>
                <a:t>并联</a:t>
              </a:r>
              <a:r>
                <a:rPr lang="en-US" altLang="zh-CN" sz="2800" dirty="0">
                  <a:solidFill>
                    <a:srgbClr val="CC3300"/>
                  </a:solidFill>
                </a:rPr>
                <a:t>(Parallel Capacitors)</a:t>
              </a:r>
              <a:r>
                <a:rPr lang="zh-CN" altLang="en-US" sz="2800" dirty="0">
                  <a:solidFill>
                    <a:srgbClr val="CC3300"/>
                  </a:solidFill>
                </a:rPr>
                <a:t>：</a:t>
              </a:r>
              <a:endParaRPr lang="zh-CN" altLang="en-US" sz="2400" b="0" dirty="0"/>
            </a:p>
          </p:txBody>
        </p:sp>
        <p:graphicFrame>
          <p:nvGraphicFramePr>
            <p:cNvPr id="31" name="Object 3"/>
            <p:cNvGraphicFramePr>
              <a:graphicFrameLocks noChangeAspect="1"/>
            </p:cNvGraphicFramePr>
            <p:nvPr>
              <p:extLst>
                <p:ext uri="{D42A27DB-BD31-4B8C-83A1-F6EECF244321}">
                  <p14:modId xmlns:p14="http://schemas.microsoft.com/office/powerpoint/2010/main" val="1437744731"/>
                </p:ext>
              </p:extLst>
            </p:nvPr>
          </p:nvGraphicFramePr>
          <p:xfrm>
            <a:off x="1451570" y="4372818"/>
            <a:ext cx="2730500" cy="455613"/>
          </p:xfrm>
          <a:graphic>
            <a:graphicData uri="http://schemas.openxmlformats.org/presentationml/2006/ole">
              <mc:AlternateContent xmlns:mc="http://schemas.openxmlformats.org/markup-compatibility/2006">
                <mc:Choice xmlns:v="urn:schemas-microsoft-com:vml" Requires="v">
                  <p:oleObj spid="_x0000_s73351" name="Equation" r:id="rId9" imgW="2628990" imgH="352335" progId="Equation.3">
                    <p:embed/>
                  </p:oleObj>
                </mc:Choice>
                <mc:Fallback>
                  <p:oleObj name="Equation" r:id="rId9" imgW="2628990" imgH="35233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1570" y="4372818"/>
                          <a:ext cx="27305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4"/>
            <p:cNvGraphicFramePr>
              <a:graphicFrameLocks noChangeAspect="1"/>
            </p:cNvGraphicFramePr>
            <p:nvPr>
              <p:extLst>
                <p:ext uri="{D42A27DB-BD31-4B8C-83A1-F6EECF244321}">
                  <p14:modId xmlns:p14="http://schemas.microsoft.com/office/powerpoint/2010/main" val="2052567941"/>
                </p:ext>
              </p:extLst>
            </p:nvPr>
          </p:nvGraphicFramePr>
          <p:xfrm>
            <a:off x="1508720" y="4941168"/>
            <a:ext cx="2590800" cy="455613"/>
          </p:xfrm>
          <a:graphic>
            <a:graphicData uri="http://schemas.openxmlformats.org/presentationml/2006/ole">
              <mc:AlternateContent xmlns:mc="http://schemas.openxmlformats.org/markup-compatibility/2006">
                <mc:Choice xmlns:v="urn:schemas-microsoft-com:vml" Requires="v">
                  <p:oleObj spid="_x0000_s73352" name="Equation" r:id="rId11" imgW="2486160" imgH="352335" progId="Equation.3">
                    <p:embed/>
                  </p:oleObj>
                </mc:Choice>
                <mc:Fallback>
                  <p:oleObj name="Equation" r:id="rId11" imgW="2486160" imgH="352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8720" y="4941168"/>
                          <a:ext cx="25908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5"/>
            <p:cNvGraphicFramePr>
              <a:graphicFrameLocks noChangeAspect="1"/>
            </p:cNvGraphicFramePr>
            <p:nvPr>
              <p:extLst>
                <p:ext uri="{D42A27DB-BD31-4B8C-83A1-F6EECF244321}">
                  <p14:modId xmlns:p14="http://schemas.microsoft.com/office/powerpoint/2010/main" val="2706658300"/>
                </p:ext>
              </p:extLst>
            </p:nvPr>
          </p:nvGraphicFramePr>
          <p:xfrm>
            <a:off x="1934170" y="5836815"/>
            <a:ext cx="1536700" cy="544513"/>
          </p:xfrm>
          <a:graphic>
            <a:graphicData uri="http://schemas.openxmlformats.org/presentationml/2006/ole">
              <mc:AlternateContent xmlns:mc="http://schemas.openxmlformats.org/markup-compatibility/2006">
                <mc:Choice xmlns:v="urn:schemas-microsoft-com:vml" Requires="v">
                  <p:oleObj spid="_x0000_s73353" name="Equation" r:id="rId13" imgW="1428840" imgH="438060" progId="Equation.3">
                    <p:embed/>
                  </p:oleObj>
                </mc:Choice>
                <mc:Fallback>
                  <p:oleObj name="Equation" r:id="rId13" imgW="1428840" imgH="43806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34170" y="5836815"/>
                          <a:ext cx="153670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 name="Group 8"/>
            <p:cNvGrpSpPr>
              <a:grpSpLocks/>
            </p:cNvGrpSpPr>
            <p:nvPr/>
          </p:nvGrpSpPr>
          <p:grpSpPr bwMode="auto">
            <a:xfrm>
              <a:off x="6156920" y="3388568"/>
              <a:ext cx="1295400" cy="3352800"/>
              <a:chOff x="3840" y="240"/>
              <a:chExt cx="816" cy="2112"/>
            </a:xfrm>
          </p:grpSpPr>
          <p:sp>
            <p:nvSpPr>
              <p:cNvPr id="36" name="Line 9"/>
              <p:cNvSpPr>
                <a:spLocks noChangeShapeType="1"/>
              </p:cNvSpPr>
              <p:nvPr/>
            </p:nvSpPr>
            <p:spPr bwMode="auto">
              <a:xfrm>
                <a:off x="4176" y="912"/>
                <a:ext cx="0"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10"/>
              <p:cNvSpPr>
                <a:spLocks noChangeShapeType="1"/>
              </p:cNvSpPr>
              <p:nvPr/>
            </p:nvSpPr>
            <p:spPr bwMode="auto">
              <a:xfrm>
                <a:off x="4320" y="912"/>
                <a:ext cx="0"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1"/>
              <p:cNvSpPr>
                <a:spLocks noChangeShapeType="1"/>
              </p:cNvSpPr>
              <p:nvPr/>
            </p:nvSpPr>
            <p:spPr bwMode="auto">
              <a:xfrm>
                <a:off x="4320" y="1056"/>
                <a:ext cx="33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12"/>
              <p:cNvSpPr>
                <a:spLocks noChangeShapeType="1"/>
              </p:cNvSpPr>
              <p:nvPr/>
            </p:nvSpPr>
            <p:spPr bwMode="auto">
              <a:xfrm flipH="1">
                <a:off x="3840" y="1056"/>
                <a:ext cx="33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13"/>
              <p:cNvSpPr>
                <a:spLocks noChangeShapeType="1"/>
              </p:cNvSpPr>
              <p:nvPr/>
            </p:nvSpPr>
            <p:spPr bwMode="auto">
              <a:xfrm>
                <a:off x="4176" y="1392"/>
                <a:ext cx="0"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14"/>
              <p:cNvSpPr>
                <a:spLocks noChangeShapeType="1"/>
              </p:cNvSpPr>
              <p:nvPr/>
            </p:nvSpPr>
            <p:spPr bwMode="auto">
              <a:xfrm>
                <a:off x="4320" y="1392"/>
                <a:ext cx="0"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15"/>
              <p:cNvSpPr>
                <a:spLocks noChangeShapeType="1"/>
              </p:cNvSpPr>
              <p:nvPr/>
            </p:nvSpPr>
            <p:spPr bwMode="auto">
              <a:xfrm>
                <a:off x="4320" y="1536"/>
                <a:ext cx="33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16"/>
              <p:cNvSpPr>
                <a:spLocks noChangeShapeType="1"/>
              </p:cNvSpPr>
              <p:nvPr/>
            </p:nvSpPr>
            <p:spPr bwMode="auto">
              <a:xfrm flipH="1">
                <a:off x="3840" y="1536"/>
                <a:ext cx="33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17"/>
              <p:cNvSpPr>
                <a:spLocks noChangeShapeType="1"/>
              </p:cNvSpPr>
              <p:nvPr/>
            </p:nvSpPr>
            <p:spPr bwMode="auto">
              <a:xfrm>
                <a:off x="4176" y="384"/>
                <a:ext cx="0"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18"/>
              <p:cNvSpPr>
                <a:spLocks noChangeShapeType="1"/>
              </p:cNvSpPr>
              <p:nvPr/>
            </p:nvSpPr>
            <p:spPr bwMode="auto">
              <a:xfrm>
                <a:off x="4320" y="384"/>
                <a:ext cx="0"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19"/>
              <p:cNvSpPr>
                <a:spLocks noChangeShapeType="1"/>
              </p:cNvSpPr>
              <p:nvPr/>
            </p:nvSpPr>
            <p:spPr bwMode="auto">
              <a:xfrm>
                <a:off x="4320" y="528"/>
                <a:ext cx="33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20"/>
              <p:cNvSpPr>
                <a:spLocks noChangeShapeType="1"/>
              </p:cNvSpPr>
              <p:nvPr/>
            </p:nvSpPr>
            <p:spPr bwMode="auto">
              <a:xfrm flipH="1">
                <a:off x="3840" y="528"/>
                <a:ext cx="33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21"/>
              <p:cNvSpPr>
                <a:spLocks noChangeShapeType="1"/>
              </p:cNvSpPr>
              <p:nvPr/>
            </p:nvSpPr>
            <p:spPr bwMode="auto">
              <a:xfrm>
                <a:off x="4656" y="528"/>
                <a:ext cx="0" cy="168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22"/>
              <p:cNvSpPr>
                <a:spLocks noChangeShapeType="1"/>
              </p:cNvSpPr>
              <p:nvPr/>
            </p:nvSpPr>
            <p:spPr bwMode="auto">
              <a:xfrm>
                <a:off x="3840" y="528"/>
                <a:ext cx="0" cy="168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23"/>
              <p:cNvSpPr>
                <a:spLocks noChangeShapeType="1"/>
              </p:cNvSpPr>
              <p:nvPr/>
            </p:nvSpPr>
            <p:spPr bwMode="auto">
              <a:xfrm>
                <a:off x="4368" y="2016"/>
                <a:ext cx="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24"/>
              <p:cNvSpPr>
                <a:spLocks noChangeShapeType="1"/>
              </p:cNvSpPr>
              <p:nvPr/>
            </p:nvSpPr>
            <p:spPr bwMode="auto">
              <a:xfrm>
                <a:off x="4320" y="206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25"/>
              <p:cNvSpPr>
                <a:spLocks noChangeShapeType="1"/>
              </p:cNvSpPr>
              <p:nvPr/>
            </p:nvSpPr>
            <p:spPr bwMode="auto">
              <a:xfrm>
                <a:off x="4272" y="2016"/>
                <a:ext cx="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26"/>
              <p:cNvSpPr>
                <a:spLocks noChangeShapeType="1"/>
              </p:cNvSpPr>
              <p:nvPr/>
            </p:nvSpPr>
            <p:spPr bwMode="auto">
              <a:xfrm>
                <a:off x="4224" y="206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27"/>
              <p:cNvSpPr>
                <a:spLocks noChangeShapeType="1"/>
              </p:cNvSpPr>
              <p:nvPr/>
            </p:nvSpPr>
            <p:spPr bwMode="auto">
              <a:xfrm>
                <a:off x="3840" y="2208"/>
                <a:ext cx="38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28"/>
              <p:cNvSpPr>
                <a:spLocks noChangeShapeType="1"/>
              </p:cNvSpPr>
              <p:nvPr/>
            </p:nvSpPr>
            <p:spPr bwMode="auto">
              <a:xfrm flipH="1">
                <a:off x="4368" y="2208"/>
                <a:ext cx="28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Text Box 29"/>
              <p:cNvSpPr txBox="1">
                <a:spLocks noChangeArrowheads="1"/>
              </p:cNvSpPr>
              <p:nvPr/>
            </p:nvSpPr>
            <p:spPr bwMode="auto">
              <a:xfrm>
                <a:off x="4272" y="24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C</a:t>
                </a:r>
                <a:r>
                  <a:rPr lang="en-US" altLang="zh-CN" sz="2400" baseline="-25000">
                    <a:solidFill>
                      <a:schemeClr val="accent2"/>
                    </a:solidFill>
                  </a:rPr>
                  <a:t>1</a:t>
                </a:r>
                <a:endParaRPr lang="en-US" altLang="zh-CN" sz="2400" b="0">
                  <a:solidFill>
                    <a:schemeClr val="accent2"/>
                  </a:solidFill>
                </a:endParaRPr>
              </a:p>
            </p:txBody>
          </p:sp>
          <p:sp>
            <p:nvSpPr>
              <p:cNvPr id="57" name="Text Box 30"/>
              <p:cNvSpPr txBox="1">
                <a:spLocks noChangeArrowheads="1"/>
              </p:cNvSpPr>
              <p:nvPr/>
            </p:nvSpPr>
            <p:spPr bwMode="auto">
              <a:xfrm>
                <a:off x="4272" y="76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C</a:t>
                </a:r>
                <a:r>
                  <a:rPr lang="en-US" altLang="zh-CN" sz="2400" baseline="-25000">
                    <a:solidFill>
                      <a:schemeClr val="accent2"/>
                    </a:solidFill>
                  </a:rPr>
                  <a:t>2</a:t>
                </a:r>
                <a:endParaRPr lang="en-US" altLang="zh-CN" sz="2400" b="0">
                  <a:solidFill>
                    <a:schemeClr val="accent2"/>
                  </a:solidFill>
                </a:endParaRPr>
              </a:p>
            </p:txBody>
          </p:sp>
          <p:sp>
            <p:nvSpPr>
              <p:cNvPr id="58" name="Text Box 31"/>
              <p:cNvSpPr txBox="1">
                <a:spLocks noChangeArrowheads="1"/>
              </p:cNvSpPr>
              <p:nvPr/>
            </p:nvSpPr>
            <p:spPr bwMode="auto">
              <a:xfrm>
                <a:off x="4272" y="124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C</a:t>
                </a:r>
                <a:r>
                  <a:rPr lang="en-US" altLang="zh-CN" sz="2400" baseline="-25000">
                    <a:solidFill>
                      <a:schemeClr val="accent2"/>
                    </a:solidFill>
                  </a:rPr>
                  <a:t>3</a:t>
                </a:r>
                <a:endParaRPr lang="en-US" altLang="zh-CN" sz="2400" b="0">
                  <a:solidFill>
                    <a:schemeClr val="accent2"/>
                  </a:solidFill>
                </a:endParaRPr>
              </a:p>
            </p:txBody>
          </p:sp>
        </p:grpSp>
      </p:grpSp>
    </p:spTree>
    <p:extLst>
      <p:ext uri="{BB962C8B-B14F-4D97-AF65-F5344CB8AC3E}">
        <p14:creationId xmlns:p14="http://schemas.microsoft.com/office/powerpoint/2010/main" val="224833764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365755"/>
            <a:ext cx="5544616" cy="923330"/>
          </a:xfrm>
          <a:prstGeom prst="rect">
            <a:avLst/>
          </a:prstGeom>
          <a:noFill/>
        </p:spPr>
        <p:txBody>
          <a:bodyPr wrap="square" rtlCol="0">
            <a:spAutoFit/>
          </a:bodyPr>
          <a:lstStyle/>
          <a:p>
            <a:pPr algn="ctr"/>
            <a:r>
              <a:rPr lang="zh-CN" altLang="en-US" sz="5400" dirty="0">
                <a:solidFill>
                  <a:srgbClr val="FF0000"/>
                </a:solidFill>
              </a:rPr>
              <a:t>重要的事说三件</a:t>
            </a:r>
          </a:p>
        </p:txBody>
      </p:sp>
      <p:sp>
        <p:nvSpPr>
          <p:cNvPr id="3" name="TextBox 2"/>
          <p:cNvSpPr txBox="1"/>
          <p:nvPr/>
        </p:nvSpPr>
        <p:spPr>
          <a:xfrm>
            <a:off x="1259632" y="1607309"/>
            <a:ext cx="6696744" cy="3477875"/>
          </a:xfrm>
          <a:prstGeom prst="rect">
            <a:avLst/>
          </a:prstGeom>
          <a:noFill/>
        </p:spPr>
        <p:txBody>
          <a:bodyPr wrap="square" rtlCol="0">
            <a:spAutoFit/>
          </a:bodyPr>
          <a:lstStyle/>
          <a:p>
            <a:pPr algn="ctr"/>
            <a:r>
              <a:rPr lang="zh-CN" altLang="en-US" sz="4400" dirty="0">
                <a:solidFill>
                  <a:schemeClr val="accent2"/>
                </a:solidFill>
              </a:rPr>
              <a:t>不能作弊！</a:t>
            </a:r>
            <a:endParaRPr lang="en-US" altLang="zh-CN" sz="4400" dirty="0">
              <a:solidFill>
                <a:schemeClr val="accent2"/>
              </a:solidFill>
            </a:endParaRPr>
          </a:p>
          <a:p>
            <a:pPr algn="ctr"/>
            <a:endParaRPr lang="en-US" altLang="zh-CN" sz="4400" dirty="0">
              <a:solidFill>
                <a:schemeClr val="accent2"/>
              </a:solidFill>
            </a:endParaRPr>
          </a:p>
          <a:p>
            <a:pPr algn="ctr"/>
            <a:r>
              <a:rPr lang="zh-CN" altLang="en-US" sz="4400" dirty="0">
                <a:solidFill>
                  <a:schemeClr val="accent2"/>
                </a:solidFill>
              </a:rPr>
              <a:t>注意解题步骤和单位！</a:t>
            </a:r>
            <a:endParaRPr lang="en-US" altLang="zh-CN" sz="4400" dirty="0">
              <a:solidFill>
                <a:schemeClr val="accent2"/>
              </a:solidFill>
            </a:endParaRPr>
          </a:p>
          <a:p>
            <a:pPr algn="ctr"/>
            <a:endParaRPr lang="en-US" altLang="zh-CN" sz="4400" dirty="0">
              <a:solidFill>
                <a:schemeClr val="accent2"/>
              </a:solidFill>
            </a:endParaRPr>
          </a:p>
          <a:p>
            <a:pPr algn="ctr"/>
            <a:r>
              <a:rPr lang="zh-CN" altLang="en-US" sz="4400" dirty="0">
                <a:solidFill>
                  <a:schemeClr val="accent2"/>
                </a:solidFill>
              </a:rPr>
              <a:t>不会做的不要空着！</a:t>
            </a:r>
          </a:p>
        </p:txBody>
      </p:sp>
    </p:spTree>
    <p:extLst>
      <p:ext uri="{BB962C8B-B14F-4D97-AF65-F5344CB8AC3E}">
        <p14:creationId xmlns:p14="http://schemas.microsoft.com/office/powerpoint/2010/main" val="1084559065"/>
      </p:ext>
    </p:extLst>
  </p:cSld>
  <p:clrMapOvr>
    <a:masterClrMapping/>
  </p:clrMapOvr>
  <p:transition>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43808" y="188640"/>
            <a:ext cx="3272050" cy="707886"/>
          </a:xfrm>
          <a:prstGeom prst="rect">
            <a:avLst/>
          </a:prstGeom>
        </p:spPr>
        <p:txBody>
          <a:bodyPr wrap="none">
            <a:spAutoFit/>
          </a:bodyPr>
          <a:lstStyle/>
          <a:p>
            <a:r>
              <a:rPr lang="zh-CN" altLang="en-US" sz="4000" dirty="0">
                <a:solidFill>
                  <a:schemeClr val="accent2"/>
                </a:solidFill>
              </a:rPr>
              <a:t>静电场的能量</a:t>
            </a:r>
            <a:endParaRPr lang="zh-CN" altLang="en-US" sz="4000" dirty="0"/>
          </a:p>
        </p:txBody>
      </p:sp>
      <p:graphicFrame>
        <p:nvGraphicFramePr>
          <p:cNvPr id="3" name="对象 2"/>
          <p:cNvGraphicFramePr>
            <a:graphicFrameLocks noChangeAspect="1"/>
          </p:cNvGraphicFramePr>
          <p:nvPr>
            <p:extLst>
              <p:ext uri="{D42A27DB-BD31-4B8C-83A1-F6EECF244321}">
                <p14:modId xmlns:p14="http://schemas.microsoft.com/office/powerpoint/2010/main" val="1880792829"/>
              </p:ext>
            </p:extLst>
          </p:nvPr>
        </p:nvGraphicFramePr>
        <p:xfrm>
          <a:off x="2829460" y="2983349"/>
          <a:ext cx="4114800" cy="927100"/>
        </p:xfrm>
        <a:graphic>
          <a:graphicData uri="http://schemas.openxmlformats.org/presentationml/2006/ole">
            <mc:AlternateContent xmlns:mc="http://schemas.openxmlformats.org/markup-compatibility/2006">
              <mc:Choice xmlns:v="urn:schemas-microsoft-com:vml" Requires="v">
                <p:oleObj spid="_x0000_s74261" name="Equation" r:id="rId3" imgW="5331240" imgH="1078560" progId="Equation.3">
                  <p:embed/>
                </p:oleObj>
              </mc:Choice>
              <mc:Fallback>
                <p:oleObj name="Equation" r:id="rId3" imgW="5331240" imgH="10785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9460" y="2983349"/>
                        <a:ext cx="41148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11"/>
          <p:cNvSpPr txBox="1">
            <a:spLocks noChangeArrowheads="1"/>
          </p:cNvSpPr>
          <p:nvPr/>
        </p:nvSpPr>
        <p:spPr bwMode="auto">
          <a:xfrm>
            <a:off x="390985" y="2683123"/>
            <a:ext cx="3119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r" eaLnBrk="1" hangingPunct="1"/>
            <a:r>
              <a:rPr lang="zh-CN" altLang="en-US" dirty="0">
                <a:solidFill>
                  <a:srgbClr val="CC3300"/>
                </a:solidFill>
              </a:rPr>
              <a:t>电容器的贮能公式</a:t>
            </a:r>
            <a:r>
              <a:rPr lang="zh-CN" altLang="en-US" dirty="0"/>
              <a:t> </a:t>
            </a:r>
          </a:p>
        </p:txBody>
      </p:sp>
      <p:sp>
        <p:nvSpPr>
          <p:cNvPr id="5" name="Text Box 13"/>
          <p:cNvSpPr txBox="1">
            <a:spLocks noChangeArrowheads="1"/>
          </p:cNvSpPr>
          <p:nvPr/>
        </p:nvSpPr>
        <p:spPr bwMode="auto">
          <a:xfrm>
            <a:off x="1087451" y="4429065"/>
            <a:ext cx="291458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dirty="0">
                <a:solidFill>
                  <a:srgbClr val="CC3300"/>
                </a:solidFill>
              </a:rPr>
              <a:t>电介质中</a:t>
            </a:r>
          </a:p>
          <a:p>
            <a:pPr eaLnBrk="1" hangingPunct="1"/>
            <a:r>
              <a:rPr lang="zh-CN" altLang="en-US" dirty="0">
                <a:solidFill>
                  <a:srgbClr val="CC3300"/>
                </a:solidFill>
              </a:rPr>
              <a:t>电场</a:t>
            </a:r>
            <a:r>
              <a:rPr lang="zh-CN" altLang="en-US" sz="3200" dirty="0">
                <a:solidFill>
                  <a:schemeClr val="accent2"/>
                </a:solidFill>
              </a:rPr>
              <a:t>能量密度</a:t>
            </a:r>
            <a:r>
              <a:rPr lang="zh-CN" altLang="en-US" dirty="0">
                <a:solidFill>
                  <a:srgbClr val="CC3300"/>
                </a:solidFill>
              </a:rPr>
              <a:t>：</a:t>
            </a:r>
          </a:p>
        </p:txBody>
      </p:sp>
      <p:graphicFrame>
        <p:nvGraphicFramePr>
          <p:cNvPr id="6" name="Object 14"/>
          <p:cNvGraphicFramePr>
            <a:graphicFrameLocks noChangeAspect="1"/>
          </p:cNvGraphicFramePr>
          <p:nvPr>
            <p:extLst>
              <p:ext uri="{D42A27DB-BD31-4B8C-83A1-F6EECF244321}">
                <p14:modId xmlns:p14="http://schemas.microsoft.com/office/powerpoint/2010/main" val="1270534216"/>
              </p:ext>
            </p:extLst>
          </p:nvPr>
        </p:nvGraphicFramePr>
        <p:xfrm>
          <a:off x="4030676" y="4397315"/>
          <a:ext cx="4343400" cy="1000125"/>
        </p:xfrm>
        <a:graphic>
          <a:graphicData uri="http://schemas.openxmlformats.org/presentationml/2006/ole">
            <mc:AlternateContent xmlns:mc="http://schemas.openxmlformats.org/markup-compatibility/2006">
              <mc:Choice xmlns:v="urn:schemas-microsoft-com:vml" Requires="v">
                <p:oleObj spid="_x0000_s74262" name="公式" r:id="rId5" imgW="4025880" imgH="927000" progId="Equation.3">
                  <p:embed/>
                </p:oleObj>
              </mc:Choice>
              <mc:Fallback>
                <p:oleObj name="公式" r:id="rId5" imgW="4025880" imgH="927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0676" y="4397315"/>
                        <a:ext cx="4343400" cy="1000125"/>
                      </a:xfrm>
                      <a:prstGeom prst="rect">
                        <a:avLst/>
                      </a:prstGeom>
                      <a:noFill/>
                      <a:ln>
                        <a:noFill/>
                      </a:ln>
                      <a:effectLst/>
                      <a:extLst>
                        <a:ext uri="{909E8E84-426E-40DD-AFC4-6F175D3DCCD1}">
                          <a14:hiddenFill xmlns:a14="http://schemas.microsoft.com/office/drawing/2010/main">
                            <a:gradFill rotWithShape="0">
                              <a:gsLst>
                                <a:gs pos="0">
                                  <a:schemeClr val="accent1">
                                    <a:gamma/>
                                    <a:tint val="53725"/>
                                    <a:invGamma/>
                                  </a:schemeClr>
                                </a:gs>
                                <a:gs pos="100000">
                                  <a:schemeClr val="accent1"/>
                                </a:gs>
                              </a:gsLst>
                              <a:lin ang="5400000" scaled="1"/>
                            </a:gra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5"/>
          <p:cNvGraphicFramePr>
            <a:graphicFrameLocks noChangeAspect="1"/>
          </p:cNvGraphicFramePr>
          <p:nvPr>
            <p:extLst>
              <p:ext uri="{D42A27DB-BD31-4B8C-83A1-F6EECF244321}">
                <p14:modId xmlns:p14="http://schemas.microsoft.com/office/powerpoint/2010/main" val="849454457"/>
              </p:ext>
            </p:extLst>
          </p:nvPr>
        </p:nvGraphicFramePr>
        <p:xfrm>
          <a:off x="4135451" y="5648265"/>
          <a:ext cx="3960813" cy="1079500"/>
        </p:xfrm>
        <a:graphic>
          <a:graphicData uri="http://schemas.openxmlformats.org/presentationml/2006/ole">
            <mc:AlternateContent xmlns:mc="http://schemas.openxmlformats.org/markup-compatibility/2006">
              <mc:Choice xmlns:v="urn:schemas-microsoft-com:vml" Requires="v">
                <p:oleObj spid="_x0000_s74263" name="公式" r:id="rId7" imgW="1536480" imgH="419040" progId="Equation.3">
                  <p:embed/>
                </p:oleObj>
              </mc:Choice>
              <mc:Fallback>
                <p:oleObj name="公式" r:id="rId7" imgW="153648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5451" y="5648265"/>
                        <a:ext cx="396081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759601658"/>
              </p:ext>
            </p:extLst>
          </p:nvPr>
        </p:nvGraphicFramePr>
        <p:xfrm>
          <a:off x="2109036" y="1396521"/>
          <a:ext cx="2534971" cy="1229425"/>
        </p:xfrm>
        <a:graphic>
          <a:graphicData uri="http://schemas.openxmlformats.org/presentationml/2006/ole">
            <mc:AlternateContent xmlns:mc="http://schemas.openxmlformats.org/markup-compatibility/2006">
              <mc:Choice xmlns:v="urn:schemas-microsoft-com:vml" Requires="v">
                <p:oleObj spid="_x0000_s74264" name="Equation" r:id="rId9" imgW="888840" imgH="431640" progId="Equation.DSMT4">
                  <p:embed/>
                </p:oleObj>
              </mc:Choice>
              <mc:Fallback>
                <p:oleObj name="Equation" r:id="rId9" imgW="888840" imgH="431640" progId="Equation.DSMT4">
                  <p:embed/>
                  <p:pic>
                    <p:nvPicPr>
                      <p:cNvPr id="0" name="Object 6"/>
                      <p:cNvPicPr>
                        <a:picLocks noChangeAspect="1" noChangeArrowheads="1"/>
                      </p:cNvPicPr>
                      <p:nvPr/>
                    </p:nvPicPr>
                    <p:blipFill>
                      <a:blip r:embed="rId10"/>
                      <a:srcRect/>
                      <a:stretch>
                        <a:fillRect/>
                      </a:stretch>
                    </p:blipFill>
                    <p:spPr bwMode="auto">
                      <a:xfrm>
                        <a:off x="2109036" y="1396521"/>
                        <a:ext cx="2534971" cy="1229425"/>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369114419"/>
              </p:ext>
            </p:extLst>
          </p:nvPr>
        </p:nvGraphicFramePr>
        <p:xfrm>
          <a:off x="5765913" y="1353760"/>
          <a:ext cx="2356694" cy="1283152"/>
        </p:xfrm>
        <a:graphic>
          <a:graphicData uri="http://schemas.openxmlformats.org/presentationml/2006/ole">
            <mc:AlternateContent xmlns:mc="http://schemas.openxmlformats.org/markup-compatibility/2006">
              <mc:Choice xmlns:v="urn:schemas-microsoft-com:vml" Requires="v">
                <p:oleObj spid="_x0000_s74265" name="Equation" r:id="rId11" imgW="838080" imgH="457200" progId="Equation.DSMT4">
                  <p:embed/>
                </p:oleObj>
              </mc:Choice>
              <mc:Fallback>
                <p:oleObj name="Equation" r:id="rId11" imgW="838080" imgH="457200" progId="Equation.DSMT4">
                  <p:embed/>
                  <p:pic>
                    <p:nvPicPr>
                      <p:cNvPr id="0" name="Object 1025"/>
                      <p:cNvPicPr>
                        <a:picLocks noChangeAspect="1" noChangeArrowheads="1"/>
                      </p:cNvPicPr>
                      <p:nvPr/>
                    </p:nvPicPr>
                    <p:blipFill>
                      <a:blip r:embed="rId12"/>
                      <a:srcRect/>
                      <a:stretch>
                        <a:fillRect/>
                      </a:stretch>
                    </p:blipFill>
                    <p:spPr bwMode="auto">
                      <a:xfrm>
                        <a:off x="5765913" y="1353760"/>
                        <a:ext cx="2356694" cy="1283152"/>
                      </a:xfrm>
                      <a:prstGeom prst="rect">
                        <a:avLst/>
                      </a:prstGeom>
                      <a:noFill/>
                      <a:ln>
                        <a:noFill/>
                      </a:ln>
                    </p:spPr>
                  </p:pic>
                </p:oleObj>
              </mc:Fallback>
            </mc:AlternateContent>
          </a:graphicData>
        </a:graphic>
      </p:graphicFrame>
      <p:sp>
        <p:nvSpPr>
          <p:cNvPr id="10" name="TextBox 9"/>
          <p:cNvSpPr txBox="1"/>
          <p:nvPr/>
        </p:nvSpPr>
        <p:spPr>
          <a:xfrm>
            <a:off x="323528" y="896526"/>
            <a:ext cx="3024336" cy="523220"/>
          </a:xfrm>
          <a:prstGeom prst="rect">
            <a:avLst/>
          </a:prstGeom>
          <a:noFill/>
        </p:spPr>
        <p:txBody>
          <a:bodyPr wrap="square" rtlCol="0">
            <a:spAutoFit/>
          </a:bodyPr>
          <a:lstStyle/>
          <a:p>
            <a:r>
              <a:rPr lang="zh-CN" altLang="en-US" dirty="0"/>
              <a:t>电荷系的静电能</a:t>
            </a:r>
          </a:p>
        </p:txBody>
      </p:sp>
    </p:spTree>
    <p:extLst>
      <p:ext uri="{BB962C8B-B14F-4D97-AF65-F5344CB8AC3E}">
        <p14:creationId xmlns:p14="http://schemas.microsoft.com/office/powerpoint/2010/main" val="343881493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381000" y="1338263"/>
            <a:ext cx="8534400"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33350">
              <a:tabLst>
                <a:tab pos="114300" algn="l"/>
              </a:tabLst>
              <a:defRPr kumimoji="1" sz="2400" b="1">
                <a:solidFill>
                  <a:schemeClr val="tx1"/>
                </a:solidFill>
                <a:latin typeface="Times New Roman" pitchFamily="18" charset="0"/>
                <a:ea typeface="宋体" charset="-122"/>
              </a:defRPr>
            </a:lvl1pPr>
            <a:lvl2pPr marL="742950" indent="-285750">
              <a:tabLst>
                <a:tab pos="114300" algn="l"/>
              </a:tabLst>
              <a:defRPr kumimoji="1" sz="2400" b="1">
                <a:solidFill>
                  <a:schemeClr val="tx1"/>
                </a:solidFill>
                <a:latin typeface="Times New Roman" pitchFamily="18" charset="0"/>
                <a:ea typeface="宋体" charset="-122"/>
              </a:defRPr>
            </a:lvl2pPr>
            <a:lvl3pPr marL="1143000" indent="-228600">
              <a:tabLst>
                <a:tab pos="114300" algn="l"/>
              </a:tabLst>
              <a:defRPr kumimoji="1" sz="2400" b="1">
                <a:solidFill>
                  <a:schemeClr val="tx1"/>
                </a:solidFill>
                <a:latin typeface="Times New Roman" pitchFamily="18" charset="0"/>
                <a:ea typeface="宋体" charset="-122"/>
              </a:defRPr>
            </a:lvl3pPr>
            <a:lvl4pPr marL="1600200" indent="-228600">
              <a:tabLst>
                <a:tab pos="114300" algn="l"/>
              </a:tabLst>
              <a:defRPr kumimoji="1" sz="2400" b="1">
                <a:solidFill>
                  <a:schemeClr val="tx1"/>
                </a:solidFill>
                <a:latin typeface="Times New Roman" pitchFamily="18" charset="0"/>
                <a:ea typeface="宋体" charset="-122"/>
              </a:defRPr>
            </a:lvl4pPr>
            <a:lvl5pPr marL="2057400" indent="-228600">
              <a:tabLst>
                <a:tab pos="114300" algn="l"/>
              </a:tabLst>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tabLst>
                <a:tab pos="114300" algn="l"/>
              </a:tabLs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tabLst>
                <a:tab pos="114300" algn="l"/>
              </a:tabLs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tabLst>
                <a:tab pos="114300" algn="l"/>
              </a:tabLs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tabLst>
                <a:tab pos="114300" algn="l"/>
              </a:tabLst>
              <a:defRPr kumimoji="1" sz="2400" b="1">
                <a:solidFill>
                  <a:schemeClr val="tx1"/>
                </a:solidFill>
                <a:latin typeface="Times New Roman" pitchFamily="18" charset="0"/>
                <a:ea typeface="宋体" charset="-122"/>
              </a:defRPr>
            </a:lvl9pPr>
          </a:lstStyle>
          <a:p>
            <a:pPr algn="l">
              <a:lnSpc>
                <a:spcPct val="150000"/>
              </a:lnSpc>
            </a:pPr>
            <a:r>
              <a:rPr lang="en-US" altLang="zh-CN" sz="3200" dirty="0">
                <a:solidFill>
                  <a:schemeClr val="accent2"/>
                </a:solidFill>
              </a:rPr>
              <a:t>3</a:t>
            </a:r>
            <a:r>
              <a:rPr lang="en-US" altLang="zh-CN" sz="3200" dirty="0" smtClean="0">
                <a:solidFill>
                  <a:schemeClr val="accent2"/>
                </a:solidFill>
              </a:rPr>
              <a:t>.1 </a:t>
            </a:r>
            <a:r>
              <a:rPr lang="zh-CN" altLang="en-US" sz="3200" dirty="0">
                <a:solidFill>
                  <a:schemeClr val="accent2"/>
                </a:solidFill>
              </a:rPr>
              <a:t>稳恒电流 电动势</a:t>
            </a:r>
            <a:endParaRPr lang="zh-CN" altLang="en-US" sz="3200" dirty="0">
              <a:solidFill>
                <a:srgbClr val="CC3300"/>
              </a:solidFill>
            </a:endParaRPr>
          </a:p>
          <a:p>
            <a:pPr algn="l">
              <a:lnSpc>
                <a:spcPct val="150000"/>
              </a:lnSpc>
            </a:pPr>
            <a:r>
              <a:rPr lang="en-US" altLang="zh-CN" sz="3200" dirty="0">
                <a:solidFill>
                  <a:schemeClr val="accent2"/>
                </a:solidFill>
              </a:rPr>
              <a:t>3</a:t>
            </a:r>
            <a:r>
              <a:rPr lang="en-US" altLang="zh-CN" sz="3200" dirty="0" smtClean="0">
                <a:solidFill>
                  <a:schemeClr val="accent2"/>
                </a:solidFill>
              </a:rPr>
              <a:t>.2 </a:t>
            </a:r>
            <a:r>
              <a:rPr lang="zh-CN" altLang="en-US" sz="3200" dirty="0">
                <a:solidFill>
                  <a:schemeClr val="accent2"/>
                </a:solidFill>
              </a:rPr>
              <a:t>磁场 磁感应强度</a:t>
            </a:r>
          </a:p>
          <a:p>
            <a:pPr algn="l">
              <a:lnSpc>
                <a:spcPct val="150000"/>
              </a:lnSpc>
            </a:pPr>
            <a:r>
              <a:rPr lang="en-US" altLang="zh-CN" sz="3200" dirty="0">
                <a:solidFill>
                  <a:schemeClr val="accent2"/>
                </a:solidFill>
              </a:rPr>
              <a:t>3</a:t>
            </a:r>
            <a:r>
              <a:rPr lang="en-US" altLang="zh-CN" sz="3200" dirty="0" smtClean="0">
                <a:solidFill>
                  <a:schemeClr val="accent2"/>
                </a:solidFill>
              </a:rPr>
              <a:t>.3 </a:t>
            </a:r>
            <a:r>
              <a:rPr lang="zh-CN" altLang="en-US" sz="3200" dirty="0">
                <a:solidFill>
                  <a:schemeClr val="accent2"/>
                </a:solidFill>
              </a:rPr>
              <a:t>毕奥</a:t>
            </a:r>
            <a:r>
              <a:rPr lang="en-US" altLang="zh-CN" sz="3200" dirty="0">
                <a:solidFill>
                  <a:schemeClr val="accent2"/>
                </a:solidFill>
              </a:rPr>
              <a:t>-</a:t>
            </a:r>
            <a:r>
              <a:rPr lang="zh-CN" altLang="en-US" sz="3200" dirty="0">
                <a:solidFill>
                  <a:schemeClr val="accent2"/>
                </a:solidFill>
              </a:rPr>
              <a:t>萨伐尔定律</a:t>
            </a:r>
          </a:p>
          <a:p>
            <a:pPr algn="l">
              <a:lnSpc>
                <a:spcPct val="150000"/>
              </a:lnSpc>
            </a:pPr>
            <a:r>
              <a:rPr lang="en-US" altLang="zh-CN" sz="3200" dirty="0">
                <a:solidFill>
                  <a:schemeClr val="accent2"/>
                </a:solidFill>
              </a:rPr>
              <a:t>3</a:t>
            </a:r>
            <a:r>
              <a:rPr lang="en-US" altLang="zh-CN" sz="3200" dirty="0" smtClean="0">
                <a:solidFill>
                  <a:schemeClr val="accent2"/>
                </a:solidFill>
              </a:rPr>
              <a:t>.4 </a:t>
            </a:r>
            <a:r>
              <a:rPr lang="zh-CN" altLang="en-US" sz="3200" dirty="0">
                <a:solidFill>
                  <a:schemeClr val="accent2"/>
                </a:solidFill>
              </a:rPr>
              <a:t>磁场的高斯定理 安培环路定理</a:t>
            </a:r>
          </a:p>
          <a:p>
            <a:pPr algn="l">
              <a:lnSpc>
                <a:spcPct val="150000"/>
              </a:lnSpc>
            </a:pPr>
            <a:r>
              <a:rPr lang="en-US" altLang="zh-CN" sz="3200" dirty="0">
                <a:solidFill>
                  <a:schemeClr val="accent2"/>
                </a:solidFill>
              </a:rPr>
              <a:t>3</a:t>
            </a:r>
            <a:r>
              <a:rPr lang="en-US" altLang="zh-CN" sz="3200" dirty="0" smtClean="0">
                <a:solidFill>
                  <a:schemeClr val="accent2"/>
                </a:solidFill>
              </a:rPr>
              <a:t>.5 </a:t>
            </a:r>
            <a:r>
              <a:rPr lang="zh-CN" altLang="en-US" sz="3200" dirty="0">
                <a:solidFill>
                  <a:schemeClr val="accent2"/>
                </a:solidFill>
              </a:rPr>
              <a:t>磁场对载流导线的作用</a:t>
            </a:r>
          </a:p>
          <a:p>
            <a:pPr algn="l">
              <a:lnSpc>
                <a:spcPct val="150000"/>
              </a:lnSpc>
            </a:pPr>
            <a:r>
              <a:rPr lang="en-US" altLang="zh-CN" sz="3200" dirty="0">
                <a:solidFill>
                  <a:schemeClr val="accent2"/>
                </a:solidFill>
              </a:rPr>
              <a:t>3</a:t>
            </a:r>
            <a:r>
              <a:rPr lang="en-US" altLang="zh-CN" sz="3200" dirty="0" smtClean="0">
                <a:solidFill>
                  <a:schemeClr val="accent2"/>
                </a:solidFill>
              </a:rPr>
              <a:t>.6 </a:t>
            </a:r>
            <a:r>
              <a:rPr lang="zh-CN" altLang="en-US" sz="3200" dirty="0">
                <a:solidFill>
                  <a:schemeClr val="accent2"/>
                </a:solidFill>
              </a:rPr>
              <a:t>磁场对运动电荷的作用</a:t>
            </a:r>
          </a:p>
          <a:p>
            <a:pPr algn="l">
              <a:lnSpc>
                <a:spcPct val="150000"/>
              </a:lnSpc>
            </a:pPr>
            <a:r>
              <a:rPr lang="en-US" altLang="zh-CN" sz="3200" dirty="0">
                <a:solidFill>
                  <a:schemeClr val="accent2"/>
                </a:solidFill>
              </a:rPr>
              <a:t>3</a:t>
            </a:r>
            <a:r>
              <a:rPr lang="en-US" altLang="zh-CN" sz="3200" dirty="0" smtClean="0">
                <a:solidFill>
                  <a:schemeClr val="accent2"/>
                </a:solidFill>
              </a:rPr>
              <a:t>.7 </a:t>
            </a:r>
            <a:r>
              <a:rPr lang="zh-CN" altLang="en-US" sz="3200" dirty="0">
                <a:solidFill>
                  <a:schemeClr val="accent2"/>
                </a:solidFill>
              </a:rPr>
              <a:t>磁场中的磁介质</a:t>
            </a:r>
            <a:endParaRPr lang="zh-CN" altLang="en-US" sz="3200" dirty="0">
              <a:solidFill>
                <a:srgbClr val="CC3300"/>
              </a:solidFill>
            </a:endParaRPr>
          </a:p>
        </p:txBody>
      </p:sp>
      <p:sp>
        <p:nvSpPr>
          <p:cNvPr id="3" name="Text Box 5"/>
          <p:cNvSpPr txBox="1">
            <a:spLocks noChangeArrowheads="1"/>
          </p:cNvSpPr>
          <p:nvPr/>
        </p:nvSpPr>
        <p:spPr bwMode="auto">
          <a:xfrm>
            <a:off x="36513" y="512763"/>
            <a:ext cx="9144000" cy="701675"/>
          </a:xfrm>
          <a:prstGeom prst="rect">
            <a:avLst/>
          </a:prstGeom>
          <a:noFill/>
          <a:ln w="9525">
            <a:noFill/>
            <a:miter lim="800000"/>
            <a:headEnd/>
            <a:tailEnd/>
          </a:ln>
        </p:spPr>
        <p:txBody>
          <a:bodyPr>
            <a:spAutoFit/>
          </a:bodyPr>
          <a:lstStyle/>
          <a:p>
            <a:pPr eaLnBrk="1" hangingPunct="1">
              <a:defRPr/>
            </a:pPr>
            <a:r>
              <a:rPr lang="zh-CN" altLang="en-US" sz="4000" dirty="0" smtClean="0">
                <a:solidFill>
                  <a:srgbClr val="CC3300"/>
                </a:solidFill>
                <a:effectLst>
                  <a:outerShdw blurRad="38100" dist="38100" dir="2700000" algn="tl">
                    <a:srgbClr val="000000"/>
                  </a:outerShdw>
                </a:effectLst>
                <a:ea typeface="宋体" pitchFamily="2" charset="-122"/>
              </a:rPr>
              <a:t>第</a:t>
            </a:r>
            <a:r>
              <a:rPr lang="en-US" altLang="zh-CN" sz="4000" dirty="0" smtClean="0">
                <a:solidFill>
                  <a:srgbClr val="CC3300"/>
                </a:solidFill>
                <a:effectLst>
                  <a:outerShdw blurRad="38100" dist="38100" dir="2700000" algn="tl">
                    <a:srgbClr val="000000"/>
                  </a:outerShdw>
                </a:effectLst>
                <a:ea typeface="宋体" pitchFamily="2" charset="-122"/>
              </a:rPr>
              <a:t>3</a:t>
            </a:r>
            <a:r>
              <a:rPr lang="zh-CN" altLang="en-US" sz="4000" dirty="0" smtClean="0">
                <a:solidFill>
                  <a:srgbClr val="CC3300"/>
                </a:solidFill>
                <a:effectLst>
                  <a:outerShdw blurRad="38100" dist="38100" dir="2700000" algn="tl">
                    <a:srgbClr val="000000"/>
                  </a:outerShdw>
                </a:effectLst>
                <a:ea typeface="宋体" pitchFamily="2" charset="-122"/>
              </a:rPr>
              <a:t>章     </a:t>
            </a:r>
            <a:r>
              <a:rPr lang="zh-CN" altLang="en-US" sz="4000" dirty="0">
                <a:solidFill>
                  <a:srgbClr val="CC3300"/>
                </a:solidFill>
                <a:effectLst>
                  <a:outerShdw blurRad="38100" dist="38100" dir="2700000" algn="tl">
                    <a:srgbClr val="000000"/>
                  </a:outerShdw>
                </a:effectLst>
                <a:ea typeface="宋体" pitchFamily="2" charset="-122"/>
              </a:rPr>
              <a:t>稳恒磁场</a:t>
            </a:r>
          </a:p>
        </p:txBody>
      </p:sp>
      <p:sp>
        <p:nvSpPr>
          <p:cNvPr id="4" name="Rectangle 6"/>
          <p:cNvSpPr>
            <a:spLocks noChangeArrowheads="1"/>
          </p:cNvSpPr>
          <p:nvPr/>
        </p:nvSpPr>
        <p:spPr bwMode="auto">
          <a:xfrm>
            <a:off x="0" y="1295400"/>
            <a:ext cx="9144000" cy="76200"/>
          </a:xfrm>
          <a:prstGeom prst="rect">
            <a:avLst/>
          </a:prstGeom>
          <a:solidFill>
            <a:srgbClr val="FFCC66"/>
          </a:solidFill>
          <a:ln w="9525">
            <a:solidFill>
              <a:srgbClr val="FFCC66"/>
            </a:solidFill>
            <a:miter lim="800000"/>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Tree>
    <p:extLst>
      <p:ext uri="{BB962C8B-B14F-4D97-AF65-F5344CB8AC3E}">
        <p14:creationId xmlns:p14="http://schemas.microsoft.com/office/powerpoint/2010/main" val="2042183047"/>
      </p:ext>
    </p:extLst>
  </p:cSld>
  <p:clrMapOvr>
    <a:masterClrMapping/>
  </p:clrMapOvr>
  <p:transition>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11760" y="44624"/>
            <a:ext cx="3958135" cy="898836"/>
          </a:xfrm>
          <a:prstGeom prst="rect">
            <a:avLst/>
          </a:prstGeom>
        </p:spPr>
        <p:txBody>
          <a:bodyPr wrap="none">
            <a:spAutoFit/>
          </a:bodyPr>
          <a:lstStyle/>
          <a:p>
            <a:pPr>
              <a:lnSpc>
                <a:spcPct val="150000"/>
              </a:lnSpc>
            </a:pPr>
            <a:r>
              <a:rPr lang="zh-CN" altLang="en-US" sz="4000" dirty="0">
                <a:solidFill>
                  <a:srgbClr val="CC3300"/>
                </a:solidFill>
              </a:rPr>
              <a:t>毕奥</a:t>
            </a:r>
            <a:r>
              <a:rPr lang="en-US" altLang="zh-CN" sz="4000" dirty="0">
                <a:solidFill>
                  <a:srgbClr val="CC3300"/>
                </a:solidFill>
              </a:rPr>
              <a:t>-</a:t>
            </a:r>
            <a:r>
              <a:rPr lang="zh-CN" altLang="en-US" sz="4000" dirty="0">
                <a:solidFill>
                  <a:srgbClr val="CC3300"/>
                </a:solidFill>
              </a:rPr>
              <a:t>萨伐尔定律</a:t>
            </a:r>
          </a:p>
        </p:txBody>
      </p:sp>
      <p:grpSp>
        <p:nvGrpSpPr>
          <p:cNvPr id="3" name="Group 68"/>
          <p:cNvGrpSpPr>
            <a:grpSpLocks/>
          </p:cNvGrpSpPr>
          <p:nvPr/>
        </p:nvGrpSpPr>
        <p:grpSpPr bwMode="auto">
          <a:xfrm>
            <a:off x="539552" y="1268760"/>
            <a:ext cx="5499100" cy="1824038"/>
            <a:chOff x="280" y="2620"/>
            <a:chExt cx="3464" cy="1149"/>
          </a:xfrm>
        </p:grpSpPr>
        <p:grpSp>
          <p:nvGrpSpPr>
            <p:cNvPr id="4" name="Group 39"/>
            <p:cNvGrpSpPr>
              <a:grpSpLocks/>
            </p:cNvGrpSpPr>
            <p:nvPr/>
          </p:nvGrpSpPr>
          <p:grpSpPr bwMode="auto">
            <a:xfrm>
              <a:off x="280" y="2620"/>
              <a:ext cx="3464" cy="342"/>
              <a:chOff x="280" y="2620"/>
              <a:chExt cx="3464" cy="342"/>
            </a:xfrm>
          </p:grpSpPr>
          <p:graphicFrame>
            <p:nvGraphicFramePr>
              <p:cNvPr id="6" name="Object 37"/>
              <p:cNvGraphicFramePr>
                <a:graphicFrameLocks noChangeAspect="1"/>
              </p:cNvGraphicFramePr>
              <p:nvPr/>
            </p:nvGraphicFramePr>
            <p:xfrm>
              <a:off x="280" y="2622"/>
              <a:ext cx="400" cy="340"/>
            </p:xfrm>
            <a:graphic>
              <a:graphicData uri="http://schemas.openxmlformats.org/presentationml/2006/ole">
                <mc:AlternateContent xmlns:mc="http://schemas.openxmlformats.org/markup-compatibility/2006">
                  <mc:Choice xmlns:v="urn:schemas-microsoft-com:vml" Requires="v">
                    <p:oleObj spid="_x0000_s76355" name="Equation" r:id="rId3" imgW="253800" imgH="215640" progId="Equation.DSMT4">
                      <p:embed/>
                    </p:oleObj>
                  </mc:Choice>
                  <mc:Fallback>
                    <p:oleObj name="Equation" r:id="rId3" imgW="25380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 y="2622"/>
                            <a:ext cx="40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38"/>
              <p:cNvSpPr txBox="1">
                <a:spLocks noChangeArrowheads="1"/>
              </p:cNvSpPr>
              <p:nvPr/>
            </p:nvSpPr>
            <p:spPr bwMode="auto">
              <a:xfrm>
                <a:off x="720" y="2620"/>
                <a:ext cx="30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spcBef>
                    <a:spcPct val="50000"/>
                  </a:spcBef>
                </a:pPr>
                <a:r>
                  <a:rPr lang="zh-CN" altLang="en-US" sz="2800" dirty="0"/>
                  <a:t>产生的磁感应强度</a:t>
                </a:r>
              </a:p>
            </p:txBody>
          </p:sp>
        </p:grpSp>
        <p:graphicFrame>
          <p:nvGraphicFramePr>
            <p:cNvPr id="5" name="Object 58"/>
            <p:cNvGraphicFramePr>
              <a:graphicFrameLocks/>
            </p:cNvGraphicFramePr>
            <p:nvPr>
              <p:extLst>
                <p:ext uri="{D42A27DB-BD31-4B8C-83A1-F6EECF244321}">
                  <p14:modId xmlns:p14="http://schemas.microsoft.com/office/powerpoint/2010/main" val="2520869284"/>
                </p:ext>
              </p:extLst>
            </p:nvPr>
          </p:nvGraphicFramePr>
          <p:xfrm>
            <a:off x="556" y="3049"/>
            <a:ext cx="2016" cy="720"/>
          </p:xfrm>
          <a:graphic>
            <a:graphicData uri="http://schemas.openxmlformats.org/presentationml/2006/ole">
              <mc:AlternateContent xmlns:mc="http://schemas.openxmlformats.org/markup-compatibility/2006">
                <mc:Choice xmlns:v="urn:schemas-microsoft-com:vml" Requires="v">
                  <p:oleObj spid="_x0000_s76356" name="公式" r:id="rId5" imgW="1041120" imgH="444240" progId="Equation.3">
                    <p:embed/>
                  </p:oleObj>
                </mc:Choice>
                <mc:Fallback>
                  <p:oleObj name="公式" r:id="rId5" imgW="1041120" imgH="4442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 y="3049"/>
                          <a:ext cx="2016" cy="720"/>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 name="Group 40"/>
          <p:cNvGrpSpPr>
            <a:grpSpLocks/>
          </p:cNvGrpSpPr>
          <p:nvPr/>
        </p:nvGrpSpPr>
        <p:grpSpPr bwMode="auto">
          <a:xfrm>
            <a:off x="5867400" y="991418"/>
            <a:ext cx="3124200" cy="2941638"/>
            <a:chOff x="3504" y="403"/>
            <a:chExt cx="1968" cy="1853"/>
          </a:xfrm>
        </p:grpSpPr>
        <p:sp>
          <p:nvSpPr>
            <p:cNvPr id="9" name="Rectangle 41" descr="永恒"/>
            <p:cNvSpPr>
              <a:spLocks noChangeArrowheads="1"/>
            </p:cNvSpPr>
            <p:nvPr/>
          </p:nvSpPr>
          <p:spPr bwMode="auto">
            <a:xfrm>
              <a:off x="3504" y="432"/>
              <a:ext cx="1968" cy="1824"/>
            </a:xfrm>
            <a:prstGeom prst="rect">
              <a:avLst/>
            </a:pr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10" name="Freeform 42"/>
            <p:cNvSpPr>
              <a:spLocks/>
            </p:cNvSpPr>
            <p:nvPr/>
          </p:nvSpPr>
          <p:spPr bwMode="auto">
            <a:xfrm>
              <a:off x="4008" y="631"/>
              <a:ext cx="504" cy="1500"/>
            </a:xfrm>
            <a:custGeom>
              <a:avLst/>
              <a:gdLst>
                <a:gd name="T0" fmla="*/ 504 w 504"/>
                <a:gd name="T1" fmla="*/ 0 h 1500"/>
                <a:gd name="T2" fmla="*/ 312 w 504"/>
                <a:gd name="T3" fmla="*/ 432 h 1500"/>
                <a:gd name="T4" fmla="*/ 168 w 504"/>
                <a:gd name="T5" fmla="*/ 1152 h 1500"/>
                <a:gd name="T6" fmla="*/ 0 w 504"/>
                <a:gd name="T7" fmla="*/ 1500 h 1500"/>
                <a:gd name="T8" fmla="*/ 0 60000 65536"/>
                <a:gd name="T9" fmla="*/ 0 60000 65536"/>
                <a:gd name="T10" fmla="*/ 0 60000 65536"/>
                <a:gd name="T11" fmla="*/ 0 60000 65536"/>
                <a:gd name="T12" fmla="*/ 0 w 504"/>
                <a:gd name="T13" fmla="*/ 0 h 1500"/>
                <a:gd name="T14" fmla="*/ 504 w 504"/>
                <a:gd name="T15" fmla="*/ 1500 h 1500"/>
              </a:gdLst>
              <a:ahLst/>
              <a:cxnLst>
                <a:cxn ang="T8">
                  <a:pos x="T0" y="T1"/>
                </a:cxn>
                <a:cxn ang="T9">
                  <a:pos x="T2" y="T3"/>
                </a:cxn>
                <a:cxn ang="T10">
                  <a:pos x="T4" y="T5"/>
                </a:cxn>
                <a:cxn ang="T11">
                  <a:pos x="T6" y="T7"/>
                </a:cxn>
              </a:cxnLst>
              <a:rect l="T12" t="T13" r="T14" b="T15"/>
              <a:pathLst>
                <a:path w="504" h="1500">
                  <a:moveTo>
                    <a:pt x="504" y="0"/>
                  </a:moveTo>
                  <a:cubicBezTo>
                    <a:pt x="436" y="120"/>
                    <a:pt x="368" y="240"/>
                    <a:pt x="312" y="432"/>
                  </a:cubicBezTo>
                  <a:cubicBezTo>
                    <a:pt x="256" y="624"/>
                    <a:pt x="220" y="974"/>
                    <a:pt x="168" y="1152"/>
                  </a:cubicBezTo>
                  <a:cubicBezTo>
                    <a:pt x="116" y="1330"/>
                    <a:pt x="35" y="1428"/>
                    <a:pt x="0" y="1500"/>
                  </a:cubicBezTo>
                </a:path>
              </a:pathLst>
            </a:custGeom>
            <a:noFill/>
            <a:ln w="76200"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1" name="Group 43"/>
            <p:cNvGrpSpPr>
              <a:grpSpLocks/>
            </p:cNvGrpSpPr>
            <p:nvPr/>
          </p:nvGrpSpPr>
          <p:grpSpPr bwMode="auto">
            <a:xfrm>
              <a:off x="4152" y="403"/>
              <a:ext cx="312" cy="516"/>
              <a:chOff x="4296" y="1164"/>
              <a:chExt cx="312" cy="516"/>
            </a:xfrm>
          </p:grpSpPr>
          <p:sp>
            <p:nvSpPr>
              <p:cNvPr id="24" name="Freeform 44"/>
              <p:cNvSpPr>
                <a:spLocks/>
              </p:cNvSpPr>
              <p:nvPr/>
            </p:nvSpPr>
            <p:spPr bwMode="auto">
              <a:xfrm>
                <a:off x="4416" y="1296"/>
                <a:ext cx="192" cy="384"/>
              </a:xfrm>
              <a:custGeom>
                <a:avLst/>
                <a:gdLst>
                  <a:gd name="T0" fmla="*/ 0 w 192"/>
                  <a:gd name="T1" fmla="*/ 384 h 384"/>
                  <a:gd name="T2" fmla="*/ 78 w 192"/>
                  <a:gd name="T3" fmla="*/ 192 h 384"/>
                  <a:gd name="T4" fmla="*/ 192 w 192"/>
                  <a:gd name="T5" fmla="*/ 0 h 384"/>
                  <a:gd name="T6" fmla="*/ 0 60000 65536"/>
                  <a:gd name="T7" fmla="*/ 0 60000 65536"/>
                  <a:gd name="T8" fmla="*/ 0 60000 65536"/>
                  <a:gd name="T9" fmla="*/ 0 w 192"/>
                  <a:gd name="T10" fmla="*/ 0 h 384"/>
                  <a:gd name="T11" fmla="*/ 192 w 192"/>
                  <a:gd name="T12" fmla="*/ 384 h 384"/>
                </a:gdLst>
                <a:ahLst/>
                <a:cxnLst>
                  <a:cxn ang="T6">
                    <a:pos x="T0" y="T1"/>
                  </a:cxn>
                  <a:cxn ang="T7">
                    <a:pos x="T2" y="T3"/>
                  </a:cxn>
                  <a:cxn ang="T8">
                    <a:pos x="T4" y="T5"/>
                  </a:cxn>
                </a:cxnLst>
                <a:rect l="T9" t="T10" r="T11" b="T12"/>
                <a:pathLst>
                  <a:path w="192" h="384">
                    <a:moveTo>
                      <a:pt x="0" y="384"/>
                    </a:moveTo>
                    <a:lnTo>
                      <a:pt x="78" y="192"/>
                    </a:lnTo>
                    <a:lnTo>
                      <a:pt x="192" y="0"/>
                    </a:lnTo>
                  </a:path>
                </a:pathLst>
              </a:custGeom>
              <a:noFill/>
              <a:ln w="38100" cap="flat">
                <a:solidFill>
                  <a:srgbClr val="00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Text Box 45"/>
              <p:cNvSpPr txBox="1">
                <a:spLocks noChangeArrowheads="1"/>
              </p:cNvSpPr>
              <p:nvPr/>
            </p:nvSpPr>
            <p:spPr bwMode="auto">
              <a:xfrm>
                <a:off x="4296" y="1164"/>
                <a:ext cx="2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en-US" altLang="zh-CN" sz="3200" i="1">
                    <a:solidFill>
                      <a:srgbClr val="3333FF"/>
                    </a:solidFill>
                  </a:rPr>
                  <a:t>I</a:t>
                </a:r>
              </a:p>
            </p:txBody>
          </p:sp>
        </p:grpSp>
        <p:graphicFrame>
          <p:nvGraphicFramePr>
            <p:cNvPr id="12" name="Object 46"/>
            <p:cNvGraphicFramePr>
              <a:graphicFrameLocks noChangeAspect="1"/>
            </p:cNvGraphicFramePr>
            <p:nvPr/>
          </p:nvGraphicFramePr>
          <p:xfrm>
            <a:off x="3792" y="1255"/>
            <a:ext cx="384" cy="292"/>
          </p:xfrm>
          <a:graphic>
            <a:graphicData uri="http://schemas.openxmlformats.org/presentationml/2006/ole">
              <mc:AlternateContent xmlns:mc="http://schemas.openxmlformats.org/markup-compatibility/2006">
                <mc:Choice xmlns:v="urn:schemas-microsoft-com:vml" Requires="v">
                  <p:oleObj spid="_x0000_s76357" name="公式" r:id="rId8" imgW="266400" imgH="203040" progId="Equation.3">
                    <p:embed/>
                  </p:oleObj>
                </mc:Choice>
                <mc:Fallback>
                  <p:oleObj name="公式" r:id="rId8" imgW="26640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 y="1255"/>
                          <a:ext cx="38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47"/>
            <p:cNvGrpSpPr>
              <a:grpSpLocks/>
            </p:cNvGrpSpPr>
            <p:nvPr/>
          </p:nvGrpSpPr>
          <p:grpSpPr bwMode="auto">
            <a:xfrm>
              <a:off x="4848" y="775"/>
              <a:ext cx="576" cy="296"/>
              <a:chOff x="4704" y="1000"/>
              <a:chExt cx="576" cy="296"/>
            </a:xfrm>
          </p:grpSpPr>
          <p:sp>
            <p:nvSpPr>
              <p:cNvPr id="22" name="AutoShape 48"/>
              <p:cNvSpPr>
                <a:spLocks noChangeArrowheads="1"/>
              </p:cNvSpPr>
              <p:nvPr/>
            </p:nvSpPr>
            <p:spPr bwMode="auto">
              <a:xfrm>
                <a:off x="4704" y="1092"/>
                <a:ext cx="192" cy="192"/>
              </a:xfrm>
              <a:prstGeom prst="flowChartSummingJunction">
                <a:avLst/>
              </a:prstGeom>
              <a:solidFill>
                <a:srgbClr val="FFFFFF"/>
              </a:solidFill>
              <a:ln w="38100">
                <a:solidFill>
                  <a:srgbClr val="CC3300"/>
                </a:solidFill>
                <a:round/>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graphicFrame>
            <p:nvGraphicFramePr>
              <p:cNvPr id="23" name="Object 49"/>
              <p:cNvGraphicFramePr>
                <a:graphicFrameLocks noChangeAspect="1"/>
              </p:cNvGraphicFramePr>
              <p:nvPr/>
            </p:nvGraphicFramePr>
            <p:xfrm>
              <a:off x="4944" y="1000"/>
              <a:ext cx="336" cy="296"/>
            </p:xfrm>
            <a:graphic>
              <a:graphicData uri="http://schemas.openxmlformats.org/presentationml/2006/ole">
                <mc:AlternateContent xmlns:mc="http://schemas.openxmlformats.org/markup-compatibility/2006">
                  <mc:Choice xmlns:v="urn:schemas-microsoft-com:vml" Requires="v">
                    <p:oleObj spid="_x0000_s76358" name="公式" r:id="rId10" imgW="228600" imgH="203040" progId="Equation.3">
                      <p:embed/>
                    </p:oleObj>
                  </mc:Choice>
                  <mc:Fallback>
                    <p:oleObj name="公式" r:id="rId10" imgW="22860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4" y="1000"/>
                            <a:ext cx="33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 name="Group 50"/>
            <p:cNvGrpSpPr>
              <a:grpSpLocks/>
            </p:cNvGrpSpPr>
            <p:nvPr/>
          </p:nvGrpSpPr>
          <p:grpSpPr bwMode="auto">
            <a:xfrm>
              <a:off x="4800" y="1024"/>
              <a:ext cx="192" cy="327"/>
              <a:chOff x="4752" y="1353"/>
              <a:chExt cx="192" cy="327"/>
            </a:xfrm>
          </p:grpSpPr>
          <p:sp>
            <p:nvSpPr>
              <p:cNvPr id="20" name="Text Box 51"/>
              <p:cNvSpPr txBox="1">
                <a:spLocks noChangeArrowheads="1"/>
              </p:cNvSpPr>
              <p:nvPr/>
            </p:nvSpPr>
            <p:spPr bwMode="auto">
              <a:xfrm>
                <a:off x="4752" y="1353"/>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en-US" altLang="zh-CN" sz="2800" i="1">
                    <a:solidFill>
                      <a:srgbClr val="3333FF"/>
                    </a:solidFill>
                  </a:rPr>
                  <a:t>p</a:t>
                </a:r>
              </a:p>
            </p:txBody>
          </p:sp>
          <p:sp>
            <p:nvSpPr>
              <p:cNvPr id="21" name="Oval 52"/>
              <p:cNvSpPr>
                <a:spLocks noChangeArrowheads="1"/>
              </p:cNvSpPr>
              <p:nvPr/>
            </p:nvSpPr>
            <p:spPr bwMode="auto">
              <a:xfrm>
                <a:off x="4755" y="1380"/>
                <a:ext cx="45" cy="45"/>
              </a:xfrm>
              <a:prstGeom prst="ellipse">
                <a:avLst/>
              </a:prstGeom>
              <a:solidFill>
                <a:srgbClr val="99FF33"/>
              </a:solidFill>
              <a:ln w="9525">
                <a:solidFill>
                  <a:schemeClr val="tx1"/>
                </a:solidFill>
                <a:round/>
                <a:headEnd/>
                <a:tailEnd/>
              </a:ln>
            </p:spPr>
            <p:txBody>
              <a:bodyPr wrap="none" anchor="ct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zh-CN" sz="2800" b="0">
                  <a:solidFill>
                    <a:srgbClr val="3333FF"/>
                  </a:solidFill>
                </a:endParaRPr>
              </a:p>
            </p:txBody>
          </p:sp>
        </p:grpSp>
        <p:sp>
          <p:nvSpPr>
            <p:cNvPr id="15" name="Freeform 53"/>
            <p:cNvSpPr>
              <a:spLocks/>
            </p:cNvSpPr>
            <p:nvPr/>
          </p:nvSpPr>
          <p:spPr bwMode="auto">
            <a:xfrm>
              <a:off x="4164" y="1201"/>
              <a:ext cx="124" cy="614"/>
            </a:xfrm>
            <a:custGeom>
              <a:avLst/>
              <a:gdLst>
                <a:gd name="T0" fmla="*/ 0 w 124"/>
                <a:gd name="T1" fmla="*/ 614 h 614"/>
                <a:gd name="T2" fmla="*/ 64 w 124"/>
                <a:gd name="T3" fmla="*/ 344 h 614"/>
                <a:gd name="T4" fmla="*/ 124 w 124"/>
                <a:gd name="T5" fmla="*/ 0 h 614"/>
                <a:gd name="T6" fmla="*/ 0 60000 65536"/>
                <a:gd name="T7" fmla="*/ 0 60000 65536"/>
                <a:gd name="T8" fmla="*/ 0 60000 65536"/>
                <a:gd name="T9" fmla="*/ 0 w 124"/>
                <a:gd name="T10" fmla="*/ 0 h 614"/>
                <a:gd name="T11" fmla="*/ 124 w 124"/>
                <a:gd name="T12" fmla="*/ 614 h 614"/>
              </a:gdLst>
              <a:ahLst/>
              <a:cxnLst>
                <a:cxn ang="T6">
                  <a:pos x="T0" y="T1"/>
                </a:cxn>
                <a:cxn ang="T7">
                  <a:pos x="T2" y="T3"/>
                </a:cxn>
                <a:cxn ang="T8">
                  <a:pos x="T4" y="T5"/>
                </a:cxn>
              </a:cxnLst>
              <a:rect l="T9" t="T10" r="T11" b="T12"/>
              <a:pathLst>
                <a:path w="124" h="614">
                  <a:moveTo>
                    <a:pt x="0" y="614"/>
                  </a:moveTo>
                  <a:lnTo>
                    <a:pt x="64" y="344"/>
                  </a:lnTo>
                  <a:lnTo>
                    <a:pt x="124" y="0"/>
                  </a:lnTo>
                </a:path>
              </a:pathLst>
            </a:custGeom>
            <a:noFill/>
            <a:ln w="76200" cap="flat" cmpd="sng">
              <a:solidFill>
                <a:srgbClr val="3333FF"/>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6" name="Group 54"/>
            <p:cNvGrpSpPr>
              <a:grpSpLocks/>
            </p:cNvGrpSpPr>
            <p:nvPr/>
          </p:nvGrpSpPr>
          <p:grpSpPr bwMode="auto">
            <a:xfrm>
              <a:off x="4224" y="1067"/>
              <a:ext cx="564" cy="584"/>
              <a:chOff x="4200" y="1432"/>
              <a:chExt cx="564" cy="584"/>
            </a:xfrm>
          </p:grpSpPr>
          <p:sp>
            <p:nvSpPr>
              <p:cNvPr id="17" name="Freeform 55"/>
              <p:cNvSpPr>
                <a:spLocks/>
              </p:cNvSpPr>
              <p:nvPr/>
            </p:nvSpPr>
            <p:spPr bwMode="auto">
              <a:xfrm>
                <a:off x="4200" y="1432"/>
                <a:ext cx="564" cy="584"/>
              </a:xfrm>
              <a:custGeom>
                <a:avLst/>
                <a:gdLst>
                  <a:gd name="T0" fmla="*/ 0 w 564"/>
                  <a:gd name="T1" fmla="*/ 584 h 584"/>
                  <a:gd name="T2" fmla="*/ 564 w 564"/>
                  <a:gd name="T3" fmla="*/ 0 h 584"/>
                  <a:gd name="T4" fmla="*/ 0 60000 65536"/>
                  <a:gd name="T5" fmla="*/ 0 60000 65536"/>
                  <a:gd name="T6" fmla="*/ 0 w 564"/>
                  <a:gd name="T7" fmla="*/ 0 h 584"/>
                  <a:gd name="T8" fmla="*/ 564 w 564"/>
                  <a:gd name="T9" fmla="*/ 584 h 584"/>
                </a:gdLst>
                <a:ahLst/>
                <a:cxnLst>
                  <a:cxn ang="T4">
                    <a:pos x="T0" y="T1"/>
                  </a:cxn>
                  <a:cxn ang="T5">
                    <a:pos x="T2" y="T3"/>
                  </a:cxn>
                </a:cxnLst>
                <a:rect l="T6" t="T7" r="T8" b="T9"/>
                <a:pathLst>
                  <a:path w="564" h="584">
                    <a:moveTo>
                      <a:pt x="0" y="584"/>
                    </a:moveTo>
                    <a:lnTo>
                      <a:pt x="564" y="0"/>
                    </a:lnTo>
                  </a:path>
                </a:pathLst>
              </a:custGeom>
              <a:noFill/>
              <a:ln w="3810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8" name="Object 56"/>
              <p:cNvGraphicFramePr>
                <a:graphicFrameLocks noChangeAspect="1"/>
              </p:cNvGraphicFramePr>
              <p:nvPr/>
            </p:nvGraphicFramePr>
            <p:xfrm>
              <a:off x="4464" y="1728"/>
              <a:ext cx="190" cy="247"/>
            </p:xfrm>
            <a:graphic>
              <a:graphicData uri="http://schemas.openxmlformats.org/presentationml/2006/ole">
                <mc:AlternateContent xmlns:mc="http://schemas.openxmlformats.org/markup-compatibility/2006">
                  <mc:Choice xmlns:v="urn:schemas-microsoft-com:vml" Requires="v">
                    <p:oleObj spid="_x0000_s76359" name="公式" r:id="rId12" imgW="126720" imgH="164880" progId="Equation.3">
                      <p:embed/>
                    </p:oleObj>
                  </mc:Choice>
                  <mc:Fallback>
                    <p:oleObj name="公式" r:id="rId12" imgW="126720" imgH="1648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64" y="1728"/>
                            <a:ext cx="19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57"/>
              <p:cNvSpPr txBox="1">
                <a:spLocks noChangeArrowheads="1"/>
              </p:cNvSpPr>
              <p:nvPr/>
            </p:nvSpPr>
            <p:spPr bwMode="auto">
              <a:xfrm>
                <a:off x="4224" y="1488"/>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en-US" altLang="zh-CN" sz="2800" i="1" dirty="0">
                    <a:solidFill>
                      <a:srgbClr val="3333FF"/>
                    </a:solidFill>
                    <a:sym typeface="Symbol" pitchFamily="18" charset="2"/>
                  </a:rPr>
                  <a:t></a:t>
                </a:r>
                <a:endParaRPr lang="en-US" altLang="zh-CN" sz="2800" i="1" dirty="0">
                  <a:solidFill>
                    <a:srgbClr val="3333FF"/>
                  </a:solidFill>
                </a:endParaRPr>
              </a:p>
            </p:txBody>
          </p:sp>
        </p:grpSp>
      </p:grpSp>
      <p:sp>
        <p:nvSpPr>
          <p:cNvPr id="26" name="Text Box 2"/>
          <p:cNvSpPr txBox="1">
            <a:spLocks noChangeArrowheads="1"/>
          </p:cNvSpPr>
          <p:nvPr/>
        </p:nvSpPr>
        <p:spPr bwMode="auto">
          <a:xfrm>
            <a:off x="539552" y="4644425"/>
            <a:ext cx="80648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spcBef>
                <a:spcPct val="50000"/>
              </a:spcBef>
            </a:pPr>
            <a:r>
              <a:rPr lang="zh-CN" altLang="en-US" sz="3200" dirty="0">
                <a:solidFill>
                  <a:srgbClr val="CC3300"/>
                </a:solidFill>
              </a:rPr>
              <a:t>用磁场叠加原理求一定电流分布激发的磁场</a:t>
            </a:r>
          </a:p>
        </p:txBody>
      </p:sp>
      <p:graphicFrame>
        <p:nvGraphicFramePr>
          <p:cNvPr id="27" name="对象 26"/>
          <p:cNvGraphicFramePr>
            <a:graphicFrameLocks noChangeAspect="1"/>
          </p:cNvGraphicFramePr>
          <p:nvPr>
            <p:extLst>
              <p:ext uri="{D42A27DB-BD31-4B8C-83A1-F6EECF244321}">
                <p14:modId xmlns:p14="http://schemas.microsoft.com/office/powerpoint/2010/main" val="3926285942"/>
              </p:ext>
            </p:extLst>
          </p:nvPr>
        </p:nvGraphicFramePr>
        <p:xfrm>
          <a:off x="2123728" y="5517232"/>
          <a:ext cx="4343400" cy="679450"/>
        </p:xfrm>
        <a:graphic>
          <a:graphicData uri="http://schemas.openxmlformats.org/presentationml/2006/ole">
            <mc:AlternateContent xmlns:mc="http://schemas.openxmlformats.org/markup-compatibility/2006">
              <mc:Choice xmlns:v="urn:schemas-microsoft-com:vml" Requires="v">
                <p:oleObj spid="_x0000_s76360" name="Equation" r:id="rId14" imgW="1854200" imgH="292100" progId="Equation.DSMT4">
                  <p:embed/>
                </p:oleObj>
              </mc:Choice>
              <mc:Fallback>
                <p:oleObj name="Equation" r:id="rId14" imgW="1854200" imgH="292100" progId="Equation.DSMT4">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23728" y="5517232"/>
                        <a:ext cx="43434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38740208"/>
      </p:ext>
    </p:extLst>
  </p:cSld>
  <p:clrMapOvr>
    <a:masterClrMapping/>
  </p:clrMapOvr>
  <p:transition>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1"/>
          <p:cNvSpPr txBox="1">
            <a:spLocks noChangeArrowheads="1"/>
          </p:cNvSpPr>
          <p:nvPr/>
        </p:nvSpPr>
        <p:spPr bwMode="auto">
          <a:xfrm>
            <a:off x="1907704" y="96382"/>
            <a:ext cx="12137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4000" dirty="0">
                <a:solidFill>
                  <a:srgbClr val="CC3300"/>
                </a:solidFill>
              </a:rPr>
              <a:t>应用</a:t>
            </a:r>
          </a:p>
        </p:txBody>
      </p:sp>
      <p:sp>
        <p:nvSpPr>
          <p:cNvPr id="3" name="Text Box 32"/>
          <p:cNvSpPr txBox="1">
            <a:spLocks noChangeArrowheads="1"/>
          </p:cNvSpPr>
          <p:nvPr/>
        </p:nvSpPr>
        <p:spPr bwMode="auto">
          <a:xfrm>
            <a:off x="476250" y="1158280"/>
            <a:ext cx="2647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400"/>
              <a:t>载流直导线的磁场</a:t>
            </a:r>
          </a:p>
        </p:txBody>
      </p:sp>
      <p:sp>
        <p:nvSpPr>
          <p:cNvPr id="4" name="Text Box 33"/>
          <p:cNvSpPr txBox="1">
            <a:spLocks noChangeArrowheads="1"/>
          </p:cNvSpPr>
          <p:nvPr/>
        </p:nvSpPr>
        <p:spPr bwMode="auto">
          <a:xfrm>
            <a:off x="396875" y="3903439"/>
            <a:ext cx="45159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dirty="0"/>
              <a:t>圆电流轴线上的磁场（要会算）</a:t>
            </a:r>
          </a:p>
        </p:txBody>
      </p:sp>
      <p:sp>
        <p:nvSpPr>
          <p:cNvPr id="5" name="Text Box 34"/>
          <p:cNvSpPr txBox="1">
            <a:spLocks noChangeArrowheads="1"/>
          </p:cNvSpPr>
          <p:nvPr/>
        </p:nvSpPr>
        <p:spPr bwMode="auto">
          <a:xfrm>
            <a:off x="320675" y="2758480"/>
            <a:ext cx="295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400"/>
              <a:t>螺线管轴线上的磁场</a:t>
            </a:r>
          </a:p>
        </p:txBody>
      </p:sp>
      <p:sp>
        <p:nvSpPr>
          <p:cNvPr id="6" name="Text Box 35"/>
          <p:cNvSpPr txBox="1">
            <a:spLocks noChangeArrowheads="1"/>
          </p:cNvSpPr>
          <p:nvPr/>
        </p:nvSpPr>
        <p:spPr bwMode="auto">
          <a:xfrm>
            <a:off x="3429000" y="1082080"/>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400"/>
              <a:t>无限长</a:t>
            </a:r>
          </a:p>
        </p:txBody>
      </p:sp>
      <p:sp>
        <p:nvSpPr>
          <p:cNvPr id="7" name="Text Box 36"/>
          <p:cNvSpPr txBox="1">
            <a:spLocks noChangeArrowheads="1"/>
          </p:cNvSpPr>
          <p:nvPr/>
        </p:nvSpPr>
        <p:spPr bwMode="auto">
          <a:xfrm>
            <a:off x="3429000" y="2758480"/>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400"/>
              <a:t>无限长</a:t>
            </a:r>
          </a:p>
        </p:txBody>
      </p:sp>
      <p:graphicFrame>
        <p:nvGraphicFramePr>
          <p:cNvPr id="8" name="Object 37"/>
          <p:cNvGraphicFramePr>
            <a:graphicFrameLocks noChangeAspect="1"/>
          </p:cNvGraphicFramePr>
          <p:nvPr>
            <p:extLst>
              <p:ext uri="{D42A27DB-BD31-4B8C-83A1-F6EECF244321}">
                <p14:modId xmlns:p14="http://schemas.microsoft.com/office/powerpoint/2010/main" val="3475746905"/>
              </p:ext>
            </p:extLst>
          </p:nvPr>
        </p:nvGraphicFramePr>
        <p:xfrm>
          <a:off x="4648200" y="804268"/>
          <a:ext cx="1600200" cy="1039812"/>
        </p:xfrm>
        <a:graphic>
          <a:graphicData uri="http://schemas.openxmlformats.org/presentationml/2006/ole">
            <mc:AlternateContent xmlns:mc="http://schemas.openxmlformats.org/markup-compatibility/2006">
              <mc:Choice xmlns:v="urn:schemas-microsoft-com:vml" Requires="v">
                <p:oleObj spid="_x0000_s77284" name="公式" r:id="rId3" imgW="647700" imgH="457200" progId="Equation.3">
                  <p:embed/>
                </p:oleObj>
              </mc:Choice>
              <mc:Fallback>
                <p:oleObj name="公式" r:id="rId3" imgW="6477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804268"/>
                        <a:ext cx="1600200" cy="1039812"/>
                      </a:xfrm>
                      <a:prstGeom prst="rect">
                        <a:avLst/>
                      </a:prstGeom>
                      <a:noFill/>
                      <a:ln w="38100">
                        <a:solidFill>
                          <a:srgbClr val="6600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8"/>
          <p:cNvGraphicFramePr>
            <a:graphicFrameLocks noChangeAspect="1"/>
          </p:cNvGraphicFramePr>
          <p:nvPr>
            <p:extLst>
              <p:ext uri="{D42A27DB-BD31-4B8C-83A1-F6EECF244321}">
                <p14:modId xmlns:p14="http://schemas.microsoft.com/office/powerpoint/2010/main" val="1539572649"/>
              </p:ext>
            </p:extLst>
          </p:nvPr>
        </p:nvGraphicFramePr>
        <p:xfrm>
          <a:off x="4648200" y="2680693"/>
          <a:ext cx="1905000" cy="687387"/>
        </p:xfrm>
        <a:graphic>
          <a:graphicData uri="http://schemas.openxmlformats.org/presentationml/2006/ole">
            <mc:AlternateContent xmlns:mc="http://schemas.openxmlformats.org/markup-compatibility/2006">
              <mc:Choice xmlns:v="urn:schemas-microsoft-com:vml" Requires="v">
                <p:oleObj spid="_x0000_s77285" name="公式" r:id="rId5" imgW="634725" imgH="228501" progId="Equation.3">
                  <p:embed/>
                </p:oleObj>
              </mc:Choice>
              <mc:Fallback>
                <p:oleObj name="公式" r:id="rId5" imgW="634725"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2680693"/>
                        <a:ext cx="1905000" cy="687387"/>
                      </a:xfrm>
                      <a:prstGeom prst="rect">
                        <a:avLst/>
                      </a:prstGeom>
                      <a:noFill/>
                      <a:ln w="38100">
                        <a:solidFill>
                          <a:srgbClr val="6600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39"/>
          <p:cNvSpPr txBox="1">
            <a:spLocks noChangeArrowheads="1"/>
          </p:cNvSpPr>
          <p:nvPr/>
        </p:nvSpPr>
        <p:spPr bwMode="auto">
          <a:xfrm>
            <a:off x="7504113" y="1272580"/>
            <a:ext cx="15240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a:t>方向：</a:t>
            </a:r>
          </a:p>
          <a:p>
            <a:pPr>
              <a:spcBef>
                <a:spcPct val="0"/>
              </a:spcBef>
              <a:buFontTx/>
              <a:buNone/>
            </a:pPr>
            <a:r>
              <a:rPr lang="zh-CN" altLang="en-US" sz="2400"/>
              <a:t>叉乘 右手定则 或者右手螺旋定则</a:t>
            </a:r>
          </a:p>
        </p:txBody>
      </p:sp>
      <p:sp>
        <p:nvSpPr>
          <p:cNvPr id="11" name="AutoShape 42"/>
          <p:cNvSpPr>
            <a:spLocks/>
          </p:cNvSpPr>
          <p:nvPr/>
        </p:nvSpPr>
        <p:spPr bwMode="auto">
          <a:xfrm>
            <a:off x="6934200" y="1234480"/>
            <a:ext cx="381000" cy="1828800"/>
          </a:xfrm>
          <a:prstGeom prst="rightBrace">
            <a:avLst>
              <a:gd name="adj1" fmla="val 45711"/>
              <a:gd name="adj2" fmla="val 50000"/>
            </a:avLst>
          </a:prstGeom>
          <a:noFill/>
          <a:ln w="57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 name="Text Box 21"/>
          <p:cNvSpPr txBox="1">
            <a:spLocks noChangeArrowheads="1"/>
          </p:cNvSpPr>
          <p:nvPr/>
        </p:nvSpPr>
        <p:spPr bwMode="auto">
          <a:xfrm>
            <a:off x="3171163" y="4437112"/>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dirty="0"/>
              <a:t>圆心处</a:t>
            </a:r>
          </a:p>
        </p:txBody>
      </p:sp>
      <p:graphicFrame>
        <p:nvGraphicFramePr>
          <p:cNvPr id="13" name="Object 22"/>
          <p:cNvGraphicFramePr>
            <a:graphicFrameLocks noChangeAspect="1"/>
          </p:cNvGraphicFramePr>
          <p:nvPr>
            <p:extLst>
              <p:ext uri="{D42A27DB-BD31-4B8C-83A1-F6EECF244321}">
                <p14:modId xmlns:p14="http://schemas.microsoft.com/office/powerpoint/2010/main" val="3627705102"/>
              </p:ext>
            </p:extLst>
          </p:nvPr>
        </p:nvGraphicFramePr>
        <p:xfrm>
          <a:off x="4648200" y="4211572"/>
          <a:ext cx="1435968" cy="1018158"/>
        </p:xfrm>
        <a:graphic>
          <a:graphicData uri="http://schemas.openxmlformats.org/presentationml/2006/ole">
            <mc:AlternateContent xmlns:mc="http://schemas.openxmlformats.org/markup-compatibility/2006">
              <mc:Choice xmlns:v="urn:schemas-microsoft-com:vml" Requires="v">
                <p:oleObj spid="_x0000_s77286" name="公式" r:id="rId7" imgW="571252" imgH="406224" progId="Equation.3">
                  <p:embed/>
                </p:oleObj>
              </mc:Choice>
              <mc:Fallback>
                <p:oleObj name="公式" r:id="rId7" imgW="571252" imgH="4062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4211572"/>
                        <a:ext cx="1435968" cy="1018158"/>
                      </a:xfrm>
                      <a:prstGeom prst="rect">
                        <a:avLst/>
                      </a:prstGeom>
                      <a:noFill/>
                      <a:ln>
                        <a:noFill/>
                      </a:ln>
                      <a:effectLst/>
                    </p:spPr>
                  </p:pic>
                </p:oleObj>
              </mc:Fallback>
            </mc:AlternateContent>
          </a:graphicData>
        </a:graphic>
      </p:graphicFrame>
      <p:grpSp>
        <p:nvGrpSpPr>
          <p:cNvPr id="35" name="组合 34"/>
          <p:cNvGrpSpPr/>
          <p:nvPr/>
        </p:nvGrpSpPr>
        <p:grpSpPr>
          <a:xfrm>
            <a:off x="179512" y="4970785"/>
            <a:ext cx="8733158" cy="1986607"/>
            <a:chOff x="179512" y="4970785"/>
            <a:chExt cx="8733158" cy="1986607"/>
          </a:xfrm>
        </p:grpSpPr>
        <p:grpSp>
          <p:nvGrpSpPr>
            <p:cNvPr id="14" name="Group 3"/>
            <p:cNvGrpSpPr>
              <a:grpSpLocks/>
            </p:cNvGrpSpPr>
            <p:nvPr/>
          </p:nvGrpSpPr>
          <p:grpSpPr bwMode="auto">
            <a:xfrm>
              <a:off x="179512" y="5577731"/>
              <a:ext cx="2514600" cy="1066800"/>
              <a:chOff x="672" y="1056"/>
              <a:chExt cx="1584" cy="672"/>
            </a:xfrm>
          </p:grpSpPr>
          <p:sp>
            <p:nvSpPr>
              <p:cNvPr id="15" name="Oval 4"/>
              <p:cNvSpPr>
                <a:spLocks noChangeArrowheads="1"/>
              </p:cNvSpPr>
              <p:nvPr/>
            </p:nvSpPr>
            <p:spPr bwMode="auto">
              <a:xfrm>
                <a:off x="1152" y="1104"/>
                <a:ext cx="576" cy="576"/>
              </a:xfrm>
              <a:prstGeom prst="ellipse">
                <a:avLst/>
              </a:prstGeom>
              <a:solidFill>
                <a:srgbClr val="FFFFFF"/>
              </a:solidFill>
              <a:ln w="38100">
                <a:solidFill>
                  <a:srgbClr val="000000"/>
                </a:solidFill>
                <a:round/>
                <a:headEnd/>
                <a:tailEnd/>
              </a:ln>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a:t>.</a:t>
                </a:r>
              </a:p>
            </p:txBody>
          </p:sp>
          <p:sp>
            <p:nvSpPr>
              <p:cNvPr id="16" name="Line 5"/>
              <p:cNvSpPr>
                <a:spLocks noChangeShapeType="1"/>
              </p:cNvSpPr>
              <p:nvPr/>
            </p:nvSpPr>
            <p:spPr bwMode="auto">
              <a:xfrm>
                <a:off x="1440" y="1680"/>
                <a:ext cx="528" cy="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Freeform 6"/>
              <p:cNvSpPr>
                <a:spLocks/>
              </p:cNvSpPr>
              <p:nvPr/>
            </p:nvSpPr>
            <p:spPr bwMode="auto">
              <a:xfrm>
                <a:off x="672" y="1680"/>
                <a:ext cx="270" cy="1"/>
              </a:xfrm>
              <a:custGeom>
                <a:avLst/>
                <a:gdLst>
                  <a:gd name="T0" fmla="*/ 0 w 270"/>
                  <a:gd name="T1" fmla="*/ 0 h 1"/>
                  <a:gd name="T2" fmla="*/ 270 w 270"/>
                  <a:gd name="T3" fmla="*/ 0 h 1"/>
                  <a:gd name="T4" fmla="*/ 0 60000 65536"/>
                  <a:gd name="T5" fmla="*/ 0 60000 65536"/>
                  <a:gd name="T6" fmla="*/ 0 w 270"/>
                  <a:gd name="T7" fmla="*/ 0 h 1"/>
                  <a:gd name="T8" fmla="*/ 270 w 270"/>
                  <a:gd name="T9" fmla="*/ 1 h 1"/>
                </a:gdLst>
                <a:ahLst/>
                <a:cxnLst>
                  <a:cxn ang="T4">
                    <a:pos x="T0" y="T1"/>
                  </a:cxn>
                  <a:cxn ang="T5">
                    <a:pos x="T2" y="T3"/>
                  </a:cxn>
                </a:cxnLst>
                <a:rect l="T6" t="T7" r="T8" b="T9"/>
                <a:pathLst>
                  <a:path w="270" h="1">
                    <a:moveTo>
                      <a:pt x="0" y="0"/>
                    </a:moveTo>
                    <a:lnTo>
                      <a:pt x="270" y="0"/>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Line 7"/>
              <p:cNvSpPr>
                <a:spLocks noChangeShapeType="1"/>
              </p:cNvSpPr>
              <p:nvPr/>
            </p:nvSpPr>
            <p:spPr bwMode="auto">
              <a:xfrm>
                <a:off x="912" y="1680"/>
                <a:ext cx="48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Oval 8"/>
              <p:cNvSpPr>
                <a:spLocks noChangeArrowheads="1"/>
              </p:cNvSpPr>
              <p:nvPr/>
            </p:nvSpPr>
            <p:spPr bwMode="auto">
              <a:xfrm>
                <a:off x="1395" y="1632"/>
                <a:ext cx="69" cy="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0" name="Freeform 9"/>
              <p:cNvSpPr>
                <a:spLocks/>
              </p:cNvSpPr>
              <p:nvPr/>
            </p:nvSpPr>
            <p:spPr bwMode="auto">
              <a:xfrm>
                <a:off x="1248" y="1148"/>
                <a:ext cx="40" cy="32"/>
              </a:xfrm>
              <a:custGeom>
                <a:avLst/>
                <a:gdLst>
                  <a:gd name="T0" fmla="*/ 0 w 40"/>
                  <a:gd name="T1" fmla="*/ 32 h 32"/>
                  <a:gd name="T2" fmla="*/ 40 w 40"/>
                  <a:gd name="T3" fmla="*/ 0 h 32"/>
                  <a:gd name="T4" fmla="*/ 0 60000 65536"/>
                  <a:gd name="T5" fmla="*/ 0 60000 65536"/>
                  <a:gd name="T6" fmla="*/ 0 w 40"/>
                  <a:gd name="T7" fmla="*/ 0 h 32"/>
                  <a:gd name="T8" fmla="*/ 40 w 40"/>
                  <a:gd name="T9" fmla="*/ 32 h 32"/>
                </a:gdLst>
                <a:ahLst/>
                <a:cxnLst>
                  <a:cxn ang="T4">
                    <a:pos x="T0" y="T1"/>
                  </a:cxn>
                  <a:cxn ang="T5">
                    <a:pos x="T2" y="T3"/>
                  </a:cxn>
                </a:cxnLst>
                <a:rect l="T6" t="T7" r="T8" b="T9"/>
                <a:pathLst>
                  <a:path w="40" h="32">
                    <a:moveTo>
                      <a:pt x="0" y="32"/>
                    </a:moveTo>
                    <a:lnTo>
                      <a:pt x="40" y="0"/>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Line 10"/>
              <p:cNvSpPr>
                <a:spLocks noChangeShapeType="1"/>
              </p:cNvSpPr>
              <p:nvPr/>
            </p:nvSpPr>
            <p:spPr bwMode="auto">
              <a:xfrm>
                <a:off x="1968" y="1680"/>
                <a:ext cx="28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11"/>
              <p:cNvSpPr txBox="1">
                <a:spLocks noChangeArrowheads="1"/>
              </p:cNvSpPr>
              <p:nvPr/>
            </p:nvSpPr>
            <p:spPr bwMode="auto">
              <a:xfrm>
                <a:off x="913" y="1056"/>
                <a:ext cx="3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I</a:t>
                </a:r>
              </a:p>
            </p:txBody>
          </p:sp>
          <p:sp>
            <p:nvSpPr>
              <p:cNvPr id="23" name="Text Box 12"/>
              <p:cNvSpPr txBox="1">
                <a:spLocks noChangeArrowheads="1"/>
              </p:cNvSpPr>
              <p:nvPr/>
            </p:nvSpPr>
            <p:spPr bwMode="auto">
              <a:xfrm>
                <a:off x="1313" y="115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dirty="0"/>
                  <a:t>O</a:t>
                </a:r>
              </a:p>
            </p:txBody>
          </p:sp>
        </p:grpSp>
        <p:grpSp>
          <p:nvGrpSpPr>
            <p:cNvPr id="24" name="Group 13"/>
            <p:cNvGrpSpPr>
              <a:grpSpLocks/>
            </p:cNvGrpSpPr>
            <p:nvPr/>
          </p:nvGrpSpPr>
          <p:grpSpPr bwMode="auto">
            <a:xfrm>
              <a:off x="6516216" y="5052392"/>
              <a:ext cx="2182813" cy="1905000"/>
              <a:chOff x="2897" y="720"/>
              <a:chExt cx="1375" cy="1200"/>
            </a:xfrm>
          </p:grpSpPr>
          <p:sp>
            <p:nvSpPr>
              <p:cNvPr id="25" name="Line 14"/>
              <p:cNvSpPr>
                <a:spLocks noChangeShapeType="1"/>
              </p:cNvSpPr>
              <p:nvPr/>
            </p:nvSpPr>
            <p:spPr bwMode="auto">
              <a:xfrm>
                <a:off x="3216" y="720"/>
                <a:ext cx="0" cy="576"/>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5"/>
              <p:cNvSpPr>
                <a:spLocks noChangeShapeType="1"/>
              </p:cNvSpPr>
              <p:nvPr/>
            </p:nvSpPr>
            <p:spPr bwMode="auto">
              <a:xfrm>
                <a:off x="3216" y="1344"/>
                <a:ext cx="0" cy="383"/>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6"/>
              <p:cNvSpPr>
                <a:spLocks noChangeShapeType="1"/>
              </p:cNvSpPr>
              <p:nvPr/>
            </p:nvSpPr>
            <p:spPr bwMode="auto">
              <a:xfrm>
                <a:off x="3600" y="1728"/>
                <a:ext cx="672" cy="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17"/>
              <p:cNvSpPr>
                <a:spLocks noChangeShapeType="1"/>
              </p:cNvSpPr>
              <p:nvPr/>
            </p:nvSpPr>
            <p:spPr bwMode="auto">
              <a:xfrm>
                <a:off x="3216" y="1728"/>
                <a:ext cx="38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Arc 18"/>
              <p:cNvSpPr>
                <a:spLocks/>
              </p:cNvSpPr>
              <p:nvPr/>
            </p:nvSpPr>
            <p:spPr bwMode="auto">
              <a:xfrm>
                <a:off x="3216" y="1298"/>
                <a:ext cx="384" cy="430"/>
              </a:xfrm>
              <a:custGeom>
                <a:avLst/>
                <a:gdLst>
                  <a:gd name="T0" fmla="*/ 0 w 21575"/>
                  <a:gd name="T1" fmla="*/ 0 h 21600"/>
                  <a:gd name="T2" fmla="*/ 0 w 21575"/>
                  <a:gd name="T3" fmla="*/ 0 h 21600"/>
                  <a:gd name="T4" fmla="*/ 0 w 21575"/>
                  <a:gd name="T5" fmla="*/ 0 h 21600"/>
                  <a:gd name="T6" fmla="*/ 0 60000 65536"/>
                  <a:gd name="T7" fmla="*/ 0 60000 65536"/>
                  <a:gd name="T8" fmla="*/ 0 60000 65536"/>
                  <a:gd name="T9" fmla="*/ 0 w 21575"/>
                  <a:gd name="T10" fmla="*/ 0 h 21600"/>
                  <a:gd name="T11" fmla="*/ 21575 w 21575"/>
                  <a:gd name="T12" fmla="*/ 21600 h 21600"/>
                </a:gdLst>
                <a:ahLst/>
                <a:cxnLst>
                  <a:cxn ang="T6">
                    <a:pos x="T0" y="T1"/>
                  </a:cxn>
                  <a:cxn ang="T7">
                    <a:pos x="T2" y="T3"/>
                  </a:cxn>
                  <a:cxn ang="T8">
                    <a:pos x="T4" y="T5"/>
                  </a:cxn>
                </a:cxnLst>
                <a:rect l="T9" t="T10" r="T11" b="T12"/>
                <a:pathLst>
                  <a:path w="21575" h="21600" fill="none" extrusionOk="0">
                    <a:moveTo>
                      <a:pt x="-1" y="0"/>
                    </a:moveTo>
                    <a:cubicBezTo>
                      <a:pt x="11523" y="0"/>
                      <a:pt x="21017" y="9045"/>
                      <a:pt x="21574" y="20556"/>
                    </a:cubicBezTo>
                  </a:path>
                  <a:path w="21575" h="21600" stroke="0" extrusionOk="0">
                    <a:moveTo>
                      <a:pt x="-1" y="0"/>
                    </a:moveTo>
                    <a:cubicBezTo>
                      <a:pt x="11523" y="0"/>
                      <a:pt x="21017" y="9045"/>
                      <a:pt x="21574" y="20556"/>
                    </a:cubicBezTo>
                    <a:lnTo>
                      <a:pt x="0" y="21600"/>
                    </a:lnTo>
                    <a:lnTo>
                      <a:pt x="-1"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 name="Freeform 19"/>
              <p:cNvSpPr>
                <a:spLocks/>
              </p:cNvSpPr>
              <p:nvPr/>
            </p:nvSpPr>
            <p:spPr bwMode="auto">
              <a:xfrm>
                <a:off x="3552" y="1536"/>
                <a:ext cx="32" cy="80"/>
              </a:xfrm>
              <a:custGeom>
                <a:avLst/>
                <a:gdLst>
                  <a:gd name="T0" fmla="*/ 0 w 32"/>
                  <a:gd name="T1" fmla="*/ 0 h 80"/>
                  <a:gd name="T2" fmla="*/ 32 w 32"/>
                  <a:gd name="T3" fmla="*/ 80 h 80"/>
                  <a:gd name="T4" fmla="*/ 0 60000 65536"/>
                  <a:gd name="T5" fmla="*/ 0 60000 65536"/>
                  <a:gd name="T6" fmla="*/ 0 w 32"/>
                  <a:gd name="T7" fmla="*/ 0 h 80"/>
                  <a:gd name="T8" fmla="*/ 32 w 32"/>
                  <a:gd name="T9" fmla="*/ 80 h 80"/>
                </a:gdLst>
                <a:ahLst/>
                <a:cxnLst>
                  <a:cxn ang="T4">
                    <a:pos x="T0" y="T1"/>
                  </a:cxn>
                  <a:cxn ang="T5">
                    <a:pos x="T2" y="T3"/>
                  </a:cxn>
                </a:cxnLst>
                <a:rect l="T6" t="T7" r="T8" b="T9"/>
                <a:pathLst>
                  <a:path w="32" h="80">
                    <a:moveTo>
                      <a:pt x="0" y="0"/>
                    </a:moveTo>
                    <a:lnTo>
                      <a:pt x="32" y="80"/>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 name="Text Box 20"/>
              <p:cNvSpPr txBox="1">
                <a:spLocks noChangeArrowheads="1"/>
              </p:cNvSpPr>
              <p:nvPr/>
            </p:nvSpPr>
            <p:spPr bwMode="auto">
              <a:xfrm>
                <a:off x="2977" y="912"/>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I</a:t>
                </a:r>
              </a:p>
            </p:txBody>
          </p:sp>
          <p:sp>
            <p:nvSpPr>
              <p:cNvPr id="32" name="Text Box 21"/>
              <p:cNvSpPr txBox="1">
                <a:spLocks noChangeArrowheads="1"/>
              </p:cNvSpPr>
              <p:nvPr/>
            </p:nvSpPr>
            <p:spPr bwMode="auto">
              <a:xfrm>
                <a:off x="2897" y="163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O</a:t>
                </a:r>
              </a:p>
            </p:txBody>
          </p:sp>
        </p:grpSp>
        <p:graphicFrame>
          <p:nvGraphicFramePr>
            <p:cNvPr id="33" name="对象 32"/>
            <p:cNvGraphicFramePr>
              <a:graphicFrameLocks noChangeAspect="1"/>
            </p:cNvGraphicFramePr>
            <p:nvPr>
              <p:extLst>
                <p:ext uri="{D42A27DB-BD31-4B8C-83A1-F6EECF244321}">
                  <p14:modId xmlns:p14="http://schemas.microsoft.com/office/powerpoint/2010/main" val="4003928530"/>
                </p:ext>
              </p:extLst>
            </p:nvPr>
          </p:nvGraphicFramePr>
          <p:xfrm>
            <a:off x="7452320" y="4970785"/>
            <a:ext cx="1460350" cy="1050503"/>
          </p:xfrm>
          <a:graphic>
            <a:graphicData uri="http://schemas.openxmlformats.org/presentationml/2006/ole">
              <mc:AlternateContent xmlns:mc="http://schemas.openxmlformats.org/markup-compatibility/2006">
                <mc:Choice xmlns:v="urn:schemas-microsoft-com:vml" Requires="v">
                  <p:oleObj spid="_x0000_s77287" name="Equation" r:id="rId9" imgW="545863" imgH="393529" progId="Equation.DSMT4">
                    <p:embed/>
                  </p:oleObj>
                </mc:Choice>
                <mc:Fallback>
                  <p:oleObj name="Equation" r:id="rId9" imgW="545863" imgH="39352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52320" y="4970785"/>
                          <a:ext cx="1460350" cy="1050503"/>
                        </a:xfrm>
                        <a:prstGeom prst="rect">
                          <a:avLst/>
                        </a:prstGeom>
                        <a:noFill/>
                        <a:ln>
                          <a:noFill/>
                        </a:ln>
                        <a:effectLst/>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1906916089"/>
                </p:ext>
              </p:extLst>
            </p:nvPr>
          </p:nvGraphicFramePr>
          <p:xfrm>
            <a:off x="2183185" y="5445224"/>
            <a:ext cx="2493962" cy="1016000"/>
          </p:xfrm>
          <a:graphic>
            <a:graphicData uri="http://schemas.openxmlformats.org/presentationml/2006/ole">
              <mc:AlternateContent xmlns:mc="http://schemas.openxmlformats.org/markup-compatibility/2006">
                <mc:Choice xmlns:v="urn:schemas-microsoft-com:vml" Requires="v">
                  <p:oleObj spid="_x0000_s77288" name="Equation" r:id="rId11" imgW="965200" imgH="393700" progId="Equation.DSMT4">
                    <p:embed/>
                  </p:oleObj>
                </mc:Choice>
                <mc:Fallback>
                  <p:oleObj name="Equation" r:id="rId11" imgW="965200" imgH="3937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3185" y="5445224"/>
                          <a:ext cx="24939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1571036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5616" y="116632"/>
            <a:ext cx="7056784" cy="707886"/>
          </a:xfrm>
          <a:prstGeom prst="rect">
            <a:avLst/>
          </a:prstGeom>
        </p:spPr>
        <p:txBody>
          <a:bodyPr wrap="square">
            <a:spAutoFit/>
          </a:bodyPr>
          <a:lstStyle/>
          <a:p>
            <a:pPr algn="ctr"/>
            <a:r>
              <a:rPr lang="zh-CN" altLang="en-US" sz="4000" dirty="0">
                <a:solidFill>
                  <a:srgbClr val="CC3300"/>
                </a:solidFill>
              </a:rPr>
              <a:t>磁场的高斯定理 安培环路定理</a:t>
            </a:r>
            <a:endParaRPr lang="zh-CN" altLang="en-US" sz="4000" dirty="0"/>
          </a:p>
        </p:txBody>
      </p:sp>
      <p:grpSp>
        <p:nvGrpSpPr>
          <p:cNvPr id="3" name="Group 17"/>
          <p:cNvGrpSpPr>
            <a:grpSpLocks/>
          </p:cNvGrpSpPr>
          <p:nvPr/>
        </p:nvGrpSpPr>
        <p:grpSpPr bwMode="auto">
          <a:xfrm>
            <a:off x="6228184" y="981075"/>
            <a:ext cx="2743200" cy="2133600"/>
            <a:chOff x="960" y="1152"/>
            <a:chExt cx="1824" cy="1440"/>
          </a:xfrm>
        </p:grpSpPr>
        <p:grpSp>
          <p:nvGrpSpPr>
            <p:cNvPr id="4" name="Group 18"/>
            <p:cNvGrpSpPr>
              <a:grpSpLocks/>
            </p:cNvGrpSpPr>
            <p:nvPr/>
          </p:nvGrpSpPr>
          <p:grpSpPr bwMode="auto">
            <a:xfrm>
              <a:off x="960" y="1152"/>
              <a:ext cx="1824" cy="1440"/>
              <a:chOff x="960" y="1152"/>
              <a:chExt cx="1824" cy="1440"/>
            </a:xfrm>
          </p:grpSpPr>
          <p:sp>
            <p:nvSpPr>
              <p:cNvPr id="6" name="Oval 19"/>
              <p:cNvSpPr>
                <a:spLocks noChangeArrowheads="1"/>
              </p:cNvSpPr>
              <p:nvPr/>
            </p:nvSpPr>
            <p:spPr bwMode="auto">
              <a:xfrm>
                <a:off x="1568" y="1758"/>
                <a:ext cx="608" cy="228"/>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 name="Oval 20"/>
              <p:cNvSpPr>
                <a:spLocks noChangeArrowheads="1"/>
              </p:cNvSpPr>
              <p:nvPr/>
            </p:nvSpPr>
            <p:spPr bwMode="auto">
              <a:xfrm>
                <a:off x="1433" y="1683"/>
                <a:ext cx="878" cy="378"/>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8" name="Oval 21"/>
              <p:cNvSpPr>
                <a:spLocks noChangeArrowheads="1"/>
              </p:cNvSpPr>
              <p:nvPr/>
            </p:nvSpPr>
            <p:spPr bwMode="auto">
              <a:xfrm>
                <a:off x="1298" y="1607"/>
                <a:ext cx="1148" cy="530"/>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 name="Oval 22"/>
              <p:cNvSpPr>
                <a:spLocks noChangeArrowheads="1"/>
              </p:cNvSpPr>
              <p:nvPr/>
            </p:nvSpPr>
            <p:spPr bwMode="auto">
              <a:xfrm>
                <a:off x="1163" y="1531"/>
                <a:ext cx="1418" cy="682"/>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 name="Line 23"/>
              <p:cNvSpPr>
                <a:spLocks noChangeShapeType="1"/>
              </p:cNvSpPr>
              <p:nvPr/>
            </p:nvSpPr>
            <p:spPr bwMode="auto">
              <a:xfrm flipV="1">
                <a:off x="1872" y="1152"/>
                <a:ext cx="0" cy="72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24"/>
              <p:cNvSpPr>
                <a:spLocks noChangeShapeType="1"/>
              </p:cNvSpPr>
              <p:nvPr/>
            </p:nvSpPr>
            <p:spPr bwMode="auto">
              <a:xfrm>
                <a:off x="1872" y="2289"/>
                <a:ext cx="0" cy="303"/>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AutoShape 25"/>
              <p:cNvSpPr>
                <a:spLocks noChangeArrowheads="1"/>
              </p:cNvSpPr>
              <p:nvPr/>
            </p:nvSpPr>
            <p:spPr bwMode="auto">
              <a:xfrm>
                <a:off x="960" y="1417"/>
                <a:ext cx="1824" cy="872"/>
              </a:xfrm>
              <a:prstGeom prst="parallelogram">
                <a:avLst>
                  <a:gd name="adj" fmla="val 22777"/>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3" name="Line 26"/>
              <p:cNvSpPr>
                <a:spLocks noChangeShapeType="1"/>
              </p:cNvSpPr>
              <p:nvPr/>
            </p:nvSpPr>
            <p:spPr bwMode="auto">
              <a:xfrm flipV="1">
                <a:off x="1872" y="1266"/>
                <a:ext cx="0" cy="75"/>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27"/>
              <p:cNvSpPr>
                <a:spLocks noChangeShapeType="1"/>
              </p:cNvSpPr>
              <p:nvPr/>
            </p:nvSpPr>
            <p:spPr bwMode="auto">
              <a:xfrm flipV="1">
                <a:off x="1872" y="2403"/>
                <a:ext cx="0" cy="113"/>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Freeform 28"/>
              <p:cNvSpPr>
                <a:spLocks/>
              </p:cNvSpPr>
              <p:nvPr/>
            </p:nvSpPr>
            <p:spPr bwMode="auto">
              <a:xfrm>
                <a:off x="1569" y="1825"/>
                <a:ext cx="20" cy="47"/>
              </a:xfrm>
              <a:custGeom>
                <a:avLst/>
                <a:gdLst>
                  <a:gd name="T0" fmla="*/ 1 w 29"/>
                  <a:gd name="T1" fmla="*/ 0 h 60"/>
                  <a:gd name="T2" fmla="*/ 0 w 29"/>
                  <a:gd name="T3" fmla="*/ 9 h 60"/>
                  <a:gd name="T4" fmla="*/ 0 60000 65536"/>
                  <a:gd name="T5" fmla="*/ 0 60000 65536"/>
                  <a:gd name="T6" fmla="*/ 0 w 29"/>
                  <a:gd name="T7" fmla="*/ 0 h 60"/>
                  <a:gd name="T8" fmla="*/ 29 w 29"/>
                  <a:gd name="T9" fmla="*/ 60 h 60"/>
                </a:gdLst>
                <a:ahLst/>
                <a:cxnLst>
                  <a:cxn ang="T4">
                    <a:pos x="T0" y="T1"/>
                  </a:cxn>
                  <a:cxn ang="T5">
                    <a:pos x="T2" y="T3"/>
                  </a:cxn>
                </a:cxnLst>
                <a:rect l="T6" t="T7" r="T8" b="T9"/>
                <a:pathLst>
                  <a:path w="29" h="60">
                    <a:moveTo>
                      <a:pt x="29" y="0"/>
                    </a:moveTo>
                    <a:lnTo>
                      <a:pt x="0" y="6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Freeform 29"/>
              <p:cNvSpPr>
                <a:spLocks/>
              </p:cNvSpPr>
              <p:nvPr/>
            </p:nvSpPr>
            <p:spPr bwMode="auto">
              <a:xfrm>
                <a:off x="1434" y="1832"/>
                <a:ext cx="12" cy="40"/>
              </a:xfrm>
              <a:custGeom>
                <a:avLst/>
                <a:gdLst>
                  <a:gd name="T0" fmla="*/ 1 w 17"/>
                  <a:gd name="T1" fmla="*/ 0 h 51"/>
                  <a:gd name="T2" fmla="*/ 0 w 17"/>
                  <a:gd name="T3" fmla="*/ 7 h 51"/>
                  <a:gd name="T4" fmla="*/ 0 60000 65536"/>
                  <a:gd name="T5" fmla="*/ 0 60000 65536"/>
                  <a:gd name="T6" fmla="*/ 0 w 17"/>
                  <a:gd name="T7" fmla="*/ 0 h 51"/>
                  <a:gd name="T8" fmla="*/ 17 w 17"/>
                  <a:gd name="T9" fmla="*/ 51 h 51"/>
                </a:gdLst>
                <a:ahLst/>
                <a:cxnLst>
                  <a:cxn ang="T4">
                    <a:pos x="T0" y="T1"/>
                  </a:cxn>
                  <a:cxn ang="T5">
                    <a:pos x="T2" y="T3"/>
                  </a:cxn>
                </a:cxnLst>
                <a:rect l="T6" t="T7" r="T8" b="T9"/>
                <a:pathLst>
                  <a:path w="17" h="51">
                    <a:moveTo>
                      <a:pt x="17" y="0"/>
                    </a:moveTo>
                    <a:lnTo>
                      <a:pt x="0" y="51"/>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Freeform 30"/>
              <p:cNvSpPr>
                <a:spLocks/>
              </p:cNvSpPr>
              <p:nvPr/>
            </p:nvSpPr>
            <p:spPr bwMode="auto">
              <a:xfrm>
                <a:off x="1298" y="1829"/>
                <a:ext cx="10" cy="43"/>
              </a:xfrm>
              <a:custGeom>
                <a:avLst/>
                <a:gdLst>
                  <a:gd name="T0" fmla="*/ 1 w 14"/>
                  <a:gd name="T1" fmla="*/ 0 h 54"/>
                  <a:gd name="T2" fmla="*/ 0 w 14"/>
                  <a:gd name="T3" fmla="*/ 9 h 54"/>
                  <a:gd name="T4" fmla="*/ 0 60000 65536"/>
                  <a:gd name="T5" fmla="*/ 0 60000 65536"/>
                  <a:gd name="T6" fmla="*/ 0 w 14"/>
                  <a:gd name="T7" fmla="*/ 0 h 54"/>
                  <a:gd name="T8" fmla="*/ 14 w 14"/>
                  <a:gd name="T9" fmla="*/ 54 h 54"/>
                </a:gdLst>
                <a:ahLst/>
                <a:cxnLst>
                  <a:cxn ang="T4">
                    <a:pos x="T0" y="T1"/>
                  </a:cxn>
                  <a:cxn ang="T5">
                    <a:pos x="T2" y="T3"/>
                  </a:cxn>
                </a:cxnLst>
                <a:rect l="T6" t="T7" r="T8" b="T9"/>
                <a:pathLst>
                  <a:path w="14" h="54">
                    <a:moveTo>
                      <a:pt x="14" y="0"/>
                    </a:moveTo>
                    <a:lnTo>
                      <a:pt x="0" y="54"/>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Freeform 31"/>
              <p:cNvSpPr>
                <a:spLocks/>
              </p:cNvSpPr>
              <p:nvPr/>
            </p:nvSpPr>
            <p:spPr bwMode="auto">
              <a:xfrm>
                <a:off x="1163" y="1827"/>
                <a:ext cx="8" cy="45"/>
              </a:xfrm>
              <a:custGeom>
                <a:avLst/>
                <a:gdLst>
                  <a:gd name="T0" fmla="*/ 1 w 11"/>
                  <a:gd name="T1" fmla="*/ 0 h 57"/>
                  <a:gd name="T2" fmla="*/ 0 w 11"/>
                  <a:gd name="T3" fmla="*/ 8 h 57"/>
                  <a:gd name="T4" fmla="*/ 0 60000 65536"/>
                  <a:gd name="T5" fmla="*/ 0 60000 65536"/>
                  <a:gd name="T6" fmla="*/ 0 w 11"/>
                  <a:gd name="T7" fmla="*/ 0 h 57"/>
                  <a:gd name="T8" fmla="*/ 11 w 11"/>
                  <a:gd name="T9" fmla="*/ 57 h 57"/>
                </a:gdLst>
                <a:ahLst/>
                <a:cxnLst>
                  <a:cxn ang="T4">
                    <a:pos x="T0" y="T1"/>
                  </a:cxn>
                  <a:cxn ang="T5">
                    <a:pos x="T2" y="T3"/>
                  </a:cxn>
                </a:cxnLst>
                <a:rect l="T6" t="T7" r="T8" b="T9"/>
                <a:pathLst>
                  <a:path w="11" h="57">
                    <a:moveTo>
                      <a:pt x="11" y="0"/>
                    </a:moveTo>
                    <a:lnTo>
                      <a:pt x="0" y="57"/>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 name="Freeform 32"/>
              <p:cNvSpPr>
                <a:spLocks/>
              </p:cNvSpPr>
              <p:nvPr/>
            </p:nvSpPr>
            <p:spPr bwMode="auto">
              <a:xfrm>
                <a:off x="2149" y="1846"/>
                <a:ext cx="25" cy="69"/>
              </a:xfrm>
              <a:custGeom>
                <a:avLst/>
                <a:gdLst>
                  <a:gd name="T0" fmla="*/ 0 w 36"/>
                  <a:gd name="T1" fmla="*/ 13 h 87"/>
                  <a:gd name="T2" fmla="*/ 2 w 36"/>
                  <a:gd name="T3" fmla="*/ 0 h 87"/>
                  <a:gd name="T4" fmla="*/ 0 60000 65536"/>
                  <a:gd name="T5" fmla="*/ 0 60000 65536"/>
                  <a:gd name="T6" fmla="*/ 0 w 36"/>
                  <a:gd name="T7" fmla="*/ 0 h 87"/>
                  <a:gd name="T8" fmla="*/ 36 w 36"/>
                  <a:gd name="T9" fmla="*/ 87 h 87"/>
                </a:gdLst>
                <a:ahLst/>
                <a:cxnLst>
                  <a:cxn ang="T4">
                    <a:pos x="T0" y="T1"/>
                  </a:cxn>
                  <a:cxn ang="T5">
                    <a:pos x="T2" y="T3"/>
                  </a:cxn>
                </a:cxnLst>
                <a:rect l="T6" t="T7" r="T8" b="T9"/>
                <a:pathLst>
                  <a:path w="36" h="87">
                    <a:moveTo>
                      <a:pt x="0" y="87"/>
                    </a:moveTo>
                    <a:lnTo>
                      <a:pt x="36" y="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Freeform 33"/>
              <p:cNvSpPr>
                <a:spLocks/>
              </p:cNvSpPr>
              <p:nvPr/>
            </p:nvSpPr>
            <p:spPr bwMode="auto">
              <a:xfrm>
                <a:off x="2296" y="1871"/>
                <a:ext cx="15" cy="44"/>
              </a:xfrm>
              <a:custGeom>
                <a:avLst/>
                <a:gdLst>
                  <a:gd name="T0" fmla="*/ 0 w 21"/>
                  <a:gd name="T1" fmla="*/ 9 h 55"/>
                  <a:gd name="T2" fmla="*/ 1 w 21"/>
                  <a:gd name="T3" fmla="*/ 0 h 55"/>
                  <a:gd name="T4" fmla="*/ 0 60000 65536"/>
                  <a:gd name="T5" fmla="*/ 0 60000 65536"/>
                  <a:gd name="T6" fmla="*/ 0 w 21"/>
                  <a:gd name="T7" fmla="*/ 0 h 55"/>
                  <a:gd name="T8" fmla="*/ 21 w 21"/>
                  <a:gd name="T9" fmla="*/ 55 h 55"/>
                </a:gdLst>
                <a:ahLst/>
                <a:cxnLst>
                  <a:cxn ang="T4">
                    <a:pos x="T0" y="T1"/>
                  </a:cxn>
                  <a:cxn ang="T5">
                    <a:pos x="T2" y="T3"/>
                  </a:cxn>
                </a:cxnLst>
                <a:rect l="T6" t="T7" r="T8" b="T9"/>
                <a:pathLst>
                  <a:path w="21" h="55">
                    <a:moveTo>
                      <a:pt x="0" y="55"/>
                    </a:moveTo>
                    <a:lnTo>
                      <a:pt x="21" y="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Freeform 34"/>
              <p:cNvSpPr>
                <a:spLocks/>
              </p:cNvSpPr>
              <p:nvPr/>
            </p:nvSpPr>
            <p:spPr bwMode="auto">
              <a:xfrm>
                <a:off x="2436" y="1871"/>
                <a:ext cx="10" cy="48"/>
              </a:xfrm>
              <a:custGeom>
                <a:avLst/>
                <a:gdLst>
                  <a:gd name="T0" fmla="*/ 0 w 15"/>
                  <a:gd name="T1" fmla="*/ 9 h 61"/>
                  <a:gd name="T2" fmla="*/ 1 w 15"/>
                  <a:gd name="T3" fmla="*/ 0 h 61"/>
                  <a:gd name="T4" fmla="*/ 0 60000 65536"/>
                  <a:gd name="T5" fmla="*/ 0 60000 65536"/>
                  <a:gd name="T6" fmla="*/ 0 w 15"/>
                  <a:gd name="T7" fmla="*/ 0 h 61"/>
                  <a:gd name="T8" fmla="*/ 15 w 15"/>
                  <a:gd name="T9" fmla="*/ 61 h 61"/>
                </a:gdLst>
                <a:ahLst/>
                <a:cxnLst>
                  <a:cxn ang="T4">
                    <a:pos x="T0" y="T1"/>
                  </a:cxn>
                  <a:cxn ang="T5">
                    <a:pos x="T2" y="T3"/>
                  </a:cxn>
                </a:cxnLst>
                <a:rect l="T6" t="T7" r="T8" b="T9"/>
                <a:pathLst>
                  <a:path w="15" h="61">
                    <a:moveTo>
                      <a:pt x="0" y="61"/>
                    </a:moveTo>
                    <a:lnTo>
                      <a:pt x="15" y="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Freeform 35"/>
              <p:cNvSpPr>
                <a:spLocks/>
              </p:cNvSpPr>
              <p:nvPr/>
            </p:nvSpPr>
            <p:spPr bwMode="auto">
              <a:xfrm>
                <a:off x="2571" y="1871"/>
                <a:ext cx="10" cy="46"/>
              </a:xfrm>
              <a:custGeom>
                <a:avLst/>
                <a:gdLst>
                  <a:gd name="T0" fmla="*/ 0 w 15"/>
                  <a:gd name="T1" fmla="*/ 9 h 58"/>
                  <a:gd name="T2" fmla="*/ 1 w 15"/>
                  <a:gd name="T3" fmla="*/ 0 h 58"/>
                  <a:gd name="T4" fmla="*/ 0 60000 65536"/>
                  <a:gd name="T5" fmla="*/ 0 60000 65536"/>
                  <a:gd name="T6" fmla="*/ 0 w 15"/>
                  <a:gd name="T7" fmla="*/ 0 h 58"/>
                  <a:gd name="T8" fmla="*/ 15 w 15"/>
                  <a:gd name="T9" fmla="*/ 58 h 58"/>
                </a:gdLst>
                <a:ahLst/>
                <a:cxnLst>
                  <a:cxn ang="T4">
                    <a:pos x="T0" y="T1"/>
                  </a:cxn>
                  <a:cxn ang="T5">
                    <a:pos x="T2" y="T3"/>
                  </a:cxn>
                </a:cxnLst>
                <a:rect l="T6" t="T7" r="T8" b="T9"/>
                <a:pathLst>
                  <a:path w="15" h="58">
                    <a:moveTo>
                      <a:pt x="0" y="58"/>
                    </a:moveTo>
                    <a:lnTo>
                      <a:pt x="15" y="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 name="Text Box 36"/>
            <p:cNvSpPr txBox="1">
              <a:spLocks noChangeArrowheads="1"/>
            </p:cNvSpPr>
            <p:nvPr/>
          </p:nvSpPr>
          <p:spPr bwMode="auto">
            <a:xfrm>
              <a:off x="1968" y="1152"/>
              <a:ext cx="20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I</a:t>
              </a:r>
            </a:p>
          </p:txBody>
        </p:sp>
      </p:grpSp>
      <p:sp>
        <p:nvSpPr>
          <p:cNvPr id="23" name="Text Box 45"/>
          <p:cNvSpPr txBox="1">
            <a:spLocks noChangeArrowheads="1"/>
          </p:cNvSpPr>
          <p:nvPr/>
        </p:nvSpPr>
        <p:spPr bwMode="auto">
          <a:xfrm>
            <a:off x="323528" y="1124744"/>
            <a:ext cx="580866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pPr>
            <a:r>
              <a:rPr lang="zh-CN" altLang="en-US" sz="2800" dirty="0">
                <a:solidFill>
                  <a:schemeClr val="accent2"/>
                </a:solidFill>
              </a:rPr>
              <a:t>磁感应线性质：</a:t>
            </a:r>
          </a:p>
          <a:p>
            <a:pPr eaLnBrk="1" hangingPunct="1">
              <a:lnSpc>
                <a:spcPct val="120000"/>
              </a:lnSpc>
              <a:spcBef>
                <a:spcPct val="0"/>
              </a:spcBef>
              <a:buFontTx/>
              <a:buNone/>
            </a:pPr>
            <a:r>
              <a:rPr lang="zh-CN" altLang="en-US" sz="2800" dirty="0">
                <a:solidFill>
                  <a:schemeClr val="accent2"/>
                </a:solidFill>
              </a:rPr>
              <a:t> （</a:t>
            </a:r>
            <a:r>
              <a:rPr lang="en-US" altLang="zh-CN" sz="2800" dirty="0">
                <a:solidFill>
                  <a:schemeClr val="accent2"/>
                </a:solidFill>
              </a:rPr>
              <a:t>1</a:t>
            </a:r>
            <a:r>
              <a:rPr lang="zh-CN" altLang="en-US" sz="2800" dirty="0">
                <a:solidFill>
                  <a:schemeClr val="accent2"/>
                </a:solidFill>
              </a:rPr>
              <a:t>）磁感应线是闭合曲线。</a:t>
            </a:r>
          </a:p>
          <a:p>
            <a:pPr eaLnBrk="1" hangingPunct="1">
              <a:lnSpc>
                <a:spcPct val="120000"/>
              </a:lnSpc>
              <a:spcBef>
                <a:spcPct val="0"/>
              </a:spcBef>
              <a:buFontTx/>
              <a:buNone/>
            </a:pPr>
            <a:r>
              <a:rPr lang="zh-CN" altLang="en-US" sz="2800" dirty="0">
                <a:solidFill>
                  <a:schemeClr val="accent2"/>
                </a:solidFill>
              </a:rPr>
              <a:t> （</a:t>
            </a:r>
            <a:r>
              <a:rPr lang="en-US" altLang="zh-CN" sz="2800" dirty="0">
                <a:solidFill>
                  <a:schemeClr val="accent2"/>
                </a:solidFill>
              </a:rPr>
              <a:t>2</a:t>
            </a:r>
            <a:r>
              <a:rPr lang="zh-CN" altLang="en-US" sz="2800" dirty="0">
                <a:solidFill>
                  <a:schemeClr val="accent2"/>
                </a:solidFill>
              </a:rPr>
              <a:t>）任意两条磁感应线不能相交。</a:t>
            </a:r>
          </a:p>
        </p:txBody>
      </p:sp>
      <p:graphicFrame>
        <p:nvGraphicFramePr>
          <p:cNvPr id="24" name="Object 26"/>
          <p:cNvGraphicFramePr>
            <a:graphicFrameLocks noChangeAspect="1"/>
          </p:cNvGraphicFramePr>
          <p:nvPr/>
        </p:nvGraphicFramePr>
        <p:xfrm>
          <a:off x="1231900" y="3998913"/>
          <a:ext cx="1447800" cy="1085850"/>
        </p:xfrm>
        <a:graphic>
          <a:graphicData uri="http://schemas.openxmlformats.org/presentationml/2006/ole">
            <mc:AlternateContent xmlns:mc="http://schemas.openxmlformats.org/markup-compatibility/2006">
              <mc:Choice xmlns:v="urn:schemas-microsoft-com:vml" Requires="v">
                <p:oleObj spid="_x0000_s78016" name="公式" r:id="rId3" imgW="508000" imgH="381000" progId="Equation.3">
                  <p:embed/>
                </p:oleObj>
              </mc:Choice>
              <mc:Fallback>
                <p:oleObj name="公式" r:id="rId3" imgW="508000" imgH="38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1900" y="3998913"/>
                        <a:ext cx="144780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27"/>
          <p:cNvSpPr txBox="1">
            <a:spLocks noChangeArrowheads="1"/>
          </p:cNvSpPr>
          <p:nvPr/>
        </p:nvSpPr>
        <p:spPr bwMode="auto">
          <a:xfrm>
            <a:off x="2751138" y="4127500"/>
            <a:ext cx="7254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a:solidFill>
                  <a:schemeClr val="accent2"/>
                </a:solidFill>
              </a:rPr>
              <a:t>= 0</a:t>
            </a:r>
          </a:p>
        </p:txBody>
      </p:sp>
      <p:sp>
        <p:nvSpPr>
          <p:cNvPr id="26" name="Rectangle 29"/>
          <p:cNvSpPr>
            <a:spLocks noChangeArrowheads="1"/>
          </p:cNvSpPr>
          <p:nvPr/>
        </p:nvSpPr>
        <p:spPr bwMode="auto">
          <a:xfrm>
            <a:off x="971550" y="3854450"/>
            <a:ext cx="2514600" cy="1143000"/>
          </a:xfrm>
          <a:prstGeom prst="rect">
            <a:avLst/>
          </a:prstGeom>
          <a:noFill/>
          <a:ln w="571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b="0">
              <a:solidFill>
                <a:schemeClr val="accent2"/>
              </a:solidFill>
            </a:endParaRPr>
          </a:p>
        </p:txBody>
      </p:sp>
      <p:sp>
        <p:nvSpPr>
          <p:cNvPr id="27" name="Rectangle 31"/>
          <p:cNvSpPr>
            <a:spLocks noChangeArrowheads="1"/>
          </p:cNvSpPr>
          <p:nvPr/>
        </p:nvSpPr>
        <p:spPr bwMode="auto">
          <a:xfrm>
            <a:off x="461963" y="2981325"/>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dirty="0">
                <a:solidFill>
                  <a:srgbClr val="CC3300"/>
                </a:solidFill>
                <a:latin typeface="宋体" pitchFamily="2" charset="-122"/>
              </a:rPr>
              <a:t>磁场的高斯定理：</a:t>
            </a:r>
          </a:p>
        </p:txBody>
      </p:sp>
      <p:sp>
        <p:nvSpPr>
          <p:cNvPr id="28" name="Text Box 28"/>
          <p:cNvSpPr txBox="1">
            <a:spLocks noChangeArrowheads="1"/>
          </p:cNvSpPr>
          <p:nvPr/>
        </p:nvSpPr>
        <p:spPr bwMode="auto">
          <a:xfrm>
            <a:off x="4754984" y="4203701"/>
            <a:ext cx="23288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chemeClr val="accent2"/>
                </a:solidFill>
              </a:rPr>
              <a:t>磁通连续定理</a:t>
            </a:r>
          </a:p>
        </p:txBody>
      </p:sp>
      <p:graphicFrame>
        <p:nvGraphicFramePr>
          <p:cNvPr id="29" name="Object 3"/>
          <p:cNvGraphicFramePr>
            <a:graphicFrameLocks/>
          </p:cNvGraphicFramePr>
          <p:nvPr>
            <p:extLst>
              <p:ext uri="{D42A27DB-BD31-4B8C-83A1-F6EECF244321}">
                <p14:modId xmlns:p14="http://schemas.microsoft.com/office/powerpoint/2010/main" val="2631578795"/>
              </p:ext>
            </p:extLst>
          </p:nvPr>
        </p:nvGraphicFramePr>
        <p:xfrm>
          <a:off x="3792835" y="5301208"/>
          <a:ext cx="3810000" cy="1160462"/>
        </p:xfrm>
        <a:graphic>
          <a:graphicData uri="http://schemas.openxmlformats.org/presentationml/2006/ole">
            <mc:AlternateContent xmlns:mc="http://schemas.openxmlformats.org/markup-compatibility/2006">
              <mc:Choice xmlns:v="urn:schemas-microsoft-com:vml" Requires="v">
                <p:oleObj spid="_x0000_s78017" name="公式" r:id="rId5" imgW="1307532" imgH="406224" progId="Equation.3">
                  <p:embed/>
                </p:oleObj>
              </mc:Choice>
              <mc:Fallback>
                <p:oleObj name="公式" r:id="rId5" imgW="1307532" imgH="406224"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835" y="5301208"/>
                        <a:ext cx="3810000" cy="1160462"/>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Text Box 7"/>
          <p:cNvSpPr txBox="1">
            <a:spLocks noChangeArrowheads="1"/>
          </p:cNvSpPr>
          <p:nvPr/>
        </p:nvSpPr>
        <p:spPr bwMode="auto">
          <a:xfrm>
            <a:off x="338411" y="5445224"/>
            <a:ext cx="26564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dirty="0">
                <a:solidFill>
                  <a:srgbClr val="CC3300"/>
                </a:solidFill>
                <a:latin typeface="宋体" pitchFamily="2" charset="-122"/>
              </a:rPr>
              <a:t>安培环路定理</a:t>
            </a:r>
            <a:endParaRPr lang="en-US" altLang="zh-CN" dirty="0">
              <a:solidFill>
                <a:srgbClr val="CC3300"/>
              </a:solidFill>
              <a:latin typeface="宋体" pitchFamily="2" charset="-122"/>
            </a:endParaRPr>
          </a:p>
        </p:txBody>
      </p:sp>
    </p:spTree>
    <p:extLst>
      <p:ext uri="{BB962C8B-B14F-4D97-AF65-F5344CB8AC3E}">
        <p14:creationId xmlns:p14="http://schemas.microsoft.com/office/powerpoint/2010/main" val="196541074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6" grpId="0" animBg="1"/>
      <p:bldP spid="27" grpId="0"/>
      <p:bldP spid="28"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043608" y="142474"/>
            <a:ext cx="738856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75000"/>
              </a:lnSpc>
              <a:spcBef>
                <a:spcPct val="50000"/>
              </a:spcBef>
              <a:buFontTx/>
              <a:buNone/>
            </a:pPr>
            <a:r>
              <a:rPr lang="zh-CN" altLang="en-US" sz="4000" dirty="0">
                <a:solidFill>
                  <a:srgbClr val="0000CC"/>
                </a:solidFill>
                <a:latin typeface="宋体" pitchFamily="2" charset="-122"/>
              </a:rPr>
              <a:t>安培环路定理在解场方面的应用</a:t>
            </a:r>
          </a:p>
        </p:txBody>
      </p:sp>
      <p:sp>
        <p:nvSpPr>
          <p:cNvPr id="7" name="Text Box 3"/>
          <p:cNvSpPr txBox="1">
            <a:spLocks noChangeArrowheads="1"/>
          </p:cNvSpPr>
          <p:nvPr/>
        </p:nvSpPr>
        <p:spPr bwMode="auto">
          <a:xfrm>
            <a:off x="317500" y="928688"/>
            <a:ext cx="8826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dirty="0"/>
              <a:t>1.</a:t>
            </a:r>
            <a:r>
              <a:rPr lang="zh-CN" altLang="en-US" sz="2800" dirty="0"/>
              <a:t>安培环路定理的成立是普遍的，但为了用它求磁场，  </a:t>
            </a:r>
          </a:p>
          <a:p>
            <a:pPr>
              <a:spcBef>
                <a:spcPct val="0"/>
              </a:spcBef>
              <a:buFontTx/>
              <a:buNone/>
            </a:pPr>
            <a:r>
              <a:rPr lang="zh-CN" altLang="en-US" sz="2800" dirty="0"/>
              <a:t>   电流分布必须具有特殊对称性；</a:t>
            </a:r>
          </a:p>
        </p:txBody>
      </p:sp>
      <p:sp>
        <p:nvSpPr>
          <p:cNvPr id="8" name="Text Box 4"/>
          <p:cNvSpPr txBox="1">
            <a:spLocks noChangeArrowheads="1"/>
          </p:cNvSpPr>
          <p:nvPr/>
        </p:nvSpPr>
        <p:spPr bwMode="auto">
          <a:xfrm>
            <a:off x="260350" y="1960563"/>
            <a:ext cx="8415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dirty="0"/>
              <a:t>2.</a:t>
            </a:r>
            <a:r>
              <a:rPr lang="zh-CN" altLang="en-US" sz="2800" dirty="0"/>
              <a:t>分析对称性，</a:t>
            </a:r>
            <a:r>
              <a:rPr lang="zh-CN" altLang="en-US" sz="2800" dirty="0">
                <a:solidFill>
                  <a:srgbClr val="CC3300"/>
                </a:solidFill>
              </a:rPr>
              <a:t>选取适当的闭合回路</a:t>
            </a:r>
            <a:r>
              <a:rPr lang="zh-CN" altLang="en-US" sz="2800" dirty="0"/>
              <a:t>作为安培环路；</a:t>
            </a:r>
          </a:p>
        </p:txBody>
      </p:sp>
      <p:sp>
        <p:nvSpPr>
          <p:cNvPr id="9" name="Text Box 5"/>
          <p:cNvSpPr txBox="1">
            <a:spLocks noChangeArrowheads="1"/>
          </p:cNvSpPr>
          <p:nvPr/>
        </p:nvSpPr>
        <p:spPr bwMode="auto">
          <a:xfrm>
            <a:off x="304800" y="3267075"/>
            <a:ext cx="8007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dirty="0"/>
              <a:t>4.</a:t>
            </a:r>
            <a:r>
              <a:rPr lang="zh-CN" altLang="en-US" sz="2800" dirty="0"/>
              <a:t>求出与所选回路铰链的电流</a:t>
            </a:r>
            <a:r>
              <a:rPr lang="en-US" altLang="zh-CN" sz="2800" dirty="0"/>
              <a:t>,</a:t>
            </a:r>
            <a:r>
              <a:rPr lang="zh-CN" altLang="en-US" sz="2800" dirty="0"/>
              <a:t>利用安培环路定理求</a:t>
            </a:r>
          </a:p>
          <a:p>
            <a:pPr>
              <a:spcBef>
                <a:spcPct val="0"/>
              </a:spcBef>
              <a:buFontTx/>
              <a:buNone/>
            </a:pPr>
            <a:r>
              <a:rPr lang="zh-CN" altLang="en-US" sz="2800" dirty="0"/>
              <a:t>   出磁场；</a:t>
            </a:r>
          </a:p>
        </p:txBody>
      </p:sp>
      <p:sp>
        <p:nvSpPr>
          <p:cNvPr id="10" name="Text Box 6"/>
          <p:cNvSpPr txBox="1">
            <a:spLocks noChangeArrowheads="1"/>
          </p:cNvSpPr>
          <p:nvPr/>
        </p:nvSpPr>
        <p:spPr bwMode="auto">
          <a:xfrm>
            <a:off x="320675" y="4214813"/>
            <a:ext cx="7207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a:t>5.</a:t>
            </a:r>
            <a:r>
              <a:rPr lang="zh-CN" altLang="en-US" sz="2800"/>
              <a:t>与环路铰链的电流有时也要通过积分求得；</a:t>
            </a:r>
          </a:p>
        </p:txBody>
      </p:sp>
      <p:sp>
        <p:nvSpPr>
          <p:cNvPr id="11" name="Text Box 7"/>
          <p:cNvSpPr txBox="1">
            <a:spLocks noChangeArrowheads="1"/>
          </p:cNvSpPr>
          <p:nvPr/>
        </p:nvSpPr>
        <p:spPr bwMode="auto">
          <a:xfrm>
            <a:off x="314325" y="4854575"/>
            <a:ext cx="4718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a:t>6.</a:t>
            </a:r>
            <a:r>
              <a:rPr lang="zh-CN" altLang="en-US" sz="2800"/>
              <a:t>对所得结果作必要的讨论；</a:t>
            </a:r>
          </a:p>
        </p:txBody>
      </p:sp>
      <p:sp>
        <p:nvSpPr>
          <p:cNvPr id="12" name="Text Box 8"/>
          <p:cNvSpPr txBox="1">
            <a:spLocks noChangeArrowheads="1"/>
          </p:cNvSpPr>
          <p:nvPr/>
        </p:nvSpPr>
        <p:spPr bwMode="auto">
          <a:xfrm>
            <a:off x="341313" y="5467350"/>
            <a:ext cx="83089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t>7.</a:t>
            </a:r>
            <a:r>
              <a:rPr lang="zh-CN" altLang="en-US" sz="2800"/>
              <a:t>解题前必须作一个好的图，这对正确求解是十分必</a:t>
            </a:r>
          </a:p>
          <a:p>
            <a:pPr>
              <a:spcBef>
                <a:spcPct val="0"/>
              </a:spcBef>
              <a:buFontTx/>
              <a:buNone/>
            </a:pPr>
            <a:r>
              <a:rPr lang="zh-CN" altLang="en-US" sz="2800"/>
              <a:t>   要的。</a:t>
            </a:r>
          </a:p>
        </p:txBody>
      </p:sp>
      <p:grpSp>
        <p:nvGrpSpPr>
          <p:cNvPr id="13" name="Group 9"/>
          <p:cNvGrpSpPr>
            <a:grpSpLocks/>
          </p:cNvGrpSpPr>
          <p:nvPr/>
        </p:nvGrpSpPr>
        <p:grpSpPr bwMode="auto">
          <a:xfrm>
            <a:off x="304800" y="2506663"/>
            <a:ext cx="5076825" cy="749300"/>
            <a:chOff x="256" y="1497"/>
            <a:chExt cx="3198" cy="472"/>
          </a:xfrm>
        </p:grpSpPr>
        <p:graphicFrame>
          <p:nvGraphicFramePr>
            <p:cNvPr id="14" name="Object 10"/>
            <p:cNvGraphicFramePr>
              <a:graphicFrameLocks noChangeAspect="1"/>
            </p:cNvGraphicFramePr>
            <p:nvPr/>
          </p:nvGraphicFramePr>
          <p:xfrm>
            <a:off x="762" y="1497"/>
            <a:ext cx="831" cy="472"/>
          </p:xfrm>
          <a:graphic>
            <a:graphicData uri="http://schemas.openxmlformats.org/presentationml/2006/ole">
              <mc:AlternateContent xmlns:mc="http://schemas.openxmlformats.org/markup-compatibility/2006">
                <mc:Choice xmlns:v="urn:schemas-microsoft-com:vml" Requires="v">
                  <p:oleObj spid="_x0000_s79969" name="公式" r:id="rId3" imgW="520474" imgH="291973" progId="Equation.3">
                    <p:embed/>
                  </p:oleObj>
                </mc:Choice>
                <mc:Fallback>
                  <p:oleObj name="公式" r:id="rId3" imgW="520474" imgH="29197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 y="1497"/>
                          <a:ext cx="831"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11"/>
            <p:cNvSpPr txBox="1">
              <a:spLocks noChangeArrowheads="1"/>
            </p:cNvSpPr>
            <p:nvPr/>
          </p:nvSpPr>
          <p:spPr bwMode="auto">
            <a:xfrm>
              <a:off x="1546" y="1546"/>
              <a:ext cx="19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800"/>
                <a:t>从形式上积出来；</a:t>
              </a:r>
            </a:p>
          </p:txBody>
        </p:sp>
        <p:sp>
          <p:nvSpPr>
            <p:cNvPr id="16" name="Text Box 12"/>
            <p:cNvSpPr txBox="1">
              <a:spLocks noChangeArrowheads="1"/>
            </p:cNvSpPr>
            <p:nvPr/>
          </p:nvSpPr>
          <p:spPr bwMode="auto">
            <a:xfrm>
              <a:off x="256" y="1537"/>
              <a:ext cx="5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a:t>3.</a:t>
              </a:r>
              <a:r>
                <a:rPr lang="zh-CN" altLang="en-US" sz="2800"/>
                <a:t>把</a:t>
              </a:r>
            </a:p>
          </p:txBody>
        </p:sp>
      </p:grpSp>
    </p:spTree>
    <p:extLst>
      <p:ext uri="{BB962C8B-B14F-4D97-AF65-F5344CB8AC3E}">
        <p14:creationId xmlns:p14="http://schemas.microsoft.com/office/powerpoint/2010/main" val="2834509722"/>
      </p:ext>
    </p:extLst>
  </p:cSld>
  <p:clrMapOvr>
    <a:masterClrMapping/>
  </p:clrMapOvr>
  <p:transition>
    <p:zoom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603640" y="1554738"/>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zh-CN" altLang="en-US" sz="2800" dirty="0"/>
              <a:t>无限长直导线</a:t>
            </a:r>
          </a:p>
        </p:txBody>
      </p:sp>
      <p:sp>
        <p:nvSpPr>
          <p:cNvPr id="3" name="Text Box 5"/>
          <p:cNvSpPr txBox="1">
            <a:spLocks noChangeArrowheads="1"/>
          </p:cNvSpPr>
          <p:nvPr/>
        </p:nvSpPr>
        <p:spPr bwMode="auto">
          <a:xfrm>
            <a:off x="711200" y="2870523"/>
            <a:ext cx="23479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t>无限长均匀密绕螺线管</a:t>
            </a:r>
          </a:p>
        </p:txBody>
      </p:sp>
      <p:sp>
        <p:nvSpPr>
          <p:cNvPr id="4" name="Text Box 6"/>
          <p:cNvSpPr txBox="1">
            <a:spLocks noChangeArrowheads="1"/>
          </p:cNvSpPr>
          <p:nvPr/>
        </p:nvSpPr>
        <p:spPr bwMode="auto">
          <a:xfrm>
            <a:off x="685800" y="4027810"/>
            <a:ext cx="2949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t>无限大载流平面</a:t>
            </a:r>
          </a:p>
        </p:txBody>
      </p:sp>
      <p:graphicFrame>
        <p:nvGraphicFramePr>
          <p:cNvPr id="5" name="Object 7"/>
          <p:cNvGraphicFramePr>
            <a:graphicFrameLocks noChangeAspect="1"/>
          </p:cNvGraphicFramePr>
          <p:nvPr>
            <p:extLst>
              <p:ext uri="{D42A27DB-BD31-4B8C-83A1-F6EECF244321}">
                <p14:modId xmlns:p14="http://schemas.microsoft.com/office/powerpoint/2010/main" val="1993899663"/>
              </p:ext>
            </p:extLst>
          </p:nvPr>
        </p:nvGraphicFramePr>
        <p:xfrm>
          <a:off x="3352800" y="2665735"/>
          <a:ext cx="2286000" cy="1165225"/>
        </p:xfrm>
        <a:graphic>
          <a:graphicData uri="http://schemas.openxmlformats.org/presentationml/2006/ole">
            <mc:AlternateContent xmlns:mc="http://schemas.openxmlformats.org/markup-compatibility/2006">
              <mc:Choice xmlns:v="urn:schemas-microsoft-com:vml" Requires="v">
                <p:oleObj spid="_x0000_s79523" name="公式" r:id="rId3" imgW="787400" imgH="508000" progId="Equation.3">
                  <p:embed/>
                </p:oleObj>
              </mc:Choice>
              <mc:Fallback>
                <p:oleObj name="公式" r:id="rId3" imgW="787400" imgH="508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665735"/>
                        <a:ext cx="2286000"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8"/>
          <p:cNvGrpSpPr>
            <a:grpSpLocks/>
          </p:cNvGrpSpPr>
          <p:nvPr/>
        </p:nvGrpSpPr>
        <p:grpSpPr bwMode="auto">
          <a:xfrm>
            <a:off x="6248400" y="2611760"/>
            <a:ext cx="2057400" cy="914400"/>
            <a:chOff x="4176" y="2784"/>
            <a:chExt cx="1296" cy="576"/>
          </a:xfrm>
        </p:grpSpPr>
        <p:grpSp>
          <p:nvGrpSpPr>
            <p:cNvPr id="7" name="Group 9"/>
            <p:cNvGrpSpPr>
              <a:grpSpLocks/>
            </p:cNvGrpSpPr>
            <p:nvPr/>
          </p:nvGrpSpPr>
          <p:grpSpPr bwMode="auto">
            <a:xfrm>
              <a:off x="4500" y="2824"/>
              <a:ext cx="647" cy="324"/>
              <a:chOff x="4416" y="1536"/>
              <a:chExt cx="863" cy="384"/>
            </a:xfrm>
          </p:grpSpPr>
          <p:grpSp>
            <p:nvGrpSpPr>
              <p:cNvPr id="22" name="Group 10"/>
              <p:cNvGrpSpPr>
                <a:grpSpLocks/>
              </p:cNvGrpSpPr>
              <p:nvPr/>
            </p:nvGrpSpPr>
            <p:grpSpPr bwMode="auto">
              <a:xfrm>
                <a:off x="4416" y="1632"/>
                <a:ext cx="624" cy="192"/>
                <a:chOff x="4368" y="2928"/>
                <a:chExt cx="624" cy="192"/>
              </a:xfrm>
            </p:grpSpPr>
            <p:grpSp>
              <p:nvGrpSpPr>
                <p:cNvPr id="24" name="Group 11"/>
                <p:cNvGrpSpPr>
                  <a:grpSpLocks/>
                </p:cNvGrpSpPr>
                <p:nvPr/>
              </p:nvGrpSpPr>
              <p:grpSpPr bwMode="auto">
                <a:xfrm>
                  <a:off x="4368" y="3120"/>
                  <a:ext cx="624" cy="0"/>
                  <a:chOff x="4368" y="3072"/>
                  <a:chExt cx="624" cy="0"/>
                </a:xfrm>
              </p:grpSpPr>
              <p:sp>
                <p:nvSpPr>
                  <p:cNvPr id="31" name="Line 12"/>
                  <p:cNvSpPr>
                    <a:spLocks noChangeShapeType="1"/>
                  </p:cNvSpPr>
                  <p:nvPr/>
                </p:nvSpPr>
                <p:spPr bwMode="auto">
                  <a:xfrm>
                    <a:off x="4368" y="3072"/>
                    <a:ext cx="624" cy="0"/>
                  </a:xfrm>
                  <a:prstGeom prst="line">
                    <a:avLst/>
                  </a:prstGeom>
                  <a:noFill/>
                  <a:ln w="38100">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13"/>
                  <p:cNvSpPr>
                    <a:spLocks noChangeShapeType="1"/>
                  </p:cNvSpPr>
                  <p:nvPr/>
                </p:nvSpPr>
                <p:spPr bwMode="auto">
                  <a:xfrm flipH="1">
                    <a:off x="4560" y="3072"/>
                    <a:ext cx="144"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5" name="Group 14"/>
                <p:cNvGrpSpPr>
                  <a:grpSpLocks/>
                </p:cNvGrpSpPr>
                <p:nvPr/>
              </p:nvGrpSpPr>
              <p:grpSpPr bwMode="auto">
                <a:xfrm>
                  <a:off x="4368" y="3024"/>
                  <a:ext cx="624" cy="0"/>
                  <a:chOff x="4368" y="3072"/>
                  <a:chExt cx="624" cy="0"/>
                </a:xfrm>
              </p:grpSpPr>
              <p:sp>
                <p:nvSpPr>
                  <p:cNvPr id="29" name="Line 15"/>
                  <p:cNvSpPr>
                    <a:spLocks noChangeShapeType="1"/>
                  </p:cNvSpPr>
                  <p:nvPr/>
                </p:nvSpPr>
                <p:spPr bwMode="auto">
                  <a:xfrm>
                    <a:off x="4368" y="3072"/>
                    <a:ext cx="624" cy="0"/>
                  </a:xfrm>
                  <a:prstGeom prst="line">
                    <a:avLst/>
                  </a:prstGeom>
                  <a:noFill/>
                  <a:ln w="38100">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16"/>
                  <p:cNvSpPr>
                    <a:spLocks noChangeShapeType="1"/>
                  </p:cNvSpPr>
                  <p:nvPr/>
                </p:nvSpPr>
                <p:spPr bwMode="auto">
                  <a:xfrm flipH="1">
                    <a:off x="4560" y="3072"/>
                    <a:ext cx="144"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 name="Group 17"/>
                <p:cNvGrpSpPr>
                  <a:grpSpLocks/>
                </p:cNvGrpSpPr>
                <p:nvPr/>
              </p:nvGrpSpPr>
              <p:grpSpPr bwMode="auto">
                <a:xfrm>
                  <a:off x="4368" y="2928"/>
                  <a:ext cx="624" cy="0"/>
                  <a:chOff x="4368" y="3072"/>
                  <a:chExt cx="624" cy="0"/>
                </a:xfrm>
              </p:grpSpPr>
              <p:sp>
                <p:nvSpPr>
                  <p:cNvPr id="27" name="Line 18"/>
                  <p:cNvSpPr>
                    <a:spLocks noChangeShapeType="1"/>
                  </p:cNvSpPr>
                  <p:nvPr/>
                </p:nvSpPr>
                <p:spPr bwMode="auto">
                  <a:xfrm>
                    <a:off x="4368" y="3072"/>
                    <a:ext cx="624" cy="0"/>
                  </a:xfrm>
                  <a:prstGeom prst="line">
                    <a:avLst/>
                  </a:prstGeom>
                  <a:noFill/>
                  <a:ln w="38100">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19"/>
                  <p:cNvSpPr>
                    <a:spLocks noChangeShapeType="1"/>
                  </p:cNvSpPr>
                  <p:nvPr/>
                </p:nvSpPr>
                <p:spPr bwMode="auto">
                  <a:xfrm flipH="1">
                    <a:off x="4560" y="3072"/>
                    <a:ext cx="144"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23" name="Object 20"/>
              <p:cNvGraphicFramePr>
                <a:graphicFrameLocks noChangeAspect="1"/>
              </p:cNvGraphicFramePr>
              <p:nvPr/>
            </p:nvGraphicFramePr>
            <p:xfrm>
              <a:off x="4992" y="1536"/>
              <a:ext cx="287" cy="384"/>
            </p:xfrm>
            <a:graphic>
              <a:graphicData uri="http://schemas.openxmlformats.org/presentationml/2006/ole">
                <mc:AlternateContent xmlns:mc="http://schemas.openxmlformats.org/markup-compatibility/2006">
                  <mc:Choice xmlns:v="urn:schemas-microsoft-com:vml" Requires="v">
                    <p:oleObj spid="_x0000_s79524" name="公式" r:id="rId5" imgW="152268" imgH="203024" progId="Equation.3">
                      <p:embed/>
                    </p:oleObj>
                  </mc:Choice>
                  <mc:Fallback>
                    <p:oleObj name="公式" r:id="rId5" imgW="152268"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2" y="1536"/>
                            <a:ext cx="28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21"/>
            <p:cNvGrpSpPr>
              <a:grpSpLocks/>
            </p:cNvGrpSpPr>
            <p:nvPr/>
          </p:nvGrpSpPr>
          <p:grpSpPr bwMode="auto">
            <a:xfrm>
              <a:off x="4284" y="2784"/>
              <a:ext cx="1108" cy="405"/>
              <a:chOff x="3552" y="2592"/>
              <a:chExt cx="1477" cy="480"/>
            </a:xfrm>
          </p:grpSpPr>
          <p:sp>
            <p:nvSpPr>
              <p:cNvPr id="13" name="Freeform 22"/>
              <p:cNvSpPr>
                <a:spLocks/>
              </p:cNvSpPr>
              <p:nvPr/>
            </p:nvSpPr>
            <p:spPr bwMode="auto">
              <a:xfrm>
                <a:off x="4272"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 name="Freeform 23"/>
              <p:cNvSpPr>
                <a:spLocks/>
              </p:cNvSpPr>
              <p:nvPr/>
            </p:nvSpPr>
            <p:spPr bwMode="auto">
              <a:xfrm>
                <a:off x="3696"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Freeform 24"/>
              <p:cNvSpPr>
                <a:spLocks/>
              </p:cNvSpPr>
              <p:nvPr/>
            </p:nvSpPr>
            <p:spPr bwMode="auto">
              <a:xfrm>
                <a:off x="3840"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Freeform 25"/>
              <p:cNvSpPr>
                <a:spLocks/>
              </p:cNvSpPr>
              <p:nvPr/>
            </p:nvSpPr>
            <p:spPr bwMode="auto">
              <a:xfrm>
                <a:off x="3984"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Freeform 26"/>
              <p:cNvSpPr>
                <a:spLocks/>
              </p:cNvSpPr>
              <p:nvPr/>
            </p:nvSpPr>
            <p:spPr bwMode="auto">
              <a:xfrm>
                <a:off x="4128"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Freeform 27"/>
              <p:cNvSpPr>
                <a:spLocks/>
              </p:cNvSpPr>
              <p:nvPr/>
            </p:nvSpPr>
            <p:spPr bwMode="auto">
              <a:xfrm>
                <a:off x="4560"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 name="Freeform 28"/>
              <p:cNvSpPr>
                <a:spLocks/>
              </p:cNvSpPr>
              <p:nvPr/>
            </p:nvSpPr>
            <p:spPr bwMode="auto">
              <a:xfrm>
                <a:off x="4416"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Freeform 29"/>
              <p:cNvSpPr>
                <a:spLocks/>
              </p:cNvSpPr>
              <p:nvPr/>
            </p:nvSpPr>
            <p:spPr bwMode="auto">
              <a:xfrm>
                <a:off x="3552"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Freeform 30"/>
              <p:cNvSpPr>
                <a:spLocks/>
              </p:cNvSpPr>
              <p:nvPr/>
            </p:nvSpPr>
            <p:spPr bwMode="auto">
              <a:xfrm>
                <a:off x="4704"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 name="AutoShape 31"/>
            <p:cNvSpPr>
              <a:spLocks noChangeArrowheads="1"/>
            </p:cNvSpPr>
            <p:nvPr/>
          </p:nvSpPr>
          <p:spPr bwMode="auto">
            <a:xfrm rot="16200000" flipH="1">
              <a:off x="4682" y="2359"/>
              <a:ext cx="284" cy="1296"/>
            </a:xfrm>
            <a:prstGeom prst="can">
              <a:avLst>
                <a:gd name="adj" fmla="val 23937"/>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 name="Freeform 32"/>
            <p:cNvSpPr>
              <a:spLocks/>
            </p:cNvSpPr>
            <p:nvPr/>
          </p:nvSpPr>
          <p:spPr bwMode="auto">
            <a:xfrm>
              <a:off x="5328" y="2784"/>
              <a:ext cx="48" cy="480"/>
            </a:xfrm>
            <a:custGeom>
              <a:avLst/>
              <a:gdLst>
                <a:gd name="T0" fmla="*/ 0 w 117"/>
                <a:gd name="T1" fmla="*/ 0 h 1259"/>
                <a:gd name="T2" fmla="*/ 0 w 117"/>
                <a:gd name="T3" fmla="*/ 0 h 1259"/>
                <a:gd name="T4" fmla="*/ 0 w 117"/>
                <a:gd name="T5" fmla="*/ 0 h 1259"/>
                <a:gd name="T6" fmla="*/ 0 w 117"/>
                <a:gd name="T7" fmla="*/ 0 h 1259"/>
                <a:gd name="T8" fmla="*/ 0 60000 65536"/>
                <a:gd name="T9" fmla="*/ 0 60000 65536"/>
                <a:gd name="T10" fmla="*/ 0 60000 65536"/>
                <a:gd name="T11" fmla="*/ 0 60000 65536"/>
                <a:gd name="T12" fmla="*/ 0 w 117"/>
                <a:gd name="T13" fmla="*/ 0 h 1259"/>
                <a:gd name="T14" fmla="*/ 117 w 117"/>
                <a:gd name="T15" fmla="*/ 1259 h 1259"/>
              </a:gdLst>
              <a:ahLst/>
              <a:cxnLst>
                <a:cxn ang="T8">
                  <a:pos x="T0" y="T1"/>
                </a:cxn>
                <a:cxn ang="T9">
                  <a:pos x="T2" y="T3"/>
                </a:cxn>
                <a:cxn ang="T10">
                  <a:pos x="T4" y="T5"/>
                </a:cxn>
                <a:cxn ang="T11">
                  <a:pos x="T6" y="T7"/>
                </a:cxn>
              </a:cxnLst>
              <a:rect l="T12" t="T13" r="T14" b="T15"/>
              <a:pathLst>
                <a:path w="117" h="1259">
                  <a:moveTo>
                    <a:pt x="0" y="59"/>
                  </a:moveTo>
                  <a:cubicBezTo>
                    <a:pt x="21" y="0"/>
                    <a:pt x="51" y="24"/>
                    <a:pt x="75" y="72"/>
                  </a:cubicBezTo>
                  <a:cubicBezTo>
                    <a:pt x="100" y="122"/>
                    <a:pt x="112" y="208"/>
                    <a:pt x="113" y="259"/>
                  </a:cubicBezTo>
                  <a:cubicBezTo>
                    <a:pt x="117" y="592"/>
                    <a:pt x="113" y="926"/>
                    <a:pt x="113" y="1259"/>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 name="Freeform 33"/>
            <p:cNvSpPr>
              <a:spLocks/>
            </p:cNvSpPr>
            <p:nvPr/>
          </p:nvSpPr>
          <p:spPr bwMode="auto">
            <a:xfrm>
              <a:off x="5376" y="2880"/>
              <a:ext cx="1" cy="180"/>
            </a:xfrm>
            <a:custGeom>
              <a:avLst/>
              <a:gdLst>
                <a:gd name="T0" fmla="*/ 0 w 1"/>
                <a:gd name="T1" fmla="*/ 180 h 180"/>
                <a:gd name="T2" fmla="*/ 0 w 1"/>
                <a:gd name="T3" fmla="*/ 0 h 180"/>
                <a:gd name="T4" fmla="*/ 0 60000 65536"/>
                <a:gd name="T5" fmla="*/ 0 60000 65536"/>
                <a:gd name="T6" fmla="*/ 0 w 1"/>
                <a:gd name="T7" fmla="*/ 0 h 180"/>
                <a:gd name="T8" fmla="*/ 1 w 1"/>
                <a:gd name="T9" fmla="*/ 180 h 180"/>
              </a:gdLst>
              <a:ahLst/>
              <a:cxnLst>
                <a:cxn ang="T4">
                  <a:pos x="T0" y="T1"/>
                </a:cxn>
                <a:cxn ang="T5">
                  <a:pos x="T2" y="T3"/>
                </a:cxn>
              </a:cxnLst>
              <a:rect l="T6" t="T7" r="T8" b="T9"/>
              <a:pathLst>
                <a:path w="1" h="180">
                  <a:moveTo>
                    <a:pt x="0" y="180"/>
                  </a:moveTo>
                  <a:lnTo>
                    <a:pt x="0" y="0"/>
                  </a:lnTo>
                </a:path>
              </a:pathLst>
            </a:custGeom>
            <a:noFill/>
            <a:ln w="28575">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 name="Freeform 34"/>
            <p:cNvSpPr>
              <a:spLocks/>
            </p:cNvSpPr>
            <p:nvPr/>
          </p:nvSpPr>
          <p:spPr bwMode="auto">
            <a:xfrm>
              <a:off x="4284" y="3168"/>
              <a:ext cx="1" cy="192"/>
            </a:xfrm>
            <a:custGeom>
              <a:avLst/>
              <a:gdLst>
                <a:gd name="T0" fmla="*/ 0 w 1"/>
                <a:gd name="T1" fmla="*/ 0 h 192"/>
                <a:gd name="T2" fmla="*/ 0 w 1"/>
                <a:gd name="T3" fmla="*/ 192 h 192"/>
                <a:gd name="T4" fmla="*/ 0 60000 65536"/>
                <a:gd name="T5" fmla="*/ 0 60000 65536"/>
                <a:gd name="T6" fmla="*/ 0 w 1"/>
                <a:gd name="T7" fmla="*/ 0 h 192"/>
                <a:gd name="T8" fmla="*/ 1 w 1"/>
                <a:gd name="T9" fmla="*/ 192 h 192"/>
              </a:gdLst>
              <a:ahLst/>
              <a:cxnLst>
                <a:cxn ang="T4">
                  <a:pos x="T0" y="T1"/>
                </a:cxn>
                <a:cxn ang="T5">
                  <a:pos x="T2" y="T3"/>
                </a:cxn>
              </a:cxnLst>
              <a:rect l="T6" t="T7" r="T8" b="T9"/>
              <a:pathLst>
                <a:path w="1" h="192">
                  <a:moveTo>
                    <a:pt x="0" y="0"/>
                  </a:moveTo>
                  <a:lnTo>
                    <a:pt x="0" y="192"/>
                  </a:lnTo>
                </a:path>
              </a:pathLst>
            </a:custGeom>
            <a:noFill/>
            <a:ln w="28575">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33" name="Object 35"/>
          <p:cNvGraphicFramePr>
            <a:graphicFrameLocks noChangeAspect="1"/>
          </p:cNvGraphicFramePr>
          <p:nvPr>
            <p:extLst>
              <p:ext uri="{D42A27DB-BD31-4B8C-83A1-F6EECF244321}">
                <p14:modId xmlns:p14="http://schemas.microsoft.com/office/powerpoint/2010/main" val="2560516285"/>
              </p:ext>
            </p:extLst>
          </p:nvPr>
        </p:nvGraphicFramePr>
        <p:xfrm>
          <a:off x="3505200" y="3851598"/>
          <a:ext cx="1447800" cy="893762"/>
        </p:xfrm>
        <a:graphic>
          <a:graphicData uri="http://schemas.openxmlformats.org/presentationml/2006/ole">
            <mc:AlternateContent xmlns:mc="http://schemas.openxmlformats.org/markup-compatibility/2006">
              <mc:Choice xmlns:v="urn:schemas-microsoft-com:vml" Requires="v">
                <p:oleObj spid="_x0000_s79525" name="公式" r:id="rId7" imgW="583947" imgH="418918" progId="Equation.3">
                  <p:embed/>
                </p:oleObj>
              </mc:Choice>
              <mc:Fallback>
                <p:oleObj name="公式" r:id="rId7" imgW="583947" imgH="4189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3851598"/>
                        <a:ext cx="1447800" cy="89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Text Box 36"/>
          <p:cNvSpPr txBox="1">
            <a:spLocks noChangeArrowheads="1"/>
          </p:cNvSpPr>
          <p:nvPr/>
        </p:nvSpPr>
        <p:spPr bwMode="auto">
          <a:xfrm>
            <a:off x="8305800" y="2687960"/>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I</a:t>
            </a:r>
          </a:p>
        </p:txBody>
      </p:sp>
      <p:grpSp>
        <p:nvGrpSpPr>
          <p:cNvPr id="35" name="Group 37"/>
          <p:cNvGrpSpPr>
            <a:grpSpLocks/>
          </p:cNvGrpSpPr>
          <p:nvPr/>
        </p:nvGrpSpPr>
        <p:grpSpPr bwMode="auto">
          <a:xfrm>
            <a:off x="6270625" y="3526160"/>
            <a:ext cx="2012950" cy="1295400"/>
            <a:chOff x="4190" y="3504"/>
            <a:chExt cx="1268" cy="816"/>
          </a:xfrm>
        </p:grpSpPr>
        <p:grpSp>
          <p:nvGrpSpPr>
            <p:cNvPr id="36" name="Group 38"/>
            <p:cNvGrpSpPr>
              <a:grpSpLocks/>
            </p:cNvGrpSpPr>
            <p:nvPr/>
          </p:nvGrpSpPr>
          <p:grpSpPr bwMode="auto">
            <a:xfrm>
              <a:off x="4190" y="3840"/>
              <a:ext cx="1268" cy="212"/>
              <a:chOff x="3282" y="2956"/>
              <a:chExt cx="2308" cy="212"/>
            </a:xfrm>
          </p:grpSpPr>
          <p:sp>
            <p:nvSpPr>
              <p:cNvPr id="41" name="Text Box 39"/>
              <p:cNvSpPr txBox="1">
                <a:spLocks noChangeArrowheads="1"/>
              </p:cNvSpPr>
              <p:nvPr/>
            </p:nvSpPr>
            <p:spPr bwMode="auto">
              <a:xfrm>
                <a:off x="3282" y="2956"/>
                <a:ext cx="2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1600" b="0"/>
                  <a:t>×××××××××</a:t>
                </a:r>
              </a:p>
            </p:txBody>
          </p:sp>
          <p:sp>
            <p:nvSpPr>
              <p:cNvPr id="42" name="Line 40"/>
              <p:cNvSpPr>
                <a:spLocks noChangeShapeType="1"/>
              </p:cNvSpPr>
              <p:nvPr/>
            </p:nvSpPr>
            <p:spPr bwMode="auto">
              <a:xfrm>
                <a:off x="3312" y="2976"/>
                <a:ext cx="22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auto">
              <a:xfrm flipV="1">
                <a:off x="3312" y="3120"/>
                <a:ext cx="22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 name="Line 42"/>
            <p:cNvSpPr>
              <a:spLocks noChangeShapeType="1"/>
            </p:cNvSpPr>
            <p:nvPr/>
          </p:nvSpPr>
          <p:spPr bwMode="auto">
            <a:xfrm>
              <a:off x="4800" y="3744"/>
              <a:ext cx="288"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43"/>
            <p:cNvSpPr>
              <a:spLocks noChangeShapeType="1"/>
            </p:cNvSpPr>
            <p:nvPr/>
          </p:nvSpPr>
          <p:spPr bwMode="auto">
            <a:xfrm>
              <a:off x="4800" y="4176"/>
              <a:ext cx="288" cy="0"/>
            </a:xfrm>
            <a:prstGeom prst="line">
              <a:avLst/>
            </a:prstGeom>
            <a:noFill/>
            <a:ln w="38100">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9" name="Object 44"/>
            <p:cNvGraphicFramePr>
              <a:graphicFrameLocks noChangeAspect="1"/>
            </p:cNvGraphicFramePr>
            <p:nvPr/>
          </p:nvGraphicFramePr>
          <p:xfrm>
            <a:off x="4512" y="3504"/>
            <a:ext cx="229" cy="267"/>
          </p:xfrm>
          <a:graphic>
            <a:graphicData uri="http://schemas.openxmlformats.org/presentationml/2006/ole">
              <mc:AlternateContent xmlns:mc="http://schemas.openxmlformats.org/markup-compatibility/2006">
                <mc:Choice xmlns:v="urn:schemas-microsoft-com:vml" Requires="v">
                  <p:oleObj spid="_x0000_s79526" name="公式" r:id="rId9" imgW="164957" imgH="190335" progId="Equation.3">
                    <p:embed/>
                  </p:oleObj>
                </mc:Choice>
                <mc:Fallback>
                  <p:oleObj name="公式" r:id="rId9" imgW="164957" imgH="19033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2" y="3504"/>
                          <a:ext cx="229"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45"/>
            <p:cNvGraphicFramePr>
              <a:graphicFrameLocks noChangeAspect="1"/>
            </p:cNvGraphicFramePr>
            <p:nvPr/>
          </p:nvGraphicFramePr>
          <p:xfrm>
            <a:off x="4416" y="4053"/>
            <a:ext cx="229" cy="267"/>
          </p:xfrm>
          <a:graphic>
            <a:graphicData uri="http://schemas.openxmlformats.org/presentationml/2006/ole">
              <mc:AlternateContent xmlns:mc="http://schemas.openxmlformats.org/markup-compatibility/2006">
                <mc:Choice xmlns:v="urn:schemas-microsoft-com:vml" Requires="v">
                  <p:oleObj spid="_x0000_s79527" name="公式" r:id="rId11" imgW="164957" imgH="190335" progId="Equation.3">
                    <p:embed/>
                  </p:oleObj>
                </mc:Choice>
                <mc:Fallback>
                  <p:oleObj name="公式" r:id="rId11" imgW="164957" imgH="19033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6" y="4053"/>
                          <a:ext cx="229"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4" name="Rectangle 46"/>
          <p:cNvSpPr>
            <a:spLocks noChangeArrowheads="1"/>
          </p:cNvSpPr>
          <p:nvPr/>
        </p:nvSpPr>
        <p:spPr bwMode="auto">
          <a:xfrm>
            <a:off x="762000" y="5307335"/>
            <a:ext cx="2730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latin typeface="宋体" pitchFamily="2" charset="-122"/>
              </a:rPr>
              <a:t>均匀密绕螺绕环</a:t>
            </a:r>
          </a:p>
        </p:txBody>
      </p:sp>
      <p:graphicFrame>
        <p:nvGraphicFramePr>
          <p:cNvPr id="45" name="Object 47"/>
          <p:cNvGraphicFramePr>
            <a:graphicFrameLocks noChangeAspect="1"/>
          </p:cNvGraphicFramePr>
          <p:nvPr>
            <p:extLst>
              <p:ext uri="{D42A27DB-BD31-4B8C-83A1-F6EECF244321}">
                <p14:modId xmlns:p14="http://schemas.microsoft.com/office/powerpoint/2010/main" val="2606775602"/>
              </p:ext>
            </p:extLst>
          </p:nvPr>
        </p:nvGraphicFramePr>
        <p:xfrm>
          <a:off x="3395663" y="4973960"/>
          <a:ext cx="2243137" cy="1371600"/>
        </p:xfrm>
        <a:graphic>
          <a:graphicData uri="http://schemas.openxmlformats.org/presentationml/2006/ole">
            <mc:AlternateContent xmlns:mc="http://schemas.openxmlformats.org/markup-compatibility/2006">
              <mc:Choice xmlns:v="urn:schemas-microsoft-com:vml" Requires="v">
                <p:oleObj spid="_x0000_s79528" name="公式" r:id="rId12" imgW="1091726" imgH="660113" progId="Equation.3">
                  <p:embed/>
                </p:oleObj>
              </mc:Choice>
              <mc:Fallback>
                <p:oleObj name="公式" r:id="rId12" imgW="1091726" imgH="66011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95663" y="4973960"/>
                        <a:ext cx="2243137"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 name="Group 50"/>
          <p:cNvGrpSpPr>
            <a:grpSpLocks/>
          </p:cNvGrpSpPr>
          <p:nvPr/>
        </p:nvGrpSpPr>
        <p:grpSpPr bwMode="auto">
          <a:xfrm>
            <a:off x="6364288" y="5126360"/>
            <a:ext cx="1636712" cy="1152525"/>
            <a:chOff x="3529" y="351"/>
            <a:chExt cx="1988" cy="1287"/>
          </a:xfrm>
        </p:grpSpPr>
        <p:sp>
          <p:nvSpPr>
            <p:cNvPr id="47" name="AutoShape 51"/>
            <p:cNvSpPr>
              <a:spLocks noChangeArrowheads="1"/>
            </p:cNvSpPr>
            <p:nvPr/>
          </p:nvSpPr>
          <p:spPr bwMode="auto">
            <a:xfrm>
              <a:off x="3552" y="384"/>
              <a:ext cx="1824" cy="10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71 h 21600"/>
                <a:gd name="T26" fmla="*/ 18438 w 21600"/>
                <a:gd name="T27" fmla="*/ 18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11" y="10800"/>
                  </a:moveTo>
                  <a:cubicBezTo>
                    <a:pt x="3411" y="14881"/>
                    <a:pt x="6719" y="18189"/>
                    <a:pt x="10800" y="18189"/>
                  </a:cubicBezTo>
                  <a:cubicBezTo>
                    <a:pt x="14881" y="18189"/>
                    <a:pt x="18189" y="14881"/>
                    <a:pt x="18189" y="10800"/>
                  </a:cubicBezTo>
                  <a:cubicBezTo>
                    <a:pt x="18189" y="6719"/>
                    <a:pt x="14881" y="3411"/>
                    <a:pt x="10800" y="3411"/>
                  </a:cubicBezTo>
                  <a:cubicBezTo>
                    <a:pt x="6719" y="3411"/>
                    <a:pt x="3411" y="6719"/>
                    <a:pt x="3411" y="10800"/>
                  </a:cubicBezTo>
                  <a:close/>
                </a:path>
              </a:pathLst>
            </a:custGeom>
            <a:solidFill>
              <a:schemeClr val="folHlink"/>
            </a:solidFill>
            <a:ln w="9525">
              <a:solidFill>
                <a:schemeClr val="tx1"/>
              </a:solidFill>
              <a:round/>
              <a:headEnd/>
              <a:tailEnd/>
            </a:ln>
          </p:spPr>
          <p:txBody>
            <a:bodyPr wrap="none" anchor="ctr"/>
            <a:lstStyle/>
            <a:p>
              <a:endParaRPr lang="zh-CN" altLang="en-US"/>
            </a:p>
          </p:txBody>
        </p:sp>
        <p:grpSp>
          <p:nvGrpSpPr>
            <p:cNvPr id="48" name="Group 52"/>
            <p:cNvGrpSpPr>
              <a:grpSpLocks/>
            </p:cNvGrpSpPr>
            <p:nvPr/>
          </p:nvGrpSpPr>
          <p:grpSpPr bwMode="auto">
            <a:xfrm>
              <a:off x="3529" y="351"/>
              <a:ext cx="1988" cy="1287"/>
              <a:chOff x="3529" y="351"/>
              <a:chExt cx="1988" cy="1287"/>
            </a:xfrm>
          </p:grpSpPr>
          <p:grpSp>
            <p:nvGrpSpPr>
              <p:cNvPr id="49" name="Group 53"/>
              <p:cNvGrpSpPr>
                <a:grpSpLocks/>
              </p:cNvGrpSpPr>
              <p:nvPr/>
            </p:nvGrpSpPr>
            <p:grpSpPr bwMode="auto">
              <a:xfrm>
                <a:off x="3529" y="351"/>
                <a:ext cx="1988" cy="1287"/>
                <a:chOff x="3529" y="351"/>
                <a:chExt cx="1988" cy="1287"/>
              </a:xfrm>
            </p:grpSpPr>
            <p:sp>
              <p:nvSpPr>
                <p:cNvPr id="51" name="Freeform 54"/>
                <p:cNvSpPr>
                  <a:spLocks/>
                </p:cNvSpPr>
                <p:nvPr/>
              </p:nvSpPr>
              <p:spPr bwMode="auto">
                <a:xfrm>
                  <a:off x="4680" y="1176"/>
                  <a:ext cx="73" cy="234"/>
                </a:xfrm>
                <a:custGeom>
                  <a:avLst/>
                  <a:gdLst>
                    <a:gd name="T0" fmla="*/ 0 w 73"/>
                    <a:gd name="T1" fmla="*/ 24 h 234"/>
                    <a:gd name="T2" fmla="*/ 36 w 73"/>
                    <a:gd name="T3" fmla="*/ 15 h 234"/>
                    <a:gd name="T4" fmla="*/ 66 w 73"/>
                    <a:gd name="T5" fmla="*/ 116 h 234"/>
                    <a:gd name="T6" fmla="*/ 70 w 73"/>
                    <a:gd name="T7" fmla="*/ 220 h 234"/>
                    <a:gd name="T8" fmla="*/ 46 w 73"/>
                    <a:gd name="T9" fmla="*/ 202 h 234"/>
                    <a:gd name="T10" fmla="*/ 0 60000 65536"/>
                    <a:gd name="T11" fmla="*/ 0 60000 65536"/>
                    <a:gd name="T12" fmla="*/ 0 60000 65536"/>
                    <a:gd name="T13" fmla="*/ 0 60000 65536"/>
                    <a:gd name="T14" fmla="*/ 0 60000 65536"/>
                    <a:gd name="T15" fmla="*/ 0 w 73"/>
                    <a:gd name="T16" fmla="*/ 0 h 234"/>
                    <a:gd name="T17" fmla="*/ 73 w 73"/>
                    <a:gd name="T18" fmla="*/ 234 h 234"/>
                  </a:gdLst>
                  <a:ahLst/>
                  <a:cxnLst>
                    <a:cxn ang="T10">
                      <a:pos x="T0" y="T1"/>
                    </a:cxn>
                    <a:cxn ang="T11">
                      <a:pos x="T2" y="T3"/>
                    </a:cxn>
                    <a:cxn ang="T12">
                      <a:pos x="T4" y="T5"/>
                    </a:cxn>
                    <a:cxn ang="T13">
                      <a:pos x="T6" y="T7"/>
                    </a:cxn>
                    <a:cxn ang="T14">
                      <a:pos x="T8" y="T9"/>
                    </a:cxn>
                  </a:cxnLst>
                  <a:rect l="T15" t="T16" r="T17" b="T18"/>
                  <a:pathLst>
                    <a:path w="73" h="234">
                      <a:moveTo>
                        <a:pt x="0" y="24"/>
                      </a:moveTo>
                      <a:cubicBezTo>
                        <a:pt x="6" y="23"/>
                        <a:pt x="25" y="0"/>
                        <a:pt x="36" y="15"/>
                      </a:cubicBezTo>
                      <a:cubicBezTo>
                        <a:pt x="47" y="30"/>
                        <a:pt x="60" y="82"/>
                        <a:pt x="66" y="116"/>
                      </a:cubicBezTo>
                      <a:cubicBezTo>
                        <a:pt x="72" y="150"/>
                        <a:pt x="73" y="206"/>
                        <a:pt x="70" y="220"/>
                      </a:cubicBezTo>
                      <a:cubicBezTo>
                        <a:pt x="67" y="234"/>
                        <a:pt x="51" y="206"/>
                        <a:pt x="46" y="20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5"/>
                <p:cNvSpPr>
                  <a:spLocks/>
                </p:cNvSpPr>
                <p:nvPr/>
              </p:nvSpPr>
              <p:spPr bwMode="auto">
                <a:xfrm>
                  <a:off x="5079" y="898"/>
                  <a:ext cx="263" cy="200"/>
                </a:xfrm>
                <a:custGeom>
                  <a:avLst/>
                  <a:gdLst>
                    <a:gd name="T0" fmla="*/ 0 w 263"/>
                    <a:gd name="T1" fmla="*/ 29 h 200"/>
                    <a:gd name="T2" fmla="*/ 78 w 263"/>
                    <a:gd name="T3" fmla="*/ 2 h 200"/>
                    <a:gd name="T4" fmla="*/ 195 w 263"/>
                    <a:gd name="T5" fmla="*/ 44 h 200"/>
                    <a:gd name="T6" fmla="*/ 257 w 263"/>
                    <a:gd name="T7" fmla="*/ 158 h 200"/>
                    <a:gd name="T8" fmla="*/ 234 w 263"/>
                    <a:gd name="T9" fmla="*/ 200 h 200"/>
                    <a:gd name="T10" fmla="*/ 0 60000 65536"/>
                    <a:gd name="T11" fmla="*/ 0 60000 65536"/>
                    <a:gd name="T12" fmla="*/ 0 60000 65536"/>
                    <a:gd name="T13" fmla="*/ 0 60000 65536"/>
                    <a:gd name="T14" fmla="*/ 0 60000 65536"/>
                    <a:gd name="T15" fmla="*/ 0 w 263"/>
                    <a:gd name="T16" fmla="*/ 0 h 200"/>
                    <a:gd name="T17" fmla="*/ 263 w 263"/>
                    <a:gd name="T18" fmla="*/ 200 h 200"/>
                  </a:gdLst>
                  <a:ahLst/>
                  <a:cxnLst>
                    <a:cxn ang="T10">
                      <a:pos x="T0" y="T1"/>
                    </a:cxn>
                    <a:cxn ang="T11">
                      <a:pos x="T2" y="T3"/>
                    </a:cxn>
                    <a:cxn ang="T12">
                      <a:pos x="T4" y="T5"/>
                    </a:cxn>
                    <a:cxn ang="T13">
                      <a:pos x="T6" y="T7"/>
                    </a:cxn>
                    <a:cxn ang="T14">
                      <a:pos x="T8" y="T9"/>
                    </a:cxn>
                  </a:cxnLst>
                  <a:rect l="T15" t="T16" r="T17" b="T18"/>
                  <a:pathLst>
                    <a:path w="263" h="200">
                      <a:moveTo>
                        <a:pt x="0" y="29"/>
                      </a:moveTo>
                      <a:cubicBezTo>
                        <a:pt x="13" y="24"/>
                        <a:pt x="46" y="0"/>
                        <a:pt x="78" y="2"/>
                      </a:cubicBezTo>
                      <a:cubicBezTo>
                        <a:pt x="110" y="4"/>
                        <a:pt x="165" y="18"/>
                        <a:pt x="195" y="44"/>
                      </a:cubicBezTo>
                      <a:cubicBezTo>
                        <a:pt x="225" y="70"/>
                        <a:pt x="251" y="132"/>
                        <a:pt x="257" y="158"/>
                      </a:cubicBezTo>
                      <a:cubicBezTo>
                        <a:pt x="263" y="184"/>
                        <a:pt x="239" y="191"/>
                        <a:pt x="234" y="20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56"/>
                <p:cNvSpPr>
                  <a:spLocks/>
                </p:cNvSpPr>
                <p:nvPr/>
              </p:nvSpPr>
              <p:spPr bwMode="auto">
                <a:xfrm>
                  <a:off x="4258" y="1180"/>
                  <a:ext cx="29" cy="228"/>
                </a:xfrm>
                <a:custGeom>
                  <a:avLst/>
                  <a:gdLst>
                    <a:gd name="T0" fmla="*/ 8 w 29"/>
                    <a:gd name="T1" fmla="*/ 26 h 228"/>
                    <a:gd name="T2" fmla="*/ 24 w 29"/>
                    <a:gd name="T3" fmla="*/ 16 h 228"/>
                    <a:gd name="T4" fmla="*/ 26 w 29"/>
                    <a:gd name="T5" fmla="*/ 122 h 228"/>
                    <a:gd name="T6" fmla="*/ 8 w 29"/>
                    <a:gd name="T7" fmla="*/ 212 h 228"/>
                    <a:gd name="T8" fmla="*/ 0 w 29"/>
                    <a:gd name="T9" fmla="*/ 216 h 228"/>
                    <a:gd name="T10" fmla="*/ 0 60000 65536"/>
                    <a:gd name="T11" fmla="*/ 0 60000 65536"/>
                    <a:gd name="T12" fmla="*/ 0 60000 65536"/>
                    <a:gd name="T13" fmla="*/ 0 60000 65536"/>
                    <a:gd name="T14" fmla="*/ 0 60000 65536"/>
                    <a:gd name="T15" fmla="*/ 0 w 29"/>
                    <a:gd name="T16" fmla="*/ 0 h 228"/>
                    <a:gd name="T17" fmla="*/ 29 w 29"/>
                    <a:gd name="T18" fmla="*/ 228 h 228"/>
                  </a:gdLst>
                  <a:ahLst/>
                  <a:cxnLst>
                    <a:cxn ang="T10">
                      <a:pos x="T0" y="T1"/>
                    </a:cxn>
                    <a:cxn ang="T11">
                      <a:pos x="T2" y="T3"/>
                    </a:cxn>
                    <a:cxn ang="T12">
                      <a:pos x="T4" y="T5"/>
                    </a:cxn>
                    <a:cxn ang="T13">
                      <a:pos x="T6" y="T7"/>
                    </a:cxn>
                    <a:cxn ang="T14">
                      <a:pos x="T8" y="T9"/>
                    </a:cxn>
                  </a:cxnLst>
                  <a:rect l="T15" t="T16" r="T17" b="T18"/>
                  <a:pathLst>
                    <a:path w="29" h="228">
                      <a:moveTo>
                        <a:pt x="8" y="26"/>
                      </a:moveTo>
                      <a:cubicBezTo>
                        <a:pt x="10" y="24"/>
                        <a:pt x="21" y="0"/>
                        <a:pt x="24" y="16"/>
                      </a:cubicBezTo>
                      <a:cubicBezTo>
                        <a:pt x="27" y="32"/>
                        <a:pt x="29" y="89"/>
                        <a:pt x="26" y="122"/>
                      </a:cubicBezTo>
                      <a:cubicBezTo>
                        <a:pt x="23" y="155"/>
                        <a:pt x="12" y="196"/>
                        <a:pt x="8" y="212"/>
                      </a:cubicBezTo>
                      <a:cubicBezTo>
                        <a:pt x="4" y="228"/>
                        <a:pt x="2" y="215"/>
                        <a:pt x="0" y="21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57"/>
                <p:cNvSpPr>
                  <a:spLocks/>
                </p:cNvSpPr>
                <p:nvPr/>
              </p:nvSpPr>
              <p:spPr bwMode="auto">
                <a:xfrm>
                  <a:off x="4043" y="1123"/>
                  <a:ext cx="70" cy="251"/>
                </a:xfrm>
                <a:custGeom>
                  <a:avLst/>
                  <a:gdLst>
                    <a:gd name="T0" fmla="*/ 70 w 70"/>
                    <a:gd name="T1" fmla="*/ 35 h 251"/>
                    <a:gd name="T2" fmla="*/ 37 w 70"/>
                    <a:gd name="T3" fmla="*/ 14 h 251"/>
                    <a:gd name="T4" fmla="*/ 3 w 70"/>
                    <a:gd name="T5" fmla="*/ 121 h 251"/>
                    <a:gd name="T6" fmla="*/ 19 w 70"/>
                    <a:gd name="T7" fmla="*/ 226 h 251"/>
                    <a:gd name="T8" fmla="*/ 67 w 70"/>
                    <a:gd name="T9" fmla="*/ 251 h 251"/>
                    <a:gd name="T10" fmla="*/ 0 60000 65536"/>
                    <a:gd name="T11" fmla="*/ 0 60000 65536"/>
                    <a:gd name="T12" fmla="*/ 0 60000 65536"/>
                    <a:gd name="T13" fmla="*/ 0 60000 65536"/>
                    <a:gd name="T14" fmla="*/ 0 60000 65536"/>
                    <a:gd name="T15" fmla="*/ 0 w 70"/>
                    <a:gd name="T16" fmla="*/ 0 h 251"/>
                    <a:gd name="T17" fmla="*/ 70 w 70"/>
                    <a:gd name="T18" fmla="*/ 251 h 251"/>
                  </a:gdLst>
                  <a:ahLst/>
                  <a:cxnLst>
                    <a:cxn ang="T10">
                      <a:pos x="T0" y="T1"/>
                    </a:cxn>
                    <a:cxn ang="T11">
                      <a:pos x="T2" y="T3"/>
                    </a:cxn>
                    <a:cxn ang="T12">
                      <a:pos x="T4" y="T5"/>
                    </a:cxn>
                    <a:cxn ang="T13">
                      <a:pos x="T6" y="T7"/>
                    </a:cxn>
                    <a:cxn ang="T14">
                      <a:pos x="T8" y="T9"/>
                    </a:cxn>
                  </a:cxnLst>
                  <a:rect l="T15" t="T16" r="T17" b="T18"/>
                  <a:pathLst>
                    <a:path w="70" h="251">
                      <a:moveTo>
                        <a:pt x="70" y="35"/>
                      </a:moveTo>
                      <a:cubicBezTo>
                        <a:pt x="65" y="32"/>
                        <a:pt x="48" y="0"/>
                        <a:pt x="37" y="14"/>
                      </a:cubicBezTo>
                      <a:cubicBezTo>
                        <a:pt x="26" y="28"/>
                        <a:pt x="6" y="86"/>
                        <a:pt x="3" y="121"/>
                      </a:cubicBezTo>
                      <a:cubicBezTo>
                        <a:pt x="0" y="156"/>
                        <a:pt x="8" y="204"/>
                        <a:pt x="19" y="226"/>
                      </a:cubicBezTo>
                      <a:cubicBezTo>
                        <a:pt x="30" y="248"/>
                        <a:pt x="57" y="246"/>
                        <a:pt x="67" y="25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58"/>
                <p:cNvSpPr>
                  <a:spLocks/>
                </p:cNvSpPr>
                <p:nvPr/>
              </p:nvSpPr>
              <p:spPr bwMode="auto">
                <a:xfrm>
                  <a:off x="3808" y="1014"/>
                  <a:ext cx="125" cy="301"/>
                </a:xfrm>
                <a:custGeom>
                  <a:avLst/>
                  <a:gdLst>
                    <a:gd name="T0" fmla="*/ 125 w 125"/>
                    <a:gd name="T1" fmla="*/ 42 h 301"/>
                    <a:gd name="T2" fmla="*/ 86 w 125"/>
                    <a:gd name="T3" fmla="*/ 18 h 301"/>
                    <a:gd name="T4" fmla="*/ 11 w 125"/>
                    <a:gd name="T5" fmla="*/ 153 h 301"/>
                    <a:gd name="T6" fmla="*/ 17 w 125"/>
                    <a:gd name="T7" fmla="*/ 282 h 301"/>
                    <a:gd name="T8" fmla="*/ 80 w 125"/>
                    <a:gd name="T9" fmla="*/ 270 h 301"/>
                    <a:gd name="T10" fmla="*/ 0 60000 65536"/>
                    <a:gd name="T11" fmla="*/ 0 60000 65536"/>
                    <a:gd name="T12" fmla="*/ 0 60000 65536"/>
                    <a:gd name="T13" fmla="*/ 0 60000 65536"/>
                    <a:gd name="T14" fmla="*/ 0 60000 65536"/>
                    <a:gd name="T15" fmla="*/ 0 w 125"/>
                    <a:gd name="T16" fmla="*/ 0 h 301"/>
                    <a:gd name="T17" fmla="*/ 125 w 125"/>
                    <a:gd name="T18" fmla="*/ 301 h 301"/>
                  </a:gdLst>
                  <a:ahLst/>
                  <a:cxnLst>
                    <a:cxn ang="T10">
                      <a:pos x="T0" y="T1"/>
                    </a:cxn>
                    <a:cxn ang="T11">
                      <a:pos x="T2" y="T3"/>
                    </a:cxn>
                    <a:cxn ang="T12">
                      <a:pos x="T4" y="T5"/>
                    </a:cxn>
                    <a:cxn ang="T13">
                      <a:pos x="T6" y="T7"/>
                    </a:cxn>
                    <a:cxn ang="T14">
                      <a:pos x="T8" y="T9"/>
                    </a:cxn>
                  </a:cxnLst>
                  <a:rect l="T15" t="T16" r="T17" b="T18"/>
                  <a:pathLst>
                    <a:path w="125" h="301">
                      <a:moveTo>
                        <a:pt x="125" y="42"/>
                      </a:moveTo>
                      <a:cubicBezTo>
                        <a:pt x="119" y="39"/>
                        <a:pt x="105" y="0"/>
                        <a:pt x="86" y="18"/>
                      </a:cubicBezTo>
                      <a:cubicBezTo>
                        <a:pt x="67" y="36"/>
                        <a:pt x="22" y="109"/>
                        <a:pt x="11" y="153"/>
                      </a:cubicBezTo>
                      <a:cubicBezTo>
                        <a:pt x="0" y="197"/>
                        <a:pt x="6" y="263"/>
                        <a:pt x="17" y="282"/>
                      </a:cubicBezTo>
                      <a:cubicBezTo>
                        <a:pt x="28" y="301"/>
                        <a:pt x="67" y="272"/>
                        <a:pt x="80" y="27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59"/>
                <p:cNvSpPr>
                  <a:spLocks/>
                </p:cNvSpPr>
                <p:nvPr/>
              </p:nvSpPr>
              <p:spPr bwMode="auto">
                <a:xfrm>
                  <a:off x="3617" y="944"/>
                  <a:ext cx="265" cy="202"/>
                </a:xfrm>
                <a:custGeom>
                  <a:avLst/>
                  <a:gdLst>
                    <a:gd name="T0" fmla="*/ 265 w 265"/>
                    <a:gd name="T1" fmla="*/ 67 h 202"/>
                    <a:gd name="T2" fmla="*/ 208 w 265"/>
                    <a:gd name="T3" fmla="*/ 4 h 202"/>
                    <a:gd name="T4" fmla="*/ 94 w 265"/>
                    <a:gd name="T5" fmla="*/ 40 h 202"/>
                    <a:gd name="T6" fmla="*/ 10 w 265"/>
                    <a:gd name="T7" fmla="*/ 130 h 202"/>
                    <a:gd name="T8" fmla="*/ 34 w 265"/>
                    <a:gd name="T9" fmla="*/ 202 h 202"/>
                    <a:gd name="T10" fmla="*/ 0 60000 65536"/>
                    <a:gd name="T11" fmla="*/ 0 60000 65536"/>
                    <a:gd name="T12" fmla="*/ 0 60000 65536"/>
                    <a:gd name="T13" fmla="*/ 0 60000 65536"/>
                    <a:gd name="T14" fmla="*/ 0 60000 65536"/>
                    <a:gd name="T15" fmla="*/ 0 w 265"/>
                    <a:gd name="T16" fmla="*/ 0 h 202"/>
                    <a:gd name="T17" fmla="*/ 265 w 265"/>
                    <a:gd name="T18" fmla="*/ 202 h 202"/>
                  </a:gdLst>
                  <a:ahLst/>
                  <a:cxnLst>
                    <a:cxn ang="T10">
                      <a:pos x="T0" y="T1"/>
                    </a:cxn>
                    <a:cxn ang="T11">
                      <a:pos x="T2" y="T3"/>
                    </a:cxn>
                    <a:cxn ang="T12">
                      <a:pos x="T4" y="T5"/>
                    </a:cxn>
                    <a:cxn ang="T13">
                      <a:pos x="T6" y="T7"/>
                    </a:cxn>
                    <a:cxn ang="T14">
                      <a:pos x="T8" y="T9"/>
                    </a:cxn>
                  </a:cxnLst>
                  <a:rect l="T15" t="T16" r="T17" b="T18"/>
                  <a:pathLst>
                    <a:path w="265" h="202">
                      <a:moveTo>
                        <a:pt x="265" y="67"/>
                      </a:moveTo>
                      <a:cubicBezTo>
                        <a:pt x="256" y="57"/>
                        <a:pt x="236" y="8"/>
                        <a:pt x="208" y="4"/>
                      </a:cubicBezTo>
                      <a:cubicBezTo>
                        <a:pt x="180" y="0"/>
                        <a:pt x="127" y="19"/>
                        <a:pt x="94" y="40"/>
                      </a:cubicBezTo>
                      <a:cubicBezTo>
                        <a:pt x="61" y="61"/>
                        <a:pt x="20" y="103"/>
                        <a:pt x="10" y="130"/>
                      </a:cubicBezTo>
                      <a:cubicBezTo>
                        <a:pt x="0" y="157"/>
                        <a:pt x="29" y="187"/>
                        <a:pt x="34" y="20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Freeform 60"/>
                <p:cNvSpPr>
                  <a:spLocks/>
                </p:cNvSpPr>
                <p:nvPr/>
              </p:nvSpPr>
              <p:spPr bwMode="auto">
                <a:xfrm>
                  <a:off x="3543" y="726"/>
                  <a:ext cx="310" cy="169"/>
                </a:xfrm>
                <a:custGeom>
                  <a:avLst/>
                  <a:gdLst>
                    <a:gd name="T0" fmla="*/ 273 w 310"/>
                    <a:gd name="T1" fmla="*/ 166 h 169"/>
                    <a:gd name="T2" fmla="*/ 309 w 310"/>
                    <a:gd name="T3" fmla="*/ 153 h 169"/>
                    <a:gd name="T4" fmla="*/ 279 w 310"/>
                    <a:gd name="T5" fmla="*/ 69 h 169"/>
                    <a:gd name="T6" fmla="*/ 189 w 310"/>
                    <a:gd name="T7" fmla="*/ 21 h 169"/>
                    <a:gd name="T8" fmla="*/ 48 w 310"/>
                    <a:gd name="T9" fmla="*/ 15 h 169"/>
                    <a:gd name="T10" fmla="*/ 0 w 310"/>
                    <a:gd name="T11" fmla="*/ 114 h 169"/>
                    <a:gd name="T12" fmla="*/ 0 60000 65536"/>
                    <a:gd name="T13" fmla="*/ 0 60000 65536"/>
                    <a:gd name="T14" fmla="*/ 0 60000 65536"/>
                    <a:gd name="T15" fmla="*/ 0 60000 65536"/>
                    <a:gd name="T16" fmla="*/ 0 60000 65536"/>
                    <a:gd name="T17" fmla="*/ 0 60000 65536"/>
                    <a:gd name="T18" fmla="*/ 0 w 310"/>
                    <a:gd name="T19" fmla="*/ 0 h 169"/>
                    <a:gd name="T20" fmla="*/ 310 w 31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310" h="169">
                      <a:moveTo>
                        <a:pt x="273" y="166"/>
                      </a:moveTo>
                      <a:cubicBezTo>
                        <a:pt x="279" y="164"/>
                        <a:pt x="308" y="169"/>
                        <a:pt x="309" y="153"/>
                      </a:cubicBezTo>
                      <a:cubicBezTo>
                        <a:pt x="310" y="137"/>
                        <a:pt x="299" y="91"/>
                        <a:pt x="279" y="69"/>
                      </a:cubicBezTo>
                      <a:cubicBezTo>
                        <a:pt x="259" y="47"/>
                        <a:pt x="227" y="30"/>
                        <a:pt x="189" y="21"/>
                      </a:cubicBezTo>
                      <a:cubicBezTo>
                        <a:pt x="151" y="12"/>
                        <a:pt x="79" y="0"/>
                        <a:pt x="48" y="15"/>
                      </a:cubicBezTo>
                      <a:cubicBezTo>
                        <a:pt x="17" y="30"/>
                        <a:pt x="10" y="94"/>
                        <a:pt x="0" y="11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 name="Freeform 61"/>
                <p:cNvSpPr>
                  <a:spLocks/>
                </p:cNvSpPr>
                <p:nvPr/>
              </p:nvSpPr>
              <p:spPr bwMode="auto">
                <a:xfrm>
                  <a:off x="3529" y="884"/>
                  <a:ext cx="341" cy="130"/>
                </a:xfrm>
                <a:custGeom>
                  <a:avLst/>
                  <a:gdLst>
                    <a:gd name="T0" fmla="*/ 38 w 341"/>
                    <a:gd name="T1" fmla="*/ 130 h 130"/>
                    <a:gd name="T2" fmla="*/ 23 w 341"/>
                    <a:gd name="T3" fmla="*/ 55 h 130"/>
                    <a:gd name="T4" fmla="*/ 176 w 341"/>
                    <a:gd name="T5" fmla="*/ 4 h 130"/>
                    <a:gd name="T6" fmla="*/ 317 w 341"/>
                    <a:gd name="T7" fmla="*/ 28 h 130"/>
                    <a:gd name="T8" fmla="*/ 320 w 341"/>
                    <a:gd name="T9" fmla="*/ 67 h 130"/>
                    <a:gd name="T10" fmla="*/ 0 60000 65536"/>
                    <a:gd name="T11" fmla="*/ 0 60000 65536"/>
                    <a:gd name="T12" fmla="*/ 0 60000 65536"/>
                    <a:gd name="T13" fmla="*/ 0 60000 65536"/>
                    <a:gd name="T14" fmla="*/ 0 60000 65536"/>
                    <a:gd name="T15" fmla="*/ 0 w 341"/>
                    <a:gd name="T16" fmla="*/ 0 h 130"/>
                    <a:gd name="T17" fmla="*/ 341 w 341"/>
                    <a:gd name="T18" fmla="*/ 130 h 130"/>
                  </a:gdLst>
                  <a:ahLst/>
                  <a:cxnLst>
                    <a:cxn ang="T10">
                      <a:pos x="T0" y="T1"/>
                    </a:cxn>
                    <a:cxn ang="T11">
                      <a:pos x="T2" y="T3"/>
                    </a:cxn>
                    <a:cxn ang="T12">
                      <a:pos x="T4" y="T5"/>
                    </a:cxn>
                    <a:cxn ang="T13">
                      <a:pos x="T6" y="T7"/>
                    </a:cxn>
                    <a:cxn ang="T14">
                      <a:pos x="T8" y="T9"/>
                    </a:cxn>
                  </a:cxnLst>
                  <a:rect l="T15" t="T16" r="T17" b="T18"/>
                  <a:pathLst>
                    <a:path w="341" h="130">
                      <a:moveTo>
                        <a:pt x="38" y="130"/>
                      </a:moveTo>
                      <a:cubicBezTo>
                        <a:pt x="36" y="117"/>
                        <a:pt x="0" y="76"/>
                        <a:pt x="23" y="55"/>
                      </a:cubicBezTo>
                      <a:cubicBezTo>
                        <a:pt x="46" y="34"/>
                        <a:pt x="127" y="8"/>
                        <a:pt x="176" y="4"/>
                      </a:cubicBezTo>
                      <a:cubicBezTo>
                        <a:pt x="225" y="0"/>
                        <a:pt x="293" y="18"/>
                        <a:pt x="317" y="28"/>
                      </a:cubicBezTo>
                      <a:cubicBezTo>
                        <a:pt x="341" y="38"/>
                        <a:pt x="319" y="59"/>
                        <a:pt x="320" y="6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 name="Freeform 62"/>
                <p:cNvSpPr>
                  <a:spLocks/>
                </p:cNvSpPr>
                <p:nvPr/>
              </p:nvSpPr>
              <p:spPr bwMode="auto">
                <a:xfrm>
                  <a:off x="3666" y="560"/>
                  <a:ext cx="234" cy="286"/>
                </a:xfrm>
                <a:custGeom>
                  <a:avLst/>
                  <a:gdLst>
                    <a:gd name="T0" fmla="*/ 0 w 234"/>
                    <a:gd name="T1" fmla="*/ 70 h 286"/>
                    <a:gd name="T2" fmla="*/ 102 w 234"/>
                    <a:gd name="T3" fmla="*/ 1 h 286"/>
                    <a:gd name="T4" fmla="*/ 213 w 234"/>
                    <a:gd name="T5" fmla="*/ 64 h 286"/>
                    <a:gd name="T6" fmla="*/ 225 w 234"/>
                    <a:gd name="T7" fmla="*/ 178 h 286"/>
                    <a:gd name="T8" fmla="*/ 189 w 234"/>
                    <a:gd name="T9" fmla="*/ 286 h 286"/>
                    <a:gd name="T10" fmla="*/ 0 60000 65536"/>
                    <a:gd name="T11" fmla="*/ 0 60000 65536"/>
                    <a:gd name="T12" fmla="*/ 0 60000 65536"/>
                    <a:gd name="T13" fmla="*/ 0 60000 65536"/>
                    <a:gd name="T14" fmla="*/ 0 60000 65536"/>
                    <a:gd name="T15" fmla="*/ 0 w 234"/>
                    <a:gd name="T16" fmla="*/ 0 h 286"/>
                    <a:gd name="T17" fmla="*/ 234 w 234"/>
                    <a:gd name="T18" fmla="*/ 286 h 286"/>
                  </a:gdLst>
                  <a:ahLst/>
                  <a:cxnLst>
                    <a:cxn ang="T10">
                      <a:pos x="T0" y="T1"/>
                    </a:cxn>
                    <a:cxn ang="T11">
                      <a:pos x="T2" y="T3"/>
                    </a:cxn>
                    <a:cxn ang="T12">
                      <a:pos x="T4" y="T5"/>
                    </a:cxn>
                    <a:cxn ang="T13">
                      <a:pos x="T6" y="T7"/>
                    </a:cxn>
                    <a:cxn ang="T14">
                      <a:pos x="T8" y="T9"/>
                    </a:cxn>
                  </a:cxnLst>
                  <a:rect l="T15" t="T16" r="T17" b="T18"/>
                  <a:pathLst>
                    <a:path w="234" h="286">
                      <a:moveTo>
                        <a:pt x="0" y="70"/>
                      </a:moveTo>
                      <a:cubicBezTo>
                        <a:pt x="17" y="59"/>
                        <a:pt x="67" y="2"/>
                        <a:pt x="102" y="1"/>
                      </a:cubicBezTo>
                      <a:cubicBezTo>
                        <a:pt x="137" y="0"/>
                        <a:pt x="192" y="34"/>
                        <a:pt x="213" y="64"/>
                      </a:cubicBezTo>
                      <a:cubicBezTo>
                        <a:pt x="234" y="94"/>
                        <a:pt x="229" y="141"/>
                        <a:pt x="225" y="178"/>
                      </a:cubicBezTo>
                      <a:cubicBezTo>
                        <a:pt x="221" y="215"/>
                        <a:pt x="196" y="264"/>
                        <a:pt x="189" y="28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 name="Freeform 63"/>
                <p:cNvSpPr>
                  <a:spLocks/>
                </p:cNvSpPr>
                <p:nvPr/>
              </p:nvSpPr>
              <p:spPr bwMode="auto">
                <a:xfrm>
                  <a:off x="4170" y="366"/>
                  <a:ext cx="87" cy="237"/>
                </a:xfrm>
                <a:custGeom>
                  <a:avLst/>
                  <a:gdLst>
                    <a:gd name="T0" fmla="*/ 0 w 87"/>
                    <a:gd name="T1" fmla="*/ 30 h 237"/>
                    <a:gd name="T2" fmla="*/ 34 w 87"/>
                    <a:gd name="T3" fmla="*/ 14 h 237"/>
                    <a:gd name="T4" fmla="*/ 80 w 87"/>
                    <a:gd name="T5" fmla="*/ 116 h 237"/>
                    <a:gd name="T6" fmla="*/ 78 w 87"/>
                    <a:gd name="T7" fmla="*/ 222 h 237"/>
                    <a:gd name="T8" fmla="*/ 54 w 87"/>
                    <a:gd name="T9" fmla="*/ 204 h 237"/>
                    <a:gd name="T10" fmla="*/ 0 60000 65536"/>
                    <a:gd name="T11" fmla="*/ 0 60000 65536"/>
                    <a:gd name="T12" fmla="*/ 0 60000 65536"/>
                    <a:gd name="T13" fmla="*/ 0 60000 65536"/>
                    <a:gd name="T14" fmla="*/ 0 60000 65536"/>
                    <a:gd name="T15" fmla="*/ 0 w 87"/>
                    <a:gd name="T16" fmla="*/ 0 h 237"/>
                    <a:gd name="T17" fmla="*/ 87 w 87"/>
                    <a:gd name="T18" fmla="*/ 237 h 237"/>
                  </a:gdLst>
                  <a:ahLst/>
                  <a:cxnLst>
                    <a:cxn ang="T10">
                      <a:pos x="T0" y="T1"/>
                    </a:cxn>
                    <a:cxn ang="T11">
                      <a:pos x="T2" y="T3"/>
                    </a:cxn>
                    <a:cxn ang="T12">
                      <a:pos x="T4" y="T5"/>
                    </a:cxn>
                    <a:cxn ang="T13">
                      <a:pos x="T6" y="T7"/>
                    </a:cxn>
                    <a:cxn ang="T14">
                      <a:pos x="T8" y="T9"/>
                    </a:cxn>
                  </a:cxnLst>
                  <a:rect l="T15" t="T16" r="T17" b="T18"/>
                  <a:pathLst>
                    <a:path w="87" h="237">
                      <a:moveTo>
                        <a:pt x="0" y="30"/>
                      </a:moveTo>
                      <a:cubicBezTo>
                        <a:pt x="6" y="27"/>
                        <a:pt x="21" y="0"/>
                        <a:pt x="34" y="14"/>
                      </a:cubicBezTo>
                      <a:cubicBezTo>
                        <a:pt x="47" y="28"/>
                        <a:pt x="73" y="81"/>
                        <a:pt x="80" y="116"/>
                      </a:cubicBezTo>
                      <a:cubicBezTo>
                        <a:pt x="87" y="151"/>
                        <a:pt x="82" y="207"/>
                        <a:pt x="78" y="222"/>
                      </a:cubicBezTo>
                      <a:cubicBezTo>
                        <a:pt x="74" y="237"/>
                        <a:pt x="59" y="208"/>
                        <a:pt x="54" y="20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 name="Freeform 64"/>
                <p:cNvSpPr>
                  <a:spLocks/>
                </p:cNvSpPr>
                <p:nvPr/>
              </p:nvSpPr>
              <p:spPr bwMode="auto">
                <a:xfrm>
                  <a:off x="4391" y="351"/>
                  <a:ext cx="71" cy="245"/>
                </a:xfrm>
                <a:custGeom>
                  <a:avLst/>
                  <a:gdLst>
                    <a:gd name="T0" fmla="*/ 0 w 71"/>
                    <a:gd name="T1" fmla="*/ 27 h 245"/>
                    <a:gd name="T2" fmla="*/ 18 w 71"/>
                    <a:gd name="T3" fmla="*/ 1 h 245"/>
                    <a:gd name="T4" fmla="*/ 51 w 71"/>
                    <a:gd name="T5" fmla="*/ 35 h 245"/>
                    <a:gd name="T6" fmla="*/ 69 w 71"/>
                    <a:gd name="T7" fmla="*/ 114 h 245"/>
                    <a:gd name="T8" fmla="*/ 60 w 71"/>
                    <a:gd name="T9" fmla="*/ 229 h 245"/>
                    <a:gd name="T10" fmla="*/ 36 w 71"/>
                    <a:gd name="T11" fmla="*/ 211 h 245"/>
                    <a:gd name="T12" fmla="*/ 0 60000 65536"/>
                    <a:gd name="T13" fmla="*/ 0 60000 65536"/>
                    <a:gd name="T14" fmla="*/ 0 60000 65536"/>
                    <a:gd name="T15" fmla="*/ 0 60000 65536"/>
                    <a:gd name="T16" fmla="*/ 0 60000 65536"/>
                    <a:gd name="T17" fmla="*/ 0 60000 65536"/>
                    <a:gd name="T18" fmla="*/ 0 w 71"/>
                    <a:gd name="T19" fmla="*/ 0 h 245"/>
                    <a:gd name="T20" fmla="*/ 71 w 71"/>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71" h="245">
                      <a:moveTo>
                        <a:pt x="0" y="27"/>
                      </a:moveTo>
                      <a:cubicBezTo>
                        <a:pt x="3" y="23"/>
                        <a:pt x="10" y="0"/>
                        <a:pt x="18" y="1"/>
                      </a:cubicBezTo>
                      <a:cubicBezTo>
                        <a:pt x="26" y="2"/>
                        <a:pt x="43" y="16"/>
                        <a:pt x="51" y="35"/>
                      </a:cubicBezTo>
                      <a:cubicBezTo>
                        <a:pt x="59" y="54"/>
                        <a:pt x="67" y="82"/>
                        <a:pt x="69" y="114"/>
                      </a:cubicBezTo>
                      <a:cubicBezTo>
                        <a:pt x="71" y="146"/>
                        <a:pt x="65" y="213"/>
                        <a:pt x="60" y="229"/>
                      </a:cubicBezTo>
                      <a:cubicBezTo>
                        <a:pt x="55" y="245"/>
                        <a:pt x="41" y="215"/>
                        <a:pt x="36" y="21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 name="Freeform 65"/>
                <p:cNvSpPr>
                  <a:spLocks/>
                </p:cNvSpPr>
                <p:nvPr/>
              </p:nvSpPr>
              <p:spPr bwMode="auto">
                <a:xfrm>
                  <a:off x="4626" y="358"/>
                  <a:ext cx="33" cy="236"/>
                </a:xfrm>
                <a:custGeom>
                  <a:avLst/>
                  <a:gdLst>
                    <a:gd name="T0" fmla="*/ 0 w 33"/>
                    <a:gd name="T1" fmla="*/ 32 h 236"/>
                    <a:gd name="T2" fmla="*/ 28 w 33"/>
                    <a:gd name="T3" fmla="*/ 14 h 236"/>
                    <a:gd name="T4" fmla="*/ 30 w 33"/>
                    <a:gd name="T5" fmla="*/ 118 h 236"/>
                    <a:gd name="T6" fmla="*/ 28 w 33"/>
                    <a:gd name="T7" fmla="*/ 222 h 236"/>
                    <a:gd name="T8" fmla="*/ 4 w 33"/>
                    <a:gd name="T9" fmla="*/ 204 h 236"/>
                    <a:gd name="T10" fmla="*/ 0 60000 65536"/>
                    <a:gd name="T11" fmla="*/ 0 60000 65536"/>
                    <a:gd name="T12" fmla="*/ 0 60000 65536"/>
                    <a:gd name="T13" fmla="*/ 0 60000 65536"/>
                    <a:gd name="T14" fmla="*/ 0 60000 65536"/>
                    <a:gd name="T15" fmla="*/ 0 w 33"/>
                    <a:gd name="T16" fmla="*/ 0 h 236"/>
                    <a:gd name="T17" fmla="*/ 33 w 33"/>
                    <a:gd name="T18" fmla="*/ 236 h 236"/>
                  </a:gdLst>
                  <a:ahLst/>
                  <a:cxnLst>
                    <a:cxn ang="T10">
                      <a:pos x="T0" y="T1"/>
                    </a:cxn>
                    <a:cxn ang="T11">
                      <a:pos x="T2" y="T3"/>
                    </a:cxn>
                    <a:cxn ang="T12">
                      <a:pos x="T4" y="T5"/>
                    </a:cxn>
                    <a:cxn ang="T13">
                      <a:pos x="T6" y="T7"/>
                    </a:cxn>
                    <a:cxn ang="T14">
                      <a:pos x="T8" y="T9"/>
                    </a:cxn>
                  </a:cxnLst>
                  <a:rect l="T15" t="T16" r="T17" b="T18"/>
                  <a:pathLst>
                    <a:path w="33" h="236">
                      <a:moveTo>
                        <a:pt x="0" y="32"/>
                      </a:moveTo>
                      <a:cubicBezTo>
                        <a:pt x="5" y="29"/>
                        <a:pt x="23" y="0"/>
                        <a:pt x="28" y="14"/>
                      </a:cubicBezTo>
                      <a:cubicBezTo>
                        <a:pt x="33" y="28"/>
                        <a:pt x="30" y="83"/>
                        <a:pt x="30" y="118"/>
                      </a:cubicBezTo>
                      <a:cubicBezTo>
                        <a:pt x="30" y="153"/>
                        <a:pt x="32" y="208"/>
                        <a:pt x="28" y="222"/>
                      </a:cubicBezTo>
                      <a:cubicBezTo>
                        <a:pt x="24" y="236"/>
                        <a:pt x="9" y="208"/>
                        <a:pt x="4" y="20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 name="Freeform 66"/>
                <p:cNvSpPr>
                  <a:spLocks/>
                </p:cNvSpPr>
                <p:nvPr/>
              </p:nvSpPr>
              <p:spPr bwMode="auto">
                <a:xfrm>
                  <a:off x="4781" y="405"/>
                  <a:ext cx="87" cy="199"/>
                </a:xfrm>
                <a:custGeom>
                  <a:avLst/>
                  <a:gdLst>
                    <a:gd name="T0" fmla="*/ 87 w 87"/>
                    <a:gd name="T1" fmla="*/ 27 h 199"/>
                    <a:gd name="T2" fmla="*/ 75 w 87"/>
                    <a:gd name="T3" fmla="*/ 11 h 199"/>
                    <a:gd name="T4" fmla="*/ 35 w 87"/>
                    <a:gd name="T5" fmla="*/ 95 h 199"/>
                    <a:gd name="T6" fmla="*/ 7 w 87"/>
                    <a:gd name="T7" fmla="*/ 181 h 199"/>
                    <a:gd name="T8" fmla="*/ 3 w 87"/>
                    <a:gd name="T9" fmla="*/ 195 h 199"/>
                    <a:gd name="T10" fmla="*/ 27 w 87"/>
                    <a:gd name="T11" fmla="*/ 199 h 199"/>
                    <a:gd name="T12" fmla="*/ 0 60000 65536"/>
                    <a:gd name="T13" fmla="*/ 0 60000 65536"/>
                    <a:gd name="T14" fmla="*/ 0 60000 65536"/>
                    <a:gd name="T15" fmla="*/ 0 60000 65536"/>
                    <a:gd name="T16" fmla="*/ 0 60000 65536"/>
                    <a:gd name="T17" fmla="*/ 0 60000 65536"/>
                    <a:gd name="T18" fmla="*/ 0 w 87"/>
                    <a:gd name="T19" fmla="*/ 0 h 199"/>
                    <a:gd name="T20" fmla="*/ 87 w 87"/>
                    <a:gd name="T21" fmla="*/ 199 h 199"/>
                  </a:gdLst>
                  <a:ahLst/>
                  <a:cxnLst>
                    <a:cxn ang="T12">
                      <a:pos x="T0" y="T1"/>
                    </a:cxn>
                    <a:cxn ang="T13">
                      <a:pos x="T2" y="T3"/>
                    </a:cxn>
                    <a:cxn ang="T14">
                      <a:pos x="T4" y="T5"/>
                    </a:cxn>
                    <a:cxn ang="T15">
                      <a:pos x="T6" y="T7"/>
                    </a:cxn>
                    <a:cxn ang="T16">
                      <a:pos x="T8" y="T9"/>
                    </a:cxn>
                    <a:cxn ang="T17">
                      <a:pos x="T10" y="T11"/>
                    </a:cxn>
                  </a:cxnLst>
                  <a:rect l="T18" t="T19" r="T20" b="T21"/>
                  <a:pathLst>
                    <a:path w="87" h="199">
                      <a:moveTo>
                        <a:pt x="87" y="27"/>
                      </a:moveTo>
                      <a:cubicBezTo>
                        <a:pt x="85" y="24"/>
                        <a:pt x="84" y="0"/>
                        <a:pt x="75" y="11"/>
                      </a:cubicBezTo>
                      <a:cubicBezTo>
                        <a:pt x="66" y="22"/>
                        <a:pt x="46" y="67"/>
                        <a:pt x="35" y="95"/>
                      </a:cubicBezTo>
                      <a:cubicBezTo>
                        <a:pt x="24" y="123"/>
                        <a:pt x="12" y="164"/>
                        <a:pt x="7" y="181"/>
                      </a:cubicBezTo>
                      <a:cubicBezTo>
                        <a:pt x="2" y="198"/>
                        <a:pt x="0" y="192"/>
                        <a:pt x="3" y="195"/>
                      </a:cubicBezTo>
                      <a:cubicBezTo>
                        <a:pt x="6" y="198"/>
                        <a:pt x="22" y="198"/>
                        <a:pt x="27" y="19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 name="Freeform 67"/>
                <p:cNvSpPr>
                  <a:spLocks/>
                </p:cNvSpPr>
                <p:nvPr/>
              </p:nvSpPr>
              <p:spPr bwMode="auto">
                <a:xfrm>
                  <a:off x="5001" y="1005"/>
                  <a:ext cx="516" cy="633"/>
                </a:xfrm>
                <a:custGeom>
                  <a:avLst/>
                  <a:gdLst>
                    <a:gd name="T0" fmla="*/ 33 w 516"/>
                    <a:gd name="T1" fmla="*/ 0 h 633"/>
                    <a:gd name="T2" fmla="*/ 15 w 516"/>
                    <a:gd name="T3" fmla="*/ 33 h 633"/>
                    <a:gd name="T4" fmla="*/ 126 w 516"/>
                    <a:gd name="T5" fmla="*/ 183 h 633"/>
                    <a:gd name="T6" fmla="*/ 342 w 516"/>
                    <a:gd name="T7" fmla="*/ 429 h 633"/>
                    <a:gd name="T8" fmla="*/ 516 w 516"/>
                    <a:gd name="T9" fmla="*/ 633 h 633"/>
                    <a:gd name="T10" fmla="*/ 0 60000 65536"/>
                    <a:gd name="T11" fmla="*/ 0 60000 65536"/>
                    <a:gd name="T12" fmla="*/ 0 60000 65536"/>
                    <a:gd name="T13" fmla="*/ 0 60000 65536"/>
                    <a:gd name="T14" fmla="*/ 0 60000 65536"/>
                    <a:gd name="T15" fmla="*/ 0 w 516"/>
                    <a:gd name="T16" fmla="*/ 0 h 633"/>
                    <a:gd name="T17" fmla="*/ 516 w 516"/>
                    <a:gd name="T18" fmla="*/ 633 h 633"/>
                  </a:gdLst>
                  <a:ahLst/>
                  <a:cxnLst>
                    <a:cxn ang="T10">
                      <a:pos x="T0" y="T1"/>
                    </a:cxn>
                    <a:cxn ang="T11">
                      <a:pos x="T2" y="T3"/>
                    </a:cxn>
                    <a:cxn ang="T12">
                      <a:pos x="T4" y="T5"/>
                    </a:cxn>
                    <a:cxn ang="T13">
                      <a:pos x="T6" y="T7"/>
                    </a:cxn>
                    <a:cxn ang="T14">
                      <a:pos x="T8" y="T9"/>
                    </a:cxn>
                  </a:cxnLst>
                  <a:rect l="T15" t="T16" r="T17" b="T18"/>
                  <a:pathLst>
                    <a:path w="516" h="633">
                      <a:moveTo>
                        <a:pt x="33" y="0"/>
                      </a:moveTo>
                      <a:cubicBezTo>
                        <a:pt x="30" y="5"/>
                        <a:pt x="0" y="3"/>
                        <a:pt x="15" y="33"/>
                      </a:cubicBezTo>
                      <a:cubicBezTo>
                        <a:pt x="30" y="63"/>
                        <a:pt x="72" y="117"/>
                        <a:pt x="126" y="183"/>
                      </a:cubicBezTo>
                      <a:cubicBezTo>
                        <a:pt x="180" y="249"/>
                        <a:pt x="277" y="354"/>
                        <a:pt x="342" y="429"/>
                      </a:cubicBezTo>
                      <a:cubicBezTo>
                        <a:pt x="407" y="504"/>
                        <a:pt x="480" y="590"/>
                        <a:pt x="516" y="633"/>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 name="Freeform 68"/>
                <p:cNvSpPr>
                  <a:spLocks/>
                </p:cNvSpPr>
                <p:nvPr/>
              </p:nvSpPr>
              <p:spPr bwMode="auto">
                <a:xfrm>
                  <a:off x="5053" y="699"/>
                  <a:ext cx="311" cy="144"/>
                </a:xfrm>
                <a:custGeom>
                  <a:avLst/>
                  <a:gdLst>
                    <a:gd name="T0" fmla="*/ 311 w 311"/>
                    <a:gd name="T1" fmla="*/ 87 h 144"/>
                    <a:gd name="T2" fmla="*/ 275 w 311"/>
                    <a:gd name="T3" fmla="*/ 12 h 144"/>
                    <a:gd name="T4" fmla="*/ 152 w 311"/>
                    <a:gd name="T5" fmla="*/ 12 h 144"/>
                    <a:gd name="T6" fmla="*/ 23 w 311"/>
                    <a:gd name="T7" fmla="*/ 66 h 144"/>
                    <a:gd name="T8" fmla="*/ 17 w 311"/>
                    <a:gd name="T9" fmla="*/ 144 h 144"/>
                    <a:gd name="T10" fmla="*/ 0 60000 65536"/>
                    <a:gd name="T11" fmla="*/ 0 60000 65536"/>
                    <a:gd name="T12" fmla="*/ 0 60000 65536"/>
                    <a:gd name="T13" fmla="*/ 0 60000 65536"/>
                    <a:gd name="T14" fmla="*/ 0 60000 65536"/>
                    <a:gd name="T15" fmla="*/ 0 w 311"/>
                    <a:gd name="T16" fmla="*/ 0 h 144"/>
                    <a:gd name="T17" fmla="*/ 311 w 311"/>
                    <a:gd name="T18" fmla="*/ 144 h 144"/>
                  </a:gdLst>
                  <a:ahLst/>
                  <a:cxnLst>
                    <a:cxn ang="T10">
                      <a:pos x="T0" y="T1"/>
                    </a:cxn>
                    <a:cxn ang="T11">
                      <a:pos x="T2" y="T3"/>
                    </a:cxn>
                    <a:cxn ang="T12">
                      <a:pos x="T4" y="T5"/>
                    </a:cxn>
                    <a:cxn ang="T13">
                      <a:pos x="T6" y="T7"/>
                    </a:cxn>
                    <a:cxn ang="T14">
                      <a:pos x="T8" y="T9"/>
                    </a:cxn>
                  </a:cxnLst>
                  <a:rect l="T15" t="T16" r="T17" b="T18"/>
                  <a:pathLst>
                    <a:path w="311" h="144">
                      <a:moveTo>
                        <a:pt x="311" y="87"/>
                      </a:moveTo>
                      <a:cubicBezTo>
                        <a:pt x="305" y="75"/>
                        <a:pt x="301" y="24"/>
                        <a:pt x="275" y="12"/>
                      </a:cubicBezTo>
                      <a:cubicBezTo>
                        <a:pt x="249" y="0"/>
                        <a:pt x="194" y="3"/>
                        <a:pt x="152" y="12"/>
                      </a:cubicBezTo>
                      <a:cubicBezTo>
                        <a:pt x="110" y="21"/>
                        <a:pt x="46" y="44"/>
                        <a:pt x="23" y="66"/>
                      </a:cubicBezTo>
                      <a:cubicBezTo>
                        <a:pt x="0" y="88"/>
                        <a:pt x="18" y="128"/>
                        <a:pt x="17" y="14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 name="Freeform 69"/>
                <p:cNvSpPr>
                  <a:spLocks/>
                </p:cNvSpPr>
                <p:nvPr/>
              </p:nvSpPr>
              <p:spPr bwMode="auto">
                <a:xfrm>
                  <a:off x="5020" y="572"/>
                  <a:ext cx="239" cy="202"/>
                </a:xfrm>
                <a:custGeom>
                  <a:avLst/>
                  <a:gdLst>
                    <a:gd name="T0" fmla="*/ 239 w 239"/>
                    <a:gd name="T1" fmla="*/ 64 h 202"/>
                    <a:gd name="T2" fmla="*/ 158 w 239"/>
                    <a:gd name="T3" fmla="*/ 4 h 202"/>
                    <a:gd name="T4" fmla="*/ 56 w 239"/>
                    <a:gd name="T5" fmla="*/ 40 h 202"/>
                    <a:gd name="T6" fmla="*/ 5 w 239"/>
                    <a:gd name="T7" fmla="*/ 139 h 202"/>
                    <a:gd name="T8" fmla="*/ 29 w 239"/>
                    <a:gd name="T9" fmla="*/ 202 h 202"/>
                    <a:gd name="T10" fmla="*/ 0 60000 65536"/>
                    <a:gd name="T11" fmla="*/ 0 60000 65536"/>
                    <a:gd name="T12" fmla="*/ 0 60000 65536"/>
                    <a:gd name="T13" fmla="*/ 0 60000 65536"/>
                    <a:gd name="T14" fmla="*/ 0 60000 65536"/>
                    <a:gd name="T15" fmla="*/ 0 w 239"/>
                    <a:gd name="T16" fmla="*/ 0 h 202"/>
                    <a:gd name="T17" fmla="*/ 239 w 239"/>
                    <a:gd name="T18" fmla="*/ 202 h 202"/>
                  </a:gdLst>
                  <a:ahLst/>
                  <a:cxnLst>
                    <a:cxn ang="T10">
                      <a:pos x="T0" y="T1"/>
                    </a:cxn>
                    <a:cxn ang="T11">
                      <a:pos x="T2" y="T3"/>
                    </a:cxn>
                    <a:cxn ang="T12">
                      <a:pos x="T4" y="T5"/>
                    </a:cxn>
                    <a:cxn ang="T13">
                      <a:pos x="T6" y="T7"/>
                    </a:cxn>
                    <a:cxn ang="T14">
                      <a:pos x="T8" y="T9"/>
                    </a:cxn>
                  </a:cxnLst>
                  <a:rect l="T15" t="T16" r="T17" b="T18"/>
                  <a:pathLst>
                    <a:path w="239" h="202">
                      <a:moveTo>
                        <a:pt x="239" y="64"/>
                      </a:moveTo>
                      <a:cubicBezTo>
                        <a:pt x="226" y="54"/>
                        <a:pt x="188" y="8"/>
                        <a:pt x="158" y="4"/>
                      </a:cubicBezTo>
                      <a:cubicBezTo>
                        <a:pt x="128" y="0"/>
                        <a:pt x="81" y="18"/>
                        <a:pt x="56" y="40"/>
                      </a:cubicBezTo>
                      <a:cubicBezTo>
                        <a:pt x="31" y="62"/>
                        <a:pt x="10" y="112"/>
                        <a:pt x="5" y="139"/>
                      </a:cubicBezTo>
                      <a:cubicBezTo>
                        <a:pt x="0" y="166"/>
                        <a:pt x="24" y="189"/>
                        <a:pt x="29" y="20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 name="Freeform 70"/>
                <p:cNvSpPr>
                  <a:spLocks/>
                </p:cNvSpPr>
                <p:nvPr/>
              </p:nvSpPr>
              <p:spPr bwMode="auto">
                <a:xfrm>
                  <a:off x="5078" y="793"/>
                  <a:ext cx="316" cy="176"/>
                </a:xfrm>
                <a:custGeom>
                  <a:avLst/>
                  <a:gdLst>
                    <a:gd name="T0" fmla="*/ 1 w 316"/>
                    <a:gd name="T1" fmla="*/ 92 h 176"/>
                    <a:gd name="T2" fmla="*/ 19 w 316"/>
                    <a:gd name="T3" fmla="*/ 50 h 176"/>
                    <a:gd name="T4" fmla="*/ 115 w 316"/>
                    <a:gd name="T5" fmla="*/ 5 h 176"/>
                    <a:gd name="T6" fmla="*/ 241 w 316"/>
                    <a:gd name="T7" fmla="*/ 20 h 176"/>
                    <a:gd name="T8" fmla="*/ 307 w 316"/>
                    <a:gd name="T9" fmla="*/ 119 h 176"/>
                    <a:gd name="T10" fmla="*/ 292 w 316"/>
                    <a:gd name="T11" fmla="*/ 176 h 176"/>
                    <a:gd name="T12" fmla="*/ 0 60000 65536"/>
                    <a:gd name="T13" fmla="*/ 0 60000 65536"/>
                    <a:gd name="T14" fmla="*/ 0 60000 65536"/>
                    <a:gd name="T15" fmla="*/ 0 60000 65536"/>
                    <a:gd name="T16" fmla="*/ 0 60000 65536"/>
                    <a:gd name="T17" fmla="*/ 0 60000 65536"/>
                    <a:gd name="T18" fmla="*/ 0 w 316"/>
                    <a:gd name="T19" fmla="*/ 0 h 176"/>
                    <a:gd name="T20" fmla="*/ 316 w 316"/>
                    <a:gd name="T21" fmla="*/ 176 h 176"/>
                  </a:gdLst>
                  <a:ahLst/>
                  <a:cxnLst>
                    <a:cxn ang="T12">
                      <a:pos x="T0" y="T1"/>
                    </a:cxn>
                    <a:cxn ang="T13">
                      <a:pos x="T2" y="T3"/>
                    </a:cxn>
                    <a:cxn ang="T14">
                      <a:pos x="T4" y="T5"/>
                    </a:cxn>
                    <a:cxn ang="T15">
                      <a:pos x="T6" y="T7"/>
                    </a:cxn>
                    <a:cxn ang="T16">
                      <a:pos x="T8" y="T9"/>
                    </a:cxn>
                    <a:cxn ang="T17">
                      <a:pos x="T10" y="T11"/>
                    </a:cxn>
                  </a:cxnLst>
                  <a:rect l="T18" t="T19" r="T20" b="T21"/>
                  <a:pathLst>
                    <a:path w="316" h="176">
                      <a:moveTo>
                        <a:pt x="1" y="92"/>
                      </a:moveTo>
                      <a:cubicBezTo>
                        <a:pt x="4" y="85"/>
                        <a:pt x="0" y="64"/>
                        <a:pt x="19" y="50"/>
                      </a:cubicBezTo>
                      <a:cubicBezTo>
                        <a:pt x="38" y="36"/>
                        <a:pt x="78" y="10"/>
                        <a:pt x="115" y="5"/>
                      </a:cubicBezTo>
                      <a:cubicBezTo>
                        <a:pt x="152" y="0"/>
                        <a:pt x="209" y="1"/>
                        <a:pt x="241" y="20"/>
                      </a:cubicBezTo>
                      <a:cubicBezTo>
                        <a:pt x="273" y="39"/>
                        <a:pt x="298" y="93"/>
                        <a:pt x="307" y="119"/>
                      </a:cubicBezTo>
                      <a:cubicBezTo>
                        <a:pt x="316" y="145"/>
                        <a:pt x="295" y="164"/>
                        <a:pt x="292" y="17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 name="Freeform 71"/>
                <p:cNvSpPr>
                  <a:spLocks/>
                </p:cNvSpPr>
                <p:nvPr/>
              </p:nvSpPr>
              <p:spPr bwMode="auto">
                <a:xfrm>
                  <a:off x="4464" y="1198"/>
                  <a:ext cx="49" cy="220"/>
                </a:xfrm>
                <a:custGeom>
                  <a:avLst/>
                  <a:gdLst>
                    <a:gd name="T0" fmla="*/ 0 w 49"/>
                    <a:gd name="T1" fmla="*/ 30 h 220"/>
                    <a:gd name="T2" fmla="*/ 30 w 49"/>
                    <a:gd name="T3" fmla="*/ 18 h 220"/>
                    <a:gd name="T4" fmla="*/ 46 w 49"/>
                    <a:gd name="T5" fmla="*/ 138 h 220"/>
                    <a:gd name="T6" fmla="*/ 46 w 49"/>
                    <a:gd name="T7" fmla="*/ 210 h 220"/>
                    <a:gd name="T8" fmla="*/ 45 w 49"/>
                    <a:gd name="T9" fmla="*/ 197 h 220"/>
                    <a:gd name="T10" fmla="*/ 0 60000 65536"/>
                    <a:gd name="T11" fmla="*/ 0 60000 65536"/>
                    <a:gd name="T12" fmla="*/ 0 60000 65536"/>
                    <a:gd name="T13" fmla="*/ 0 60000 65536"/>
                    <a:gd name="T14" fmla="*/ 0 60000 65536"/>
                    <a:gd name="T15" fmla="*/ 0 w 49"/>
                    <a:gd name="T16" fmla="*/ 0 h 220"/>
                    <a:gd name="T17" fmla="*/ 49 w 49"/>
                    <a:gd name="T18" fmla="*/ 220 h 220"/>
                  </a:gdLst>
                  <a:ahLst/>
                  <a:cxnLst>
                    <a:cxn ang="T10">
                      <a:pos x="T0" y="T1"/>
                    </a:cxn>
                    <a:cxn ang="T11">
                      <a:pos x="T2" y="T3"/>
                    </a:cxn>
                    <a:cxn ang="T12">
                      <a:pos x="T4" y="T5"/>
                    </a:cxn>
                    <a:cxn ang="T13">
                      <a:pos x="T6" y="T7"/>
                    </a:cxn>
                    <a:cxn ang="T14">
                      <a:pos x="T8" y="T9"/>
                    </a:cxn>
                  </a:cxnLst>
                  <a:rect l="T15" t="T16" r="T17" b="T18"/>
                  <a:pathLst>
                    <a:path w="49" h="220">
                      <a:moveTo>
                        <a:pt x="0" y="30"/>
                      </a:moveTo>
                      <a:cubicBezTo>
                        <a:pt x="5" y="28"/>
                        <a:pt x="22" y="0"/>
                        <a:pt x="30" y="18"/>
                      </a:cubicBezTo>
                      <a:cubicBezTo>
                        <a:pt x="38" y="36"/>
                        <a:pt x="43" y="106"/>
                        <a:pt x="46" y="138"/>
                      </a:cubicBezTo>
                      <a:cubicBezTo>
                        <a:pt x="49" y="170"/>
                        <a:pt x="46" y="200"/>
                        <a:pt x="46" y="210"/>
                      </a:cubicBezTo>
                      <a:cubicBezTo>
                        <a:pt x="46" y="220"/>
                        <a:pt x="45" y="200"/>
                        <a:pt x="45" y="19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 name="Freeform 72"/>
                <p:cNvSpPr>
                  <a:spLocks/>
                </p:cNvSpPr>
                <p:nvPr/>
              </p:nvSpPr>
              <p:spPr bwMode="auto">
                <a:xfrm>
                  <a:off x="4896" y="1335"/>
                  <a:ext cx="231" cy="270"/>
                </a:xfrm>
                <a:custGeom>
                  <a:avLst/>
                  <a:gdLst>
                    <a:gd name="T0" fmla="*/ 0 w 231"/>
                    <a:gd name="T1" fmla="*/ 0 h 270"/>
                    <a:gd name="T2" fmla="*/ 231 w 231"/>
                    <a:gd name="T3" fmla="*/ 270 h 270"/>
                    <a:gd name="T4" fmla="*/ 0 60000 65536"/>
                    <a:gd name="T5" fmla="*/ 0 60000 65536"/>
                    <a:gd name="T6" fmla="*/ 0 w 231"/>
                    <a:gd name="T7" fmla="*/ 0 h 270"/>
                    <a:gd name="T8" fmla="*/ 231 w 231"/>
                    <a:gd name="T9" fmla="*/ 270 h 270"/>
                  </a:gdLst>
                  <a:ahLst/>
                  <a:cxnLst>
                    <a:cxn ang="T4">
                      <a:pos x="T0" y="T1"/>
                    </a:cxn>
                    <a:cxn ang="T5">
                      <a:pos x="T2" y="T3"/>
                    </a:cxn>
                  </a:cxnLst>
                  <a:rect l="T6" t="T7" r="T8" b="T9"/>
                  <a:pathLst>
                    <a:path w="231" h="270">
                      <a:moveTo>
                        <a:pt x="0" y="0"/>
                      </a:moveTo>
                      <a:lnTo>
                        <a:pt x="231" y="27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0" name="Freeform 73"/>
                <p:cNvSpPr>
                  <a:spLocks/>
                </p:cNvSpPr>
                <p:nvPr/>
              </p:nvSpPr>
              <p:spPr bwMode="auto">
                <a:xfrm>
                  <a:off x="5058" y="944"/>
                  <a:ext cx="165" cy="247"/>
                </a:xfrm>
                <a:custGeom>
                  <a:avLst/>
                  <a:gdLst>
                    <a:gd name="T0" fmla="*/ 0 w 165"/>
                    <a:gd name="T1" fmla="*/ 25 h 247"/>
                    <a:gd name="T2" fmla="*/ 45 w 165"/>
                    <a:gd name="T3" fmla="*/ 16 h 247"/>
                    <a:gd name="T4" fmla="*/ 144 w 165"/>
                    <a:gd name="T5" fmla="*/ 124 h 247"/>
                    <a:gd name="T6" fmla="*/ 165 w 165"/>
                    <a:gd name="T7" fmla="*/ 223 h 247"/>
                    <a:gd name="T8" fmla="*/ 141 w 165"/>
                    <a:gd name="T9" fmla="*/ 247 h 247"/>
                    <a:gd name="T10" fmla="*/ 0 60000 65536"/>
                    <a:gd name="T11" fmla="*/ 0 60000 65536"/>
                    <a:gd name="T12" fmla="*/ 0 60000 65536"/>
                    <a:gd name="T13" fmla="*/ 0 60000 65536"/>
                    <a:gd name="T14" fmla="*/ 0 60000 65536"/>
                    <a:gd name="T15" fmla="*/ 0 w 165"/>
                    <a:gd name="T16" fmla="*/ 0 h 247"/>
                    <a:gd name="T17" fmla="*/ 165 w 165"/>
                    <a:gd name="T18" fmla="*/ 247 h 247"/>
                  </a:gdLst>
                  <a:ahLst/>
                  <a:cxnLst>
                    <a:cxn ang="T10">
                      <a:pos x="T0" y="T1"/>
                    </a:cxn>
                    <a:cxn ang="T11">
                      <a:pos x="T2" y="T3"/>
                    </a:cxn>
                    <a:cxn ang="T12">
                      <a:pos x="T4" y="T5"/>
                    </a:cxn>
                    <a:cxn ang="T13">
                      <a:pos x="T6" y="T7"/>
                    </a:cxn>
                    <a:cxn ang="T14">
                      <a:pos x="T8" y="T9"/>
                    </a:cxn>
                  </a:cxnLst>
                  <a:rect l="T15" t="T16" r="T17" b="T18"/>
                  <a:pathLst>
                    <a:path w="165" h="247">
                      <a:moveTo>
                        <a:pt x="0" y="25"/>
                      </a:moveTo>
                      <a:cubicBezTo>
                        <a:pt x="7" y="24"/>
                        <a:pt x="21" y="0"/>
                        <a:pt x="45" y="16"/>
                      </a:cubicBezTo>
                      <a:cubicBezTo>
                        <a:pt x="69" y="32"/>
                        <a:pt x="124" y="89"/>
                        <a:pt x="144" y="124"/>
                      </a:cubicBezTo>
                      <a:cubicBezTo>
                        <a:pt x="164" y="159"/>
                        <a:pt x="165" y="203"/>
                        <a:pt x="165" y="223"/>
                      </a:cubicBezTo>
                      <a:cubicBezTo>
                        <a:pt x="165" y="243"/>
                        <a:pt x="146" y="242"/>
                        <a:pt x="141" y="24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 name="Freeform 74"/>
                <p:cNvSpPr>
                  <a:spLocks/>
                </p:cNvSpPr>
                <p:nvPr/>
              </p:nvSpPr>
              <p:spPr bwMode="auto">
                <a:xfrm>
                  <a:off x="3958" y="443"/>
                  <a:ext cx="103" cy="238"/>
                </a:xfrm>
                <a:custGeom>
                  <a:avLst/>
                  <a:gdLst>
                    <a:gd name="T0" fmla="*/ 0 w 103"/>
                    <a:gd name="T1" fmla="*/ 21 h 238"/>
                    <a:gd name="T2" fmla="*/ 32 w 103"/>
                    <a:gd name="T3" fmla="*/ 11 h 238"/>
                    <a:gd name="T4" fmla="*/ 80 w 103"/>
                    <a:gd name="T5" fmla="*/ 89 h 238"/>
                    <a:gd name="T6" fmla="*/ 102 w 103"/>
                    <a:gd name="T7" fmla="*/ 217 h 238"/>
                    <a:gd name="T8" fmla="*/ 74 w 103"/>
                    <a:gd name="T9" fmla="*/ 215 h 238"/>
                    <a:gd name="T10" fmla="*/ 0 60000 65536"/>
                    <a:gd name="T11" fmla="*/ 0 60000 65536"/>
                    <a:gd name="T12" fmla="*/ 0 60000 65536"/>
                    <a:gd name="T13" fmla="*/ 0 60000 65536"/>
                    <a:gd name="T14" fmla="*/ 0 60000 65536"/>
                    <a:gd name="T15" fmla="*/ 0 w 103"/>
                    <a:gd name="T16" fmla="*/ 0 h 238"/>
                    <a:gd name="T17" fmla="*/ 103 w 103"/>
                    <a:gd name="T18" fmla="*/ 238 h 238"/>
                  </a:gdLst>
                  <a:ahLst/>
                  <a:cxnLst>
                    <a:cxn ang="T10">
                      <a:pos x="T0" y="T1"/>
                    </a:cxn>
                    <a:cxn ang="T11">
                      <a:pos x="T2" y="T3"/>
                    </a:cxn>
                    <a:cxn ang="T12">
                      <a:pos x="T4" y="T5"/>
                    </a:cxn>
                    <a:cxn ang="T13">
                      <a:pos x="T6" y="T7"/>
                    </a:cxn>
                    <a:cxn ang="T14">
                      <a:pos x="T8" y="T9"/>
                    </a:cxn>
                  </a:cxnLst>
                  <a:rect l="T15" t="T16" r="T17" b="T18"/>
                  <a:pathLst>
                    <a:path w="103" h="238">
                      <a:moveTo>
                        <a:pt x="0" y="21"/>
                      </a:moveTo>
                      <a:cubicBezTo>
                        <a:pt x="5" y="19"/>
                        <a:pt x="19" y="0"/>
                        <a:pt x="32" y="11"/>
                      </a:cubicBezTo>
                      <a:cubicBezTo>
                        <a:pt x="45" y="22"/>
                        <a:pt x="68" y="55"/>
                        <a:pt x="80" y="89"/>
                      </a:cubicBezTo>
                      <a:cubicBezTo>
                        <a:pt x="92" y="123"/>
                        <a:pt x="103" y="196"/>
                        <a:pt x="102" y="217"/>
                      </a:cubicBezTo>
                      <a:cubicBezTo>
                        <a:pt x="101" y="238"/>
                        <a:pt x="80" y="215"/>
                        <a:pt x="74" y="215"/>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 name="Freeform 75"/>
                <p:cNvSpPr>
                  <a:spLocks/>
                </p:cNvSpPr>
                <p:nvPr/>
              </p:nvSpPr>
              <p:spPr bwMode="auto">
                <a:xfrm>
                  <a:off x="4923" y="458"/>
                  <a:ext cx="89" cy="237"/>
                </a:xfrm>
                <a:custGeom>
                  <a:avLst/>
                  <a:gdLst>
                    <a:gd name="T0" fmla="*/ 89 w 89"/>
                    <a:gd name="T1" fmla="*/ 18 h 237"/>
                    <a:gd name="T2" fmla="*/ 73 w 89"/>
                    <a:gd name="T3" fmla="*/ 16 h 237"/>
                    <a:gd name="T4" fmla="*/ 25 w 89"/>
                    <a:gd name="T5" fmla="*/ 116 h 237"/>
                    <a:gd name="T6" fmla="*/ 3 w 89"/>
                    <a:gd name="T7" fmla="*/ 206 h 237"/>
                    <a:gd name="T8" fmla="*/ 7 w 89"/>
                    <a:gd name="T9" fmla="*/ 236 h 237"/>
                    <a:gd name="T10" fmla="*/ 12 w 89"/>
                    <a:gd name="T11" fmla="*/ 212 h 237"/>
                    <a:gd name="T12" fmla="*/ 0 60000 65536"/>
                    <a:gd name="T13" fmla="*/ 0 60000 65536"/>
                    <a:gd name="T14" fmla="*/ 0 60000 65536"/>
                    <a:gd name="T15" fmla="*/ 0 60000 65536"/>
                    <a:gd name="T16" fmla="*/ 0 60000 65536"/>
                    <a:gd name="T17" fmla="*/ 0 60000 65536"/>
                    <a:gd name="T18" fmla="*/ 0 w 89"/>
                    <a:gd name="T19" fmla="*/ 0 h 237"/>
                    <a:gd name="T20" fmla="*/ 89 w 89"/>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89" h="237">
                      <a:moveTo>
                        <a:pt x="89" y="18"/>
                      </a:moveTo>
                      <a:cubicBezTo>
                        <a:pt x="86" y="18"/>
                        <a:pt x="84" y="0"/>
                        <a:pt x="73" y="16"/>
                      </a:cubicBezTo>
                      <a:cubicBezTo>
                        <a:pt x="62" y="32"/>
                        <a:pt x="37" y="84"/>
                        <a:pt x="25" y="116"/>
                      </a:cubicBezTo>
                      <a:cubicBezTo>
                        <a:pt x="13" y="148"/>
                        <a:pt x="6" y="186"/>
                        <a:pt x="3" y="206"/>
                      </a:cubicBezTo>
                      <a:cubicBezTo>
                        <a:pt x="0" y="226"/>
                        <a:pt x="6" y="235"/>
                        <a:pt x="7" y="236"/>
                      </a:cubicBezTo>
                      <a:cubicBezTo>
                        <a:pt x="8" y="237"/>
                        <a:pt x="11" y="217"/>
                        <a:pt x="12" y="21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0" name="Line 76"/>
              <p:cNvSpPr>
                <a:spLocks noChangeShapeType="1"/>
              </p:cNvSpPr>
              <p:nvPr/>
            </p:nvSpPr>
            <p:spPr bwMode="auto">
              <a:xfrm flipH="1" flipV="1">
                <a:off x="4992" y="1440"/>
                <a:ext cx="96" cy="144"/>
              </a:xfrm>
              <a:prstGeom prst="line">
                <a:avLst/>
              </a:prstGeom>
              <a:noFill/>
              <a:ln w="57150">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73" name="Text Box 77"/>
          <p:cNvSpPr txBox="1">
            <a:spLocks noChangeArrowheads="1"/>
          </p:cNvSpPr>
          <p:nvPr/>
        </p:nvSpPr>
        <p:spPr bwMode="auto">
          <a:xfrm>
            <a:off x="8229600" y="3907160"/>
            <a:ext cx="369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i</a:t>
            </a:r>
          </a:p>
        </p:txBody>
      </p:sp>
      <p:graphicFrame>
        <p:nvGraphicFramePr>
          <p:cNvPr id="74" name="对象 73"/>
          <p:cNvGraphicFramePr>
            <a:graphicFrameLocks noChangeAspect="1"/>
          </p:cNvGraphicFramePr>
          <p:nvPr>
            <p:extLst>
              <p:ext uri="{D42A27DB-BD31-4B8C-83A1-F6EECF244321}">
                <p14:modId xmlns:p14="http://schemas.microsoft.com/office/powerpoint/2010/main" val="2306484332"/>
              </p:ext>
            </p:extLst>
          </p:nvPr>
        </p:nvGraphicFramePr>
        <p:xfrm>
          <a:off x="3488432" y="1340768"/>
          <a:ext cx="1371600" cy="1017587"/>
        </p:xfrm>
        <a:graphic>
          <a:graphicData uri="http://schemas.openxmlformats.org/presentationml/2006/ole">
            <mc:AlternateContent xmlns:mc="http://schemas.openxmlformats.org/markup-compatibility/2006">
              <mc:Choice xmlns:v="urn:schemas-microsoft-com:vml" Requires="v">
                <p:oleObj spid="_x0000_s79529" name="公式" r:id="rId14" imgW="634725" imgH="469696" progId="Equation.3">
                  <p:embed/>
                </p:oleObj>
              </mc:Choice>
              <mc:Fallback>
                <p:oleObj name="公式" r:id="rId14" imgW="634725" imgH="469696" progId="Equation.3">
                  <p:embed/>
                  <p:pic>
                    <p:nvPicPr>
                      <p:cNvPr id="0" name="对象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88432" y="1340768"/>
                        <a:ext cx="1371600" cy="101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 name="TextBox 74"/>
          <p:cNvSpPr txBox="1"/>
          <p:nvPr/>
        </p:nvSpPr>
        <p:spPr>
          <a:xfrm>
            <a:off x="1547664" y="272842"/>
            <a:ext cx="6116669" cy="707886"/>
          </a:xfrm>
          <a:prstGeom prst="rect">
            <a:avLst/>
          </a:prstGeom>
          <a:noFill/>
        </p:spPr>
        <p:txBody>
          <a:bodyPr wrap="square" rtlCol="0">
            <a:spAutoFit/>
          </a:bodyPr>
          <a:lstStyle/>
          <a:p>
            <a:pPr algn="ctr"/>
            <a:r>
              <a:rPr lang="zh-CN" altLang="en-US" sz="4000" dirty="0"/>
              <a:t>常见磁场的表达式</a:t>
            </a:r>
          </a:p>
        </p:txBody>
      </p:sp>
    </p:spTree>
    <p:extLst>
      <p:ext uri="{BB962C8B-B14F-4D97-AF65-F5344CB8AC3E}">
        <p14:creationId xmlns:p14="http://schemas.microsoft.com/office/powerpoint/2010/main" val="1294657940"/>
      </p:ext>
    </p:extLst>
  </p:cSld>
  <p:clrMapOvr>
    <a:masterClrMapping/>
  </p:clrMapOvr>
  <p:transition>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3030" y="116632"/>
            <a:ext cx="4301178" cy="707886"/>
          </a:xfrm>
          <a:prstGeom prst="rect">
            <a:avLst/>
          </a:prstGeom>
        </p:spPr>
        <p:txBody>
          <a:bodyPr wrap="none">
            <a:spAutoFit/>
          </a:bodyPr>
          <a:lstStyle/>
          <a:p>
            <a:pPr algn="ctr">
              <a:spcBef>
                <a:spcPct val="50000"/>
              </a:spcBef>
              <a:buFontTx/>
              <a:buNone/>
            </a:pPr>
            <a:r>
              <a:rPr lang="zh-CN" altLang="en-US" sz="4000" dirty="0">
                <a:solidFill>
                  <a:srgbClr val="CC3300"/>
                </a:solidFill>
                <a:latin typeface="宋体" pitchFamily="2" charset="-122"/>
              </a:rPr>
              <a:t>洛伦兹力和安培力</a:t>
            </a:r>
          </a:p>
        </p:txBody>
      </p:sp>
      <p:graphicFrame>
        <p:nvGraphicFramePr>
          <p:cNvPr id="3" name="对象 2"/>
          <p:cNvGraphicFramePr>
            <a:graphicFrameLocks noChangeAspect="1"/>
          </p:cNvGraphicFramePr>
          <p:nvPr>
            <p:extLst>
              <p:ext uri="{D42A27DB-BD31-4B8C-83A1-F6EECF244321}">
                <p14:modId xmlns:p14="http://schemas.microsoft.com/office/powerpoint/2010/main" val="3598138490"/>
              </p:ext>
            </p:extLst>
          </p:nvPr>
        </p:nvGraphicFramePr>
        <p:xfrm>
          <a:off x="971600" y="1124743"/>
          <a:ext cx="2520280" cy="733470"/>
        </p:xfrm>
        <a:graphic>
          <a:graphicData uri="http://schemas.openxmlformats.org/presentationml/2006/ole">
            <mc:AlternateContent xmlns:mc="http://schemas.openxmlformats.org/markup-compatibility/2006">
              <mc:Choice xmlns:v="urn:schemas-microsoft-com:vml" Requires="v">
                <p:oleObj spid="_x0000_s81656" name="公式" r:id="rId3" imgW="1002960" imgH="215640" progId="Equation.3">
                  <p:embed/>
                </p:oleObj>
              </mc:Choice>
              <mc:Fallback>
                <p:oleObj name="公式" r:id="rId3" imgW="1002960" imgH="215640" progId="Equation.3">
                  <p:embed/>
                  <p:pic>
                    <p:nvPicPr>
                      <p:cNvPr id="0" name="Object 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124743"/>
                        <a:ext cx="2520280" cy="733470"/>
                      </a:xfrm>
                      <a:prstGeom prst="rect">
                        <a:avLst/>
                      </a:prstGeom>
                      <a:noFill/>
                      <a:ln>
                        <a:noFill/>
                      </a:ln>
                      <a:effec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4519593"/>
              </p:ext>
            </p:extLst>
          </p:nvPr>
        </p:nvGraphicFramePr>
        <p:xfrm>
          <a:off x="4644008" y="1124744"/>
          <a:ext cx="3048000" cy="604838"/>
        </p:xfrm>
        <a:graphic>
          <a:graphicData uri="http://schemas.openxmlformats.org/presentationml/2006/ole">
            <mc:AlternateContent xmlns:mc="http://schemas.openxmlformats.org/markup-compatibility/2006">
              <mc:Choice xmlns:v="urn:schemas-microsoft-com:vml" Requires="v">
                <p:oleObj spid="_x0000_s81657" name="Equation" r:id="rId5" imgW="2627640" imgH="444240" progId="Equation.3">
                  <p:embed/>
                </p:oleObj>
              </mc:Choice>
              <mc:Fallback>
                <p:oleObj name="Equation" r:id="rId5" imgW="2627640" imgH="4442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8" y="1124744"/>
                        <a:ext cx="3048000" cy="604838"/>
                      </a:xfrm>
                      <a:prstGeom prst="rect">
                        <a:avLst/>
                      </a:prstGeom>
                      <a:gradFill rotWithShape="1">
                        <a:gsLst>
                          <a:gs pos="0">
                            <a:srgbClr val="DDDDFF"/>
                          </a:gs>
                          <a:gs pos="50000">
                            <a:srgbClr val="FFFFFF"/>
                          </a:gs>
                          <a:gs pos="100000">
                            <a:srgbClr val="DDDDFF"/>
                          </a:gs>
                        </a:gsLst>
                        <a:lin ang="5400000" scaled="1"/>
                      </a:gradFill>
                      <a:ln w="38100">
                        <a:solidFill>
                          <a:srgbClr val="CCFF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85097090"/>
              </p:ext>
            </p:extLst>
          </p:nvPr>
        </p:nvGraphicFramePr>
        <p:xfrm>
          <a:off x="4707558" y="1981994"/>
          <a:ext cx="2972221" cy="936104"/>
        </p:xfrm>
        <a:graphic>
          <a:graphicData uri="http://schemas.openxmlformats.org/presentationml/2006/ole">
            <mc:AlternateContent xmlns:mc="http://schemas.openxmlformats.org/markup-compatibility/2006">
              <mc:Choice xmlns:v="urn:schemas-microsoft-com:vml" Requires="v">
                <p:oleObj spid="_x0000_s81658" name="Equation" r:id="rId7" imgW="2691000" imgH="774000" progId="Equation.3">
                  <p:embed/>
                </p:oleObj>
              </mc:Choice>
              <mc:Fallback>
                <p:oleObj name="Equation" r:id="rId7" imgW="2691000" imgH="7740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7558" y="1981994"/>
                        <a:ext cx="2972221" cy="936104"/>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34146388"/>
              </p:ext>
            </p:extLst>
          </p:nvPr>
        </p:nvGraphicFramePr>
        <p:xfrm>
          <a:off x="1419130" y="2204864"/>
          <a:ext cx="1447800" cy="969962"/>
        </p:xfrm>
        <a:graphic>
          <a:graphicData uri="http://schemas.openxmlformats.org/presentationml/2006/ole">
            <mc:AlternateContent xmlns:mc="http://schemas.openxmlformats.org/markup-compatibility/2006">
              <mc:Choice xmlns:v="urn:schemas-microsoft-com:vml" Requires="v">
                <p:oleObj spid="_x0000_s81659" name="公式" r:id="rId9" imgW="596900" imgH="431800" progId="Equation.3">
                  <p:embed/>
                </p:oleObj>
              </mc:Choice>
              <mc:Fallback>
                <p:oleObj name="公式" r:id="rId9" imgW="596900" imgH="431800" progId="Equation.3">
                  <p:embed/>
                  <p:pic>
                    <p:nvPicPr>
                      <p:cNvPr id="0" name="Object 1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9130" y="2204864"/>
                        <a:ext cx="1447800"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52568574"/>
              </p:ext>
            </p:extLst>
          </p:nvPr>
        </p:nvGraphicFramePr>
        <p:xfrm>
          <a:off x="1402709" y="3356992"/>
          <a:ext cx="1600200" cy="1066800"/>
        </p:xfrm>
        <a:graphic>
          <a:graphicData uri="http://schemas.openxmlformats.org/presentationml/2006/ole">
            <mc:AlternateContent xmlns:mc="http://schemas.openxmlformats.org/markup-compatibility/2006">
              <mc:Choice xmlns:v="urn:schemas-microsoft-com:vml" Requires="v">
                <p:oleObj spid="_x0000_s81660" name="公式" r:id="rId11" imgW="609336" imgH="431613" progId="Equation.3">
                  <p:embed/>
                </p:oleObj>
              </mc:Choice>
              <mc:Fallback>
                <p:oleObj name="公式" r:id="rId11" imgW="609336" imgH="431613" progId="Equation.3">
                  <p:embed/>
                  <p:pic>
                    <p:nvPicPr>
                      <p:cNvPr id="0" name="Object 10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2709" y="3356992"/>
                        <a:ext cx="16002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矩形 7"/>
          <p:cNvSpPr/>
          <p:nvPr/>
        </p:nvSpPr>
        <p:spPr>
          <a:xfrm>
            <a:off x="4293619" y="3052293"/>
            <a:ext cx="4331635" cy="609398"/>
          </a:xfrm>
          <a:prstGeom prst="rect">
            <a:avLst/>
          </a:prstGeom>
        </p:spPr>
        <p:txBody>
          <a:bodyPr wrap="none">
            <a:spAutoFit/>
          </a:bodyPr>
          <a:lstStyle/>
          <a:p>
            <a:pPr eaLnBrk="1" hangingPunct="1">
              <a:lnSpc>
                <a:spcPct val="120000"/>
              </a:lnSpc>
            </a:pPr>
            <a:r>
              <a:rPr lang="zh-CN" altLang="en-US" dirty="0"/>
              <a:t>平行电流间的相互作用力  </a:t>
            </a:r>
          </a:p>
        </p:txBody>
      </p:sp>
      <p:graphicFrame>
        <p:nvGraphicFramePr>
          <p:cNvPr id="9" name="对象 8"/>
          <p:cNvGraphicFramePr>
            <a:graphicFrameLocks noChangeAspect="1"/>
          </p:cNvGraphicFramePr>
          <p:nvPr>
            <p:extLst>
              <p:ext uri="{D42A27DB-BD31-4B8C-83A1-F6EECF244321}">
                <p14:modId xmlns:p14="http://schemas.microsoft.com/office/powerpoint/2010/main" val="4027659569"/>
              </p:ext>
            </p:extLst>
          </p:nvPr>
        </p:nvGraphicFramePr>
        <p:xfrm>
          <a:off x="4293619" y="3645024"/>
          <a:ext cx="4121150" cy="955675"/>
        </p:xfrm>
        <a:graphic>
          <a:graphicData uri="http://schemas.openxmlformats.org/presentationml/2006/ole">
            <mc:AlternateContent xmlns:mc="http://schemas.openxmlformats.org/markup-compatibility/2006">
              <mc:Choice xmlns:v="urn:schemas-microsoft-com:vml" Requires="v">
                <p:oleObj spid="_x0000_s81661" name="Equation" r:id="rId13" imgW="1498320" imgH="393480" progId="Equation.DSMT4">
                  <p:embed/>
                </p:oleObj>
              </mc:Choice>
              <mc:Fallback>
                <p:oleObj name="Equation" r:id="rId13" imgW="1498320" imgH="393480" progId="Equation.DSMT4">
                  <p:embed/>
                  <p:pic>
                    <p:nvPicPr>
                      <p:cNvPr id="0" name="Object 9"/>
                      <p:cNvPicPr>
                        <a:picLocks noChangeAspect="1" noChangeArrowheads="1"/>
                      </p:cNvPicPr>
                      <p:nvPr/>
                    </p:nvPicPr>
                    <p:blipFill>
                      <a:blip r:embed="rId14"/>
                      <a:srcRect/>
                      <a:stretch>
                        <a:fillRect/>
                      </a:stretch>
                    </p:blipFill>
                    <p:spPr bwMode="auto">
                      <a:xfrm>
                        <a:off x="4293619" y="3645024"/>
                        <a:ext cx="412115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944561651"/>
              </p:ext>
            </p:extLst>
          </p:nvPr>
        </p:nvGraphicFramePr>
        <p:xfrm>
          <a:off x="2267744" y="5698629"/>
          <a:ext cx="1604962" cy="571500"/>
        </p:xfrm>
        <a:graphic>
          <a:graphicData uri="http://schemas.openxmlformats.org/presentationml/2006/ole">
            <mc:AlternateContent xmlns:mc="http://schemas.openxmlformats.org/markup-compatibility/2006">
              <mc:Choice xmlns:v="urn:schemas-microsoft-com:vml" Requires="v">
                <p:oleObj spid="_x0000_s81662" name="公式" r:id="rId15" imgW="571252" imgH="228501" progId="Equation.3">
                  <p:embed/>
                </p:oleObj>
              </mc:Choice>
              <mc:Fallback>
                <p:oleObj name="公式" r:id="rId15" imgW="571252" imgH="228501"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67744" y="5698629"/>
                        <a:ext cx="16049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112238558"/>
              </p:ext>
            </p:extLst>
          </p:nvPr>
        </p:nvGraphicFramePr>
        <p:xfrm>
          <a:off x="4644008" y="5669954"/>
          <a:ext cx="1925637" cy="573088"/>
        </p:xfrm>
        <a:graphic>
          <a:graphicData uri="http://schemas.openxmlformats.org/presentationml/2006/ole">
            <mc:AlternateContent xmlns:mc="http://schemas.openxmlformats.org/markup-compatibility/2006">
              <mc:Choice xmlns:v="urn:schemas-microsoft-com:vml" Requires="v">
                <p:oleObj spid="_x0000_s81663" name="公式" r:id="rId17" imgW="736600" imgH="203200" progId="Equation.3">
                  <p:embed/>
                </p:oleObj>
              </mc:Choice>
              <mc:Fallback>
                <p:oleObj name="公式" r:id="rId17" imgW="736600" imgH="203200" progId="Equation.3">
                  <p:embed/>
                  <p:pic>
                    <p:nvPicPr>
                      <p:cNvPr id="0" name="Object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4008" y="5669954"/>
                        <a:ext cx="1925637"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矩形 11"/>
          <p:cNvSpPr/>
          <p:nvPr/>
        </p:nvSpPr>
        <p:spPr>
          <a:xfrm>
            <a:off x="1475656" y="5004465"/>
            <a:ext cx="5580112" cy="584775"/>
          </a:xfrm>
          <a:prstGeom prst="rect">
            <a:avLst/>
          </a:prstGeom>
        </p:spPr>
        <p:txBody>
          <a:bodyPr wrap="square">
            <a:spAutoFit/>
          </a:bodyPr>
          <a:lstStyle/>
          <a:p>
            <a:r>
              <a:rPr lang="zh-CN" altLang="en-US" sz="3200" dirty="0">
                <a:solidFill>
                  <a:srgbClr val="CC3300"/>
                </a:solidFill>
              </a:rPr>
              <a:t>载流线圈在磁场中受到的力矩</a:t>
            </a:r>
            <a:endParaRPr lang="zh-CN" altLang="en-US" sz="3200" dirty="0"/>
          </a:p>
        </p:txBody>
      </p:sp>
    </p:spTree>
    <p:extLst>
      <p:ext uri="{BB962C8B-B14F-4D97-AF65-F5344CB8AC3E}">
        <p14:creationId xmlns:p14="http://schemas.microsoft.com/office/powerpoint/2010/main" val="305389626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71800" y="128826"/>
            <a:ext cx="3914854" cy="707886"/>
          </a:xfrm>
          <a:prstGeom prst="rect">
            <a:avLst/>
          </a:prstGeom>
        </p:spPr>
        <p:txBody>
          <a:bodyPr wrap="none">
            <a:spAutoFit/>
          </a:bodyPr>
          <a:lstStyle/>
          <a:p>
            <a:r>
              <a:rPr lang="zh-CN" altLang="en-US" sz="4000" dirty="0">
                <a:solidFill>
                  <a:srgbClr val="000099"/>
                </a:solidFill>
              </a:rPr>
              <a:t>磁场中的磁介质 </a:t>
            </a:r>
            <a:endParaRPr lang="zh-CN" altLang="en-US" sz="4000" dirty="0"/>
          </a:p>
        </p:txBody>
      </p:sp>
      <p:sp>
        <p:nvSpPr>
          <p:cNvPr id="3" name="Text Box 22"/>
          <p:cNvSpPr txBox="1">
            <a:spLocks noChangeArrowheads="1"/>
          </p:cNvSpPr>
          <p:nvPr/>
        </p:nvSpPr>
        <p:spPr bwMode="auto">
          <a:xfrm>
            <a:off x="494606" y="1196752"/>
            <a:ext cx="30652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dirty="0">
                <a:solidFill>
                  <a:srgbClr val="CC3300"/>
                </a:solidFill>
              </a:rPr>
              <a:t>       的环路 定理</a:t>
            </a:r>
          </a:p>
        </p:txBody>
      </p:sp>
      <p:graphicFrame>
        <p:nvGraphicFramePr>
          <p:cNvPr id="4" name="对象 3"/>
          <p:cNvGraphicFramePr>
            <a:graphicFrameLocks noChangeAspect="1"/>
          </p:cNvGraphicFramePr>
          <p:nvPr>
            <p:extLst>
              <p:ext uri="{D42A27DB-BD31-4B8C-83A1-F6EECF244321}">
                <p14:modId xmlns:p14="http://schemas.microsoft.com/office/powerpoint/2010/main" val="2025301681"/>
              </p:ext>
            </p:extLst>
          </p:nvPr>
        </p:nvGraphicFramePr>
        <p:xfrm>
          <a:off x="755576" y="1244377"/>
          <a:ext cx="476250" cy="476250"/>
        </p:xfrm>
        <a:graphic>
          <a:graphicData uri="http://schemas.openxmlformats.org/presentationml/2006/ole">
            <mc:AlternateContent xmlns:mc="http://schemas.openxmlformats.org/markup-compatibility/2006">
              <mc:Choice xmlns:v="urn:schemas-microsoft-com:vml" Requires="v">
                <p:oleObj spid="_x0000_s82393" name="公式" r:id="rId3" imgW="177862" imgH="177840" progId="Equation.3">
                  <p:embed/>
                </p:oleObj>
              </mc:Choice>
              <mc:Fallback>
                <p:oleObj name="公式" r:id="rId3" imgW="177862" imgH="177840" progId="Equation.3">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244377"/>
                        <a:ext cx="47625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33775149"/>
              </p:ext>
            </p:extLst>
          </p:nvPr>
        </p:nvGraphicFramePr>
        <p:xfrm>
          <a:off x="3908554" y="1124744"/>
          <a:ext cx="2825750" cy="1009650"/>
        </p:xfrm>
        <a:graphic>
          <a:graphicData uri="http://schemas.openxmlformats.org/presentationml/2006/ole">
            <mc:AlternateContent xmlns:mc="http://schemas.openxmlformats.org/markup-compatibility/2006">
              <mc:Choice xmlns:v="urn:schemas-microsoft-com:vml" Requires="v">
                <p:oleObj spid="_x0000_s82394" name="公式" r:id="rId5" imgW="1054030" imgH="368280" progId="Equation.3">
                  <p:embed/>
                </p:oleObj>
              </mc:Choice>
              <mc:Fallback>
                <p:oleObj name="公式" r:id="rId5" imgW="1054030" imgH="3682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8554" y="1124744"/>
                        <a:ext cx="2825750" cy="1009650"/>
                      </a:xfrm>
                      <a:prstGeom prst="rect">
                        <a:avLst/>
                      </a:prstGeom>
                      <a:gradFill rotWithShape="1">
                        <a:gsLst>
                          <a:gs pos="0">
                            <a:srgbClr val="FFFF00">
                              <a:alpha val="60999"/>
                            </a:srgbClr>
                          </a:gs>
                          <a:gs pos="50000">
                            <a:srgbClr val="FFFFFF"/>
                          </a:gs>
                          <a:gs pos="100000">
                            <a:srgbClr val="FFFF00">
                              <a:alpha val="60999"/>
                            </a:srgbClr>
                          </a:gs>
                        </a:gsLst>
                        <a:lin ang="5400000" scaled="1"/>
                      </a:gra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6"/>
          <p:cNvSpPr txBox="1">
            <a:spLocks noChangeArrowheads="1"/>
          </p:cNvSpPr>
          <p:nvPr/>
        </p:nvSpPr>
        <p:spPr bwMode="auto">
          <a:xfrm>
            <a:off x="853008" y="2348880"/>
            <a:ext cx="7391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lnSpc>
                <a:spcPct val="120000"/>
              </a:lnSpc>
              <a:spcBef>
                <a:spcPct val="0"/>
              </a:spcBef>
              <a:buFontTx/>
              <a:buNone/>
            </a:pPr>
            <a:r>
              <a:rPr lang="en-US" altLang="zh-CN" sz="2800" i="1" dirty="0"/>
              <a:t>I</a:t>
            </a:r>
            <a:r>
              <a:rPr lang="en-US" altLang="zh-CN" sz="2800" baseline="-25000" dirty="0"/>
              <a:t>0</a:t>
            </a:r>
            <a:r>
              <a:rPr lang="zh-CN" altLang="zh-CN" sz="2800" baseline="-25000" dirty="0"/>
              <a:t>内</a:t>
            </a:r>
            <a:r>
              <a:rPr lang="zh-CN" altLang="zh-CN" sz="2800" dirty="0"/>
              <a:t> ： 金属中的传导电流和其它由自由电荷的宏观定向移动形成的电流。(自由电流）</a:t>
            </a:r>
            <a:endParaRPr lang="zh-CN" altLang="en-US" sz="2800" dirty="0"/>
          </a:p>
        </p:txBody>
      </p:sp>
      <p:graphicFrame>
        <p:nvGraphicFramePr>
          <p:cNvPr id="7" name="对象 6"/>
          <p:cNvGraphicFramePr>
            <a:graphicFrameLocks noChangeAspect="1"/>
          </p:cNvGraphicFramePr>
          <p:nvPr>
            <p:extLst>
              <p:ext uri="{D42A27DB-BD31-4B8C-83A1-F6EECF244321}">
                <p14:modId xmlns:p14="http://schemas.microsoft.com/office/powerpoint/2010/main" val="843111965"/>
              </p:ext>
            </p:extLst>
          </p:nvPr>
        </p:nvGraphicFramePr>
        <p:xfrm>
          <a:off x="3722228" y="3513187"/>
          <a:ext cx="2842294" cy="1222946"/>
        </p:xfrm>
        <a:graphic>
          <a:graphicData uri="http://schemas.openxmlformats.org/presentationml/2006/ole">
            <mc:AlternateContent xmlns:mc="http://schemas.openxmlformats.org/markup-compatibility/2006">
              <mc:Choice xmlns:v="urn:schemas-microsoft-com:vml" Requires="v">
                <p:oleObj spid="_x0000_s82395" name="Equation" r:id="rId7" imgW="799920" imgH="457200" progId="Equation.DSMT4">
                  <p:embed/>
                </p:oleObj>
              </mc:Choice>
              <mc:Fallback>
                <p:oleObj name="Equation" r:id="rId7" imgW="799920" imgH="4572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2228" y="3513187"/>
                        <a:ext cx="2842294" cy="1222946"/>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79801028"/>
              </p:ext>
            </p:extLst>
          </p:nvPr>
        </p:nvGraphicFramePr>
        <p:xfrm>
          <a:off x="1960563" y="4803775"/>
          <a:ext cx="3078162" cy="814388"/>
        </p:xfrm>
        <a:graphic>
          <a:graphicData uri="http://schemas.openxmlformats.org/presentationml/2006/ole">
            <mc:AlternateContent xmlns:mc="http://schemas.openxmlformats.org/markup-compatibility/2006">
              <mc:Choice xmlns:v="urn:schemas-microsoft-com:vml" Requires="v">
                <p:oleObj spid="_x0000_s82396" name="Equation" r:id="rId9" imgW="723600" imgH="253800" progId="Equation.DSMT4">
                  <p:embed/>
                </p:oleObj>
              </mc:Choice>
              <mc:Fallback>
                <p:oleObj name="Equation" r:id="rId9" imgW="723600" imgH="253800" progId="Equation.DSMT4">
                  <p:embed/>
                  <p:pic>
                    <p:nvPicPr>
                      <p:cNvPr id="0" name="对象 4"/>
                      <p:cNvPicPr>
                        <a:picLocks noChangeAspect="1" noChangeArrowheads="1"/>
                      </p:cNvPicPr>
                      <p:nvPr/>
                    </p:nvPicPr>
                    <p:blipFill>
                      <a:blip r:embed="rId10"/>
                      <a:srcRect/>
                      <a:stretch>
                        <a:fillRect/>
                      </a:stretch>
                    </p:blipFill>
                    <p:spPr bwMode="auto">
                      <a:xfrm>
                        <a:off x="1960563" y="4803775"/>
                        <a:ext cx="3078162" cy="814388"/>
                      </a:xfrm>
                      <a:prstGeom prst="rect">
                        <a:avLst/>
                      </a:prstGeom>
                      <a:noFill/>
                      <a:ln>
                        <a:noFill/>
                      </a:ln>
                    </p:spPr>
                  </p:pic>
                </p:oleObj>
              </mc:Fallback>
            </mc:AlternateContent>
          </a:graphicData>
        </a:graphic>
      </p:graphicFrame>
      <p:grpSp>
        <p:nvGrpSpPr>
          <p:cNvPr id="9" name="Group 20"/>
          <p:cNvGrpSpPr>
            <a:grpSpLocks/>
          </p:cNvGrpSpPr>
          <p:nvPr/>
        </p:nvGrpSpPr>
        <p:grpSpPr bwMode="auto">
          <a:xfrm>
            <a:off x="5143375" y="5589231"/>
            <a:ext cx="3821113" cy="1085850"/>
            <a:chOff x="1824" y="3348"/>
            <a:chExt cx="2407" cy="684"/>
          </a:xfrm>
        </p:grpSpPr>
        <p:sp>
          <p:nvSpPr>
            <p:cNvPr id="10" name="Text Box 12"/>
            <p:cNvSpPr txBox="1">
              <a:spLocks noChangeArrowheads="1"/>
            </p:cNvSpPr>
            <p:nvPr/>
          </p:nvSpPr>
          <p:spPr bwMode="auto">
            <a:xfrm>
              <a:off x="1869" y="3348"/>
              <a:ext cx="23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dirty="0"/>
                <a:t>μ</a:t>
              </a:r>
              <a:r>
                <a:rPr lang="en-US" altLang="zh-CN" sz="2800" baseline="-25000" dirty="0"/>
                <a:t>  </a:t>
              </a:r>
              <a:r>
                <a:rPr lang="en-US" altLang="zh-CN" sz="2800" dirty="0"/>
                <a:t>: </a:t>
              </a:r>
              <a:r>
                <a:rPr lang="zh-CN" altLang="en-US" sz="2800" dirty="0"/>
                <a:t>介质的绝对磁导率</a:t>
              </a:r>
            </a:p>
          </p:txBody>
        </p:sp>
        <p:sp>
          <p:nvSpPr>
            <p:cNvPr id="11" name="Text Box 18"/>
            <p:cNvSpPr txBox="1">
              <a:spLocks noChangeArrowheads="1"/>
            </p:cNvSpPr>
            <p:nvPr/>
          </p:nvSpPr>
          <p:spPr bwMode="auto">
            <a:xfrm>
              <a:off x="1824" y="3705"/>
              <a:ext cx="24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dirty="0" err="1"/>
                <a:t>μ</a:t>
              </a:r>
              <a:r>
                <a:rPr lang="en-US" altLang="zh-CN" sz="2800" i="1" baseline="-25000" dirty="0" err="1"/>
                <a:t>r</a:t>
              </a:r>
              <a:r>
                <a:rPr lang="en-US" altLang="zh-CN" sz="2800" baseline="-25000" dirty="0"/>
                <a:t>  </a:t>
              </a:r>
              <a:r>
                <a:rPr lang="en-US" altLang="zh-CN" sz="2800" dirty="0"/>
                <a:t>: </a:t>
              </a:r>
              <a:r>
                <a:rPr lang="zh-CN" altLang="en-US" sz="2800" dirty="0"/>
                <a:t>介质的相对磁导率</a:t>
              </a:r>
            </a:p>
          </p:txBody>
        </p:sp>
      </p:grpSp>
      <p:graphicFrame>
        <p:nvGraphicFramePr>
          <p:cNvPr id="14" name="对象 13"/>
          <p:cNvGraphicFramePr>
            <a:graphicFrameLocks noChangeAspect="1"/>
          </p:cNvGraphicFramePr>
          <p:nvPr>
            <p:extLst>
              <p:ext uri="{D42A27DB-BD31-4B8C-83A1-F6EECF244321}">
                <p14:modId xmlns:p14="http://schemas.microsoft.com/office/powerpoint/2010/main" val="3553515484"/>
              </p:ext>
            </p:extLst>
          </p:nvPr>
        </p:nvGraphicFramePr>
        <p:xfrm>
          <a:off x="2195736" y="5848787"/>
          <a:ext cx="1890712" cy="627062"/>
        </p:xfrm>
        <a:graphic>
          <a:graphicData uri="http://schemas.openxmlformats.org/presentationml/2006/ole">
            <mc:AlternateContent xmlns:mc="http://schemas.openxmlformats.org/markup-compatibility/2006">
              <mc:Choice xmlns:v="urn:schemas-microsoft-com:vml" Requires="v">
                <p:oleObj spid="_x0000_s82397" name="Equation" r:id="rId11" imgW="520700" imgH="228600" progId="Equation.DSMT4">
                  <p:embed/>
                </p:oleObj>
              </mc:Choice>
              <mc:Fallback>
                <p:oleObj name="Equation" r:id="rId11" imgW="520700" imgH="2286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736" y="5848787"/>
                        <a:ext cx="1890712"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p:nvPr/>
        </p:nvSpPr>
        <p:spPr>
          <a:xfrm>
            <a:off x="179512" y="4212913"/>
            <a:ext cx="3096345" cy="523220"/>
          </a:xfrm>
          <a:prstGeom prst="rect">
            <a:avLst/>
          </a:prstGeom>
          <a:noFill/>
        </p:spPr>
        <p:txBody>
          <a:bodyPr wrap="square" rtlCol="0">
            <a:spAutoFit/>
          </a:bodyPr>
          <a:lstStyle/>
          <a:p>
            <a:r>
              <a:rPr lang="zh-CN" altLang="en-US" dirty="0"/>
              <a:t>由</a:t>
            </a:r>
            <a:r>
              <a:rPr lang="en-US" altLang="zh-CN" dirty="0"/>
              <a:t>I</a:t>
            </a:r>
            <a:r>
              <a:rPr lang="en-US" altLang="zh-CN" baseline="-25000" dirty="0"/>
              <a:t>0</a:t>
            </a:r>
            <a:r>
              <a:rPr lang="zh-CN" altLang="en-US" dirty="0"/>
              <a:t>求</a:t>
            </a:r>
            <a:r>
              <a:rPr lang="en-US" altLang="zh-CN" dirty="0"/>
              <a:t>H</a:t>
            </a:r>
            <a:r>
              <a:rPr lang="zh-CN" altLang="en-US" dirty="0"/>
              <a:t>，再得到</a:t>
            </a:r>
            <a:r>
              <a:rPr lang="en-US" altLang="zh-CN" dirty="0"/>
              <a:t>B</a:t>
            </a:r>
            <a:endParaRPr lang="zh-CN" altLang="en-US" dirty="0"/>
          </a:p>
        </p:txBody>
      </p:sp>
    </p:spTree>
    <p:extLst>
      <p:ext uri="{BB962C8B-B14F-4D97-AF65-F5344CB8AC3E}">
        <p14:creationId xmlns:p14="http://schemas.microsoft.com/office/powerpoint/2010/main" val="324042887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8"/>
                                        </p:tgtEl>
                                        <p:attrNameLst>
                                          <p:attrName>style.visibility</p:attrName>
                                        </p:attrNameLst>
                                      </p:cBhvr>
                                      <p:to>
                                        <p:strVal val="visible"/>
                                      </p:to>
                                    </p:set>
                                  </p:childTnLst>
                                </p:cTn>
                              </p:par>
                              <p:par>
                                <p:cTn id="21" presetID="2" presetClass="entr" presetSubtype="8"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1" presetClass="entr" presetSubtype="0" fill="hold" nodeType="withEffect">
                                  <p:stCondLst>
                                    <p:cond delay="0"/>
                                  </p:stCondLst>
                                  <p:childTnLst>
                                    <p:set>
                                      <p:cBhvr>
                                        <p:cTn id="26" dur="1" fill="hold">
                                          <p:stCondLst>
                                            <p:cond delay="499"/>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81000" y="1757363"/>
            <a:ext cx="8534400"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33350">
              <a:tabLst>
                <a:tab pos="114300" algn="l"/>
              </a:tabLst>
              <a:defRPr kumimoji="1" sz="2400" b="1">
                <a:solidFill>
                  <a:schemeClr val="tx1"/>
                </a:solidFill>
                <a:latin typeface="Times New Roman" pitchFamily="18" charset="0"/>
                <a:ea typeface="宋体" pitchFamily="2" charset="-122"/>
              </a:defRPr>
            </a:lvl1pPr>
            <a:lvl2pPr marL="742950" indent="-285750">
              <a:tabLst>
                <a:tab pos="114300" algn="l"/>
              </a:tabLst>
              <a:defRPr kumimoji="1" sz="2400" b="1">
                <a:solidFill>
                  <a:schemeClr val="tx1"/>
                </a:solidFill>
                <a:latin typeface="Times New Roman" pitchFamily="18" charset="0"/>
                <a:ea typeface="宋体" pitchFamily="2" charset="-122"/>
              </a:defRPr>
            </a:lvl2pPr>
            <a:lvl3pPr marL="1143000" indent="-228600">
              <a:tabLst>
                <a:tab pos="114300" algn="l"/>
              </a:tabLst>
              <a:defRPr kumimoji="1" sz="2400" b="1">
                <a:solidFill>
                  <a:schemeClr val="tx1"/>
                </a:solidFill>
                <a:latin typeface="Times New Roman" pitchFamily="18" charset="0"/>
                <a:ea typeface="宋体" pitchFamily="2" charset="-122"/>
              </a:defRPr>
            </a:lvl3pPr>
            <a:lvl4pPr marL="1600200" indent="-228600">
              <a:tabLst>
                <a:tab pos="114300" algn="l"/>
              </a:tabLst>
              <a:defRPr kumimoji="1" sz="2400" b="1">
                <a:solidFill>
                  <a:schemeClr val="tx1"/>
                </a:solidFill>
                <a:latin typeface="Times New Roman" pitchFamily="18" charset="0"/>
                <a:ea typeface="宋体" pitchFamily="2" charset="-122"/>
              </a:defRPr>
            </a:lvl4pPr>
            <a:lvl5pPr marL="2057400" indent="-228600">
              <a:tabLst>
                <a:tab pos="114300" algn="l"/>
              </a:tabLst>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114300" algn="l"/>
              </a:tabLs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114300" algn="l"/>
              </a:tabLs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114300" algn="l"/>
              </a:tabLs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114300" algn="l"/>
              </a:tabLst>
              <a:defRPr kumimoji="1" sz="2400" b="1">
                <a:solidFill>
                  <a:schemeClr val="tx1"/>
                </a:solidFill>
                <a:latin typeface="Times New Roman" pitchFamily="18" charset="0"/>
                <a:ea typeface="宋体" pitchFamily="2" charset="-122"/>
              </a:defRPr>
            </a:lvl9pPr>
          </a:lstStyle>
          <a:p>
            <a:pPr>
              <a:lnSpc>
                <a:spcPct val="150000"/>
              </a:lnSpc>
            </a:pPr>
            <a:r>
              <a:rPr lang="en-US" altLang="zh-CN" sz="3600" dirty="0">
                <a:solidFill>
                  <a:schemeClr val="accent2"/>
                </a:solidFill>
              </a:rPr>
              <a:t>4</a:t>
            </a:r>
            <a:r>
              <a:rPr lang="en-US" altLang="zh-CN" sz="3600" dirty="0" smtClean="0">
                <a:solidFill>
                  <a:schemeClr val="accent2"/>
                </a:solidFill>
              </a:rPr>
              <a:t>.1 </a:t>
            </a:r>
            <a:r>
              <a:rPr lang="zh-CN" altLang="en-US" sz="3600" dirty="0">
                <a:solidFill>
                  <a:schemeClr val="accent2"/>
                </a:solidFill>
              </a:rPr>
              <a:t>法拉第电磁感应定律</a:t>
            </a:r>
            <a:endParaRPr lang="zh-CN" altLang="en-US" sz="3600" dirty="0">
              <a:solidFill>
                <a:srgbClr val="CC3300"/>
              </a:solidFill>
            </a:endParaRPr>
          </a:p>
          <a:p>
            <a:pPr>
              <a:lnSpc>
                <a:spcPct val="150000"/>
              </a:lnSpc>
            </a:pPr>
            <a:r>
              <a:rPr lang="en-US" altLang="zh-CN" sz="3600" dirty="0">
                <a:solidFill>
                  <a:schemeClr val="accent2"/>
                </a:solidFill>
              </a:rPr>
              <a:t>4</a:t>
            </a:r>
            <a:r>
              <a:rPr lang="en-US" altLang="zh-CN" sz="3600" dirty="0" smtClean="0">
                <a:solidFill>
                  <a:schemeClr val="accent2"/>
                </a:solidFill>
              </a:rPr>
              <a:t>.2 </a:t>
            </a:r>
            <a:r>
              <a:rPr lang="zh-CN" altLang="en-US" sz="3600" dirty="0">
                <a:solidFill>
                  <a:schemeClr val="accent2"/>
                </a:solidFill>
              </a:rPr>
              <a:t>动生和感生电动势</a:t>
            </a:r>
            <a:endParaRPr lang="zh-CN" altLang="en-US" sz="3600" dirty="0">
              <a:solidFill>
                <a:srgbClr val="CC3300"/>
              </a:solidFill>
            </a:endParaRPr>
          </a:p>
          <a:p>
            <a:pPr>
              <a:lnSpc>
                <a:spcPct val="150000"/>
              </a:lnSpc>
            </a:pPr>
            <a:r>
              <a:rPr lang="en-US" altLang="zh-CN" sz="3600" dirty="0">
                <a:solidFill>
                  <a:schemeClr val="accent2"/>
                </a:solidFill>
              </a:rPr>
              <a:t>4</a:t>
            </a:r>
            <a:r>
              <a:rPr lang="en-US" altLang="zh-CN" sz="3600" dirty="0" smtClean="0">
                <a:solidFill>
                  <a:schemeClr val="accent2"/>
                </a:solidFill>
              </a:rPr>
              <a:t>.3 </a:t>
            </a:r>
            <a:r>
              <a:rPr lang="zh-CN" altLang="en-US" sz="3600" dirty="0">
                <a:solidFill>
                  <a:schemeClr val="accent2"/>
                </a:solidFill>
              </a:rPr>
              <a:t>自感与互感</a:t>
            </a:r>
          </a:p>
          <a:p>
            <a:pPr>
              <a:lnSpc>
                <a:spcPct val="150000"/>
              </a:lnSpc>
            </a:pPr>
            <a:r>
              <a:rPr lang="en-US" altLang="zh-CN" sz="3600" dirty="0">
                <a:solidFill>
                  <a:schemeClr val="accent2"/>
                </a:solidFill>
              </a:rPr>
              <a:t>4</a:t>
            </a:r>
            <a:r>
              <a:rPr lang="en-US" altLang="zh-CN" sz="3600" dirty="0" smtClean="0">
                <a:solidFill>
                  <a:schemeClr val="accent2"/>
                </a:solidFill>
              </a:rPr>
              <a:t>.4 </a:t>
            </a:r>
            <a:r>
              <a:rPr lang="zh-CN" altLang="en-US" sz="3600" dirty="0">
                <a:solidFill>
                  <a:schemeClr val="accent2"/>
                </a:solidFill>
              </a:rPr>
              <a:t>磁场的能量</a:t>
            </a:r>
          </a:p>
          <a:p>
            <a:pPr>
              <a:lnSpc>
                <a:spcPct val="150000"/>
              </a:lnSpc>
            </a:pPr>
            <a:r>
              <a:rPr lang="en-US" altLang="zh-CN" sz="3600" dirty="0">
                <a:solidFill>
                  <a:schemeClr val="accent2"/>
                </a:solidFill>
              </a:rPr>
              <a:t>4</a:t>
            </a:r>
            <a:r>
              <a:rPr lang="en-US" altLang="zh-CN" sz="3600" dirty="0" smtClean="0">
                <a:solidFill>
                  <a:schemeClr val="accent2"/>
                </a:solidFill>
              </a:rPr>
              <a:t>.5 </a:t>
            </a:r>
            <a:r>
              <a:rPr lang="zh-CN" altLang="en-US" sz="3600" dirty="0">
                <a:solidFill>
                  <a:schemeClr val="accent2"/>
                </a:solidFill>
              </a:rPr>
              <a:t>麦克斯韦方程组和电磁场</a:t>
            </a:r>
            <a:endParaRPr lang="zh-CN" altLang="en-US" sz="3600" dirty="0">
              <a:solidFill>
                <a:srgbClr val="CC3300"/>
              </a:solidFill>
            </a:endParaRPr>
          </a:p>
        </p:txBody>
      </p:sp>
      <p:sp>
        <p:nvSpPr>
          <p:cNvPr id="3" name="Text Box 3"/>
          <p:cNvSpPr txBox="1">
            <a:spLocks noChangeArrowheads="1"/>
          </p:cNvSpPr>
          <p:nvPr/>
        </p:nvSpPr>
        <p:spPr bwMode="auto">
          <a:xfrm>
            <a:off x="36513" y="512763"/>
            <a:ext cx="9144000" cy="701675"/>
          </a:xfrm>
          <a:prstGeom prst="rect">
            <a:avLst/>
          </a:prstGeom>
          <a:noFill/>
          <a:ln w="9525">
            <a:noFill/>
            <a:miter lim="800000"/>
            <a:headEnd/>
            <a:tailEnd/>
          </a:ln>
        </p:spPr>
        <p:txBody>
          <a:bodyPr>
            <a:spAutoFit/>
          </a:bodyPr>
          <a:lstStyle/>
          <a:p>
            <a:pPr algn="ctr" eaLnBrk="1" hangingPunct="1">
              <a:defRPr/>
            </a:pPr>
            <a:r>
              <a:rPr lang="zh-CN" altLang="en-US" sz="4000" dirty="0" smtClean="0">
                <a:solidFill>
                  <a:srgbClr val="CC3300"/>
                </a:solidFill>
                <a:effectLst>
                  <a:outerShdw blurRad="38100" dist="38100" dir="2700000" algn="tl">
                    <a:srgbClr val="000000"/>
                  </a:outerShdw>
                </a:effectLst>
              </a:rPr>
              <a:t>第</a:t>
            </a:r>
            <a:r>
              <a:rPr lang="en-US" altLang="zh-CN" sz="4000" dirty="0" smtClean="0">
                <a:solidFill>
                  <a:srgbClr val="CC3300"/>
                </a:solidFill>
                <a:effectLst>
                  <a:outerShdw blurRad="38100" dist="38100" dir="2700000" algn="tl">
                    <a:srgbClr val="000000"/>
                  </a:outerShdw>
                </a:effectLst>
              </a:rPr>
              <a:t>4</a:t>
            </a:r>
            <a:r>
              <a:rPr lang="zh-CN" altLang="en-US" sz="4000" dirty="0" smtClean="0">
                <a:solidFill>
                  <a:srgbClr val="CC3300"/>
                </a:solidFill>
                <a:effectLst>
                  <a:outerShdw blurRad="38100" dist="38100" dir="2700000" algn="tl">
                    <a:srgbClr val="000000"/>
                  </a:outerShdw>
                </a:effectLst>
              </a:rPr>
              <a:t>章  </a:t>
            </a:r>
            <a:r>
              <a:rPr lang="zh-CN" altLang="en-US" sz="4000" dirty="0">
                <a:solidFill>
                  <a:srgbClr val="CC3300"/>
                </a:solidFill>
                <a:effectLst>
                  <a:outerShdw blurRad="38100" dist="38100" dir="2700000" algn="tl">
                    <a:srgbClr val="000000"/>
                  </a:outerShdw>
                </a:effectLst>
              </a:rPr>
              <a:t>电磁感应和电磁场</a:t>
            </a:r>
          </a:p>
        </p:txBody>
      </p:sp>
      <p:sp>
        <p:nvSpPr>
          <p:cNvPr id="4" name="Rectangle 4"/>
          <p:cNvSpPr>
            <a:spLocks noChangeArrowheads="1"/>
          </p:cNvSpPr>
          <p:nvPr/>
        </p:nvSpPr>
        <p:spPr bwMode="auto">
          <a:xfrm>
            <a:off x="34925" y="1265238"/>
            <a:ext cx="9144000" cy="76200"/>
          </a:xfrm>
          <a:prstGeom prst="rect">
            <a:avLst/>
          </a:prstGeom>
          <a:solidFill>
            <a:srgbClr val="FFCC66"/>
          </a:solidFill>
          <a:ln w="9525">
            <a:solidFill>
              <a:srgbClr val="FFCC66"/>
            </a:solidFill>
            <a:miter lim="800000"/>
            <a:headEnd/>
            <a:tailEnd/>
          </a:ln>
        </p:spPr>
        <p:txBody>
          <a:bodyPr wrap="none" anchor="ct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spTree>
    <p:extLst>
      <p:ext uri="{BB962C8B-B14F-4D97-AF65-F5344CB8AC3E}">
        <p14:creationId xmlns:p14="http://schemas.microsoft.com/office/powerpoint/2010/main" val="1978915404"/>
      </p:ext>
    </p:extLst>
  </p:cSld>
  <p:clrMapOvr>
    <a:masterClrMapping/>
  </p:clrMapOvr>
  <p:transition>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755650" y="381000"/>
            <a:ext cx="7543800" cy="1190625"/>
          </a:xfrm>
          <a:prstGeom prst="rect">
            <a:avLst/>
          </a:prstGeom>
          <a:noFill/>
          <a:ln w="12700" cap="sq">
            <a:noFill/>
            <a:miter lim="800000"/>
            <a:headEnd/>
            <a:tailEnd/>
          </a:ln>
          <a:effectLst/>
        </p:spPr>
        <p:txBody>
          <a:bodyPr>
            <a:spAutoFit/>
          </a:bodyPr>
          <a:lstStyle/>
          <a:p>
            <a:pPr algn="ctr" eaLnBrk="1" hangingPunct="1">
              <a:defRPr/>
            </a:pPr>
            <a:r>
              <a:rPr kumimoji="1" lang="zh-CN" altLang="en-US" sz="3600" dirty="0" smtClean="0">
                <a:solidFill>
                  <a:srgbClr val="CC3300"/>
                </a:solidFill>
                <a:effectLst>
                  <a:outerShdw blurRad="38100" dist="38100" dir="2700000" algn="tl">
                    <a:srgbClr val="000000"/>
                  </a:outerShdw>
                </a:effectLst>
                <a:ea typeface="宋体" pitchFamily="2" charset="-122"/>
              </a:rPr>
              <a:t>第</a:t>
            </a:r>
            <a:r>
              <a:rPr kumimoji="1" lang="en-US" altLang="zh-CN" sz="3600" dirty="0" smtClean="0">
                <a:solidFill>
                  <a:srgbClr val="CC3300"/>
                </a:solidFill>
                <a:effectLst>
                  <a:outerShdw blurRad="38100" dist="38100" dir="2700000" algn="tl">
                    <a:srgbClr val="000000"/>
                  </a:outerShdw>
                </a:effectLst>
                <a:ea typeface="宋体" pitchFamily="2" charset="-122"/>
              </a:rPr>
              <a:t>1</a:t>
            </a:r>
            <a:r>
              <a:rPr kumimoji="1" lang="zh-CN" altLang="en-US" sz="3600" dirty="0" smtClean="0">
                <a:solidFill>
                  <a:srgbClr val="CC3300"/>
                </a:solidFill>
                <a:effectLst>
                  <a:outerShdw blurRad="38100" dist="38100" dir="2700000" algn="tl">
                    <a:srgbClr val="000000"/>
                  </a:outerShdw>
                </a:effectLst>
                <a:ea typeface="宋体" pitchFamily="2" charset="-122"/>
              </a:rPr>
              <a:t>章  </a:t>
            </a:r>
            <a:r>
              <a:rPr kumimoji="1" lang="zh-CN" altLang="en-US" sz="3600" dirty="0">
                <a:solidFill>
                  <a:srgbClr val="CC3300"/>
                </a:solidFill>
                <a:effectLst>
                  <a:outerShdw blurRad="38100" dist="38100" dir="2700000" algn="tl">
                    <a:srgbClr val="000000"/>
                  </a:outerShdw>
                </a:effectLst>
                <a:ea typeface="宋体" pitchFamily="2" charset="-122"/>
              </a:rPr>
              <a:t>静 电 场 </a:t>
            </a:r>
          </a:p>
          <a:p>
            <a:pPr algn="ctr" eaLnBrk="1" hangingPunct="1">
              <a:defRPr/>
            </a:pPr>
            <a:r>
              <a:rPr kumimoji="1" lang="en-US" altLang="zh-CN" sz="3600" dirty="0">
                <a:solidFill>
                  <a:srgbClr val="CC3300"/>
                </a:solidFill>
                <a:effectLst>
                  <a:outerShdw blurRad="38100" dist="38100" dir="2700000" algn="tl">
                    <a:srgbClr val="000000"/>
                  </a:outerShdw>
                </a:effectLst>
                <a:ea typeface="宋体" pitchFamily="2" charset="-122"/>
              </a:rPr>
              <a:t>(The Electrostatic Field)</a:t>
            </a:r>
          </a:p>
        </p:txBody>
      </p:sp>
      <p:sp>
        <p:nvSpPr>
          <p:cNvPr id="32771" name="Text Box 3"/>
          <p:cNvSpPr txBox="1">
            <a:spLocks noChangeArrowheads="1"/>
          </p:cNvSpPr>
          <p:nvPr/>
        </p:nvSpPr>
        <p:spPr bwMode="auto">
          <a:xfrm>
            <a:off x="1835150" y="2349500"/>
            <a:ext cx="64643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3600" dirty="0" smtClean="0">
                <a:solidFill>
                  <a:srgbClr val="3333CC"/>
                </a:solidFill>
                <a:ea typeface="宋体" pitchFamily="2" charset="-122"/>
              </a:rPr>
              <a:t>1.1  </a:t>
            </a:r>
            <a:r>
              <a:rPr kumimoji="1" lang="zh-CN" altLang="en-US" sz="3600" dirty="0">
                <a:solidFill>
                  <a:srgbClr val="3333CC"/>
                </a:solidFill>
                <a:ea typeface="宋体" pitchFamily="2" charset="-122"/>
              </a:rPr>
              <a:t>库仑定律</a:t>
            </a:r>
          </a:p>
          <a:p>
            <a:pPr eaLnBrk="1" hangingPunct="1">
              <a:spcBef>
                <a:spcPct val="50000"/>
              </a:spcBef>
              <a:buFontTx/>
              <a:buNone/>
            </a:pPr>
            <a:r>
              <a:rPr kumimoji="1" lang="en-US" altLang="zh-CN" sz="3600" dirty="0" smtClean="0">
                <a:solidFill>
                  <a:srgbClr val="3333CC"/>
                </a:solidFill>
                <a:ea typeface="宋体" pitchFamily="2" charset="-122"/>
              </a:rPr>
              <a:t>1.2  </a:t>
            </a:r>
            <a:r>
              <a:rPr kumimoji="1" lang="zh-CN" altLang="en-US" sz="3600" dirty="0">
                <a:solidFill>
                  <a:srgbClr val="3333CC"/>
                </a:solidFill>
                <a:ea typeface="宋体" pitchFamily="2" charset="-122"/>
              </a:rPr>
              <a:t>电场、电场强度</a:t>
            </a:r>
          </a:p>
          <a:p>
            <a:pPr eaLnBrk="1" hangingPunct="1">
              <a:spcBef>
                <a:spcPct val="50000"/>
              </a:spcBef>
              <a:buFontTx/>
              <a:buNone/>
            </a:pPr>
            <a:r>
              <a:rPr kumimoji="1" lang="en-US" altLang="zh-CN" sz="3600" dirty="0" smtClean="0">
                <a:solidFill>
                  <a:srgbClr val="3333CC"/>
                </a:solidFill>
                <a:ea typeface="宋体" pitchFamily="2" charset="-122"/>
              </a:rPr>
              <a:t>1.3  </a:t>
            </a:r>
            <a:r>
              <a:rPr kumimoji="1" lang="zh-CN" altLang="en-US" sz="3600" dirty="0">
                <a:solidFill>
                  <a:srgbClr val="3333CC"/>
                </a:solidFill>
                <a:ea typeface="宋体" pitchFamily="2" charset="-122"/>
              </a:rPr>
              <a:t>静电场的高斯定理</a:t>
            </a:r>
          </a:p>
          <a:p>
            <a:pPr eaLnBrk="1" hangingPunct="1">
              <a:spcBef>
                <a:spcPct val="50000"/>
              </a:spcBef>
              <a:buFontTx/>
              <a:buNone/>
            </a:pPr>
            <a:r>
              <a:rPr kumimoji="1" lang="en-US" altLang="zh-CN" sz="3600" dirty="0" smtClean="0">
                <a:solidFill>
                  <a:srgbClr val="3333CC"/>
                </a:solidFill>
                <a:ea typeface="宋体" pitchFamily="2" charset="-122"/>
              </a:rPr>
              <a:t>1.4  </a:t>
            </a:r>
            <a:r>
              <a:rPr kumimoji="1" lang="zh-CN" altLang="en-US" sz="3600" dirty="0">
                <a:solidFill>
                  <a:srgbClr val="3333CC"/>
                </a:solidFill>
                <a:ea typeface="宋体" pitchFamily="2" charset="-122"/>
              </a:rPr>
              <a:t>静电场的环路定理、电势</a:t>
            </a:r>
            <a:endParaRPr kumimoji="1" lang="en-US" altLang="zh-CN" sz="3600" dirty="0">
              <a:solidFill>
                <a:srgbClr val="3333CC"/>
              </a:solidFill>
              <a:ea typeface="宋体" pitchFamily="2" charset="-122"/>
            </a:endParaRPr>
          </a:p>
          <a:p>
            <a:pPr algn="ctr" eaLnBrk="1" hangingPunct="1">
              <a:spcBef>
                <a:spcPct val="50000"/>
              </a:spcBef>
              <a:buFontTx/>
              <a:buNone/>
            </a:pPr>
            <a:r>
              <a:rPr kumimoji="1" lang="zh-CN" altLang="en-US" sz="3600" dirty="0">
                <a:solidFill>
                  <a:srgbClr val="3333CC"/>
                </a:solidFill>
                <a:ea typeface="宋体" pitchFamily="2" charset="-122"/>
              </a:rPr>
              <a:t>（电势梯度不考）</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ox(out)">
                                      <p:cBhvr>
                                        <p:cTn id="7" dur="500"/>
                                        <p:tgtEl>
                                          <p:spTgt spid="32770"/>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2771"/>
                                        </p:tgtEl>
                                        <p:attrNameLst>
                                          <p:attrName>style.visibility</p:attrName>
                                        </p:attrNameLst>
                                      </p:cBhvr>
                                      <p:to>
                                        <p:strVal val="visible"/>
                                      </p:to>
                                    </p:set>
                                    <p:anim calcmode="lin" valueType="num">
                                      <p:cBhvr additive="base">
                                        <p:cTn id="11" dur="500" fill="hold"/>
                                        <p:tgtEl>
                                          <p:spTgt spid="32771"/>
                                        </p:tgtEl>
                                        <p:attrNameLst>
                                          <p:attrName>ppt_x</p:attrName>
                                        </p:attrNameLst>
                                      </p:cBhvr>
                                      <p:tavLst>
                                        <p:tav tm="0">
                                          <p:val>
                                            <p:strVal val="#ppt_x"/>
                                          </p:val>
                                        </p:tav>
                                        <p:tav tm="100000">
                                          <p:val>
                                            <p:strVal val="#ppt_x"/>
                                          </p:val>
                                        </p:tav>
                                      </p:tavLst>
                                    </p:anim>
                                    <p:anim calcmode="lin" valueType="num">
                                      <p:cBhvr additive="base">
                                        <p:cTn id="12" dur="500" fill="hold"/>
                                        <p:tgtEl>
                                          <p:spTgt spid="32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95736" y="188640"/>
            <a:ext cx="4815742" cy="707886"/>
          </a:xfrm>
          <a:prstGeom prst="rect">
            <a:avLst/>
          </a:prstGeom>
        </p:spPr>
        <p:txBody>
          <a:bodyPr wrap="none">
            <a:spAutoFit/>
          </a:bodyPr>
          <a:lstStyle/>
          <a:p>
            <a:r>
              <a:rPr lang="zh-CN" altLang="en-US" sz="4000" dirty="0">
                <a:solidFill>
                  <a:srgbClr val="A50021"/>
                </a:solidFill>
                <a:latin typeface="宋体" pitchFamily="2" charset="-122"/>
              </a:rPr>
              <a:t>法拉第电磁感应定律</a:t>
            </a:r>
            <a:endParaRPr lang="zh-CN" altLang="en-US" sz="4000" dirty="0"/>
          </a:p>
        </p:txBody>
      </p:sp>
      <p:graphicFrame>
        <p:nvGraphicFramePr>
          <p:cNvPr id="3" name="对象 2"/>
          <p:cNvGraphicFramePr>
            <a:graphicFrameLocks/>
          </p:cNvGraphicFramePr>
          <p:nvPr>
            <p:extLst>
              <p:ext uri="{D42A27DB-BD31-4B8C-83A1-F6EECF244321}">
                <p14:modId xmlns:p14="http://schemas.microsoft.com/office/powerpoint/2010/main" val="4247057831"/>
              </p:ext>
            </p:extLst>
          </p:nvPr>
        </p:nvGraphicFramePr>
        <p:xfrm>
          <a:off x="1943869" y="1094185"/>
          <a:ext cx="2124075" cy="1182687"/>
        </p:xfrm>
        <a:graphic>
          <a:graphicData uri="http://schemas.openxmlformats.org/presentationml/2006/ole">
            <mc:AlternateContent xmlns:mc="http://schemas.openxmlformats.org/markup-compatibility/2006">
              <mc:Choice xmlns:v="urn:schemas-microsoft-com:vml" Requires="v">
                <p:oleObj spid="_x0000_s83299" name="公式" r:id="rId3" imgW="622337" imgH="393660" progId="Equation.3">
                  <p:embed/>
                </p:oleObj>
              </mc:Choice>
              <mc:Fallback>
                <p:oleObj name="公式" r:id="rId3" imgW="622337" imgH="39366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869" y="1094185"/>
                        <a:ext cx="2124075" cy="1182687"/>
                      </a:xfrm>
                      <a:prstGeom prst="rect">
                        <a:avLst/>
                      </a:prstGeom>
                      <a:solidFill>
                        <a:srgbClr val="FFFF66"/>
                      </a:solidFill>
                      <a:ln>
                        <a:noFill/>
                      </a:ln>
                      <a:effectLst/>
                      <a:extLs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838826453"/>
              </p:ext>
            </p:extLst>
          </p:nvPr>
        </p:nvGraphicFramePr>
        <p:xfrm>
          <a:off x="971601" y="2744594"/>
          <a:ext cx="3384375" cy="900430"/>
        </p:xfrm>
        <a:graphic>
          <a:graphicData uri="http://schemas.openxmlformats.org/presentationml/2006/ole">
            <mc:AlternateContent xmlns:mc="http://schemas.openxmlformats.org/markup-compatibility/2006">
              <mc:Choice xmlns:v="urn:schemas-microsoft-com:vml" Requires="v">
                <p:oleObj spid="_x0000_s83300" name="Equation" r:id="rId5" imgW="2762349" imgH="723962" progId="Equation.3">
                  <p:embed/>
                </p:oleObj>
              </mc:Choice>
              <mc:Fallback>
                <p:oleObj name="Equation" r:id="rId5" imgW="2762349" imgH="72396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1" y="2744594"/>
                        <a:ext cx="3384375" cy="900430"/>
                      </a:xfrm>
                      <a:prstGeom prst="rect">
                        <a:avLst/>
                      </a:prstGeom>
                      <a:solidFill>
                        <a:srgbClr val="FFFF00"/>
                      </a:solidFill>
                      <a:ln w="9525">
                        <a:solidFill>
                          <a:srgbClr val="FFFFCC"/>
                        </a:solidFill>
                        <a:miter lim="800000"/>
                        <a:headEnd/>
                        <a:tailEnd/>
                      </a:ln>
                      <a:effectLst/>
                    </p:spPr>
                  </p:pic>
                </p:oleObj>
              </mc:Fallback>
            </mc:AlternateContent>
          </a:graphicData>
        </a:graphic>
      </p:graphicFrame>
      <p:sp>
        <p:nvSpPr>
          <p:cNvPr id="7" name="矩形 6"/>
          <p:cNvSpPr/>
          <p:nvPr/>
        </p:nvSpPr>
        <p:spPr>
          <a:xfrm>
            <a:off x="2987824" y="1363053"/>
            <a:ext cx="4572000" cy="523220"/>
          </a:xfrm>
          <a:prstGeom prst="rect">
            <a:avLst/>
          </a:prstGeom>
        </p:spPr>
        <p:txBody>
          <a:bodyPr>
            <a:spAutoFit/>
          </a:bodyPr>
          <a:lstStyle/>
          <a:p>
            <a:pPr algn="ctr"/>
            <a:r>
              <a:rPr lang="zh-CN" altLang="en-US" dirty="0">
                <a:solidFill>
                  <a:schemeClr val="accent2"/>
                </a:solidFill>
                <a:latin typeface="宋体" pitchFamily="2" charset="-122"/>
              </a:rPr>
              <a:t>通用公式</a:t>
            </a:r>
            <a:endParaRPr lang="zh-CN" altLang="en-US" dirty="0"/>
          </a:p>
        </p:txBody>
      </p:sp>
      <p:sp>
        <p:nvSpPr>
          <p:cNvPr id="11" name="Text Box 10"/>
          <p:cNvSpPr txBox="1">
            <a:spLocks noChangeArrowheads="1"/>
          </p:cNvSpPr>
          <p:nvPr/>
        </p:nvSpPr>
        <p:spPr bwMode="auto">
          <a:xfrm>
            <a:off x="5724128" y="4869160"/>
            <a:ext cx="29384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0" indent="-2190750">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800" dirty="0">
                <a:solidFill>
                  <a:srgbClr val="CC3300"/>
                </a:solidFill>
              </a:rPr>
              <a:t>感生电动势：</a:t>
            </a:r>
          </a:p>
          <a:p>
            <a:pPr eaLnBrk="1" hangingPunct="1"/>
            <a:r>
              <a:rPr lang="zh-CN" altLang="en-US" sz="2800" dirty="0">
                <a:solidFill>
                  <a:schemeClr val="accent2"/>
                </a:solidFill>
              </a:rPr>
              <a:t>由于磁场随时</a:t>
            </a:r>
          </a:p>
          <a:p>
            <a:pPr eaLnBrk="1" hangingPunct="1"/>
            <a:r>
              <a:rPr lang="zh-CN" altLang="en-US" sz="2800" dirty="0">
                <a:solidFill>
                  <a:schemeClr val="accent2"/>
                </a:solidFill>
              </a:rPr>
              <a:t>间变化而引起</a:t>
            </a:r>
          </a:p>
          <a:p>
            <a:pPr eaLnBrk="1" hangingPunct="1"/>
            <a:r>
              <a:rPr lang="zh-CN" altLang="en-US" sz="2800" dirty="0">
                <a:solidFill>
                  <a:schemeClr val="accent2"/>
                </a:solidFill>
              </a:rPr>
              <a:t>的感应电动势。</a:t>
            </a:r>
          </a:p>
        </p:txBody>
      </p:sp>
      <p:grpSp>
        <p:nvGrpSpPr>
          <p:cNvPr id="12" name="Group 20"/>
          <p:cNvGrpSpPr>
            <a:grpSpLocks/>
          </p:cNvGrpSpPr>
          <p:nvPr/>
        </p:nvGrpSpPr>
        <p:grpSpPr bwMode="auto">
          <a:xfrm>
            <a:off x="455984" y="4914354"/>
            <a:ext cx="4764088" cy="1250950"/>
            <a:chOff x="1104" y="2197"/>
            <a:chExt cx="3001" cy="788"/>
          </a:xfrm>
        </p:grpSpPr>
        <p:graphicFrame>
          <p:nvGraphicFramePr>
            <p:cNvPr id="13" name="Object 6"/>
            <p:cNvGraphicFramePr>
              <a:graphicFrameLocks noChangeAspect="1"/>
            </p:cNvGraphicFramePr>
            <p:nvPr/>
          </p:nvGraphicFramePr>
          <p:xfrm>
            <a:off x="2433" y="2197"/>
            <a:ext cx="1672" cy="788"/>
          </p:xfrm>
          <a:graphic>
            <a:graphicData uri="http://schemas.openxmlformats.org/presentationml/2006/ole">
              <mc:AlternateContent xmlns:mc="http://schemas.openxmlformats.org/markup-compatibility/2006">
                <mc:Choice xmlns:v="urn:schemas-microsoft-com:vml" Requires="v">
                  <p:oleObj spid="_x0000_s83301" name="Equation" r:id="rId7" imgW="952200" imgH="419040" progId="Equation.DSMT4">
                    <p:embed/>
                  </p:oleObj>
                </mc:Choice>
                <mc:Fallback>
                  <p:oleObj name="Equation" r:id="rId7" imgW="95220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3" y="2197"/>
                          <a:ext cx="1672" cy="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4"/>
            <p:cNvGraphicFramePr>
              <a:graphicFrameLocks noChangeAspect="1"/>
            </p:cNvGraphicFramePr>
            <p:nvPr/>
          </p:nvGraphicFramePr>
          <p:xfrm>
            <a:off x="1104" y="2352"/>
            <a:ext cx="1299" cy="560"/>
          </p:xfrm>
          <a:graphic>
            <a:graphicData uri="http://schemas.openxmlformats.org/presentationml/2006/ole">
              <mc:AlternateContent xmlns:mc="http://schemas.openxmlformats.org/markup-compatibility/2006">
                <mc:Choice xmlns:v="urn:schemas-microsoft-com:vml" Requires="v">
                  <p:oleObj spid="_x0000_s83302" name="Equation" r:id="rId9" imgW="743003" imgH="295307" progId="Equation.DSMT4">
                    <p:embed/>
                  </p:oleObj>
                </mc:Choice>
                <mc:Fallback>
                  <p:oleObj name="Equation" r:id="rId9" imgW="743003" imgH="29530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4" y="2352"/>
                          <a:ext cx="1299"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 name="Text Box 12"/>
          <p:cNvSpPr txBox="1">
            <a:spLocks noChangeArrowheads="1"/>
          </p:cNvSpPr>
          <p:nvPr/>
        </p:nvSpPr>
        <p:spPr bwMode="auto">
          <a:xfrm>
            <a:off x="5645224" y="2132856"/>
            <a:ext cx="2743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buClr>
                <a:srgbClr val="CC3300"/>
              </a:buClr>
              <a:buFont typeface="Wingdings" pitchFamily="2" charset="2"/>
              <a:buNone/>
            </a:pPr>
            <a:r>
              <a:rPr lang="zh-CN" altLang="en-US" sz="2800" dirty="0">
                <a:solidFill>
                  <a:srgbClr val="CC3300"/>
                </a:solidFill>
                <a:latin typeface="宋体" pitchFamily="2" charset="-122"/>
              </a:rPr>
              <a:t>动生电动势</a:t>
            </a:r>
            <a:r>
              <a:rPr lang="en-US" altLang="zh-CN" sz="2800" dirty="0">
                <a:solidFill>
                  <a:srgbClr val="CC3300"/>
                </a:solidFill>
                <a:latin typeface="宋体" pitchFamily="2" charset="-122"/>
              </a:rPr>
              <a:t>:</a:t>
            </a:r>
            <a:endParaRPr lang="en-US" altLang="zh-CN" sz="2800" dirty="0">
              <a:solidFill>
                <a:schemeClr val="accent2"/>
              </a:solidFill>
              <a:latin typeface="宋体" pitchFamily="2" charset="-122"/>
            </a:endParaRPr>
          </a:p>
          <a:p>
            <a:pPr>
              <a:buClr>
                <a:srgbClr val="CC3300"/>
              </a:buClr>
              <a:buFont typeface="Wingdings" pitchFamily="2" charset="2"/>
              <a:buNone/>
            </a:pPr>
            <a:r>
              <a:rPr lang="zh-CN" altLang="en-US" sz="2800" dirty="0">
                <a:solidFill>
                  <a:schemeClr val="accent2"/>
                </a:solidFill>
                <a:latin typeface="宋体" pitchFamily="2" charset="-122"/>
              </a:rPr>
              <a:t>导体在稳恒磁场中运动时</a:t>
            </a:r>
            <a:r>
              <a:rPr lang="en-US" altLang="zh-CN" sz="2800" dirty="0">
                <a:solidFill>
                  <a:schemeClr val="accent2"/>
                </a:solidFill>
                <a:latin typeface="宋体" pitchFamily="2" charset="-122"/>
              </a:rPr>
              <a:t>,</a:t>
            </a:r>
            <a:r>
              <a:rPr lang="zh-CN" altLang="en-US" sz="2800" dirty="0">
                <a:solidFill>
                  <a:schemeClr val="accent2"/>
                </a:solidFill>
                <a:latin typeface="宋体" pitchFamily="2" charset="-122"/>
              </a:rPr>
              <a:t>所产生感应电动势。</a:t>
            </a:r>
          </a:p>
        </p:txBody>
      </p:sp>
      <p:sp>
        <p:nvSpPr>
          <p:cNvPr id="15" name="Text Box 38"/>
          <p:cNvSpPr txBox="1">
            <a:spLocks noChangeArrowheads="1"/>
          </p:cNvSpPr>
          <p:nvPr/>
        </p:nvSpPr>
        <p:spPr bwMode="auto">
          <a:xfrm>
            <a:off x="49088" y="4187552"/>
            <a:ext cx="8915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nSpc>
                <a:spcPct val="120000"/>
              </a:lnSpc>
            </a:pPr>
            <a:r>
              <a:rPr lang="zh-CN" altLang="en-US" sz="2800" dirty="0">
                <a:solidFill>
                  <a:srgbClr val="FF0000"/>
                </a:solidFill>
                <a:latin typeface="宋体" pitchFamily="2" charset="-122"/>
                <a:sym typeface="Monotype Sorts" pitchFamily="2" charset="2"/>
              </a:rPr>
              <a:t>注意方向：磁通，</a:t>
            </a:r>
            <a:r>
              <a:rPr lang="zh-CN" altLang="en-US" sz="2800" dirty="0">
                <a:solidFill>
                  <a:schemeClr val="accent2"/>
                </a:solidFill>
                <a:latin typeface="宋体" pitchFamily="2" charset="-122"/>
                <a:sym typeface="Monotype Sorts" pitchFamily="2" charset="2"/>
              </a:rPr>
              <a:t>磁场与绕行方向，右手螺旋</a:t>
            </a:r>
            <a:endParaRPr lang="zh-CN" altLang="en-US" sz="2800" dirty="0">
              <a:solidFill>
                <a:srgbClr val="333399"/>
              </a:solidFill>
            </a:endParaRPr>
          </a:p>
        </p:txBody>
      </p:sp>
    </p:spTree>
    <p:extLst>
      <p:ext uri="{BB962C8B-B14F-4D97-AF65-F5344CB8AC3E}">
        <p14:creationId xmlns:p14="http://schemas.microsoft.com/office/powerpoint/2010/main" val="123617282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697288" y="254000"/>
            <a:ext cx="2143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r>
              <a:rPr lang="zh-CN" altLang="en-US" sz="2800"/>
              <a:t>与        的比较</a:t>
            </a:r>
          </a:p>
        </p:txBody>
      </p:sp>
      <p:graphicFrame>
        <p:nvGraphicFramePr>
          <p:cNvPr id="3" name="Object 3"/>
          <p:cNvGraphicFramePr>
            <a:graphicFrameLocks noChangeAspect="1"/>
          </p:cNvGraphicFramePr>
          <p:nvPr/>
        </p:nvGraphicFramePr>
        <p:xfrm>
          <a:off x="3127375" y="228600"/>
          <a:ext cx="631825" cy="600075"/>
        </p:xfrm>
        <a:graphic>
          <a:graphicData uri="http://schemas.openxmlformats.org/presentationml/2006/ole">
            <mc:AlternateContent xmlns:mc="http://schemas.openxmlformats.org/markup-compatibility/2006">
              <mc:Choice xmlns:v="urn:schemas-microsoft-com:vml" Requires="v">
                <p:oleObj spid="_x0000_s84830" name="公式" r:id="rId3" imgW="253890" imgH="241195" progId="Equation.3">
                  <p:embed/>
                </p:oleObj>
              </mc:Choice>
              <mc:Fallback>
                <p:oleObj name="公式" r:id="rId3" imgW="253890"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7375" y="228600"/>
                        <a:ext cx="631825"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4094163" y="228600"/>
          <a:ext cx="631825" cy="600075"/>
        </p:xfrm>
        <a:graphic>
          <a:graphicData uri="http://schemas.openxmlformats.org/presentationml/2006/ole">
            <mc:AlternateContent xmlns:mc="http://schemas.openxmlformats.org/markup-compatibility/2006">
              <mc:Choice xmlns:v="urn:schemas-microsoft-com:vml" Requires="v">
                <p:oleObj spid="_x0000_s84831" name="公式" r:id="rId5" imgW="253890" imgH="241195" progId="Equation.3">
                  <p:embed/>
                </p:oleObj>
              </mc:Choice>
              <mc:Fallback>
                <p:oleObj name="公式" r:id="rId5" imgW="253890"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4163" y="228600"/>
                        <a:ext cx="631825"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2209800" y="914400"/>
          <a:ext cx="631825" cy="600075"/>
        </p:xfrm>
        <a:graphic>
          <a:graphicData uri="http://schemas.openxmlformats.org/presentationml/2006/ole">
            <mc:AlternateContent xmlns:mc="http://schemas.openxmlformats.org/markup-compatibility/2006">
              <mc:Choice xmlns:v="urn:schemas-microsoft-com:vml" Requires="v">
                <p:oleObj spid="_x0000_s84832" name="公式" r:id="rId7" imgW="253890" imgH="241195" progId="Equation.3">
                  <p:embed/>
                </p:oleObj>
              </mc:Choice>
              <mc:Fallback>
                <p:oleObj name="公式" r:id="rId7" imgW="253890"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914400"/>
                        <a:ext cx="631825"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nvGraphicFramePr>
        <p:xfrm>
          <a:off x="5943600" y="914400"/>
          <a:ext cx="631825" cy="600075"/>
        </p:xfrm>
        <a:graphic>
          <a:graphicData uri="http://schemas.openxmlformats.org/presentationml/2006/ole">
            <mc:AlternateContent xmlns:mc="http://schemas.openxmlformats.org/markup-compatibility/2006">
              <mc:Choice xmlns:v="urn:schemas-microsoft-com:vml" Requires="v">
                <p:oleObj spid="_x0000_s84833" name="公式" r:id="rId8" imgW="253890" imgH="241195" progId="Equation.3">
                  <p:embed/>
                </p:oleObj>
              </mc:Choice>
              <mc:Fallback>
                <p:oleObj name="公式" r:id="rId8" imgW="253890"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914400"/>
                        <a:ext cx="631825"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7"/>
          <p:cNvSpPr txBox="1">
            <a:spLocks noChangeArrowheads="1"/>
          </p:cNvSpPr>
          <p:nvPr/>
        </p:nvSpPr>
        <p:spPr bwMode="auto">
          <a:xfrm>
            <a:off x="1031875" y="1676400"/>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r>
              <a:rPr lang="zh-CN" altLang="en-US"/>
              <a:t>静电荷激发</a:t>
            </a:r>
          </a:p>
        </p:txBody>
      </p:sp>
      <p:sp>
        <p:nvSpPr>
          <p:cNvPr id="8" name="Text Box 8"/>
          <p:cNvSpPr txBox="1">
            <a:spLocks noChangeArrowheads="1"/>
          </p:cNvSpPr>
          <p:nvPr/>
        </p:nvSpPr>
        <p:spPr bwMode="auto">
          <a:xfrm>
            <a:off x="4783138" y="1655763"/>
            <a:ext cx="2328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r>
              <a:rPr lang="zh-CN" altLang="en-US"/>
              <a:t>变化的磁场激发</a:t>
            </a:r>
          </a:p>
        </p:txBody>
      </p:sp>
      <p:sp>
        <p:nvSpPr>
          <p:cNvPr id="9" name="Text Box 9"/>
          <p:cNvSpPr txBox="1">
            <a:spLocks noChangeArrowheads="1"/>
          </p:cNvSpPr>
          <p:nvPr/>
        </p:nvSpPr>
        <p:spPr bwMode="auto">
          <a:xfrm>
            <a:off x="1108075" y="3352800"/>
            <a:ext cx="271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r>
              <a:rPr lang="zh-CN" altLang="en-US"/>
              <a:t>保守场，有电势概念</a:t>
            </a:r>
          </a:p>
        </p:txBody>
      </p:sp>
      <p:sp>
        <p:nvSpPr>
          <p:cNvPr id="10" name="Text Box 10"/>
          <p:cNvSpPr txBox="1">
            <a:spLocks noChangeArrowheads="1"/>
          </p:cNvSpPr>
          <p:nvPr/>
        </p:nvSpPr>
        <p:spPr bwMode="auto">
          <a:xfrm>
            <a:off x="4800600" y="3352800"/>
            <a:ext cx="3006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r>
              <a:rPr lang="zh-CN" altLang="en-US">
                <a:latin typeface="宋体" pitchFamily="2" charset="-122"/>
              </a:rPr>
              <a:t>非保守场（涡旋场），</a:t>
            </a:r>
          </a:p>
          <a:p>
            <a:r>
              <a:rPr lang="zh-CN" altLang="en-US">
                <a:latin typeface="宋体" pitchFamily="2" charset="-122"/>
              </a:rPr>
              <a:t>无电势概念</a:t>
            </a:r>
          </a:p>
        </p:txBody>
      </p:sp>
      <p:graphicFrame>
        <p:nvGraphicFramePr>
          <p:cNvPr id="11" name="Object 11"/>
          <p:cNvGraphicFramePr>
            <a:graphicFrameLocks/>
          </p:cNvGraphicFramePr>
          <p:nvPr/>
        </p:nvGraphicFramePr>
        <p:xfrm>
          <a:off x="4876800" y="2362200"/>
          <a:ext cx="3429000" cy="1066800"/>
        </p:xfrm>
        <a:graphic>
          <a:graphicData uri="http://schemas.openxmlformats.org/presentationml/2006/ole">
            <mc:AlternateContent xmlns:mc="http://schemas.openxmlformats.org/markup-compatibility/2006">
              <mc:Choice xmlns:v="urn:schemas-microsoft-com:vml" Requires="v">
                <p:oleObj spid="_x0000_s84834" name="公式" r:id="rId9" imgW="1536700" imgH="457200" progId="Equation.3">
                  <p:embed/>
                </p:oleObj>
              </mc:Choice>
              <mc:Fallback>
                <p:oleObj name="公式" r:id="rId9" imgW="1536700" imgH="4572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2362200"/>
                        <a:ext cx="3429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2"/>
          <p:cNvGraphicFramePr>
            <a:graphicFrameLocks/>
          </p:cNvGraphicFramePr>
          <p:nvPr/>
        </p:nvGraphicFramePr>
        <p:xfrm>
          <a:off x="1371600" y="2509838"/>
          <a:ext cx="1981200" cy="919162"/>
        </p:xfrm>
        <a:graphic>
          <a:graphicData uri="http://schemas.openxmlformats.org/presentationml/2006/ole">
            <mc:AlternateContent xmlns:mc="http://schemas.openxmlformats.org/markup-compatibility/2006">
              <mc:Choice xmlns:v="urn:schemas-microsoft-com:vml" Requires="v">
                <p:oleObj spid="_x0000_s84835" name="公式" r:id="rId11" imgW="825500" imgH="381000" progId="Equation.3">
                  <p:embed/>
                </p:oleObj>
              </mc:Choice>
              <mc:Fallback>
                <p:oleObj name="公式" r:id="rId11" imgW="825500" imgH="3810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2509838"/>
                        <a:ext cx="1981200" cy="91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3"/>
          <p:cNvGraphicFramePr>
            <a:graphicFrameLocks/>
          </p:cNvGraphicFramePr>
          <p:nvPr/>
        </p:nvGraphicFramePr>
        <p:xfrm>
          <a:off x="4953000" y="4419600"/>
          <a:ext cx="2057400" cy="884238"/>
        </p:xfrm>
        <a:graphic>
          <a:graphicData uri="http://schemas.openxmlformats.org/presentationml/2006/ole">
            <mc:AlternateContent xmlns:mc="http://schemas.openxmlformats.org/markup-compatibility/2006">
              <mc:Choice xmlns:v="urn:schemas-microsoft-com:vml" Requires="v">
                <p:oleObj spid="_x0000_s84836" name="公式" r:id="rId13" imgW="927100" imgH="381000" progId="Equation.3">
                  <p:embed/>
                </p:oleObj>
              </mc:Choice>
              <mc:Fallback>
                <p:oleObj name="公式" r:id="rId13" imgW="927100" imgH="381000"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53000" y="4419600"/>
                        <a:ext cx="20574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14"/>
          <p:cNvSpPr txBox="1">
            <a:spLocks noChangeArrowheads="1"/>
          </p:cNvSpPr>
          <p:nvPr/>
        </p:nvSpPr>
        <p:spPr bwMode="auto">
          <a:xfrm>
            <a:off x="4784725" y="5334000"/>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r>
              <a:rPr lang="zh-CN" altLang="en-US"/>
              <a:t>无源场、无散场</a:t>
            </a:r>
          </a:p>
        </p:txBody>
      </p:sp>
      <p:sp>
        <p:nvSpPr>
          <p:cNvPr id="15" name="Text Box 15"/>
          <p:cNvSpPr txBox="1">
            <a:spLocks noChangeArrowheads="1"/>
          </p:cNvSpPr>
          <p:nvPr/>
        </p:nvSpPr>
        <p:spPr bwMode="auto">
          <a:xfrm>
            <a:off x="838200" y="5334000"/>
            <a:ext cx="216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r>
              <a:rPr lang="zh-CN" altLang="en-US"/>
              <a:t>有源场、发散场</a:t>
            </a:r>
          </a:p>
        </p:txBody>
      </p:sp>
      <p:graphicFrame>
        <p:nvGraphicFramePr>
          <p:cNvPr id="16" name="Object 16"/>
          <p:cNvGraphicFramePr>
            <a:graphicFrameLocks/>
          </p:cNvGraphicFramePr>
          <p:nvPr/>
        </p:nvGraphicFramePr>
        <p:xfrm>
          <a:off x="904875" y="4191000"/>
          <a:ext cx="2535238" cy="1090613"/>
        </p:xfrm>
        <a:graphic>
          <a:graphicData uri="http://schemas.openxmlformats.org/presentationml/2006/ole">
            <mc:AlternateContent xmlns:mc="http://schemas.openxmlformats.org/markup-compatibility/2006">
              <mc:Choice xmlns:v="urn:schemas-microsoft-com:vml" Requires="v">
                <p:oleObj spid="_x0000_s84837" name="公式" r:id="rId15" imgW="1143000" imgH="469900" progId="Equation.3">
                  <p:embed/>
                </p:oleObj>
              </mc:Choice>
              <mc:Fallback>
                <p:oleObj name="公式" r:id="rId15" imgW="1143000" imgH="46990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4875" y="4191000"/>
                        <a:ext cx="2535238" cy="10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 name="Group 17"/>
          <p:cNvGrpSpPr>
            <a:grpSpLocks/>
          </p:cNvGrpSpPr>
          <p:nvPr/>
        </p:nvGrpSpPr>
        <p:grpSpPr bwMode="auto">
          <a:xfrm>
            <a:off x="4876800" y="6096000"/>
            <a:ext cx="3660775" cy="457200"/>
            <a:chOff x="3168" y="3840"/>
            <a:chExt cx="2305" cy="288"/>
          </a:xfrm>
        </p:grpSpPr>
        <p:graphicFrame>
          <p:nvGraphicFramePr>
            <p:cNvPr id="18" name="Object 18"/>
            <p:cNvGraphicFramePr>
              <a:graphicFrameLocks noChangeAspect="1"/>
            </p:cNvGraphicFramePr>
            <p:nvPr/>
          </p:nvGraphicFramePr>
          <p:xfrm>
            <a:off x="3168" y="3840"/>
            <a:ext cx="288" cy="273"/>
          </p:xfrm>
          <a:graphic>
            <a:graphicData uri="http://schemas.openxmlformats.org/presentationml/2006/ole">
              <mc:AlternateContent xmlns:mc="http://schemas.openxmlformats.org/markup-compatibility/2006">
                <mc:Choice xmlns:v="urn:schemas-microsoft-com:vml" Requires="v">
                  <p:oleObj spid="_x0000_s84838" name="公式" r:id="rId17" imgW="253890" imgH="241195" progId="Equation.3">
                    <p:embed/>
                  </p:oleObj>
                </mc:Choice>
                <mc:Fallback>
                  <p:oleObj name="公式" r:id="rId17" imgW="253890"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 y="3840"/>
                          <a:ext cx="288"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19"/>
            <p:cNvSpPr txBox="1">
              <a:spLocks noChangeArrowheads="1"/>
            </p:cNvSpPr>
            <p:nvPr/>
          </p:nvSpPr>
          <p:spPr bwMode="auto">
            <a:xfrm>
              <a:off x="3408" y="3840"/>
              <a:ext cx="20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r>
                <a:rPr lang="zh-CN" altLang="en-US"/>
                <a:t>线是无头无尾的闭合曲线</a:t>
              </a:r>
            </a:p>
          </p:txBody>
        </p:sp>
      </p:grpSp>
      <p:grpSp>
        <p:nvGrpSpPr>
          <p:cNvPr id="20" name="Group 20"/>
          <p:cNvGrpSpPr>
            <a:grpSpLocks/>
          </p:cNvGrpSpPr>
          <p:nvPr/>
        </p:nvGrpSpPr>
        <p:grpSpPr bwMode="auto">
          <a:xfrm>
            <a:off x="457200" y="1066800"/>
            <a:ext cx="8458200" cy="5791200"/>
            <a:chOff x="288" y="672"/>
            <a:chExt cx="5328" cy="3648"/>
          </a:xfrm>
        </p:grpSpPr>
        <p:sp>
          <p:nvSpPr>
            <p:cNvPr id="21" name="Line 21"/>
            <p:cNvSpPr>
              <a:spLocks noChangeShapeType="1"/>
            </p:cNvSpPr>
            <p:nvPr/>
          </p:nvSpPr>
          <p:spPr bwMode="auto">
            <a:xfrm>
              <a:off x="288" y="960"/>
              <a:ext cx="5328"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2"/>
            <p:cNvSpPr>
              <a:spLocks noChangeShapeType="1"/>
            </p:cNvSpPr>
            <p:nvPr/>
          </p:nvSpPr>
          <p:spPr bwMode="auto">
            <a:xfrm>
              <a:off x="288" y="1440"/>
              <a:ext cx="5328"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3"/>
            <p:cNvSpPr>
              <a:spLocks noChangeShapeType="1"/>
            </p:cNvSpPr>
            <p:nvPr/>
          </p:nvSpPr>
          <p:spPr bwMode="auto">
            <a:xfrm>
              <a:off x="288" y="2640"/>
              <a:ext cx="5328"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4"/>
            <p:cNvSpPr>
              <a:spLocks noChangeShapeType="1"/>
            </p:cNvSpPr>
            <p:nvPr/>
          </p:nvSpPr>
          <p:spPr bwMode="auto">
            <a:xfrm>
              <a:off x="288" y="3696"/>
              <a:ext cx="5328" cy="0"/>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5"/>
            <p:cNvSpPr>
              <a:spLocks noChangeShapeType="1"/>
            </p:cNvSpPr>
            <p:nvPr/>
          </p:nvSpPr>
          <p:spPr bwMode="auto">
            <a:xfrm>
              <a:off x="2880" y="672"/>
              <a:ext cx="0" cy="3648"/>
            </a:xfrm>
            <a:prstGeom prst="line">
              <a:avLst/>
            </a:prstGeom>
            <a:noFill/>
            <a:ln w="12700">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 name="Group 26"/>
          <p:cNvGrpSpPr>
            <a:grpSpLocks/>
          </p:cNvGrpSpPr>
          <p:nvPr/>
        </p:nvGrpSpPr>
        <p:grpSpPr bwMode="auto">
          <a:xfrm>
            <a:off x="228600" y="6048375"/>
            <a:ext cx="3963988" cy="525463"/>
            <a:chOff x="96" y="3810"/>
            <a:chExt cx="2497" cy="331"/>
          </a:xfrm>
        </p:grpSpPr>
        <p:sp>
          <p:nvSpPr>
            <p:cNvPr id="27" name="Text Box 27"/>
            <p:cNvSpPr txBox="1">
              <a:spLocks noChangeArrowheads="1"/>
            </p:cNvSpPr>
            <p:nvPr/>
          </p:nvSpPr>
          <p:spPr bwMode="auto">
            <a:xfrm>
              <a:off x="352" y="3853"/>
              <a:ext cx="22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r>
                <a:rPr lang="zh-CN" altLang="en-US"/>
                <a:t>线起自正电荷、止于负电荷</a:t>
              </a:r>
            </a:p>
          </p:txBody>
        </p:sp>
        <p:graphicFrame>
          <p:nvGraphicFramePr>
            <p:cNvPr id="28" name="Object 28"/>
            <p:cNvGraphicFramePr>
              <a:graphicFrameLocks noChangeAspect="1"/>
            </p:cNvGraphicFramePr>
            <p:nvPr/>
          </p:nvGraphicFramePr>
          <p:xfrm>
            <a:off x="96" y="3810"/>
            <a:ext cx="336" cy="318"/>
          </p:xfrm>
          <a:graphic>
            <a:graphicData uri="http://schemas.openxmlformats.org/presentationml/2006/ole">
              <mc:AlternateContent xmlns:mc="http://schemas.openxmlformats.org/markup-compatibility/2006">
                <mc:Choice xmlns:v="urn:schemas-microsoft-com:vml" Requires="v">
                  <p:oleObj spid="_x0000_s84839" name="公式" r:id="rId18" imgW="253890" imgH="241195" progId="Equation.3">
                    <p:embed/>
                  </p:oleObj>
                </mc:Choice>
                <mc:Fallback>
                  <p:oleObj name="公式" r:id="rId18" imgW="253890"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 y="3810"/>
                          <a:ext cx="336"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 name="Rectangle 29"/>
          <p:cNvSpPr>
            <a:spLocks noChangeArrowheads="1"/>
          </p:cNvSpPr>
          <p:nvPr/>
        </p:nvSpPr>
        <p:spPr bwMode="auto">
          <a:xfrm>
            <a:off x="2743200" y="228600"/>
            <a:ext cx="3657600" cy="609600"/>
          </a:xfrm>
          <a:prstGeom prst="rect">
            <a:avLst/>
          </a:prstGeom>
          <a:noFill/>
          <a:ln w="12700">
            <a:solidFill>
              <a:srgbClr val="CC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sp>
        <p:nvSpPr>
          <p:cNvPr id="30" name="Text Box 30"/>
          <p:cNvSpPr txBox="1">
            <a:spLocks noChangeArrowheads="1"/>
          </p:cNvSpPr>
          <p:nvPr/>
        </p:nvSpPr>
        <p:spPr bwMode="auto">
          <a:xfrm>
            <a:off x="76200" y="1614488"/>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800">
                <a:solidFill>
                  <a:schemeClr val="accent2"/>
                </a:solidFill>
              </a:rPr>
              <a:t>根源</a:t>
            </a:r>
          </a:p>
        </p:txBody>
      </p:sp>
      <p:sp>
        <p:nvSpPr>
          <p:cNvPr id="31" name="Text Box 31"/>
          <p:cNvSpPr txBox="1">
            <a:spLocks noChangeArrowheads="1"/>
          </p:cNvSpPr>
          <p:nvPr/>
        </p:nvSpPr>
        <p:spPr bwMode="auto">
          <a:xfrm>
            <a:off x="76200" y="266700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800">
                <a:solidFill>
                  <a:schemeClr val="accent2"/>
                </a:solidFill>
              </a:rPr>
              <a:t>环流</a:t>
            </a:r>
          </a:p>
        </p:txBody>
      </p:sp>
      <p:sp>
        <p:nvSpPr>
          <p:cNvPr id="32" name="Text Box 32"/>
          <p:cNvSpPr txBox="1">
            <a:spLocks noChangeArrowheads="1"/>
          </p:cNvSpPr>
          <p:nvPr/>
        </p:nvSpPr>
        <p:spPr bwMode="auto">
          <a:xfrm>
            <a:off x="76200" y="4433888"/>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800">
                <a:solidFill>
                  <a:schemeClr val="accent2"/>
                </a:solidFill>
              </a:rPr>
              <a:t>通量</a:t>
            </a:r>
          </a:p>
        </p:txBody>
      </p:sp>
      <p:sp>
        <p:nvSpPr>
          <p:cNvPr id="33" name="Text Box 35"/>
          <p:cNvSpPr txBox="1">
            <a:spLocks noChangeArrowheads="1"/>
          </p:cNvSpPr>
          <p:nvPr/>
        </p:nvSpPr>
        <p:spPr bwMode="auto">
          <a:xfrm>
            <a:off x="457200" y="838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a:solidFill>
                  <a:srgbClr val="CC3300"/>
                </a:solidFill>
              </a:rPr>
              <a:t>静电场</a:t>
            </a:r>
          </a:p>
        </p:txBody>
      </p:sp>
      <p:sp>
        <p:nvSpPr>
          <p:cNvPr id="34" name="Text Box 36"/>
          <p:cNvSpPr txBox="1">
            <a:spLocks noChangeArrowheads="1"/>
          </p:cNvSpPr>
          <p:nvPr/>
        </p:nvSpPr>
        <p:spPr bwMode="auto">
          <a:xfrm>
            <a:off x="7620000" y="838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a:solidFill>
                  <a:srgbClr val="CC3300"/>
                </a:solidFill>
              </a:rPr>
              <a:t>类磁场</a:t>
            </a:r>
          </a:p>
        </p:txBody>
      </p:sp>
    </p:spTree>
    <p:extLst>
      <p:ext uri="{BB962C8B-B14F-4D97-AF65-F5344CB8AC3E}">
        <p14:creationId xmlns:p14="http://schemas.microsoft.com/office/powerpoint/2010/main" val="282419849"/>
      </p:ext>
    </p:extLst>
  </p:cSld>
  <p:clrMapOvr>
    <a:masterClrMapping/>
  </p:clrMapOvr>
  <p:transition>
    <p:zoom dir="in"/>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59832" y="116632"/>
            <a:ext cx="2757486" cy="707886"/>
          </a:xfrm>
          <a:prstGeom prst="rect">
            <a:avLst/>
          </a:prstGeom>
        </p:spPr>
        <p:txBody>
          <a:bodyPr wrap="none">
            <a:spAutoFit/>
          </a:bodyPr>
          <a:lstStyle/>
          <a:p>
            <a:pPr>
              <a:spcBef>
                <a:spcPct val="20000"/>
              </a:spcBef>
              <a:defRPr/>
            </a:pPr>
            <a:r>
              <a:rPr lang="zh-CN" altLang="en-US" sz="4000" dirty="0">
                <a:solidFill>
                  <a:srgbClr val="CC3300"/>
                </a:solidFill>
                <a:effectLst>
                  <a:outerShdw blurRad="38100" dist="38100" dir="2700000" algn="tl">
                    <a:srgbClr val="000000"/>
                  </a:outerShdw>
                </a:effectLst>
              </a:rPr>
              <a:t>自感与互感</a:t>
            </a:r>
          </a:p>
        </p:txBody>
      </p:sp>
      <p:graphicFrame>
        <p:nvGraphicFramePr>
          <p:cNvPr id="3" name="对象 2"/>
          <p:cNvGraphicFramePr>
            <a:graphicFrameLocks/>
          </p:cNvGraphicFramePr>
          <p:nvPr>
            <p:extLst>
              <p:ext uri="{D42A27DB-BD31-4B8C-83A1-F6EECF244321}">
                <p14:modId xmlns:p14="http://schemas.microsoft.com/office/powerpoint/2010/main" val="4217577039"/>
              </p:ext>
            </p:extLst>
          </p:nvPr>
        </p:nvGraphicFramePr>
        <p:xfrm>
          <a:off x="1259632" y="1269504"/>
          <a:ext cx="1568450" cy="1295400"/>
        </p:xfrm>
        <a:graphic>
          <a:graphicData uri="http://schemas.openxmlformats.org/presentationml/2006/ole">
            <mc:AlternateContent xmlns:mc="http://schemas.openxmlformats.org/markup-compatibility/2006">
              <mc:Choice xmlns:v="urn:schemas-microsoft-com:vml" Requires="v">
                <p:oleObj spid="_x0000_s85424" name="公式" r:id="rId3" imgW="457002" imgH="393529" progId="Equation.3">
                  <p:embed/>
                </p:oleObj>
              </mc:Choice>
              <mc:Fallback>
                <p:oleObj name="公式" r:id="rId3" imgW="457002" imgH="393529" progId="Equation.3">
                  <p:embed/>
                  <p:pic>
                    <p:nvPicPr>
                      <p:cNvPr id="0" name="Object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269504"/>
                        <a:ext cx="1568450" cy="12954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973781582"/>
              </p:ext>
            </p:extLst>
          </p:nvPr>
        </p:nvGraphicFramePr>
        <p:xfrm>
          <a:off x="5364088" y="1387078"/>
          <a:ext cx="2037812" cy="1149995"/>
        </p:xfrm>
        <a:graphic>
          <a:graphicData uri="http://schemas.openxmlformats.org/presentationml/2006/ole">
            <mc:AlternateContent xmlns:mc="http://schemas.openxmlformats.org/markup-compatibility/2006">
              <mc:Choice xmlns:v="urn:schemas-microsoft-com:vml" Requires="v">
                <p:oleObj spid="_x0000_s85425" name="Equation" r:id="rId5" imgW="711000" imgH="393480" progId="Equation.DSMT4">
                  <p:embed/>
                </p:oleObj>
              </mc:Choice>
              <mc:Fallback>
                <p:oleObj name="Equation" r:id="rId5" imgW="711000" imgH="393480" progId="Equation.DSMT4">
                  <p:embed/>
                  <p:pic>
                    <p:nvPicPr>
                      <p:cNvPr id="0" name="对象 2"/>
                      <p:cNvPicPr>
                        <a:picLocks noChangeAspect="1" noChangeArrowheads="1"/>
                      </p:cNvPicPr>
                      <p:nvPr/>
                    </p:nvPicPr>
                    <p:blipFill>
                      <a:blip r:embed="rId6"/>
                      <a:srcRect/>
                      <a:stretch>
                        <a:fillRect/>
                      </a:stretch>
                    </p:blipFill>
                    <p:spPr bwMode="auto">
                      <a:xfrm>
                        <a:off x="5364088" y="1387078"/>
                        <a:ext cx="2037812" cy="1149995"/>
                      </a:xfrm>
                      <a:prstGeom prst="rect">
                        <a:avLst/>
                      </a:prstGeom>
                      <a:noFill/>
                      <a:ln w="38100">
                        <a:solidFill>
                          <a:srgbClr val="FF0000"/>
                        </a:solidFill>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71879932"/>
              </p:ext>
            </p:extLst>
          </p:nvPr>
        </p:nvGraphicFramePr>
        <p:xfrm>
          <a:off x="720725" y="3447578"/>
          <a:ext cx="3025775" cy="1279525"/>
        </p:xfrm>
        <a:graphic>
          <a:graphicData uri="http://schemas.openxmlformats.org/presentationml/2006/ole">
            <mc:AlternateContent xmlns:mc="http://schemas.openxmlformats.org/markup-compatibility/2006">
              <mc:Choice xmlns:v="urn:schemas-microsoft-com:vml" Requires="v">
                <p:oleObj spid="_x0000_s85426" name="Equation" r:id="rId7" imgW="1015920" imgH="431640" progId="Equation.DSMT4">
                  <p:embed/>
                </p:oleObj>
              </mc:Choice>
              <mc:Fallback>
                <p:oleObj name="Equation" r:id="rId7" imgW="1015920" imgH="431640" progId="Equation.DSMT4">
                  <p:embed/>
                  <p:pic>
                    <p:nvPicPr>
                      <p:cNvPr id="0" name="对象 2"/>
                      <p:cNvPicPr>
                        <a:picLocks noChangeAspect="1" noChangeArrowheads="1"/>
                      </p:cNvPicPr>
                      <p:nvPr/>
                    </p:nvPicPr>
                    <p:blipFill>
                      <a:blip r:embed="rId8"/>
                      <a:srcRect/>
                      <a:stretch>
                        <a:fillRect/>
                      </a:stretch>
                    </p:blipFill>
                    <p:spPr bwMode="auto">
                      <a:xfrm>
                        <a:off x="720725" y="3447578"/>
                        <a:ext cx="3025775" cy="1279525"/>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372761583"/>
              </p:ext>
            </p:extLst>
          </p:nvPr>
        </p:nvGraphicFramePr>
        <p:xfrm>
          <a:off x="4856163" y="3031653"/>
          <a:ext cx="3924300" cy="1073150"/>
        </p:xfrm>
        <a:graphic>
          <a:graphicData uri="http://schemas.openxmlformats.org/presentationml/2006/ole">
            <mc:AlternateContent xmlns:mc="http://schemas.openxmlformats.org/markup-compatibility/2006">
              <mc:Choice xmlns:v="urn:schemas-microsoft-com:vml" Requires="v">
                <p:oleObj spid="_x0000_s85427" name="Equation" r:id="rId9" imgW="1434960" imgH="393480" progId="Equation.DSMT4">
                  <p:embed/>
                </p:oleObj>
              </mc:Choice>
              <mc:Fallback>
                <p:oleObj name="Equation" r:id="rId9" imgW="1434960" imgH="393480" progId="Equation.DSMT4">
                  <p:embed/>
                  <p:pic>
                    <p:nvPicPr>
                      <p:cNvPr id="0" name="Object 50"/>
                      <p:cNvPicPr>
                        <a:picLocks noChangeAspect="1" noChangeArrowheads="1"/>
                      </p:cNvPicPr>
                      <p:nvPr/>
                    </p:nvPicPr>
                    <p:blipFill>
                      <a:blip r:embed="rId10"/>
                      <a:srcRect/>
                      <a:stretch>
                        <a:fillRect/>
                      </a:stretch>
                    </p:blipFill>
                    <p:spPr bwMode="auto">
                      <a:xfrm>
                        <a:off x="4856163" y="3031653"/>
                        <a:ext cx="3924300" cy="1073150"/>
                      </a:xfrm>
                      <a:prstGeom prst="rect">
                        <a:avLst/>
                      </a:prstGeom>
                      <a:noFill/>
                      <a:ln>
                        <a:noFill/>
                      </a:ln>
                      <a:effec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99069623"/>
              </p:ext>
            </p:extLst>
          </p:nvPr>
        </p:nvGraphicFramePr>
        <p:xfrm>
          <a:off x="4805363" y="4300066"/>
          <a:ext cx="3960812" cy="1073150"/>
        </p:xfrm>
        <a:graphic>
          <a:graphicData uri="http://schemas.openxmlformats.org/presentationml/2006/ole">
            <mc:AlternateContent xmlns:mc="http://schemas.openxmlformats.org/markup-compatibility/2006">
              <mc:Choice xmlns:v="urn:schemas-microsoft-com:vml" Requires="v">
                <p:oleObj spid="_x0000_s85428" name="Equation" r:id="rId11" imgW="1447560" imgH="393480" progId="Equation.DSMT4">
                  <p:embed/>
                </p:oleObj>
              </mc:Choice>
              <mc:Fallback>
                <p:oleObj name="Equation" r:id="rId11" imgW="1447560" imgH="393480" progId="Equation.DSMT4">
                  <p:embed/>
                  <p:pic>
                    <p:nvPicPr>
                      <p:cNvPr id="0" name="Object 52"/>
                      <p:cNvPicPr>
                        <a:picLocks noChangeAspect="1" noChangeArrowheads="1"/>
                      </p:cNvPicPr>
                      <p:nvPr/>
                    </p:nvPicPr>
                    <p:blipFill>
                      <a:blip r:embed="rId12"/>
                      <a:srcRect/>
                      <a:stretch>
                        <a:fillRect/>
                      </a:stretch>
                    </p:blipFill>
                    <p:spPr bwMode="auto">
                      <a:xfrm>
                        <a:off x="4805363" y="4300066"/>
                        <a:ext cx="3960812" cy="1073150"/>
                      </a:xfrm>
                      <a:prstGeom prst="rect">
                        <a:avLst/>
                      </a:prstGeom>
                      <a:noFill/>
                      <a:ln>
                        <a:noFill/>
                      </a:ln>
                      <a:effectLst/>
                    </p:spPr>
                  </p:pic>
                </p:oleObj>
              </mc:Fallback>
            </mc:AlternateContent>
          </a:graphicData>
        </a:graphic>
      </p:graphicFrame>
      <p:sp>
        <p:nvSpPr>
          <p:cNvPr id="8" name="TextBox 7"/>
          <p:cNvSpPr txBox="1"/>
          <p:nvPr/>
        </p:nvSpPr>
        <p:spPr>
          <a:xfrm>
            <a:off x="251520" y="5724545"/>
            <a:ext cx="8640960" cy="584775"/>
          </a:xfrm>
          <a:prstGeom prst="rect">
            <a:avLst/>
          </a:prstGeom>
          <a:noFill/>
        </p:spPr>
        <p:txBody>
          <a:bodyPr wrap="square" rtlCol="0">
            <a:spAutoFit/>
          </a:bodyPr>
          <a:lstStyle/>
          <a:p>
            <a:pPr algn="ctr"/>
            <a:r>
              <a:rPr lang="zh-CN" altLang="en-US" sz="3200" dirty="0">
                <a:solidFill>
                  <a:srgbClr val="FF0000"/>
                </a:solidFill>
              </a:rPr>
              <a:t>求自感或互感的关键：求出全磁通</a:t>
            </a:r>
          </a:p>
        </p:txBody>
      </p:sp>
    </p:spTree>
    <p:extLst>
      <p:ext uri="{BB962C8B-B14F-4D97-AF65-F5344CB8AC3E}">
        <p14:creationId xmlns:p14="http://schemas.microsoft.com/office/powerpoint/2010/main" val="280579356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3848" y="116632"/>
            <a:ext cx="2757486" cy="707886"/>
          </a:xfrm>
          <a:prstGeom prst="rect">
            <a:avLst/>
          </a:prstGeom>
        </p:spPr>
        <p:txBody>
          <a:bodyPr wrap="none">
            <a:spAutoFit/>
          </a:bodyPr>
          <a:lstStyle/>
          <a:p>
            <a:pPr>
              <a:spcBef>
                <a:spcPct val="50000"/>
              </a:spcBef>
              <a:buFontTx/>
              <a:buNone/>
            </a:pPr>
            <a:r>
              <a:rPr lang="zh-CN" altLang="en-US" sz="4000" dirty="0">
                <a:solidFill>
                  <a:srgbClr val="CC3300"/>
                </a:solidFill>
                <a:latin typeface="宋体" pitchFamily="2" charset="-122"/>
              </a:rPr>
              <a:t>磁场的能量</a:t>
            </a:r>
            <a:endParaRPr lang="zh-CN" altLang="en-US" sz="4000" dirty="0">
              <a:solidFill>
                <a:srgbClr val="CC3300"/>
              </a:solidFill>
            </a:endParaRPr>
          </a:p>
        </p:txBody>
      </p:sp>
      <p:graphicFrame>
        <p:nvGraphicFramePr>
          <p:cNvPr id="3" name="对象 2"/>
          <p:cNvGraphicFramePr>
            <a:graphicFrameLocks/>
          </p:cNvGraphicFramePr>
          <p:nvPr>
            <p:extLst>
              <p:ext uri="{D42A27DB-BD31-4B8C-83A1-F6EECF244321}">
                <p14:modId xmlns:p14="http://schemas.microsoft.com/office/powerpoint/2010/main" val="1157114845"/>
              </p:ext>
            </p:extLst>
          </p:nvPr>
        </p:nvGraphicFramePr>
        <p:xfrm>
          <a:off x="4572000" y="1110630"/>
          <a:ext cx="1944216" cy="1080120"/>
        </p:xfrm>
        <a:graphic>
          <a:graphicData uri="http://schemas.openxmlformats.org/presentationml/2006/ole">
            <mc:AlternateContent xmlns:mc="http://schemas.openxmlformats.org/markup-compatibility/2006">
              <mc:Choice xmlns:v="urn:schemas-microsoft-com:vml" Requires="v">
                <p:oleObj spid="_x0000_s86273" name="Equation" r:id="rId3" imgW="774364" imgH="406224" progId="Equation.DSMT4">
                  <p:embed/>
                </p:oleObj>
              </mc:Choice>
              <mc:Fallback>
                <p:oleObj name="Equation" r:id="rId3" imgW="774364" imgH="406224" progId="Equation.DSMT4">
                  <p:embed/>
                  <p:pic>
                    <p:nvPicPr>
                      <p:cNvPr id="0" name="Object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10630"/>
                        <a:ext cx="1944216" cy="1080120"/>
                      </a:xfrm>
                      <a:prstGeom prst="rect">
                        <a:avLst/>
                      </a:prstGeom>
                      <a:noFill/>
                      <a:ln>
                        <a:noFill/>
                      </a:ln>
                      <a:effectLst/>
                    </p:spPr>
                  </p:pic>
                </p:oleObj>
              </mc:Fallback>
            </mc:AlternateContent>
          </a:graphicData>
        </a:graphic>
      </p:graphicFrame>
      <p:graphicFrame>
        <p:nvGraphicFramePr>
          <p:cNvPr id="4" name="对象 3"/>
          <p:cNvGraphicFramePr>
            <a:graphicFrameLocks/>
          </p:cNvGraphicFramePr>
          <p:nvPr>
            <p:extLst>
              <p:ext uri="{D42A27DB-BD31-4B8C-83A1-F6EECF244321}">
                <p14:modId xmlns:p14="http://schemas.microsoft.com/office/powerpoint/2010/main" val="1986336345"/>
              </p:ext>
            </p:extLst>
          </p:nvPr>
        </p:nvGraphicFramePr>
        <p:xfrm>
          <a:off x="3216672" y="2349500"/>
          <a:ext cx="4811712" cy="1381125"/>
        </p:xfrm>
        <a:graphic>
          <a:graphicData uri="http://schemas.openxmlformats.org/presentationml/2006/ole">
            <mc:AlternateContent xmlns:mc="http://schemas.openxmlformats.org/markup-compatibility/2006">
              <mc:Choice xmlns:v="urn:schemas-microsoft-com:vml" Requires="v">
                <p:oleObj spid="_x0000_s86274" name="Equation" r:id="rId5" imgW="1904760" imgH="419040" progId="Equation.DSMT4">
                  <p:embed/>
                </p:oleObj>
              </mc:Choice>
              <mc:Fallback>
                <p:oleObj name="Equation" r:id="rId5" imgW="1904760" imgH="419040" progId="Equation.DSMT4">
                  <p:embed/>
                  <p:pic>
                    <p:nvPicPr>
                      <p:cNvPr id="0" name="Object 18"/>
                      <p:cNvPicPr>
                        <a:picLocks noChangeArrowheads="1"/>
                      </p:cNvPicPr>
                      <p:nvPr/>
                    </p:nvPicPr>
                    <p:blipFill>
                      <a:blip r:embed="rId6"/>
                      <a:srcRect/>
                      <a:stretch>
                        <a:fillRect/>
                      </a:stretch>
                    </p:blipFill>
                    <p:spPr bwMode="auto">
                      <a:xfrm>
                        <a:off x="3216672" y="2349500"/>
                        <a:ext cx="4811712" cy="1381125"/>
                      </a:xfrm>
                      <a:prstGeom prst="rect">
                        <a:avLst/>
                      </a:prstGeom>
                      <a:noFill/>
                      <a:ln>
                        <a:noFill/>
                      </a:ln>
                    </p:spPr>
                  </p:pic>
                </p:oleObj>
              </mc:Fallback>
            </mc:AlternateContent>
          </a:graphicData>
        </a:graphic>
      </p:graphicFrame>
      <p:sp>
        <p:nvSpPr>
          <p:cNvPr id="5" name="矩形 4"/>
          <p:cNvSpPr/>
          <p:nvPr/>
        </p:nvSpPr>
        <p:spPr>
          <a:xfrm>
            <a:off x="210219" y="1393612"/>
            <a:ext cx="4129361" cy="523220"/>
          </a:xfrm>
          <a:prstGeom prst="rect">
            <a:avLst/>
          </a:prstGeom>
        </p:spPr>
        <p:txBody>
          <a:bodyPr wrap="square">
            <a:spAutoFit/>
          </a:bodyPr>
          <a:lstStyle/>
          <a:p>
            <a:pPr algn="ctr"/>
            <a:r>
              <a:rPr lang="zh-CN" altLang="en-US" dirty="0"/>
              <a:t>自感线圈中的储能</a:t>
            </a:r>
          </a:p>
        </p:txBody>
      </p:sp>
      <p:sp>
        <p:nvSpPr>
          <p:cNvPr id="6" name="矩形 5"/>
          <p:cNvSpPr/>
          <p:nvPr/>
        </p:nvSpPr>
        <p:spPr>
          <a:xfrm>
            <a:off x="-180528" y="2761764"/>
            <a:ext cx="4129361" cy="523220"/>
          </a:xfrm>
          <a:prstGeom prst="rect">
            <a:avLst/>
          </a:prstGeom>
        </p:spPr>
        <p:txBody>
          <a:bodyPr wrap="square">
            <a:spAutoFit/>
          </a:bodyPr>
          <a:lstStyle/>
          <a:p>
            <a:pPr algn="ctr"/>
            <a:r>
              <a:rPr lang="zh-CN" altLang="en-US" dirty="0"/>
              <a:t>磁场的能量密度</a:t>
            </a:r>
          </a:p>
        </p:txBody>
      </p:sp>
      <p:graphicFrame>
        <p:nvGraphicFramePr>
          <p:cNvPr id="7" name="对象 6"/>
          <p:cNvGraphicFramePr>
            <a:graphicFrameLocks noChangeAspect="1"/>
          </p:cNvGraphicFramePr>
          <p:nvPr>
            <p:extLst>
              <p:ext uri="{D42A27DB-BD31-4B8C-83A1-F6EECF244321}">
                <p14:modId xmlns:p14="http://schemas.microsoft.com/office/powerpoint/2010/main" val="2884357205"/>
              </p:ext>
            </p:extLst>
          </p:nvPr>
        </p:nvGraphicFramePr>
        <p:xfrm>
          <a:off x="3131840" y="3789040"/>
          <a:ext cx="2765106" cy="1152128"/>
        </p:xfrm>
        <a:graphic>
          <a:graphicData uri="http://schemas.openxmlformats.org/presentationml/2006/ole">
            <mc:AlternateContent xmlns:mc="http://schemas.openxmlformats.org/markup-compatibility/2006">
              <mc:Choice xmlns:v="urn:schemas-microsoft-com:vml" Requires="v">
                <p:oleObj spid="_x0000_s86275" name="公式" r:id="rId7" imgW="914400" imgH="381000" progId="Equation.3">
                  <p:embed/>
                </p:oleObj>
              </mc:Choice>
              <mc:Fallback>
                <p:oleObj name="公式" r:id="rId7" imgW="914400" imgH="38100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1840" y="3789040"/>
                        <a:ext cx="2765106" cy="1152128"/>
                      </a:xfrm>
                      <a:prstGeom prst="rect">
                        <a:avLst/>
                      </a:prstGeom>
                      <a:noFill/>
                      <a:ln>
                        <a:noFill/>
                      </a:ln>
                      <a:effectLst/>
                    </p:spPr>
                  </p:pic>
                </p:oleObj>
              </mc:Fallback>
            </mc:AlternateContent>
          </a:graphicData>
        </a:graphic>
      </p:graphicFrame>
      <p:sp>
        <p:nvSpPr>
          <p:cNvPr id="8" name="矩形 7"/>
          <p:cNvSpPr/>
          <p:nvPr/>
        </p:nvSpPr>
        <p:spPr>
          <a:xfrm>
            <a:off x="2170831" y="5210036"/>
            <a:ext cx="4129361" cy="523220"/>
          </a:xfrm>
          <a:prstGeom prst="rect">
            <a:avLst/>
          </a:prstGeom>
        </p:spPr>
        <p:txBody>
          <a:bodyPr wrap="square">
            <a:spAutoFit/>
          </a:bodyPr>
          <a:lstStyle/>
          <a:p>
            <a:pPr algn="ctr"/>
            <a:r>
              <a:rPr lang="zh-CN" altLang="en-US" dirty="0"/>
              <a:t>可通过求</a:t>
            </a:r>
            <a:r>
              <a:rPr lang="en-US" altLang="zh-CN" i="1" dirty="0"/>
              <a:t>W</a:t>
            </a:r>
            <a:r>
              <a:rPr lang="zh-CN" altLang="en-US" dirty="0"/>
              <a:t>计算</a:t>
            </a:r>
            <a:r>
              <a:rPr lang="en-US" altLang="zh-CN" i="1" dirty="0"/>
              <a:t>L</a:t>
            </a:r>
            <a:endParaRPr lang="zh-CN" altLang="en-US" i="1" dirty="0"/>
          </a:p>
        </p:txBody>
      </p:sp>
    </p:spTree>
    <p:extLst>
      <p:ext uri="{BB962C8B-B14F-4D97-AF65-F5344CB8AC3E}">
        <p14:creationId xmlns:p14="http://schemas.microsoft.com/office/powerpoint/2010/main" val="353090494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3347864" y="2896468"/>
            <a:ext cx="2686472" cy="5191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t>位移电流 密度</a:t>
            </a:r>
            <a:endParaRPr lang="zh-CN" altLang="en-US" sz="2400" dirty="0"/>
          </a:p>
        </p:txBody>
      </p:sp>
      <p:graphicFrame>
        <p:nvGraphicFramePr>
          <p:cNvPr id="3" name="Object 11"/>
          <p:cNvGraphicFramePr>
            <a:graphicFrameLocks noChangeAspect="1"/>
          </p:cNvGraphicFramePr>
          <p:nvPr>
            <p:extLst>
              <p:ext uri="{D42A27DB-BD31-4B8C-83A1-F6EECF244321}">
                <p14:modId xmlns:p14="http://schemas.microsoft.com/office/powerpoint/2010/main" val="72421181"/>
              </p:ext>
            </p:extLst>
          </p:nvPr>
        </p:nvGraphicFramePr>
        <p:xfrm>
          <a:off x="3923928" y="3544540"/>
          <a:ext cx="1604392" cy="901185"/>
        </p:xfrm>
        <a:graphic>
          <a:graphicData uri="http://schemas.openxmlformats.org/presentationml/2006/ole">
            <mc:AlternateContent xmlns:mc="http://schemas.openxmlformats.org/markup-compatibility/2006">
              <mc:Choice xmlns:v="urn:schemas-microsoft-com:vml" Requires="v">
                <p:oleObj spid="_x0000_s89426" name="Equation" r:id="rId3" imgW="466830" imgH="323760" progId="Equation.DSMT4">
                  <p:embed/>
                </p:oleObj>
              </mc:Choice>
              <mc:Fallback>
                <p:oleObj name="Equation" r:id="rId3" imgW="466830" imgH="3237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3544540"/>
                        <a:ext cx="1604392" cy="901185"/>
                      </a:xfrm>
                      <a:prstGeom prst="rect">
                        <a:avLst/>
                      </a:prstGeom>
                      <a:solidFill>
                        <a:srgbClr val="FFFF00"/>
                      </a:solidFill>
                      <a:ln>
                        <a:noFill/>
                      </a:ln>
                      <a:effectLst/>
                    </p:spPr>
                  </p:pic>
                </p:oleObj>
              </mc:Fallback>
            </mc:AlternateContent>
          </a:graphicData>
        </a:graphic>
      </p:graphicFrame>
      <p:graphicFrame>
        <p:nvGraphicFramePr>
          <p:cNvPr id="4" name="Object 5"/>
          <p:cNvGraphicFramePr>
            <a:graphicFrameLocks noChangeAspect="1"/>
          </p:cNvGraphicFramePr>
          <p:nvPr>
            <p:extLst>
              <p:ext uri="{D42A27DB-BD31-4B8C-83A1-F6EECF244321}">
                <p14:modId xmlns:p14="http://schemas.microsoft.com/office/powerpoint/2010/main" val="1230806879"/>
              </p:ext>
            </p:extLst>
          </p:nvPr>
        </p:nvGraphicFramePr>
        <p:xfrm>
          <a:off x="2157264" y="1103709"/>
          <a:ext cx="1905000" cy="1173163"/>
        </p:xfrm>
        <a:graphic>
          <a:graphicData uri="http://schemas.openxmlformats.org/presentationml/2006/ole">
            <mc:AlternateContent xmlns:mc="http://schemas.openxmlformats.org/markup-compatibility/2006">
              <mc:Choice xmlns:v="urn:schemas-microsoft-com:vml" Requires="v">
                <p:oleObj spid="_x0000_s89427" name="公式" r:id="rId5" imgW="523800" imgH="314325" progId="Equation.3">
                  <p:embed/>
                </p:oleObj>
              </mc:Choice>
              <mc:Fallback>
                <p:oleObj name="公式" r:id="rId5" imgW="523800" imgH="31432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7264" y="1103709"/>
                        <a:ext cx="1905000" cy="117316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6"/>
          <p:cNvSpPr txBox="1">
            <a:spLocks noChangeArrowheads="1"/>
          </p:cNvSpPr>
          <p:nvPr/>
        </p:nvSpPr>
        <p:spPr bwMode="auto">
          <a:xfrm>
            <a:off x="1547664" y="457200"/>
            <a:ext cx="5913438" cy="51911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t>位移电流 </a:t>
            </a:r>
            <a:r>
              <a:rPr lang="en-US" altLang="zh-CN" sz="2800" i="1" dirty="0"/>
              <a:t>I</a:t>
            </a:r>
            <a:r>
              <a:rPr lang="en-US" altLang="zh-CN" sz="2800" baseline="-25000" dirty="0"/>
              <a:t>d</a:t>
            </a:r>
            <a:r>
              <a:rPr lang="en-US" altLang="zh-CN" sz="2400" baseline="-25000" dirty="0"/>
              <a:t>        </a:t>
            </a:r>
            <a:r>
              <a:rPr lang="en-US" altLang="zh-CN" sz="2800" dirty="0"/>
              <a:t>Displacement Currents</a:t>
            </a:r>
            <a:endParaRPr lang="en-US" altLang="zh-CN" sz="2400" dirty="0"/>
          </a:p>
        </p:txBody>
      </p:sp>
      <p:graphicFrame>
        <p:nvGraphicFramePr>
          <p:cNvPr id="6" name="Object 7"/>
          <p:cNvGraphicFramePr>
            <a:graphicFrameLocks noChangeAspect="1"/>
          </p:cNvGraphicFramePr>
          <p:nvPr>
            <p:extLst>
              <p:ext uri="{D42A27DB-BD31-4B8C-83A1-F6EECF244321}">
                <p14:modId xmlns:p14="http://schemas.microsoft.com/office/powerpoint/2010/main" val="3622835406"/>
              </p:ext>
            </p:extLst>
          </p:nvPr>
        </p:nvGraphicFramePr>
        <p:xfrm>
          <a:off x="4824264" y="1354534"/>
          <a:ext cx="2057400" cy="812800"/>
        </p:xfrm>
        <a:graphic>
          <a:graphicData uri="http://schemas.openxmlformats.org/presentationml/2006/ole">
            <mc:AlternateContent xmlns:mc="http://schemas.openxmlformats.org/markup-compatibility/2006">
              <mc:Choice xmlns:v="urn:schemas-microsoft-com:vml" Requires="v">
                <p:oleObj spid="_x0000_s89428" name="公式" r:id="rId7" imgW="876300" imgH="381000" progId="Equation.3">
                  <p:embed/>
                </p:oleObj>
              </mc:Choice>
              <mc:Fallback>
                <p:oleObj name="公式" r:id="rId7" imgW="876300" imgH="381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4264" y="1354534"/>
                        <a:ext cx="20574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2871133773"/>
              </p:ext>
            </p:extLst>
          </p:nvPr>
        </p:nvGraphicFramePr>
        <p:xfrm>
          <a:off x="365125" y="5085184"/>
          <a:ext cx="4191000" cy="1282700"/>
        </p:xfrm>
        <a:graphic>
          <a:graphicData uri="http://schemas.openxmlformats.org/presentationml/2006/ole">
            <mc:AlternateContent xmlns:mc="http://schemas.openxmlformats.org/markup-compatibility/2006">
              <mc:Choice xmlns:v="urn:schemas-microsoft-com:vml" Requires="v">
                <p:oleObj spid="_x0000_s89429" name="公式" r:id="rId9" imgW="1257300" imgH="457200" progId="Equation.3">
                  <p:embed/>
                </p:oleObj>
              </mc:Choice>
              <mc:Fallback>
                <p:oleObj name="公式" r:id="rId9" imgW="12573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125" y="5085184"/>
                        <a:ext cx="4191000" cy="1282700"/>
                      </a:xfrm>
                      <a:prstGeom prst="rect">
                        <a:avLst/>
                      </a:prstGeom>
                      <a:noFill/>
                      <a:ln w="76200">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Box 7"/>
          <p:cNvSpPr txBox="1">
            <a:spLocks noChangeArrowheads="1"/>
          </p:cNvSpPr>
          <p:nvPr/>
        </p:nvSpPr>
        <p:spPr bwMode="auto">
          <a:xfrm>
            <a:off x="4937125" y="4956175"/>
            <a:ext cx="42068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dirty="0"/>
              <a:t>引入位移电流后，使整个电路</a:t>
            </a:r>
            <a:endParaRPr lang="en-US" altLang="zh-CN" sz="2400" dirty="0"/>
          </a:p>
          <a:p>
            <a:pPr>
              <a:spcBef>
                <a:spcPct val="0"/>
              </a:spcBef>
              <a:buFontTx/>
              <a:buNone/>
            </a:pPr>
            <a:r>
              <a:rPr lang="zh-CN" altLang="en-US" sz="2400" dirty="0"/>
              <a:t>中，传导电流和位移电流的总</a:t>
            </a:r>
            <a:endParaRPr lang="en-US" altLang="zh-CN" sz="2400" dirty="0"/>
          </a:p>
          <a:p>
            <a:pPr>
              <a:spcBef>
                <a:spcPct val="0"/>
              </a:spcBef>
              <a:buFontTx/>
              <a:buNone/>
            </a:pPr>
            <a:r>
              <a:rPr lang="zh-CN" altLang="en-US" sz="2400" dirty="0"/>
              <a:t>和保持连续，即，全电流在任</a:t>
            </a:r>
            <a:endParaRPr lang="en-US" altLang="zh-CN" sz="2400" dirty="0"/>
          </a:p>
          <a:p>
            <a:pPr>
              <a:spcBef>
                <a:spcPct val="0"/>
              </a:spcBef>
              <a:buFontTx/>
              <a:buNone/>
            </a:pPr>
            <a:r>
              <a:rPr lang="zh-CN" altLang="en-US" sz="2400" dirty="0"/>
              <a:t>何回路中，处处连续。</a:t>
            </a:r>
          </a:p>
        </p:txBody>
      </p:sp>
    </p:spTree>
    <p:extLst>
      <p:ext uri="{BB962C8B-B14F-4D97-AF65-F5344CB8AC3E}">
        <p14:creationId xmlns:p14="http://schemas.microsoft.com/office/powerpoint/2010/main" val="62291363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p:cNvGraphicFramePr>
          <p:nvPr>
            <p:extLst>
              <p:ext uri="{D42A27DB-BD31-4B8C-83A1-F6EECF244321}">
                <p14:modId xmlns:p14="http://schemas.microsoft.com/office/powerpoint/2010/main" val="880506982"/>
              </p:ext>
            </p:extLst>
          </p:nvPr>
        </p:nvGraphicFramePr>
        <p:xfrm>
          <a:off x="525016" y="1258094"/>
          <a:ext cx="3200400" cy="1036637"/>
        </p:xfrm>
        <a:graphic>
          <a:graphicData uri="http://schemas.openxmlformats.org/presentationml/2006/ole">
            <mc:AlternateContent xmlns:mc="http://schemas.openxmlformats.org/markup-compatibility/2006">
              <mc:Choice xmlns:v="urn:schemas-microsoft-com:vml" Requires="v">
                <p:oleObj spid="_x0000_s91810" name="公式" r:id="rId3" imgW="1047870" imgH="285750" progId="Equation.3">
                  <p:embed/>
                </p:oleObj>
              </mc:Choice>
              <mc:Fallback>
                <p:oleObj name="公式" r:id="rId3" imgW="1047870" imgH="28575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016" y="1258094"/>
                        <a:ext cx="3200400"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3"/>
          <p:cNvGraphicFramePr>
            <a:graphicFrameLocks/>
          </p:cNvGraphicFramePr>
          <p:nvPr>
            <p:extLst>
              <p:ext uri="{D42A27DB-BD31-4B8C-83A1-F6EECF244321}">
                <p14:modId xmlns:p14="http://schemas.microsoft.com/office/powerpoint/2010/main" val="3238664038"/>
              </p:ext>
            </p:extLst>
          </p:nvPr>
        </p:nvGraphicFramePr>
        <p:xfrm>
          <a:off x="525016" y="2266156"/>
          <a:ext cx="3663950" cy="1260475"/>
        </p:xfrm>
        <a:graphic>
          <a:graphicData uri="http://schemas.openxmlformats.org/presentationml/2006/ole">
            <mc:AlternateContent xmlns:mc="http://schemas.openxmlformats.org/markup-compatibility/2006">
              <mc:Choice xmlns:v="urn:schemas-microsoft-com:vml" Requires="v">
                <p:oleObj spid="_x0000_s91811" name="公式" r:id="rId5" imgW="1228770" imgH="362040" progId="Equation.3">
                  <p:embed/>
                </p:oleObj>
              </mc:Choice>
              <mc:Fallback>
                <p:oleObj name="公式" r:id="rId5" imgW="1228770" imgH="36204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016" y="2266156"/>
                        <a:ext cx="36639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4"/>
          <p:cNvGraphicFramePr>
            <a:graphicFrameLocks/>
          </p:cNvGraphicFramePr>
          <p:nvPr>
            <p:extLst>
              <p:ext uri="{D42A27DB-BD31-4B8C-83A1-F6EECF244321}">
                <p14:modId xmlns:p14="http://schemas.microsoft.com/office/powerpoint/2010/main" val="1239630282"/>
              </p:ext>
            </p:extLst>
          </p:nvPr>
        </p:nvGraphicFramePr>
        <p:xfrm>
          <a:off x="525016" y="3637756"/>
          <a:ext cx="2322513" cy="1030288"/>
        </p:xfrm>
        <a:graphic>
          <a:graphicData uri="http://schemas.openxmlformats.org/presentationml/2006/ole">
            <mc:AlternateContent xmlns:mc="http://schemas.openxmlformats.org/markup-compatibility/2006">
              <mc:Choice xmlns:v="urn:schemas-microsoft-com:vml" Requires="v">
                <p:oleObj spid="_x0000_s91812" name="公式" r:id="rId7" imgW="736600" imgH="381000" progId="Equation.3">
                  <p:embed/>
                </p:oleObj>
              </mc:Choice>
              <mc:Fallback>
                <p:oleObj name="公式" r:id="rId7" imgW="736600" imgH="3810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016" y="3637756"/>
                        <a:ext cx="2322513" cy="103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p:cNvGraphicFramePr>
          <p:nvPr>
            <p:extLst>
              <p:ext uri="{D42A27DB-BD31-4B8C-83A1-F6EECF244321}">
                <p14:modId xmlns:p14="http://schemas.microsoft.com/office/powerpoint/2010/main" val="1919515234"/>
              </p:ext>
            </p:extLst>
          </p:nvPr>
        </p:nvGraphicFramePr>
        <p:xfrm>
          <a:off x="525016" y="4552156"/>
          <a:ext cx="4751388" cy="1181100"/>
        </p:xfrm>
        <a:graphic>
          <a:graphicData uri="http://schemas.openxmlformats.org/presentationml/2006/ole">
            <mc:AlternateContent xmlns:mc="http://schemas.openxmlformats.org/markup-compatibility/2006">
              <mc:Choice xmlns:v="urn:schemas-microsoft-com:vml" Requires="v">
                <p:oleObj spid="_x0000_s91813" name="公式" r:id="rId9" imgW="1905000" imgH="457200" progId="Equation.3">
                  <p:embed/>
                </p:oleObj>
              </mc:Choice>
              <mc:Fallback>
                <p:oleObj name="公式" r:id="rId9" imgW="1905000" imgH="4572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016" y="4552156"/>
                        <a:ext cx="4751388"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6"/>
          <p:cNvGrpSpPr>
            <a:grpSpLocks/>
          </p:cNvGrpSpPr>
          <p:nvPr/>
        </p:nvGrpSpPr>
        <p:grpSpPr bwMode="auto">
          <a:xfrm>
            <a:off x="5173216" y="1427956"/>
            <a:ext cx="1447800" cy="1981200"/>
            <a:chOff x="3504" y="432"/>
            <a:chExt cx="912" cy="1248"/>
          </a:xfrm>
        </p:grpSpPr>
        <p:sp>
          <p:nvSpPr>
            <p:cNvPr id="7" name="Text Box 7"/>
            <p:cNvSpPr txBox="1">
              <a:spLocks noChangeArrowheads="1"/>
            </p:cNvSpPr>
            <p:nvPr/>
          </p:nvSpPr>
          <p:spPr bwMode="auto">
            <a:xfrm>
              <a:off x="3504" y="672"/>
              <a:ext cx="67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a:solidFill>
                    <a:srgbClr val="330099"/>
                  </a:solidFill>
                </a:rPr>
                <a:t>介质方程</a:t>
              </a:r>
            </a:p>
          </p:txBody>
        </p:sp>
        <p:sp>
          <p:nvSpPr>
            <p:cNvPr id="8" name="AutoShape 8"/>
            <p:cNvSpPr>
              <a:spLocks/>
            </p:cNvSpPr>
            <p:nvPr/>
          </p:nvSpPr>
          <p:spPr bwMode="auto">
            <a:xfrm>
              <a:off x="4224" y="432"/>
              <a:ext cx="192" cy="1248"/>
            </a:xfrm>
            <a:prstGeom prst="leftBrace">
              <a:avLst>
                <a:gd name="adj1" fmla="val 54167"/>
                <a:gd name="adj2" fmla="val 50000"/>
              </a:avLst>
            </a:prstGeom>
            <a:noFill/>
            <a:ln w="38100">
              <a:solidFill>
                <a:srgbClr val="3300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pSp>
      <p:graphicFrame>
        <p:nvGraphicFramePr>
          <p:cNvPr id="9" name="Object 9"/>
          <p:cNvGraphicFramePr>
            <a:graphicFrameLocks/>
          </p:cNvGraphicFramePr>
          <p:nvPr>
            <p:extLst>
              <p:ext uri="{D42A27DB-BD31-4B8C-83A1-F6EECF244321}">
                <p14:modId xmlns:p14="http://schemas.microsoft.com/office/powerpoint/2010/main" val="1378349341"/>
              </p:ext>
            </p:extLst>
          </p:nvPr>
        </p:nvGraphicFramePr>
        <p:xfrm>
          <a:off x="6603554" y="1275556"/>
          <a:ext cx="1457325" cy="695325"/>
        </p:xfrm>
        <a:graphic>
          <a:graphicData uri="http://schemas.openxmlformats.org/presentationml/2006/ole">
            <mc:AlternateContent xmlns:mc="http://schemas.openxmlformats.org/markup-compatibility/2006">
              <mc:Choice xmlns:v="urn:schemas-microsoft-com:vml" Requires="v">
                <p:oleObj spid="_x0000_s91814" name="公式" r:id="rId11" imgW="520474" imgH="241195" progId="Equation.3">
                  <p:embed/>
                </p:oleObj>
              </mc:Choice>
              <mc:Fallback>
                <p:oleObj name="公式" r:id="rId11" imgW="520474" imgH="241195"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03554" y="1275556"/>
                        <a:ext cx="14573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0"/>
          <p:cNvGraphicFramePr>
            <a:graphicFrameLocks/>
          </p:cNvGraphicFramePr>
          <p:nvPr>
            <p:extLst>
              <p:ext uri="{D42A27DB-BD31-4B8C-83A1-F6EECF244321}">
                <p14:modId xmlns:p14="http://schemas.microsoft.com/office/powerpoint/2010/main" val="2869566900"/>
              </p:ext>
            </p:extLst>
          </p:nvPr>
        </p:nvGraphicFramePr>
        <p:xfrm>
          <a:off x="6621016" y="2037556"/>
          <a:ext cx="1490663" cy="762000"/>
        </p:xfrm>
        <a:graphic>
          <a:graphicData uri="http://schemas.openxmlformats.org/presentationml/2006/ole">
            <mc:AlternateContent xmlns:mc="http://schemas.openxmlformats.org/markup-compatibility/2006">
              <mc:Choice xmlns:v="urn:schemas-microsoft-com:vml" Requires="v">
                <p:oleObj spid="_x0000_s91815" name="公式" r:id="rId13" imgW="558558" imgH="241195" progId="Equation.3">
                  <p:embed/>
                </p:oleObj>
              </mc:Choice>
              <mc:Fallback>
                <p:oleObj name="公式" r:id="rId13" imgW="558558" imgH="241195"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21016" y="2037556"/>
                        <a:ext cx="14906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11"/>
          <p:cNvGraphicFramePr>
            <a:graphicFrameLocks/>
          </p:cNvGraphicFramePr>
          <p:nvPr>
            <p:extLst>
              <p:ext uri="{D42A27DB-BD31-4B8C-83A1-F6EECF244321}">
                <p14:modId xmlns:p14="http://schemas.microsoft.com/office/powerpoint/2010/main" val="907869193"/>
              </p:ext>
            </p:extLst>
          </p:nvPr>
        </p:nvGraphicFramePr>
        <p:xfrm>
          <a:off x="6660704" y="2824956"/>
          <a:ext cx="1487487" cy="720725"/>
        </p:xfrm>
        <a:graphic>
          <a:graphicData uri="http://schemas.openxmlformats.org/presentationml/2006/ole">
            <mc:AlternateContent xmlns:mc="http://schemas.openxmlformats.org/markup-compatibility/2006">
              <mc:Choice xmlns:v="urn:schemas-microsoft-com:vml" Requires="v">
                <p:oleObj spid="_x0000_s91816" name="公式" r:id="rId15" imgW="583947" imgH="253890" progId="Equation.3">
                  <p:embed/>
                </p:oleObj>
              </mc:Choice>
              <mc:Fallback>
                <p:oleObj name="公式" r:id="rId15" imgW="583947" imgH="253890" progId="Equation.3">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60704" y="2824956"/>
                        <a:ext cx="1487487"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2"/>
          <p:cNvGraphicFramePr>
            <a:graphicFrameLocks/>
          </p:cNvGraphicFramePr>
          <p:nvPr>
            <p:extLst>
              <p:ext uri="{D42A27DB-BD31-4B8C-83A1-F6EECF244321}">
                <p14:modId xmlns:p14="http://schemas.microsoft.com/office/powerpoint/2010/main" val="345410485"/>
              </p:ext>
            </p:extLst>
          </p:nvPr>
        </p:nvGraphicFramePr>
        <p:xfrm>
          <a:off x="5127179" y="3748881"/>
          <a:ext cx="3662362" cy="681038"/>
        </p:xfrm>
        <a:graphic>
          <a:graphicData uri="http://schemas.openxmlformats.org/presentationml/2006/ole">
            <mc:AlternateContent xmlns:mc="http://schemas.openxmlformats.org/markup-compatibility/2006">
              <mc:Choice xmlns:v="urn:schemas-microsoft-com:vml" Requires="v">
                <p:oleObj spid="_x0000_s91817" name="公式" r:id="rId17" imgW="1333500" imgH="241300" progId="Equation.3">
                  <p:embed/>
                </p:oleObj>
              </mc:Choice>
              <mc:Fallback>
                <p:oleObj name="公式" r:id="rId17" imgW="1333500" imgH="24130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27179" y="3748881"/>
                        <a:ext cx="3662362"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4"/>
          <p:cNvSpPr>
            <a:spLocks noChangeArrowheads="1"/>
          </p:cNvSpPr>
          <p:nvPr/>
        </p:nvSpPr>
        <p:spPr bwMode="auto">
          <a:xfrm>
            <a:off x="288032" y="467318"/>
            <a:ext cx="8748464" cy="58541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dirty="0">
                <a:latin typeface="宋体" pitchFamily="2" charset="-122"/>
              </a:rPr>
              <a:t>麦克斯韦方程组</a:t>
            </a:r>
            <a:r>
              <a:rPr lang="en-US" altLang="zh-CN" dirty="0">
                <a:latin typeface="宋体" pitchFamily="2" charset="-122"/>
              </a:rPr>
              <a:t>(</a:t>
            </a:r>
            <a:r>
              <a:rPr lang="en-US" altLang="zh-CN" i="1" dirty="0"/>
              <a:t>Maxwell  equations</a:t>
            </a:r>
            <a:r>
              <a:rPr lang="zh-CN" altLang="en-US" i="1" dirty="0"/>
              <a:t>宏观形式</a:t>
            </a:r>
            <a:r>
              <a:rPr lang="en-US" altLang="zh-CN" dirty="0">
                <a:latin typeface="宋体" pitchFamily="2" charset="-122"/>
              </a:rPr>
              <a:t>)</a:t>
            </a:r>
          </a:p>
        </p:txBody>
      </p:sp>
      <p:sp>
        <p:nvSpPr>
          <p:cNvPr id="14" name="Oval 15">
            <a:hlinkClick r:id="rId19" action="ppaction://hlinksldjump"/>
          </p:cNvPr>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Tree>
    <p:extLst>
      <p:ext uri="{BB962C8B-B14F-4D97-AF65-F5344CB8AC3E}">
        <p14:creationId xmlns:p14="http://schemas.microsoft.com/office/powerpoint/2010/main" val="199313471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linds(horizontal)">
                                      <p:cBhvr>
                                        <p:cTn id="46" dur="500"/>
                                        <p:tgtEl>
                                          <p:spTgt spid="12"/>
                                        </p:tgtEl>
                                      </p:cBhvr>
                                    </p:animEffect>
                                  </p:childTnLst>
                                </p:cTn>
                              </p:par>
                            </p:childTnLst>
                          </p:cTn>
                        </p:par>
                        <p:par>
                          <p:cTn id="47" fill="hold">
                            <p:stCondLst>
                              <p:cond delay="500"/>
                            </p:stCondLst>
                            <p:childTnLst>
                              <p:par>
                                <p:cTn id="48" presetID="3" presetClass="entr" presetSubtype="5"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linds(vertical)">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5724128" y="360845"/>
            <a:ext cx="3124200" cy="2971800"/>
            <a:chOff x="192" y="288"/>
            <a:chExt cx="2064" cy="1680"/>
          </a:xfrm>
        </p:grpSpPr>
        <p:grpSp>
          <p:nvGrpSpPr>
            <p:cNvPr id="3" name="Group 7"/>
            <p:cNvGrpSpPr>
              <a:grpSpLocks/>
            </p:cNvGrpSpPr>
            <p:nvPr/>
          </p:nvGrpSpPr>
          <p:grpSpPr bwMode="auto">
            <a:xfrm>
              <a:off x="288" y="347"/>
              <a:ext cx="1775" cy="1562"/>
              <a:chOff x="288" y="299"/>
              <a:chExt cx="1775" cy="1562"/>
            </a:xfrm>
          </p:grpSpPr>
          <p:graphicFrame>
            <p:nvGraphicFramePr>
              <p:cNvPr id="5" name="Object 8"/>
              <p:cNvGraphicFramePr>
                <a:graphicFrameLocks/>
              </p:cNvGraphicFramePr>
              <p:nvPr/>
            </p:nvGraphicFramePr>
            <p:xfrm>
              <a:off x="288" y="299"/>
              <a:ext cx="1728" cy="794"/>
            </p:xfrm>
            <a:graphic>
              <a:graphicData uri="http://schemas.openxmlformats.org/presentationml/2006/ole">
                <mc:AlternateContent xmlns:mc="http://schemas.openxmlformats.org/markup-compatibility/2006">
                  <mc:Choice xmlns:v="urn:schemas-microsoft-com:vml" Requires="v">
                    <p:oleObj spid="_x0000_s90874" name="公式" r:id="rId4" imgW="1130300" imgH="457200" progId="Equation.3">
                      <p:embed/>
                    </p:oleObj>
                  </mc:Choice>
                  <mc:Fallback>
                    <p:oleObj name="公式" r:id="rId4" imgW="1130300" imgH="45720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299"/>
                            <a:ext cx="1728" cy="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9"/>
              <p:cNvGraphicFramePr>
                <a:graphicFrameLocks/>
              </p:cNvGraphicFramePr>
              <p:nvPr/>
            </p:nvGraphicFramePr>
            <p:xfrm>
              <a:off x="288" y="1115"/>
              <a:ext cx="1775" cy="746"/>
            </p:xfrm>
            <a:graphic>
              <a:graphicData uri="http://schemas.openxmlformats.org/presentationml/2006/ole">
                <mc:AlternateContent xmlns:mc="http://schemas.openxmlformats.org/markup-compatibility/2006">
                  <mc:Choice xmlns:v="urn:schemas-microsoft-com:vml" Requires="v">
                    <p:oleObj spid="_x0000_s90875" name="公式" r:id="rId6" imgW="1155199" imgH="444307" progId="Equation.3">
                      <p:embed/>
                    </p:oleObj>
                  </mc:Choice>
                  <mc:Fallback>
                    <p:oleObj name="公式" r:id="rId6" imgW="1155199" imgH="444307"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 y="1115"/>
                            <a:ext cx="1775"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 name="Rectangle 10"/>
            <p:cNvSpPr>
              <a:spLocks noChangeArrowheads="1"/>
            </p:cNvSpPr>
            <p:nvPr/>
          </p:nvSpPr>
          <p:spPr bwMode="auto">
            <a:xfrm>
              <a:off x="192" y="288"/>
              <a:ext cx="2064" cy="1680"/>
            </a:xfrm>
            <a:prstGeom prst="rect">
              <a:avLst/>
            </a:prstGeom>
            <a:noFill/>
            <a:ln w="12700">
              <a:solidFill>
                <a:srgbClr val="3300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pSp>
      <p:graphicFrame>
        <p:nvGraphicFramePr>
          <p:cNvPr id="7" name="Object 35"/>
          <p:cNvGraphicFramePr>
            <a:graphicFrameLocks/>
          </p:cNvGraphicFramePr>
          <p:nvPr>
            <p:extLst>
              <p:ext uri="{D42A27DB-BD31-4B8C-83A1-F6EECF244321}">
                <p14:modId xmlns:p14="http://schemas.microsoft.com/office/powerpoint/2010/main" val="2549727641"/>
              </p:ext>
            </p:extLst>
          </p:nvPr>
        </p:nvGraphicFramePr>
        <p:xfrm>
          <a:off x="944563" y="5394326"/>
          <a:ext cx="4641850" cy="1254125"/>
        </p:xfrm>
        <a:graphic>
          <a:graphicData uri="http://schemas.openxmlformats.org/presentationml/2006/ole">
            <mc:AlternateContent xmlns:mc="http://schemas.openxmlformats.org/markup-compatibility/2006">
              <mc:Choice xmlns:v="urn:schemas-microsoft-com:vml" Requires="v">
                <p:oleObj spid="_x0000_s90876" name="Equation" r:id="rId8" imgW="1685880" imgH="371475" progId="Equation.3">
                  <p:embed/>
                </p:oleObj>
              </mc:Choice>
              <mc:Fallback>
                <p:oleObj name="Equation" r:id="rId8" imgW="1685880" imgH="371475"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4563" y="5394326"/>
                        <a:ext cx="4641850"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 Box 3"/>
          <p:cNvSpPr txBox="1">
            <a:spLocks noChangeArrowheads="1"/>
          </p:cNvSpPr>
          <p:nvPr/>
        </p:nvSpPr>
        <p:spPr bwMode="auto">
          <a:xfrm>
            <a:off x="2389188" y="2782888"/>
            <a:ext cx="549275" cy="519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rgbClr val="FF0000"/>
                </a:solidFill>
              </a:rPr>
              <a:t>C</a:t>
            </a:r>
            <a:endParaRPr lang="en-US" altLang="zh-CN" sz="2400"/>
          </a:p>
        </p:txBody>
      </p:sp>
      <p:sp>
        <p:nvSpPr>
          <p:cNvPr id="12" name="Line 25"/>
          <p:cNvSpPr>
            <a:spLocks noChangeShapeType="1"/>
          </p:cNvSpPr>
          <p:nvPr/>
        </p:nvSpPr>
        <p:spPr bwMode="auto">
          <a:xfrm>
            <a:off x="1322388" y="4078288"/>
            <a:ext cx="502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26"/>
          <p:cNvSpPr>
            <a:spLocks noChangeShapeType="1"/>
          </p:cNvSpPr>
          <p:nvPr/>
        </p:nvSpPr>
        <p:spPr bwMode="auto">
          <a:xfrm flipV="1">
            <a:off x="1322388" y="2478088"/>
            <a:ext cx="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27"/>
          <p:cNvSpPr>
            <a:spLocks noChangeShapeType="1"/>
          </p:cNvSpPr>
          <p:nvPr/>
        </p:nvSpPr>
        <p:spPr bwMode="auto">
          <a:xfrm flipH="1">
            <a:off x="179388" y="4078288"/>
            <a:ext cx="1143000" cy="1295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28"/>
          <p:cNvSpPr txBox="1">
            <a:spLocks noChangeArrowheads="1"/>
          </p:cNvSpPr>
          <p:nvPr/>
        </p:nvSpPr>
        <p:spPr bwMode="auto">
          <a:xfrm>
            <a:off x="6083300" y="36020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t>x</a:t>
            </a:r>
            <a:endParaRPr lang="en-US" altLang="zh-CN" sz="2400"/>
          </a:p>
        </p:txBody>
      </p:sp>
      <p:sp>
        <p:nvSpPr>
          <p:cNvPr id="16" name="Text Box 29"/>
          <p:cNvSpPr txBox="1">
            <a:spLocks noChangeArrowheads="1"/>
          </p:cNvSpPr>
          <p:nvPr/>
        </p:nvSpPr>
        <p:spPr bwMode="auto">
          <a:xfrm>
            <a:off x="1246188" y="1944688"/>
            <a:ext cx="493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t>y</a:t>
            </a:r>
            <a:endParaRPr lang="en-US" altLang="zh-CN" sz="2400"/>
          </a:p>
        </p:txBody>
      </p:sp>
      <p:sp>
        <p:nvSpPr>
          <p:cNvPr id="17" name="Text Box 30"/>
          <p:cNvSpPr txBox="1">
            <a:spLocks noChangeArrowheads="1"/>
          </p:cNvSpPr>
          <p:nvPr/>
        </p:nvSpPr>
        <p:spPr bwMode="auto">
          <a:xfrm>
            <a:off x="484188" y="4840288"/>
            <a:ext cx="322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t>z</a:t>
            </a:r>
            <a:endParaRPr lang="en-US" altLang="zh-CN" sz="2400"/>
          </a:p>
        </p:txBody>
      </p:sp>
      <p:sp>
        <p:nvSpPr>
          <p:cNvPr id="18" name="Text Box 31"/>
          <p:cNvSpPr txBox="1">
            <a:spLocks noChangeArrowheads="1"/>
          </p:cNvSpPr>
          <p:nvPr/>
        </p:nvSpPr>
        <p:spPr bwMode="auto">
          <a:xfrm>
            <a:off x="865188" y="377348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t>O</a:t>
            </a:r>
            <a:endParaRPr lang="en-US" altLang="zh-CN" sz="2400"/>
          </a:p>
        </p:txBody>
      </p:sp>
      <p:graphicFrame>
        <p:nvGraphicFramePr>
          <p:cNvPr id="19" name="Object 32"/>
          <p:cNvGraphicFramePr>
            <a:graphicFrameLocks noChangeAspect="1"/>
          </p:cNvGraphicFramePr>
          <p:nvPr/>
        </p:nvGraphicFramePr>
        <p:xfrm>
          <a:off x="1627188" y="2630488"/>
          <a:ext cx="330200" cy="406400"/>
        </p:xfrm>
        <a:graphic>
          <a:graphicData uri="http://schemas.openxmlformats.org/presentationml/2006/ole">
            <mc:AlternateContent xmlns:mc="http://schemas.openxmlformats.org/markup-compatibility/2006">
              <mc:Choice xmlns:v="urn:schemas-microsoft-com:vml" Requires="v">
                <p:oleObj spid="_x0000_s90877" name="公式" r:id="rId10" imgW="164957" imgH="203024" progId="Equation.3">
                  <p:embed/>
                </p:oleObj>
              </mc:Choice>
              <mc:Fallback>
                <p:oleObj name="公式" r:id="rId10" imgW="164957" imgH="203024"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7188" y="2630488"/>
                        <a:ext cx="330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 name="Group 33"/>
          <p:cNvGrpSpPr>
            <a:grpSpLocks/>
          </p:cNvGrpSpPr>
          <p:nvPr/>
        </p:nvGrpSpPr>
        <p:grpSpPr bwMode="auto">
          <a:xfrm>
            <a:off x="1322388" y="3225800"/>
            <a:ext cx="4114800" cy="1701800"/>
            <a:chOff x="1200" y="1239"/>
            <a:chExt cx="2592" cy="1072"/>
          </a:xfrm>
        </p:grpSpPr>
        <p:sp>
          <p:nvSpPr>
            <p:cNvPr id="21" name="Freeform 34"/>
            <p:cNvSpPr>
              <a:spLocks/>
            </p:cNvSpPr>
            <p:nvPr/>
          </p:nvSpPr>
          <p:spPr bwMode="auto">
            <a:xfrm>
              <a:off x="1200" y="1239"/>
              <a:ext cx="2592" cy="1072"/>
            </a:xfrm>
            <a:custGeom>
              <a:avLst/>
              <a:gdLst>
                <a:gd name="T0" fmla="*/ 0 w 2592"/>
                <a:gd name="T1" fmla="*/ 537 h 1072"/>
                <a:gd name="T2" fmla="*/ 120 w 2592"/>
                <a:gd name="T3" fmla="*/ 255 h 1072"/>
                <a:gd name="T4" fmla="*/ 330 w 2592"/>
                <a:gd name="T5" fmla="*/ 3 h 1072"/>
                <a:gd name="T6" fmla="*/ 546 w 2592"/>
                <a:gd name="T7" fmla="*/ 273 h 1072"/>
                <a:gd name="T8" fmla="*/ 654 w 2592"/>
                <a:gd name="T9" fmla="*/ 531 h 1072"/>
                <a:gd name="T10" fmla="*/ 780 w 2592"/>
                <a:gd name="T11" fmla="*/ 825 h 1072"/>
                <a:gd name="T12" fmla="*/ 978 w 2592"/>
                <a:gd name="T13" fmla="*/ 1071 h 1072"/>
                <a:gd name="T14" fmla="*/ 1170 w 2592"/>
                <a:gd name="T15" fmla="*/ 819 h 1072"/>
                <a:gd name="T16" fmla="*/ 1296 w 2592"/>
                <a:gd name="T17" fmla="*/ 537 h 1072"/>
                <a:gd name="T18" fmla="*/ 1422 w 2592"/>
                <a:gd name="T19" fmla="*/ 243 h 1072"/>
                <a:gd name="T20" fmla="*/ 1626 w 2592"/>
                <a:gd name="T21" fmla="*/ 9 h 1072"/>
                <a:gd name="T22" fmla="*/ 1836 w 2592"/>
                <a:gd name="T23" fmla="*/ 261 h 1072"/>
                <a:gd name="T24" fmla="*/ 1956 w 2592"/>
                <a:gd name="T25" fmla="*/ 549 h 1072"/>
                <a:gd name="T26" fmla="*/ 2076 w 2592"/>
                <a:gd name="T27" fmla="*/ 819 h 1072"/>
                <a:gd name="T28" fmla="*/ 2274 w 2592"/>
                <a:gd name="T29" fmla="*/ 1047 h 1072"/>
                <a:gd name="T30" fmla="*/ 2454 w 2592"/>
                <a:gd name="T31" fmla="*/ 813 h 1072"/>
                <a:gd name="T32" fmla="*/ 2592 w 2592"/>
                <a:gd name="T33" fmla="*/ 537 h 10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2"/>
                <a:gd name="T52" fmla="*/ 0 h 1072"/>
                <a:gd name="T53" fmla="*/ 2592 w 2592"/>
                <a:gd name="T54" fmla="*/ 1072 h 10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2" h="1072">
                  <a:moveTo>
                    <a:pt x="0" y="537"/>
                  </a:moveTo>
                  <a:cubicBezTo>
                    <a:pt x="20" y="490"/>
                    <a:pt x="65" y="344"/>
                    <a:pt x="120" y="255"/>
                  </a:cubicBezTo>
                  <a:cubicBezTo>
                    <a:pt x="175" y="166"/>
                    <a:pt x="259" y="0"/>
                    <a:pt x="330" y="3"/>
                  </a:cubicBezTo>
                  <a:cubicBezTo>
                    <a:pt x="401" y="6"/>
                    <a:pt x="492" y="185"/>
                    <a:pt x="546" y="273"/>
                  </a:cubicBezTo>
                  <a:cubicBezTo>
                    <a:pt x="600" y="361"/>
                    <a:pt x="615" y="439"/>
                    <a:pt x="654" y="531"/>
                  </a:cubicBezTo>
                  <a:cubicBezTo>
                    <a:pt x="693" y="623"/>
                    <a:pt x="726" y="735"/>
                    <a:pt x="780" y="825"/>
                  </a:cubicBezTo>
                  <a:cubicBezTo>
                    <a:pt x="834" y="915"/>
                    <a:pt x="913" y="1072"/>
                    <a:pt x="978" y="1071"/>
                  </a:cubicBezTo>
                  <a:cubicBezTo>
                    <a:pt x="1043" y="1070"/>
                    <a:pt x="1117" y="908"/>
                    <a:pt x="1170" y="819"/>
                  </a:cubicBezTo>
                  <a:cubicBezTo>
                    <a:pt x="1223" y="730"/>
                    <a:pt x="1254" y="633"/>
                    <a:pt x="1296" y="537"/>
                  </a:cubicBezTo>
                  <a:cubicBezTo>
                    <a:pt x="1338" y="441"/>
                    <a:pt x="1367" y="331"/>
                    <a:pt x="1422" y="243"/>
                  </a:cubicBezTo>
                  <a:cubicBezTo>
                    <a:pt x="1477" y="155"/>
                    <a:pt x="1557" y="6"/>
                    <a:pt x="1626" y="9"/>
                  </a:cubicBezTo>
                  <a:cubicBezTo>
                    <a:pt x="1695" y="12"/>
                    <a:pt x="1781" y="171"/>
                    <a:pt x="1836" y="261"/>
                  </a:cubicBezTo>
                  <a:cubicBezTo>
                    <a:pt x="1891" y="351"/>
                    <a:pt x="1916" y="456"/>
                    <a:pt x="1956" y="549"/>
                  </a:cubicBezTo>
                  <a:cubicBezTo>
                    <a:pt x="1996" y="642"/>
                    <a:pt x="2023" y="736"/>
                    <a:pt x="2076" y="819"/>
                  </a:cubicBezTo>
                  <a:cubicBezTo>
                    <a:pt x="2129" y="902"/>
                    <a:pt x="2211" y="1048"/>
                    <a:pt x="2274" y="1047"/>
                  </a:cubicBezTo>
                  <a:cubicBezTo>
                    <a:pt x="2337" y="1046"/>
                    <a:pt x="2401" y="898"/>
                    <a:pt x="2454" y="813"/>
                  </a:cubicBezTo>
                  <a:cubicBezTo>
                    <a:pt x="2507" y="728"/>
                    <a:pt x="2563" y="594"/>
                    <a:pt x="2592" y="537"/>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Line 35"/>
            <p:cNvSpPr>
              <a:spLocks noChangeShapeType="1"/>
            </p:cNvSpPr>
            <p:nvPr/>
          </p:nvSpPr>
          <p:spPr bwMode="auto">
            <a:xfrm flipV="1">
              <a:off x="1344" y="1488"/>
              <a:ext cx="0" cy="288"/>
            </a:xfrm>
            <a:prstGeom prst="line">
              <a:avLst/>
            </a:prstGeom>
            <a:noFill/>
            <a:ln w="9525">
              <a:solidFill>
                <a:srgbClr val="3333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36"/>
            <p:cNvSpPr>
              <a:spLocks noChangeShapeType="1"/>
            </p:cNvSpPr>
            <p:nvPr/>
          </p:nvSpPr>
          <p:spPr bwMode="auto">
            <a:xfrm flipV="1">
              <a:off x="1524" y="1248"/>
              <a:ext cx="0" cy="528"/>
            </a:xfrm>
            <a:prstGeom prst="line">
              <a:avLst/>
            </a:prstGeom>
            <a:noFill/>
            <a:ln w="9525">
              <a:solidFill>
                <a:srgbClr val="3333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37"/>
            <p:cNvSpPr>
              <a:spLocks noChangeShapeType="1"/>
            </p:cNvSpPr>
            <p:nvPr/>
          </p:nvSpPr>
          <p:spPr bwMode="auto">
            <a:xfrm flipV="1">
              <a:off x="1728" y="1488"/>
              <a:ext cx="0" cy="288"/>
            </a:xfrm>
            <a:prstGeom prst="line">
              <a:avLst/>
            </a:prstGeom>
            <a:noFill/>
            <a:ln w="9525">
              <a:solidFill>
                <a:srgbClr val="3333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38"/>
            <p:cNvSpPr>
              <a:spLocks noChangeShapeType="1"/>
            </p:cNvSpPr>
            <p:nvPr/>
          </p:nvSpPr>
          <p:spPr bwMode="auto">
            <a:xfrm flipV="1">
              <a:off x="2016" y="1776"/>
              <a:ext cx="0" cy="288"/>
            </a:xfrm>
            <a:prstGeom prst="line">
              <a:avLst/>
            </a:prstGeom>
            <a:noFill/>
            <a:ln w="9525">
              <a:solidFill>
                <a:srgbClr val="3333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39"/>
            <p:cNvSpPr>
              <a:spLocks noChangeShapeType="1"/>
            </p:cNvSpPr>
            <p:nvPr/>
          </p:nvSpPr>
          <p:spPr bwMode="auto">
            <a:xfrm flipV="1">
              <a:off x="2172" y="1776"/>
              <a:ext cx="0" cy="528"/>
            </a:xfrm>
            <a:prstGeom prst="line">
              <a:avLst/>
            </a:prstGeom>
            <a:noFill/>
            <a:ln w="9525">
              <a:solidFill>
                <a:srgbClr val="3333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40"/>
            <p:cNvSpPr>
              <a:spLocks noChangeShapeType="1"/>
            </p:cNvSpPr>
            <p:nvPr/>
          </p:nvSpPr>
          <p:spPr bwMode="auto">
            <a:xfrm flipV="1">
              <a:off x="2352" y="1776"/>
              <a:ext cx="0" cy="288"/>
            </a:xfrm>
            <a:prstGeom prst="line">
              <a:avLst/>
            </a:prstGeom>
            <a:noFill/>
            <a:ln w="9525">
              <a:solidFill>
                <a:srgbClr val="3333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41"/>
            <p:cNvSpPr>
              <a:spLocks noChangeShapeType="1"/>
            </p:cNvSpPr>
            <p:nvPr/>
          </p:nvSpPr>
          <p:spPr bwMode="auto">
            <a:xfrm flipV="1">
              <a:off x="2640" y="1488"/>
              <a:ext cx="0" cy="288"/>
            </a:xfrm>
            <a:prstGeom prst="line">
              <a:avLst/>
            </a:prstGeom>
            <a:noFill/>
            <a:ln w="9525">
              <a:solidFill>
                <a:srgbClr val="3333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42"/>
            <p:cNvSpPr>
              <a:spLocks noChangeShapeType="1"/>
            </p:cNvSpPr>
            <p:nvPr/>
          </p:nvSpPr>
          <p:spPr bwMode="auto">
            <a:xfrm flipV="1">
              <a:off x="2820" y="1248"/>
              <a:ext cx="0" cy="528"/>
            </a:xfrm>
            <a:prstGeom prst="line">
              <a:avLst/>
            </a:prstGeom>
            <a:noFill/>
            <a:ln w="9525">
              <a:solidFill>
                <a:srgbClr val="3333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43"/>
            <p:cNvSpPr>
              <a:spLocks noChangeShapeType="1"/>
            </p:cNvSpPr>
            <p:nvPr/>
          </p:nvSpPr>
          <p:spPr bwMode="auto">
            <a:xfrm flipV="1">
              <a:off x="3019" y="1488"/>
              <a:ext cx="0" cy="288"/>
            </a:xfrm>
            <a:prstGeom prst="line">
              <a:avLst/>
            </a:prstGeom>
            <a:noFill/>
            <a:ln w="9525">
              <a:solidFill>
                <a:srgbClr val="3333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44"/>
            <p:cNvSpPr>
              <a:spLocks noChangeShapeType="1"/>
            </p:cNvSpPr>
            <p:nvPr/>
          </p:nvSpPr>
          <p:spPr bwMode="auto">
            <a:xfrm flipV="1">
              <a:off x="3312" y="1776"/>
              <a:ext cx="0" cy="288"/>
            </a:xfrm>
            <a:prstGeom prst="line">
              <a:avLst/>
            </a:prstGeom>
            <a:noFill/>
            <a:ln w="9525">
              <a:solidFill>
                <a:srgbClr val="3333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5"/>
            <p:cNvSpPr>
              <a:spLocks noChangeShapeType="1"/>
            </p:cNvSpPr>
            <p:nvPr/>
          </p:nvSpPr>
          <p:spPr bwMode="auto">
            <a:xfrm flipV="1">
              <a:off x="3468" y="1776"/>
              <a:ext cx="0" cy="528"/>
            </a:xfrm>
            <a:prstGeom prst="line">
              <a:avLst/>
            </a:prstGeom>
            <a:noFill/>
            <a:ln w="9525">
              <a:solidFill>
                <a:srgbClr val="3333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6"/>
            <p:cNvSpPr>
              <a:spLocks noChangeShapeType="1"/>
            </p:cNvSpPr>
            <p:nvPr/>
          </p:nvSpPr>
          <p:spPr bwMode="auto">
            <a:xfrm flipV="1">
              <a:off x="3648" y="1776"/>
              <a:ext cx="0" cy="288"/>
            </a:xfrm>
            <a:prstGeom prst="line">
              <a:avLst/>
            </a:prstGeom>
            <a:noFill/>
            <a:ln w="9525">
              <a:solidFill>
                <a:srgbClr val="3333FF"/>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4" name="Group 47"/>
          <p:cNvGrpSpPr>
            <a:grpSpLocks/>
          </p:cNvGrpSpPr>
          <p:nvPr/>
        </p:nvGrpSpPr>
        <p:grpSpPr bwMode="auto">
          <a:xfrm>
            <a:off x="1163638" y="3389313"/>
            <a:ext cx="4435475" cy="1781175"/>
            <a:chOff x="1100" y="1342"/>
            <a:chExt cx="2794" cy="1122"/>
          </a:xfrm>
        </p:grpSpPr>
        <p:sp>
          <p:nvSpPr>
            <p:cNvPr id="35" name="Line 48"/>
            <p:cNvSpPr>
              <a:spLocks noChangeShapeType="1"/>
            </p:cNvSpPr>
            <p:nvPr/>
          </p:nvSpPr>
          <p:spPr bwMode="auto">
            <a:xfrm>
              <a:off x="1848" y="1680"/>
              <a:ext cx="0" cy="96"/>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49"/>
            <p:cNvSpPr>
              <a:spLocks noChangeShapeType="1"/>
            </p:cNvSpPr>
            <p:nvPr/>
          </p:nvSpPr>
          <p:spPr bwMode="auto">
            <a:xfrm>
              <a:off x="2496" y="1680"/>
              <a:ext cx="0" cy="96"/>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50"/>
            <p:cNvSpPr>
              <a:spLocks noChangeShapeType="1"/>
            </p:cNvSpPr>
            <p:nvPr/>
          </p:nvSpPr>
          <p:spPr bwMode="auto">
            <a:xfrm>
              <a:off x="3144" y="1680"/>
              <a:ext cx="0" cy="96"/>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51"/>
            <p:cNvSpPr>
              <a:spLocks noChangeShapeType="1"/>
            </p:cNvSpPr>
            <p:nvPr/>
          </p:nvSpPr>
          <p:spPr bwMode="auto">
            <a:xfrm>
              <a:off x="3792" y="1680"/>
              <a:ext cx="0" cy="96"/>
            </a:xfrm>
            <a:prstGeom prst="line">
              <a:avLst/>
            </a:prstGeom>
            <a:noFill/>
            <a:ln w="952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52"/>
            <p:cNvSpPr>
              <a:spLocks noChangeShapeType="1"/>
            </p:cNvSpPr>
            <p:nvPr/>
          </p:nvSpPr>
          <p:spPr bwMode="auto">
            <a:xfrm flipH="1">
              <a:off x="1200" y="1776"/>
              <a:ext cx="336"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53"/>
            <p:cNvSpPr>
              <a:spLocks noChangeShapeType="1"/>
            </p:cNvSpPr>
            <p:nvPr/>
          </p:nvSpPr>
          <p:spPr bwMode="auto">
            <a:xfrm flipH="1">
              <a:off x="1200" y="1776"/>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54"/>
            <p:cNvSpPr>
              <a:spLocks noChangeShapeType="1"/>
            </p:cNvSpPr>
            <p:nvPr/>
          </p:nvSpPr>
          <p:spPr bwMode="auto">
            <a:xfrm flipH="1">
              <a:off x="1584" y="1776"/>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55"/>
            <p:cNvSpPr>
              <a:spLocks noChangeShapeType="1"/>
            </p:cNvSpPr>
            <p:nvPr/>
          </p:nvSpPr>
          <p:spPr bwMode="auto">
            <a:xfrm flipH="1">
              <a:off x="2016" y="1584"/>
              <a:ext cx="144" cy="19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56"/>
            <p:cNvSpPr>
              <a:spLocks noChangeShapeType="1"/>
            </p:cNvSpPr>
            <p:nvPr/>
          </p:nvSpPr>
          <p:spPr bwMode="auto">
            <a:xfrm flipH="1">
              <a:off x="2160" y="1392"/>
              <a:ext cx="336" cy="43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57"/>
            <p:cNvSpPr>
              <a:spLocks noChangeShapeType="1"/>
            </p:cNvSpPr>
            <p:nvPr/>
          </p:nvSpPr>
          <p:spPr bwMode="auto">
            <a:xfrm flipH="1">
              <a:off x="2352" y="1584"/>
              <a:ext cx="144" cy="19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58"/>
            <p:cNvSpPr>
              <a:spLocks noChangeShapeType="1"/>
            </p:cNvSpPr>
            <p:nvPr/>
          </p:nvSpPr>
          <p:spPr bwMode="auto">
            <a:xfrm flipH="1">
              <a:off x="2496" y="1776"/>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59"/>
            <p:cNvSpPr>
              <a:spLocks noChangeShapeType="1"/>
            </p:cNvSpPr>
            <p:nvPr/>
          </p:nvSpPr>
          <p:spPr bwMode="auto">
            <a:xfrm flipH="1">
              <a:off x="2496" y="1776"/>
              <a:ext cx="336"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60"/>
            <p:cNvSpPr>
              <a:spLocks noChangeShapeType="1"/>
            </p:cNvSpPr>
            <p:nvPr/>
          </p:nvSpPr>
          <p:spPr bwMode="auto">
            <a:xfrm flipH="1">
              <a:off x="2880" y="1776"/>
              <a:ext cx="1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61"/>
            <p:cNvSpPr>
              <a:spLocks noChangeShapeType="1"/>
            </p:cNvSpPr>
            <p:nvPr/>
          </p:nvSpPr>
          <p:spPr bwMode="auto">
            <a:xfrm flipH="1">
              <a:off x="3312" y="1584"/>
              <a:ext cx="144" cy="19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62"/>
            <p:cNvSpPr>
              <a:spLocks noChangeShapeType="1"/>
            </p:cNvSpPr>
            <p:nvPr/>
          </p:nvSpPr>
          <p:spPr bwMode="auto">
            <a:xfrm flipH="1">
              <a:off x="3456" y="1344"/>
              <a:ext cx="336" cy="43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63"/>
            <p:cNvSpPr>
              <a:spLocks noChangeShapeType="1"/>
            </p:cNvSpPr>
            <p:nvPr/>
          </p:nvSpPr>
          <p:spPr bwMode="auto">
            <a:xfrm flipH="1">
              <a:off x="3648" y="1584"/>
              <a:ext cx="144" cy="19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Freeform 64"/>
            <p:cNvSpPr>
              <a:spLocks/>
            </p:cNvSpPr>
            <p:nvPr/>
          </p:nvSpPr>
          <p:spPr bwMode="auto">
            <a:xfrm>
              <a:off x="1100" y="1342"/>
              <a:ext cx="2794" cy="879"/>
            </a:xfrm>
            <a:custGeom>
              <a:avLst/>
              <a:gdLst>
                <a:gd name="T0" fmla="*/ 106 w 2794"/>
                <a:gd name="T1" fmla="*/ 440 h 879"/>
                <a:gd name="T2" fmla="*/ 100 w 2794"/>
                <a:gd name="T3" fmla="*/ 878 h 879"/>
                <a:gd name="T4" fmla="*/ 705 w 2794"/>
                <a:gd name="T5" fmla="*/ 447 h 879"/>
                <a:gd name="T6" fmla="*/ 1390 w 2794"/>
                <a:gd name="T7" fmla="*/ 50 h 879"/>
                <a:gd name="T8" fmla="*/ 1389 w 2794"/>
                <a:gd name="T9" fmla="*/ 435 h 879"/>
                <a:gd name="T10" fmla="*/ 1408 w 2794"/>
                <a:gd name="T11" fmla="*/ 866 h 879"/>
                <a:gd name="T12" fmla="*/ 2062 w 2794"/>
                <a:gd name="T13" fmla="*/ 434 h 879"/>
                <a:gd name="T14" fmla="*/ 2686 w 2794"/>
                <a:gd name="T15" fmla="*/ 2 h 879"/>
                <a:gd name="T16" fmla="*/ 2710 w 2794"/>
                <a:gd name="T17" fmla="*/ 446 h 8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94"/>
                <a:gd name="T28" fmla="*/ 0 h 879"/>
                <a:gd name="T29" fmla="*/ 2794 w 2794"/>
                <a:gd name="T30" fmla="*/ 879 h 8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94" h="879">
                  <a:moveTo>
                    <a:pt x="106" y="440"/>
                  </a:moveTo>
                  <a:cubicBezTo>
                    <a:pt x="105" y="513"/>
                    <a:pt x="0" y="877"/>
                    <a:pt x="100" y="878"/>
                  </a:cubicBezTo>
                  <a:cubicBezTo>
                    <a:pt x="200" y="879"/>
                    <a:pt x="490" y="585"/>
                    <a:pt x="705" y="447"/>
                  </a:cubicBezTo>
                  <a:cubicBezTo>
                    <a:pt x="920" y="309"/>
                    <a:pt x="1276" y="52"/>
                    <a:pt x="1390" y="50"/>
                  </a:cubicBezTo>
                  <a:cubicBezTo>
                    <a:pt x="1504" y="48"/>
                    <a:pt x="1386" y="299"/>
                    <a:pt x="1389" y="435"/>
                  </a:cubicBezTo>
                  <a:cubicBezTo>
                    <a:pt x="1392" y="571"/>
                    <a:pt x="1296" y="866"/>
                    <a:pt x="1408" y="866"/>
                  </a:cubicBezTo>
                  <a:cubicBezTo>
                    <a:pt x="1520" y="866"/>
                    <a:pt x="1849" y="578"/>
                    <a:pt x="2062" y="434"/>
                  </a:cubicBezTo>
                  <a:cubicBezTo>
                    <a:pt x="2275" y="290"/>
                    <a:pt x="2578" y="0"/>
                    <a:pt x="2686" y="2"/>
                  </a:cubicBezTo>
                  <a:cubicBezTo>
                    <a:pt x="2794" y="4"/>
                    <a:pt x="2705" y="354"/>
                    <a:pt x="2710" y="446"/>
                  </a:cubicBezTo>
                </a:path>
              </a:pathLst>
            </a:cu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2" name="Object 65"/>
            <p:cNvGraphicFramePr>
              <a:graphicFrameLocks noChangeAspect="1"/>
            </p:cNvGraphicFramePr>
            <p:nvPr/>
          </p:nvGraphicFramePr>
          <p:xfrm>
            <a:off x="1248" y="2208"/>
            <a:ext cx="242" cy="256"/>
          </p:xfrm>
          <a:graphic>
            <a:graphicData uri="http://schemas.openxmlformats.org/presentationml/2006/ole">
              <mc:AlternateContent xmlns:mc="http://schemas.openxmlformats.org/markup-compatibility/2006">
                <mc:Choice xmlns:v="urn:schemas-microsoft-com:vml" Requires="v">
                  <p:oleObj spid="_x0000_s90878" name="公式" r:id="rId12" imgW="190417" imgH="203112" progId="Equation.3">
                    <p:embed/>
                  </p:oleObj>
                </mc:Choice>
                <mc:Fallback>
                  <p:oleObj name="公式" r:id="rId12" imgW="190417" imgH="20311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8" y="2208"/>
                          <a:ext cx="24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3" name="Line 66"/>
          <p:cNvSpPr>
            <a:spLocks noChangeShapeType="1"/>
          </p:cNvSpPr>
          <p:nvPr/>
        </p:nvSpPr>
        <p:spPr bwMode="auto">
          <a:xfrm>
            <a:off x="2236788" y="3240088"/>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4" name="Object 67"/>
          <p:cNvGraphicFramePr>
            <a:graphicFrameLocks/>
          </p:cNvGraphicFramePr>
          <p:nvPr>
            <p:extLst>
              <p:ext uri="{D42A27DB-BD31-4B8C-83A1-F6EECF244321}">
                <p14:modId xmlns:p14="http://schemas.microsoft.com/office/powerpoint/2010/main" val="416339483"/>
              </p:ext>
            </p:extLst>
          </p:nvPr>
        </p:nvGraphicFramePr>
        <p:xfrm>
          <a:off x="419894" y="1046237"/>
          <a:ext cx="2338387" cy="682625"/>
        </p:xfrm>
        <a:graphic>
          <a:graphicData uri="http://schemas.openxmlformats.org/presentationml/2006/ole">
            <mc:AlternateContent xmlns:mc="http://schemas.openxmlformats.org/markup-compatibility/2006">
              <mc:Choice xmlns:v="urn:schemas-microsoft-com:vml" Requires="v">
                <p:oleObj spid="_x0000_s90879" name="公式" r:id="rId14" imgW="698197" imgH="215806" progId="Equation.3">
                  <p:embed/>
                </p:oleObj>
              </mc:Choice>
              <mc:Fallback>
                <p:oleObj name="公式" r:id="rId14" imgW="698197" imgH="215806" progId="Equation.3">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894" y="1046237"/>
                        <a:ext cx="2338387" cy="682625"/>
                      </a:xfrm>
                      <a:prstGeom prst="rect">
                        <a:avLst/>
                      </a:prstGeom>
                      <a:noFill/>
                      <a:ln w="9525">
                        <a:solidFill>
                          <a:srgbClr val="33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5" name="Group 68"/>
          <p:cNvGrpSpPr>
            <a:grpSpLocks/>
          </p:cNvGrpSpPr>
          <p:nvPr/>
        </p:nvGrpSpPr>
        <p:grpSpPr bwMode="auto">
          <a:xfrm>
            <a:off x="369888" y="527125"/>
            <a:ext cx="3962400" cy="1128712"/>
            <a:chOff x="2256" y="2448"/>
            <a:chExt cx="2496" cy="711"/>
          </a:xfrm>
        </p:grpSpPr>
        <p:sp>
          <p:nvSpPr>
            <p:cNvPr id="56" name="Rectangle 69"/>
            <p:cNvSpPr>
              <a:spLocks noChangeArrowheads="1"/>
            </p:cNvSpPr>
            <p:nvPr/>
          </p:nvSpPr>
          <p:spPr bwMode="auto">
            <a:xfrm>
              <a:off x="2256" y="2448"/>
              <a:ext cx="17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dirty="0">
                  <a:solidFill>
                    <a:srgbClr val="FF0033"/>
                  </a:solidFill>
                  <a:latin typeface="宋体" pitchFamily="2" charset="-122"/>
                </a:rPr>
                <a:t>能流密度矢量</a:t>
              </a:r>
            </a:p>
          </p:txBody>
        </p:sp>
        <p:sp>
          <p:nvSpPr>
            <p:cNvPr id="57" name="Rectangle 70"/>
            <p:cNvSpPr>
              <a:spLocks noChangeArrowheads="1"/>
            </p:cNvSpPr>
            <p:nvPr/>
          </p:nvSpPr>
          <p:spPr bwMode="auto">
            <a:xfrm>
              <a:off x="2304" y="2832"/>
              <a:ext cx="24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endParaRPr lang="zh-CN" altLang="zh-CN" sz="2800">
                <a:latin typeface="宋体" pitchFamily="2" charset="-122"/>
              </a:endParaRPr>
            </a:p>
          </p:txBody>
        </p:sp>
      </p:grpSp>
      <p:graphicFrame>
        <p:nvGraphicFramePr>
          <p:cNvPr id="71" name="对象 70"/>
          <p:cNvGraphicFramePr>
            <a:graphicFrameLocks noChangeAspect="1"/>
          </p:cNvGraphicFramePr>
          <p:nvPr>
            <p:extLst>
              <p:ext uri="{D42A27DB-BD31-4B8C-83A1-F6EECF244321}">
                <p14:modId xmlns:p14="http://schemas.microsoft.com/office/powerpoint/2010/main" val="4204907012"/>
              </p:ext>
            </p:extLst>
          </p:nvPr>
        </p:nvGraphicFramePr>
        <p:xfrm>
          <a:off x="7286228" y="3754439"/>
          <a:ext cx="987425" cy="611187"/>
        </p:xfrm>
        <a:graphic>
          <a:graphicData uri="http://schemas.openxmlformats.org/presentationml/2006/ole">
            <mc:AlternateContent xmlns:mc="http://schemas.openxmlformats.org/markup-compatibility/2006">
              <mc:Choice xmlns:v="urn:schemas-microsoft-com:vml" Requires="v">
                <p:oleObj spid="_x0000_s90880" name="公式" r:id="rId16" imgW="368300" imgH="228600" progId="Equation.3">
                  <p:embed/>
                </p:oleObj>
              </mc:Choice>
              <mc:Fallback>
                <p:oleObj name="公式" r:id="rId16" imgW="368300" imgH="228600"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86228" y="3754439"/>
                        <a:ext cx="987425"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 name="对象 71"/>
          <p:cNvGraphicFramePr>
            <a:graphicFrameLocks noChangeAspect="1"/>
          </p:cNvGraphicFramePr>
          <p:nvPr>
            <p:extLst>
              <p:ext uri="{D42A27DB-BD31-4B8C-83A1-F6EECF244321}">
                <p14:modId xmlns:p14="http://schemas.microsoft.com/office/powerpoint/2010/main" val="3224453603"/>
              </p:ext>
            </p:extLst>
          </p:nvPr>
        </p:nvGraphicFramePr>
        <p:xfrm>
          <a:off x="7286228" y="4559301"/>
          <a:ext cx="1049338" cy="611187"/>
        </p:xfrm>
        <a:graphic>
          <a:graphicData uri="http://schemas.openxmlformats.org/presentationml/2006/ole">
            <mc:AlternateContent xmlns:mc="http://schemas.openxmlformats.org/markup-compatibility/2006">
              <mc:Choice xmlns:v="urn:schemas-microsoft-com:vml" Requires="v">
                <p:oleObj spid="_x0000_s90881" name="公式" r:id="rId18" imgW="393529" imgH="228501" progId="Equation.3">
                  <p:embed/>
                </p:oleObj>
              </mc:Choice>
              <mc:Fallback>
                <p:oleObj name="公式" r:id="rId18" imgW="393529" imgH="228501"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86228" y="4559301"/>
                        <a:ext cx="1049338"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 name="Rectangle 69"/>
          <p:cNvSpPr>
            <a:spLocks noChangeArrowheads="1"/>
          </p:cNvSpPr>
          <p:nvPr/>
        </p:nvSpPr>
        <p:spPr bwMode="auto">
          <a:xfrm>
            <a:off x="5940152" y="5903250"/>
            <a:ext cx="3098230" cy="95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dirty="0">
                <a:solidFill>
                  <a:srgbClr val="FF0033"/>
                </a:solidFill>
                <a:latin typeface="宋体" pitchFamily="2" charset="-122"/>
              </a:rPr>
              <a:t>能流密度就是</a:t>
            </a:r>
            <a:r>
              <a:rPr lang="en-US" altLang="zh-CN" sz="2800" dirty="0">
                <a:solidFill>
                  <a:srgbClr val="FF0033"/>
                </a:solidFill>
                <a:latin typeface="宋体" pitchFamily="2" charset="-122"/>
              </a:rPr>
              <a:t>   </a:t>
            </a:r>
            <a:r>
              <a:rPr lang="zh-CN" altLang="en-US" sz="2800" dirty="0">
                <a:solidFill>
                  <a:srgbClr val="FF0033"/>
                </a:solidFill>
                <a:latin typeface="宋体" pitchFamily="2" charset="-122"/>
              </a:rPr>
              <a:t>电磁波传播的方向</a:t>
            </a:r>
          </a:p>
        </p:txBody>
      </p:sp>
      <p:graphicFrame>
        <p:nvGraphicFramePr>
          <p:cNvPr id="75" name="对象 74"/>
          <p:cNvGraphicFramePr>
            <a:graphicFrameLocks noChangeAspect="1"/>
          </p:cNvGraphicFramePr>
          <p:nvPr>
            <p:extLst>
              <p:ext uri="{D42A27DB-BD31-4B8C-83A1-F6EECF244321}">
                <p14:modId xmlns:p14="http://schemas.microsoft.com/office/powerpoint/2010/main" val="3652464660"/>
              </p:ext>
            </p:extLst>
          </p:nvPr>
        </p:nvGraphicFramePr>
        <p:xfrm>
          <a:off x="6389689" y="5445224"/>
          <a:ext cx="1770063" cy="539750"/>
        </p:xfrm>
        <a:graphic>
          <a:graphicData uri="http://schemas.openxmlformats.org/presentationml/2006/ole">
            <mc:AlternateContent xmlns:mc="http://schemas.openxmlformats.org/markup-compatibility/2006">
              <mc:Choice xmlns:v="urn:schemas-microsoft-com:vml" Requires="v">
                <p:oleObj spid="_x0000_s90882" name="公式" r:id="rId20" imgW="660113" imgH="203112" progId="Equation.3">
                  <p:embed/>
                </p:oleObj>
              </mc:Choice>
              <mc:Fallback>
                <p:oleObj name="公式" r:id="rId20" imgW="660113" imgH="203112" progId="Equation.3">
                  <p:embed/>
                  <p:pic>
                    <p:nvPicPr>
                      <p:cNvPr id="0"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389689" y="5445224"/>
                        <a:ext cx="1770063"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044583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vertical)">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2"/>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13"/>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499"/>
                                          </p:stCondLst>
                                        </p:cTn>
                                        <p:tgtEl>
                                          <p:spTgt spid="16"/>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499"/>
                                          </p:stCondLst>
                                        </p:cTn>
                                        <p:tgtEl>
                                          <p:spTgt spid="18"/>
                                        </p:tgtEl>
                                        <p:attrNameLst>
                                          <p:attrName>style.visibility</p:attrName>
                                        </p:attrNameLst>
                                      </p:cBhvr>
                                      <p:to>
                                        <p:strVal val="visible"/>
                                      </p:to>
                                    </p:set>
                                  </p:childTnLst>
                                </p:cTn>
                              </p:par>
                            </p:childTnLst>
                          </p:cTn>
                        </p:par>
                        <p:par>
                          <p:cTn id="24" fill="hold">
                            <p:stCondLst>
                              <p:cond delay="2500"/>
                            </p:stCondLst>
                            <p:childTnLst>
                              <p:par>
                                <p:cTn id="25" presetID="1" presetClass="entr" presetSubtype="0" fill="hold" grpId="0" nodeType="afterEffect">
                                  <p:stCondLst>
                                    <p:cond delay="0"/>
                                  </p:stCondLst>
                                  <p:childTnLst>
                                    <p:set>
                                      <p:cBhvr>
                                        <p:cTn id="26" dur="1" fill="hold">
                                          <p:stCondLst>
                                            <p:cond delay="499"/>
                                          </p:stCondLst>
                                        </p:cTn>
                                        <p:tgtEl>
                                          <p:spTgt spid="14"/>
                                        </p:tgtEl>
                                        <p:attrNameLst>
                                          <p:attrName>style.visibility</p:attrName>
                                        </p:attrNameLst>
                                      </p:cBhvr>
                                      <p:to>
                                        <p:strVal val="visible"/>
                                      </p:to>
                                    </p:set>
                                  </p:childTnLst>
                                </p:cTn>
                              </p:par>
                            </p:childTnLst>
                          </p:cTn>
                        </p:par>
                        <p:par>
                          <p:cTn id="27" fill="hold">
                            <p:stCondLst>
                              <p:cond delay="3000"/>
                            </p:stCondLst>
                            <p:childTnLst>
                              <p:par>
                                <p:cTn id="28" presetID="1" presetClass="entr" presetSubtype="0" fill="hold" grpId="0" nodeType="afterEffect">
                                  <p:stCondLst>
                                    <p:cond delay="0"/>
                                  </p:stCondLst>
                                  <p:childTnLst>
                                    <p:set>
                                      <p:cBhvr>
                                        <p:cTn id="29" dur="1" fill="hold">
                                          <p:stCondLst>
                                            <p:cond delay="499"/>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20"/>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499"/>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blinds(horizontal)">
                                      <p:cBhvr>
                                        <p:cTn id="54" dur="5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5"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blinds(vertical)">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499"/>
                                          </p:stCondLst>
                                        </p:cTn>
                                        <p:tgtEl>
                                          <p:spTgt spid="71"/>
                                        </p:tgtEl>
                                        <p:attrNameLst>
                                          <p:attrName>style.visibility</p:attrName>
                                        </p:attrNameLst>
                                      </p:cBhvr>
                                      <p:to>
                                        <p:strVal val="visible"/>
                                      </p:to>
                                    </p:set>
                                  </p:childTnLst>
                                </p:cTn>
                              </p:par>
                            </p:childTnLst>
                          </p:cTn>
                        </p:par>
                        <p:par>
                          <p:cTn id="64" fill="hold">
                            <p:stCondLst>
                              <p:cond delay="500"/>
                            </p:stCondLst>
                            <p:childTnLst>
                              <p:par>
                                <p:cTn id="65" presetID="1" presetClass="entr" presetSubtype="0" fill="hold" nodeType="afterEffect">
                                  <p:stCondLst>
                                    <p:cond delay="0"/>
                                  </p:stCondLst>
                                  <p:childTnLst>
                                    <p:set>
                                      <p:cBhvr>
                                        <p:cTn id="66" dur="1" fill="hold">
                                          <p:stCondLst>
                                            <p:cond delay="499"/>
                                          </p:stCondLst>
                                        </p:cTn>
                                        <p:tgtEl>
                                          <p:spTgt spid="72"/>
                                        </p:tgtEl>
                                        <p:attrNameLst>
                                          <p:attrName>style.visibility</p:attrName>
                                        </p:attrNameLst>
                                      </p:cBhvr>
                                      <p:to>
                                        <p:strVal val="visible"/>
                                      </p:to>
                                    </p:set>
                                  </p:childTnLst>
                                </p:cTn>
                              </p:par>
                            </p:childTnLst>
                          </p:cTn>
                        </p:par>
                        <p:par>
                          <p:cTn id="67" fill="hold">
                            <p:stCondLst>
                              <p:cond delay="1000"/>
                            </p:stCondLst>
                            <p:childTnLst>
                              <p:par>
                                <p:cTn id="68" presetID="1" presetClass="entr" presetSubtype="0" fill="hold" nodeType="afterEffect">
                                  <p:stCondLst>
                                    <p:cond delay="0"/>
                                  </p:stCondLst>
                                  <p:childTnLst>
                                    <p:set>
                                      <p:cBhvr>
                                        <p:cTn id="69" dur="1" fill="hold">
                                          <p:stCondLst>
                                            <p:cond delay="499"/>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p:bldP spid="13" grpId="0" animBg="1"/>
      <p:bldP spid="14" grpId="0" animBg="1"/>
      <p:bldP spid="15" grpId="0" autoUpdateAnimBg="0"/>
      <p:bldP spid="16" grpId="0" autoUpdateAnimBg="0"/>
      <p:bldP spid="17" grpId="0" autoUpdateAnimBg="0"/>
      <p:bldP spid="18" grpId="0" autoUpdateAnimBg="0"/>
      <p:bldP spid="5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p:cNvGraphicFramePr>
          <p:nvPr>
            <p:extLst>
              <p:ext uri="{D42A27DB-BD31-4B8C-83A1-F6EECF244321}">
                <p14:modId xmlns:p14="http://schemas.microsoft.com/office/powerpoint/2010/main" val="3973438592"/>
              </p:ext>
            </p:extLst>
          </p:nvPr>
        </p:nvGraphicFramePr>
        <p:xfrm>
          <a:off x="3131840" y="1051764"/>
          <a:ext cx="2462213" cy="685800"/>
        </p:xfrm>
        <a:graphic>
          <a:graphicData uri="http://schemas.openxmlformats.org/presentationml/2006/ole">
            <mc:AlternateContent xmlns:mc="http://schemas.openxmlformats.org/markup-compatibility/2006">
              <mc:Choice xmlns:v="urn:schemas-microsoft-com:vml" Requires="v">
                <p:oleObj spid="_x0000_s87475" name="公式" r:id="rId3" imgW="812447" imgH="228501" progId="Equation.3">
                  <p:embed/>
                </p:oleObj>
              </mc:Choice>
              <mc:Fallback>
                <p:oleObj name="公式" r:id="rId3" imgW="812447" imgH="228501"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1051764"/>
                        <a:ext cx="24622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p:cNvGraphicFramePr>
            <a:graphicFrameLocks/>
          </p:cNvGraphicFramePr>
          <p:nvPr>
            <p:extLst>
              <p:ext uri="{D42A27DB-BD31-4B8C-83A1-F6EECF244321}">
                <p14:modId xmlns:p14="http://schemas.microsoft.com/office/powerpoint/2010/main" val="3470093359"/>
              </p:ext>
            </p:extLst>
          </p:nvPr>
        </p:nvGraphicFramePr>
        <p:xfrm>
          <a:off x="439558" y="2053710"/>
          <a:ext cx="3628386" cy="1159266"/>
        </p:xfrm>
        <a:graphic>
          <a:graphicData uri="http://schemas.openxmlformats.org/presentationml/2006/ole">
            <mc:AlternateContent xmlns:mc="http://schemas.openxmlformats.org/markup-compatibility/2006">
              <mc:Choice xmlns:v="urn:schemas-microsoft-com:vml" Requires="v">
                <p:oleObj spid="_x0000_s87476" name="Equation" r:id="rId5" imgW="1358310" imgH="406224" progId="Equation.DSMT4">
                  <p:embed/>
                </p:oleObj>
              </mc:Choice>
              <mc:Fallback>
                <p:oleObj name="Equation" r:id="rId5" imgW="1358310" imgH="406224" progId="Equation.DSMT4">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558" y="2053710"/>
                        <a:ext cx="3628386" cy="1159266"/>
                      </a:xfrm>
                      <a:prstGeom prst="rect">
                        <a:avLst/>
                      </a:prstGeom>
                      <a:noFill/>
                      <a:ln w="76200">
                        <a:solidFill>
                          <a:srgbClr val="FF0000"/>
                        </a:solidFill>
                        <a:miter lim="800000"/>
                        <a:headEnd/>
                        <a:tailEnd/>
                      </a:ln>
                      <a:effectLst/>
                    </p:spPr>
                  </p:pic>
                </p:oleObj>
              </mc:Fallback>
            </mc:AlternateContent>
          </a:graphicData>
        </a:graphic>
      </p:graphicFrame>
      <p:graphicFrame>
        <p:nvGraphicFramePr>
          <p:cNvPr id="4" name="对象 3"/>
          <p:cNvGraphicFramePr>
            <a:graphicFrameLocks/>
          </p:cNvGraphicFramePr>
          <p:nvPr>
            <p:extLst>
              <p:ext uri="{D42A27DB-BD31-4B8C-83A1-F6EECF244321}">
                <p14:modId xmlns:p14="http://schemas.microsoft.com/office/powerpoint/2010/main" val="1180800729"/>
              </p:ext>
            </p:extLst>
          </p:nvPr>
        </p:nvGraphicFramePr>
        <p:xfrm>
          <a:off x="5077128" y="1901224"/>
          <a:ext cx="3887360" cy="1383760"/>
        </p:xfrm>
        <a:graphic>
          <a:graphicData uri="http://schemas.openxmlformats.org/presentationml/2006/ole">
            <mc:AlternateContent xmlns:mc="http://schemas.openxmlformats.org/markup-compatibility/2006">
              <mc:Choice xmlns:v="urn:schemas-microsoft-com:vml" Requires="v">
                <p:oleObj spid="_x0000_s87477" name="Equation" r:id="rId7" imgW="1460160" imgH="431640" progId="Equation.DSMT4">
                  <p:embed/>
                </p:oleObj>
              </mc:Choice>
              <mc:Fallback>
                <p:oleObj name="Equation" r:id="rId7" imgW="1460160" imgH="431640" progId="Equation.DSMT4">
                  <p:embed/>
                  <p:pic>
                    <p:nvPicPr>
                      <p:cNvPr id="0" name="对象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7128" y="1901224"/>
                        <a:ext cx="3887360" cy="1383760"/>
                      </a:xfrm>
                      <a:prstGeom prst="rect">
                        <a:avLst/>
                      </a:prstGeom>
                      <a:noFill/>
                      <a:ln w="76200">
                        <a:solidFill>
                          <a:srgbClr val="FF0000"/>
                        </a:solidFill>
                        <a:miter lim="800000"/>
                        <a:headEnd/>
                        <a:tailEnd/>
                      </a:ln>
                      <a:effectLst/>
                    </p:spPr>
                  </p:pic>
                </p:oleObj>
              </mc:Fallback>
            </mc:AlternateContent>
          </a:graphicData>
        </a:graphic>
      </p:graphicFrame>
      <p:sp>
        <p:nvSpPr>
          <p:cNvPr id="5" name="矩形 4"/>
          <p:cNvSpPr/>
          <p:nvPr/>
        </p:nvSpPr>
        <p:spPr>
          <a:xfrm>
            <a:off x="2843808" y="116632"/>
            <a:ext cx="3272050" cy="707886"/>
          </a:xfrm>
          <a:prstGeom prst="rect">
            <a:avLst/>
          </a:prstGeom>
        </p:spPr>
        <p:txBody>
          <a:bodyPr wrap="none">
            <a:spAutoFit/>
          </a:bodyPr>
          <a:lstStyle/>
          <a:p>
            <a:pPr>
              <a:spcBef>
                <a:spcPct val="50000"/>
              </a:spcBef>
              <a:buFontTx/>
              <a:buNone/>
            </a:pPr>
            <a:r>
              <a:rPr lang="zh-CN" altLang="en-US" sz="4000" dirty="0">
                <a:solidFill>
                  <a:srgbClr val="CC3300"/>
                </a:solidFill>
                <a:latin typeface="宋体" pitchFamily="2" charset="-122"/>
              </a:rPr>
              <a:t>电磁场的能量</a:t>
            </a:r>
            <a:endParaRPr lang="zh-CN" altLang="en-US" sz="4000" dirty="0">
              <a:solidFill>
                <a:srgbClr val="CC3300"/>
              </a:solidFill>
            </a:endParaRPr>
          </a:p>
        </p:txBody>
      </p:sp>
      <p:graphicFrame>
        <p:nvGraphicFramePr>
          <p:cNvPr id="6" name="对象 5"/>
          <p:cNvGraphicFramePr>
            <a:graphicFrameLocks/>
          </p:cNvGraphicFramePr>
          <p:nvPr>
            <p:extLst>
              <p:ext uri="{D42A27DB-BD31-4B8C-83A1-F6EECF244321}">
                <p14:modId xmlns:p14="http://schemas.microsoft.com/office/powerpoint/2010/main" val="3040794731"/>
              </p:ext>
            </p:extLst>
          </p:nvPr>
        </p:nvGraphicFramePr>
        <p:xfrm>
          <a:off x="899592" y="4506316"/>
          <a:ext cx="2232248" cy="722884"/>
        </p:xfrm>
        <a:graphic>
          <a:graphicData uri="http://schemas.openxmlformats.org/presentationml/2006/ole">
            <mc:AlternateContent xmlns:mc="http://schemas.openxmlformats.org/markup-compatibility/2006">
              <mc:Choice xmlns:v="urn:schemas-microsoft-com:vml" Requires="v">
                <p:oleObj spid="_x0000_s87478" name="Equation" r:id="rId9" imgW="660240" imgH="177480" progId="Equation.DSMT4">
                  <p:embed/>
                </p:oleObj>
              </mc:Choice>
              <mc:Fallback>
                <p:oleObj name="Equation" r:id="rId9" imgW="660240" imgH="177480" progId="Equation.DSMT4">
                  <p:embed/>
                  <p:pic>
                    <p:nvPicPr>
                      <p:cNvPr id="0" name=""/>
                      <p:cNvPicPr>
                        <a:picLocks noChangeArrowheads="1"/>
                      </p:cNvPicPr>
                      <p:nvPr/>
                    </p:nvPicPr>
                    <p:blipFill>
                      <a:blip r:embed="rId10"/>
                      <a:srcRect/>
                      <a:stretch>
                        <a:fillRect/>
                      </a:stretch>
                    </p:blipFill>
                    <p:spPr bwMode="auto">
                      <a:xfrm>
                        <a:off x="899592" y="4506316"/>
                        <a:ext cx="2232248" cy="722884"/>
                      </a:xfrm>
                      <a:prstGeom prst="rect">
                        <a:avLst/>
                      </a:prstGeom>
                      <a:noFill/>
                      <a:ln>
                        <a:noFill/>
                      </a:ln>
                      <a:effectLst/>
                    </p:spPr>
                  </p:pic>
                </p:oleObj>
              </mc:Fallback>
            </mc:AlternateContent>
          </a:graphicData>
        </a:graphic>
      </p:graphicFrame>
      <p:graphicFrame>
        <p:nvGraphicFramePr>
          <p:cNvPr id="7" name="对象 6"/>
          <p:cNvGraphicFramePr>
            <a:graphicFrameLocks/>
          </p:cNvGraphicFramePr>
          <p:nvPr>
            <p:extLst>
              <p:ext uri="{D42A27DB-BD31-4B8C-83A1-F6EECF244321}">
                <p14:modId xmlns:p14="http://schemas.microsoft.com/office/powerpoint/2010/main" val="2803650681"/>
              </p:ext>
            </p:extLst>
          </p:nvPr>
        </p:nvGraphicFramePr>
        <p:xfrm>
          <a:off x="5940152" y="4293096"/>
          <a:ext cx="2784673" cy="1373877"/>
        </p:xfrm>
        <a:graphic>
          <a:graphicData uri="http://schemas.openxmlformats.org/presentationml/2006/ole">
            <mc:AlternateContent xmlns:mc="http://schemas.openxmlformats.org/markup-compatibility/2006">
              <mc:Choice xmlns:v="urn:schemas-microsoft-com:vml" Requires="v">
                <p:oleObj spid="_x0000_s87479" name="Equation" r:id="rId11" imgW="812520" imgH="431640" progId="Equation.DSMT4">
                  <p:embed/>
                </p:oleObj>
              </mc:Choice>
              <mc:Fallback>
                <p:oleObj name="Equation" r:id="rId11" imgW="812520" imgH="431640" progId="Equation.DSMT4">
                  <p:embed/>
                  <p:pic>
                    <p:nvPicPr>
                      <p:cNvPr id="0" name=""/>
                      <p:cNvPicPr>
                        <a:picLocks noChangeArrowheads="1"/>
                      </p:cNvPicPr>
                      <p:nvPr/>
                    </p:nvPicPr>
                    <p:blipFill>
                      <a:blip r:embed="rId12"/>
                      <a:srcRect/>
                      <a:stretch>
                        <a:fillRect/>
                      </a:stretch>
                    </p:blipFill>
                    <p:spPr bwMode="auto">
                      <a:xfrm>
                        <a:off x="5940152" y="4293096"/>
                        <a:ext cx="2784673" cy="1373877"/>
                      </a:xfrm>
                      <a:prstGeom prst="rect">
                        <a:avLst/>
                      </a:prstGeom>
                      <a:noFill/>
                      <a:ln>
                        <a:noFill/>
                      </a:ln>
                      <a:effectLst/>
                    </p:spPr>
                  </p:pic>
                </p:oleObj>
              </mc:Fallback>
            </mc:AlternateContent>
          </a:graphicData>
        </a:graphic>
      </p:graphicFrame>
      <p:sp>
        <p:nvSpPr>
          <p:cNvPr id="8" name="TextBox 7"/>
          <p:cNvSpPr txBox="1"/>
          <p:nvPr/>
        </p:nvSpPr>
        <p:spPr>
          <a:xfrm>
            <a:off x="2699792" y="3841884"/>
            <a:ext cx="5083061" cy="523220"/>
          </a:xfrm>
          <a:prstGeom prst="rect">
            <a:avLst/>
          </a:prstGeom>
          <a:noFill/>
        </p:spPr>
        <p:txBody>
          <a:bodyPr wrap="square" rtlCol="0">
            <a:spAutoFit/>
          </a:bodyPr>
          <a:lstStyle/>
          <a:p>
            <a:r>
              <a:rPr lang="zh-CN" altLang="en-US" dirty="0">
                <a:solidFill>
                  <a:srgbClr val="FF0000"/>
                </a:solidFill>
              </a:rPr>
              <a:t>坡印亭矢量（能流密度）</a:t>
            </a:r>
          </a:p>
        </p:txBody>
      </p:sp>
      <p:sp>
        <p:nvSpPr>
          <p:cNvPr id="9" name="TextBox 8"/>
          <p:cNvSpPr txBox="1"/>
          <p:nvPr/>
        </p:nvSpPr>
        <p:spPr>
          <a:xfrm>
            <a:off x="179512" y="5440868"/>
            <a:ext cx="7200800" cy="584775"/>
          </a:xfrm>
          <a:prstGeom prst="rect">
            <a:avLst/>
          </a:prstGeom>
          <a:noFill/>
        </p:spPr>
        <p:txBody>
          <a:bodyPr wrap="square" rtlCol="0">
            <a:spAutoFit/>
          </a:bodyPr>
          <a:lstStyle/>
          <a:p>
            <a:r>
              <a:rPr lang="zh-CN" altLang="en-US" sz="3200" dirty="0">
                <a:solidFill>
                  <a:srgbClr val="FF0000"/>
                </a:solidFill>
              </a:rPr>
              <a:t>单位时间通过单位面积的电磁波能量</a:t>
            </a:r>
          </a:p>
        </p:txBody>
      </p:sp>
    </p:spTree>
    <p:extLst>
      <p:ext uri="{BB962C8B-B14F-4D97-AF65-F5344CB8AC3E}">
        <p14:creationId xmlns:p14="http://schemas.microsoft.com/office/powerpoint/2010/main" val="388793280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81000" y="2155021"/>
            <a:ext cx="85344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33350">
              <a:tabLst>
                <a:tab pos="114300" algn="l"/>
              </a:tabLst>
              <a:defRPr kumimoji="1" sz="2400" b="1">
                <a:solidFill>
                  <a:schemeClr val="tx1"/>
                </a:solidFill>
                <a:latin typeface="Times New Roman" pitchFamily="18" charset="0"/>
                <a:ea typeface="宋体" pitchFamily="2" charset="-122"/>
              </a:defRPr>
            </a:lvl1pPr>
            <a:lvl2pPr marL="742950" indent="-285750">
              <a:tabLst>
                <a:tab pos="114300" algn="l"/>
              </a:tabLst>
              <a:defRPr kumimoji="1" sz="2400" b="1">
                <a:solidFill>
                  <a:schemeClr val="tx1"/>
                </a:solidFill>
                <a:latin typeface="Times New Roman" pitchFamily="18" charset="0"/>
                <a:ea typeface="宋体" pitchFamily="2" charset="-122"/>
              </a:defRPr>
            </a:lvl2pPr>
            <a:lvl3pPr marL="1143000" indent="-228600">
              <a:tabLst>
                <a:tab pos="114300" algn="l"/>
              </a:tabLst>
              <a:defRPr kumimoji="1" sz="2400" b="1">
                <a:solidFill>
                  <a:schemeClr val="tx1"/>
                </a:solidFill>
                <a:latin typeface="Times New Roman" pitchFamily="18" charset="0"/>
                <a:ea typeface="宋体" pitchFamily="2" charset="-122"/>
              </a:defRPr>
            </a:lvl3pPr>
            <a:lvl4pPr marL="1600200" indent="-228600">
              <a:tabLst>
                <a:tab pos="114300" algn="l"/>
              </a:tabLst>
              <a:defRPr kumimoji="1" sz="2400" b="1">
                <a:solidFill>
                  <a:schemeClr val="tx1"/>
                </a:solidFill>
                <a:latin typeface="Times New Roman" pitchFamily="18" charset="0"/>
                <a:ea typeface="宋体" pitchFamily="2" charset="-122"/>
              </a:defRPr>
            </a:lvl4pPr>
            <a:lvl5pPr marL="2057400" indent="-228600">
              <a:tabLst>
                <a:tab pos="114300" algn="l"/>
              </a:tabLst>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tabLst>
                <a:tab pos="114300" algn="l"/>
              </a:tabLs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tabLst>
                <a:tab pos="114300" algn="l"/>
              </a:tabLs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tabLst>
                <a:tab pos="114300" algn="l"/>
              </a:tabLs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tabLst>
                <a:tab pos="114300" algn="l"/>
              </a:tabLst>
              <a:defRPr kumimoji="1" sz="2400" b="1">
                <a:solidFill>
                  <a:schemeClr val="tx1"/>
                </a:solidFill>
                <a:latin typeface="Times New Roman" pitchFamily="18" charset="0"/>
                <a:ea typeface="宋体" pitchFamily="2" charset="-122"/>
              </a:defRPr>
            </a:lvl9pPr>
          </a:lstStyle>
          <a:p>
            <a:pPr>
              <a:lnSpc>
                <a:spcPct val="150000"/>
              </a:lnSpc>
            </a:pPr>
            <a:r>
              <a:rPr lang="en-US" altLang="zh-CN" sz="3600" dirty="0">
                <a:solidFill>
                  <a:schemeClr val="accent2"/>
                </a:solidFill>
              </a:rPr>
              <a:t>5</a:t>
            </a:r>
            <a:r>
              <a:rPr lang="en-US" altLang="zh-CN" sz="3600" dirty="0" smtClean="0">
                <a:solidFill>
                  <a:schemeClr val="accent2"/>
                </a:solidFill>
              </a:rPr>
              <a:t>.1 </a:t>
            </a:r>
            <a:r>
              <a:rPr lang="zh-CN" altLang="en-US" sz="3600" dirty="0">
                <a:solidFill>
                  <a:schemeClr val="accent2"/>
                </a:solidFill>
              </a:rPr>
              <a:t>基本原理</a:t>
            </a:r>
            <a:endParaRPr lang="en-US" altLang="zh-CN" sz="3600" dirty="0">
              <a:solidFill>
                <a:schemeClr val="accent2"/>
              </a:solidFill>
            </a:endParaRPr>
          </a:p>
          <a:p>
            <a:pPr>
              <a:lnSpc>
                <a:spcPct val="150000"/>
              </a:lnSpc>
            </a:pPr>
            <a:r>
              <a:rPr lang="en-US" altLang="zh-CN" sz="3600" dirty="0">
                <a:solidFill>
                  <a:schemeClr val="accent2"/>
                </a:solidFill>
              </a:rPr>
              <a:t>5</a:t>
            </a:r>
            <a:r>
              <a:rPr lang="en-US" altLang="zh-CN" sz="3600" dirty="0" smtClean="0">
                <a:solidFill>
                  <a:schemeClr val="accent2"/>
                </a:solidFill>
              </a:rPr>
              <a:t>.2 </a:t>
            </a:r>
            <a:r>
              <a:rPr lang="zh-CN" altLang="en-US" sz="3600" dirty="0">
                <a:solidFill>
                  <a:schemeClr val="accent2"/>
                </a:solidFill>
              </a:rPr>
              <a:t>洛伦兹变换</a:t>
            </a:r>
            <a:endParaRPr lang="zh-CN" altLang="en-US" sz="3600" dirty="0">
              <a:solidFill>
                <a:srgbClr val="CC3300"/>
              </a:solidFill>
            </a:endParaRPr>
          </a:p>
          <a:p>
            <a:pPr>
              <a:lnSpc>
                <a:spcPct val="150000"/>
              </a:lnSpc>
            </a:pPr>
            <a:r>
              <a:rPr lang="en-US" altLang="zh-CN" sz="3600" dirty="0">
                <a:solidFill>
                  <a:schemeClr val="accent2"/>
                </a:solidFill>
              </a:rPr>
              <a:t>5</a:t>
            </a:r>
            <a:r>
              <a:rPr lang="en-US" altLang="zh-CN" sz="3600" dirty="0" smtClean="0">
                <a:solidFill>
                  <a:schemeClr val="accent2"/>
                </a:solidFill>
              </a:rPr>
              <a:t>.3 </a:t>
            </a:r>
            <a:r>
              <a:rPr lang="zh-CN" altLang="en-US" sz="3600" dirty="0">
                <a:solidFill>
                  <a:schemeClr val="accent2"/>
                </a:solidFill>
              </a:rPr>
              <a:t>时间延缓、长度收缩</a:t>
            </a:r>
          </a:p>
          <a:p>
            <a:pPr>
              <a:lnSpc>
                <a:spcPct val="150000"/>
              </a:lnSpc>
            </a:pPr>
            <a:r>
              <a:rPr lang="en-US" altLang="zh-CN" sz="3600" dirty="0">
                <a:solidFill>
                  <a:schemeClr val="accent2"/>
                </a:solidFill>
              </a:rPr>
              <a:t>5</a:t>
            </a:r>
            <a:r>
              <a:rPr lang="en-US" altLang="zh-CN" sz="3600" dirty="0" smtClean="0">
                <a:solidFill>
                  <a:schemeClr val="accent2"/>
                </a:solidFill>
              </a:rPr>
              <a:t>.5 </a:t>
            </a:r>
            <a:r>
              <a:rPr lang="zh-CN" altLang="en-US" sz="3600" dirty="0">
                <a:solidFill>
                  <a:schemeClr val="accent2"/>
                </a:solidFill>
              </a:rPr>
              <a:t>相对论动力学</a:t>
            </a:r>
            <a:endParaRPr lang="zh-CN" altLang="en-US" sz="3600" dirty="0">
              <a:solidFill>
                <a:srgbClr val="CC3300"/>
              </a:solidFill>
            </a:endParaRPr>
          </a:p>
        </p:txBody>
      </p:sp>
      <p:sp>
        <p:nvSpPr>
          <p:cNvPr id="3" name="Text Box 3"/>
          <p:cNvSpPr txBox="1">
            <a:spLocks noChangeArrowheads="1"/>
          </p:cNvSpPr>
          <p:nvPr/>
        </p:nvSpPr>
        <p:spPr bwMode="auto">
          <a:xfrm>
            <a:off x="36513" y="512763"/>
            <a:ext cx="9144000" cy="701675"/>
          </a:xfrm>
          <a:prstGeom prst="rect">
            <a:avLst/>
          </a:prstGeom>
          <a:noFill/>
          <a:ln w="9525">
            <a:noFill/>
            <a:miter lim="800000"/>
            <a:headEnd/>
            <a:tailEnd/>
          </a:ln>
        </p:spPr>
        <p:txBody>
          <a:bodyPr>
            <a:spAutoFit/>
          </a:bodyPr>
          <a:lstStyle/>
          <a:p>
            <a:pPr algn="ctr" eaLnBrk="1" hangingPunct="1">
              <a:defRPr/>
            </a:pPr>
            <a:r>
              <a:rPr lang="zh-CN" altLang="en-US" sz="4000" dirty="0" smtClean="0">
                <a:solidFill>
                  <a:srgbClr val="CC3300"/>
                </a:solidFill>
                <a:effectLst>
                  <a:outerShdw blurRad="38100" dist="38100" dir="2700000" algn="tl">
                    <a:srgbClr val="000000"/>
                  </a:outerShdw>
                </a:effectLst>
              </a:rPr>
              <a:t>第</a:t>
            </a:r>
            <a:r>
              <a:rPr lang="en-US" altLang="zh-CN" sz="4000" dirty="0">
                <a:solidFill>
                  <a:srgbClr val="CC3300"/>
                </a:solidFill>
                <a:effectLst>
                  <a:outerShdw blurRad="38100" dist="38100" dir="2700000" algn="tl">
                    <a:srgbClr val="000000"/>
                  </a:outerShdw>
                </a:effectLst>
              </a:rPr>
              <a:t>5</a:t>
            </a:r>
            <a:r>
              <a:rPr lang="zh-CN" altLang="en-US" sz="4000" dirty="0" smtClean="0">
                <a:solidFill>
                  <a:srgbClr val="CC3300"/>
                </a:solidFill>
                <a:effectLst>
                  <a:outerShdw blurRad="38100" dist="38100" dir="2700000" algn="tl">
                    <a:srgbClr val="000000"/>
                  </a:outerShdw>
                </a:effectLst>
              </a:rPr>
              <a:t>章  </a:t>
            </a:r>
            <a:r>
              <a:rPr lang="zh-CN" altLang="en-US" sz="4000" dirty="0">
                <a:solidFill>
                  <a:srgbClr val="CC3300"/>
                </a:solidFill>
                <a:effectLst>
                  <a:outerShdw blurRad="38100" dist="38100" dir="2700000" algn="tl">
                    <a:srgbClr val="000000"/>
                  </a:outerShdw>
                </a:effectLst>
              </a:rPr>
              <a:t>狭义相对论</a:t>
            </a:r>
          </a:p>
        </p:txBody>
      </p:sp>
      <p:sp>
        <p:nvSpPr>
          <p:cNvPr id="4" name="Rectangle 4"/>
          <p:cNvSpPr>
            <a:spLocks noChangeArrowheads="1"/>
          </p:cNvSpPr>
          <p:nvPr/>
        </p:nvSpPr>
        <p:spPr bwMode="auto">
          <a:xfrm>
            <a:off x="34925" y="1265238"/>
            <a:ext cx="9144000" cy="76200"/>
          </a:xfrm>
          <a:prstGeom prst="rect">
            <a:avLst/>
          </a:prstGeom>
          <a:solidFill>
            <a:srgbClr val="FFCC66"/>
          </a:solidFill>
          <a:ln w="9525">
            <a:solidFill>
              <a:srgbClr val="FFCC66"/>
            </a:solidFill>
            <a:miter lim="800000"/>
            <a:headEnd/>
            <a:tailEnd/>
          </a:ln>
        </p:spPr>
        <p:txBody>
          <a:bodyPr wrap="none" anchor="ct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spTree>
    <p:extLst>
      <p:ext uri="{BB962C8B-B14F-4D97-AF65-F5344CB8AC3E}">
        <p14:creationId xmlns:p14="http://schemas.microsoft.com/office/powerpoint/2010/main" val="3478051052"/>
      </p:ext>
    </p:extLst>
  </p:cSld>
  <p:clrMapOvr>
    <a:masterClrMapping/>
  </p:clrMapOvr>
  <p:transition>
    <p:zoom dir="in"/>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p:cNvSpPr txBox="1">
            <a:spLocks noChangeArrowheads="1"/>
          </p:cNvSpPr>
          <p:nvPr/>
        </p:nvSpPr>
        <p:spPr bwMode="auto">
          <a:xfrm>
            <a:off x="76200" y="477838"/>
            <a:ext cx="9067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hangingPunct="1">
              <a:spcBef>
                <a:spcPct val="0"/>
              </a:spcBef>
              <a:buFontTx/>
              <a:buNone/>
            </a:pPr>
            <a:r>
              <a:rPr lang="zh-CN" altLang="en-US" sz="3600" dirty="0">
                <a:solidFill>
                  <a:schemeClr val="accent2"/>
                </a:solidFill>
              </a:rPr>
              <a:t>爱因斯坦相对性原理</a:t>
            </a:r>
            <a:r>
              <a:rPr lang="en-US" altLang="zh-CN" sz="3600" dirty="0">
                <a:solidFill>
                  <a:schemeClr val="accent2"/>
                </a:solidFill>
              </a:rPr>
              <a:t>(</a:t>
            </a:r>
            <a:r>
              <a:rPr lang="zh-CN" altLang="en-US" sz="3600" dirty="0">
                <a:solidFill>
                  <a:schemeClr val="accent2"/>
                </a:solidFill>
              </a:rPr>
              <a:t>力学相对性原理推广</a:t>
            </a:r>
            <a:r>
              <a:rPr lang="en-US" altLang="zh-CN" sz="3600" dirty="0">
                <a:solidFill>
                  <a:schemeClr val="accent2"/>
                </a:solidFill>
              </a:rPr>
              <a:t>)</a:t>
            </a:r>
          </a:p>
        </p:txBody>
      </p:sp>
      <p:sp>
        <p:nvSpPr>
          <p:cNvPr id="3" name="Text Box 13"/>
          <p:cNvSpPr txBox="1">
            <a:spLocks noChangeArrowheads="1"/>
          </p:cNvSpPr>
          <p:nvPr/>
        </p:nvSpPr>
        <p:spPr bwMode="auto">
          <a:xfrm>
            <a:off x="609600" y="1749425"/>
            <a:ext cx="8077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 typeface="Wingdings" pitchFamily="2" charset="2"/>
              <a:buChar char="Ø"/>
            </a:pPr>
            <a:r>
              <a:rPr lang="zh-CN" altLang="en-US" sz="2800">
                <a:solidFill>
                  <a:schemeClr val="accent2"/>
                </a:solidFill>
              </a:rPr>
              <a:t>物理规律对所有惯性系协变：不存在一个特殊的惯性系</a:t>
            </a:r>
            <a:r>
              <a:rPr lang="en-US" altLang="zh-CN" sz="2800">
                <a:solidFill>
                  <a:schemeClr val="accent2"/>
                </a:solidFill>
              </a:rPr>
              <a:t>(</a:t>
            </a:r>
            <a:r>
              <a:rPr lang="zh-CN" altLang="en-US" sz="2800">
                <a:solidFill>
                  <a:schemeClr val="accent2"/>
                </a:solidFill>
              </a:rPr>
              <a:t>如绝对静止的</a:t>
            </a:r>
            <a:r>
              <a:rPr lang="en-US" altLang="zh-CN" sz="2800">
                <a:solidFill>
                  <a:schemeClr val="accent2"/>
                </a:solidFill>
              </a:rPr>
              <a:t>)</a:t>
            </a:r>
            <a:endParaRPr lang="en-US" altLang="zh-CN" sz="2400">
              <a:solidFill>
                <a:schemeClr val="accent2"/>
              </a:solidFill>
            </a:endParaRPr>
          </a:p>
        </p:txBody>
      </p:sp>
      <p:sp>
        <p:nvSpPr>
          <p:cNvPr id="4" name="Text Box 15"/>
          <p:cNvSpPr txBox="1">
            <a:spLocks noChangeArrowheads="1"/>
          </p:cNvSpPr>
          <p:nvPr/>
        </p:nvSpPr>
        <p:spPr bwMode="auto">
          <a:xfrm>
            <a:off x="611188" y="2906713"/>
            <a:ext cx="79216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 typeface="Wingdings" pitchFamily="2" charset="2"/>
              <a:buChar char="Ø"/>
            </a:pPr>
            <a:r>
              <a:rPr lang="zh-CN" altLang="en-US" sz="2800">
                <a:solidFill>
                  <a:schemeClr val="accent2"/>
                </a:solidFill>
              </a:rPr>
              <a:t>光速不变原理：在任何惯性系中</a:t>
            </a:r>
            <a:r>
              <a:rPr lang="en-US" altLang="zh-CN" sz="2800">
                <a:solidFill>
                  <a:schemeClr val="accent2"/>
                </a:solidFill>
              </a:rPr>
              <a:t>,</a:t>
            </a:r>
            <a:r>
              <a:rPr lang="zh-CN" altLang="en-US" sz="2800">
                <a:solidFill>
                  <a:schemeClr val="accent2"/>
                </a:solidFill>
              </a:rPr>
              <a:t>光在真空中传播速度都相等与光源和观察者的运动状态无关</a:t>
            </a:r>
          </a:p>
        </p:txBody>
      </p:sp>
      <p:sp>
        <p:nvSpPr>
          <p:cNvPr id="5" name="TextBox 5"/>
          <p:cNvSpPr txBox="1">
            <a:spLocks noChangeArrowheads="1"/>
          </p:cNvSpPr>
          <p:nvPr/>
        </p:nvSpPr>
        <p:spPr bwMode="auto">
          <a:xfrm>
            <a:off x="1116013" y="4181326"/>
            <a:ext cx="6985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ctr" eaLnBrk="1" hangingPunct="1">
              <a:spcBef>
                <a:spcPct val="0"/>
              </a:spcBef>
              <a:buFontTx/>
              <a:buNone/>
            </a:pPr>
            <a:r>
              <a:rPr lang="zh-CN" altLang="en-US" sz="4800" dirty="0">
                <a:solidFill>
                  <a:srgbClr val="2D23F9"/>
                </a:solidFill>
              </a:rPr>
              <a:t>推论：间隔（</a:t>
            </a:r>
            <a:r>
              <a:rPr lang="en-US" altLang="zh-CN" sz="4800" dirty="0">
                <a:solidFill>
                  <a:srgbClr val="2D23F9"/>
                </a:solidFill>
              </a:rPr>
              <a:t>S</a:t>
            </a:r>
            <a:r>
              <a:rPr lang="en-US" altLang="zh-CN" sz="4800" baseline="30000" dirty="0">
                <a:solidFill>
                  <a:srgbClr val="2D23F9"/>
                </a:solidFill>
              </a:rPr>
              <a:t>2</a:t>
            </a:r>
            <a:r>
              <a:rPr lang="zh-CN" altLang="en-US" sz="4800" dirty="0">
                <a:solidFill>
                  <a:srgbClr val="2D23F9"/>
                </a:solidFill>
              </a:rPr>
              <a:t>）不变性</a:t>
            </a:r>
          </a:p>
        </p:txBody>
      </p:sp>
      <p:graphicFrame>
        <p:nvGraphicFramePr>
          <p:cNvPr id="6" name="对象 5"/>
          <p:cNvGraphicFramePr>
            <a:graphicFrameLocks noChangeAspect="1"/>
          </p:cNvGraphicFramePr>
          <p:nvPr>
            <p:extLst>
              <p:ext uri="{D42A27DB-BD31-4B8C-83A1-F6EECF244321}">
                <p14:modId xmlns:p14="http://schemas.microsoft.com/office/powerpoint/2010/main" val="4112824100"/>
              </p:ext>
            </p:extLst>
          </p:nvPr>
        </p:nvGraphicFramePr>
        <p:xfrm>
          <a:off x="2627784" y="5141913"/>
          <a:ext cx="3785220" cy="807367"/>
        </p:xfrm>
        <a:graphic>
          <a:graphicData uri="http://schemas.openxmlformats.org/presentationml/2006/ole">
            <mc:AlternateContent xmlns:mc="http://schemas.openxmlformats.org/markup-compatibility/2006">
              <mc:Choice xmlns:v="urn:schemas-microsoft-com:vml" Requires="v">
                <p:oleObj spid="_x0000_s92326" name="Equation" r:id="rId3" imgW="952200" imgH="203040" progId="Equation.DSMT4">
                  <p:embed/>
                </p:oleObj>
              </mc:Choice>
              <mc:Fallback>
                <p:oleObj name="Equation" r:id="rId3" imgW="952200" imgH="203040" progId="Equation.DSMT4">
                  <p:embed/>
                  <p:pic>
                    <p:nvPicPr>
                      <p:cNvPr id="0" name="对象 3"/>
                      <p:cNvPicPr>
                        <a:picLocks noChangeAspect="1" noChangeArrowheads="1"/>
                      </p:cNvPicPr>
                      <p:nvPr/>
                    </p:nvPicPr>
                    <p:blipFill>
                      <a:blip r:embed="rId4"/>
                      <a:srcRect/>
                      <a:stretch>
                        <a:fillRect/>
                      </a:stretch>
                    </p:blipFill>
                    <p:spPr bwMode="auto">
                      <a:xfrm>
                        <a:off x="2627784" y="5141913"/>
                        <a:ext cx="3785220" cy="807367"/>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999960096"/>
              </p:ext>
            </p:extLst>
          </p:nvPr>
        </p:nvGraphicFramePr>
        <p:xfrm>
          <a:off x="2075697" y="5934199"/>
          <a:ext cx="4440519" cy="807169"/>
        </p:xfrm>
        <a:graphic>
          <a:graphicData uri="http://schemas.openxmlformats.org/presentationml/2006/ole">
            <mc:AlternateContent xmlns:mc="http://schemas.openxmlformats.org/markup-compatibility/2006">
              <mc:Choice xmlns:v="urn:schemas-microsoft-com:vml" Requires="v">
                <p:oleObj spid="_x0000_s92327" name="Equation" r:id="rId5" imgW="1117440" imgH="203040" progId="Equation.DSMT4">
                  <p:embed/>
                </p:oleObj>
              </mc:Choice>
              <mc:Fallback>
                <p:oleObj name="Equation" r:id="rId5" imgW="1117440" imgH="203040" progId="Equation.DSMT4">
                  <p:embed/>
                  <p:pic>
                    <p:nvPicPr>
                      <p:cNvPr id="0" name="对象 4"/>
                      <p:cNvPicPr>
                        <a:picLocks noChangeAspect="1" noChangeArrowheads="1"/>
                      </p:cNvPicPr>
                      <p:nvPr/>
                    </p:nvPicPr>
                    <p:blipFill>
                      <a:blip r:embed="rId6"/>
                      <a:srcRect/>
                      <a:stretch>
                        <a:fillRect/>
                      </a:stretch>
                    </p:blipFill>
                    <p:spPr bwMode="auto">
                      <a:xfrm>
                        <a:off x="2075697" y="5934199"/>
                        <a:ext cx="4440519" cy="80716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5868431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028488917"/>
              </p:ext>
            </p:extLst>
          </p:nvPr>
        </p:nvGraphicFramePr>
        <p:xfrm>
          <a:off x="323528" y="908720"/>
          <a:ext cx="3527425" cy="1439863"/>
        </p:xfrm>
        <a:graphic>
          <a:graphicData uri="http://schemas.openxmlformats.org/presentationml/2006/ole">
            <mc:AlternateContent xmlns:mc="http://schemas.openxmlformats.org/markup-compatibility/2006">
              <mc:Choice xmlns:v="urn:schemas-microsoft-com:vml" Requires="v">
                <p:oleObj spid="_x0000_s116753" name="Equation" r:id="rId3" imgW="1143000" imgH="444240" progId="Equation.DSMT4">
                  <p:embed/>
                </p:oleObj>
              </mc:Choice>
              <mc:Fallback>
                <p:oleObj name="Equation" r:id="rId3" imgW="1143000" imgH="444240" progId="Equation.DSMT4">
                  <p:embed/>
                  <p:pic>
                    <p:nvPicPr>
                      <p:cNvPr id="0" name="Object 9"/>
                      <p:cNvPicPr>
                        <a:picLocks noChangeAspect="1" noChangeArrowheads="1"/>
                      </p:cNvPicPr>
                      <p:nvPr/>
                    </p:nvPicPr>
                    <p:blipFill>
                      <a:blip r:embed="rId4"/>
                      <a:srcRect/>
                      <a:stretch>
                        <a:fillRect/>
                      </a:stretch>
                    </p:blipFill>
                    <p:spPr bwMode="auto">
                      <a:xfrm>
                        <a:off x="323528" y="908720"/>
                        <a:ext cx="3527425" cy="1439863"/>
                      </a:xfrm>
                      <a:prstGeom prst="rect">
                        <a:avLst/>
                      </a:prstGeom>
                      <a:noFill/>
                      <a:ln w="38100">
                        <a:solidFill>
                          <a:srgbClr val="FF0000"/>
                        </a:solidFill>
                      </a:ln>
                    </p:spPr>
                  </p:pic>
                </p:oleObj>
              </mc:Fallback>
            </mc:AlternateContent>
          </a:graphicData>
        </a:graphic>
      </p:graphicFrame>
      <p:sp>
        <p:nvSpPr>
          <p:cNvPr id="3" name="矩形 2"/>
          <p:cNvSpPr/>
          <p:nvPr/>
        </p:nvSpPr>
        <p:spPr>
          <a:xfrm>
            <a:off x="2195736" y="44624"/>
            <a:ext cx="4815742" cy="707886"/>
          </a:xfrm>
          <a:prstGeom prst="rect">
            <a:avLst/>
          </a:prstGeom>
        </p:spPr>
        <p:txBody>
          <a:bodyPr wrap="none">
            <a:spAutoFit/>
          </a:bodyPr>
          <a:lstStyle/>
          <a:p>
            <a:r>
              <a:rPr kumimoji="1" lang="zh-CN" altLang="en-US" sz="4000" dirty="0">
                <a:solidFill>
                  <a:srgbClr val="CC3300"/>
                </a:solidFill>
                <a:latin typeface="宋体" pitchFamily="2" charset="-122"/>
                <a:ea typeface="宋体" pitchFamily="2" charset="-122"/>
              </a:rPr>
              <a:t>库仑力及电场的叠加</a:t>
            </a:r>
            <a:endParaRPr lang="zh-CN" altLang="en-US" sz="4000" dirty="0"/>
          </a:p>
        </p:txBody>
      </p:sp>
      <p:graphicFrame>
        <p:nvGraphicFramePr>
          <p:cNvPr id="4" name="对象 3"/>
          <p:cNvGraphicFramePr>
            <a:graphicFrameLocks noChangeAspect="1"/>
          </p:cNvGraphicFramePr>
          <p:nvPr>
            <p:extLst>
              <p:ext uri="{D42A27DB-BD31-4B8C-83A1-F6EECF244321}">
                <p14:modId xmlns:p14="http://schemas.microsoft.com/office/powerpoint/2010/main" val="2879917809"/>
              </p:ext>
            </p:extLst>
          </p:nvPr>
        </p:nvGraphicFramePr>
        <p:xfrm>
          <a:off x="4355976" y="908720"/>
          <a:ext cx="4608513" cy="1441450"/>
        </p:xfrm>
        <a:graphic>
          <a:graphicData uri="http://schemas.openxmlformats.org/presentationml/2006/ole">
            <mc:AlternateContent xmlns:mc="http://schemas.openxmlformats.org/markup-compatibility/2006">
              <mc:Choice xmlns:v="urn:schemas-microsoft-com:vml" Requires="v">
                <p:oleObj spid="_x0000_s116754" name="Equation" r:id="rId5" imgW="1422360" imgH="457200" progId="Equation.DSMT4">
                  <p:embed/>
                </p:oleObj>
              </mc:Choice>
              <mc:Fallback>
                <p:oleObj name="Equation" r:id="rId5" imgW="1422360" imgH="457200" progId="Equation.DSMT4">
                  <p:embed/>
                  <p:pic>
                    <p:nvPicPr>
                      <p:cNvPr id="0" name="Object 2"/>
                      <p:cNvPicPr>
                        <a:picLocks noChangeAspect="1" noChangeArrowheads="1"/>
                      </p:cNvPicPr>
                      <p:nvPr/>
                    </p:nvPicPr>
                    <p:blipFill>
                      <a:blip r:embed="rId6"/>
                      <a:srcRect/>
                      <a:stretch>
                        <a:fillRect/>
                      </a:stretch>
                    </p:blipFill>
                    <p:spPr bwMode="auto">
                      <a:xfrm>
                        <a:off x="4355976" y="908720"/>
                        <a:ext cx="4608513" cy="1441450"/>
                      </a:xfrm>
                      <a:prstGeom prst="rect">
                        <a:avLst/>
                      </a:prstGeom>
                      <a:noFill/>
                      <a:ln>
                        <a:noFill/>
                      </a:ln>
                    </p:spPr>
                  </p:pic>
                </p:oleObj>
              </mc:Fallback>
            </mc:AlternateContent>
          </a:graphicData>
        </a:graphic>
      </p:graphicFrame>
      <p:grpSp>
        <p:nvGrpSpPr>
          <p:cNvPr id="7" name="组合 6"/>
          <p:cNvGrpSpPr/>
          <p:nvPr/>
        </p:nvGrpSpPr>
        <p:grpSpPr>
          <a:xfrm>
            <a:off x="2499752" y="2622103"/>
            <a:ext cx="4477935" cy="584775"/>
            <a:chOff x="273576" y="4365104"/>
            <a:chExt cx="4477935" cy="584775"/>
          </a:xfrm>
        </p:grpSpPr>
        <mc:AlternateContent xmlns:mc="http://schemas.openxmlformats.org/markup-compatibility/2006" xmlns:a14="http://schemas.microsoft.com/office/drawing/2010/main">
          <mc:Choice Requires="a14">
            <p:sp>
              <p:nvSpPr>
                <p:cNvPr id="5" name="矩形 4"/>
                <p:cNvSpPr/>
                <p:nvPr/>
              </p:nvSpPr>
              <p:spPr>
                <a:xfrm>
                  <a:off x="273576" y="4365104"/>
                  <a:ext cx="824448"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3200" i="1" smtClean="0">
                                <a:latin typeface="Cambria Math" panose="02040503050406030204" pitchFamily="18" charset="0"/>
                              </a:rPr>
                            </m:ctrlPr>
                          </m:sSubPr>
                          <m:e>
                            <m:acc>
                              <m:accPr>
                                <m:chr m:val="⃗"/>
                                <m:ctrlPr>
                                  <a:rPr lang="zh-CN" altLang="en-US" sz="3200" i="1">
                                    <a:latin typeface="Cambria Math" panose="02040503050406030204" pitchFamily="18" charset="0"/>
                                  </a:rPr>
                                </m:ctrlPr>
                              </m:accPr>
                              <m:e>
                                <m:r>
                                  <a:rPr lang="zh-CN" altLang="en-US" sz="3200" i="1">
                                    <a:latin typeface="Cambria Math"/>
                                  </a:rPr>
                                  <m:t>𝑒</m:t>
                                </m:r>
                              </m:e>
                            </m:acc>
                          </m:e>
                          <m:sub>
                            <m:r>
                              <a:rPr lang="en-US" altLang="zh-CN" sz="3200" b="1" i="1" smtClean="0">
                                <a:latin typeface="Cambria Math"/>
                              </a:rPr>
                              <m:t>𝒊</m:t>
                            </m:r>
                            <m:r>
                              <a:rPr lang="en-US" altLang="zh-CN" sz="3200" b="1" i="1" smtClean="0">
                                <a:latin typeface="Cambria Math"/>
                              </a:rPr>
                              <m:t>𝟎</m:t>
                            </m:r>
                          </m:sub>
                        </m:sSub>
                      </m:oMath>
                    </m:oMathPara>
                  </a14:m>
                  <a:endParaRPr lang="zh-CN" altLang="en-US" sz="3200" dirty="0"/>
                </a:p>
              </p:txBody>
            </p:sp>
          </mc:Choice>
          <mc:Fallback xmlns="">
            <p:sp>
              <p:nvSpPr>
                <p:cNvPr id="5" name="矩形 4"/>
                <p:cNvSpPr>
                  <a:spLocks noRot="1" noChangeAspect="1" noMove="1" noResize="1" noEditPoints="1" noAdjustHandles="1" noChangeArrowheads="1" noChangeShapeType="1" noTextEdit="1"/>
                </p:cNvSpPr>
                <p:nvPr/>
              </p:nvSpPr>
              <p:spPr>
                <a:xfrm>
                  <a:off x="273576" y="4365104"/>
                  <a:ext cx="824448" cy="584775"/>
                </a:xfrm>
                <a:prstGeom prst="rect">
                  <a:avLst/>
                </a:prstGeom>
                <a:blipFill rotWithShape="1">
                  <a:blip r:embed="rId7"/>
                  <a:stretch>
                    <a:fillRect/>
                  </a:stretch>
                </a:blipFill>
              </p:spPr>
              <p:txBody>
                <a:bodyPr/>
                <a:lstStyle/>
                <a:p>
                  <a:r>
                    <a:rPr lang="zh-CN" altLang="en-US">
                      <a:noFill/>
                    </a:rPr>
                    <a:t> </a:t>
                  </a:r>
                </a:p>
              </p:txBody>
            </p:sp>
          </mc:Fallback>
        </mc:AlternateContent>
        <p:sp>
          <p:nvSpPr>
            <p:cNvPr id="6" name="TextBox 5"/>
            <p:cNvSpPr txBox="1"/>
            <p:nvPr/>
          </p:nvSpPr>
          <p:spPr>
            <a:xfrm>
              <a:off x="1331640" y="4426659"/>
              <a:ext cx="3419871" cy="523220"/>
            </a:xfrm>
            <a:prstGeom prst="rect">
              <a:avLst/>
            </a:prstGeom>
            <a:noFill/>
          </p:spPr>
          <p:txBody>
            <a:bodyPr wrap="square" rtlCol="0">
              <a:spAutoFit/>
            </a:bodyPr>
            <a:lstStyle/>
            <a:p>
              <a:r>
                <a:rPr lang="en-US" altLang="zh-CN" i="1" dirty="0" err="1"/>
                <a:t>i</a:t>
              </a:r>
              <a:r>
                <a:rPr lang="zh-CN" altLang="en-US" dirty="0"/>
                <a:t>指向</a:t>
              </a:r>
              <a:r>
                <a:rPr lang="en-US" altLang="zh-CN" dirty="0"/>
                <a:t>0</a:t>
              </a:r>
              <a:r>
                <a:rPr lang="zh-CN" altLang="en-US" dirty="0"/>
                <a:t>点的单位矢量</a:t>
              </a:r>
            </a:p>
          </p:txBody>
        </p:sp>
      </p:grpSp>
      <p:grpSp>
        <p:nvGrpSpPr>
          <p:cNvPr id="26" name="组合 25"/>
          <p:cNvGrpSpPr/>
          <p:nvPr/>
        </p:nvGrpSpPr>
        <p:grpSpPr>
          <a:xfrm>
            <a:off x="971600" y="4441527"/>
            <a:ext cx="7062788" cy="2155825"/>
            <a:chOff x="266700" y="4578350"/>
            <a:chExt cx="7062788" cy="2155825"/>
          </a:xfrm>
        </p:grpSpPr>
        <p:sp>
          <p:nvSpPr>
            <p:cNvPr id="8" name="Text Box 18"/>
            <p:cNvSpPr txBox="1">
              <a:spLocks noChangeArrowheads="1"/>
            </p:cNvSpPr>
            <p:nvPr/>
          </p:nvSpPr>
          <p:spPr bwMode="auto">
            <a:xfrm>
              <a:off x="266700" y="5519738"/>
              <a:ext cx="2095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dirty="0">
                  <a:solidFill>
                    <a:srgbClr val="CC3300"/>
                  </a:solidFill>
                  <a:latin typeface="宋体" pitchFamily="2" charset="-122"/>
                  <a:ea typeface="宋体" pitchFamily="2" charset="-122"/>
                </a:rPr>
                <a:t>电荷密度</a:t>
              </a:r>
            </a:p>
          </p:txBody>
        </p:sp>
        <p:sp>
          <p:nvSpPr>
            <p:cNvPr id="9" name="Text Box 19"/>
            <p:cNvSpPr txBox="1">
              <a:spLocks noChangeArrowheads="1"/>
            </p:cNvSpPr>
            <p:nvPr/>
          </p:nvSpPr>
          <p:spPr bwMode="auto">
            <a:xfrm>
              <a:off x="2019300" y="4751388"/>
              <a:ext cx="2971800"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dirty="0">
                  <a:solidFill>
                    <a:srgbClr val="3333CC"/>
                  </a:solidFill>
                  <a:latin typeface="宋体" pitchFamily="2" charset="-122"/>
                  <a:ea typeface="宋体" pitchFamily="2" charset="-122"/>
                  <a:sym typeface="Monotype Sorts" pitchFamily="2" charset="2"/>
                </a:rPr>
                <a:t>电荷体密度</a:t>
              </a:r>
            </a:p>
            <a:p>
              <a:pPr>
                <a:spcBef>
                  <a:spcPct val="50000"/>
                </a:spcBef>
                <a:buFontTx/>
                <a:buNone/>
              </a:pPr>
              <a:r>
                <a:rPr kumimoji="1" lang="zh-CN" altLang="en-US" sz="2800" dirty="0">
                  <a:solidFill>
                    <a:srgbClr val="3333CC"/>
                  </a:solidFill>
                  <a:latin typeface="宋体" pitchFamily="2" charset="-122"/>
                  <a:ea typeface="宋体" pitchFamily="2" charset="-122"/>
                  <a:sym typeface="Monotype Sorts" pitchFamily="2" charset="2"/>
                </a:rPr>
                <a:t>电荷面密度</a:t>
              </a:r>
            </a:p>
            <a:p>
              <a:pPr>
                <a:spcBef>
                  <a:spcPct val="50000"/>
                </a:spcBef>
                <a:buFontTx/>
                <a:buNone/>
              </a:pPr>
              <a:r>
                <a:rPr kumimoji="1" lang="zh-CN" altLang="en-US" sz="2800" dirty="0">
                  <a:solidFill>
                    <a:srgbClr val="3333CC"/>
                  </a:solidFill>
                  <a:latin typeface="宋体" pitchFamily="2" charset="-122"/>
                  <a:ea typeface="宋体" pitchFamily="2" charset="-122"/>
                  <a:sym typeface="Monotype Sorts" pitchFamily="2" charset="2"/>
                </a:rPr>
                <a:t>电荷线密度</a:t>
              </a:r>
            </a:p>
          </p:txBody>
        </p:sp>
        <p:sp>
          <p:nvSpPr>
            <p:cNvPr id="10" name="AutoShape 20"/>
            <p:cNvSpPr>
              <a:spLocks/>
            </p:cNvSpPr>
            <p:nvPr/>
          </p:nvSpPr>
          <p:spPr bwMode="auto">
            <a:xfrm>
              <a:off x="1943100" y="5191125"/>
              <a:ext cx="76200" cy="1143000"/>
            </a:xfrm>
            <a:prstGeom prst="leftBrace">
              <a:avLst>
                <a:gd name="adj1" fmla="val 125000"/>
                <a:gd name="adj2" fmla="val 50000"/>
              </a:avLst>
            </a:prstGeom>
            <a:noFill/>
            <a:ln w="38100">
              <a:solidFill>
                <a:srgbClr val="3333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11" name="Object 21"/>
            <p:cNvGraphicFramePr>
              <a:graphicFrameLocks noChangeAspect="1"/>
            </p:cNvGraphicFramePr>
            <p:nvPr>
              <p:extLst>
                <p:ext uri="{D42A27DB-BD31-4B8C-83A1-F6EECF244321}">
                  <p14:modId xmlns:p14="http://schemas.microsoft.com/office/powerpoint/2010/main" val="3395449897"/>
                </p:ext>
              </p:extLst>
            </p:nvPr>
          </p:nvGraphicFramePr>
          <p:xfrm>
            <a:off x="3948113" y="4578350"/>
            <a:ext cx="2085975" cy="719138"/>
          </p:xfrm>
          <a:graphic>
            <a:graphicData uri="http://schemas.openxmlformats.org/presentationml/2006/ole">
              <mc:AlternateContent xmlns:mc="http://schemas.openxmlformats.org/markup-compatibility/2006">
                <mc:Choice xmlns:v="urn:schemas-microsoft-com:vml" Requires="v">
                  <p:oleObj spid="_x0000_s116755" name="公式" r:id="rId8" imgW="1581120" imgH="666660" progId="Equation.3">
                    <p:embed/>
                  </p:oleObj>
                </mc:Choice>
                <mc:Fallback>
                  <p:oleObj name="公式" r:id="rId8" imgW="1581120" imgH="6666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48113" y="4578350"/>
                          <a:ext cx="2085975"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2"/>
            <p:cNvGraphicFramePr>
              <a:graphicFrameLocks noChangeAspect="1"/>
            </p:cNvGraphicFramePr>
            <p:nvPr>
              <p:extLst>
                <p:ext uri="{D42A27DB-BD31-4B8C-83A1-F6EECF244321}">
                  <p14:modId xmlns:p14="http://schemas.microsoft.com/office/powerpoint/2010/main" val="4139959664"/>
                </p:ext>
              </p:extLst>
            </p:nvPr>
          </p:nvGraphicFramePr>
          <p:xfrm>
            <a:off x="3987800" y="5294313"/>
            <a:ext cx="2006600" cy="719137"/>
          </p:xfrm>
          <a:graphic>
            <a:graphicData uri="http://schemas.openxmlformats.org/presentationml/2006/ole">
              <mc:AlternateContent xmlns:mc="http://schemas.openxmlformats.org/markup-compatibility/2006">
                <mc:Choice xmlns:v="urn:schemas-microsoft-com:vml" Requires="v">
                  <p:oleObj spid="_x0000_s116756" name="公式" r:id="rId10" imgW="1523880" imgH="666660" progId="Equation.3">
                    <p:embed/>
                  </p:oleObj>
                </mc:Choice>
                <mc:Fallback>
                  <p:oleObj name="公式" r:id="rId10" imgW="1523880" imgH="6666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7800" y="5294313"/>
                          <a:ext cx="2006600"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3"/>
            <p:cNvGraphicFramePr>
              <a:graphicFrameLocks noChangeAspect="1"/>
            </p:cNvGraphicFramePr>
            <p:nvPr>
              <p:extLst>
                <p:ext uri="{D42A27DB-BD31-4B8C-83A1-F6EECF244321}">
                  <p14:modId xmlns:p14="http://schemas.microsoft.com/office/powerpoint/2010/main" val="2478100472"/>
                </p:ext>
              </p:extLst>
            </p:nvPr>
          </p:nvGraphicFramePr>
          <p:xfrm>
            <a:off x="4014788" y="5980113"/>
            <a:ext cx="1828800" cy="719137"/>
          </p:xfrm>
          <a:graphic>
            <a:graphicData uri="http://schemas.openxmlformats.org/presentationml/2006/ole">
              <mc:AlternateContent xmlns:mc="http://schemas.openxmlformats.org/markup-compatibility/2006">
                <mc:Choice xmlns:v="urn:schemas-microsoft-com:vml" Requires="v">
                  <p:oleObj spid="_x0000_s116757" name="公式" r:id="rId12" imgW="1381050" imgH="666660" progId="Equation.3">
                    <p:embed/>
                  </p:oleObj>
                </mc:Choice>
                <mc:Fallback>
                  <p:oleObj name="公式" r:id="rId12" imgW="1381050" imgH="66666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14788" y="5980113"/>
                          <a:ext cx="1828800"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24"/>
            <p:cNvGrpSpPr>
              <a:grpSpLocks/>
            </p:cNvGrpSpPr>
            <p:nvPr/>
          </p:nvGrpSpPr>
          <p:grpSpPr bwMode="auto">
            <a:xfrm>
              <a:off x="6248400" y="5262563"/>
              <a:ext cx="1081088" cy="833437"/>
              <a:chOff x="3936" y="3315"/>
              <a:chExt cx="681" cy="525"/>
            </a:xfrm>
          </p:grpSpPr>
          <p:grpSp>
            <p:nvGrpSpPr>
              <p:cNvPr id="15" name="Group 25"/>
              <p:cNvGrpSpPr>
                <a:grpSpLocks/>
              </p:cNvGrpSpPr>
              <p:nvPr/>
            </p:nvGrpSpPr>
            <p:grpSpPr bwMode="auto">
              <a:xfrm>
                <a:off x="3936" y="3315"/>
                <a:ext cx="395" cy="525"/>
                <a:chOff x="5040" y="2887"/>
                <a:chExt cx="395" cy="525"/>
              </a:xfrm>
            </p:grpSpPr>
            <p:sp>
              <p:nvSpPr>
                <p:cNvPr id="18" name="Freeform 26"/>
                <p:cNvSpPr>
                  <a:spLocks/>
                </p:cNvSpPr>
                <p:nvPr/>
              </p:nvSpPr>
              <p:spPr bwMode="auto">
                <a:xfrm>
                  <a:off x="5150" y="2887"/>
                  <a:ext cx="275" cy="200"/>
                </a:xfrm>
                <a:custGeom>
                  <a:avLst/>
                  <a:gdLst>
                    <a:gd name="T0" fmla="*/ 0 w 275"/>
                    <a:gd name="T1" fmla="*/ 0 h 200"/>
                    <a:gd name="T2" fmla="*/ 250 w 275"/>
                    <a:gd name="T3" fmla="*/ 137 h 200"/>
                    <a:gd name="T4" fmla="*/ 275 w 275"/>
                    <a:gd name="T5" fmla="*/ 200 h 200"/>
                    <a:gd name="T6" fmla="*/ 0 60000 65536"/>
                    <a:gd name="T7" fmla="*/ 0 60000 65536"/>
                    <a:gd name="T8" fmla="*/ 0 60000 65536"/>
                    <a:gd name="T9" fmla="*/ 0 w 275"/>
                    <a:gd name="T10" fmla="*/ 0 h 200"/>
                    <a:gd name="T11" fmla="*/ 275 w 275"/>
                    <a:gd name="T12" fmla="*/ 200 h 200"/>
                  </a:gdLst>
                  <a:ahLst/>
                  <a:cxnLst>
                    <a:cxn ang="T6">
                      <a:pos x="T0" y="T1"/>
                    </a:cxn>
                    <a:cxn ang="T7">
                      <a:pos x="T2" y="T3"/>
                    </a:cxn>
                    <a:cxn ang="T8">
                      <a:pos x="T4" y="T5"/>
                    </a:cxn>
                  </a:cxnLst>
                  <a:rect l="T9" t="T10" r="T11" b="T12"/>
                  <a:pathLst>
                    <a:path w="275" h="200">
                      <a:moveTo>
                        <a:pt x="0" y="0"/>
                      </a:moveTo>
                      <a:cubicBezTo>
                        <a:pt x="125" y="17"/>
                        <a:pt x="177" y="29"/>
                        <a:pt x="250" y="137"/>
                      </a:cubicBezTo>
                      <a:cubicBezTo>
                        <a:pt x="265" y="184"/>
                        <a:pt x="256" y="163"/>
                        <a:pt x="275" y="200"/>
                      </a:cubicBezTo>
                    </a:path>
                  </a:pathLst>
                </a:custGeom>
                <a:noFill/>
                <a:ln w="38100" cap="flat" cmpd="sng">
                  <a:solidFill>
                    <a:srgbClr val="3333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 name="Freeform 27"/>
                <p:cNvSpPr>
                  <a:spLocks/>
                </p:cNvSpPr>
                <p:nvPr/>
              </p:nvSpPr>
              <p:spPr bwMode="auto">
                <a:xfrm>
                  <a:off x="5040" y="2887"/>
                  <a:ext cx="96" cy="229"/>
                </a:xfrm>
                <a:custGeom>
                  <a:avLst/>
                  <a:gdLst>
                    <a:gd name="T0" fmla="*/ 228 w 88"/>
                    <a:gd name="T1" fmla="*/ 0 h 188"/>
                    <a:gd name="T2" fmla="*/ 0 w 88"/>
                    <a:gd name="T3" fmla="*/ 1647 h 188"/>
                    <a:gd name="T4" fmla="*/ 0 60000 65536"/>
                    <a:gd name="T5" fmla="*/ 0 60000 65536"/>
                    <a:gd name="T6" fmla="*/ 0 w 88"/>
                    <a:gd name="T7" fmla="*/ 0 h 188"/>
                    <a:gd name="T8" fmla="*/ 88 w 88"/>
                    <a:gd name="T9" fmla="*/ 188 h 188"/>
                  </a:gdLst>
                  <a:ahLst/>
                  <a:cxnLst>
                    <a:cxn ang="T4">
                      <a:pos x="T0" y="T1"/>
                    </a:cxn>
                    <a:cxn ang="T5">
                      <a:pos x="T2" y="T3"/>
                    </a:cxn>
                  </a:cxnLst>
                  <a:rect l="T6" t="T7" r="T8" b="T9"/>
                  <a:pathLst>
                    <a:path w="88" h="188">
                      <a:moveTo>
                        <a:pt x="88" y="0"/>
                      </a:moveTo>
                      <a:cubicBezTo>
                        <a:pt x="78" y="77"/>
                        <a:pt x="75" y="149"/>
                        <a:pt x="0" y="188"/>
                      </a:cubicBezTo>
                    </a:path>
                  </a:pathLst>
                </a:custGeom>
                <a:noFill/>
                <a:ln w="38100" cap="flat" cmpd="sng">
                  <a:solidFill>
                    <a:srgbClr val="3333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Freeform 28"/>
                <p:cNvSpPr>
                  <a:spLocks/>
                </p:cNvSpPr>
                <p:nvPr/>
              </p:nvSpPr>
              <p:spPr bwMode="auto">
                <a:xfrm>
                  <a:off x="5050" y="3124"/>
                  <a:ext cx="112" cy="284"/>
                </a:xfrm>
                <a:custGeom>
                  <a:avLst/>
                  <a:gdLst>
                    <a:gd name="T0" fmla="*/ 0 w 134"/>
                    <a:gd name="T1" fmla="*/ 0 h 275"/>
                    <a:gd name="T2" fmla="*/ 7 w 134"/>
                    <a:gd name="T3" fmla="*/ 52 h 275"/>
                    <a:gd name="T4" fmla="*/ 13 w 134"/>
                    <a:gd name="T5" fmla="*/ 161 h 275"/>
                    <a:gd name="T6" fmla="*/ 18 w 134"/>
                    <a:gd name="T7" fmla="*/ 392 h 275"/>
                    <a:gd name="T8" fmla="*/ 0 60000 65536"/>
                    <a:gd name="T9" fmla="*/ 0 60000 65536"/>
                    <a:gd name="T10" fmla="*/ 0 60000 65536"/>
                    <a:gd name="T11" fmla="*/ 0 60000 65536"/>
                    <a:gd name="T12" fmla="*/ 0 w 134"/>
                    <a:gd name="T13" fmla="*/ 0 h 275"/>
                    <a:gd name="T14" fmla="*/ 134 w 134"/>
                    <a:gd name="T15" fmla="*/ 275 h 275"/>
                  </a:gdLst>
                  <a:ahLst/>
                  <a:cxnLst>
                    <a:cxn ang="T8">
                      <a:pos x="T0" y="T1"/>
                    </a:cxn>
                    <a:cxn ang="T9">
                      <a:pos x="T2" y="T3"/>
                    </a:cxn>
                    <a:cxn ang="T10">
                      <a:pos x="T4" y="T5"/>
                    </a:cxn>
                    <a:cxn ang="T11">
                      <a:pos x="T6" y="T7"/>
                    </a:cxn>
                  </a:cxnLst>
                  <a:rect l="T12" t="T13" r="T14" b="T15"/>
                  <a:pathLst>
                    <a:path w="134" h="275">
                      <a:moveTo>
                        <a:pt x="0" y="0"/>
                      </a:moveTo>
                      <a:cubicBezTo>
                        <a:pt x="17" y="13"/>
                        <a:pt x="36" y="22"/>
                        <a:pt x="50" y="38"/>
                      </a:cubicBezTo>
                      <a:cubicBezTo>
                        <a:pt x="70" y="61"/>
                        <a:pt x="100" y="113"/>
                        <a:pt x="100" y="113"/>
                      </a:cubicBezTo>
                      <a:cubicBezTo>
                        <a:pt x="134" y="216"/>
                        <a:pt x="125" y="162"/>
                        <a:pt x="125" y="275"/>
                      </a:cubicBezTo>
                    </a:path>
                  </a:pathLst>
                </a:custGeom>
                <a:noFill/>
                <a:ln w="38100" cap="flat" cmpd="sng">
                  <a:solidFill>
                    <a:srgbClr val="3333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Freeform 29"/>
                <p:cNvSpPr>
                  <a:spLocks/>
                </p:cNvSpPr>
                <p:nvPr/>
              </p:nvSpPr>
              <p:spPr bwMode="auto">
                <a:xfrm>
                  <a:off x="5162" y="3062"/>
                  <a:ext cx="273" cy="350"/>
                </a:xfrm>
                <a:custGeom>
                  <a:avLst/>
                  <a:gdLst>
                    <a:gd name="T0" fmla="*/ 250 w 273"/>
                    <a:gd name="T1" fmla="*/ 0 h 350"/>
                    <a:gd name="T2" fmla="*/ 188 w 273"/>
                    <a:gd name="T3" fmla="*/ 162 h 350"/>
                    <a:gd name="T4" fmla="*/ 113 w 273"/>
                    <a:gd name="T5" fmla="*/ 212 h 350"/>
                    <a:gd name="T6" fmla="*/ 25 w 273"/>
                    <a:gd name="T7" fmla="*/ 312 h 350"/>
                    <a:gd name="T8" fmla="*/ 0 w 273"/>
                    <a:gd name="T9" fmla="*/ 350 h 350"/>
                    <a:gd name="T10" fmla="*/ 0 60000 65536"/>
                    <a:gd name="T11" fmla="*/ 0 60000 65536"/>
                    <a:gd name="T12" fmla="*/ 0 60000 65536"/>
                    <a:gd name="T13" fmla="*/ 0 60000 65536"/>
                    <a:gd name="T14" fmla="*/ 0 60000 65536"/>
                    <a:gd name="T15" fmla="*/ 0 w 273"/>
                    <a:gd name="T16" fmla="*/ 0 h 350"/>
                    <a:gd name="T17" fmla="*/ 273 w 273"/>
                    <a:gd name="T18" fmla="*/ 350 h 350"/>
                  </a:gdLst>
                  <a:ahLst/>
                  <a:cxnLst>
                    <a:cxn ang="T10">
                      <a:pos x="T0" y="T1"/>
                    </a:cxn>
                    <a:cxn ang="T11">
                      <a:pos x="T2" y="T3"/>
                    </a:cxn>
                    <a:cxn ang="T12">
                      <a:pos x="T4" y="T5"/>
                    </a:cxn>
                    <a:cxn ang="T13">
                      <a:pos x="T6" y="T7"/>
                    </a:cxn>
                    <a:cxn ang="T14">
                      <a:pos x="T8" y="T9"/>
                    </a:cxn>
                  </a:cxnLst>
                  <a:rect l="T15" t="T16" r="T17" b="T18"/>
                  <a:pathLst>
                    <a:path w="273" h="350">
                      <a:moveTo>
                        <a:pt x="250" y="0"/>
                      </a:moveTo>
                      <a:cubicBezTo>
                        <a:pt x="273" y="65"/>
                        <a:pt x="242" y="120"/>
                        <a:pt x="188" y="162"/>
                      </a:cubicBezTo>
                      <a:cubicBezTo>
                        <a:pt x="164" y="180"/>
                        <a:pt x="113" y="212"/>
                        <a:pt x="113" y="212"/>
                      </a:cubicBezTo>
                      <a:cubicBezTo>
                        <a:pt x="55" y="300"/>
                        <a:pt x="88" y="270"/>
                        <a:pt x="25" y="312"/>
                      </a:cubicBezTo>
                      <a:cubicBezTo>
                        <a:pt x="17" y="325"/>
                        <a:pt x="0" y="350"/>
                        <a:pt x="0" y="350"/>
                      </a:cubicBezTo>
                    </a:path>
                  </a:pathLst>
                </a:custGeom>
                <a:noFill/>
                <a:ln w="38100" cap="flat" cmpd="sng">
                  <a:solidFill>
                    <a:srgbClr val="3333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6" name="Rectangle 30"/>
              <p:cNvSpPr>
                <a:spLocks noChangeArrowheads="1"/>
              </p:cNvSpPr>
              <p:nvPr/>
            </p:nvSpPr>
            <p:spPr bwMode="auto">
              <a:xfrm>
                <a:off x="4176" y="3552"/>
                <a:ext cx="48" cy="48"/>
              </a:xfrm>
              <a:prstGeom prst="rect">
                <a:avLst/>
              </a:prstGeom>
              <a:solidFill>
                <a:srgbClr val="CC3300"/>
              </a:solidFill>
              <a:ln w="12699">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17" name="Object 31"/>
              <p:cNvGraphicFramePr>
                <a:graphicFrameLocks noChangeAspect="1"/>
              </p:cNvGraphicFramePr>
              <p:nvPr/>
            </p:nvGraphicFramePr>
            <p:xfrm>
              <a:off x="4291" y="3580"/>
              <a:ext cx="326" cy="183"/>
            </p:xfrm>
            <a:graphic>
              <a:graphicData uri="http://schemas.openxmlformats.org/presentationml/2006/ole">
                <mc:AlternateContent xmlns:mc="http://schemas.openxmlformats.org/markup-compatibility/2006">
                  <mc:Choice xmlns:v="urn:schemas-microsoft-com:vml" Requires="v">
                    <p:oleObj spid="_x0000_s116758" name="公式" r:id="rId14" imgW="419040" imgH="266610" progId="Equation.3">
                      <p:embed/>
                    </p:oleObj>
                  </mc:Choice>
                  <mc:Fallback>
                    <p:oleObj name="公式" r:id="rId14" imgW="419040" imgH="26661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91" y="3580"/>
                            <a:ext cx="326"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 name="Group 32"/>
            <p:cNvGrpSpPr>
              <a:grpSpLocks/>
            </p:cNvGrpSpPr>
            <p:nvPr/>
          </p:nvGrpSpPr>
          <p:grpSpPr bwMode="auto">
            <a:xfrm>
              <a:off x="6248400" y="6324600"/>
              <a:ext cx="838200" cy="409575"/>
              <a:chOff x="3936" y="3984"/>
              <a:chExt cx="528" cy="258"/>
            </a:xfrm>
          </p:grpSpPr>
          <p:sp>
            <p:nvSpPr>
              <p:cNvPr id="23" name="Line 33"/>
              <p:cNvSpPr>
                <a:spLocks noChangeShapeType="1"/>
              </p:cNvSpPr>
              <p:nvPr/>
            </p:nvSpPr>
            <p:spPr bwMode="auto">
              <a:xfrm>
                <a:off x="3936" y="3984"/>
                <a:ext cx="528" cy="0"/>
              </a:xfrm>
              <a:prstGeom prst="line">
                <a:avLst/>
              </a:prstGeom>
              <a:noFill/>
              <a:ln w="57150">
                <a:solidFill>
                  <a:srgbClr val="3333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4" name="Object 34"/>
              <p:cNvGraphicFramePr>
                <a:graphicFrameLocks noChangeAspect="1"/>
              </p:cNvGraphicFramePr>
              <p:nvPr/>
            </p:nvGraphicFramePr>
            <p:xfrm>
              <a:off x="4101" y="4032"/>
              <a:ext cx="234" cy="210"/>
            </p:xfrm>
            <a:graphic>
              <a:graphicData uri="http://schemas.openxmlformats.org/presentationml/2006/ole">
                <mc:AlternateContent xmlns:mc="http://schemas.openxmlformats.org/markup-compatibility/2006">
                  <mc:Choice xmlns:v="urn:schemas-microsoft-com:vml" Requires="v">
                    <p:oleObj spid="_x0000_s116759" name="公式" r:id="rId16" imgW="304830" imgH="266610" progId="Equation.3">
                      <p:embed/>
                    </p:oleObj>
                  </mc:Choice>
                  <mc:Fallback>
                    <p:oleObj name="公式" r:id="rId16" imgW="304830" imgH="26661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01" y="4032"/>
                            <a:ext cx="234"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Line 35"/>
              <p:cNvSpPr>
                <a:spLocks noChangeShapeType="1"/>
              </p:cNvSpPr>
              <p:nvPr/>
            </p:nvSpPr>
            <p:spPr bwMode="auto">
              <a:xfrm>
                <a:off x="4080" y="3984"/>
                <a:ext cx="144" cy="0"/>
              </a:xfrm>
              <a:prstGeom prst="line">
                <a:avLst/>
              </a:prstGeom>
              <a:noFill/>
              <a:ln w="5715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7" name="矩形 26"/>
          <p:cNvSpPr/>
          <p:nvPr/>
        </p:nvSpPr>
        <p:spPr>
          <a:xfrm>
            <a:off x="683568" y="3573016"/>
            <a:ext cx="2656496" cy="584775"/>
          </a:xfrm>
          <a:prstGeom prst="rect">
            <a:avLst/>
          </a:prstGeom>
        </p:spPr>
        <p:txBody>
          <a:bodyPr wrap="none">
            <a:spAutoFit/>
          </a:bodyPr>
          <a:lstStyle/>
          <a:p>
            <a:r>
              <a:rPr kumimoji="1" lang="zh-CN" altLang="en-US" sz="3200" dirty="0">
                <a:solidFill>
                  <a:srgbClr val="FF0000"/>
                </a:solidFill>
                <a:ea typeface="宋体" pitchFamily="2" charset="-122"/>
              </a:rPr>
              <a:t>电荷连续分布</a:t>
            </a:r>
            <a:endParaRPr lang="zh-CN" altLang="en-US" sz="3200" dirty="0">
              <a:solidFill>
                <a:srgbClr val="FF0000"/>
              </a:solidFill>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47215238"/>
              </p:ext>
            </p:extLst>
          </p:nvPr>
        </p:nvGraphicFramePr>
        <p:xfrm>
          <a:off x="3836317" y="3429000"/>
          <a:ext cx="3255963" cy="1041400"/>
        </p:xfrm>
        <a:graphic>
          <a:graphicData uri="http://schemas.openxmlformats.org/presentationml/2006/ole">
            <mc:AlternateContent xmlns:mc="http://schemas.openxmlformats.org/markup-compatibility/2006">
              <mc:Choice xmlns:v="urn:schemas-microsoft-com:vml" Requires="v">
                <p:oleObj spid="_x0000_s116760" name="公式" r:id="rId18" imgW="4582440" imgH="1218240" progId="Equation.3">
                  <p:embed/>
                </p:oleObj>
              </mc:Choice>
              <mc:Fallback>
                <p:oleObj name="公式" r:id="rId18" imgW="4582440" imgH="1218240" progId="Equation.3">
                  <p:embed/>
                  <p:pic>
                    <p:nvPicPr>
                      <p:cNvPr id="0" name="Object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36317" y="3429000"/>
                        <a:ext cx="325596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7170630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467544" y="2535287"/>
            <a:ext cx="3009900" cy="3171825"/>
            <a:chOff x="231" y="353"/>
            <a:chExt cx="1968" cy="2182"/>
          </a:xfrm>
          <a:gradFill flip="none" rotWithShape="1">
            <a:gsLst>
              <a:gs pos="61000">
                <a:schemeClr val="bg1"/>
              </a:gs>
              <a:gs pos="33000">
                <a:srgbClr val="FFFF99"/>
              </a:gs>
              <a:gs pos="0">
                <a:schemeClr val="bg1"/>
              </a:gs>
            </a:gsLst>
            <a:path path="rect">
              <a:fillToRect l="50000" t="50000" r="50000" b="50000"/>
            </a:path>
            <a:tileRect/>
          </a:gradFill>
        </p:grpSpPr>
        <p:sp>
          <p:nvSpPr>
            <p:cNvPr id="3" name="Rectangle 17"/>
            <p:cNvSpPr>
              <a:spLocks noChangeArrowheads="1"/>
            </p:cNvSpPr>
            <p:nvPr/>
          </p:nvSpPr>
          <p:spPr bwMode="auto">
            <a:xfrm>
              <a:off x="231" y="423"/>
              <a:ext cx="1968" cy="2112"/>
            </a:xfrm>
            <a:prstGeom prst="rect">
              <a:avLst/>
            </a:prstGeom>
            <a:grpFill/>
            <a:ln w="38100">
              <a:solidFill>
                <a:srgbClr val="FF0000"/>
              </a:solidFill>
              <a:miter lim="800000"/>
              <a:headEnd/>
              <a:tailEnd type="none" w="med" len="lg"/>
            </a:ln>
            <a:effectLst/>
          </p:spPr>
          <p:txBody>
            <a:bodyPr wrap="none" lIns="90000" tIns="46800" rIns="90000" bIns="46800" anchor="ctr">
              <a:spAutoFit/>
            </a:bodyPr>
            <a:lstStyle/>
            <a:p>
              <a:pPr>
                <a:defRPr/>
              </a:pPr>
              <a:endParaRPr lang="zh-CN" altLang="en-US">
                <a:ea typeface="+mn-ea"/>
              </a:endParaRPr>
            </a:p>
          </p:txBody>
        </p:sp>
        <p:graphicFrame>
          <p:nvGraphicFramePr>
            <p:cNvPr id="4" name="Object 41"/>
            <p:cNvGraphicFramePr>
              <a:graphicFrameLocks noChangeAspect="1"/>
            </p:cNvGraphicFramePr>
            <p:nvPr/>
          </p:nvGraphicFramePr>
          <p:xfrm>
            <a:off x="489" y="353"/>
            <a:ext cx="1646" cy="1369"/>
          </p:xfrm>
          <a:graphic>
            <a:graphicData uri="http://schemas.openxmlformats.org/presentationml/2006/ole">
              <mc:AlternateContent xmlns:mc="http://schemas.openxmlformats.org/markup-compatibility/2006">
                <mc:Choice xmlns:v="urn:schemas-microsoft-com:vml" Requires="v">
                  <p:oleObj spid="_x0000_s93598" name="公式" r:id="rId3" imgW="1054100" imgH="876300" progId="Equation.3">
                    <p:embed/>
                  </p:oleObj>
                </mc:Choice>
                <mc:Fallback>
                  <p:oleObj name="公式" r:id="rId3" imgW="1054100" imgH="876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 y="353"/>
                          <a:ext cx="1646" cy="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2"/>
            <p:cNvGraphicFramePr>
              <a:graphicFrameLocks noChangeAspect="1"/>
            </p:cNvGraphicFramePr>
            <p:nvPr/>
          </p:nvGraphicFramePr>
          <p:xfrm>
            <a:off x="546" y="1538"/>
            <a:ext cx="1596" cy="958"/>
          </p:xfrm>
          <a:graphic>
            <a:graphicData uri="http://schemas.openxmlformats.org/presentationml/2006/ole">
              <mc:AlternateContent xmlns:mc="http://schemas.openxmlformats.org/markup-compatibility/2006">
                <mc:Choice xmlns:v="urn:schemas-microsoft-com:vml" Requires="v">
                  <p:oleObj spid="_x0000_s93599" name="公式" r:id="rId5" imgW="1016000" imgH="609600" progId="Equation.3">
                    <p:embed/>
                  </p:oleObj>
                </mc:Choice>
                <mc:Fallback>
                  <p:oleObj name="公式" r:id="rId5" imgW="1016000" imgH="609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 y="1538"/>
                          <a:ext cx="1596" cy="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AutoShape 20"/>
            <p:cNvSpPr>
              <a:spLocks/>
            </p:cNvSpPr>
            <p:nvPr/>
          </p:nvSpPr>
          <p:spPr bwMode="auto">
            <a:xfrm>
              <a:off x="336" y="672"/>
              <a:ext cx="192" cy="1536"/>
            </a:xfrm>
            <a:prstGeom prst="leftBrace">
              <a:avLst>
                <a:gd name="adj1" fmla="val 66667"/>
                <a:gd name="adj2" fmla="val 50000"/>
              </a:avLst>
            </a:prstGeom>
            <a:grpFill/>
            <a:ln w="38100">
              <a:solidFill>
                <a:srgbClr val="FF0000"/>
              </a:solidFill>
              <a:round/>
              <a:headEnd/>
              <a:tailEnd type="none" w="med" len="lg"/>
            </a:ln>
            <a:effectLst/>
          </p:spPr>
          <p:txBody>
            <a:bodyPr wrap="none" lIns="90000" tIns="46800" rIns="90000" bIns="46800" anchor="ctr">
              <a:spAutoFit/>
            </a:bodyPr>
            <a:lstStyle/>
            <a:p>
              <a:pPr>
                <a:defRPr/>
              </a:pPr>
              <a:endParaRPr lang="zh-CN" altLang="en-US">
                <a:ea typeface="+mn-ea"/>
              </a:endParaRPr>
            </a:p>
          </p:txBody>
        </p:sp>
      </p:grpSp>
      <p:sp>
        <p:nvSpPr>
          <p:cNvPr id="7" name="矩形 6"/>
          <p:cNvSpPr/>
          <p:nvPr/>
        </p:nvSpPr>
        <p:spPr>
          <a:xfrm>
            <a:off x="2891135" y="188640"/>
            <a:ext cx="2757486" cy="707886"/>
          </a:xfrm>
          <a:prstGeom prst="rect">
            <a:avLst/>
          </a:prstGeom>
        </p:spPr>
        <p:txBody>
          <a:bodyPr wrap="none">
            <a:spAutoFit/>
          </a:bodyPr>
          <a:lstStyle/>
          <a:p>
            <a:pPr algn="ctr" eaLnBrk="1" hangingPunct="1"/>
            <a:r>
              <a:rPr lang="zh-CN" altLang="en-US" sz="4000" dirty="0">
                <a:solidFill>
                  <a:srgbClr val="2D23F9"/>
                </a:solidFill>
              </a:rPr>
              <a:t>洛伦兹变换</a:t>
            </a:r>
          </a:p>
        </p:txBody>
      </p:sp>
      <p:grpSp>
        <p:nvGrpSpPr>
          <p:cNvPr id="8" name="Group 22"/>
          <p:cNvGrpSpPr>
            <a:grpSpLocks/>
          </p:cNvGrpSpPr>
          <p:nvPr/>
        </p:nvGrpSpPr>
        <p:grpSpPr bwMode="auto">
          <a:xfrm>
            <a:off x="4644008" y="2607295"/>
            <a:ext cx="2774950" cy="3091488"/>
            <a:chOff x="3264" y="461"/>
            <a:chExt cx="1968" cy="2131"/>
          </a:xfrm>
          <a:gradFill flip="none" rotWithShape="1">
            <a:gsLst>
              <a:gs pos="61000">
                <a:srgbClr val="FFFFCC"/>
              </a:gs>
              <a:gs pos="33000">
                <a:schemeClr val="bg1"/>
              </a:gs>
              <a:gs pos="25000">
                <a:srgbClr val="FFFFCC"/>
              </a:gs>
            </a:gsLst>
            <a:path path="circle">
              <a:fillToRect l="50000" t="50000" r="50000" b="50000"/>
            </a:path>
            <a:tileRect/>
          </a:gradFill>
        </p:grpSpPr>
        <p:sp>
          <p:nvSpPr>
            <p:cNvPr id="9" name="Rectangle 23"/>
            <p:cNvSpPr>
              <a:spLocks noChangeArrowheads="1"/>
            </p:cNvSpPr>
            <p:nvPr/>
          </p:nvSpPr>
          <p:spPr bwMode="auto">
            <a:xfrm>
              <a:off x="3264" y="480"/>
              <a:ext cx="1968" cy="2112"/>
            </a:xfrm>
            <a:prstGeom prst="rect">
              <a:avLst/>
            </a:prstGeom>
            <a:grpFill/>
            <a:ln w="38100">
              <a:solidFill>
                <a:srgbClr val="FF0000"/>
              </a:solidFill>
              <a:miter lim="800000"/>
              <a:headEnd/>
              <a:tailEnd type="none" w="med" len="lg"/>
            </a:ln>
            <a:effectLst/>
          </p:spPr>
          <p:txBody>
            <a:bodyPr wrap="none" lIns="90000" tIns="46800" rIns="90000" bIns="46800" anchor="ctr">
              <a:spAutoFit/>
            </a:bodyPr>
            <a:lstStyle/>
            <a:p>
              <a:pPr>
                <a:defRPr/>
              </a:pPr>
              <a:endParaRPr lang="zh-CN" altLang="en-US">
                <a:ea typeface="+mn-ea"/>
              </a:endParaRPr>
            </a:p>
          </p:txBody>
        </p:sp>
        <p:graphicFrame>
          <p:nvGraphicFramePr>
            <p:cNvPr id="10" name="Object 43"/>
            <p:cNvGraphicFramePr>
              <a:graphicFrameLocks noChangeAspect="1"/>
            </p:cNvGraphicFramePr>
            <p:nvPr>
              <p:extLst>
                <p:ext uri="{D42A27DB-BD31-4B8C-83A1-F6EECF244321}">
                  <p14:modId xmlns:p14="http://schemas.microsoft.com/office/powerpoint/2010/main" val="146929015"/>
                </p:ext>
              </p:extLst>
            </p:nvPr>
          </p:nvGraphicFramePr>
          <p:xfrm>
            <a:off x="3525" y="461"/>
            <a:ext cx="1587" cy="1370"/>
          </p:xfrm>
          <a:graphic>
            <a:graphicData uri="http://schemas.openxmlformats.org/presentationml/2006/ole">
              <mc:AlternateContent xmlns:mc="http://schemas.openxmlformats.org/markup-compatibility/2006">
                <mc:Choice xmlns:v="urn:schemas-microsoft-com:vml" Requires="v">
                  <p:oleObj spid="_x0000_s93600" name="公式" r:id="rId7" imgW="1016000" imgH="876300" progId="Equation.3">
                    <p:embed/>
                  </p:oleObj>
                </mc:Choice>
                <mc:Fallback>
                  <p:oleObj name="公式" r:id="rId7" imgW="1016000" imgH="876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5" y="461"/>
                          <a:ext cx="1587" cy="1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44"/>
            <p:cNvGraphicFramePr>
              <a:graphicFrameLocks noChangeAspect="1"/>
            </p:cNvGraphicFramePr>
            <p:nvPr>
              <p:extLst>
                <p:ext uri="{D42A27DB-BD31-4B8C-83A1-F6EECF244321}">
                  <p14:modId xmlns:p14="http://schemas.microsoft.com/office/powerpoint/2010/main" val="1780522992"/>
                </p:ext>
              </p:extLst>
            </p:nvPr>
          </p:nvGraphicFramePr>
          <p:xfrm>
            <a:off x="3600" y="1619"/>
            <a:ext cx="1537" cy="957"/>
          </p:xfrm>
          <a:graphic>
            <a:graphicData uri="http://schemas.openxmlformats.org/presentationml/2006/ole">
              <mc:AlternateContent xmlns:mc="http://schemas.openxmlformats.org/markup-compatibility/2006">
                <mc:Choice xmlns:v="urn:schemas-microsoft-com:vml" Requires="v">
                  <p:oleObj spid="_x0000_s93601" name="公式" r:id="rId9" imgW="977900" imgH="609600" progId="Equation.3">
                    <p:embed/>
                  </p:oleObj>
                </mc:Choice>
                <mc:Fallback>
                  <p:oleObj name="公式" r:id="rId9" imgW="977900" imgH="609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 y="1619"/>
                          <a:ext cx="1537" cy="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AutoShape 26"/>
            <p:cNvSpPr>
              <a:spLocks/>
            </p:cNvSpPr>
            <p:nvPr/>
          </p:nvSpPr>
          <p:spPr bwMode="auto">
            <a:xfrm>
              <a:off x="3381" y="729"/>
              <a:ext cx="192" cy="1536"/>
            </a:xfrm>
            <a:prstGeom prst="leftBrace">
              <a:avLst>
                <a:gd name="adj1" fmla="val 66667"/>
                <a:gd name="adj2" fmla="val 50000"/>
              </a:avLst>
            </a:prstGeom>
            <a:grpFill/>
            <a:ln w="38100">
              <a:solidFill>
                <a:srgbClr val="FF0000"/>
              </a:solidFill>
              <a:round/>
              <a:headEnd/>
              <a:tailEnd type="none" w="med" len="lg"/>
            </a:ln>
            <a:effectLst/>
          </p:spPr>
          <p:txBody>
            <a:bodyPr wrap="none" lIns="90000" tIns="46800" rIns="90000" bIns="46800" anchor="ctr">
              <a:spAutoFit/>
            </a:bodyPr>
            <a:lstStyle/>
            <a:p>
              <a:pPr>
                <a:defRPr/>
              </a:pPr>
              <a:endParaRPr lang="zh-CN" altLang="en-US">
                <a:ea typeface="+mn-ea"/>
              </a:endParaRPr>
            </a:p>
          </p:txBody>
        </p:sp>
      </p:grpSp>
      <p:sp>
        <p:nvSpPr>
          <p:cNvPr id="13" name="Text Box 61"/>
          <p:cNvSpPr txBox="1">
            <a:spLocks noChangeArrowheads="1"/>
          </p:cNvSpPr>
          <p:nvPr/>
        </p:nvSpPr>
        <p:spPr bwMode="auto">
          <a:xfrm>
            <a:off x="1187624" y="5991671"/>
            <a:ext cx="556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en-US" altLang="zh-CN" dirty="0">
                <a:latin typeface="Times New Roman"/>
                <a:cs typeface="Times New Roman"/>
              </a:rPr>
              <a:t>Σ’</a:t>
            </a:r>
            <a:r>
              <a:rPr lang="zh-CN" altLang="en-US" dirty="0"/>
              <a:t>和</a:t>
            </a:r>
            <a:r>
              <a:rPr lang="el-GR" altLang="zh-CN" dirty="0">
                <a:latin typeface="Times New Roman"/>
                <a:cs typeface="Times New Roman"/>
              </a:rPr>
              <a:t>Σ</a:t>
            </a:r>
            <a:r>
              <a:rPr lang="zh-CN" altLang="en-US" b="1" dirty="0"/>
              <a:t>坐标系等价，唯相对速度</a:t>
            </a:r>
            <a:r>
              <a:rPr lang="en-US" altLang="zh-CN" b="1" dirty="0"/>
              <a:t>u</a:t>
            </a:r>
            <a:r>
              <a:rPr lang="zh-CN" altLang="en-US" b="1" dirty="0"/>
              <a:t>相反</a:t>
            </a:r>
          </a:p>
        </p:txBody>
      </p:sp>
      <p:graphicFrame>
        <p:nvGraphicFramePr>
          <p:cNvPr id="14" name="对象 13"/>
          <p:cNvGraphicFramePr>
            <a:graphicFrameLocks noChangeAspect="1"/>
          </p:cNvGraphicFramePr>
          <p:nvPr>
            <p:extLst>
              <p:ext uri="{D42A27DB-BD31-4B8C-83A1-F6EECF244321}">
                <p14:modId xmlns:p14="http://schemas.microsoft.com/office/powerpoint/2010/main" val="2699265709"/>
              </p:ext>
            </p:extLst>
          </p:nvPr>
        </p:nvGraphicFramePr>
        <p:xfrm>
          <a:off x="628133" y="980728"/>
          <a:ext cx="4067175" cy="1389062"/>
        </p:xfrm>
        <a:graphic>
          <a:graphicData uri="http://schemas.openxmlformats.org/presentationml/2006/ole">
            <mc:AlternateContent xmlns:mc="http://schemas.openxmlformats.org/markup-compatibility/2006">
              <mc:Choice xmlns:v="urn:schemas-microsoft-com:vml" Requires="v">
                <p:oleObj spid="_x0000_s93602" name="Equation" r:id="rId11" imgW="1270000" imgH="609600" progId="Equation.DSMT4">
                  <p:embed/>
                </p:oleObj>
              </mc:Choice>
              <mc:Fallback>
                <p:oleObj name="Equation" r:id="rId11" imgW="1270000" imgH="609600" progId="Equation.DSMT4">
                  <p:embed/>
                  <p:pic>
                    <p:nvPicPr>
                      <p:cNvPr id="0" name="对象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8133" y="980728"/>
                        <a:ext cx="4067175" cy="1389062"/>
                      </a:xfrm>
                      <a:prstGeom prst="rect">
                        <a:avLst/>
                      </a:prstGeom>
                      <a:solidFill>
                        <a:schemeClr val="bg1"/>
                      </a:solidFill>
                      <a:ln w="28575">
                        <a:solidFill>
                          <a:srgbClr val="FF0000"/>
                        </a:solidFill>
                        <a:miter lim="800000"/>
                        <a:headEnd/>
                        <a:tailEnd/>
                      </a:ln>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545199001"/>
              </p:ext>
            </p:extLst>
          </p:nvPr>
        </p:nvGraphicFramePr>
        <p:xfrm>
          <a:off x="6011863" y="260350"/>
          <a:ext cx="2819400" cy="981075"/>
        </p:xfrm>
        <a:graphic>
          <a:graphicData uri="http://schemas.openxmlformats.org/presentationml/2006/ole">
            <mc:AlternateContent xmlns:mc="http://schemas.openxmlformats.org/markup-compatibility/2006">
              <mc:Choice xmlns:v="urn:schemas-microsoft-com:vml" Requires="v">
                <p:oleObj spid="_x0000_s93603" name="Equation" r:id="rId13" imgW="1180800" imgH="431640" progId="Equation.DSMT4">
                  <p:embed/>
                </p:oleObj>
              </mc:Choice>
              <mc:Fallback>
                <p:oleObj name="Equation" r:id="rId13" imgW="1180800" imgH="431640" progId="Equation.DSMT4">
                  <p:embed/>
                  <p:pic>
                    <p:nvPicPr>
                      <p:cNvPr id="0" name="Object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11863" y="260350"/>
                        <a:ext cx="2819400" cy="9810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3672666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500" fill="hold"/>
                                        <p:tgtEl>
                                          <p:spTgt spid="14"/>
                                        </p:tgtEl>
                                        <p:attrNameLst>
                                          <p:attrName>ppt_w</p:attrName>
                                        </p:attrNameLst>
                                      </p:cBhvr>
                                      <p:tavLst>
                                        <p:tav tm="0">
                                          <p:val>
                                            <p:fltVal val="0"/>
                                          </p:val>
                                        </p:tav>
                                        <p:tav tm="100000">
                                          <p:val>
                                            <p:strVal val="#ppt_w"/>
                                          </p:val>
                                        </p:tav>
                                      </p:tavLst>
                                    </p:anim>
                                    <p:anim calcmode="lin" valueType="num">
                                      <p:cBhvr>
                                        <p:cTn id="24" dur="500" fill="hold"/>
                                        <p:tgtEl>
                                          <p:spTgt spid="14"/>
                                        </p:tgtEl>
                                        <p:attrNameLst>
                                          <p:attrName>ppt_h</p:attrName>
                                        </p:attrNameLst>
                                      </p:cBhvr>
                                      <p:tavLst>
                                        <p:tav tm="0">
                                          <p:val>
                                            <p:fltVal val="0"/>
                                          </p:val>
                                        </p:tav>
                                        <p:tav tm="100000">
                                          <p:val>
                                            <p:strVal val="#ppt_h"/>
                                          </p:val>
                                        </p:tav>
                                      </p:tavLst>
                                    </p:anim>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158875" y="1268760"/>
            <a:ext cx="6858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zh-CN" altLang="en-US" sz="2800" b="1" dirty="0">
                <a:solidFill>
                  <a:schemeClr val="accent2"/>
                </a:solidFill>
              </a:rPr>
              <a:t>运动长度，在静止坐标系中</a:t>
            </a:r>
            <a:r>
              <a:rPr lang="zh-CN" altLang="en-US" sz="2800" b="1" dirty="0">
                <a:solidFill>
                  <a:srgbClr val="FF0000"/>
                </a:solidFill>
              </a:rPr>
              <a:t>同时</a:t>
            </a:r>
            <a:r>
              <a:rPr lang="zh-CN" altLang="en-US" sz="2800" b="1" dirty="0">
                <a:solidFill>
                  <a:schemeClr val="accent2"/>
                </a:solidFill>
              </a:rPr>
              <a:t>测量运动坐标系中的两点在静止坐标系中的距离</a:t>
            </a:r>
            <a:endParaRPr lang="en-US" altLang="zh-CN" sz="2800" b="1" dirty="0">
              <a:solidFill>
                <a:schemeClr val="accent2"/>
              </a:solidFill>
            </a:endParaRPr>
          </a:p>
        </p:txBody>
      </p:sp>
      <p:sp>
        <p:nvSpPr>
          <p:cNvPr id="3" name="矩形 2"/>
          <p:cNvSpPr/>
          <p:nvPr/>
        </p:nvSpPr>
        <p:spPr>
          <a:xfrm>
            <a:off x="271587" y="2996952"/>
            <a:ext cx="8784976" cy="523220"/>
          </a:xfrm>
          <a:prstGeom prst="rect">
            <a:avLst/>
          </a:prstGeom>
        </p:spPr>
        <p:txBody>
          <a:bodyPr wrap="square">
            <a:spAutoFit/>
          </a:bodyPr>
          <a:lstStyle/>
          <a:p>
            <a:pPr eaLnBrk="1" hangingPunct="1"/>
            <a:r>
              <a:rPr lang="zh-CN" altLang="en-US" dirty="0">
                <a:solidFill>
                  <a:srgbClr val="FF0000"/>
                </a:solidFill>
              </a:rPr>
              <a:t>某地</a:t>
            </a:r>
            <a:r>
              <a:rPr lang="zh-CN" altLang="en-US" dirty="0"/>
              <a:t>发生的</a:t>
            </a:r>
            <a:r>
              <a:rPr lang="zh-CN" altLang="en-US" dirty="0">
                <a:solidFill>
                  <a:srgbClr val="FF0000"/>
                </a:solidFill>
              </a:rPr>
              <a:t>事件</a:t>
            </a:r>
            <a:r>
              <a:rPr lang="zh-CN" altLang="en-US" dirty="0"/>
              <a:t>的</a:t>
            </a:r>
            <a:r>
              <a:rPr lang="zh-CN" altLang="en-US" dirty="0">
                <a:solidFill>
                  <a:srgbClr val="FF0000"/>
                </a:solidFill>
              </a:rPr>
              <a:t>时间坐标</a:t>
            </a:r>
            <a:r>
              <a:rPr lang="zh-CN" altLang="en-US" dirty="0"/>
              <a:t>，必须用</a:t>
            </a:r>
            <a:r>
              <a:rPr lang="zh-CN" altLang="en-US" dirty="0">
                <a:solidFill>
                  <a:srgbClr val="FF0000"/>
                </a:solidFill>
              </a:rPr>
              <a:t>同地的时钟来测量</a:t>
            </a:r>
          </a:p>
        </p:txBody>
      </p:sp>
      <p:grpSp>
        <p:nvGrpSpPr>
          <p:cNvPr id="4" name="Group 8"/>
          <p:cNvGrpSpPr>
            <a:grpSpLocks/>
          </p:cNvGrpSpPr>
          <p:nvPr/>
        </p:nvGrpSpPr>
        <p:grpSpPr bwMode="auto">
          <a:xfrm>
            <a:off x="2124075" y="3861048"/>
            <a:ext cx="4460875" cy="2057400"/>
            <a:chOff x="1088" y="1776"/>
            <a:chExt cx="2810" cy="1296"/>
          </a:xfrm>
        </p:grpSpPr>
        <p:sp>
          <p:nvSpPr>
            <p:cNvPr id="5" name="Line 9"/>
            <p:cNvSpPr>
              <a:spLocks noChangeShapeType="1"/>
            </p:cNvSpPr>
            <p:nvPr/>
          </p:nvSpPr>
          <p:spPr bwMode="auto">
            <a:xfrm flipV="1">
              <a:off x="1920" y="18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10"/>
            <p:cNvSpPr>
              <a:spLocks noChangeShapeType="1"/>
            </p:cNvSpPr>
            <p:nvPr/>
          </p:nvSpPr>
          <p:spPr bwMode="auto">
            <a:xfrm>
              <a:off x="1920" y="2304"/>
              <a:ext cx="168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Group 11"/>
            <p:cNvGrpSpPr>
              <a:grpSpLocks/>
            </p:cNvGrpSpPr>
            <p:nvPr/>
          </p:nvGrpSpPr>
          <p:grpSpPr bwMode="auto">
            <a:xfrm>
              <a:off x="1824" y="2352"/>
              <a:ext cx="240" cy="240"/>
              <a:chOff x="1056" y="2928"/>
              <a:chExt cx="240" cy="240"/>
            </a:xfrm>
          </p:grpSpPr>
          <p:sp>
            <p:nvSpPr>
              <p:cNvPr id="69" name="Oval 12"/>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en-US" sz="2400" b="1"/>
              </a:p>
            </p:txBody>
          </p:sp>
          <p:sp>
            <p:nvSpPr>
              <p:cNvPr id="70" name="Freeform 13"/>
              <p:cNvSpPr>
                <a:spLocks/>
              </p:cNvSpPr>
              <p:nvPr/>
            </p:nvSpPr>
            <p:spPr bwMode="auto">
              <a:xfrm>
                <a:off x="1171" y="2976"/>
                <a:ext cx="77" cy="86"/>
              </a:xfrm>
              <a:custGeom>
                <a:avLst/>
                <a:gdLst>
                  <a:gd name="T0" fmla="*/ 0 w 77"/>
                  <a:gd name="T1" fmla="*/ 86 h 86"/>
                  <a:gd name="T2" fmla="*/ 77 w 77"/>
                  <a:gd name="T3" fmla="*/ 0 h 86"/>
                  <a:gd name="T4" fmla="*/ 0 60000 65536"/>
                  <a:gd name="T5" fmla="*/ 0 60000 65536"/>
                </a:gdLst>
                <a:ahLst/>
                <a:cxnLst>
                  <a:cxn ang="T4">
                    <a:pos x="T0" y="T1"/>
                  </a:cxn>
                  <a:cxn ang="T5">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 name="Group 14"/>
            <p:cNvGrpSpPr>
              <a:grpSpLocks/>
            </p:cNvGrpSpPr>
            <p:nvPr/>
          </p:nvGrpSpPr>
          <p:grpSpPr bwMode="auto">
            <a:xfrm>
              <a:off x="2256" y="2352"/>
              <a:ext cx="240" cy="240"/>
              <a:chOff x="1056" y="2928"/>
              <a:chExt cx="240" cy="240"/>
            </a:xfrm>
          </p:grpSpPr>
          <p:sp>
            <p:nvSpPr>
              <p:cNvPr id="67" name="Oval 15"/>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en-US" sz="2400" b="1"/>
              </a:p>
            </p:txBody>
          </p:sp>
          <p:sp>
            <p:nvSpPr>
              <p:cNvPr id="68" name="Freeform 16"/>
              <p:cNvSpPr>
                <a:spLocks/>
              </p:cNvSpPr>
              <p:nvPr/>
            </p:nvSpPr>
            <p:spPr bwMode="auto">
              <a:xfrm>
                <a:off x="1171" y="2976"/>
                <a:ext cx="77" cy="86"/>
              </a:xfrm>
              <a:custGeom>
                <a:avLst/>
                <a:gdLst>
                  <a:gd name="T0" fmla="*/ 0 w 77"/>
                  <a:gd name="T1" fmla="*/ 86 h 86"/>
                  <a:gd name="T2" fmla="*/ 77 w 77"/>
                  <a:gd name="T3" fmla="*/ 0 h 86"/>
                  <a:gd name="T4" fmla="*/ 0 60000 65536"/>
                  <a:gd name="T5" fmla="*/ 0 60000 65536"/>
                </a:gdLst>
                <a:ahLst/>
                <a:cxnLst>
                  <a:cxn ang="T4">
                    <a:pos x="T0" y="T1"/>
                  </a:cxn>
                  <a:cxn ang="T5">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 name="Group 17"/>
            <p:cNvGrpSpPr>
              <a:grpSpLocks/>
            </p:cNvGrpSpPr>
            <p:nvPr/>
          </p:nvGrpSpPr>
          <p:grpSpPr bwMode="auto">
            <a:xfrm>
              <a:off x="2736" y="2352"/>
              <a:ext cx="240" cy="240"/>
              <a:chOff x="1056" y="2928"/>
              <a:chExt cx="240" cy="240"/>
            </a:xfrm>
          </p:grpSpPr>
          <p:sp>
            <p:nvSpPr>
              <p:cNvPr id="65" name="Oval 18"/>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en-US" sz="2400" b="1"/>
              </a:p>
            </p:txBody>
          </p:sp>
          <p:sp>
            <p:nvSpPr>
              <p:cNvPr id="66" name="Freeform 19"/>
              <p:cNvSpPr>
                <a:spLocks/>
              </p:cNvSpPr>
              <p:nvPr/>
            </p:nvSpPr>
            <p:spPr bwMode="auto">
              <a:xfrm>
                <a:off x="1171" y="2976"/>
                <a:ext cx="77" cy="86"/>
              </a:xfrm>
              <a:custGeom>
                <a:avLst/>
                <a:gdLst>
                  <a:gd name="T0" fmla="*/ 0 w 77"/>
                  <a:gd name="T1" fmla="*/ 86 h 86"/>
                  <a:gd name="T2" fmla="*/ 77 w 77"/>
                  <a:gd name="T3" fmla="*/ 0 h 86"/>
                  <a:gd name="T4" fmla="*/ 0 60000 65536"/>
                  <a:gd name="T5" fmla="*/ 0 60000 65536"/>
                </a:gdLst>
                <a:ahLst/>
                <a:cxnLst>
                  <a:cxn ang="T4">
                    <a:pos x="T0" y="T1"/>
                  </a:cxn>
                  <a:cxn ang="T5">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 name="Group 20"/>
            <p:cNvGrpSpPr>
              <a:grpSpLocks/>
            </p:cNvGrpSpPr>
            <p:nvPr/>
          </p:nvGrpSpPr>
          <p:grpSpPr bwMode="auto">
            <a:xfrm>
              <a:off x="1920" y="2256"/>
              <a:ext cx="1440" cy="48"/>
              <a:chOff x="912" y="2736"/>
              <a:chExt cx="1440" cy="48"/>
            </a:xfrm>
          </p:grpSpPr>
          <p:sp>
            <p:nvSpPr>
              <p:cNvPr id="55" name="Rectangle 21"/>
              <p:cNvSpPr>
                <a:spLocks noChangeArrowheads="1"/>
              </p:cNvSpPr>
              <p:nvPr/>
            </p:nvSpPr>
            <p:spPr bwMode="auto">
              <a:xfrm>
                <a:off x="912" y="2736"/>
                <a:ext cx="1440" cy="48"/>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en-US" sz="2400" b="1"/>
              </a:p>
            </p:txBody>
          </p:sp>
          <p:sp>
            <p:nvSpPr>
              <p:cNvPr id="56" name="Line 22"/>
              <p:cNvSpPr>
                <a:spLocks noChangeShapeType="1"/>
              </p:cNvSpPr>
              <p:nvPr/>
            </p:nvSpPr>
            <p:spPr bwMode="auto">
              <a:xfrm>
                <a:off x="1056" y="273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23"/>
              <p:cNvSpPr>
                <a:spLocks noChangeShapeType="1"/>
              </p:cNvSpPr>
              <p:nvPr/>
            </p:nvSpPr>
            <p:spPr bwMode="auto">
              <a:xfrm>
                <a:off x="1200" y="273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24"/>
              <p:cNvSpPr>
                <a:spLocks noChangeShapeType="1"/>
              </p:cNvSpPr>
              <p:nvPr/>
            </p:nvSpPr>
            <p:spPr bwMode="auto">
              <a:xfrm>
                <a:off x="1344" y="273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25"/>
              <p:cNvSpPr>
                <a:spLocks noChangeShapeType="1"/>
              </p:cNvSpPr>
              <p:nvPr/>
            </p:nvSpPr>
            <p:spPr bwMode="auto">
              <a:xfrm>
                <a:off x="1488" y="273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26"/>
              <p:cNvSpPr>
                <a:spLocks noChangeShapeType="1"/>
              </p:cNvSpPr>
              <p:nvPr/>
            </p:nvSpPr>
            <p:spPr bwMode="auto">
              <a:xfrm>
                <a:off x="1632" y="273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27"/>
              <p:cNvSpPr>
                <a:spLocks noChangeShapeType="1"/>
              </p:cNvSpPr>
              <p:nvPr/>
            </p:nvSpPr>
            <p:spPr bwMode="auto">
              <a:xfrm>
                <a:off x="1776" y="273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28"/>
              <p:cNvSpPr>
                <a:spLocks noChangeShapeType="1"/>
              </p:cNvSpPr>
              <p:nvPr/>
            </p:nvSpPr>
            <p:spPr bwMode="auto">
              <a:xfrm>
                <a:off x="1920" y="273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29"/>
              <p:cNvSpPr>
                <a:spLocks noChangeShapeType="1"/>
              </p:cNvSpPr>
              <p:nvPr/>
            </p:nvSpPr>
            <p:spPr bwMode="auto">
              <a:xfrm>
                <a:off x="2064" y="273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30"/>
              <p:cNvSpPr>
                <a:spLocks noChangeShapeType="1"/>
              </p:cNvSpPr>
              <p:nvPr/>
            </p:nvSpPr>
            <p:spPr bwMode="auto">
              <a:xfrm>
                <a:off x="2208" y="273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 name="AutoShape 31"/>
            <p:cNvSpPr>
              <a:spLocks noChangeArrowheads="1"/>
            </p:cNvSpPr>
            <p:nvPr/>
          </p:nvSpPr>
          <p:spPr bwMode="auto">
            <a:xfrm>
              <a:off x="2256" y="1920"/>
              <a:ext cx="240" cy="192"/>
            </a:xfrm>
            <a:prstGeom prst="irregularSeal1">
              <a:avLst/>
            </a:prstGeom>
            <a:solidFill>
              <a:srgbClr val="CC3300"/>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en-US" sz="2400" b="1"/>
            </a:p>
          </p:txBody>
        </p:sp>
        <p:sp>
          <p:nvSpPr>
            <p:cNvPr id="12" name="Text Box 32"/>
            <p:cNvSpPr txBox="1">
              <a:spLocks noChangeArrowheads="1"/>
            </p:cNvSpPr>
            <p:nvPr/>
          </p:nvSpPr>
          <p:spPr bwMode="auto">
            <a:xfrm>
              <a:off x="1680" y="1920"/>
              <a:ext cx="2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b="1">
                  <a:solidFill>
                    <a:schemeClr val="accent2"/>
                  </a:solidFill>
                </a:rPr>
                <a:t>S</a:t>
              </a:r>
              <a:r>
                <a:rPr lang="en-US" altLang="zh-CN" sz="2400" b="1" i="1">
                  <a:solidFill>
                    <a:schemeClr val="accent2"/>
                  </a:solidFill>
                  <a:cs typeface="Times New Roman" pitchFamily="18" charset="0"/>
                </a:rPr>
                <a:t>'</a:t>
              </a:r>
              <a:endParaRPr lang="en-US" altLang="zh-CN" sz="2400" b="1" i="1">
                <a:solidFill>
                  <a:schemeClr val="accent2"/>
                </a:solidFill>
              </a:endParaRPr>
            </a:p>
          </p:txBody>
        </p:sp>
        <p:sp>
          <p:nvSpPr>
            <p:cNvPr id="13" name="Line 33"/>
            <p:cNvSpPr>
              <a:spLocks noChangeShapeType="1"/>
            </p:cNvSpPr>
            <p:nvPr/>
          </p:nvSpPr>
          <p:spPr bwMode="auto">
            <a:xfrm flipV="1">
              <a:off x="1392" y="1776"/>
              <a:ext cx="0" cy="1008"/>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34"/>
            <p:cNvSpPr>
              <a:spLocks noChangeShapeType="1"/>
            </p:cNvSpPr>
            <p:nvPr/>
          </p:nvSpPr>
          <p:spPr bwMode="auto">
            <a:xfrm>
              <a:off x="1392" y="2784"/>
              <a:ext cx="2352"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 name="Group 35"/>
            <p:cNvGrpSpPr>
              <a:grpSpLocks/>
            </p:cNvGrpSpPr>
            <p:nvPr/>
          </p:nvGrpSpPr>
          <p:grpSpPr bwMode="auto">
            <a:xfrm>
              <a:off x="1392" y="2736"/>
              <a:ext cx="2160" cy="48"/>
              <a:chOff x="1536" y="2976"/>
              <a:chExt cx="2160" cy="48"/>
            </a:xfrm>
          </p:grpSpPr>
          <p:sp>
            <p:nvSpPr>
              <p:cNvPr id="40" name="Rectangle 36"/>
              <p:cNvSpPr>
                <a:spLocks noChangeArrowheads="1"/>
              </p:cNvSpPr>
              <p:nvPr/>
            </p:nvSpPr>
            <p:spPr bwMode="auto">
              <a:xfrm>
                <a:off x="1536" y="2976"/>
                <a:ext cx="2160" cy="48"/>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en-US" sz="2400" b="1"/>
              </a:p>
            </p:txBody>
          </p:sp>
          <p:sp>
            <p:nvSpPr>
              <p:cNvPr id="41" name="Line 37"/>
              <p:cNvSpPr>
                <a:spLocks noChangeShapeType="1"/>
              </p:cNvSpPr>
              <p:nvPr/>
            </p:nvSpPr>
            <p:spPr bwMode="auto">
              <a:xfrm>
                <a:off x="1680" y="297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8"/>
              <p:cNvSpPr>
                <a:spLocks noChangeShapeType="1"/>
              </p:cNvSpPr>
              <p:nvPr/>
            </p:nvSpPr>
            <p:spPr bwMode="auto">
              <a:xfrm>
                <a:off x="1824" y="297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39"/>
              <p:cNvSpPr>
                <a:spLocks noChangeShapeType="1"/>
              </p:cNvSpPr>
              <p:nvPr/>
            </p:nvSpPr>
            <p:spPr bwMode="auto">
              <a:xfrm>
                <a:off x="1968" y="297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0"/>
              <p:cNvSpPr>
                <a:spLocks noChangeShapeType="1"/>
              </p:cNvSpPr>
              <p:nvPr/>
            </p:nvSpPr>
            <p:spPr bwMode="auto">
              <a:xfrm>
                <a:off x="2112" y="297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1"/>
              <p:cNvSpPr>
                <a:spLocks noChangeShapeType="1"/>
              </p:cNvSpPr>
              <p:nvPr/>
            </p:nvSpPr>
            <p:spPr bwMode="auto">
              <a:xfrm>
                <a:off x="2256" y="297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2"/>
              <p:cNvSpPr>
                <a:spLocks noChangeShapeType="1"/>
              </p:cNvSpPr>
              <p:nvPr/>
            </p:nvSpPr>
            <p:spPr bwMode="auto">
              <a:xfrm>
                <a:off x="2400" y="297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3"/>
              <p:cNvSpPr>
                <a:spLocks noChangeShapeType="1"/>
              </p:cNvSpPr>
              <p:nvPr/>
            </p:nvSpPr>
            <p:spPr bwMode="auto">
              <a:xfrm>
                <a:off x="2544" y="297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4"/>
              <p:cNvSpPr>
                <a:spLocks noChangeShapeType="1"/>
              </p:cNvSpPr>
              <p:nvPr/>
            </p:nvSpPr>
            <p:spPr bwMode="auto">
              <a:xfrm>
                <a:off x="2688" y="297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5"/>
              <p:cNvSpPr>
                <a:spLocks noChangeShapeType="1"/>
              </p:cNvSpPr>
              <p:nvPr/>
            </p:nvSpPr>
            <p:spPr bwMode="auto">
              <a:xfrm>
                <a:off x="2832" y="297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6"/>
              <p:cNvSpPr>
                <a:spLocks noChangeShapeType="1"/>
              </p:cNvSpPr>
              <p:nvPr/>
            </p:nvSpPr>
            <p:spPr bwMode="auto">
              <a:xfrm>
                <a:off x="2976" y="297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7"/>
              <p:cNvSpPr>
                <a:spLocks noChangeShapeType="1"/>
              </p:cNvSpPr>
              <p:nvPr/>
            </p:nvSpPr>
            <p:spPr bwMode="auto">
              <a:xfrm>
                <a:off x="3120" y="297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8"/>
              <p:cNvSpPr>
                <a:spLocks noChangeShapeType="1"/>
              </p:cNvSpPr>
              <p:nvPr/>
            </p:nvSpPr>
            <p:spPr bwMode="auto">
              <a:xfrm>
                <a:off x="3264" y="297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49"/>
              <p:cNvSpPr>
                <a:spLocks noChangeShapeType="1"/>
              </p:cNvSpPr>
              <p:nvPr/>
            </p:nvSpPr>
            <p:spPr bwMode="auto">
              <a:xfrm>
                <a:off x="3408" y="297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0"/>
              <p:cNvSpPr>
                <a:spLocks noChangeShapeType="1"/>
              </p:cNvSpPr>
              <p:nvPr/>
            </p:nvSpPr>
            <p:spPr bwMode="auto">
              <a:xfrm>
                <a:off x="3552" y="2976"/>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51"/>
            <p:cNvGrpSpPr>
              <a:grpSpLocks/>
            </p:cNvGrpSpPr>
            <p:nvPr/>
          </p:nvGrpSpPr>
          <p:grpSpPr bwMode="auto">
            <a:xfrm>
              <a:off x="1344" y="2832"/>
              <a:ext cx="240" cy="240"/>
              <a:chOff x="1488" y="3072"/>
              <a:chExt cx="240" cy="240"/>
            </a:xfrm>
          </p:grpSpPr>
          <p:sp>
            <p:nvSpPr>
              <p:cNvPr id="38" name="Oval 52"/>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en-US" sz="2400" b="1"/>
              </a:p>
            </p:txBody>
          </p:sp>
          <p:sp>
            <p:nvSpPr>
              <p:cNvPr id="39" name="Freeform 53"/>
              <p:cNvSpPr>
                <a:spLocks/>
              </p:cNvSpPr>
              <p:nvPr/>
            </p:nvSpPr>
            <p:spPr bwMode="auto">
              <a:xfrm>
                <a:off x="1587" y="3165"/>
                <a:ext cx="125" cy="41"/>
              </a:xfrm>
              <a:custGeom>
                <a:avLst/>
                <a:gdLst>
                  <a:gd name="T0" fmla="*/ 0 w 125"/>
                  <a:gd name="T1" fmla="*/ 41 h 41"/>
                  <a:gd name="T2" fmla="*/ 125 w 125"/>
                  <a:gd name="T3" fmla="*/ 0 h 41"/>
                  <a:gd name="T4" fmla="*/ 0 60000 65536"/>
                  <a:gd name="T5" fmla="*/ 0 60000 65536"/>
                </a:gdLst>
                <a:ahLst/>
                <a:cxnLst>
                  <a:cxn ang="T4">
                    <a:pos x="T0" y="T1"/>
                  </a:cxn>
                  <a:cxn ang="T5">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 name="Group 54"/>
            <p:cNvGrpSpPr>
              <a:grpSpLocks/>
            </p:cNvGrpSpPr>
            <p:nvPr/>
          </p:nvGrpSpPr>
          <p:grpSpPr bwMode="auto">
            <a:xfrm>
              <a:off x="1824" y="2832"/>
              <a:ext cx="240" cy="240"/>
              <a:chOff x="1488" y="3072"/>
              <a:chExt cx="240" cy="240"/>
            </a:xfrm>
          </p:grpSpPr>
          <p:sp>
            <p:nvSpPr>
              <p:cNvPr id="36" name="Oval 55"/>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en-US" sz="2400" b="1"/>
              </a:p>
            </p:txBody>
          </p:sp>
          <p:sp>
            <p:nvSpPr>
              <p:cNvPr id="37" name="Freeform 56"/>
              <p:cNvSpPr>
                <a:spLocks/>
              </p:cNvSpPr>
              <p:nvPr/>
            </p:nvSpPr>
            <p:spPr bwMode="auto">
              <a:xfrm>
                <a:off x="1587" y="3165"/>
                <a:ext cx="125" cy="41"/>
              </a:xfrm>
              <a:custGeom>
                <a:avLst/>
                <a:gdLst>
                  <a:gd name="T0" fmla="*/ 0 w 125"/>
                  <a:gd name="T1" fmla="*/ 41 h 41"/>
                  <a:gd name="T2" fmla="*/ 125 w 125"/>
                  <a:gd name="T3" fmla="*/ 0 h 41"/>
                  <a:gd name="T4" fmla="*/ 0 60000 65536"/>
                  <a:gd name="T5" fmla="*/ 0 60000 65536"/>
                </a:gdLst>
                <a:ahLst/>
                <a:cxnLst>
                  <a:cxn ang="T4">
                    <a:pos x="T0" y="T1"/>
                  </a:cxn>
                  <a:cxn ang="T5">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 name="Group 57"/>
            <p:cNvGrpSpPr>
              <a:grpSpLocks/>
            </p:cNvGrpSpPr>
            <p:nvPr/>
          </p:nvGrpSpPr>
          <p:grpSpPr bwMode="auto">
            <a:xfrm>
              <a:off x="2304" y="2832"/>
              <a:ext cx="240" cy="240"/>
              <a:chOff x="1488" y="3072"/>
              <a:chExt cx="240" cy="240"/>
            </a:xfrm>
          </p:grpSpPr>
          <p:sp>
            <p:nvSpPr>
              <p:cNvPr id="34" name="Oval 58"/>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en-US" sz="2400" b="1"/>
              </a:p>
            </p:txBody>
          </p:sp>
          <p:sp>
            <p:nvSpPr>
              <p:cNvPr id="35" name="Freeform 59"/>
              <p:cNvSpPr>
                <a:spLocks/>
              </p:cNvSpPr>
              <p:nvPr/>
            </p:nvSpPr>
            <p:spPr bwMode="auto">
              <a:xfrm>
                <a:off x="1587" y="3165"/>
                <a:ext cx="125" cy="41"/>
              </a:xfrm>
              <a:custGeom>
                <a:avLst/>
                <a:gdLst>
                  <a:gd name="T0" fmla="*/ 0 w 125"/>
                  <a:gd name="T1" fmla="*/ 41 h 41"/>
                  <a:gd name="T2" fmla="*/ 125 w 125"/>
                  <a:gd name="T3" fmla="*/ 0 h 41"/>
                  <a:gd name="T4" fmla="*/ 0 60000 65536"/>
                  <a:gd name="T5" fmla="*/ 0 60000 65536"/>
                </a:gdLst>
                <a:ahLst/>
                <a:cxnLst>
                  <a:cxn ang="T4">
                    <a:pos x="T0" y="T1"/>
                  </a:cxn>
                  <a:cxn ang="T5">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 name="Group 60"/>
            <p:cNvGrpSpPr>
              <a:grpSpLocks/>
            </p:cNvGrpSpPr>
            <p:nvPr/>
          </p:nvGrpSpPr>
          <p:grpSpPr bwMode="auto">
            <a:xfrm>
              <a:off x="2784" y="2832"/>
              <a:ext cx="240" cy="240"/>
              <a:chOff x="1488" y="3072"/>
              <a:chExt cx="240" cy="240"/>
            </a:xfrm>
          </p:grpSpPr>
          <p:sp>
            <p:nvSpPr>
              <p:cNvPr id="32" name="Oval 61"/>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en-US" sz="2400" b="1"/>
              </a:p>
            </p:txBody>
          </p:sp>
          <p:sp>
            <p:nvSpPr>
              <p:cNvPr id="33" name="Freeform 62"/>
              <p:cNvSpPr>
                <a:spLocks/>
              </p:cNvSpPr>
              <p:nvPr/>
            </p:nvSpPr>
            <p:spPr bwMode="auto">
              <a:xfrm>
                <a:off x="1587" y="3165"/>
                <a:ext cx="125" cy="41"/>
              </a:xfrm>
              <a:custGeom>
                <a:avLst/>
                <a:gdLst>
                  <a:gd name="T0" fmla="*/ 0 w 125"/>
                  <a:gd name="T1" fmla="*/ 41 h 41"/>
                  <a:gd name="T2" fmla="*/ 125 w 125"/>
                  <a:gd name="T3" fmla="*/ 0 h 41"/>
                  <a:gd name="T4" fmla="*/ 0 60000 65536"/>
                  <a:gd name="T5" fmla="*/ 0 60000 65536"/>
                </a:gdLst>
                <a:ahLst/>
                <a:cxnLst>
                  <a:cxn ang="T4">
                    <a:pos x="T0" y="T1"/>
                  </a:cxn>
                  <a:cxn ang="T5">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 name="Group 63"/>
            <p:cNvGrpSpPr>
              <a:grpSpLocks/>
            </p:cNvGrpSpPr>
            <p:nvPr/>
          </p:nvGrpSpPr>
          <p:grpSpPr bwMode="auto">
            <a:xfrm>
              <a:off x="3264" y="2832"/>
              <a:ext cx="240" cy="240"/>
              <a:chOff x="1488" y="3072"/>
              <a:chExt cx="240" cy="240"/>
            </a:xfrm>
          </p:grpSpPr>
          <p:sp>
            <p:nvSpPr>
              <p:cNvPr id="30" name="Oval 64"/>
              <p:cNvSpPr>
                <a:spLocks noChangeArrowheads="1"/>
              </p:cNvSpPr>
              <p:nvPr/>
            </p:nvSpPr>
            <p:spPr bwMode="auto">
              <a:xfrm>
                <a:off x="1488" y="3072"/>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en-US" sz="2400" b="1"/>
              </a:p>
            </p:txBody>
          </p:sp>
          <p:sp>
            <p:nvSpPr>
              <p:cNvPr id="31" name="Freeform 65"/>
              <p:cNvSpPr>
                <a:spLocks/>
              </p:cNvSpPr>
              <p:nvPr/>
            </p:nvSpPr>
            <p:spPr bwMode="auto">
              <a:xfrm>
                <a:off x="1587" y="3165"/>
                <a:ext cx="125" cy="41"/>
              </a:xfrm>
              <a:custGeom>
                <a:avLst/>
                <a:gdLst>
                  <a:gd name="T0" fmla="*/ 0 w 125"/>
                  <a:gd name="T1" fmla="*/ 41 h 41"/>
                  <a:gd name="T2" fmla="*/ 125 w 125"/>
                  <a:gd name="T3" fmla="*/ 0 h 41"/>
                  <a:gd name="T4" fmla="*/ 0 60000 65536"/>
                  <a:gd name="T5" fmla="*/ 0 60000 65536"/>
                </a:gdLst>
                <a:ahLst/>
                <a:cxnLst>
                  <a:cxn ang="T4">
                    <a:pos x="T0" y="T1"/>
                  </a:cxn>
                  <a:cxn ang="T5">
                    <a:pos x="T2" y="T3"/>
                  </a:cxn>
                </a:cxnLst>
                <a:rect l="0" t="0" r="r" b="b"/>
                <a:pathLst>
                  <a:path w="125" h="41">
                    <a:moveTo>
                      <a:pt x="0" y="41"/>
                    </a:moveTo>
                    <a:lnTo>
                      <a:pt x="125"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 name="Group 66"/>
            <p:cNvGrpSpPr>
              <a:grpSpLocks/>
            </p:cNvGrpSpPr>
            <p:nvPr/>
          </p:nvGrpSpPr>
          <p:grpSpPr bwMode="auto">
            <a:xfrm>
              <a:off x="3216" y="2352"/>
              <a:ext cx="240" cy="240"/>
              <a:chOff x="1056" y="2928"/>
              <a:chExt cx="240" cy="240"/>
            </a:xfrm>
          </p:grpSpPr>
          <p:sp>
            <p:nvSpPr>
              <p:cNvPr id="28" name="Oval 67"/>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en-US" sz="2400" b="1"/>
              </a:p>
            </p:txBody>
          </p:sp>
          <p:sp>
            <p:nvSpPr>
              <p:cNvPr id="29" name="Freeform 68"/>
              <p:cNvSpPr>
                <a:spLocks/>
              </p:cNvSpPr>
              <p:nvPr/>
            </p:nvSpPr>
            <p:spPr bwMode="auto">
              <a:xfrm>
                <a:off x="1171" y="2976"/>
                <a:ext cx="77" cy="86"/>
              </a:xfrm>
              <a:custGeom>
                <a:avLst/>
                <a:gdLst>
                  <a:gd name="T0" fmla="*/ 0 w 77"/>
                  <a:gd name="T1" fmla="*/ 86 h 86"/>
                  <a:gd name="T2" fmla="*/ 77 w 77"/>
                  <a:gd name="T3" fmla="*/ 0 h 86"/>
                  <a:gd name="T4" fmla="*/ 0 60000 65536"/>
                  <a:gd name="T5" fmla="*/ 0 60000 65536"/>
                </a:gdLst>
                <a:ahLst/>
                <a:cxnLst>
                  <a:cxn ang="T4">
                    <a:pos x="T0" y="T1"/>
                  </a:cxn>
                  <a:cxn ang="T5">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 name="Text Box 69"/>
            <p:cNvSpPr txBox="1">
              <a:spLocks noChangeArrowheads="1"/>
            </p:cNvSpPr>
            <p:nvPr/>
          </p:nvSpPr>
          <p:spPr bwMode="auto">
            <a:xfrm>
              <a:off x="1088" y="2063"/>
              <a:ext cx="22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zh-CN" sz="2400" b="1">
                  <a:solidFill>
                    <a:schemeClr val="accent2"/>
                  </a:solidFill>
                </a:rPr>
                <a:t>S</a:t>
              </a:r>
            </a:p>
          </p:txBody>
        </p:sp>
        <p:sp>
          <p:nvSpPr>
            <p:cNvPr id="23" name="AutoShape 70"/>
            <p:cNvSpPr>
              <a:spLocks noChangeArrowheads="1"/>
            </p:cNvSpPr>
            <p:nvPr/>
          </p:nvSpPr>
          <p:spPr bwMode="auto">
            <a:xfrm>
              <a:off x="2832" y="1776"/>
              <a:ext cx="960" cy="192"/>
            </a:xfrm>
            <a:prstGeom prst="wedgeRectCallout">
              <a:avLst>
                <a:gd name="adj1" fmla="val -82917"/>
                <a:gd name="adj2" fmla="val 62500"/>
              </a:avLst>
            </a:prstGeom>
            <a:solidFill>
              <a:srgbClr val="FFFFFF"/>
            </a:solidFill>
            <a:ln w="19050">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400" b="1">
                  <a:solidFill>
                    <a:schemeClr val="accent2"/>
                  </a:solidFill>
                </a:rPr>
                <a:t>一个事件</a:t>
              </a:r>
            </a:p>
          </p:txBody>
        </p:sp>
        <p:sp>
          <p:nvSpPr>
            <p:cNvPr id="24" name="Text Box 71"/>
            <p:cNvSpPr txBox="1">
              <a:spLocks noChangeArrowheads="1"/>
            </p:cNvSpPr>
            <p:nvPr/>
          </p:nvSpPr>
          <p:spPr bwMode="auto">
            <a:xfrm>
              <a:off x="3516" y="2207"/>
              <a:ext cx="267"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zh-CN" sz="2400" b="1" i="1">
                  <a:solidFill>
                    <a:schemeClr val="accent2"/>
                  </a:solidFill>
                </a:rPr>
                <a:t>x</a:t>
              </a:r>
              <a:r>
                <a:rPr lang="en-US" altLang="zh-CN" sz="2400" b="1" i="1">
                  <a:solidFill>
                    <a:schemeClr val="accent2"/>
                  </a:solidFill>
                  <a:cs typeface="Times New Roman" pitchFamily="18" charset="0"/>
                </a:rPr>
                <a:t>'</a:t>
              </a:r>
            </a:p>
          </p:txBody>
        </p:sp>
        <p:sp>
          <p:nvSpPr>
            <p:cNvPr id="25" name="Text Box 72"/>
            <p:cNvSpPr txBox="1">
              <a:spLocks noChangeArrowheads="1"/>
            </p:cNvSpPr>
            <p:nvPr/>
          </p:nvSpPr>
          <p:spPr bwMode="auto">
            <a:xfrm>
              <a:off x="3685" y="2687"/>
              <a:ext cx="21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zh-CN" sz="2400" b="1" i="1">
                  <a:solidFill>
                    <a:schemeClr val="accent2"/>
                  </a:solidFill>
                </a:rPr>
                <a:t>x</a:t>
              </a:r>
            </a:p>
          </p:txBody>
        </p:sp>
        <p:sp>
          <p:nvSpPr>
            <p:cNvPr id="26" name="Line 73"/>
            <p:cNvSpPr>
              <a:spLocks noChangeShapeType="1"/>
            </p:cNvSpPr>
            <p:nvPr/>
          </p:nvSpPr>
          <p:spPr bwMode="auto">
            <a:xfrm>
              <a:off x="3120" y="2112"/>
              <a:ext cx="480"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 name="Object 74"/>
            <p:cNvGraphicFramePr>
              <a:graphicFrameLocks noChangeAspect="1"/>
            </p:cNvGraphicFramePr>
            <p:nvPr/>
          </p:nvGraphicFramePr>
          <p:xfrm>
            <a:off x="3655" y="2029"/>
            <a:ext cx="155" cy="211"/>
          </p:xfrm>
          <a:graphic>
            <a:graphicData uri="http://schemas.openxmlformats.org/presentationml/2006/ole">
              <mc:AlternateContent xmlns:mc="http://schemas.openxmlformats.org/markup-compatibility/2006">
                <mc:Choice xmlns:v="urn:schemas-microsoft-com:vml" Requires="v">
                  <p:oleObj spid="_x0000_s94295" name="Equation" r:id="rId3" imgW="228628" imgH="292140" progId="Equation.3">
                    <p:embed/>
                  </p:oleObj>
                </mc:Choice>
                <mc:Fallback>
                  <p:oleObj name="Equation" r:id="rId3" imgW="228628" imgH="2921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5" y="2029"/>
                          <a:ext cx="15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 name="Text Box 75"/>
          <p:cNvSpPr txBox="1">
            <a:spLocks noChangeArrowheads="1"/>
          </p:cNvSpPr>
          <p:nvPr/>
        </p:nvSpPr>
        <p:spPr bwMode="auto">
          <a:xfrm>
            <a:off x="827584" y="6084585"/>
            <a:ext cx="792088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zh-CN" b="1" dirty="0">
                <a:solidFill>
                  <a:srgbClr val="CC3300"/>
                </a:solidFill>
              </a:rPr>
              <a:t>  </a:t>
            </a:r>
            <a:r>
              <a:rPr lang="zh-CN" altLang="en-US" b="1" dirty="0">
                <a:solidFill>
                  <a:srgbClr val="CC3300"/>
                </a:solidFill>
              </a:rPr>
              <a:t>同步钟</a:t>
            </a:r>
            <a:r>
              <a:rPr lang="zh-CN" altLang="en-US" dirty="0">
                <a:solidFill>
                  <a:srgbClr val="CC3300"/>
                </a:solidFill>
              </a:rPr>
              <a:t>用来测量不同地点事件的时间间隔</a:t>
            </a:r>
            <a:endParaRPr lang="zh-CN" altLang="en-US" b="1" dirty="0">
              <a:solidFill>
                <a:srgbClr val="CC3300"/>
              </a:solidFill>
            </a:endParaRPr>
          </a:p>
        </p:txBody>
      </p:sp>
      <p:sp>
        <p:nvSpPr>
          <p:cNvPr id="72" name="矩形 71"/>
          <p:cNvSpPr/>
          <p:nvPr/>
        </p:nvSpPr>
        <p:spPr>
          <a:xfrm>
            <a:off x="2119288" y="188640"/>
            <a:ext cx="4301178" cy="707886"/>
          </a:xfrm>
          <a:prstGeom prst="rect">
            <a:avLst/>
          </a:prstGeom>
        </p:spPr>
        <p:txBody>
          <a:bodyPr wrap="none">
            <a:spAutoFit/>
          </a:bodyPr>
          <a:lstStyle/>
          <a:p>
            <a:pPr algn="ctr" eaLnBrk="1" hangingPunct="1"/>
            <a:r>
              <a:rPr lang="zh-CN" altLang="en-US" sz="4000" dirty="0">
                <a:solidFill>
                  <a:srgbClr val="2D23F9"/>
                </a:solidFill>
              </a:rPr>
              <a:t>长度和时间的测量</a:t>
            </a:r>
          </a:p>
        </p:txBody>
      </p:sp>
    </p:spTree>
    <p:extLst>
      <p:ext uri="{BB962C8B-B14F-4D97-AF65-F5344CB8AC3E}">
        <p14:creationId xmlns:p14="http://schemas.microsoft.com/office/powerpoint/2010/main" val="184987281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279281104"/>
              </p:ext>
            </p:extLst>
          </p:nvPr>
        </p:nvGraphicFramePr>
        <p:xfrm>
          <a:off x="1005335" y="1083841"/>
          <a:ext cx="3422650" cy="688975"/>
        </p:xfrm>
        <a:graphic>
          <a:graphicData uri="http://schemas.openxmlformats.org/presentationml/2006/ole">
            <mc:AlternateContent xmlns:mc="http://schemas.openxmlformats.org/markup-compatibility/2006">
              <mc:Choice xmlns:v="urn:schemas-microsoft-com:vml" Requires="v">
                <p:oleObj spid="_x0000_s95564" name="Equation" r:id="rId3" imgW="1257120" imgH="253800" progId="Equation.DSMT4">
                  <p:embed/>
                </p:oleObj>
              </mc:Choice>
              <mc:Fallback>
                <p:oleObj name="Equation" r:id="rId3" imgW="1257120" imgH="253800" progId="Equation.DSMT4">
                  <p:embed/>
                  <p:pic>
                    <p:nvPicPr>
                      <p:cNvPr id="0" name=""/>
                      <p:cNvPicPr>
                        <a:picLocks noChangeAspect="1" noChangeArrowheads="1"/>
                      </p:cNvPicPr>
                      <p:nvPr/>
                    </p:nvPicPr>
                    <p:blipFill>
                      <a:blip r:embed="rId4"/>
                      <a:srcRect/>
                      <a:stretch>
                        <a:fillRect/>
                      </a:stretch>
                    </p:blipFill>
                    <p:spPr bwMode="auto">
                      <a:xfrm>
                        <a:off x="1005335" y="1083841"/>
                        <a:ext cx="342265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矩形 3"/>
          <p:cNvSpPr/>
          <p:nvPr/>
        </p:nvSpPr>
        <p:spPr>
          <a:xfrm>
            <a:off x="0" y="39276"/>
            <a:ext cx="2242923" cy="707886"/>
          </a:xfrm>
          <a:prstGeom prst="rect">
            <a:avLst/>
          </a:prstGeom>
        </p:spPr>
        <p:txBody>
          <a:bodyPr wrap="none">
            <a:spAutoFit/>
          </a:bodyPr>
          <a:lstStyle/>
          <a:p>
            <a:pPr algn="ctr" eaLnBrk="1" hangingPunct="1"/>
            <a:r>
              <a:rPr lang="zh-CN" altLang="en-US" sz="4000" dirty="0">
                <a:solidFill>
                  <a:srgbClr val="2D23F9"/>
                </a:solidFill>
              </a:rPr>
              <a:t>长度收缩</a:t>
            </a:r>
          </a:p>
        </p:txBody>
      </p:sp>
      <p:graphicFrame>
        <p:nvGraphicFramePr>
          <p:cNvPr id="5" name="Object 7"/>
          <p:cNvGraphicFramePr>
            <a:graphicFrameLocks noChangeAspect="1"/>
          </p:cNvGraphicFramePr>
          <p:nvPr>
            <p:extLst>
              <p:ext uri="{D42A27DB-BD31-4B8C-83A1-F6EECF244321}">
                <p14:modId xmlns:p14="http://schemas.microsoft.com/office/powerpoint/2010/main" val="2823288831"/>
              </p:ext>
            </p:extLst>
          </p:nvPr>
        </p:nvGraphicFramePr>
        <p:xfrm>
          <a:off x="2927202" y="404664"/>
          <a:ext cx="3228975" cy="527101"/>
        </p:xfrm>
        <a:graphic>
          <a:graphicData uri="http://schemas.openxmlformats.org/presentationml/2006/ole">
            <mc:AlternateContent xmlns:mc="http://schemas.openxmlformats.org/markup-compatibility/2006">
              <mc:Choice xmlns:v="urn:schemas-microsoft-com:vml" Requires="v">
                <p:oleObj spid="_x0000_s95565" name="Equation" r:id="rId5" imgW="939392" imgH="215806" progId="Equation.DSMT4">
                  <p:embed/>
                </p:oleObj>
              </mc:Choice>
              <mc:Fallback>
                <p:oleObj name="Equation" r:id="rId5" imgW="939392" imgH="21580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202" y="404664"/>
                        <a:ext cx="3228975" cy="52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nvGrpSpPr>
          <p:cNvPr id="9" name="组合 8"/>
          <p:cNvGrpSpPr/>
          <p:nvPr/>
        </p:nvGrpSpPr>
        <p:grpSpPr>
          <a:xfrm>
            <a:off x="5364089" y="1177588"/>
            <a:ext cx="2706190" cy="523220"/>
            <a:chOff x="2994415" y="2545740"/>
            <a:chExt cx="2706190" cy="523220"/>
          </a:xfrm>
        </p:grpSpPr>
        <p:sp>
          <p:nvSpPr>
            <p:cNvPr id="3" name="矩形 2"/>
            <p:cNvSpPr/>
            <p:nvPr/>
          </p:nvSpPr>
          <p:spPr>
            <a:xfrm>
              <a:off x="2994415" y="2545740"/>
              <a:ext cx="2706190" cy="523220"/>
            </a:xfrm>
            <a:prstGeom prst="rect">
              <a:avLst/>
            </a:prstGeom>
          </p:spPr>
          <p:txBody>
            <a:bodyPr wrap="none">
              <a:spAutoFit/>
            </a:bodyPr>
            <a:lstStyle/>
            <a:p>
              <a:r>
                <a:rPr lang="zh-CN" altLang="en-US" dirty="0">
                  <a:solidFill>
                    <a:srgbClr val="CC3300"/>
                  </a:solidFill>
                </a:rPr>
                <a:t>固有长        最长</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4154263" y="2545740"/>
                  <a:ext cx="77777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𝛥</m:t>
                        </m:r>
                        <m:r>
                          <a:rPr lang="zh-CN" altLang="en-US" i="1">
                            <a:latin typeface="Cambria Math"/>
                          </a:rPr>
                          <m:t>𝑥</m:t>
                        </m:r>
                        <m:r>
                          <a:rPr lang="zh-CN" altLang="en-US">
                            <a:latin typeface="Cambria Math"/>
                          </a:rPr>
                          <m:t>′</m:t>
                        </m:r>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4154263" y="2545740"/>
                  <a:ext cx="777777" cy="523220"/>
                </a:xfrm>
                <a:prstGeom prst="rect">
                  <a:avLst/>
                </a:prstGeom>
                <a:blipFill rotWithShape="1">
                  <a:blip r:embed="rId7"/>
                  <a:stretch>
                    <a:fillRect/>
                  </a:stretch>
                </a:blipFill>
              </p:spPr>
              <p:txBody>
                <a:bodyPr/>
                <a:lstStyle/>
                <a:p>
                  <a:r>
                    <a:rPr lang="zh-CN" altLang="en-US">
                      <a:noFill/>
                    </a:rPr>
                    <a:t> </a:t>
                  </a:r>
                </a:p>
              </p:txBody>
            </p:sp>
          </mc:Fallback>
        </mc:AlternateContent>
      </p:grpSp>
      <p:graphicFrame>
        <p:nvGraphicFramePr>
          <p:cNvPr id="7" name="对象 6"/>
          <p:cNvGraphicFramePr>
            <a:graphicFrameLocks noChangeAspect="1"/>
          </p:cNvGraphicFramePr>
          <p:nvPr>
            <p:extLst>
              <p:ext uri="{D42A27DB-BD31-4B8C-83A1-F6EECF244321}">
                <p14:modId xmlns:p14="http://schemas.microsoft.com/office/powerpoint/2010/main" val="3305801349"/>
              </p:ext>
            </p:extLst>
          </p:nvPr>
        </p:nvGraphicFramePr>
        <p:xfrm>
          <a:off x="1259632" y="4286524"/>
          <a:ext cx="2561704" cy="1158700"/>
        </p:xfrm>
        <a:graphic>
          <a:graphicData uri="http://schemas.openxmlformats.org/presentationml/2006/ole">
            <mc:AlternateContent xmlns:mc="http://schemas.openxmlformats.org/markup-compatibility/2006">
              <mc:Choice xmlns:v="urn:schemas-microsoft-com:vml" Requires="v">
                <p:oleObj spid="_x0000_s95566" name="Equation" r:id="rId8" imgW="1041120" imgH="431640" progId="Equation.DSMT4">
                  <p:embed/>
                </p:oleObj>
              </mc:Choice>
              <mc:Fallback>
                <p:oleObj name="Equation" r:id="rId8" imgW="1041120" imgH="431640" progId="Equation.DSMT4">
                  <p:embed/>
                  <p:pic>
                    <p:nvPicPr>
                      <p:cNvPr id="0" name="Object 2"/>
                      <p:cNvPicPr>
                        <a:picLocks noChangeAspect="1" noChangeArrowheads="1"/>
                      </p:cNvPicPr>
                      <p:nvPr/>
                    </p:nvPicPr>
                    <p:blipFill>
                      <a:blip r:embed="rId9"/>
                      <a:srcRect/>
                      <a:stretch>
                        <a:fillRect/>
                      </a:stretch>
                    </p:blipFill>
                    <p:spPr bwMode="auto">
                      <a:xfrm>
                        <a:off x="1259632" y="4286524"/>
                        <a:ext cx="2561704" cy="1158700"/>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59330668"/>
              </p:ext>
            </p:extLst>
          </p:nvPr>
        </p:nvGraphicFramePr>
        <p:xfrm>
          <a:off x="2889546" y="3789040"/>
          <a:ext cx="2760662" cy="523875"/>
        </p:xfrm>
        <a:graphic>
          <a:graphicData uri="http://schemas.openxmlformats.org/presentationml/2006/ole">
            <mc:AlternateContent xmlns:mc="http://schemas.openxmlformats.org/markup-compatibility/2006">
              <mc:Choice xmlns:v="urn:schemas-microsoft-com:vml" Requires="v">
                <p:oleObj spid="_x0000_s95567" name="Equation" r:id="rId10" imgW="1066337" imgH="203112" progId="Equation.DSMT4">
                  <p:embed/>
                </p:oleObj>
              </mc:Choice>
              <mc:Fallback>
                <p:oleObj name="Equation" r:id="rId10" imgW="1066337" imgH="203112"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9546" y="3789040"/>
                        <a:ext cx="2760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矩形 9"/>
          <p:cNvSpPr/>
          <p:nvPr/>
        </p:nvSpPr>
        <p:spPr>
          <a:xfrm>
            <a:off x="4614664" y="4730032"/>
            <a:ext cx="2526654" cy="523220"/>
          </a:xfrm>
          <a:prstGeom prst="rect">
            <a:avLst/>
          </a:prstGeom>
        </p:spPr>
        <p:txBody>
          <a:bodyPr wrap="none">
            <a:spAutoFit/>
          </a:bodyPr>
          <a:lstStyle/>
          <a:p>
            <a:r>
              <a:rPr lang="zh-CN" altLang="en-US" dirty="0">
                <a:solidFill>
                  <a:srgbClr val="CC3300"/>
                </a:solidFill>
              </a:rPr>
              <a:t>固有时      最短</a:t>
            </a:r>
            <a:endParaRPr lang="zh-CN" altLang="en-US" dirty="0"/>
          </a:p>
        </p:txBody>
      </p:sp>
      <mc:AlternateContent xmlns:mc="http://schemas.openxmlformats.org/markup-compatibility/2006" xmlns:a14="http://schemas.microsoft.com/office/drawing/2010/main">
        <mc:Choice Requires="a14">
          <p:sp>
            <p:nvSpPr>
              <p:cNvPr id="11" name="矩形 10"/>
              <p:cNvSpPr/>
              <p:nvPr/>
            </p:nvSpPr>
            <p:spPr>
              <a:xfrm>
                <a:off x="5705078" y="4725144"/>
                <a:ext cx="7152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a:rPr>
                        <m:t>𝛥</m:t>
                      </m:r>
                      <m:r>
                        <a:rPr lang="zh-CN" altLang="en-US" i="1" smtClean="0">
                          <a:latin typeface="Cambria Math"/>
                        </a:rPr>
                        <m:t>𝑡</m:t>
                      </m:r>
                      <m:r>
                        <a:rPr lang="zh-CN" altLang="en-US" i="1">
                          <a:latin typeface="Cambria Math"/>
                        </a:rPr>
                        <m:t>‘</m:t>
                      </m:r>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5705078" y="4725144"/>
                <a:ext cx="715259" cy="523220"/>
              </a:xfrm>
              <a:prstGeom prst="rect">
                <a:avLst/>
              </a:prstGeom>
              <a:blipFill rotWithShape="1">
                <a:blip r:embed="rId12"/>
                <a:stretch>
                  <a:fillRect/>
                </a:stretch>
              </a:blipFill>
            </p:spPr>
            <p:txBody>
              <a:bodyPr/>
              <a:lstStyle/>
              <a:p>
                <a:r>
                  <a:rPr lang="zh-CN" altLang="en-US">
                    <a:noFill/>
                  </a:rPr>
                  <a:t> </a:t>
                </a:r>
              </a:p>
            </p:txBody>
          </p:sp>
        </mc:Fallback>
      </mc:AlternateContent>
      <p:sp>
        <p:nvSpPr>
          <p:cNvPr id="12" name="矩形 11"/>
          <p:cNvSpPr/>
          <p:nvPr/>
        </p:nvSpPr>
        <p:spPr>
          <a:xfrm>
            <a:off x="-16768" y="3369186"/>
            <a:ext cx="2242923" cy="707886"/>
          </a:xfrm>
          <a:prstGeom prst="rect">
            <a:avLst/>
          </a:prstGeom>
        </p:spPr>
        <p:txBody>
          <a:bodyPr wrap="none">
            <a:spAutoFit/>
          </a:bodyPr>
          <a:lstStyle/>
          <a:p>
            <a:pPr algn="ctr" eaLnBrk="1" hangingPunct="1"/>
            <a:r>
              <a:rPr lang="zh-CN" altLang="en-US" sz="4000" dirty="0">
                <a:solidFill>
                  <a:srgbClr val="2D23F9"/>
                </a:solidFill>
              </a:rPr>
              <a:t>时间延缓</a:t>
            </a:r>
          </a:p>
        </p:txBody>
      </p:sp>
      <p:sp>
        <p:nvSpPr>
          <p:cNvPr id="13" name="TextBox 12"/>
          <p:cNvSpPr txBox="1"/>
          <p:nvPr/>
        </p:nvSpPr>
        <p:spPr>
          <a:xfrm>
            <a:off x="1259633" y="1916832"/>
            <a:ext cx="7128791" cy="523220"/>
          </a:xfrm>
          <a:prstGeom prst="rect">
            <a:avLst/>
          </a:prstGeom>
          <a:noFill/>
        </p:spPr>
        <p:txBody>
          <a:bodyPr wrap="square" rtlCol="0">
            <a:spAutoFit/>
          </a:bodyPr>
          <a:lstStyle/>
          <a:p>
            <a:r>
              <a:rPr lang="zh-CN" altLang="en-US" dirty="0">
                <a:solidFill>
                  <a:srgbClr val="FF0000"/>
                </a:solidFill>
              </a:rPr>
              <a:t>相对尺子静止的参照系测得的长度是固有长</a:t>
            </a:r>
          </a:p>
        </p:txBody>
      </p:sp>
      <p:sp>
        <p:nvSpPr>
          <p:cNvPr id="14" name="TextBox 13"/>
          <p:cNvSpPr txBox="1"/>
          <p:nvPr/>
        </p:nvSpPr>
        <p:spPr>
          <a:xfrm>
            <a:off x="539552" y="5589240"/>
            <a:ext cx="8208912" cy="523220"/>
          </a:xfrm>
          <a:prstGeom prst="rect">
            <a:avLst/>
          </a:prstGeom>
          <a:noFill/>
        </p:spPr>
        <p:txBody>
          <a:bodyPr wrap="square" rtlCol="0">
            <a:spAutoFit/>
          </a:bodyPr>
          <a:lstStyle/>
          <a:p>
            <a:r>
              <a:rPr lang="zh-CN" altLang="en-US" dirty="0" smtClean="0">
                <a:solidFill>
                  <a:srgbClr val="FF0000"/>
                </a:solidFill>
              </a:rPr>
              <a:t>相对时钟静止的参照系测得的时间间隔是固有时间</a:t>
            </a:r>
            <a:endParaRPr lang="zh-CN" altLang="en-US" dirty="0">
              <a:solidFill>
                <a:srgbClr val="FF0000"/>
              </a:solidFill>
            </a:endParaRPr>
          </a:p>
        </p:txBody>
      </p:sp>
      <p:sp>
        <p:nvSpPr>
          <p:cNvPr id="15" name="TextBox 14"/>
          <p:cNvSpPr txBox="1"/>
          <p:nvPr/>
        </p:nvSpPr>
        <p:spPr>
          <a:xfrm>
            <a:off x="107504" y="6002124"/>
            <a:ext cx="8928992" cy="523220"/>
          </a:xfrm>
          <a:prstGeom prst="rect">
            <a:avLst/>
          </a:prstGeom>
          <a:noFill/>
        </p:spPr>
        <p:txBody>
          <a:bodyPr wrap="square" rtlCol="0">
            <a:spAutoFit/>
          </a:bodyPr>
          <a:lstStyle/>
          <a:p>
            <a:pPr marL="457200" indent="-457200" algn="ctr">
              <a:buFont typeface="Wingdings" panose="05000000000000000000" pitchFamily="2" charset="2"/>
              <a:buChar char="Ø"/>
            </a:pPr>
            <a:r>
              <a:rPr lang="zh-CN" altLang="en-US" dirty="0">
                <a:solidFill>
                  <a:schemeClr val="accent2"/>
                </a:solidFill>
              </a:rPr>
              <a:t>同一地点先后发生的两个事件的</a:t>
            </a:r>
            <a:r>
              <a:rPr lang="zh-CN" altLang="en-US" dirty="0" smtClean="0">
                <a:solidFill>
                  <a:schemeClr val="accent2"/>
                </a:solidFill>
              </a:rPr>
              <a:t>时间间隔，是固有时</a:t>
            </a:r>
            <a:endParaRPr lang="zh-CN" altLang="en-US" dirty="0">
              <a:solidFill>
                <a:schemeClr val="accent2"/>
              </a:solidFill>
            </a:endParaRPr>
          </a:p>
        </p:txBody>
      </p:sp>
      <p:sp>
        <p:nvSpPr>
          <p:cNvPr id="16" name="TextBox 15"/>
          <p:cNvSpPr txBox="1"/>
          <p:nvPr/>
        </p:nvSpPr>
        <p:spPr>
          <a:xfrm>
            <a:off x="107504" y="2401724"/>
            <a:ext cx="8928992" cy="954107"/>
          </a:xfrm>
          <a:prstGeom prst="rect">
            <a:avLst/>
          </a:prstGeom>
          <a:noFill/>
        </p:spPr>
        <p:txBody>
          <a:bodyPr wrap="square" rtlCol="0">
            <a:spAutoFit/>
          </a:bodyPr>
          <a:lstStyle/>
          <a:p>
            <a:pPr marL="457200" indent="-457200" algn="ctr">
              <a:buFont typeface="Wingdings" panose="05000000000000000000" pitchFamily="2" charset="2"/>
              <a:buChar char="Ø"/>
            </a:pPr>
            <a:r>
              <a:rPr lang="zh-CN" altLang="en-US" dirty="0" smtClean="0">
                <a:solidFill>
                  <a:schemeClr val="accent2"/>
                </a:solidFill>
              </a:rPr>
              <a:t>同时</a:t>
            </a:r>
            <a:r>
              <a:rPr lang="zh-CN" altLang="en-US" dirty="0">
                <a:solidFill>
                  <a:schemeClr val="accent2"/>
                </a:solidFill>
              </a:rPr>
              <a:t>或者不</a:t>
            </a:r>
            <a:r>
              <a:rPr lang="zh-CN" altLang="en-US" dirty="0" smtClean="0">
                <a:solidFill>
                  <a:schemeClr val="accent2"/>
                </a:solidFill>
              </a:rPr>
              <a:t>同时测量，不影响事件发生的空间坐标，则是固有长度</a:t>
            </a:r>
            <a:endParaRPr lang="zh-CN" altLang="en-US" dirty="0">
              <a:solidFill>
                <a:schemeClr val="accent2"/>
              </a:solidFill>
            </a:endParaRPr>
          </a:p>
        </p:txBody>
      </p:sp>
    </p:spTree>
    <p:extLst>
      <p:ext uri="{BB962C8B-B14F-4D97-AF65-F5344CB8AC3E}">
        <p14:creationId xmlns:p14="http://schemas.microsoft.com/office/powerpoint/2010/main" val="266275036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8"/>
          <p:cNvGrpSpPr>
            <a:grpSpLocks/>
          </p:cNvGrpSpPr>
          <p:nvPr/>
        </p:nvGrpSpPr>
        <p:grpSpPr bwMode="auto">
          <a:xfrm>
            <a:off x="990600" y="1325563"/>
            <a:ext cx="2855913" cy="1941513"/>
            <a:chOff x="624" y="835"/>
            <a:chExt cx="1799" cy="1223"/>
          </a:xfrm>
        </p:grpSpPr>
        <p:graphicFrame>
          <p:nvGraphicFramePr>
            <p:cNvPr id="3" name="Object 43"/>
            <p:cNvGraphicFramePr>
              <a:graphicFrameLocks noChangeAspect="1"/>
            </p:cNvGraphicFramePr>
            <p:nvPr/>
          </p:nvGraphicFramePr>
          <p:xfrm>
            <a:off x="624" y="1296"/>
            <a:ext cx="1799" cy="762"/>
          </p:xfrm>
          <a:graphic>
            <a:graphicData uri="http://schemas.openxmlformats.org/presentationml/2006/ole">
              <mc:AlternateContent xmlns:mc="http://schemas.openxmlformats.org/markup-compatibility/2006">
                <mc:Choice xmlns:v="urn:schemas-microsoft-com:vml" Requires="v">
                  <p:oleObj spid="_x0000_s96579" name="Equation" r:id="rId3" imgW="2019240" imgH="852120" progId="Equation.3">
                    <p:embed/>
                  </p:oleObj>
                </mc:Choice>
                <mc:Fallback>
                  <p:oleObj name="Equation" r:id="rId3" imgW="2019240" imgH="852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1296"/>
                          <a:ext cx="1799" cy="762"/>
                        </a:xfrm>
                        <a:prstGeom prst="rect">
                          <a:avLst/>
                        </a:prstGeom>
                        <a:solidFill>
                          <a:srgbClr val="FFFFCC"/>
                        </a:solidFill>
                        <a:ln w="38100">
                          <a:solidFill>
                            <a:srgbClr val="FF0000"/>
                          </a:solidFill>
                          <a:miter lim="800000"/>
                          <a:headEnd/>
                          <a:tailEnd/>
                        </a:ln>
                      </p:spPr>
                    </p:pic>
                  </p:oleObj>
                </mc:Fallback>
              </mc:AlternateContent>
            </a:graphicData>
          </a:graphic>
        </p:graphicFrame>
        <p:sp>
          <p:nvSpPr>
            <p:cNvPr id="4" name="Text Box 13"/>
            <p:cNvSpPr txBox="1">
              <a:spLocks noChangeArrowheads="1"/>
            </p:cNvSpPr>
            <p:nvPr/>
          </p:nvSpPr>
          <p:spPr bwMode="auto">
            <a:xfrm>
              <a:off x="946" y="835"/>
              <a:ext cx="13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b="1" dirty="0">
                  <a:solidFill>
                    <a:srgbClr val="CC3300"/>
                  </a:solidFill>
                </a:rPr>
                <a:t>质速关系</a:t>
              </a:r>
            </a:p>
          </p:txBody>
        </p:sp>
      </p:grpSp>
      <p:sp>
        <p:nvSpPr>
          <p:cNvPr id="5" name="Text Box 8"/>
          <p:cNvSpPr txBox="1">
            <a:spLocks noChangeArrowheads="1"/>
          </p:cNvSpPr>
          <p:nvPr/>
        </p:nvSpPr>
        <p:spPr bwMode="auto">
          <a:xfrm>
            <a:off x="652909" y="188640"/>
            <a:ext cx="32624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4000" dirty="0">
                <a:solidFill>
                  <a:srgbClr val="0000FF"/>
                </a:solidFill>
                <a:ea typeface="华文中宋" pitchFamily="2" charset="-122"/>
              </a:rPr>
              <a:t>相对论动力学</a:t>
            </a:r>
          </a:p>
        </p:txBody>
      </p:sp>
      <p:sp>
        <p:nvSpPr>
          <p:cNvPr id="6" name="Text Box 13"/>
          <p:cNvSpPr txBox="1">
            <a:spLocks noChangeArrowheads="1"/>
          </p:cNvSpPr>
          <p:nvPr/>
        </p:nvSpPr>
        <p:spPr bwMode="auto">
          <a:xfrm>
            <a:off x="6444208" y="1700808"/>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b="1" dirty="0">
                <a:solidFill>
                  <a:srgbClr val="CC3300"/>
                </a:solidFill>
              </a:rPr>
              <a:t>质能相当</a:t>
            </a:r>
          </a:p>
        </p:txBody>
      </p:sp>
      <p:graphicFrame>
        <p:nvGraphicFramePr>
          <p:cNvPr id="9" name="Object 13"/>
          <p:cNvGraphicFramePr>
            <a:graphicFrameLocks noChangeAspect="1"/>
          </p:cNvGraphicFramePr>
          <p:nvPr>
            <p:extLst>
              <p:ext uri="{D42A27DB-BD31-4B8C-83A1-F6EECF244321}">
                <p14:modId xmlns:p14="http://schemas.microsoft.com/office/powerpoint/2010/main" val="3699451869"/>
              </p:ext>
            </p:extLst>
          </p:nvPr>
        </p:nvGraphicFramePr>
        <p:xfrm>
          <a:off x="6014814" y="2118594"/>
          <a:ext cx="2440589" cy="936103"/>
        </p:xfrm>
        <a:graphic>
          <a:graphicData uri="http://schemas.openxmlformats.org/presentationml/2006/ole">
            <mc:AlternateContent xmlns:mc="http://schemas.openxmlformats.org/markup-compatibility/2006">
              <mc:Choice xmlns:v="urn:schemas-microsoft-com:vml" Requires="v">
                <p:oleObj spid="_x0000_s96580" name="Equation" r:id="rId5" imgW="533169" imgH="203112" progId="Equation.DSMT4">
                  <p:embed/>
                </p:oleObj>
              </mc:Choice>
              <mc:Fallback>
                <p:oleObj name="Equation" r:id="rId5" imgW="533169"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4814" y="2118594"/>
                        <a:ext cx="2440589" cy="936103"/>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25045491"/>
              </p:ext>
            </p:extLst>
          </p:nvPr>
        </p:nvGraphicFramePr>
        <p:xfrm>
          <a:off x="264729" y="4941168"/>
          <a:ext cx="3581784" cy="787400"/>
        </p:xfrm>
        <a:graphic>
          <a:graphicData uri="http://schemas.openxmlformats.org/presentationml/2006/ole">
            <mc:AlternateContent xmlns:mc="http://schemas.openxmlformats.org/markup-compatibility/2006">
              <mc:Choice xmlns:v="urn:schemas-microsoft-com:vml" Requires="v">
                <p:oleObj spid="_x0000_s96581" name="Equation" r:id="rId7" imgW="2171880" imgH="470520" progId="Equation.DSMT4">
                  <p:embed/>
                </p:oleObj>
              </mc:Choice>
              <mc:Fallback>
                <p:oleObj name="Equation" r:id="rId7" imgW="2171880" imgH="470520" progId="Equation.DSMT4">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729" y="4941168"/>
                        <a:ext cx="3581784" cy="787400"/>
                      </a:xfrm>
                      <a:prstGeom prst="rect">
                        <a:avLst/>
                      </a:prstGeom>
                      <a:noFill/>
                      <a:ln>
                        <a:noFill/>
                      </a:ln>
                    </p:spPr>
                  </p:pic>
                </p:oleObj>
              </mc:Fallback>
            </mc:AlternateContent>
          </a:graphicData>
        </a:graphic>
      </p:graphicFrame>
      <p:sp>
        <p:nvSpPr>
          <p:cNvPr id="11" name="矩形 10"/>
          <p:cNvSpPr/>
          <p:nvPr/>
        </p:nvSpPr>
        <p:spPr>
          <a:xfrm>
            <a:off x="1232074" y="4331216"/>
            <a:ext cx="1988045" cy="523220"/>
          </a:xfrm>
          <a:prstGeom prst="rect">
            <a:avLst/>
          </a:prstGeom>
        </p:spPr>
        <p:txBody>
          <a:bodyPr wrap="none">
            <a:spAutoFit/>
          </a:bodyPr>
          <a:lstStyle/>
          <a:p>
            <a:r>
              <a:rPr kumimoji="1" lang="zh-CN" altLang="en-US" dirty="0">
                <a:solidFill>
                  <a:srgbClr val="CC3300"/>
                </a:solidFill>
              </a:rPr>
              <a:t>相对论动能</a:t>
            </a:r>
            <a:endParaRPr lang="zh-CN" altLang="en-US" dirty="0"/>
          </a:p>
        </p:txBody>
      </p:sp>
      <p:graphicFrame>
        <p:nvGraphicFramePr>
          <p:cNvPr id="12" name="Object 59"/>
          <p:cNvGraphicFramePr>
            <a:graphicFrameLocks noChangeAspect="1"/>
          </p:cNvGraphicFramePr>
          <p:nvPr>
            <p:extLst>
              <p:ext uri="{D42A27DB-BD31-4B8C-83A1-F6EECF244321}">
                <p14:modId xmlns:p14="http://schemas.microsoft.com/office/powerpoint/2010/main" val="1623715246"/>
              </p:ext>
            </p:extLst>
          </p:nvPr>
        </p:nvGraphicFramePr>
        <p:xfrm>
          <a:off x="4427984" y="5281920"/>
          <a:ext cx="4485639" cy="1113552"/>
        </p:xfrm>
        <a:graphic>
          <a:graphicData uri="http://schemas.openxmlformats.org/presentationml/2006/ole">
            <mc:AlternateContent xmlns:mc="http://schemas.openxmlformats.org/markup-compatibility/2006">
              <mc:Choice xmlns:v="urn:schemas-microsoft-com:vml" Requires="v">
                <p:oleObj spid="_x0000_s96582" name="Equation" r:id="rId9" imgW="1079280" imgH="241200" progId="Equation.DSMT4">
                  <p:embed/>
                </p:oleObj>
              </mc:Choice>
              <mc:Fallback>
                <p:oleObj name="Equation" r:id="rId9" imgW="1079280" imgH="241200" progId="Equation.DSMT4">
                  <p:embed/>
                  <p:pic>
                    <p:nvPicPr>
                      <p:cNvPr id="0" name=""/>
                      <p:cNvPicPr>
                        <a:picLocks noChangeAspect="1" noChangeArrowheads="1"/>
                      </p:cNvPicPr>
                      <p:nvPr/>
                    </p:nvPicPr>
                    <p:blipFill>
                      <a:blip r:embed="rId10"/>
                      <a:srcRect/>
                      <a:stretch>
                        <a:fillRect/>
                      </a:stretch>
                    </p:blipFill>
                    <p:spPr bwMode="auto">
                      <a:xfrm>
                        <a:off x="4427984" y="5281920"/>
                        <a:ext cx="4485639" cy="1113552"/>
                      </a:xfrm>
                      <a:prstGeom prst="rect">
                        <a:avLst/>
                      </a:prstGeom>
                      <a:noFill/>
                      <a:ln>
                        <a:noFill/>
                      </a:ln>
                    </p:spPr>
                  </p:pic>
                </p:oleObj>
              </mc:Fallback>
            </mc:AlternateContent>
          </a:graphicData>
        </a:graphic>
      </p:graphicFrame>
      <p:sp>
        <p:nvSpPr>
          <p:cNvPr id="13" name="矩形 12"/>
          <p:cNvSpPr/>
          <p:nvPr/>
        </p:nvSpPr>
        <p:spPr>
          <a:xfrm>
            <a:off x="5385332" y="4758700"/>
            <a:ext cx="3070071" cy="523220"/>
          </a:xfrm>
          <a:prstGeom prst="rect">
            <a:avLst/>
          </a:prstGeom>
        </p:spPr>
        <p:txBody>
          <a:bodyPr wrap="none">
            <a:spAutoFit/>
          </a:bodyPr>
          <a:lstStyle/>
          <a:p>
            <a:pPr algn="ctr" eaLnBrk="1" hangingPunct="1"/>
            <a:r>
              <a:rPr kumimoji="1" lang="zh-CN" altLang="en-US" dirty="0">
                <a:solidFill>
                  <a:srgbClr val="0000CC"/>
                </a:solidFill>
                <a:latin typeface="宋体" pitchFamily="2" charset="-122"/>
              </a:rPr>
              <a:t>能量和动量的关系</a:t>
            </a:r>
            <a:endParaRPr kumimoji="1" lang="en-US" altLang="zh-CN" dirty="0">
              <a:solidFill>
                <a:srgbClr val="0000CC"/>
              </a:solidFill>
              <a:latin typeface="宋体" pitchFamily="2" charset="-122"/>
            </a:endParaRPr>
          </a:p>
        </p:txBody>
      </p:sp>
    </p:spTree>
    <p:extLst>
      <p:ext uri="{BB962C8B-B14F-4D97-AF65-F5344CB8AC3E}">
        <p14:creationId xmlns:p14="http://schemas.microsoft.com/office/powerpoint/2010/main" val="498332069"/>
      </p:ext>
    </p:extLst>
  </p:cSld>
  <p:clrMapOvr>
    <a:masterClrMapping/>
  </p:clrMapOvr>
  <p:transition>
    <p:zoom dir="in"/>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1196975"/>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kumimoji="0" lang="zh-CN" altLang="en-US" sz="2400"/>
          </a:p>
        </p:txBody>
      </p:sp>
      <p:sp>
        <p:nvSpPr>
          <p:cNvPr id="8195" name="Text Box 3"/>
          <p:cNvSpPr txBox="1">
            <a:spLocks noChangeArrowheads="1"/>
          </p:cNvSpPr>
          <p:nvPr/>
        </p:nvSpPr>
        <p:spPr bwMode="auto">
          <a:xfrm>
            <a:off x="539750" y="333375"/>
            <a:ext cx="792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zh-CN" altLang="en-US" sz="4000" b="1" dirty="0" smtClean="0">
                <a:solidFill>
                  <a:srgbClr val="A50021"/>
                </a:solidFill>
              </a:rPr>
              <a:t>第</a:t>
            </a:r>
            <a:r>
              <a:rPr lang="en-US" altLang="zh-CN" sz="4000" dirty="0">
                <a:solidFill>
                  <a:srgbClr val="A50021"/>
                </a:solidFill>
              </a:rPr>
              <a:t>6</a:t>
            </a:r>
            <a:r>
              <a:rPr lang="zh-CN" altLang="en-US" sz="4000" b="1" dirty="0" smtClean="0">
                <a:solidFill>
                  <a:srgbClr val="A50021"/>
                </a:solidFill>
              </a:rPr>
              <a:t>章  </a:t>
            </a:r>
            <a:r>
              <a:rPr lang="zh-CN" altLang="en-US" sz="4000" b="1" dirty="0">
                <a:solidFill>
                  <a:srgbClr val="A50021"/>
                </a:solidFill>
              </a:rPr>
              <a:t>量子物理基础</a:t>
            </a:r>
            <a:endParaRPr lang="zh-CN" altLang="en-US" b="1" dirty="0">
              <a:solidFill>
                <a:srgbClr val="A50021"/>
              </a:solidFill>
            </a:endParaRPr>
          </a:p>
        </p:txBody>
      </p:sp>
      <p:sp>
        <p:nvSpPr>
          <p:cNvPr id="605188" name="Text Box 4"/>
          <p:cNvSpPr txBox="1">
            <a:spLocks noChangeArrowheads="1"/>
          </p:cNvSpPr>
          <p:nvPr/>
        </p:nvSpPr>
        <p:spPr bwMode="auto">
          <a:xfrm>
            <a:off x="609600" y="1341438"/>
            <a:ext cx="8153400" cy="4622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115000"/>
              </a:lnSpc>
              <a:spcBef>
                <a:spcPct val="50000"/>
              </a:spcBef>
              <a:buFontTx/>
              <a:buNone/>
            </a:pPr>
            <a:r>
              <a:rPr kumimoji="0" lang="en-US" altLang="zh-CN" dirty="0">
                <a:solidFill>
                  <a:schemeClr val="accent2"/>
                </a:solidFill>
              </a:rPr>
              <a:t>6</a:t>
            </a:r>
            <a:r>
              <a:rPr kumimoji="0" lang="en-US" altLang="zh-CN" b="1" dirty="0" smtClean="0">
                <a:solidFill>
                  <a:schemeClr val="accent2"/>
                </a:solidFill>
              </a:rPr>
              <a:t>.1  </a:t>
            </a:r>
            <a:r>
              <a:rPr kumimoji="0" lang="zh-CN" altLang="en-US" b="1" dirty="0">
                <a:solidFill>
                  <a:schemeClr val="accent2"/>
                </a:solidFill>
              </a:rPr>
              <a:t>普朗克量子论与玻尔的量子假设        </a:t>
            </a:r>
            <a:r>
              <a:rPr kumimoji="0" lang="en-US" altLang="zh-CN" dirty="0">
                <a:solidFill>
                  <a:schemeClr val="accent2"/>
                </a:solidFill>
              </a:rPr>
              <a:t> </a:t>
            </a:r>
            <a:r>
              <a:rPr kumimoji="0" lang="en-US" altLang="zh-CN" dirty="0" smtClean="0">
                <a:solidFill>
                  <a:schemeClr val="accent2"/>
                </a:solidFill>
              </a:rPr>
              <a:t>  6</a:t>
            </a:r>
            <a:r>
              <a:rPr kumimoji="0" lang="en-US" altLang="zh-CN" b="1" dirty="0" smtClean="0">
                <a:solidFill>
                  <a:schemeClr val="accent2"/>
                </a:solidFill>
              </a:rPr>
              <a:t>.2  </a:t>
            </a:r>
            <a:r>
              <a:rPr kumimoji="0" lang="zh-CN" altLang="en-US" b="1" dirty="0">
                <a:solidFill>
                  <a:schemeClr val="accent2"/>
                </a:solidFill>
              </a:rPr>
              <a:t>光的波粒二相性</a:t>
            </a:r>
          </a:p>
          <a:p>
            <a:pPr>
              <a:lnSpc>
                <a:spcPct val="115000"/>
              </a:lnSpc>
              <a:spcBef>
                <a:spcPct val="0"/>
              </a:spcBef>
              <a:buFontTx/>
              <a:buNone/>
            </a:pPr>
            <a:r>
              <a:rPr kumimoji="0" lang="en-US" altLang="zh-CN" dirty="0">
                <a:solidFill>
                  <a:schemeClr val="accent2"/>
                </a:solidFill>
              </a:rPr>
              <a:t>6</a:t>
            </a:r>
            <a:r>
              <a:rPr kumimoji="0" lang="en-US" altLang="zh-CN" b="1" dirty="0" smtClean="0">
                <a:solidFill>
                  <a:schemeClr val="accent2"/>
                </a:solidFill>
              </a:rPr>
              <a:t>.3  </a:t>
            </a:r>
            <a:r>
              <a:rPr kumimoji="0" lang="zh-CN" altLang="en-US" b="1" dirty="0">
                <a:solidFill>
                  <a:schemeClr val="accent2"/>
                </a:solidFill>
              </a:rPr>
              <a:t>德布罗意物质波与波函数</a:t>
            </a:r>
          </a:p>
          <a:p>
            <a:pPr>
              <a:lnSpc>
                <a:spcPct val="115000"/>
              </a:lnSpc>
              <a:spcBef>
                <a:spcPct val="0"/>
              </a:spcBef>
              <a:buFontTx/>
              <a:buNone/>
            </a:pPr>
            <a:r>
              <a:rPr kumimoji="0" lang="en-US" altLang="zh-CN" dirty="0">
                <a:solidFill>
                  <a:schemeClr val="accent2"/>
                </a:solidFill>
              </a:rPr>
              <a:t>6</a:t>
            </a:r>
            <a:r>
              <a:rPr kumimoji="0" lang="en-US" altLang="zh-CN" b="1" dirty="0" smtClean="0">
                <a:solidFill>
                  <a:schemeClr val="accent2"/>
                </a:solidFill>
              </a:rPr>
              <a:t>.4  </a:t>
            </a:r>
            <a:r>
              <a:rPr kumimoji="0" lang="zh-CN" altLang="en-US" b="1" dirty="0">
                <a:solidFill>
                  <a:schemeClr val="accent2"/>
                </a:solidFill>
              </a:rPr>
              <a:t>态叠加原理和测不准原理</a:t>
            </a:r>
          </a:p>
          <a:p>
            <a:pPr>
              <a:lnSpc>
                <a:spcPct val="115000"/>
              </a:lnSpc>
              <a:spcBef>
                <a:spcPct val="0"/>
              </a:spcBef>
              <a:buFontTx/>
              <a:buNone/>
            </a:pPr>
            <a:r>
              <a:rPr kumimoji="0" lang="en-US" altLang="zh-CN" dirty="0">
                <a:solidFill>
                  <a:schemeClr val="accent2"/>
                </a:solidFill>
              </a:rPr>
              <a:t>6</a:t>
            </a:r>
            <a:r>
              <a:rPr kumimoji="0" lang="en-US" altLang="zh-CN" b="1" dirty="0" smtClean="0">
                <a:solidFill>
                  <a:schemeClr val="accent2"/>
                </a:solidFill>
              </a:rPr>
              <a:t>.5  </a:t>
            </a:r>
            <a:r>
              <a:rPr kumimoji="0" lang="zh-CN" altLang="en-US" b="1" dirty="0">
                <a:solidFill>
                  <a:schemeClr val="accent2"/>
                </a:solidFill>
              </a:rPr>
              <a:t>薛定谔方程</a:t>
            </a:r>
          </a:p>
          <a:p>
            <a:pPr>
              <a:lnSpc>
                <a:spcPct val="115000"/>
              </a:lnSpc>
              <a:spcBef>
                <a:spcPct val="0"/>
              </a:spcBef>
              <a:buFontTx/>
              <a:buNone/>
            </a:pPr>
            <a:r>
              <a:rPr kumimoji="0" lang="en-US" altLang="zh-CN" dirty="0">
                <a:solidFill>
                  <a:schemeClr val="accent2"/>
                </a:solidFill>
              </a:rPr>
              <a:t>6</a:t>
            </a:r>
            <a:r>
              <a:rPr kumimoji="0" lang="en-US" altLang="zh-CN" b="1" dirty="0" smtClean="0">
                <a:solidFill>
                  <a:schemeClr val="accent2"/>
                </a:solidFill>
              </a:rPr>
              <a:t>.6  </a:t>
            </a:r>
            <a:r>
              <a:rPr kumimoji="0" lang="zh-CN" altLang="en-US" b="1" dirty="0">
                <a:solidFill>
                  <a:schemeClr val="accent2"/>
                </a:solidFill>
              </a:rPr>
              <a:t>一维势场中的粒子</a:t>
            </a:r>
          </a:p>
          <a:p>
            <a:pPr>
              <a:lnSpc>
                <a:spcPct val="115000"/>
              </a:lnSpc>
              <a:spcBef>
                <a:spcPct val="0"/>
              </a:spcBef>
              <a:buFontTx/>
              <a:buNone/>
            </a:pPr>
            <a:r>
              <a:rPr kumimoji="0" lang="en-US" altLang="zh-CN" dirty="0">
                <a:solidFill>
                  <a:schemeClr val="accent2"/>
                </a:solidFill>
              </a:rPr>
              <a:t>6</a:t>
            </a:r>
            <a:r>
              <a:rPr kumimoji="0" lang="en-US" altLang="zh-CN" b="1" dirty="0" smtClean="0">
                <a:solidFill>
                  <a:schemeClr val="accent2"/>
                </a:solidFill>
              </a:rPr>
              <a:t>.7  </a:t>
            </a:r>
            <a:r>
              <a:rPr kumimoji="0" lang="zh-CN" altLang="en-US" b="1" dirty="0">
                <a:solidFill>
                  <a:schemeClr val="accent2"/>
                </a:solidFill>
              </a:rPr>
              <a:t>原子中的电子，氢原子</a:t>
            </a:r>
          </a:p>
          <a:p>
            <a:pPr>
              <a:lnSpc>
                <a:spcPct val="115000"/>
              </a:lnSpc>
              <a:spcBef>
                <a:spcPct val="0"/>
              </a:spcBef>
              <a:buFontTx/>
              <a:buNone/>
            </a:pPr>
            <a:r>
              <a:rPr kumimoji="0" lang="en-US" altLang="zh-CN" dirty="0">
                <a:solidFill>
                  <a:schemeClr val="accent2"/>
                </a:solidFill>
              </a:rPr>
              <a:t>6</a:t>
            </a:r>
            <a:r>
              <a:rPr kumimoji="0" lang="en-US" altLang="zh-CN" b="1" dirty="0" smtClean="0">
                <a:solidFill>
                  <a:schemeClr val="accent2"/>
                </a:solidFill>
              </a:rPr>
              <a:t>.8</a:t>
            </a:r>
            <a:r>
              <a:rPr kumimoji="0" lang="zh-CN" altLang="en-US" b="1" dirty="0" smtClean="0">
                <a:solidFill>
                  <a:schemeClr val="accent2"/>
                </a:solidFill>
              </a:rPr>
              <a:t>  </a:t>
            </a:r>
            <a:r>
              <a:rPr kumimoji="0" lang="zh-CN" altLang="en-US" b="1" dirty="0">
                <a:solidFill>
                  <a:schemeClr val="accent2"/>
                </a:solidFill>
              </a:rPr>
              <a:t>自旋和角动量</a:t>
            </a:r>
          </a:p>
        </p:txBody>
      </p:sp>
    </p:spTree>
    <p:extLst>
      <p:ext uri="{BB962C8B-B14F-4D97-AF65-F5344CB8AC3E}">
        <p14:creationId xmlns:p14="http://schemas.microsoft.com/office/powerpoint/2010/main" val="15375534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5188"/>
                                        </p:tgtEl>
                                        <p:attrNameLst>
                                          <p:attrName>style.visibility</p:attrName>
                                        </p:attrNameLst>
                                      </p:cBhvr>
                                      <p:to>
                                        <p:strVal val="visible"/>
                                      </p:to>
                                    </p:set>
                                    <p:animEffect transition="in" filter="blinds(horizontal)">
                                      <p:cBhvr>
                                        <p:cTn id="7" dur="500"/>
                                        <p:tgtEl>
                                          <p:spTgt spid="605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5088" y="1340768"/>
            <a:ext cx="8208912" cy="3490186"/>
          </a:xfrm>
          <a:prstGeom prst="rect">
            <a:avLst/>
          </a:prstGeom>
        </p:spPr>
        <p:txBody>
          <a:bodyPr wrap="square">
            <a:spAutoFit/>
          </a:bodyPr>
          <a:lstStyle/>
          <a:p>
            <a:pPr marL="514350" indent="-514350">
              <a:lnSpc>
                <a:spcPct val="115000"/>
              </a:lnSpc>
              <a:spcBef>
                <a:spcPct val="50000"/>
              </a:spcBef>
              <a:buFontTx/>
              <a:buAutoNum type="arabicPlain"/>
            </a:pPr>
            <a:r>
              <a:rPr lang="zh-CN" altLang="en-US" sz="3200" dirty="0">
                <a:solidFill>
                  <a:schemeClr val="accent2"/>
                </a:solidFill>
              </a:rPr>
              <a:t>光电效应，康普顿散射</a:t>
            </a:r>
            <a:endParaRPr lang="en-US" altLang="zh-CN" sz="3200" dirty="0">
              <a:solidFill>
                <a:schemeClr val="accent2"/>
              </a:solidFill>
            </a:endParaRPr>
          </a:p>
          <a:p>
            <a:pPr marL="514350" indent="-514350">
              <a:lnSpc>
                <a:spcPct val="115000"/>
              </a:lnSpc>
              <a:spcBef>
                <a:spcPts val="0"/>
              </a:spcBef>
              <a:buFontTx/>
              <a:buAutoNum type="arabicPlain"/>
            </a:pPr>
            <a:r>
              <a:rPr lang="zh-CN" altLang="en-US" sz="3200" dirty="0">
                <a:solidFill>
                  <a:schemeClr val="accent2"/>
                </a:solidFill>
              </a:rPr>
              <a:t>德布罗意波长</a:t>
            </a:r>
          </a:p>
          <a:p>
            <a:pPr marL="514350" indent="-514350">
              <a:lnSpc>
                <a:spcPct val="115000"/>
              </a:lnSpc>
              <a:buAutoNum type="arabicPlain" startAt="3"/>
            </a:pPr>
            <a:r>
              <a:rPr lang="zh-CN" altLang="en-US" sz="3200" dirty="0">
                <a:solidFill>
                  <a:schemeClr val="accent2"/>
                </a:solidFill>
              </a:rPr>
              <a:t>不确定性关系</a:t>
            </a:r>
            <a:endParaRPr lang="en-US" altLang="zh-CN" sz="3200" dirty="0">
              <a:solidFill>
                <a:schemeClr val="accent2"/>
              </a:solidFill>
            </a:endParaRPr>
          </a:p>
          <a:p>
            <a:pPr marL="514350" indent="-514350">
              <a:lnSpc>
                <a:spcPct val="115000"/>
              </a:lnSpc>
              <a:buAutoNum type="arabicPlain" startAt="3"/>
            </a:pPr>
            <a:r>
              <a:rPr lang="zh-CN" altLang="en-US" sz="3200" dirty="0">
                <a:solidFill>
                  <a:schemeClr val="accent2"/>
                </a:solidFill>
              </a:rPr>
              <a:t>波函数的物理意义，概率计算</a:t>
            </a:r>
            <a:endParaRPr lang="en-US" altLang="zh-CN" sz="3200" dirty="0">
              <a:solidFill>
                <a:schemeClr val="accent2"/>
              </a:solidFill>
            </a:endParaRPr>
          </a:p>
          <a:p>
            <a:pPr marL="514350" indent="-514350">
              <a:lnSpc>
                <a:spcPct val="115000"/>
              </a:lnSpc>
              <a:buAutoNum type="arabicPlain" startAt="3"/>
            </a:pPr>
            <a:r>
              <a:rPr lang="zh-CN" altLang="en-US" sz="3200" dirty="0">
                <a:solidFill>
                  <a:schemeClr val="accent2"/>
                </a:solidFill>
              </a:rPr>
              <a:t>一维无限深势阱</a:t>
            </a:r>
            <a:endParaRPr lang="en-US" altLang="zh-CN" sz="3200" dirty="0">
              <a:solidFill>
                <a:schemeClr val="accent2"/>
              </a:solidFill>
            </a:endParaRPr>
          </a:p>
          <a:p>
            <a:pPr marL="514350" indent="-514350">
              <a:lnSpc>
                <a:spcPct val="115000"/>
              </a:lnSpc>
              <a:buAutoNum type="arabicPlain" startAt="3"/>
            </a:pPr>
            <a:r>
              <a:rPr lang="zh-CN" altLang="en-US" sz="3200" dirty="0">
                <a:solidFill>
                  <a:schemeClr val="accent2"/>
                </a:solidFill>
              </a:rPr>
              <a:t>四个量子数的物理意义</a:t>
            </a:r>
          </a:p>
        </p:txBody>
      </p:sp>
      <p:sp>
        <p:nvSpPr>
          <p:cNvPr id="3" name="Text Box 3"/>
          <p:cNvSpPr txBox="1">
            <a:spLocks noChangeArrowheads="1"/>
          </p:cNvSpPr>
          <p:nvPr/>
        </p:nvSpPr>
        <p:spPr bwMode="auto">
          <a:xfrm>
            <a:off x="539750" y="333375"/>
            <a:ext cx="79248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zh-CN" altLang="en-US" sz="4400" b="1" dirty="0">
                <a:solidFill>
                  <a:srgbClr val="A50021"/>
                </a:solidFill>
              </a:rPr>
              <a:t>重点知识点</a:t>
            </a:r>
          </a:p>
        </p:txBody>
      </p:sp>
    </p:spTree>
    <p:extLst>
      <p:ext uri="{BB962C8B-B14F-4D97-AF65-F5344CB8AC3E}">
        <p14:creationId xmlns:p14="http://schemas.microsoft.com/office/powerpoint/2010/main" val="4095733201"/>
      </p:ext>
    </p:extLst>
  </p:cSld>
  <p:clrMapOvr>
    <a:masterClrMapping/>
  </p:clrMapOvr>
  <p:transition>
    <p:zoom dir="in"/>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5" name="Object 2"/>
          <p:cNvGraphicFramePr>
            <a:graphicFrameLocks noChangeAspect="1"/>
          </p:cNvGraphicFramePr>
          <p:nvPr/>
        </p:nvGraphicFramePr>
        <p:xfrm>
          <a:off x="1619250" y="2092325"/>
          <a:ext cx="1152525" cy="509588"/>
        </p:xfrm>
        <a:graphic>
          <a:graphicData uri="http://schemas.openxmlformats.org/presentationml/2006/ole">
            <mc:AlternateContent xmlns:mc="http://schemas.openxmlformats.org/markup-compatibility/2006">
              <mc:Choice xmlns:v="urn:schemas-microsoft-com:vml" Requires="v">
                <p:oleObj spid="_x0000_s118794" name="公式" r:id="rId3" imgW="0" imgH="0" progId="Equation.3">
                  <p:embed/>
                </p:oleObj>
              </mc:Choice>
              <mc:Fallback>
                <p:oleObj name="公式" r:id="rId3" imgW="0" imgH="0" progId="Equation.3">
                  <p:embed/>
                  <p:pic>
                    <p:nvPicPr>
                      <p:cNvPr id="7270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092325"/>
                        <a:ext cx="115252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6" name="Object 3"/>
          <p:cNvGraphicFramePr>
            <a:graphicFrameLocks noChangeAspect="1"/>
          </p:cNvGraphicFramePr>
          <p:nvPr/>
        </p:nvGraphicFramePr>
        <p:xfrm>
          <a:off x="5003800" y="2133600"/>
          <a:ext cx="1368425" cy="455613"/>
        </p:xfrm>
        <a:graphic>
          <a:graphicData uri="http://schemas.openxmlformats.org/presentationml/2006/ole">
            <mc:AlternateContent xmlns:mc="http://schemas.openxmlformats.org/markup-compatibility/2006">
              <mc:Choice xmlns:v="urn:schemas-microsoft-com:vml" Requires="v">
                <p:oleObj spid="_x0000_s118795" name="公式" r:id="rId5" imgW="0" imgH="0" progId="Equation.3">
                  <p:embed/>
                </p:oleObj>
              </mc:Choice>
              <mc:Fallback>
                <p:oleObj name="公式" r:id="rId5" imgW="0" imgH="0" progId="Equation.3">
                  <p:embed/>
                  <p:pic>
                    <p:nvPicPr>
                      <p:cNvPr id="7270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2133600"/>
                        <a:ext cx="13684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7" name="Object 4"/>
          <p:cNvGraphicFramePr>
            <a:graphicFrameLocks noChangeAspect="1"/>
          </p:cNvGraphicFramePr>
          <p:nvPr/>
        </p:nvGraphicFramePr>
        <p:xfrm>
          <a:off x="1619250" y="2924175"/>
          <a:ext cx="1871663" cy="889000"/>
        </p:xfrm>
        <a:graphic>
          <a:graphicData uri="http://schemas.openxmlformats.org/presentationml/2006/ole">
            <mc:AlternateContent xmlns:mc="http://schemas.openxmlformats.org/markup-compatibility/2006">
              <mc:Choice xmlns:v="urn:schemas-microsoft-com:vml" Requires="v">
                <p:oleObj spid="_x0000_s118796" name="公式" r:id="rId7" imgW="0" imgH="0" progId="Equation.3">
                  <p:embed/>
                </p:oleObj>
              </mc:Choice>
              <mc:Fallback>
                <p:oleObj name="公式" r:id="rId7" imgW="0" imgH="0" progId="Equation.3">
                  <p:embed/>
                  <p:pic>
                    <p:nvPicPr>
                      <p:cNvPr id="72707"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2924175"/>
                        <a:ext cx="1871663"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8" name="Object 5"/>
          <p:cNvGraphicFramePr>
            <a:graphicFrameLocks noChangeAspect="1"/>
          </p:cNvGraphicFramePr>
          <p:nvPr/>
        </p:nvGraphicFramePr>
        <p:xfrm>
          <a:off x="5076825" y="3068638"/>
          <a:ext cx="1727200" cy="501650"/>
        </p:xfrm>
        <a:graphic>
          <a:graphicData uri="http://schemas.openxmlformats.org/presentationml/2006/ole">
            <mc:AlternateContent xmlns:mc="http://schemas.openxmlformats.org/markup-compatibility/2006">
              <mc:Choice xmlns:v="urn:schemas-microsoft-com:vml" Requires="v">
                <p:oleObj spid="_x0000_s118797" name="公式" r:id="rId9" imgW="0" imgH="0" progId="Equation.3">
                  <p:embed/>
                </p:oleObj>
              </mc:Choice>
              <mc:Fallback>
                <p:oleObj name="公式" r:id="rId9" imgW="0" imgH="0" progId="Equation.3">
                  <p:embed/>
                  <p:pic>
                    <p:nvPicPr>
                      <p:cNvPr id="72708"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3068638"/>
                        <a:ext cx="17272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9" name="Rectangle 6"/>
          <p:cNvSpPr>
            <a:spLocks noChangeArrowheads="1"/>
          </p:cNvSpPr>
          <p:nvPr/>
        </p:nvSpPr>
        <p:spPr bwMode="auto">
          <a:xfrm>
            <a:off x="684213" y="2114550"/>
            <a:ext cx="798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(A)  </a:t>
            </a:r>
            <a:endParaRPr lang="en-US" altLang="zh-CN" sz="2400"/>
          </a:p>
        </p:txBody>
      </p:sp>
      <p:sp>
        <p:nvSpPr>
          <p:cNvPr id="72710" name="Rectangle 7"/>
          <p:cNvSpPr>
            <a:spLocks noChangeArrowheads="1"/>
          </p:cNvSpPr>
          <p:nvPr/>
        </p:nvSpPr>
        <p:spPr bwMode="auto">
          <a:xfrm>
            <a:off x="3563938" y="2060575"/>
            <a:ext cx="1095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a:latin typeface="Times New Roman" panose="02020603050405020304" pitchFamily="18" charset="0"/>
                <a:cs typeface="Times New Roman" panose="02020603050405020304" pitchFamily="18" charset="0"/>
              </a:rPr>
              <a:t> </a:t>
            </a:r>
            <a:r>
              <a:rPr lang="zh-CN" altLang="en-US" sz="12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(B)</a:t>
            </a:r>
            <a:r>
              <a:rPr lang="en-US" altLang="zh-CN" sz="1200">
                <a:latin typeface="Times New Roman" panose="02020603050405020304" pitchFamily="18" charset="0"/>
                <a:cs typeface="Times New Roman" panose="02020603050405020304" pitchFamily="18" charset="0"/>
              </a:rPr>
              <a:t>  </a:t>
            </a:r>
            <a:endParaRPr lang="en-US" altLang="zh-CN" sz="1800"/>
          </a:p>
        </p:txBody>
      </p:sp>
      <p:sp>
        <p:nvSpPr>
          <p:cNvPr id="72711" name="Rectangle 8"/>
          <p:cNvSpPr>
            <a:spLocks noChangeArrowheads="1"/>
          </p:cNvSpPr>
          <p:nvPr/>
        </p:nvSpPr>
        <p:spPr bwMode="auto">
          <a:xfrm>
            <a:off x="539750" y="2924175"/>
            <a:ext cx="9413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a:latin typeface="Times New Roman" panose="02020603050405020304" pitchFamily="18" charset="0"/>
                <a:cs typeface="Times New Roman" panose="02020603050405020304" pitchFamily="18" charset="0"/>
              </a:rPr>
              <a:t>．         </a:t>
            </a:r>
          </a:p>
          <a:p>
            <a:pPr>
              <a:spcBef>
                <a:spcPct val="0"/>
              </a:spcBef>
              <a:buFontTx/>
              <a:buNone/>
            </a:pPr>
            <a:r>
              <a:rPr lang="zh-CN" altLang="en-US" sz="12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(C)  </a:t>
            </a:r>
            <a:endParaRPr lang="en-US" altLang="zh-CN" sz="2400"/>
          </a:p>
        </p:txBody>
      </p:sp>
      <p:sp>
        <p:nvSpPr>
          <p:cNvPr id="72712" name="Rectangle 9"/>
          <p:cNvSpPr>
            <a:spLocks noChangeArrowheads="1"/>
          </p:cNvSpPr>
          <p:nvPr/>
        </p:nvSpPr>
        <p:spPr bwMode="auto">
          <a:xfrm>
            <a:off x="3851275" y="3068638"/>
            <a:ext cx="920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(D)  </a:t>
            </a:r>
            <a:endParaRPr lang="en-US" altLang="zh-CN" sz="2400"/>
          </a:p>
        </p:txBody>
      </p:sp>
      <p:sp>
        <p:nvSpPr>
          <p:cNvPr id="72713" name="Rectangle 10"/>
          <p:cNvSpPr>
            <a:spLocks noChangeArrowheads="1"/>
          </p:cNvSpPr>
          <p:nvPr/>
        </p:nvSpPr>
        <p:spPr bwMode="auto">
          <a:xfrm>
            <a:off x="4054475" y="4465638"/>
            <a:ext cx="3746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a:latin typeface="Times New Roman" panose="02020603050405020304" pitchFamily="18" charset="0"/>
                <a:cs typeface="Times New Roman" panose="02020603050405020304" pitchFamily="18" charset="0"/>
              </a:rPr>
              <a:t>．</a:t>
            </a:r>
            <a:r>
              <a:rPr lang="zh-CN" altLang="en-US" sz="1100"/>
              <a:t> </a:t>
            </a:r>
            <a:endParaRPr lang="zh-CN" altLang="en-US" sz="1800"/>
          </a:p>
        </p:txBody>
      </p:sp>
      <p:sp>
        <p:nvSpPr>
          <p:cNvPr id="33803" name="Rectangle 11"/>
          <p:cNvSpPr>
            <a:spLocks noChangeArrowheads="1"/>
          </p:cNvSpPr>
          <p:nvPr/>
        </p:nvSpPr>
        <p:spPr bwMode="auto">
          <a:xfrm>
            <a:off x="6858000" y="1357313"/>
            <a:ext cx="1276350" cy="466725"/>
          </a:xfrm>
          <a:prstGeom prst="rect">
            <a:avLst/>
          </a:prstGeom>
          <a:solidFill>
            <a:srgbClr val="00FF00"/>
          </a:solidFill>
          <a:ln w="9525">
            <a:solidFill>
              <a:srgbClr val="00FF00"/>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 </a:t>
            </a:r>
            <a:r>
              <a:rPr lang="en-US" altLang="zh-CN" sz="2400"/>
              <a:t>C </a:t>
            </a:r>
            <a:r>
              <a:rPr lang="zh-CN" altLang="en-US" sz="2400"/>
              <a:t>］ </a:t>
            </a:r>
          </a:p>
        </p:txBody>
      </p:sp>
      <p:grpSp>
        <p:nvGrpSpPr>
          <p:cNvPr id="72715" name="Group 12"/>
          <p:cNvGrpSpPr>
            <a:grpSpLocks/>
          </p:cNvGrpSpPr>
          <p:nvPr/>
        </p:nvGrpSpPr>
        <p:grpSpPr bwMode="auto">
          <a:xfrm>
            <a:off x="179388" y="404813"/>
            <a:ext cx="8437562" cy="1373187"/>
            <a:chOff x="113" y="255"/>
            <a:chExt cx="5315" cy="865"/>
          </a:xfrm>
        </p:grpSpPr>
        <p:sp>
          <p:nvSpPr>
            <p:cNvPr id="72720" name="Rectangle 13"/>
            <p:cNvSpPr>
              <a:spLocks noChangeArrowheads="1"/>
            </p:cNvSpPr>
            <p:nvPr/>
          </p:nvSpPr>
          <p:spPr bwMode="auto">
            <a:xfrm>
              <a:off x="113" y="255"/>
              <a:ext cx="5315"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t>1</a:t>
              </a:r>
              <a:r>
                <a:rPr lang="zh-CN" altLang="en-US" sz="2800" b="1"/>
                <a:t>、  静止质量不为零的微观粒子作高速运动，这时粒</a:t>
              </a:r>
            </a:p>
            <a:p>
              <a:pPr eaLnBrk="1" hangingPunct="1">
                <a:spcBef>
                  <a:spcPct val="0"/>
                </a:spcBef>
                <a:buFontTx/>
                <a:buNone/>
              </a:pPr>
              <a:endParaRPr lang="zh-CN" altLang="en-US" sz="2800" b="1"/>
            </a:p>
            <a:p>
              <a:pPr eaLnBrk="1" hangingPunct="1">
                <a:spcBef>
                  <a:spcPct val="0"/>
                </a:spcBef>
                <a:buFontTx/>
                <a:buNone/>
              </a:pPr>
              <a:r>
                <a:rPr lang="zh-CN" altLang="en-US" sz="2800" b="1"/>
                <a:t>子物质波的波长</a:t>
              </a:r>
              <a:r>
                <a:rPr lang="zh-CN" altLang="en-US" sz="2800" b="1" i="1"/>
                <a:t>   </a:t>
              </a:r>
              <a:r>
                <a:rPr lang="zh-CN" altLang="en-US" sz="2800" b="1"/>
                <a:t>与速度</a:t>
              </a:r>
              <a:r>
                <a:rPr lang="en-US" altLang="zh-CN" sz="2800" b="1" i="1"/>
                <a:t>v</a:t>
              </a:r>
              <a:r>
                <a:rPr lang="zh-CN" altLang="en-US" sz="2800" b="1"/>
                <a:t>有如下关系： </a:t>
              </a:r>
            </a:p>
          </p:txBody>
        </p:sp>
        <p:graphicFrame>
          <p:nvGraphicFramePr>
            <p:cNvPr id="72721" name="Object 14"/>
            <p:cNvGraphicFramePr>
              <a:graphicFrameLocks noChangeAspect="1"/>
            </p:cNvGraphicFramePr>
            <p:nvPr/>
          </p:nvGraphicFramePr>
          <p:xfrm>
            <a:off x="1746" y="799"/>
            <a:ext cx="222" cy="283"/>
          </p:xfrm>
          <a:graphic>
            <a:graphicData uri="http://schemas.openxmlformats.org/presentationml/2006/ole">
              <mc:AlternateContent xmlns:mc="http://schemas.openxmlformats.org/markup-compatibility/2006">
                <mc:Choice xmlns:v="urn:schemas-microsoft-com:vml" Requires="v">
                  <p:oleObj spid="_x0000_s118798" name="公式" r:id="rId11" imgW="0" imgH="0" progId="Equation.3">
                    <p:embed/>
                  </p:oleObj>
                </mc:Choice>
                <mc:Fallback>
                  <p:oleObj name="公式" r:id="rId11" imgW="0" imgH="0" progId="Equation.3">
                    <p:embed/>
                    <p:pic>
                      <p:nvPicPr>
                        <p:cNvPr id="72721"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46" y="799"/>
                          <a:ext cx="22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807" name="Object 15"/>
          <p:cNvGraphicFramePr>
            <a:graphicFrameLocks noChangeAspect="1"/>
          </p:cNvGraphicFramePr>
          <p:nvPr/>
        </p:nvGraphicFramePr>
        <p:xfrm>
          <a:off x="1258888" y="4437063"/>
          <a:ext cx="863600" cy="863600"/>
        </p:xfrm>
        <a:graphic>
          <a:graphicData uri="http://schemas.openxmlformats.org/presentationml/2006/ole">
            <mc:AlternateContent xmlns:mc="http://schemas.openxmlformats.org/markup-compatibility/2006">
              <mc:Choice xmlns:v="urn:schemas-microsoft-com:vml" Requires="v">
                <p:oleObj spid="_x0000_s118799" name="公式" r:id="rId13" imgW="0" imgH="0" progId="Equation.3">
                  <p:embed/>
                </p:oleObj>
              </mc:Choice>
              <mc:Fallback>
                <p:oleObj name="公式" r:id="rId13" imgW="0" imgH="0" progId="Equation.3">
                  <p:embed/>
                  <p:pic>
                    <p:nvPicPr>
                      <p:cNvPr id="33807"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888" y="4437063"/>
                        <a:ext cx="8636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8" name="Object 16"/>
          <p:cNvGraphicFramePr>
            <a:graphicFrameLocks noChangeAspect="1"/>
          </p:cNvGraphicFramePr>
          <p:nvPr/>
        </p:nvGraphicFramePr>
        <p:xfrm>
          <a:off x="3132138" y="4724400"/>
          <a:ext cx="992187" cy="339725"/>
        </p:xfrm>
        <a:graphic>
          <a:graphicData uri="http://schemas.openxmlformats.org/presentationml/2006/ole">
            <mc:AlternateContent xmlns:mc="http://schemas.openxmlformats.org/markup-compatibility/2006">
              <mc:Choice xmlns:v="urn:schemas-microsoft-com:vml" Requires="v">
                <p:oleObj spid="_x0000_s118800" name="公式" r:id="rId15" imgW="0" imgH="0" progId="Equation.3">
                  <p:embed/>
                </p:oleObj>
              </mc:Choice>
              <mc:Fallback>
                <p:oleObj name="公式" r:id="rId15" imgW="0" imgH="0" progId="Equation.3">
                  <p:embed/>
                  <p:pic>
                    <p:nvPicPr>
                      <p:cNvPr id="33808"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2138" y="4724400"/>
                        <a:ext cx="992187"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9" name="Object 17"/>
          <p:cNvGraphicFramePr>
            <a:graphicFrameLocks noChangeAspect="1"/>
          </p:cNvGraphicFramePr>
          <p:nvPr/>
        </p:nvGraphicFramePr>
        <p:xfrm>
          <a:off x="4140200" y="4437063"/>
          <a:ext cx="1511300" cy="1330325"/>
        </p:xfrm>
        <a:graphic>
          <a:graphicData uri="http://schemas.openxmlformats.org/presentationml/2006/ole">
            <mc:AlternateContent xmlns:mc="http://schemas.openxmlformats.org/markup-compatibility/2006">
              <mc:Choice xmlns:v="urn:schemas-microsoft-com:vml" Requires="v">
                <p:oleObj spid="_x0000_s118801" name="公式" r:id="rId17" imgW="0" imgH="0" progId="Equation.3">
                  <p:embed/>
                </p:oleObj>
              </mc:Choice>
              <mc:Fallback>
                <p:oleObj name="公式" r:id="rId17" imgW="0" imgH="0" progId="Equation.3">
                  <p:embed/>
                  <p:pic>
                    <p:nvPicPr>
                      <p:cNvPr id="33809"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40200" y="4437063"/>
                        <a:ext cx="1511300"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19" name="Line 18"/>
          <p:cNvSpPr>
            <a:spLocks noChangeShapeType="1"/>
          </p:cNvSpPr>
          <p:nvPr/>
        </p:nvSpPr>
        <p:spPr bwMode="auto">
          <a:xfrm>
            <a:off x="5580063" y="908050"/>
            <a:ext cx="1512887"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30758729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807"/>
                                        </p:tgtEl>
                                        <p:attrNameLst>
                                          <p:attrName>style.visibility</p:attrName>
                                        </p:attrNameLst>
                                      </p:cBhvr>
                                      <p:to>
                                        <p:strVal val="visible"/>
                                      </p:to>
                                    </p:set>
                                    <p:animEffect transition="in" filter="blinds(horizontal)">
                                      <p:cBhvr>
                                        <p:cTn id="7" dur="500"/>
                                        <p:tgtEl>
                                          <p:spTgt spid="33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808"/>
                                        </p:tgtEl>
                                        <p:attrNameLst>
                                          <p:attrName>style.visibility</p:attrName>
                                        </p:attrNameLst>
                                      </p:cBhvr>
                                      <p:to>
                                        <p:strVal val="visible"/>
                                      </p:to>
                                    </p:set>
                                    <p:animEffect transition="in" filter="blinds(horizontal)">
                                      <p:cBhvr>
                                        <p:cTn id="12" dur="500"/>
                                        <p:tgtEl>
                                          <p:spTgt spid="338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809"/>
                                        </p:tgtEl>
                                        <p:attrNameLst>
                                          <p:attrName>style.visibility</p:attrName>
                                        </p:attrNameLst>
                                      </p:cBhvr>
                                      <p:to>
                                        <p:strVal val="visible"/>
                                      </p:to>
                                    </p:set>
                                    <p:animEffect transition="in" filter="blinds(horizontal)">
                                      <p:cBhvr>
                                        <p:cTn id="17" dur="500"/>
                                        <p:tgtEl>
                                          <p:spTgt spid="338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803"/>
                                        </p:tgtEl>
                                        <p:attrNameLst>
                                          <p:attrName>style.visibility</p:attrName>
                                        </p:attrNameLst>
                                      </p:cBhvr>
                                      <p:to>
                                        <p:strVal val="visible"/>
                                      </p:to>
                                    </p:set>
                                    <p:animEffect transition="in" filter="blinds(horizontal)">
                                      <p:cBhvr>
                                        <p:cTn id="22" dur="500"/>
                                        <p:tgtEl>
                                          <p:spTgt spid="33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4"/>
          <p:cNvSpPr>
            <a:spLocks noChangeArrowheads="1"/>
          </p:cNvSpPr>
          <p:nvPr/>
        </p:nvSpPr>
        <p:spPr bwMode="auto">
          <a:xfrm>
            <a:off x="395288" y="476250"/>
            <a:ext cx="77247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t>2</a:t>
            </a:r>
            <a:r>
              <a:rPr lang="zh-CN" altLang="en-US" sz="2400" b="1"/>
              <a:t>、    电子显微镜中的电子从静止开始通过电势差为</a:t>
            </a:r>
            <a:r>
              <a:rPr lang="en-US" altLang="zh-CN" sz="2400" b="1" i="1"/>
              <a:t>U</a:t>
            </a:r>
            <a:r>
              <a:rPr lang="zh-CN" altLang="en-US" sz="2400" b="1"/>
              <a:t>的</a:t>
            </a:r>
          </a:p>
          <a:p>
            <a:pPr eaLnBrk="1" hangingPunct="1">
              <a:spcBef>
                <a:spcPct val="0"/>
              </a:spcBef>
              <a:buFontTx/>
              <a:buNone/>
            </a:pPr>
            <a:r>
              <a:rPr lang="zh-CN" altLang="en-US" sz="2400" b="1"/>
              <a:t>静电场加速后，其德布罗意波长是 </a:t>
            </a:r>
            <a:r>
              <a:rPr lang="en-US" altLang="zh-CN" sz="2400" b="1"/>
              <a:t>0.4 Å</a:t>
            </a:r>
            <a:r>
              <a:rPr lang="zh-CN" altLang="en-US" sz="2400" b="1"/>
              <a:t>，则</a:t>
            </a:r>
            <a:r>
              <a:rPr lang="en-US" altLang="zh-CN" sz="2400" b="1" i="1"/>
              <a:t>U</a:t>
            </a:r>
            <a:r>
              <a:rPr lang="zh-CN" altLang="en-US" sz="2400" b="1"/>
              <a:t>约为</a:t>
            </a:r>
            <a:r>
              <a:rPr lang="zh-CN" altLang="en-US" sz="1800"/>
              <a:t>   </a:t>
            </a:r>
          </a:p>
        </p:txBody>
      </p:sp>
      <p:sp>
        <p:nvSpPr>
          <p:cNvPr id="73730" name="Rectangle 5"/>
          <p:cNvSpPr>
            <a:spLocks noChangeArrowheads="1"/>
          </p:cNvSpPr>
          <p:nvPr/>
        </p:nvSpPr>
        <p:spPr bwMode="auto">
          <a:xfrm>
            <a:off x="485775" y="1590675"/>
            <a:ext cx="71770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a:t>   </a:t>
            </a:r>
            <a:r>
              <a:rPr lang="en-US" altLang="zh-CN" sz="2400"/>
              <a:t>(A)  150 V </a:t>
            </a:r>
            <a:r>
              <a:rPr lang="zh-CN" altLang="en-US" sz="2400"/>
              <a:t>．                 </a:t>
            </a:r>
            <a:r>
              <a:rPr lang="en-US" altLang="zh-CN" sz="2400"/>
              <a:t>(B)  330 V </a:t>
            </a:r>
            <a:r>
              <a:rPr lang="zh-CN" altLang="en-US" sz="2400"/>
              <a:t>．                      </a:t>
            </a:r>
          </a:p>
          <a:p>
            <a:pPr eaLnBrk="1" hangingPunct="1">
              <a:spcBef>
                <a:spcPct val="0"/>
              </a:spcBef>
              <a:buFontTx/>
              <a:buNone/>
            </a:pPr>
            <a:r>
              <a:rPr lang="zh-CN" altLang="en-US" sz="2400"/>
              <a:t>    </a:t>
            </a:r>
          </a:p>
          <a:p>
            <a:pPr eaLnBrk="1" hangingPunct="1">
              <a:spcBef>
                <a:spcPct val="0"/>
              </a:spcBef>
              <a:buFontTx/>
              <a:buNone/>
            </a:pPr>
            <a:r>
              <a:rPr lang="zh-CN" altLang="en-US" sz="2400"/>
              <a:t>  </a:t>
            </a:r>
            <a:r>
              <a:rPr lang="en-US" altLang="zh-CN" sz="2400"/>
              <a:t>(C)  630 V </a:t>
            </a:r>
            <a:r>
              <a:rPr lang="zh-CN" altLang="en-US" sz="2400"/>
              <a:t>．                 </a:t>
            </a:r>
            <a:r>
              <a:rPr lang="en-US" altLang="zh-CN" sz="2400"/>
              <a:t>(D)  940 V </a:t>
            </a:r>
            <a:r>
              <a:rPr lang="zh-CN" altLang="en-US" sz="2400"/>
              <a:t>．</a:t>
            </a:r>
          </a:p>
        </p:txBody>
      </p:sp>
      <p:sp>
        <p:nvSpPr>
          <p:cNvPr id="5126" name="Rectangle 6"/>
          <p:cNvSpPr>
            <a:spLocks noChangeArrowheads="1"/>
          </p:cNvSpPr>
          <p:nvPr/>
        </p:nvSpPr>
        <p:spPr bwMode="auto">
          <a:xfrm>
            <a:off x="6357938" y="1643063"/>
            <a:ext cx="1192212" cy="466725"/>
          </a:xfrm>
          <a:prstGeom prst="rect">
            <a:avLst/>
          </a:prstGeom>
          <a:solidFill>
            <a:srgbClr val="00FF00"/>
          </a:solidFill>
          <a:ln w="9525">
            <a:solidFill>
              <a:srgbClr val="00FF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 </a:t>
            </a:r>
            <a:r>
              <a:rPr lang="en-US" altLang="zh-CN" sz="2400"/>
              <a:t>D </a:t>
            </a:r>
            <a:r>
              <a:rPr lang="zh-CN" altLang="en-US" sz="2400"/>
              <a:t>］</a:t>
            </a:r>
          </a:p>
        </p:txBody>
      </p:sp>
      <p:graphicFrame>
        <p:nvGraphicFramePr>
          <p:cNvPr id="5127" name="Object 7"/>
          <p:cNvGraphicFramePr>
            <a:graphicFrameLocks noChangeAspect="1"/>
          </p:cNvGraphicFramePr>
          <p:nvPr/>
        </p:nvGraphicFramePr>
        <p:xfrm>
          <a:off x="1187450" y="3429000"/>
          <a:ext cx="1728788" cy="908050"/>
        </p:xfrm>
        <a:graphic>
          <a:graphicData uri="http://schemas.openxmlformats.org/presentationml/2006/ole">
            <mc:AlternateContent xmlns:mc="http://schemas.openxmlformats.org/markup-compatibility/2006">
              <mc:Choice xmlns:v="urn:schemas-microsoft-com:vml" Requires="v">
                <p:oleObj spid="_x0000_s119814" name="公式" r:id="rId3" imgW="0" imgH="0" progId="Equation.3">
                  <p:embed/>
                </p:oleObj>
              </mc:Choice>
              <mc:Fallback>
                <p:oleObj name="公式" r:id="rId3" imgW="0" imgH="0" progId="Equation.3">
                  <p:embed/>
                  <p:pic>
                    <p:nvPicPr>
                      <p:cNvPr id="5127"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429000"/>
                        <a:ext cx="1728788"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8" name="Object 8"/>
          <p:cNvGraphicFramePr>
            <a:graphicFrameLocks noChangeAspect="1"/>
          </p:cNvGraphicFramePr>
          <p:nvPr/>
        </p:nvGraphicFramePr>
        <p:xfrm>
          <a:off x="1258888" y="4797425"/>
          <a:ext cx="1008062" cy="1008063"/>
        </p:xfrm>
        <a:graphic>
          <a:graphicData uri="http://schemas.openxmlformats.org/presentationml/2006/ole">
            <mc:AlternateContent xmlns:mc="http://schemas.openxmlformats.org/markup-compatibility/2006">
              <mc:Choice xmlns:v="urn:schemas-microsoft-com:vml" Requires="v">
                <p:oleObj spid="_x0000_s119815" name="公式" r:id="rId5" imgW="0" imgH="0" progId="Equation.3">
                  <p:embed/>
                </p:oleObj>
              </mc:Choice>
              <mc:Fallback>
                <p:oleObj name="公式" r:id="rId5" imgW="0" imgH="0" progId="Equation.3">
                  <p:embed/>
                  <p:pic>
                    <p:nvPicPr>
                      <p:cNvPr id="512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797425"/>
                        <a:ext cx="1008062"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9" name="Object 9"/>
          <p:cNvGraphicFramePr>
            <a:graphicFrameLocks noChangeAspect="1"/>
          </p:cNvGraphicFramePr>
          <p:nvPr/>
        </p:nvGraphicFramePr>
        <p:xfrm>
          <a:off x="3635375" y="3648075"/>
          <a:ext cx="1441450" cy="492125"/>
        </p:xfrm>
        <a:graphic>
          <a:graphicData uri="http://schemas.openxmlformats.org/presentationml/2006/ole">
            <mc:AlternateContent xmlns:mc="http://schemas.openxmlformats.org/markup-compatibility/2006">
              <mc:Choice xmlns:v="urn:schemas-microsoft-com:vml" Requires="v">
                <p:oleObj spid="_x0000_s119816" name="公式" r:id="rId7" imgW="0" imgH="0" progId="Equation.3">
                  <p:embed/>
                </p:oleObj>
              </mc:Choice>
              <mc:Fallback>
                <p:oleObj name="公式" r:id="rId7" imgW="0" imgH="0" progId="Equation.3">
                  <p:embed/>
                  <p:pic>
                    <p:nvPicPr>
                      <p:cNvPr id="512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3648075"/>
                        <a:ext cx="1441450"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10"/>
          <p:cNvGraphicFramePr>
            <a:graphicFrameLocks noChangeAspect="1"/>
          </p:cNvGraphicFramePr>
          <p:nvPr/>
        </p:nvGraphicFramePr>
        <p:xfrm>
          <a:off x="2268538" y="4868863"/>
          <a:ext cx="1512887" cy="925512"/>
        </p:xfrm>
        <a:graphic>
          <a:graphicData uri="http://schemas.openxmlformats.org/presentationml/2006/ole">
            <mc:AlternateContent xmlns:mc="http://schemas.openxmlformats.org/markup-compatibility/2006">
              <mc:Choice xmlns:v="urn:schemas-microsoft-com:vml" Requires="v">
                <p:oleObj spid="_x0000_s119817" name="公式" r:id="rId9" imgW="0" imgH="0" progId="Equation.3">
                  <p:embed/>
                </p:oleObj>
              </mc:Choice>
              <mc:Fallback>
                <p:oleObj name="公式" r:id="rId9" imgW="0" imgH="0" progId="Equation.3">
                  <p:embed/>
                  <p:pic>
                    <p:nvPicPr>
                      <p:cNvPr id="513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4868863"/>
                        <a:ext cx="1512887"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3621546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blinds(horizontal)">
                                      <p:cBhvr>
                                        <p:cTn id="7" dur="500"/>
                                        <p:tgtEl>
                                          <p:spTgt spid="5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9"/>
                                        </p:tgtEl>
                                        <p:attrNameLst>
                                          <p:attrName>style.visibility</p:attrName>
                                        </p:attrNameLst>
                                      </p:cBhvr>
                                      <p:to>
                                        <p:strVal val="visible"/>
                                      </p:to>
                                    </p:set>
                                    <p:animEffect transition="in" filter="blinds(horizontal)">
                                      <p:cBhvr>
                                        <p:cTn id="12" dur="500"/>
                                        <p:tgtEl>
                                          <p:spTgt spid="51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8"/>
                                        </p:tgtEl>
                                        <p:attrNameLst>
                                          <p:attrName>style.visibility</p:attrName>
                                        </p:attrNameLst>
                                      </p:cBhvr>
                                      <p:to>
                                        <p:strVal val="visible"/>
                                      </p:to>
                                    </p:set>
                                    <p:animEffect transition="in" filter="blinds(horizontal)">
                                      <p:cBhvr>
                                        <p:cTn id="17" dur="500"/>
                                        <p:tgtEl>
                                          <p:spTgt spid="51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30"/>
                                        </p:tgtEl>
                                        <p:attrNameLst>
                                          <p:attrName>style.visibility</p:attrName>
                                        </p:attrNameLst>
                                      </p:cBhvr>
                                      <p:to>
                                        <p:strVal val="visible"/>
                                      </p:to>
                                    </p:set>
                                    <p:animEffect transition="in" filter="blinds(horizontal)">
                                      <p:cBhvr>
                                        <p:cTn id="22" dur="500"/>
                                        <p:tgtEl>
                                          <p:spTgt spid="51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6"/>
                                        </p:tgtEl>
                                        <p:attrNameLst>
                                          <p:attrName>style.visibility</p:attrName>
                                        </p:attrNameLst>
                                      </p:cBhvr>
                                      <p:to>
                                        <p:strVal val="visible"/>
                                      </p:to>
                                    </p:set>
                                    <p:animEffect transition="in" filter="blinds(horizontal)">
                                      <p:cBhvr>
                                        <p:cTn id="27"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3" name="Group 12"/>
          <p:cNvGrpSpPr>
            <a:grpSpLocks/>
          </p:cNvGrpSpPr>
          <p:nvPr/>
        </p:nvGrpSpPr>
        <p:grpSpPr bwMode="auto">
          <a:xfrm>
            <a:off x="179388" y="476250"/>
            <a:ext cx="9369425" cy="3389313"/>
            <a:chOff x="113" y="300"/>
            <a:chExt cx="5902" cy="2135"/>
          </a:xfrm>
        </p:grpSpPr>
        <p:graphicFrame>
          <p:nvGraphicFramePr>
            <p:cNvPr id="74756" name="Object 6"/>
            <p:cNvGraphicFramePr>
              <a:graphicFrameLocks noChangeAspect="1"/>
            </p:cNvGraphicFramePr>
            <p:nvPr/>
          </p:nvGraphicFramePr>
          <p:xfrm>
            <a:off x="1837" y="663"/>
            <a:ext cx="1547" cy="504"/>
          </p:xfrm>
          <a:graphic>
            <a:graphicData uri="http://schemas.openxmlformats.org/presentationml/2006/ole">
              <mc:AlternateContent xmlns:mc="http://schemas.openxmlformats.org/markup-compatibility/2006">
                <mc:Choice xmlns:v="urn:schemas-microsoft-com:vml" Requires="v">
                  <p:oleObj spid="_x0000_s120838" name="公式" r:id="rId3" imgW="0" imgH="0" progId="Equation.3">
                    <p:embed/>
                  </p:oleObj>
                </mc:Choice>
                <mc:Fallback>
                  <p:oleObj name="公式" r:id="rId3" imgW="0" imgH="0" progId="Equation.3">
                    <p:embed/>
                    <p:pic>
                      <p:nvPicPr>
                        <p:cNvPr id="7475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 y="663"/>
                          <a:ext cx="1547"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7" name="Object 5"/>
            <p:cNvGraphicFramePr>
              <a:graphicFrameLocks noChangeAspect="1"/>
            </p:cNvGraphicFramePr>
            <p:nvPr/>
          </p:nvGraphicFramePr>
          <p:xfrm>
            <a:off x="975" y="2163"/>
            <a:ext cx="544" cy="272"/>
          </p:xfrm>
          <a:graphic>
            <a:graphicData uri="http://schemas.openxmlformats.org/presentationml/2006/ole">
              <mc:AlternateContent xmlns:mc="http://schemas.openxmlformats.org/markup-compatibility/2006">
                <mc:Choice xmlns:v="urn:schemas-microsoft-com:vml" Requires="v">
                  <p:oleObj spid="_x0000_s120839" name="公式" r:id="rId5" imgW="0" imgH="0" progId="Equation.3">
                    <p:embed/>
                  </p:oleObj>
                </mc:Choice>
                <mc:Fallback>
                  <p:oleObj name="公式" r:id="rId5" imgW="0" imgH="0" progId="Equation.3">
                    <p:embed/>
                    <p:pic>
                      <p:nvPicPr>
                        <p:cNvPr id="7475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2163"/>
                          <a:ext cx="54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8" name="Object 4"/>
            <p:cNvGraphicFramePr>
              <a:graphicFrameLocks noChangeAspect="1"/>
            </p:cNvGraphicFramePr>
            <p:nvPr/>
          </p:nvGraphicFramePr>
          <p:xfrm>
            <a:off x="3198" y="2115"/>
            <a:ext cx="504" cy="302"/>
          </p:xfrm>
          <a:graphic>
            <a:graphicData uri="http://schemas.openxmlformats.org/presentationml/2006/ole">
              <mc:AlternateContent xmlns:mc="http://schemas.openxmlformats.org/markup-compatibility/2006">
                <mc:Choice xmlns:v="urn:schemas-microsoft-com:vml" Requires="v">
                  <p:oleObj spid="_x0000_s120840" name="公式" r:id="rId7" imgW="0" imgH="0" progId="Equation.3">
                    <p:embed/>
                  </p:oleObj>
                </mc:Choice>
                <mc:Fallback>
                  <p:oleObj name="公式" r:id="rId7" imgW="0" imgH="0" progId="Equation.3">
                    <p:embed/>
                    <p:pic>
                      <p:nvPicPr>
                        <p:cNvPr id="7475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8" y="2115"/>
                          <a:ext cx="504"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9" name="Rectangle 7"/>
            <p:cNvSpPr>
              <a:spLocks noChangeArrowheads="1"/>
            </p:cNvSpPr>
            <p:nvPr/>
          </p:nvSpPr>
          <p:spPr bwMode="auto">
            <a:xfrm>
              <a:off x="113" y="300"/>
              <a:ext cx="5277"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 3</a:t>
              </a:r>
              <a:r>
                <a:rPr lang="en-US" altLang="zh-CN" sz="2400" b="1">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已知粒子在一维矩形无限深势阱中运动，其波函数为</a:t>
              </a:r>
              <a:r>
                <a:rPr lang="zh-CN" altLang="en-US" sz="1200">
                  <a:latin typeface="Times New Roman" panose="02020603050405020304" pitchFamily="18" charset="0"/>
                  <a:cs typeface="Times New Roman" panose="02020603050405020304" pitchFamily="18" charset="0"/>
                </a:rPr>
                <a:t>：              </a:t>
              </a:r>
              <a:endParaRPr lang="zh-CN" altLang="en-US" sz="1100"/>
            </a:p>
            <a:p>
              <a:pPr>
                <a:spcBef>
                  <a:spcPct val="0"/>
                </a:spcBef>
                <a:buFontTx/>
                <a:buNone/>
              </a:pPr>
              <a:endParaRPr lang="en-US" altLang="zh-CN" sz="1800"/>
            </a:p>
          </p:txBody>
        </p:sp>
        <p:sp>
          <p:nvSpPr>
            <p:cNvPr id="74760" name="Rectangle 8"/>
            <p:cNvSpPr>
              <a:spLocks noChangeArrowheads="1"/>
            </p:cNvSpPr>
            <p:nvPr/>
          </p:nvSpPr>
          <p:spPr bwMode="auto">
            <a:xfrm>
              <a:off x="249" y="1204"/>
              <a:ext cx="5766" cy="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latin typeface="Times New Roman" panose="02020603050405020304" pitchFamily="18" charset="0"/>
                  <a:cs typeface="Times New Roman" panose="02020603050405020304" pitchFamily="18" charset="0"/>
                </a:rPr>
                <a:t>( - </a:t>
              </a:r>
              <a:r>
                <a:rPr lang="en-US" altLang="zh-CN" sz="2400" b="1" i="1">
                  <a:latin typeface="Times New Roman" panose="02020603050405020304" pitchFamily="18" charset="0"/>
                  <a:cs typeface="Times New Roman" panose="02020603050405020304" pitchFamily="18" charset="0"/>
                </a:rPr>
                <a:t>a</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x</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a</a:t>
              </a: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那么粒子在</a:t>
              </a:r>
              <a:r>
                <a:rPr lang="en-US" altLang="zh-CN" sz="2400" b="1" i="1">
                  <a:latin typeface="Times New Roman" panose="02020603050405020304" pitchFamily="18" charset="0"/>
                  <a:cs typeface="Times New Roman" panose="02020603050405020304" pitchFamily="18" charset="0"/>
                </a:rPr>
                <a:t>x</a:t>
              </a:r>
              <a:r>
                <a:rPr lang="en-US" altLang="zh-CN" sz="2400" b="1">
                  <a:latin typeface="Times New Roman" panose="02020603050405020304" pitchFamily="18" charset="0"/>
                  <a:cs typeface="Times New Roman" panose="02020603050405020304" pitchFamily="18" charset="0"/>
                </a:rPr>
                <a:t> = 5</a:t>
              </a:r>
              <a:r>
                <a:rPr lang="en-US" altLang="zh-CN" sz="2400" b="1" i="1">
                  <a:latin typeface="Times New Roman" panose="02020603050405020304" pitchFamily="18" charset="0"/>
                  <a:cs typeface="Times New Roman" panose="02020603050405020304" pitchFamily="18" charset="0"/>
                </a:rPr>
                <a:t>a</a:t>
              </a:r>
              <a:r>
                <a:rPr lang="en-US" altLang="zh-CN" sz="2400" b="1">
                  <a:latin typeface="Times New Roman" panose="02020603050405020304" pitchFamily="18" charset="0"/>
                  <a:cs typeface="Times New Roman" panose="02020603050405020304" pitchFamily="18" charset="0"/>
                </a:rPr>
                <a:t>/6</a:t>
              </a:r>
              <a:r>
                <a:rPr lang="zh-CN" altLang="en-US" sz="2400" b="1">
                  <a:latin typeface="Times New Roman" panose="02020603050405020304" pitchFamily="18" charset="0"/>
                  <a:cs typeface="Times New Roman" panose="02020603050405020304" pitchFamily="18" charset="0"/>
                </a:rPr>
                <a:t>处出现的概率密度为                           </a:t>
              </a:r>
              <a:endParaRPr lang="zh-CN" altLang="en-US" sz="2400" b="1"/>
            </a:p>
            <a:p>
              <a:pPr>
                <a:spcBef>
                  <a:spcPct val="0"/>
                </a:spcBef>
                <a:buFontTx/>
                <a:buNone/>
              </a:pPr>
              <a:r>
                <a:rPr lang="zh-CN" altLang="en-US" sz="2400" b="1">
                  <a:latin typeface="Times New Roman" panose="02020603050405020304" pitchFamily="18" charset="0"/>
                  <a:cs typeface="Times New Roman" panose="02020603050405020304" pitchFamily="18" charset="0"/>
                </a:rPr>
                <a:t>   </a:t>
              </a:r>
            </a:p>
            <a:p>
              <a:pPr>
                <a:spcBef>
                  <a:spcPct val="0"/>
                </a:spcBef>
                <a:buFontTx/>
                <a:buNone/>
              </a:pPr>
              <a:r>
                <a:rPr lang="zh-CN" altLang="en-US" sz="2400" b="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(A)  1/(2</a:t>
              </a:r>
              <a:r>
                <a:rPr lang="en-US" altLang="zh-CN" sz="2400" b="1" i="1">
                  <a:latin typeface="Times New Roman" panose="02020603050405020304" pitchFamily="18" charset="0"/>
                  <a:cs typeface="Times New Roman" panose="02020603050405020304" pitchFamily="18" charset="0"/>
                </a:rPr>
                <a:t>a</a:t>
              </a:r>
              <a:r>
                <a:rPr lang="en-US" altLang="zh-CN" sz="2400" b="1">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(B)  1/</a:t>
              </a:r>
              <a:r>
                <a:rPr lang="en-US" altLang="zh-CN" sz="2400" b="1" i="1">
                  <a:latin typeface="Times New Roman" panose="02020603050405020304" pitchFamily="18" charset="0"/>
                  <a:cs typeface="Times New Roman" panose="02020603050405020304" pitchFamily="18" charset="0"/>
                </a:rPr>
                <a:t>a</a:t>
              </a:r>
              <a:r>
                <a:rPr lang="zh-CN" altLang="en-US" sz="2400" b="1">
                  <a:latin typeface="Times New Roman" panose="02020603050405020304" pitchFamily="18" charset="0"/>
                  <a:cs typeface="Times New Roman" panose="02020603050405020304" pitchFamily="18" charset="0"/>
                </a:rPr>
                <a:t>．                    </a:t>
              </a:r>
              <a:endParaRPr lang="zh-CN" altLang="en-US" sz="2400" b="1"/>
            </a:p>
            <a:p>
              <a:pPr>
                <a:spcBef>
                  <a:spcPct val="0"/>
                </a:spcBef>
                <a:buFontTx/>
                <a:buNone/>
              </a:pPr>
              <a:r>
                <a:rPr lang="zh-CN" altLang="en-US" sz="2400" b="1">
                  <a:latin typeface="Times New Roman" panose="02020603050405020304" pitchFamily="18" charset="0"/>
                  <a:cs typeface="Times New Roman" panose="02020603050405020304" pitchFamily="18" charset="0"/>
                </a:rPr>
                <a:t>    </a:t>
              </a:r>
            </a:p>
            <a:p>
              <a:pPr>
                <a:spcBef>
                  <a:spcPct val="0"/>
                </a:spcBef>
                <a:buFontTx/>
                <a:buNone/>
              </a:pPr>
              <a:r>
                <a:rPr lang="zh-CN" altLang="en-US" sz="2400" b="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(C)  </a:t>
              </a:r>
              <a:endParaRPr lang="en-US" altLang="zh-CN" sz="2400" b="1"/>
            </a:p>
          </p:txBody>
        </p:sp>
        <p:sp>
          <p:nvSpPr>
            <p:cNvPr id="74761" name="Rectangle 9"/>
            <p:cNvSpPr>
              <a:spLocks noChangeArrowheads="1"/>
            </p:cNvSpPr>
            <p:nvPr/>
          </p:nvSpPr>
          <p:spPr bwMode="auto">
            <a:xfrm>
              <a:off x="2517" y="2115"/>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200">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(D)  </a:t>
              </a:r>
              <a:endParaRPr lang="en-US" altLang="zh-CN" sz="2400" b="1"/>
            </a:p>
          </p:txBody>
        </p:sp>
      </p:grpSp>
      <p:sp>
        <p:nvSpPr>
          <p:cNvPr id="8203" name="Rectangle 11"/>
          <p:cNvSpPr>
            <a:spLocks noChangeArrowheads="1"/>
          </p:cNvSpPr>
          <p:nvPr/>
        </p:nvSpPr>
        <p:spPr bwMode="auto">
          <a:xfrm>
            <a:off x="7308850" y="3213100"/>
            <a:ext cx="1027113" cy="466725"/>
          </a:xfrm>
          <a:prstGeom prst="rect">
            <a:avLst/>
          </a:prstGeom>
          <a:solidFill>
            <a:srgbClr val="00FF00"/>
          </a:solidFill>
          <a:ln w="9525">
            <a:solidFill>
              <a:srgbClr val="00FF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t>［</a:t>
            </a:r>
            <a:r>
              <a:rPr lang="en-US" altLang="zh-CN" sz="2400" b="1"/>
              <a:t>A</a:t>
            </a:r>
            <a:r>
              <a:rPr lang="zh-CN" altLang="en-US" sz="2400" b="1"/>
              <a:t>］</a:t>
            </a:r>
          </a:p>
        </p:txBody>
      </p:sp>
      <p:graphicFrame>
        <p:nvGraphicFramePr>
          <p:cNvPr id="8205" name="Object 13"/>
          <p:cNvGraphicFramePr>
            <a:graphicFrameLocks noChangeAspect="1"/>
          </p:cNvGraphicFramePr>
          <p:nvPr/>
        </p:nvGraphicFramePr>
        <p:xfrm>
          <a:off x="3132138" y="4437063"/>
          <a:ext cx="1655762" cy="763587"/>
        </p:xfrm>
        <a:graphic>
          <a:graphicData uri="http://schemas.openxmlformats.org/presentationml/2006/ole">
            <mc:AlternateContent xmlns:mc="http://schemas.openxmlformats.org/markup-compatibility/2006">
              <mc:Choice xmlns:v="urn:schemas-microsoft-com:vml" Requires="v">
                <p:oleObj spid="_x0000_s120841" name="公式" r:id="rId9" imgW="0" imgH="0" progId="Equation.3">
                  <p:embed/>
                </p:oleObj>
              </mc:Choice>
              <mc:Fallback>
                <p:oleObj name="公式" r:id="rId9" imgW="0" imgH="0" progId="Equation.3">
                  <p:embed/>
                  <p:pic>
                    <p:nvPicPr>
                      <p:cNvPr id="8205"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4437063"/>
                        <a:ext cx="1655762"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5741456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05"/>
                                        </p:tgtEl>
                                        <p:attrNameLst>
                                          <p:attrName>style.visibility</p:attrName>
                                        </p:attrNameLst>
                                      </p:cBhvr>
                                      <p:to>
                                        <p:strVal val="visible"/>
                                      </p:to>
                                    </p:set>
                                    <p:animEffect transition="in" filter="blinds(horizontal)">
                                      <p:cBhvr>
                                        <p:cTn id="7" dur="500"/>
                                        <p:tgtEl>
                                          <p:spTgt spid="82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03"/>
                                        </p:tgtEl>
                                        <p:attrNameLst>
                                          <p:attrName>style.visibility</p:attrName>
                                        </p:attrNameLst>
                                      </p:cBhvr>
                                      <p:to>
                                        <p:strVal val="visible"/>
                                      </p:to>
                                    </p:set>
                                    <p:animEffect transition="in" filter="blinds(horizontal)">
                                      <p:cBhvr>
                                        <p:cTn id="12" dur="500"/>
                                        <p:tgtEl>
                                          <p:spTgt spid="8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5"/>
          <p:cNvSpPr>
            <a:spLocks noChangeArrowheads="1"/>
          </p:cNvSpPr>
          <p:nvPr/>
        </p:nvSpPr>
        <p:spPr bwMode="auto">
          <a:xfrm>
            <a:off x="539750" y="476250"/>
            <a:ext cx="76755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latin typeface="Times New Roman" panose="02020603050405020304" pitchFamily="18" charset="0"/>
                <a:cs typeface="Times New Roman" panose="02020603050405020304" pitchFamily="18" charset="0"/>
              </a:rPr>
              <a:t>4</a:t>
            </a:r>
            <a:r>
              <a:rPr lang="zh-CN" altLang="en-US" sz="2400" b="1">
                <a:latin typeface="Times New Roman" panose="02020603050405020304" pitchFamily="18" charset="0"/>
                <a:cs typeface="Times New Roman" panose="02020603050405020304" pitchFamily="18" charset="0"/>
              </a:rPr>
              <a:t>、    将波函数在空间各点的振幅同时增大</a:t>
            </a:r>
            <a:r>
              <a:rPr lang="en-US" altLang="zh-CN" sz="2400" b="1" i="1">
                <a:latin typeface="Times New Roman" panose="02020603050405020304" pitchFamily="18" charset="0"/>
                <a:cs typeface="Times New Roman" panose="02020603050405020304" pitchFamily="18" charset="0"/>
              </a:rPr>
              <a:t>D</a:t>
            </a:r>
            <a:r>
              <a:rPr lang="zh-CN" altLang="en-US" sz="2400" b="1">
                <a:latin typeface="Times New Roman" panose="02020603050405020304" pitchFamily="18" charset="0"/>
                <a:cs typeface="Times New Roman" panose="02020603050405020304" pitchFamily="18" charset="0"/>
              </a:rPr>
              <a:t>倍，则粒子</a:t>
            </a:r>
          </a:p>
          <a:p>
            <a:pPr eaLnBrk="1" hangingPunct="1">
              <a:spcBef>
                <a:spcPct val="0"/>
              </a:spcBef>
              <a:buFontTx/>
              <a:buNone/>
            </a:pPr>
            <a:endParaRPr lang="zh-CN" altLang="en-US" sz="2400" b="1">
              <a:latin typeface="Times New Roman" panose="02020603050405020304" pitchFamily="18" charset="0"/>
              <a:cs typeface="Times New Roman" panose="02020603050405020304" pitchFamily="18" charset="0"/>
            </a:endParaRPr>
          </a:p>
          <a:p>
            <a:pPr eaLnBrk="1" hangingPunct="1">
              <a:spcBef>
                <a:spcPct val="0"/>
              </a:spcBef>
              <a:buFontTx/>
              <a:buNone/>
            </a:pPr>
            <a:r>
              <a:rPr lang="zh-CN" altLang="en-US" sz="2400" b="1">
                <a:latin typeface="Times New Roman" panose="02020603050405020304" pitchFamily="18" charset="0"/>
                <a:cs typeface="Times New Roman" panose="02020603050405020304" pitchFamily="18" charset="0"/>
              </a:rPr>
              <a:t>在空间的分布概率将</a:t>
            </a:r>
            <a:endParaRPr lang="zh-CN" altLang="en-US" sz="2400" b="1"/>
          </a:p>
          <a:p>
            <a:pPr>
              <a:spcBef>
                <a:spcPct val="0"/>
              </a:spcBef>
              <a:buFontTx/>
              <a:buNone/>
            </a:pPr>
            <a:r>
              <a:rPr lang="zh-CN" altLang="en-US" sz="2400" b="1">
                <a:latin typeface="Times New Roman" panose="02020603050405020304" pitchFamily="18" charset="0"/>
                <a:cs typeface="Times New Roman" panose="02020603050405020304" pitchFamily="18" charset="0"/>
              </a:rPr>
              <a:t>    </a:t>
            </a:r>
          </a:p>
          <a:p>
            <a:pPr>
              <a:spcBef>
                <a:spcPct val="0"/>
              </a:spcBef>
              <a:buFontTx/>
              <a:buNone/>
            </a:pPr>
            <a:r>
              <a:rPr lang="zh-CN" altLang="en-US" sz="2400" b="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(A) </a:t>
            </a:r>
            <a:r>
              <a:rPr lang="zh-CN" altLang="en-US" sz="2400" b="1">
                <a:latin typeface="Times New Roman" panose="02020603050405020304" pitchFamily="18" charset="0"/>
                <a:cs typeface="Times New Roman" panose="02020603050405020304" pitchFamily="18" charset="0"/>
              </a:rPr>
              <a:t>增大</a:t>
            </a:r>
            <a:r>
              <a:rPr lang="en-US" altLang="zh-CN" sz="2400" b="1" i="1">
                <a:latin typeface="Times New Roman" panose="02020603050405020304" pitchFamily="18" charset="0"/>
                <a:cs typeface="Times New Roman" panose="02020603050405020304" pitchFamily="18" charset="0"/>
              </a:rPr>
              <a:t>D</a:t>
            </a:r>
            <a:r>
              <a:rPr lang="en-US" altLang="zh-CN" sz="2400" b="1" baseline="30000">
                <a:latin typeface="Times New Roman" panose="02020603050405020304" pitchFamily="18" charset="0"/>
                <a:cs typeface="Times New Roman" panose="02020603050405020304" pitchFamily="18" charset="0"/>
              </a:rPr>
              <a:t>2</a:t>
            </a:r>
            <a:r>
              <a:rPr lang="zh-CN" altLang="en-US" sz="2400" b="1">
                <a:latin typeface="Times New Roman" panose="02020603050405020304" pitchFamily="18" charset="0"/>
                <a:cs typeface="Times New Roman" panose="02020603050405020304" pitchFamily="18" charset="0"/>
              </a:rPr>
              <a:t>倍．            </a:t>
            </a:r>
            <a:r>
              <a:rPr lang="en-US" altLang="zh-CN" sz="2400" b="1">
                <a:latin typeface="Times New Roman" panose="02020603050405020304" pitchFamily="18" charset="0"/>
                <a:cs typeface="Times New Roman" panose="02020603050405020304" pitchFamily="18" charset="0"/>
              </a:rPr>
              <a:t>(B) </a:t>
            </a:r>
            <a:r>
              <a:rPr lang="zh-CN" altLang="en-US" sz="2400" b="1">
                <a:latin typeface="Times New Roman" panose="02020603050405020304" pitchFamily="18" charset="0"/>
                <a:cs typeface="Times New Roman" panose="02020603050405020304" pitchFamily="18" charset="0"/>
              </a:rPr>
              <a:t>增大</a:t>
            </a:r>
            <a:r>
              <a:rPr lang="en-US" altLang="zh-CN" sz="2400" b="1">
                <a:latin typeface="Times New Roman" panose="02020603050405020304" pitchFamily="18" charset="0"/>
                <a:cs typeface="Times New Roman" panose="02020603050405020304" pitchFamily="18" charset="0"/>
              </a:rPr>
              <a:t>2</a:t>
            </a:r>
            <a:r>
              <a:rPr lang="en-US" altLang="zh-CN" sz="2400" b="1" i="1">
                <a:latin typeface="Times New Roman" panose="02020603050405020304" pitchFamily="18" charset="0"/>
                <a:cs typeface="Times New Roman" panose="02020603050405020304" pitchFamily="18" charset="0"/>
              </a:rPr>
              <a:t>D</a:t>
            </a:r>
            <a:r>
              <a:rPr lang="zh-CN" altLang="en-US" sz="2400" b="1">
                <a:latin typeface="Times New Roman" panose="02020603050405020304" pitchFamily="18" charset="0"/>
                <a:cs typeface="Times New Roman" panose="02020603050405020304" pitchFamily="18" charset="0"/>
              </a:rPr>
              <a:t>倍．</a:t>
            </a:r>
            <a:r>
              <a:rPr lang="zh-CN" altLang="en-US" sz="1200">
                <a:latin typeface="Times New Roman" panose="02020603050405020304" pitchFamily="18" charset="0"/>
                <a:cs typeface="Times New Roman" panose="02020603050405020304" pitchFamily="18" charset="0"/>
              </a:rPr>
              <a:t>              </a:t>
            </a:r>
            <a:endParaRPr lang="zh-CN" altLang="en-US" sz="1100"/>
          </a:p>
          <a:p>
            <a:pPr>
              <a:spcBef>
                <a:spcPct val="0"/>
              </a:spcBef>
              <a:buFontTx/>
              <a:buNone/>
            </a:pPr>
            <a:endParaRPr lang="en-US" altLang="zh-CN" sz="1800"/>
          </a:p>
        </p:txBody>
      </p:sp>
      <p:sp>
        <p:nvSpPr>
          <p:cNvPr id="75778" name="Rectangle 4"/>
          <p:cNvSpPr>
            <a:spLocks noChangeArrowheads="1"/>
          </p:cNvSpPr>
          <p:nvPr/>
        </p:nvSpPr>
        <p:spPr bwMode="auto">
          <a:xfrm>
            <a:off x="3832225" y="3724275"/>
            <a:ext cx="230188" cy="209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5779" name="Rectangle 6"/>
          <p:cNvSpPr>
            <a:spLocks noChangeArrowheads="1"/>
          </p:cNvSpPr>
          <p:nvPr/>
        </p:nvSpPr>
        <p:spPr bwMode="auto">
          <a:xfrm>
            <a:off x="1476375" y="3141663"/>
            <a:ext cx="4616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200">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(C) </a:t>
            </a:r>
            <a:r>
              <a:rPr lang="zh-CN" altLang="en-US" sz="2400" b="1">
                <a:latin typeface="Times New Roman" panose="02020603050405020304" pitchFamily="18" charset="0"/>
                <a:cs typeface="Times New Roman" panose="02020603050405020304" pitchFamily="18" charset="0"/>
              </a:rPr>
              <a:t>增大</a:t>
            </a:r>
            <a:r>
              <a:rPr lang="en-US" altLang="zh-CN" sz="2400" b="1" i="1">
                <a:latin typeface="Times New Roman" panose="02020603050405020304" pitchFamily="18" charset="0"/>
                <a:cs typeface="Times New Roman" panose="02020603050405020304" pitchFamily="18" charset="0"/>
              </a:rPr>
              <a:t>D</a:t>
            </a:r>
            <a:r>
              <a:rPr lang="zh-CN" altLang="en-US" sz="2400" b="1">
                <a:latin typeface="Times New Roman" panose="02020603050405020304" pitchFamily="18" charset="0"/>
                <a:cs typeface="Times New Roman" panose="02020603050405020304" pitchFamily="18" charset="0"/>
              </a:rPr>
              <a:t>倍．            </a:t>
            </a:r>
            <a:r>
              <a:rPr lang="en-US" altLang="zh-CN" sz="2400" b="1">
                <a:latin typeface="Times New Roman" panose="02020603050405020304" pitchFamily="18" charset="0"/>
                <a:cs typeface="Times New Roman" panose="02020603050405020304" pitchFamily="18" charset="0"/>
              </a:rPr>
              <a:t>(D) </a:t>
            </a:r>
            <a:r>
              <a:rPr lang="zh-CN" altLang="en-US" sz="2400" b="1">
                <a:latin typeface="Times New Roman" panose="02020603050405020304" pitchFamily="18" charset="0"/>
                <a:cs typeface="Times New Roman" panose="02020603050405020304" pitchFamily="18" charset="0"/>
              </a:rPr>
              <a:t>不变．</a:t>
            </a:r>
            <a:endParaRPr lang="zh-CN" altLang="en-US" sz="2400" b="1"/>
          </a:p>
        </p:txBody>
      </p:sp>
      <p:sp>
        <p:nvSpPr>
          <p:cNvPr id="12295" name="Rectangle 7"/>
          <p:cNvSpPr>
            <a:spLocks noChangeArrowheads="1"/>
          </p:cNvSpPr>
          <p:nvPr/>
        </p:nvSpPr>
        <p:spPr bwMode="auto">
          <a:xfrm>
            <a:off x="6804025" y="2565400"/>
            <a:ext cx="1195388" cy="466725"/>
          </a:xfrm>
          <a:prstGeom prst="rect">
            <a:avLst/>
          </a:prstGeom>
          <a:solidFill>
            <a:srgbClr val="00FF00"/>
          </a:solidFill>
          <a:ln w="9525">
            <a:solidFill>
              <a:srgbClr val="00FF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t>［ </a:t>
            </a:r>
            <a:r>
              <a:rPr lang="en-US" altLang="zh-CN" sz="2400" b="1"/>
              <a:t>D </a:t>
            </a:r>
            <a:r>
              <a:rPr lang="zh-CN" altLang="en-US" sz="2400" b="1"/>
              <a:t>］</a:t>
            </a:r>
          </a:p>
        </p:txBody>
      </p:sp>
      <p:graphicFrame>
        <p:nvGraphicFramePr>
          <p:cNvPr id="12296" name="Object 8"/>
          <p:cNvGraphicFramePr>
            <a:graphicFrameLocks noChangeAspect="1"/>
          </p:cNvGraphicFramePr>
          <p:nvPr/>
        </p:nvGraphicFramePr>
        <p:xfrm>
          <a:off x="2987675" y="4437063"/>
          <a:ext cx="1655763" cy="763587"/>
        </p:xfrm>
        <a:graphic>
          <a:graphicData uri="http://schemas.openxmlformats.org/presentationml/2006/ole">
            <mc:AlternateContent xmlns:mc="http://schemas.openxmlformats.org/markup-compatibility/2006">
              <mc:Choice xmlns:v="urn:schemas-microsoft-com:vml" Requires="v">
                <p:oleObj spid="_x0000_s121859" name="公式" r:id="rId3" imgW="0" imgH="0" progId="Equation.3">
                  <p:embed/>
                </p:oleObj>
              </mc:Choice>
              <mc:Fallback>
                <p:oleObj name="公式" r:id="rId3" imgW="0" imgH="0" progId="Equation.3">
                  <p:embed/>
                  <p:pic>
                    <p:nvPicPr>
                      <p:cNvPr id="1229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4437063"/>
                        <a:ext cx="1655763"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4396868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6"/>
                                        </p:tgtEl>
                                        <p:attrNameLst>
                                          <p:attrName>style.visibility</p:attrName>
                                        </p:attrNameLst>
                                      </p:cBhvr>
                                      <p:to>
                                        <p:strVal val="visible"/>
                                      </p:to>
                                    </p:set>
                                    <p:animEffect transition="in" filter="blinds(horizontal)">
                                      <p:cBhvr>
                                        <p:cTn id="7" dur="500"/>
                                        <p:tgtEl>
                                          <p:spTgt spid="122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5"/>
                                        </p:tgtEl>
                                        <p:attrNameLst>
                                          <p:attrName>style.visibility</p:attrName>
                                        </p:attrNameLst>
                                      </p:cBhvr>
                                      <p:to>
                                        <p:strVal val="visible"/>
                                      </p:to>
                                    </p:set>
                                    <p:animEffect transition="in" filter="blinds(horizontal)">
                                      <p:cBhvr>
                                        <p:cTn id="12"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6350"/>
            <a:ext cx="4758680" cy="1323975"/>
            <a:chOff x="240" y="2396"/>
            <a:chExt cx="1248" cy="834"/>
          </a:xfrm>
        </p:grpSpPr>
        <p:sp>
          <p:nvSpPr>
            <p:cNvPr id="3" name="AutoShape 3"/>
            <p:cNvSpPr>
              <a:spLocks noChangeArrowheads="1"/>
            </p:cNvSpPr>
            <p:nvPr/>
          </p:nvSpPr>
          <p:spPr bwMode="auto">
            <a:xfrm>
              <a:off x="240" y="2496"/>
              <a:ext cx="1248" cy="624"/>
            </a:xfrm>
            <a:prstGeom prst="horizontalScroll">
              <a:avLst>
                <a:gd name="adj" fmla="val 12500"/>
              </a:avLst>
            </a:prstGeom>
            <a:solidFill>
              <a:srgbClr val="FF9900"/>
            </a:solidFill>
            <a:ln w="12700" cap="sq">
              <a:solidFill>
                <a:srgbClr val="3333CC"/>
              </a:solidFill>
              <a:round/>
              <a:headEnd/>
              <a:tailEnd/>
            </a:ln>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4" name="Text Box 4"/>
            <p:cNvSpPr txBox="1">
              <a:spLocks noChangeArrowheads="1"/>
            </p:cNvSpPr>
            <p:nvPr/>
          </p:nvSpPr>
          <p:spPr bwMode="auto">
            <a:xfrm>
              <a:off x="336" y="2396"/>
              <a:ext cx="1152"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zh-CN" altLang="en-US" sz="4000" dirty="0">
                  <a:solidFill>
                    <a:srgbClr val="3333CC"/>
                  </a:solidFill>
                  <a:ea typeface="宋体" pitchFamily="2" charset="-122"/>
                </a:rPr>
                <a:t>积分法求电场</a:t>
              </a:r>
            </a:p>
          </p:txBody>
        </p:sp>
      </p:grpSp>
      <p:grpSp>
        <p:nvGrpSpPr>
          <p:cNvPr id="5" name="Group 49"/>
          <p:cNvGrpSpPr>
            <a:grpSpLocks/>
          </p:cNvGrpSpPr>
          <p:nvPr/>
        </p:nvGrpSpPr>
        <p:grpSpPr bwMode="auto">
          <a:xfrm>
            <a:off x="381000" y="1447800"/>
            <a:ext cx="5480050" cy="519113"/>
            <a:chOff x="240" y="912"/>
            <a:chExt cx="3452" cy="327"/>
          </a:xfrm>
        </p:grpSpPr>
        <p:sp>
          <p:nvSpPr>
            <p:cNvPr id="6" name="Text Box 5"/>
            <p:cNvSpPr txBox="1">
              <a:spLocks noChangeArrowheads="1"/>
            </p:cNvSpPr>
            <p:nvPr/>
          </p:nvSpPr>
          <p:spPr bwMode="auto">
            <a:xfrm>
              <a:off x="240" y="912"/>
              <a:ext cx="34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AutoNum type="arabicPeriod"/>
              </a:pPr>
              <a:r>
                <a:rPr lang="zh-CN" altLang="en-US" sz="2800" dirty="0">
                  <a:solidFill>
                    <a:srgbClr val="FF0000"/>
                  </a:solidFill>
                  <a:ea typeface="宋体" pitchFamily="2" charset="-122"/>
                </a:rPr>
                <a:t>选取典型的电荷元，画出      </a:t>
              </a:r>
              <a:r>
                <a:rPr lang="zh-CN" altLang="en-US" sz="2800" dirty="0">
                  <a:solidFill>
                    <a:schemeClr val="accent2"/>
                  </a:solidFill>
                  <a:ea typeface="宋体" pitchFamily="2" charset="-122"/>
                </a:rPr>
                <a:t>；</a:t>
              </a:r>
            </a:p>
          </p:txBody>
        </p:sp>
        <p:graphicFrame>
          <p:nvGraphicFramePr>
            <p:cNvPr id="7" name="Object 6"/>
            <p:cNvGraphicFramePr>
              <a:graphicFrameLocks noChangeAspect="1"/>
            </p:cNvGraphicFramePr>
            <p:nvPr/>
          </p:nvGraphicFramePr>
          <p:xfrm>
            <a:off x="3078" y="958"/>
            <a:ext cx="328" cy="248"/>
          </p:xfrm>
          <a:graphic>
            <a:graphicData uri="http://schemas.openxmlformats.org/presentationml/2006/ole">
              <mc:AlternateContent xmlns:mc="http://schemas.openxmlformats.org/markup-compatibility/2006">
                <mc:Choice xmlns:v="urn:schemas-microsoft-com:vml" Requires="v">
                  <p:oleObj spid="_x0000_s59010" name="公式" r:id="rId3" imgW="457110" imgH="323760" progId="Equation.3">
                    <p:embed/>
                  </p:oleObj>
                </mc:Choice>
                <mc:Fallback>
                  <p:oleObj name="公式" r:id="rId3" imgW="457110" imgH="323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8" y="958"/>
                          <a:ext cx="32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50"/>
          <p:cNvGrpSpPr>
            <a:grpSpLocks/>
          </p:cNvGrpSpPr>
          <p:nvPr/>
        </p:nvGrpSpPr>
        <p:grpSpPr bwMode="auto">
          <a:xfrm>
            <a:off x="381000" y="2133600"/>
            <a:ext cx="4572000" cy="519113"/>
            <a:chOff x="240" y="1344"/>
            <a:chExt cx="2880" cy="327"/>
          </a:xfrm>
        </p:grpSpPr>
        <p:sp>
          <p:nvSpPr>
            <p:cNvPr id="9" name="Text Box 7"/>
            <p:cNvSpPr txBox="1">
              <a:spLocks noChangeArrowheads="1"/>
            </p:cNvSpPr>
            <p:nvPr/>
          </p:nvSpPr>
          <p:spPr bwMode="auto">
            <a:xfrm>
              <a:off x="240" y="1344"/>
              <a:ext cx="28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dirty="0">
                  <a:solidFill>
                    <a:schemeClr val="accent2"/>
                  </a:solidFill>
                  <a:ea typeface="宋体" pitchFamily="2" charset="-122"/>
                </a:rPr>
                <a:t>2. </a:t>
              </a:r>
              <a:r>
                <a:rPr lang="zh-CN" altLang="en-US" sz="2800" dirty="0">
                  <a:solidFill>
                    <a:schemeClr val="accent2"/>
                  </a:solidFill>
                  <a:ea typeface="宋体" pitchFamily="2" charset="-122"/>
                </a:rPr>
                <a:t>引入电荷密度，写出     ；</a:t>
              </a:r>
            </a:p>
          </p:txBody>
        </p:sp>
        <p:graphicFrame>
          <p:nvGraphicFramePr>
            <p:cNvPr id="10" name="Object 8"/>
            <p:cNvGraphicFramePr>
              <a:graphicFrameLocks noChangeAspect="1"/>
            </p:cNvGraphicFramePr>
            <p:nvPr/>
          </p:nvGraphicFramePr>
          <p:xfrm>
            <a:off x="2540" y="1418"/>
            <a:ext cx="328" cy="208"/>
          </p:xfrm>
          <a:graphic>
            <a:graphicData uri="http://schemas.openxmlformats.org/presentationml/2006/ole">
              <mc:AlternateContent xmlns:mc="http://schemas.openxmlformats.org/markup-compatibility/2006">
                <mc:Choice xmlns:v="urn:schemas-microsoft-com:vml" Requires="v">
                  <p:oleObj spid="_x0000_s59011" name="公式" r:id="rId5" imgW="457110" imgH="266610" progId="Equation.3">
                    <p:embed/>
                  </p:oleObj>
                </mc:Choice>
                <mc:Fallback>
                  <p:oleObj name="公式" r:id="rId5" imgW="457110" imgH="26661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0" y="1418"/>
                          <a:ext cx="32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 name="Text Box 9"/>
          <p:cNvSpPr txBox="1">
            <a:spLocks noChangeArrowheads="1"/>
          </p:cNvSpPr>
          <p:nvPr/>
        </p:nvSpPr>
        <p:spPr bwMode="auto">
          <a:xfrm>
            <a:off x="381000" y="2819400"/>
            <a:ext cx="4845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dirty="0">
                <a:solidFill>
                  <a:schemeClr val="accent2"/>
                </a:solidFill>
                <a:ea typeface="宋体" pitchFamily="2" charset="-122"/>
              </a:rPr>
              <a:t>3. </a:t>
            </a:r>
            <a:r>
              <a:rPr lang="zh-CN" altLang="en-US" sz="2800" dirty="0">
                <a:solidFill>
                  <a:schemeClr val="accent2"/>
                </a:solidFill>
                <a:ea typeface="宋体" pitchFamily="2" charset="-122"/>
              </a:rPr>
              <a:t>建立坐标系，写出分量式；</a:t>
            </a:r>
          </a:p>
        </p:txBody>
      </p:sp>
      <p:sp>
        <p:nvSpPr>
          <p:cNvPr id="12" name="Text Box 10"/>
          <p:cNvSpPr txBox="1">
            <a:spLocks noChangeArrowheads="1"/>
          </p:cNvSpPr>
          <p:nvPr/>
        </p:nvSpPr>
        <p:spPr bwMode="auto">
          <a:xfrm>
            <a:off x="381000" y="3505200"/>
            <a:ext cx="5203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dirty="0">
                <a:solidFill>
                  <a:schemeClr val="accent2"/>
                </a:solidFill>
                <a:ea typeface="宋体" pitchFamily="2" charset="-122"/>
              </a:rPr>
              <a:t>4. </a:t>
            </a:r>
            <a:r>
              <a:rPr lang="zh-CN" altLang="en-US" sz="2800" dirty="0">
                <a:solidFill>
                  <a:schemeClr val="accent2"/>
                </a:solidFill>
                <a:ea typeface="宋体" pitchFamily="2" charset="-122"/>
              </a:rPr>
              <a:t>写出积分式，</a:t>
            </a:r>
            <a:r>
              <a:rPr lang="zh-CN" altLang="en-US" sz="2800" dirty="0">
                <a:solidFill>
                  <a:srgbClr val="FF0000"/>
                </a:solidFill>
                <a:ea typeface="宋体" pitchFamily="2" charset="-122"/>
              </a:rPr>
              <a:t>统一积分变量</a:t>
            </a:r>
            <a:r>
              <a:rPr lang="zh-CN" altLang="en-US" sz="2800" dirty="0">
                <a:solidFill>
                  <a:schemeClr val="accent2"/>
                </a:solidFill>
                <a:ea typeface="宋体" pitchFamily="2" charset="-122"/>
              </a:rPr>
              <a:t>；</a:t>
            </a:r>
          </a:p>
        </p:txBody>
      </p:sp>
      <p:sp>
        <p:nvSpPr>
          <p:cNvPr id="13" name="Text Box 11"/>
          <p:cNvSpPr txBox="1">
            <a:spLocks noChangeArrowheads="1"/>
          </p:cNvSpPr>
          <p:nvPr/>
        </p:nvSpPr>
        <p:spPr bwMode="auto">
          <a:xfrm>
            <a:off x="381000" y="4191000"/>
            <a:ext cx="4845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dirty="0">
                <a:solidFill>
                  <a:schemeClr val="accent2"/>
                </a:solidFill>
                <a:ea typeface="宋体" pitchFamily="2" charset="-122"/>
              </a:rPr>
              <a:t>5. </a:t>
            </a:r>
            <a:r>
              <a:rPr lang="zh-CN" altLang="en-US" sz="2800" dirty="0">
                <a:solidFill>
                  <a:schemeClr val="accent2"/>
                </a:solidFill>
                <a:ea typeface="宋体" pitchFamily="2" charset="-122"/>
              </a:rPr>
              <a:t>定出上下限，</a:t>
            </a:r>
            <a:r>
              <a:rPr lang="zh-CN" altLang="en-US" sz="2800" dirty="0">
                <a:solidFill>
                  <a:srgbClr val="FF0000"/>
                </a:solidFill>
                <a:ea typeface="宋体" pitchFamily="2" charset="-122"/>
              </a:rPr>
              <a:t>注意对称性；</a:t>
            </a:r>
          </a:p>
        </p:txBody>
      </p:sp>
      <p:sp>
        <p:nvSpPr>
          <p:cNvPr id="14" name="Text Box 46"/>
          <p:cNvSpPr txBox="1">
            <a:spLocks noChangeArrowheads="1"/>
          </p:cNvSpPr>
          <p:nvPr/>
        </p:nvSpPr>
        <p:spPr bwMode="auto">
          <a:xfrm>
            <a:off x="381000" y="4876800"/>
            <a:ext cx="4845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dirty="0">
                <a:solidFill>
                  <a:schemeClr val="accent2"/>
                </a:solidFill>
                <a:ea typeface="宋体" pitchFamily="2" charset="-122"/>
              </a:rPr>
              <a:t>6. </a:t>
            </a:r>
            <a:r>
              <a:rPr lang="zh-CN" altLang="en-US" sz="2800" dirty="0">
                <a:solidFill>
                  <a:schemeClr val="accent2"/>
                </a:solidFill>
                <a:ea typeface="宋体" pitchFamily="2" charset="-122"/>
              </a:rPr>
              <a:t>积分求结果，代数求其值；</a:t>
            </a:r>
          </a:p>
        </p:txBody>
      </p:sp>
      <p:sp>
        <p:nvSpPr>
          <p:cNvPr id="15" name="Text Box 47"/>
          <p:cNvSpPr txBox="1">
            <a:spLocks noChangeArrowheads="1"/>
          </p:cNvSpPr>
          <p:nvPr/>
        </p:nvSpPr>
        <p:spPr bwMode="auto">
          <a:xfrm>
            <a:off x="381000" y="5500688"/>
            <a:ext cx="4127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dirty="0">
                <a:solidFill>
                  <a:srgbClr val="00B050"/>
                </a:solidFill>
                <a:ea typeface="宋体" pitchFamily="2" charset="-122"/>
              </a:rPr>
              <a:t>7. </a:t>
            </a:r>
            <a:r>
              <a:rPr lang="zh-CN" altLang="en-US" sz="2800" dirty="0">
                <a:solidFill>
                  <a:srgbClr val="00B050"/>
                </a:solidFill>
                <a:ea typeface="宋体" pitchFamily="2" charset="-122"/>
              </a:rPr>
              <a:t>进行讨论，加深理解。</a:t>
            </a:r>
          </a:p>
        </p:txBody>
      </p:sp>
      <p:sp>
        <p:nvSpPr>
          <p:cNvPr id="16" name="Rectangle 48"/>
          <p:cNvSpPr>
            <a:spLocks noChangeArrowheads="1"/>
          </p:cNvSpPr>
          <p:nvPr/>
        </p:nvSpPr>
        <p:spPr bwMode="auto">
          <a:xfrm>
            <a:off x="0" y="1143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nvGrpSpPr>
          <p:cNvPr id="17" name="Group 85"/>
          <p:cNvGrpSpPr>
            <a:grpSpLocks/>
          </p:cNvGrpSpPr>
          <p:nvPr/>
        </p:nvGrpSpPr>
        <p:grpSpPr bwMode="auto">
          <a:xfrm>
            <a:off x="5749925" y="1905000"/>
            <a:ext cx="3013075" cy="3048000"/>
            <a:chOff x="3814" y="96"/>
            <a:chExt cx="1898" cy="1920"/>
          </a:xfrm>
        </p:grpSpPr>
        <p:sp>
          <p:nvSpPr>
            <p:cNvPr id="18" name="Line 86"/>
            <p:cNvSpPr>
              <a:spLocks noChangeShapeType="1"/>
            </p:cNvSpPr>
            <p:nvPr/>
          </p:nvSpPr>
          <p:spPr bwMode="auto">
            <a:xfrm>
              <a:off x="4656" y="1008"/>
              <a:ext cx="0"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87"/>
            <p:cNvSpPr>
              <a:spLocks noChangeShapeType="1"/>
            </p:cNvSpPr>
            <p:nvPr/>
          </p:nvSpPr>
          <p:spPr bwMode="auto">
            <a:xfrm>
              <a:off x="3984" y="1680"/>
              <a:ext cx="1008" cy="0"/>
            </a:xfrm>
            <a:prstGeom prst="line">
              <a:avLst/>
            </a:prstGeom>
            <a:noFill/>
            <a:ln w="38100">
              <a:solidFill>
                <a:srgbClr val="FF99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88"/>
            <p:cNvSpPr txBox="1">
              <a:spLocks noChangeArrowheads="1"/>
            </p:cNvSpPr>
            <p:nvPr/>
          </p:nvSpPr>
          <p:spPr bwMode="auto">
            <a:xfrm>
              <a:off x="3840" y="1680"/>
              <a:ext cx="3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A</a:t>
              </a:r>
            </a:p>
          </p:txBody>
        </p:sp>
        <p:sp>
          <p:nvSpPr>
            <p:cNvPr id="21" name="Text Box 89"/>
            <p:cNvSpPr txBox="1">
              <a:spLocks noChangeArrowheads="1"/>
            </p:cNvSpPr>
            <p:nvPr/>
          </p:nvSpPr>
          <p:spPr bwMode="auto">
            <a:xfrm>
              <a:off x="4896" y="168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B</a:t>
              </a:r>
            </a:p>
          </p:txBody>
        </p:sp>
        <p:sp>
          <p:nvSpPr>
            <p:cNvPr id="22" name="Line 90"/>
            <p:cNvSpPr>
              <a:spLocks noChangeShapeType="1"/>
            </p:cNvSpPr>
            <p:nvPr/>
          </p:nvSpPr>
          <p:spPr bwMode="auto">
            <a:xfrm flipV="1">
              <a:off x="4656" y="624"/>
              <a:ext cx="192" cy="384"/>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 name="Object 91"/>
            <p:cNvGraphicFramePr>
              <a:graphicFrameLocks noChangeAspect="1"/>
            </p:cNvGraphicFramePr>
            <p:nvPr/>
          </p:nvGraphicFramePr>
          <p:xfrm>
            <a:off x="4893" y="432"/>
            <a:ext cx="295" cy="231"/>
          </p:xfrm>
          <a:graphic>
            <a:graphicData uri="http://schemas.openxmlformats.org/presentationml/2006/ole">
              <mc:AlternateContent xmlns:mc="http://schemas.openxmlformats.org/markup-compatibility/2006">
                <mc:Choice xmlns:v="urn:schemas-microsoft-com:vml" Requires="v">
                  <p:oleObj spid="_x0000_s59012" name="公式" r:id="rId7" imgW="457110" imgH="323760" progId="Equation.3">
                    <p:embed/>
                  </p:oleObj>
                </mc:Choice>
                <mc:Fallback>
                  <p:oleObj name="公式" r:id="rId7" imgW="457110" imgH="3237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3" y="432"/>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Line 92"/>
            <p:cNvSpPr>
              <a:spLocks noChangeShapeType="1"/>
            </p:cNvSpPr>
            <p:nvPr/>
          </p:nvSpPr>
          <p:spPr bwMode="auto">
            <a:xfrm flipV="1">
              <a:off x="4656" y="1008"/>
              <a:ext cx="192"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Text Box 93"/>
            <p:cNvSpPr txBox="1">
              <a:spLocks noChangeArrowheads="1"/>
            </p:cNvSpPr>
            <p:nvPr/>
          </p:nvSpPr>
          <p:spPr bwMode="auto">
            <a:xfrm>
              <a:off x="4128" y="1440"/>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a:solidFill>
                    <a:schemeClr val="accent2"/>
                  </a:solidFill>
                  <a:ea typeface="宋体" pitchFamily="2" charset="-122"/>
                </a:rPr>
                <a:t>d</a:t>
              </a:r>
              <a:r>
                <a:rPr kumimoji="1" lang="en-US" altLang="zh-CN" sz="2400" i="1">
                  <a:solidFill>
                    <a:schemeClr val="accent2"/>
                  </a:solidFill>
                  <a:ea typeface="宋体" pitchFamily="2" charset="-122"/>
                </a:rPr>
                <a:t>l</a:t>
              </a:r>
              <a:endParaRPr kumimoji="1" lang="zh-CN" altLang="en-US" sz="2400" i="1">
                <a:solidFill>
                  <a:schemeClr val="accent2"/>
                </a:solidFill>
                <a:ea typeface="宋体" pitchFamily="2" charset="-122"/>
              </a:endParaRPr>
            </a:p>
          </p:txBody>
        </p:sp>
        <p:sp>
          <p:nvSpPr>
            <p:cNvPr id="26" name="Text Box 94"/>
            <p:cNvSpPr txBox="1">
              <a:spLocks noChangeArrowheads="1"/>
            </p:cNvSpPr>
            <p:nvPr/>
          </p:nvSpPr>
          <p:spPr bwMode="auto">
            <a:xfrm>
              <a:off x="4416" y="8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P</a:t>
              </a:r>
            </a:p>
          </p:txBody>
        </p:sp>
        <p:sp>
          <p:nvSpPr>
            <p:cNvPr id="27" name="Line 95"/>
            <p:cNvSpPr>
              <a:spLocks noChangeShapeType="1"/>
            </p:cNvSpPr>
            <p:nvPr/>
          </p:nvSpPr>
          <p:spPr bwMode="auto">
            <a:xfrm flipV="1">
              <a:off x="3984" y="1008"/>
              <a:ext cx="672" cy="67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96"/>
            <p:cNvSpPr>
              <a:spLocks noChangeShapeType="1"/>
            </p:cNvSpPr>
            <p:nvPr/>
          </p:nvSpPr>
          <p:spPr bwMode="auto">
            <a:xfrm>
              <a:off x="4656" y="1008"/>
              <a:ext cx="336" cy="67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Freeform 97"/>
            <p:cNvSpPr>
              <a:spLocks/>
            </p:cNvSpPr>
            <p:nvPr/>
          </p:nvSpPr>
          <p:spPr bwMode="auto">
            <a:xfrm>
              <a:off x="4119" y="1532"/>
              <a:ext cx="78" cy="154"/>
            </a:xfrm>
            <a:custGeom>
              <a:avLst/>
              <a:gdLst>
                <a:gd name="T0" fmla="*/ 0 w 78"/>
                <a:gd name="T1" fmla="*/ 0 h 154"/>
                <a:gd name="T2" fmla="*/ 63 w 78"/>
                <a:gd name="T3" fmla="*/ 67 h 154"/>
                <a:gd name="T4" fmla="*/ 78 w 78"/>
                <a:gd name="T5" fmla="*/ 154 h 154"/>
                <a:gd name="T6" fmla="*/ 0 60000 65536"/>
                <a:gd name="T7" fmla="*/ 0 60000 65536"/>
                <a:gd name="T8" fmla="*/ 0 60000 65536"/>
                <a:gd name="T9" fmla="*/ 0 w 78"/>
                <a:gd name="T10" fmla="*/ 0 h 154"/>
                <a:gd name="T11" fmla="*/ 78 w 78"/>
                <a:gd name="T12" fmla="*/ 154 h 154"/>
              </a:gdLst>
              <a:ahLst/>
              <a:cxnLst>
                <a:cxn ang="T6">
                  <a:pos x="T0" y="T1"/>
                </a:cxn>
                <a:cxn ang="T7">
                  <a:pos x="T2" y="T3"/>
                </a:cxn>
                <a:cxn ang="T8">
                  <a:pos x="T4" y="T5"/>
                </a:cxn>
              </a:cxnLst>
              <a:rect l="T9" t="T10" r="T11" b="T12"/>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30" name="Freeform 98"/>
            <p:cNvSpPr>
              <a:spLocks/>
            </p:cNvSpPr>
            <p:nvPr/>
          </p:nvSpPr>
          <p:spPr bwMode="auto">
            <a:xfrm>
              <a:off x="4926" y="1542"/>
              <a:ext cx="197" cy="121"/>
            </a:xfrm>
            <a:custGeom>
              <a:avLst/>
              <a:gdLst>
                <a:gd name="T0" fmla="*/ 0 w 197"/>
                <a:gd name="T1" fmla="*/ 0 h 121"/>
                <a:gd name="T2" fmla="*/ 132 w 197"/>
                <a:gd name="T3" fmla="*/ 42 h 121"/>
                <a:gd name="T4" fmla="*/ 171 w 197"/>
                <a:gd name="T5" fmla="*/ 81 h 121"/>
                <a:gd name="T6" fmla="*/ 197 w 197"/>
                <a:gd name="T7" fmla="*/ 121 h 121"/>
                <a:gd name="T8" fmla="*/ 0 60000 65536"/>
                <a:gd name="T9" fmla="*/ 0 60000 65536"/>
                <a:gd name="T10" fmla="*/ 0 60000 65536"/>
                <a:gd name="T11" fmla="*/ 0 60000 65536"/>
                <a:gd name="T12" fmla="*/ 0 w 197"/>
                <a:gd name="T13" fmla="*/ 0 h 121"/>
                <a:gd name="T14" fmla="*/ 197 w 197"/>
                <a:gd name="T15" fmla="*/ 121 h 121"/>
              </a:gdLst>
              <a:ahLst/>
              <a:cxnLst>
                <a:cxn ang="T8">
                  <a:pos x="T0" y="T1"/>
                </a:cxn>
                <a:cxn ang="T9">
                  <a:pos x="T2" y="T3"/>
                </a:cxn>
                <a:cxn ang="T10">
                  <a:pos x="T4" y="T5"/>
                </a:cxn>
                <a:cxn ang="T11">
                  <a:pos x="T6" y="T7"/>
                </a:cxn>
              </a:cxnLst>
              <a:rect l="T12" t="T13" r="T14" b="T15"/>
              <a:pathLst>
                <a:path w="197" h="121">
                  <a:moveTo>
                    <a:pt x="0" y="0"/>
                  </a:moveTo>
                  <a:cubicBezTo>
                    <a:pt x="68" y="11"/>
                    <a:pt x="86" y="4"/>
                    <a:pt x="132" y="42"/>
                  </a:cubicBezTo>
                  <a:cubicBezTo>
                    <a:pt x="146" y="54"/>
                    <a:pt x="159" y="67"/>
                    <a:pt x="171" y="81"/>
                  </a:cubicBezTo>
                  <a:cubicBezTo>
                    <a:pt x="181" y="93"/>
                    <a:pt x="197" y="121"/>
                    <a:pt x="197" y="121"/>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31" name="Line 99"/>
            <p:cNvSpPr>
              <a:spLocks noChangeShapeType="1"/>
            </p:cNvSpPr>
            <p:nvPr/>
          </p:nvSpPr>
          <p:spPr bwMode="auto">
            <a:xfrm>
              <a:off x="4992" y="1680"/>
              <a:ext cx="624"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100"/>
            <p:cNvSpPr>
              <a:spLocks noChangeShapeType="1"/>
            </p:cNvSpPr>
            <p:nvPr/>
          </p:nvSpPr>
          <p:spPr bwMode="auto">
            <a:xfrm>
              <a:off x="4224" y="1680"/>
              <a:ext cx="96"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Text Box 101"/>
            <p:cNvSpPr txBox="1">
              <a:spLocks noChangeArrowheads="1"/>
            </p:cNvSpPr>
            <p:nvPr/>
          </p:nvSpPr>
          <p:spPr bwMode="auto">
            <a:xfrm>
              <a:off x="4608" y="16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O</a:t>
              </a:r>
            </a:p>
          </p:txBody>
        </p:sp>
        <p:sp>
          <p:nvSpPr>
            <p:cNvPr id="34" name="Line 102"/>
            <p:cNvSpPr>
              <a:spLocks noChangeShapeType="1"/>
            </p:cNvSpPr>
            <p:nvPr/>
          </p:nvSpPr>
          <p:spPr bwMode="auto">
            <a:xfrm flipV="1">
              <a:off x="4656" y="336"/>
              <a:ext cx="0" cy="1344"/>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Text Box 103"/>
            <p:cNvSpPr txBox="1">
              <a:spLocks noChangeArrowheads="1"/>
            </p:cNvSpPr>
            <p:nvPr/>
          </p:nvSpPr>
          <p:spPr bwMode="auto">
            <a:xfrm>
              <a:off x="5462" y="1728"/>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sp>
          <p:nvSpPr>
            <p:cNvPr id="36" name="Text Box 104"/>
            <p:cNvSpPr txBox="1">
              <a:spLocks noChangeArrowheads="1"/>
            </p:cNvSpPr>
            <p:nvPr/>
          </p:nvSpPr>
          <p:spPr bwMode="auto">
            <a:xfrm>
              <a:off x="4512" y="96"/>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y</a:t>
              </a:r>
            </a:p>
          </p:txBody>
        </p:sp>
        <p:sp>
          <p:nvSpPr>
            <p:cNvPr id="37" name="Line 105"/>
            <p:cNvSpPr>
              <a:spLocks noChangeShapeType="1"/>
            </p:cNvSpPr>
            <p:nvPr/>
          </p:nvSpPr>
          <p:spPr bwMode="auto">
            <a:xfrm flipH="1" flipV="1">
              <a:off x="4656" y="1680"/>
              <a:ext cx="960" cy="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06"/>
            <p:cNvSpPr>
              <a:spLocks noChangeShapeType="1"/>
            </p:cNvSpPr>
            <p:nvPr/>
          </p:nvSpPr>
          <p:spPr bwMode="auto">
            <a:xfrm flipH="1">
              <a:off x="4320" y="1008"/>
              <a:ext cx="336"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Freeform 107"/>
            <p:cNvSpPr>
              <a:spLocks/>
            </p:cNvSpPr>
            <p:nvPr/>
          </p:nvSpPr>
          <p:spPr bwMode="auto">
            <a:xfrm>
              <a:off x="4386" y="1526"/>
              <a:ext cx="78" cy="154"/>
            </a:xfrm>
            <a:custGeom>
              <a:avLst/>
              <a:gdLst>
                <a:gd name="T0" fmla="*/ 0 w 78"/>
                <a:gd name="T1" fmla="*/ 0 h 154"/>
                <a:gd name="T2" fmla="*/ 63 w 78"/>
                <a:gd name="T3" fmla="*/ 67 h 154"/>
                <a:gd name="T4" fmla="*/ 78 w 78"/>
                <a:gd name="T5" fmla="*/ 154 h 154"/>
                <a:gd name="T6" fmla="*/ 0 60000 65536"/>
                <a:gd name="T7" fmla="*/ 0 60000 65536"/>
                <a:gd name="T8" fmla="*/ 0 60000 65536"/>
                <a:gd name="T9" fmla="*/ 0 w 78"/>
                <a:gd name="T10" fmla="*/ 0 h 154"/>
                <a:gd name="T11" fmla="*/ 78 w 78"/>
                <a:gd name="T12" fmla="*/ 154 h 154"/>
              </a:gdLst>
              <a:ahLst/>
              <a:cxnLst>
                <a:cxn ang="T6">
                  <a:pos x="T0" y="T1"/>
                </a:cxn>
                <a:cxn ang="T7">
                  <a:pos x="T2" y="T3"/>
                </a:cxn>
                <a:cxn ang="T8">
                  <a:pos x="T4" y="T5"/>
                </a:cxn>
              </a:cxnLst>
              <a:rect l="T9" t="T10" r="T11" b="T12"/>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40" name="Text Box 108"/>
            <p:cNvSpPr txBox="1">
              <a:spLocks noChangeArrowheads="1"/>
            </p:cNvSpPr>
            <p:nvPr/>
          </p:nvSpPr>
          <p:spPr bwMode="auto">
            <a:xfrm>
              <a:off x="4416" y="163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l</a:t>
              </a:r>
            </a:p>
          </p:txBody>
        </p:sp>
        <p:sp>
          <p:nvSpPr>
            <p:cNvPr id="41" name="Line 109"/>
            <p:cNvSpPr>
              <a:spLocks noChangeShapeType="1"/>
            </p:cNvSpPr>
            <p:nvPr/>
          </p:nvSpPr>
          <p:spPr bwMode="auto">
            <a:xfrm flipV="1">
              <a:off x="4656" y="624"/>
              <a:ext cx="0" cy="336"/>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Oval 110"/>
            <p:cNvSpPr>
              <a:spLocks noChangeArrowheads="1"/>
            </p:cNvSpPr>
            <p:nvPr/>
          </p:nvSpPr>
          <p:spPr bwMode="auto">
            <a:xfrm>
              <a:off x="4624" y="960"/>
              <a:ext cx="70" cy="70"/>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43" name="Object 111"/>
            <p:cNvGraphicFramePr>
              <a:graphicFrameLocks noChangeAspect="1"/>
            </p:cNvGraphicFramePr>
            <p:nvPr/>
          </p:nvGraphicFramePr>
          <p:xfrm>
            <a:off x="4296" y="565"/>
            <a:ext cx="367" cy="299"/>
          </p:xfrm>
          <a:graphic>
            <a:graphicData uri="http://schemas.openxmlformats.org/presentationml/2006/ole">
              <mc:AlternateContent xmlns:mc="http://schemas.openxmlformats.org/markup-compatibility/2006">
                <mc:Choice xmlns:v="urn:schemas-microsoft-com:vml" Requires="v">
                  <p:oleObj spid="_x0000_s59013" name="公式" r:id="rId9" imgW="581040" imgH="438060" progId="Equation.3">
                    <p:embed/>
                  </p:oleObj>
                </mc:Choice>
                <mc:Fallback>
                  <p:oleObj name="公式" r:id="rId9" imgW="581040" imgH="4380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6" y="565"/>
                          <a:ext cx="36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 name="Object 112"/>
            <p:cNvGraphicFramePr>
              <a:graphicFrameLocks noChangeAspect="1"/>
            </p:cNvGraphicFramePr>
            <p:nvPr/>
          </p:nvGraphicFramePr>
          <p:xfrm>
            <a:off x="4841" y="864"/>
            <a:ext cx="367" cy="269"/>
          </p:xfrm>
          <a:graphic>
            <a:graphicData uri="http://schemas.openxmlformats.org/presentationml/2006/ole">
              <mc:AlternateContent xmlns:mc="http://schemas.openxmlformats.org/markup-compatibility/2006">
                <mc:Choice xmlns:v="urn:schemas-microsoft-com:vml" Requires="v">
                  <p:oleObj spid="_x0000_s59014" name="公式" r:id="rId11" imgW="581040" imgH="390615" progId="Equation.3">
                    <p:embed/>
                  </p:oleObj>
                </mc:Choice>
                <mc:Fallback>
                  <p:oleObj name="公式" r:id="rId11" imgW="581040" imgH="39061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1" y="864"/>
                          <a:ext cx="36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 name="Text Box 113"/>
            <p:cNvSpPr txBox="1">
              <a:spLocks noChangeArrowheads="1"/>
            </p:cNvSpPr>
            <p:nvPr/>
          </p:nvSpPr>
          <p:spPr bwMode="auto">
            <a:xfrm>
              <a:off x="4656" y="12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a</a:t>
              </a:r>
            </a:p>
          </p:txBody>
        </p:sp>
        <p:sp>
          <p:nvSpPr>
            <p:cNvPr id="46" name="Text Box 114"/>
            <p:cNvSpPr txBox="1">
              <a:spLocks noChangeArrowheads="1"/>
            </p:cNvSpPr>
            <p:nvPr/>
          </p:nvSpPr>
          <p:spPr bwMode="auto">
            <a:xfrm>
              <a:off x="4321" y="124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r</a:t>
              </a:r>
            </a:p>
          </p:txBody>
        </p:sp>
        <p:sp>
          <p:nvSpPr>
            <p:cNvPr id="47" name="Text Box 115"/>
            <p:cNvSpPr txBox="1">
              <a:spLocks noChangeArrowheads="1"/>
            </p:cNvSpPr>
            <p:nvPr/>
          </p:nvSpPr>
          <p:spPr bwMode="auto">
            <a:xfrm>
              <a:off x="3814" y="1294"/>
              <a:ext cx="3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r>
                <a:rPr lang="en-US" altLang="zh-CN" sz="2800" baseline="-25000">
                  <a:solidFill>
                    <a:schemeClr val="accent2"/>
                  </a:solidFill>
                  <a:latin typeface="Symbol" pitchFamily="18" charset="2"/>
                  <a:ea typeface="宋体" pitchFamily="2" charset="-122"/>
                </a:rPr>
                <a:t>1</a:t>
              </a:r>
            </a:p>
          </p:txBody>
        </p:sp>
        <p:sp>
          <p:nvSpPr>
            <p:cNvPr id="48" name="Text Box 116"/>
            <p:cNvSpPr txBox="1">
              <a:spLocks noChangeArrowheads="1"/>
            </p:cNvSpPr>
            <p:nvPr/>
          </p:nvSpPr>
          <p:spPr bwMode="auto">
            <a:xfrm>
              <a:off x="4923" y="1296"/>
              <a:ext cx="3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r>
                <a:rPr lang="en-US" altLang="zh-CN" sz="2800" baseline="-25000">
                  <a:solidFill>
                    <a:schemeClr val="accent2"/>
                  </a:solidFill>
                  <a:latin typeface="Symbol" pitchFamily="18" charset="2"/>
                  <a:ea typeface="宋体" pitchFamily="2" charset="-122"/>
                </a:rPr>
                <a:t>2</a:t>
              </a:r>
            </a:p>
          </p:txBody>
        </p:sp>
        <p:sp>
          <p:nvSpPr>
            <p:cNvPr id="49" name="Text Box 117"/>
            <p:cNvSpPr txBox="1">
              <a:spLocks noChangeArrowheads="1"/>
            </p:cNvSpPr>
            <p:nvPr/>
          </p:nvSpPr>
          <p:spPr bwMode="auto">
            <a:xfrm>
              <a:off x="4371" y="1344"/>
              <a:ext cx="2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endParaRPr lang="en-US" altLang="zh-CN" sz="2800" baseline="-25000">
                <a:solidFill>
                  <a:schemeClr val="accent2"/>
                </a:solidFill>
                <a:latin typeface="Symbol" pitchFamily="18" charset="2"/>
                <a:ea typeface="宋体" pitchFamily="2" charset="-122"/>
              </a:endParaRPr>
            </a:p>
          </p:txBody>
        </p:sp>
      </p:grpSp>
    </p:spTree>
    <p:extLst>
      <p:ext uri="{BB962C8B-B14F-4D97-AF65-F5344CB8AC3E}">
        <p14:creationId xmlns:p14="http://schemas.microsoft.com/office/powerpoint/2010/main" val="139039009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8" presetClass="entr" presetSubtype="3"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strips(upRight)">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60" name="Object 4"/>
          <p:cNvGraphicFramePr>
            <a:graphicFrameLocks noChangeAspect="1"/>
          </p:cNvGraphicFramePr>
          <p:nvPr/>
        </p:nvGraphicFramePr>
        <p:xfrm>
          <a:off x="3851275" y="3357563"/>
          <a:ext cx="2703513" cy="655637"/>
        </p:xfrm>
        <a:graphic>
          <a:graphicData uri="http://schemas.openxmlformats.org/presentationml/2006/ole">
            <mc:AlternateContent xmlns:mc="http://schemas.openxmlformats.org/markup-compatibility/2006">
              <mc:Choice xmlns:v="urn:schemas-microsoft-com:vml" Requires="v">
                <p:oleObj spid="_x0000_s122886" name="公式" r:id="rId3" imgW="0" imgH="0" progId="Equation.3">
                  <p:embed/>
                </p:oleObj>
              </mc:Choice>
              <mc:Fallback>
                <p:oleObj name="公式" r:id="rId3" imgW="0" imgH="0" progId="Equation.3">
                  <p:embed/>
                  <p:pic>
                    <p:nvPicPr>
                      <p:cNvPr id="194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3357563"/>
                        <a:ext cx="2703513" cy="655637"/>
                      </a:xfrm>
                      <a:prstGeom prst="rect">
                        <a:avLst/>
                      </a:prstGeom>
                      <a:solidFill>
                        <a:srgbClr val="00FF00"/>
                      </a:solidFill>
                      <a:ln w="9525">
                        <a:solidFill>
                          <a:srgbClr val="00FF00"/>
                        </a:solidFill>
                        <a:miter lim="800000"/>
                        <a:headEnd/>
                        <a:tailEnd/>
                      </a:ln>
                    </p:spPr>
                  </p:pic>
                </p:oleObj>
              </mc:Fallback>
            </mc:AlternateContent>
          </a:graphicData>
        </a:graphic>
      </p:graphicFrame>
      <p:sp>
        <p:nvSpPr>
          <p:cNvPr id="76802" name="Line 12"/>
          <p:cNvSpPr>
            <a:spLocks noChangeShapeType="1"/>
          </p:cNvSpPr>
          <p:nvPr/>
        </p:nvSpPr>
        <p:spPr bwMode="auto">
          <a:xfrm>
            <a:off x="1619250" y="1844675"/>
            <a:ext cx="6769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6803" name="Group 16"/>
          <p:cNvGrpSpPr>
            <a:grpSpLocks/>
          </p:cNvGrpSpPr>
          <p:nvPr/>
        </p:nvGrpSpPr>
        <p:grpSpPr bwMode="auto">
          <a:xfrm>
            <a:off x="468313" y="476250"/>
            <a:ext cx="8632825" cy="4016375"/>
            <a:chOff x="295" y="300"/>
            <a:chExt cx="5438" cy="2530"/>
          </a:xfrm>
        </p:grpSpPr>
        <p:graphicFrame>
          <p:nvGraphicFramePr>
            <p:cNvPr id="76806" name="Object 7"/>
            <p:cNvGraphicFramePr>
              <a:graphicFrameLocks noChangeAspect="1"/>
            </p:cNvGraphicFramePr>
            <p:nvPr/>
          </p:nvGraphicFramePr>
          <p:xfrm>
            <a:off x="3651" y="346"/>
            <a:ext cx="615" cy="269"/>
          </p:xfrm>
          <a:graphic>
            <a:graphicData uri="http://schemas.openxmlformats.org/presentationml/2006/ole">
              <mc:AlternateContent xmlns:mc="http://schemas.openxmlformats.org/markup-compatibility/2006">
                <mc:Choice xmlns:v="urn:schemas-microsoft-com:vml" Requires="v">
                  <p:oleObj spid="_x0000_s122887" name="公式" r:id="rId5" imgW="0" imgH="0" progId="Equation.3">
                    <p:embed/>
                  </p:oleObj>
                </mc:Choice>
                <mc:Fallback>
                  <p:oleObj name="公式" r:id="rId5" imgW="0" imgH="0" progId="Equation.3">
                    <p:embed/>
                    <p:pic>
                      <p:nvPicPr>
                        <p:cNvPr id="76806"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 y="346"/>
                          <a:ext cx="61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7" name="Object 6"/>
            <p:cNvGraphicFramePr>
              <a:graphicFrameLocks noChangeAspect="1"/>
            </p:cNvGraphicFramePr>
            <p:nvPr/>
          </p:nvGraphicFramePr>
          <p:xfrm>
            <a:off x="4830" y="346"/>
            <a:ext cx="499" cy="277"/>
          </p:xfrm>
          <a:graphic>
            <a:graphicData uri="http://schemas.openxmlformats.org/presentationml/2006/ole">
              <mc:AlternateContent xmlns:mc="http://schemas.openxmlformats.org/markup-compatibility/2006">
                <mc:Choice xmlns:v="urn:schemas-microsoft-com:vml" Requires="v">
                  <p:oleObj spid="_x0000_s122888" name="公式" r:id="rId7" imgW="0" imgH="0" progId="Equation.3">
                    <p:embed/>
                  </p:oleObj>
                </mc:Choice>
                <mc:Fallback>
                  <p:oleObj name="公式" r:id="rId7" imgW="0" imgH="0" progId="Equation.3">
                    <p:embed/>
                    <p:pic>
                      <p:nvPicPr>
                        <p:cNvPr id="7680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0" y="346"/>
                          <a:ext cx="49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8" name="Object 5"/>
            <p:cNvGraphicFramePr>
              <a:graphicFrameLocks noChangeAspect="1"/>
            </p:cNvGraphicFramePr>
            <p:nvPr/>
          </p:nvGraphicFramePr>
          <p:xfrm>
            <a:off x="657" y="1661"/>
            <a:ext cx="589" cy="258"/>
          </p:xfrm>
          <a:graphic>
            <a:graphicData uri="http://schemas.openxmlformats.org/presentationml/2006/ole">
              <mc:AlternateContent xmlns:mc="http://schemas.openxmlformats.org/markup-compatibility/2006">
                <mc:Choice xmlns:v="urn:schemas-microsoft-com:vml" Requires="v">
                  <p:oleObj spid="_x0000_s122889" name="公式" r:id="rId9" imgW="0" imgH="0" progId="Equation.3">
                    <p:embed/>
                  </p:oleObj>
                </mc:Choice>
                <mc:Fallback>
                  <p:oleObj name="公式" r:id="rId9" imgW="0" imgH="0" progId="Equation.3">
                    <p:embed/>
                    <p:pic>
                      <p:nvPicPr>
                        <p:cNvPr id="7680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 y="1661"/>
                          <a:ext cx="58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9" name="Rectangle 8"/>
            <p:cNvSpPr>
              <a:spLocks noChangeArrowheads="1"/>
            </p:cNvSpPr>
            <p:nvPr/>
          </p:nvSpPr>
          <p:spPr bwMode="auto">
            <a:xfrm>
              <a:off x="295" y="300"/>
              <a:ext cx="313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b="1">
                  <a:latin typeface="Times New Roman" panose="02020603050405020304" pitchFamily="18" charset="0"/>
                  <a:cs typeface="Times New Roman" panose="02020603050405020304" pitchFamily="18" charset="0"/>
                </a:rPr>
                <a:t>5</a:t>
              </a:r>
              <a:r>
                <a:rPr lang="zh-CN" altLang="en-US" sz="2400" b="1">
                  <a:latin typeface="Times New Roman" panose="02020603050405020304" pitchFamily="18" charset="0"/>
                  <a:cs typeface="Times New Roman" panose="02020603050405020304" pitchFamily="18" charset="0"/>
                </a:rPr>
                <a:t>、设描述微观粒子运动的波函数为</a:t>
              </a:r>
              <a:endParaRPr lang="zh-CN" altLang="en-US" sz="2400" b="1"/>
            </a:p>
          </p:txBody>
        </p:sp>
        <p:sp>
          <p:nvSpPr>
            <p:cNvPr id="76810" name="Rectangle 9"/>
            <p:cNvSpPr>
              <a:spLocks noChangeArrowheads="1"/>
            </p:cNvSpPr>
            <p:nvPr/>
          </p:nvSpPr>
          <p:spPr bwMode="auto">
            <a:xfrm>
              <a:off x="4105" y="300"/>
              <a:ext cx="6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cs typeface="Times New Roman" panose="02020603050405020304" pitchFamily="18" charset="0"/>
                </a:rPr>
                <a:t>，则</a:t>
              </a:r>
              <a:endParaRPr lang="zh-CN" altLang="en-US" sz="2400" b="1"/>
            </a:p>
          </p:txBody>
        </p:sp>
        <p:sp>
          <p:nvSpPr>
            <p:cNvPr id="76811" name="Rectangle 10"/>
            <p:cNvSpPr>
              <a:spLocks noChangeArrowheads="1"/>
            </p:cNvSpPr>
            <p:nvPr/>
          </p:nvSpPr>
          <p:spPr bwMode="auto">
            <a:xfrm>
              <a:off x="385" y="869"/>
              <a:ext cx="6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cs typeface="Times New Roman" panose="02020603050405020304" pitchFamily="18" charset="0"/>
                </a:rPr>
                <a:t>表示</a:t>
              </a:r>
              <a:endParaRPr lang="zh-CN" altLang="en-US" sz="2400"/>
            </a:p>
          </p:txBody>
        </p:sp>
        <p:sp>
          <p:nvSpPr>
            <p:cNvPr id="76812" name="Rectangle 11"/>
            <p:cNvSpPr>
              <a:spLocks noChangeArrowheads="1"/>
            </p:cNvSpPr>
            <p:nvPr/>
          </p:nvSpPr>
          <p:spPr bwMode="auto">
            <a:xfrm>
              <a:off x="521" y="2369"/>
              <a:ext cx="5212"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cs typeface="Times New Roman" panose="02020603050405020304" pitchFamily="18" charset="0"/>
                </a:rPr>
                <a:t>其归一化条件是</a:t>
              </a:r>
              <a:r>
                <a:rPr lang="en-US" altLang="zh-CN" sz="2400" b="1">
                  <a:latin typeface="Times New Roman" panose="02020603050405020304" pitchFamily="18" charset="0"/>
                  <a:cs typeface="Times New Roman" panose="02020603050405020304" pitchFamily="18" charset="0"/>
                </a:rPr>
                <a:t>___________________________________</a:t>
              </a:r>
              <a:r>
                <a:rPr lang="zh-CN" altLang="en-US" sz="2400" b="1">
                  <a:latin typeface="Times New Roman" panose="02020603050405020304" pitchFamily="18" charset="0"/>
                  <a:cs typeface="Times New Roman" panose="02020603050405020304" pitchFamily="18" charset="0"/>
                </a:rPr>
                <a:t>．</a:t>
              </a:r>
              <a:r>
                <a:rPr lang="zh-CN" altLang="en-US" sz="1200">
                  <a:latin typeface="Times New Roman" panose="02020603050405020304" pitchFamily="18" charset="0"/>
                  <a:cs typeface="Times New Roman" panose="02020603050405020304" pitchFamily="18" charset="0"/>
                </a:rPr>
                <a:t>        </a:t>
              </a:r>
              <a:endParaRPr lang="zh-CN" altLang="en-US" sz="1100"/>
            </a:p>
            <a:p>
              <a:pPr>
                <a:spcBef>
                  <a:spcPct val="0"/>
                </a:spcBef>
                <a:buFontTx/>
                <a:buNone/>
              </a:pPr>
              <a:endParaRPr lang="en-US" altLang="zh-CN" sz="1800"/>
            </a:p>
          </p:txBody>
        </p:sp>
        <p:sp>
          <p:nvSpPr>
            <p:cNvPr id="76813" name="Rectangle 13"/>
            <p:cNvSpPr>
              <a:spLocks noChangeArrowheads="1"/>
            </p:cNvSpPr>
            <p:nvPr/>
          </p:nvSpPr>
          <p:spPr bwMode="auto">
            <a:xfrm>
              <a:off x="1247" y="1616"/>
              <a:ext cx="43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t>须满足的条件是</a:t>
              </a:r>
              <a:r>
                <a:rPr lang="en-US" altLang="zh-CN" sz="2400" b="1"/>
                <a:t>_________________________</a:t>
              </a:r>
              <a:r>
                <a:rPr lang="zh-CN" altLang="en-US" sz="2400" b="1"/>
                <a:t>；</a:t>
              </a:r>
            </a:p>
          </p:txBody>
        </p:sp>
      </p:grpSp>
      <p:sp>
        <p:nvSpPr>
          <p:cNvPr id="19470" name="Rectangle 14"/>
          <p:cNvSpPr>
            <a:spLocks noChangeArrowheads="1"/>
          </p:cNvSpPr>
          <p:nvPr/>
        </p:nvSpPr>
        <p:spPr bwMode="auto">
          <a:xfrm>
            <a:off x="4500563" y="2060575"/>
            <a:ext cx="3311525" cy="741363"/>
          </a:xfrm>
          <a:prstGeom prst="rect">
            <a:avLst/>
          </a:prstGeom>
          <a:solidFill>
            <a:srgbClr val="00FF00"/>
          </a:solidFill>
          <a:ln w="9525">
            <a:solidFill>
              <a:srgbClr val="00FF00"/>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en-US" altLang="zh-CN" sz="1800"/>
          </a:p>
          <a:p>
            <a:pPr eaLnBrk="1" hangingPunct="1">
              <a:spcBef>
                <a:spcPct val="0"/>
              </a:spcBef>
              <a:buFontTx/>
              <a:buNone/>
            </a:pPr>
            <a:r>
              <a:rPr lang="en-US" altLang="zh-CN" sz="1800"/>
              <a:t>    </a:t>
            </a:r>
            <a:r>
              <a:rPr lang="zh-CN" altLang="en-US" sz="2400" b="1"/>
              <a:t>单值、有限、连续</a:t>
            </a:r>
          </a:p>
        </p:txBody>
      </p:sp>
      <p:sp>
        <p:nvSpPr>
          <p:cNvPr id="19471" name="Rectangle 15"/>
          <p:cNvSpPr>
            <a:spLocks noChangeArrowheads="1"/>
          </p:cNvSpPr>
          <p:nvPr/>
        </p:nvSpPr>
        <p:spPr bwMode="auto">
          <a:xfrm>
            <a:off x="2124075" y="1268413"/>
            <a:ext cx="5892800" cy="466725"/>
          </a:xfrm>
          <a:prstGeom prst="rect">
            <a:avLst/>
          </a:prstGeom>
          <a:solidFill>
            <a:srgbClr val="00FF00"/>
          </a:solidFill>
          <a:ln w="9525">
            <a:solidFill>
              <a:srgbClr val="00FF00"/>
            </a:solidFill>
            <a:miter lim="800000"/>
            <a:headEnd/>
            <a:tailEnd/>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t>粒子在</a:t>
            </a:r>
            <a:r>
              <a:rPr lang="en-US" altLang="zh-CN" sz="2400" b="1" i="1"/>
              <a:t>t</a:t>
            </a:r>
            <a:r>
              <a:rPr lang="zh-CN" altLang="en-US" sz="2400" b="1"/>
              <a:t>时刻在</a:t>
            </a:r>
            <a:r>
              <a:rPr lang="en-US" altLang="zh-CN" sz="2400" b="1"/>
              <a:t>(</a:t>
            </a:r>
            <a:r>
              <a:rPr lang="en-US" altLang="zh-CN" sz="2400" b="1" i="1" u="sng"/>
              <a:t>x</a:t>
            </a:r>
            <a:r>
              <a:rPr lang="zh-CN" altLang="en-US" sz="2400" b="1"/>
              <a:t>，</a:t>
            </a:r>
            <a:r>
              <a:rPr lang="en-US" altLang="zh-CN" sz="2400" b="1" i="1"/>
              <a:t>y</a:t>
            </a:r>
            <a:r>
              <a:rPr lang="zh-CN" altLang="en-US" sz="2400" b="1"/>
              <a:t>，</a:t>
            </a:r>
            <a:r>
              <a:rPr lang="en-US" altLang="zh-CN" sz="2400" b="1" i="1"/>
              <a:t>z</a:t>
            </a:r>
            <a:r>
              <a:rPr lang="en-US" altLang="zh-CN" sz="2400" b="1"/>
              <a:t>)</a:t>
            </a:r>
            <a:r>
              <a:rPr lang="zh-CN" altLang="en-US" sz="2400" b="1"/>
              <a:t>处出现的概率密度</a:t>
            </a:r>
          </a:p>
        </p:txBody>
      </p:sp>
    </p:spTree>
    <p:extLst>
      <p:ext uri="{BB962C8B-B14F-4D97-AF65-F5344CB8AC3E}">
        <p14:creationId xmlns:p14="http://schemas.microsoft.com/office/powerpoint/2010/main" val="315227278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71"/>
                                        </p:tgtEl>
                                        <p:attrNameLst>
                                          <p:attrName>style.visibility</p:attrName>
                                        </p:attrNameLst>
                                      </p:cBhvr>
                                      <p:to>
                                        <p:strVal val="visible"/>
                                      </p:to>
                                    </p:set>
                                    <p:animEffect transition="in" filter="blinds(horizontal)">
                                      <p:cBhvr>
                                        <p:cTn id="7" dur="500"/>
                                        <p:tgtEl>
                                          <p:spTgt spid="194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70"/>
                                        </p:tgtEl>
                                        <p:attrNameLst>
                                          <p:attrName>style.visibility</p:attrName>
                                        </p:attrNameLst>
                                      </p:cBhvr>
                                      <p:to>
                                        <p:strVal val="visible"/>
                                      </p:to>
                                    </p:set>
                                    <p:animEffect transition="in" filter="blinds(horizontal)">
                                      <p:cBhvr>
                                        <p:cTn id="12" dur="500"/>
                                        <p:tgtEl>
                                          <p:spTgt spid="194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460"/>
                                        </p:tgtEl>
                                        <p:attrNameLst>
                                          <p:attrName>style.visibility</p:attrName>
                                        </p:attrNameLst>
                                      </p:cBhvr>
                                      <p:to>
                                        <p:strVal val="visible"/>
                                      </p:to>
                                    </p:set>
                                    <p:animEffect transition="in" filter="blinds(horizontal)">
                                      <p:cBhvr>
                                        <p:cTn id="1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0" grpId="0" animBg="1"/>
      <p:bldP spid="1947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74549"/>
          <a:stretch/>
        </p:blipFill>
        <p:spPr bwMode="auto">
          <a:xfrm>
            <a:off x="323528" y="116632"/>
            <a:ext cx="8487828"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3275856" y="3518030"/>
            <a:ext cx="3384376" cy="1384995"/>
          </a:xfrm>
          <a:prstGeom prst="rect">
            <a:avLst/>
          </a:prstGeom>
          <a:noFill/>
        </p:spPr>
        <p:txBody>
          <a:bodyPr wrap="square" rtlCol="0">
            <a:spAutoFit/>
          </a:bodyPr>
          <a:lstStyle/>
          <a:p>
            <a:r>
              <a:rPr lang="en-US" altLang="zh-CN" dirty="0" smtClean="0"/>
              <a:t>K</a:t>
            </a:r>
            <a:r>
              <a:rPr lang="zh-CN" altLang="en-US" dirty="0" smtClean="0"/>
              <a:t>壳层，对应 </a:t>
            </a:r>
            <a:r>
              <a:rPr lang="en-US" altLang="zh-CN" dirty="0" smtClean="0"/>
              <a:t>n = 1</a:t>
            </a:r>
          </a:p>
          <a:p>
            <a:endParaRPr lang="en-US" altLang="zh-CN" dirty="0"/>
          </a:p>
          <a:p>
            <a:r>
              <a:rPr lang="zh-CN" altLang="en-US" dirty="0" smtClean="0"/>
              <a:t>（</a:t>
            </a:r>
            <a:r>
              <a:rPr lang="en-US" altLang="zh-CN" dirty="0" smtClean="0"/>
              <a:t>2</a:t>
            </a:r>
            <a:r>
              <a:rPr lang="zh-CN" altLang="en-US" dirty="0" smtClean="0"/>
              <a:t>）（</a:t>
            </a:r>
            <a:r>
              <a:rPr lang="en-US" altLang="zh-CN" dirty="0" smtClean="0"/>
              <a:t>4</a:t>
            </a:r>
            <a:r>
              <a:rPr lang="zh-CN" altLang="en-US" dirty="0" smtClean="0"/>
              <a:t>）正确</a:t>
            </a:r>
            <a:endParaRPr lang="en-US" altLang="zh-CN" dirty="0" smtClean="0"/>
          </a:p>
        </p:txBody>
      </p:sp>
    </p:spTree>
    <p:extLst>
      <p:ext uri="{BB962C8B-B14F-4D97-AF65-F5344CB8AC3E}">
        <p14:creationId xmlns:p14="http://schemas.microsoft.com/office/powerpoint/2010/main" val="423706388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3"/>
          <p:cNvGrpSpPr>
            <a:grpSpLocks/>
          </p:cNvGrpSpPr>
          <p:nvPr/>
        </p:nvGrpSpPr>
        <p:grpSpPr bwMode="auto">
          <a:xfrm>
            <a:off x="5490145" y="3069406"/>
            <a:ext cx="3762375" cy="4464050"/>
            <a:chOff x="4500" y="3936"/>
            <a:chExt cx="2730" cy="4737"/>
          </a:xfrm>
        </p:grpSpPr>
        <p:sp>
          <p:nvSpPr>
            <p:cNvPr id="139318" name="AutoShape 54"/>
            <p:cNvSpPr>
              <a:spLocks noChangeArrowheads="1"/>
            </p:cNvSpPr>
            <p:nvPr/>
          </p:nvSpPr>
          <p:spPr bwMode="auto">
            <a:xfrm>
              <a:off x="5115" y="6848"/>
              <a:ext cx="1441" cy="936"/>
            </a:xfrm>
            <a:prstGeom prst="can">
              <a:avLst>
                <a:gd name="adj" fmla="val 25000"/>
              </a:avLst>
            </a:prstGeom>
            <a:gradFill rotWithShape="1">
              <a:gsLst>
                <a:gs pos="0">
                  <a:srgbClr val="C0C0C0">
                    <a:alpha val="70000"/>
                  </a:srgbClr>
                </a:gs>
                <a:gs pos="50000">
                  <a:srgbClr val="FFFFFF"/>
                </a:gs>
                <a:gs pos="100000">
                  <a:srgbClr val="C0C0C0">
                    <a:alpha val="70000"/>
                  </a:srgbClr>
                </a:gs>
              </a:gsLst>
              <a:lin ang="0" scaled="1"/>
            </a:gradFill>
            <a:ln w="19050">
              <a:solidFill>
                <a:srgbClr val="000000"/>
              </a:solidFill>
              <a:round/>
              <a:headEnd/>
              <a:tailEnd/>
            </a:ln>
            <a:effectLst/>
          </p:spPr>
          <p:txBody>
            <a:bodyPr/>
            <a:lstStyle/>
            <a:p>
              <a:pPr>
                <a:defRPr/>
              </a:pPr>
              <a:endParaRPr lang="zh-CN" altLang="en-US"/>
            </a:p>
          </p:txBody>
        </p:sp>
        <p:sp>
          <p:nvSpPr>
            <p:cNvPr id="76817" name="Text Box 55"/>
            <p:cNvSpPr txBox="1">
              <a:spLocks noChangeArrowheads="1"/>
            </p:cNvSpPr>
            <p:nvPr/>
          </p:nvSpPr>
          <p:spPr bwMode="auto">
            <a:xfrm>
              <a:off x="5175" y="7836"/>
              <a:ext cx="1305" cy="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a:endParaRPr lang="zh-CN" altLang="zh-CN"/>
            </a:p>
          </p:txBody>
        </p:sp>
        <p:sp>
          <p:nvSpPr>
            <p:cNvPr id="76818" name="Oval 56"/>
            <p:cNvSpPr>
              <a:spLocks noChangeArrowheads="1"/>
            </p:cNvSpPr>
            <p:nvPr/>
          </p:nvSpPr>
          <p:spPr bwMode="auto">
            <a:xfrm>
              <a:off x="5295" y="5652"/>
              <a:ext cx="1080" cy="285"/>
            </a:xfrm>
            <a:prstGeom prst="ellipse">
              <a:avLst/>
            </a:prstGeom>
            <a:noFill/>
            <a:ln w="57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sp>
          <p:nvSpPr>
            <p:cNvPr id="76819" name="Line 57"/>
            <p:cNvSpPr>
              <a:spLocks noChangeShapeType="1"/>
            </p:cNvSpPr>
            <p:nvPr/>
          </p:nvSpPr>
          <p:spPr bwMode="auto">
            <a:xfrm>
              <a:off x="5843" y="4457"/>
              <a:ext cx="0" cy="3366"/>
            </a:xfrm>
            <a:prstGeom prst="line">
              <a:avLst/>
            </a:prstGeom>
            <a:noFill/>
            <a:ln w="19050">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0" name="Freeform 58"/>
            <p:cNvSpPr>
              <a:spLocks/>
            </p:cNvSpPr>
            <p:nvPr/>
          </p:nvSpPr>
          <p:spPr bwMode="auto">
            <a:xfrm>
              <a:off x="6297" y="4695"/>
              <a:ext cx="858" cy="2282"/>
            </a:xfrm>
            <a:custGeom>
              <a:avLst/>
              <a:gdLst>
                <a:gd name="T0" fmla="*/ 858 w 858"/>
                <a:gd name="T1" fmla="*/ 0 h 2282"/>
                <a:gd name="T2" fmla="*/ 138 w 858"/>
                <a:gd name="T3" fmla="*/ 1500 h 2282"/>
                <a:gd name="T4" fmla="*/ 31 w 858"/>
                <a:gd name="T5" fmla="*/ 2282 h 2282"/>
                <a:gd name="T6" fmla="*/ 0 60000 65536"/>
                <a:gd name="T7" fmla="*/ 0 60000 65536"/>
                <a:gd name="T8" fmla="*/ 0 60000 65536"/>
                <a:gd name="T9" fmla="*/ 0 w 858"/>
                <a:gd name="T10" fmla="*/ 0 h 2282"/>
                <a:gd name="T11" fmla="*/ 858 w 858"/>
                <a:gd name="T12" fmla="*/ 2282 h 2282"/>
              </a:gdLst>
              <a:ahLst/>
              <a:cxnLst>
                <a:cxn ang="T6">
                  <a:pos x="T0" y="T1"/>
                </a:cxn>
                <a:cxn ang="T7">
                  <a:pos x="T2" y="T3"/>
                </a:cxn>
                <a:cxn ang="T8">
                  <a:pos x="T4" y="T5"/>
                </a:cxn>
              </a:cxnLst>
              <a:rect l="T9" t="T10" r="T11" b="T12"/>
              <a:pathLst>
                <a:path w="858" h="2282">
                  <a:moveTo>
                    <a:pt x="858" y="0"/>
                  </a:moveTo>
                  <a:cubicBezTo>
                    <a:pt x="741" y="250"/>
                    <a:pt x="276" y="1120"/>
                    <a:pt x="138" y="1500"/>
                  </a:cubicBezTo>
                  <a:cubicBezTo>
                    <a:pt x="0" y="1880"/>
                    <a:pt x="53" y="2119"/>
                    <a:pt x="31" y="2282"/>
                  </a:cubicBezTo>
                </a:path>
              </a:pathLst>
            </a:custGeom>
            <a:noFill/>
            <a:ln w="19050">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sp>
          <p:nvSpPr>
            <p:cNvPr id="76821" name="Freeform 59"/>
            <p:cNvSpPr>
              <a:spLocks/>
            </p:cNvSpPr>
            <p:nvPr/>
          </p:nvSpPr>
          <p:spPr bwMode="auto">
            <a:xfrm>
              <a:off x="4500" y="4800"/>
              <a:ext cx="895" cy="2177"/>
            </a:xfrm>
            <a:custGeom>
              <a:avLst/>
              <a:gdLst>
                <a:gd name="T0" fmla="*/ 0 w 895"/>
                <a:gd name="T1" fmla="*/ 0 h 2177"/>
                <a:gd name="T2" fmla="*/ 750 w 895"/>
                <a:gd name="T3" fmla="*/ 1365 h 2177"/>
                <a:gd name="T4" fmla="*/ 869 w 895"/>
                <a:gd name="T5" fmla="*/ 2177 h 2177"/>
                <a:gd name="T6" fmla="*/ 0 60000 65536"/>
                <a:gd name="T7" fmla="*/ 0 60000 65536"/>
                <a:gd name="T8" fmla="*/ 0 60000 65536"/>
                <a:gd name="T9" fmla="*/ 0 w 895"/>
                <a:gd name="T10" fmla="*/ 0 h 2177"/>
                <a:gd name="T11" fmla="*/ 895 w 895"/>
                <a:gd name="T12" fmla="*/ 2177 h 2177"/>
              </a:gdLst>
              <a:ahLst/>
              <a:cxnLst>
                <a:cxn ang="T6">
                  <a:pos x="T0" y="T1"/>
                </a:cxn>
                <a:cxn ang="T7">
                  <a:pos x="T2" y="T3"/>
                </a:cxn>
                <a:cxn ang="T8">
                  <a:pos x="T4" y="T5"/>
                </a:cxn>
              </a:cxnLst>
              <a:rect l="T9" t="T10" r="T11" b="T12"/>
              <a:pathLst>
                <a:path w="895" h="2177">
                  <a:moveTo>
                    <a:pt x="0" y="0"/>
                  </a:moveTo>
                  <a:cubicBezTo>
                    <a:pt x="122" y="228"/>
                    <a:pt x="605" y="1002"/>
                    <a:pt x="750" y="1365"/>
                  </a:cubicBezTo>
                  <a:cubicBezTo>
                    <a:pt x="895" y="1728"/>
                    <a:pt x="844" y="2008"/>
                    <a:pt x="869" y="2177"/>
                  </a:cubicBezTo>
                </a:path>
              </a:pathLst>
            </a:custGeom>
            <a:noFill/>
            <a:ln w="19050">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sp>
          <p:nvSpPr>
            <p:cNvPr id="76822" name="Freeform 60"/>
            <p:cNvSpPr>
              <a:spLocks/>
            </p:cNvSpPr>
            <p:nvPr/>
          </p:nvSpPr>
          <p:spPr bwMode="auto">
            <a:xfrm>
              <a:off x="5112" y="4481"/>
              <a:ext cx="555" cy="2465"/>
            </a:xfrm>
            <a:custGeom>
              <a:avLst/>
              <a:gdLst>
                <a:gd name="T0" fmla="*/ 555 w 555"/>
                <a:gd name="T1" fmla="*/ 2067 h 2520"/>
                <a:gd name="T2" fmla="*/ 495 w 555"/>
                <a:gd name="T3" fmla="*/ 1328 h 2520"/>
                <a:gd name="T4" fmla="*/ 390 w 555"/>
                <a:gd name="T5" fmla="*/ 910 h 2520"/>
                <a:gd name="T6" fmla="*/ 0 w 555"/>
                <a:gd name="T7" fmla="*/ 0 h 2520"/>
                <a:gd name="T8" fmla="*/ 0 60000 65536"/>
                <a:gd name="T9" fmla="*/ 0 60000 65536"/>
                <a:gd name="T10" fmla="*/ 0 60000 65536"/>
                <a:gd name="T11" fmla="*/ 0 60000 65536"/>
                <a:gd name="T12" fmla="*/ 0 w 555"/>
                <a:gd name="T13" fmla="*/ 0 h 2520"/>
                <a:gd name="T14" fmla="*/ 555 w 555"/>
                <a:gd name="T15" fmla="*/ 2520 h 2520"/>
              </a:gdLst>
              <a:ahLst/>
              <a:cxnLst>
                <a:cxn ang="T8">
                  <a:pos x="T0" y="T1"/>
                </a:cxn>
                <a:cxn ang="T9">
                  <a:pos x="T2" y="T3"/>
                </a:cxn>
                <a:cxn ang="T10">
                  <a:pos x="T4" y="T5"/>
                </a:cxn>
                <a:cxn ang="T11">
                  <a:pos x="T6" y="T7"/>
                </a:cxn>
              </a:cxnLst>
              <a:rect l="T12" t="T13" r="T14" b="T15"/>
              <a:pathLst>
                <a:path w="555" h="2520">
                  <a:moveTo>
                    <a:pt x="555" y="2520"/>
                  </a:moveTo>
                  <a:cubicBezTo>
                    <a:pt x="548" y="2370"/>
                    <a:pt x="522" y="1855"/>
                    <a:pt x="495" y="1620"/>
                  </a:cubicBezTo>
                  <a:cubicBezTo>
                    <a:pt x="468" y="1385"/>
                    <a:pt x="472" y="1380"/>
                    <a:pt x="390" y="1110"/>
                  </a:cubicBezTo>
                  <a:cubicBezTo>
                    <a:pt x="308" y="840"/>
                    <a:pt x="81" y="231"/>
                    <a:pt x="0" y="0"/>
                  </a:cubicBezTo>
                </a:path>
              </a:pathLst>
            </a:custGeom>
            <a:noFill/>
            <a:ln w="19050">
              <a:solidFill>
                <a:srgbClr val="000000"/>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sp>
          <p:nvSpPr>
            <p:cNvPr id="76823" name="Freeform 61"/>
            <p:cNvSpPr>
              <a:spLocks/>
            </p:cNvSpPr>
            <p:nvPr/>
          </p:nvSpPr>
          <p:spPr bwMode="auto">
            <a:xfrm flipH="1">
              <a:off x="6054" y="4481"/>
              <a:ext cx="555" cy="2465"/>
            </a:xfrm>
            <a:custGeom>
              <a:avLst/>
              <a:gdLst>
                <a:gd name="T0" fmla="*/ 555 w 555"/>
                <a:gd name="T1" fmla="*/ 2067 h 2520"/>
                <a:gd name="T2" fmla="*/ 495 w 555"/>
                <a:gd name="T3" fmla="*/ 1328 h 2520"/>
                <a:gd name="T4" fmla="*/ 390 w 555"/>
                <a:gd name="T5" fmla="*/ 910 h 2520"/>
                <a:gd name="T6" fmla="*/ 0 w 555"/>
                <a:gd name="T7" fmla="*/ 0 h 2520"/>
                <a:gd name="T8" fmla="*/ 0 60000 65536"/>
                <a:gd name="T9" fmla="*/ 0 60000 65536"/>
                <a:gd name="T10" fmla="*/ 0 60000 65536"/>
                <a:gd name="T11" fmla="*/ 0 60000 65536"/>
                <a:gd name="T12" fmla="*/ 0 w 555"/>
                <a:gd name="T13" fmla="*/ 0 h 2520"/>
                <a:gd name="T14" fmla="*/ 555 w 555"/>
                <a:gd name="T15" fmla="*/ 2520 h 2520"/>
              </a:gdLst>
              <a:ahLst/>
              <a:cxnLst>
                <a:cxn ang="T8">
                  <a:pos x="T0" y="T1"/>
                </a:cxn>
                <a:cxn ang="T9">
                  <a:pos x="T2" y="T3"/>
                </a:cxn>
                <a:cxn ang="T10">
                  <a:pos x="T4" y="T5"/>
                </a:cxn>
                <a:cxn ang="T11">
                  <a:pos x="T6" y="T7"/>
                </a:cxn>
              </a:cxnLst>
              <a:rect l="T12" t="T13" r="T14" b="T15"/>
              <a:pathLst>
                <a:path w="555" h="2520">
                  <a:moveTo>
                    <a:pt x="555" y="2520"/>
                  </a:moveTo>
                  <a:cubicBezTo>
                    <a:pt x="548" y="2370"/>
                    <a:pt x="522" y="1855"/>
                    <a:pt x="495" y="1620"/>
                  </a:cubicBezTo>
                  <a:cubicBezTo>
                    <a:pt x="468" y="1385"/>
                    <a:pt x="472" y="1380"/>
                    <a:pt x="390" y="1110"/>
                  </a:cubicBezTo>
                  <a:cubicBezTo>
                    <a:pt x="308" y="840"/>
                    <a:pt x="81" y="231"/>
                    <a:pt x="0" y="0"/>
                  </a:cubicBezTo>
                </a:path>
              </a:pathLst>
            </a:custGeom>
            <a:noFill/>
            <a:ln w="19050">
              <a:solidFill>
                <a:srgbClr val="000000"/>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sp>
          <p:nvSpPr>
            <p:cNvPr id="76824" name="Line 62"/>
            <p:cNvSpPr>
              <a:spLocks noChangeShapeType="1"/>
            </p:cNvSpPr>
            <p:nvPr/>
          </p:nvSpPr>
          <p:spPr bwMode="auto">
            <a:xfrm flipH="1" flipV="1">
              <a:off x="5837" y="4495"/>
              <a:ext cx="0" cy="2407"/>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6826" name="Text Box 64"/>
            <p:cNvSpPr txBox="1">
              <a:spLocks noChangeArrowheads="1"/>
            </p:cNvSpPr>
            <p:nvPr/>
          </p:nvSpPr>
          <p:spPr bwMode="auto">
            <a:xfrm>
              <a:off x="5610" y="3936"/>
              <a:ext cx="585"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a:r>
                <a:rPr lang="en-US" altLang="zh-CN" i="1"/>
                <a:t>z</a:t>
              </a:r>
              <a:endParaRPr lang="en-US" altLang="zh-CN"/>
            </a:p>
          </p:txBody>
        </p:sp>
        <p:sp>
          <p:nvSpPr>
            <p:cNvPr id="76827" name="Text Box 65"/>
            <p:cNvSpPr txBox="1">
              <a:spLocks noChangeArrowheads="1"/>
            </p:cNvSpPr>
            <p:nvPr/>
          </p:nvSpPr>
          <p:spPr bwMode="auto">
            <a:xfrm>
              <a:off x="6375" y="4123"/>
              <a:ext cx="585"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a:r>
                <a:rPr lang="en-US" altLang="zh-CN" i="1"/>
                <a:t>B</a:t>
              </a:r>
              <a:endParaRPr lang="en-US" altLang="zh-CN"/>
            </a:p>
          </p:txBody>
        </p:sp>
        <p:sp>
          <p:nvSpPr>
            <p:cNvPr id="76828" name="Line 66"/>
            <p:cNvSpPr>
              <a:spLocks noChangeShapeType="1"/>
            </p:cNvSpPr>
            <p:nvPr/>
          </p:nvSpPr>
          <p:spPr bwMode="auto">
            <a:xfrm flipV="1">
              <a:off x="6405" y="4560"/>
              <a:ext cx="0" cy="468"/>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6829" name="Freeform 67"/>
            <p:cNvSpPr>
              <a:spLocks/>
            </p:cNvSpPr>
            <p:nvPr/>
          </p:nvSpPr>
          <p:spPr bwMode="auto">
            <a:xfrm>
              <a:off x="6411" y="4998"/>
              <a:ext cx="369" cy="1"/>
            </a:xfrm>
            <a:custGeom>
              <a:avLst/>
              <a:gdLst>
                <a:gd name="T0" fmla="*/ 0 w 369"/>
                <a:gd name="T1" fmla="*/ 0 h 1"/>
                <a:gd name="T2" fmla="*/ 369 w 369"/>
                <a:gd name="T3" fmla="*/ 0 h 1"/>
                <a:gd name="T4" fmla="*/ 0 60000 65536"/>
                <a:gd name="T5" fmla="*/ 0 60000 65536"/>
                <a:gd name="T6" fmla="*/ 0 w 369"/>
                <a:gd name="T7" fmla="*/ 0 h 1"/>
                <a:gd name="T8" fmla="*/ 369 w 369"/>
                <a:gd name="T9" fmla="*/ 1 h 1"/>
              </a:gdLst>
              <a:ahLst/>
              <a:cxnLst>
                <a:cxn ang="T4">
                  <a:pos x="T0" y="T1"/>
                </a:cxn>
                <a:cxn ang="T5">
                  <a:pos x="T2" y="T3"/>
                </a:cxn>
              </a:cxnLst>
              <a:rect l="T6" t="T7" r="T8" b="T9"/>
              <a:pathLst>
                <a:path w="369" h="1">
                  <a:moveTo>
                    <a:pt x="0" y="0"/>
                  </a:moveTo>
                  <a:lnTo>
                    <a:pt x="369" y="0"/>
                  </a:lnTo>
                </a:path>
              </a:pathLst>
            </a:custGeom>
            <a:noFill/>
            <a:ln w="19050">
              <a:solidFill>
                <a:srgbClr val="000000"/>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sp>
          <p:nvSpPr>
            <p:cNvPr id="76830" name="Text Box 68"/>
            <p:cNvSpPr txBox="1">
              <a:spLocks noChangeArrowheads="1"/>
            </p:cNvSpPr>
            <p:nvPr/>
          </p:nvSpPr>
          <p:spPr bwMode="auto">
            <a:xfrm>
              <a:off x="5940" y="440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a:r>
                <a:rPr lang="en-US" altLang="zh-CN" i="1"/>
                <a:t>B</a:t>
              </a:r>
              <a:r>
                <a:rPr lang="en-US" altLang="zh-CN" i="1" baseline="-25000"/>
                <a:t>z</a:t>
              </a:r>
              <a:endParaRPr lang="en-US" altLang="zh-CN"/>
            </a:p>
          </p:txBody>
        </p:sp>
        <p:sp>
          <p:nvSpPr>
            <p:cNvPr id="76831" name="Text Box 69"/>
            <p:cNvSpPr txBox="1">
              <a:spLocks noChangeArrowheads="1"/>
            </p:cNvSpPr>
            <p:nvPr/>
          </p:nvSpPr>
          <p:spPr bwMode="auto">
            <a:xfrm>
              <a:off x="6510" y="4599"/>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a:r>
                <a:rPr lang="en-US" altLang="zh-CN" i="1"/>
                <a:t>B</a:t>
              </a:r>
              <a:r>
                <a:rPr lang="en-US" altLang="zh-CN" i="1" baseline="-25000"/>
                <a:t>r</a:t>
              </a:r>
              <a:endParaRPr lang="en-US" altLang="zh-CN"/>
            </a:p>
          </p:txBody>
        </p:sp>
      </p:grpSp>
      <p:sp>
        <p:nvSpPr>
          <p:cNvPr id="139339" name="Text Box 75"/>
          <p:cNvSpPr txBox="1">
            <a:spLocks noChangeArrowheads="1"/>
          </p:cNvSpPr>
          <p:nvPr/>
        </p:nvSpPr>
        <p:spPr bwMode="auto">
          <a:xfrm>
            <a:off x="35495" y="3356744"/>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r>
              <a:rPr lang="zh-CN" altLang="en-US" sz="2800">
                <a:solidFill>
                  <a:schemeClr val="accent2"/>
                </a:solidFill>
                <a:latin typeface="隶书" pitchFamily="49" charset="-122"/>
                <a:ea typeface="隶书" pitchFamily="49" charset="-122"/>
                <a:sym typeface="Symbol" pitchFamily="18" charset="2"/>
              </a:rPr>
              <a:t>解</a:t>
            </a:r>
            <a:r>
              <a:rPr lang="zh-CN" altLang="en-US" sz="2800">
                <a:solidFill>
                  <a:schemeClr val="accent2"/>
                </a:solidFill>
                <a:sym typeface="Symbol" pitchFamily="18" charset="2"/>
              </a:rPr>
              <a:t>：</a:t>
            </a:r>
          </a:p>
        </p:txBody>
      </p:sp>
      <p:sp>
        <p:nvSpPr>
          <p:cNvPr id="139340" name="Rectangle 76"/>
          <p:cNvSpPr>
            <a:spLocks noChangeArrowheads="1"/>
          </p:cNvSpPr>
          <p:nvPr/>
        </p:nvSpPr>
        <p:spPr bwMode="auto">
          <a:xfrm>
            <a:off x="683195" y="3356744"/>
            <a:ext cx="46085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800">
                <a:solidFill>
                  <a:schemeClr val="accent2"/>
                </a:solidFill>
                <a:latin typeface="隶书" pitchFamily="49" charset="-122"/>
                <a:ea typeface="隶书" pitchFamily="49" charset="-122"/>
              </a:rPr>
              <a:t>圆环处总磁通量为外磁场磁通量与自身自感磁通之和 </a:t>
            </a:r>
          </a:p>
        </p:txBody>
      </p:sp>
      <p:graphicFrame>
        <p:nvGraphicFramePr>
          <p:cNvPr id="139341" name="Object 2"/>
          <p:cNvGraphicFramePr>
            <a:graphicFrameLocks noChangeAspect="1"/>
          </p:cNvGraphicFramePr>
          <p:nvPr>
            <p:extLst>
              <p:ext uri="{D42A27DB-BD31-4B8C-83A1-F6EECF244321}">
                <p14:modId xmlns:p14="http://schemas.microsoft.com/office/powerpoint/2010/main" val="4275602498"/>
              </p:ext>
            </p:extLst>
          </p:nvPr>
        </p:nvGraphicFramePr>
        <p:xfrm>
          <a:off x="1043558" y="4364806"/>
          <a:ext cx="2303462" cy="558800"/>
        </p:xfrm>
        <a:graphic>
          <a:graphicData uri="http://schemas.openxmlformats.org/presentationml/2006/ole">
            <mc:AlternateContent xmlns:mc="http://schemas.openxmlformats.org/markup-compatibility/2006">
              <mc:Choice xmlns:v="urn:schemas-microsoft-com:vml" Requires="v">
                <p:oleObj spid="_x0000_s111722" name="公式" r:id="rId3" imgW="1002960" imgH="241200" progId="Equation.3">
                  <p:embed/>
                </p:oleObj>
              </mc:Choice>
              <mc:Fallback>
                <p:oleObj name="公式" r:id="rId3" imgW="10029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558" y="4364806"/>
                        <a:ext cx="2303462"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343" name="Rectangle 79"/>
          <p:cNvSpPr>
            <a:spLocks noChangeArrowheads="1"/>
          </p:cNvSpPr>
          <p:nvPr/>
        </p:nvSpPr>
        <p:spPr bwMode="auto">
          <a:xfrm>
            <a:off x="-35943" y="3140844"/>
            <a:ext cx="6011863" cy="71437"/>
          </a:xfrm>
          <a:prstGeom prst="rect">
            <a:avLst/>
          </a:prstGeom>
          <a:gradFill rotWithShape="1">
            <a:gsLst>
              <a:gs pos="0">
                <a:srgbClr val="FF6600">
                  <a:alpha val="32001"/>
                </a:srgbClr>
              </a:gs>
              <a:gs pos="50000">
                <a:srgbClr val="CC3300"/>
              </a:gs>
              <a:gs pos="100000">
                <a:srgbClr val="FF6600">
                  <a:alpha val="32001"/>
                </a:srgbClr>
              </a:gs>
            </a:gsLst>
            <a:lin ang="5400000" scaled="1"/>
          </a:gradFill>
          <a:ln w="12700" cap="sq">
            <a:solidFill>
              <a:schemeClr val="tx1"/>
            </a:solidFill>
            <a:miter lim="800000"/>
            <a:headEnd type="none" w="sm" len="sm"/>
            <a:tailEnd type="none" w="sm" len="sm"/>
          </a:ln>
          <a:effectLst/>
        </p:spPr>
        <p:txBody>
          <a:bodyPr wrap="none" anchor="ctr"/>
          <a:lstStyle/>
          <a:p>
            <a:pPr>
              <a:defRPr/>
            </a:pPr>
            <a:endParaRPr lang="zh-CN" altLang="en-US"/>
          </a:p>
        </p:txBody>
      </p:sp>
      <p:sp>
        <p:nvSpPr>
          <p:cNvPr id="139344" name="Rectangle 80"/>
          <p:cNvSpPr>
            <a:spLocks noChangeArrowheads="1"/>
          </p:cNvSpPr>
          <p:nvPr/>
        </p:nvSpPr>
        <p:spPr bwMode="auto">
          <a:xfrm>
            <a:off x="721295" y="4941069"/>
            <a:ext cx="6804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800">
                <a:solidFill>
                  <a:schemeClr val="accent2"/>
                </a:solidFill>
                <a:latin typeface="隶书" pitchFamily="49" charset="-122"/>
                <a:ea typeface="隶书" pitchFamily="49" charset="-122"/>
              </a:rPr>
              <a:t>根据法拉第电磁感应定律 </a:t>
            </a:r>
          </a:p>
        </p:txBody>
      </p:sp>
      <p:sp>
        <p:nvSpPr>
          <p:cNvPr id="74765" name="Text Box 2"/>
          <p:cNvSpPr txBox="1">
            <a:spLocks noChangeArrowheads="1"/>
          </p:cNvSpPr>
          <p:nvPr/>
        </p:nvSpPr>
        <p:spPr bwMode="auto">
          <a:xfrm>
            <a:off x="570" y="72206"/>
            <a:ext cx="9144000" cy="3108325"/>
          </a:xfrm>
          <a:prstGeom prst="rect">
            <a:avLst/>
          </a:prstGeom>
          <a:noFill/>
          <a:ln w="9525">
            <a:noFill/>
            <a:miter lim="800000"/>
            <a:headEnd/>
            <a:tailEnd/>
          </a:ln>
        </p:spPr>
        <p:txBody>
          <a:bodyPr>
            <a:spAutoFit/>
          </a:bodyPr>
          <a:lstStyle/>
          <a:p>
            <a:pPr eaLnBrk="1" hangingPunct="1">
              <a:defRPr/>
            </a:pPr>
            <a:r>
              <a:rPr lang="zh-CN" altLang="en-US" sz="2800" dirty="0">
                <a:solidFill>
                  <a:schemeClr val="accent2"/>
                </a:solidFill>
                <a:latin typeface="+mj-lt"/>
                <a:ea typeface="隶书" pitchFamily="49" charset="-122"/>
              </a:rPr>
              <a:t>例</a:t>
            </a:r>
            <a:r>
              <a:rPr lang="en-US" altLang="zh-CN" sz="2800" dirty="0">
                <a:solidFill>
                  <a:schemeClr val="accent2"/>
                </a:solidFill>
                <a:latin typeface="+mj-lt"/>
                <a:ea typeface="隶书" pitchFamily="49" charset="-122"/>
              </a:rPr>
              <a:t>2</a:t>
            </a:r>
            <a:r>
              <a:rPr lang="zh-CN" altLang="en-US" sz="2800" dirty="0">
                <a:solidFill>
                  <a:schemeClr val="accent2"/>
                </a:solidFill>
                <a:latin typeface="+mj-lt"/>
                <a:ea typeface="隶书" pitchFamily="49" charset="-122"/>
              </a:rPr>
              <a:t>：</a:t>
            </a:r>
            <a:r>
              <a:rPr lang="zh-CN" altLang="en-US" sz="2800" dirty="0">
                <a:solidFill>
                  <a:schemeClr val="accent2"/>
                </a:solidFill>
                <a:latin typeface="+mj-lt"/>
                <a:ea typeface="隶书" pitchFamily="49" charset="-122"/>
                <a:sym typeface="Symbol" pitchFamily="18" charset="2"/>
              </a:rPr>
              <a:t>质量</a:t>
            </a:r>
            <a:r>
              <a:rPr lang="en-US" altLang="zh-CN" sz="2800" i="1" dirty="0">
                <a:solidFill>
                  <a:schemeClr val="accent2"/>
                </a:solidFill>
                <a:latin typeface="+mj-lt"/>
                <a:ea typeface="隶书" pitchFamily="49" charset="-122"/>
                <a:sym typeface="Symbol" pitchFamily="18" charset="2"/>
              </a:rPr>
              <a:t>m</a:t>
            </a:r>
            <a:r>
              <a:rPr lang="zh-CN" altLang="en-US" sz="2800" dirty="0">
                <a:solidFill>
                  <a:schemeClr val="accent2"/>
                </a:solidFill>
                <a:latin typeface="+mj-lt"/>
                <a:ea typeface="隶书" pitchFamily="49" charset="-122"/>
                <a:sym typeface="Symbol" pitchFamily="18" charset="2"/>
              </a:rPr>
              <a:t>，半径</a:t>
            </a:r>
            <a:r>
              <a:rPr lang="en-US" altLang="zh-CN" sz="2800" i="1" dirty="0">
                <a:solidFill>
                  <a:schemeClr val="accent2"/>
                </a:solidFill>
                <a:latin typeface="+mj-lt"/>
                <a:ea typeface="隶书" pitchFamily="49" charset="-122"/>
                <a:sym typeface="Symbol" pitchFamily="18" charset="2"/>
              </a:rPr>
              <a:t>r</a:t>
            </a:r>
            <a:r>
              <a:rPr lang="en-US" altLang="zh-CN" sz="2800" baseline="-25000" dirty="0">
                <a:solidFill>
                  <a:schemeClr val="accent2"/>
                </a:solidFill>
                <a:latin typeface="+mj-lt"/>
                <a:ea typeface="隶书" pitchFamily="49" charset="-122"/>
                <a:sym typeface="Symbol" pitchFamily="18" charset="2"/>
              </a:rPr>
              <a:t>0</a:t>
            </a:r>
            <a:r>
              <a:rPr lang="zh-CN" altLang="en-US" sz="2800" dirty="0">
                <a:solidFill>
                  <a:schemeClr val="accent2"/>
                </a:solidFill>
                <a:latin typeface="+mj-lt"/>
                <a:ea typeface="隶书" pitchFamily="49" charset="-122"/>
                <a:sym typeface="Symbol" pitchFamily="18" charset="2"/>
              </a:rPr>
              <a:t>，自感系数</a:t>
            </a:r>
            <a:r>
              <a:rPr lang="en-US" altLang="zh-CN" sz="2800" i="1" dirty="0">
                <a:solidFill>
                  <a:schemeClr val="accent2"/>
                </a:solidFill>
                <a:latin typeface="+mj-lt"/>
                <a:ea typeface="隶书" pitchFamily="49" charset="-122"/>
                <a:sym typeface="Symbol" pitchFamily="18" charset="2"/>
              </a:rPr>
              <a:t>L</a:t>
            </a:r>
            <a:r>
              <a:rPr lang="zh-CN" altLang="en-US" sz="2800" dirty="0">
                <a:solidFill>
                  <a:schemeClr val="accent2"/>
                </a:solidFill>
                <a:latin typeface="+mj-lt"/>
                <a:ea typeface="隶书" pitchFamily="49" charset="-122"/>
                <a:sym typeface="Symbol" pitchFamily="18" charset="2"/>
              </a:rPr>
              <a:t>的细超导圆环（零电阻）与一柱形磁铁同轴放置，圆环周围圆柱形对称的磁场可近似用磁感强度的竖直和径向分量                         和                  来表示</a:t>
            </a:r>
            <a:r>
              <a:rPr lang="en-US" altLang="zh-CN" sz="2800" dirty="0">
                <a:solidFill>
                  <a:schemeClr val="accent2"/>
                </a:solidFill>
                <a:latin typeface="+mj-lt"/>
                <a:ea typeface="隶书" pitchFamily="49" charset="-122"/>
                <a:sym typeface="Symbol" pitchFamily="18" charset="2"/>
              </a:rPr>
              <a:t>(</a:t>
            </a:r>
            <a:r>
              <a:rPr lang="en-US" altLang="zh-CN" sz="2800" i="1" dirty="0">
                <a:solidFill>
                  <a:schemeClr val="accent2"/>
                </a:solidFill>
                <a:latin typeface="+mj-lt"/>
                <a:ea typeface="隶书" pitchFamily="49" charset="-122"/>
                <a:sym typeface="Symbol" pitchFamily="18" charset="2"/>
              </a:rPr>
              <a:t>B</a:t>
            </a:r>
            <a:r>
              <a:rPr lang="en-US" altLang="zh-CN" sz="2800" baseline="-25000" dirty="0">
                <a:solidFill>
                  <a:schemeClr val="accent2"/>
                </a:solidFill>
                <a:latin typeface="+mj-lt"/>
                <a:ea typeface="隶书" pitchFamily="49" charset="-122"/>
                <a:sym typeface="Symbol" pitchFamily="18" charset="2"/>
              </a:rPr>
              <a:t>0</a:t>
            </a:r>
            <a:r>
              <a:rPr lang="zh-CN" altLang="en-US" sz="2800" dirty="0">
                <a:solidFill>
                  <a:schemeClr val="accent2"/>
                </a:solidFill>
                <a:latin typeface="+mj-lt"/>
                <a:ea typeface="隶书" pitchFamily="49" charset="-122"/>
                <a:sym typeface="Symbol" pitchFamily="18" charset="2"/>
              </a:rPr>
              <a:t>，</a:t>
            </a:r>
            <a:r>
              <a:rPr lang="el-GR" altLang="zh-CN" sz="2800" i="1" dirty="0">
                <a:solidFill>
                  <a:schemeClr val="accent2"/>
                </a:solidFill>
                <a:latin typeface="+mj-lt"/>
                <a:ea typeface="隶书" pitchFamily="49" charset="-122"/>
                <a:sym typeface="Symbol" pitchFamily="18" charset="2"/>
              </a:rPr>
              <a:t>α</a:t>
            </a:r>
            <a:r>
              <a:rPr lang="zh-CN" altLang="en-US" sz="2800" dirty="0">
                <a:solidFill>
                  <a:schemeClr val="accent2"/>
                </a:solidFill>
                <a:latin typeface="+mj-lt"/>
                <a:ea typeface="隶书" pitchFamily="49" charset="-122"/>
                <a:sym typeface="Symbol" pitchFamily="18" charset="2"/>
              </a:rPr>
              <a:t>，</a:t>
            </a:r>
            <a:r>
              <a:rPr lang="el-GR" altLang="zh-CN" sz="2800" i="1" dirty="0">
                <a:solidFill>
                  <a:schemeClr val="accent2"/>
                </a:solidFill>
                <a:latin typeface="+mj-lt"/>
                <a:ea typeface="隶书" pitchFamily="49" charset="-122"/>
                <a:sym typeface="Symbol" pitchFamily="18" charset="2"/>
              </a:rPr>
              <a:t>β</a:t>
            </a:r>
            <a:r>
              <a:rPr lang="zh-CN" altLang="en-US" sz="2800" dirty="0">
                <a:solidFill>
                  <a:schemeClr val="accent2"/>
                </a:solidFill>
                <a:latin typeface="+mj-lt"/>
                <a:ea typeface="隶书" pitchFamily="49" charset="-122"/>
                <a:sym typeface="Symbol" pitchFamily="18" charset="2"/>
              </a:rPr>
              <a:t>均为常数</a:t>
            </a:r>
            <a:r>
              <a:rPr lang="en-US" altLang="zh-CN" sz="2800" dirty="0">
                <a:solidFill>
                  <a:schemeClr val="accent2"/>
                </a:solidFill>
                <a:latin typeface="+mj-lt"/>
                <a:ea typeface="隶书" pitchFamily="49" charset="-122"/>
                <a:sym typeface="Symbol" pitchFamily="18" charset="2"/>
              </a:rPr>
              <a:t>)</a:t>
            </a:r>
            <a:r>
              <a:rPr lang="zh-CN" altLang="en-US" sz="2800" dirty="0">
                <a:solidFill>
                  <a:schemeClr val="accent2"/>
                </a:solidFill>
                <a:latin typeface="+mj-lt"/>
                <a:ea typeface="隶书" pitchFamily="49" charset="-122"/>
                <a:sym typeface="Symbol" pitchFamily="18" charset="2"/>
              </a:rPr>
              <a:t>，</a:t>
            </a:r>
            <a:r>
              <a:rPr lang="en-US" altLang="zh-CN" sz="2800" i="1" dirty="0">
                <a:solidFill>
                  <a:schemeClr val="accent2"/>
                </a:solidFill>
                <a:latin typeface="+mj-lt"/>
                <a:ea typeface="隶书" pitchFamily="49" charset="-122"/>
                <a:sym typeface="Symbol" pitchFamily="18" charset="2"/>
              </a:rPr>
              <a:t>z</a:t>
            </a:r>
            <a:r>
              <a:rPr lang="zh-CN" altLang="en-US" sz="2800" dirty="0">
                <a:solidFill>
                  <a:schemeClr val="accent2"/>
                </a:solidFill>
                <a:latin typeface="+mj-lt"/>
                <a:ea typeface="隶书" pitchFamily="49" charset="-122"/>
                <a:sym typeface="Symbol" pitchFamily="18" charset="2"/>
              </a:rPr>
              <a:t>和</a:t>
            </a:r>
            <a:r>
              <a:rPr lang="en-US" altLang="zh-CN" sz="2800" i="1" dirty="0">
                <a:solidFill>
                  <a:schemeClr val="accent2"/>
                </a:solidFill>
                <a:latin typeface="+mj-lt"/>
                <a:ea typeface="隶书" pitchFamily="49" charset="-122"/>
                <a:sym typeface="Symbol" pitchFamily="18" charset="2"/>
              </a:rPr>
              <a:t>r</a:t>
            </a:r>
            <a:r>
              <a:rPr lang="zh-CN" altLang="en-US" sz="2800" dirty="0">
                <a:solidFill>
                  <a:schemeClr val="accent2"/>
                </a:solidFill>
                <a:latin typeface="+mj-lt"/>
                <a:ea typeface="隶书" pitchFamily="49" charset="-122"/>
                <a:sym typeface="Symbol" pitchFamily="18" charset="2"/>
              </a:rPr>
              <a:t>分别为竖直和径向位置坐标。环中心初始坐标：</a:t>
            </a:r>
            <a:r>
              <a:rPr lang="en-US" altLang="zh-CN" sz="2800" i="1" dirty="0">
                <a:solidFill>
                  <a:schemeClr val="accent2"/>
                </a:solidFill>
                <a:latin typeface="+mj-lt"/>
                <a:ea typeface="隶书" pitchFamily="49" charset="-122"/>
                <a:sym typeface="Symbol" pitchFamily="18" charset="2"/>
              </a:rPr>
              <a:t>z</a:t>
            </a:r>
            <a:r>
              <a:rPr lang="en-US" altLang="zh-CN" sz="2800" dirty="0">
                <a:solidFill>
                  <a:schemeClr val="accent2"/>
                </a:solidFill>
                <a:latin typeface="+mj-lt"/>
                <a:ea typeface="隶书" pitchFamily="49" charset="-122"/>
                <a:sym typeface="Symbol" pitchFamily="18" charset="2"/>
              </a:rPr>
              <a:t> = 0</a:t>
            </a:r>
            <a:r>
              <a:rPr lang="zh-CN" altLang="en-US" sz="2800" dirty="0">
                <a:solidFill>
                  <a:schemeClr val="accent2"/>
                </a:solidFill>
                <a:latin typeface="+mj-lt"/>
                <a:ea typeface="隶书" pitchFamily="49" charset="-122"/>
                <a:sym typeface="Symbol" pitchFamily="18" charset="2"/>
              </a:rPr>
              <a:t>，</a:t>
            </a:r>
            <a:r>
              <a:rPr lang="en-US" altLang="zh-CN" sz="2800" i="1" dirty="0">
                <a:solidFill>
                  <a:schemeClr val="accent2"/>
                </a:solidFill>
                <a:latin typeface="+mj-lt"/>
                <a:ea typeface="隶书" pitchFamily="49" charset="-122"/>
                <a:sym typeface="Symbol" pitchFamily="18" charset="2"/>
              </a:rPr>
              <a:t>r</a:t>
            </a:r>
            <a:r>
              <a:rPr lang="en-US" altLang="zh-CN" sz="2800" dirty="0">
                <a:solidFill>
                  <a:schemeClr val="accent2"/>
                </a:solidFill>
                <a:latin typeface="+mj-lt"/>
                <a:ea typeface="隶书" pitchFamily="49" charset="-122"/>
                <a:sym typeface="Symbol" pitchFamily="18" charset="2"/>
              </a:rPr>
              <a:t> = 0</a:t>
            </a:r>
            <a:r>
              <a:rPr lang="zh-CN" altLang="en-US" sz="2800" dirty="0">
                <a:solidFill>
                  <a:schemeClr val="accent2"/>
                </a:solidFill>
                <a:latin typeface="+mj-lt"/>
                <a:ea typeface="隶书" pitchFamily="49" charset="-122"/>
                <a:sym typeface="Symbol" pitchFamily="18" charset="2"/>
              </a:rPr>
              <a:t>。初始圆环中没电流，当它被放开向下运动时，保持它的轴仍为竖直，试求圆环中的电流，圆环随后将如何运动？</a:t>
            </a:r>
          </a:p>
        </p:txBody>
      </p:sp>
      <p:graphicFrame>
        <p:nvGraphicFramePr>
          <p:cNvPr id="76803" name="Object 3"/>
          <p:cNvGraphicFramePr>
            <a:graphicFrameLocks noChangeAspect="1"/>
          </p:cNvGraphicFramePr>
          <p:nvPr>
            <p:extLst>
              <p:ext uri="{D42A27DB-BD31-4B8C-83A1-F6EECF244321}">
                <p14:modId xmlns:p14="http://schemas.microsoft.com/office/powerpoint/2010/main" val="58453411"/>
              </p:ext>
            </p:extLst>
          </p:nvPr>
        </p:nvGraphicFramePr>
        <p:xfrm>
          <a:off x="5004370" y="951681"/>
          <a:ext cx="2298700" cy="533400"/>
        </p:xfrm>
        <a:graphic>
          <a:graphicData uri="http://schemas.openxmlformats.org/presentationml/2006/ole">
            <mc:AlternateContent xmlns:mc="http://schemas.openxmlformats.org/markup-compatibility/2006">
              <mc:Choice xmlns:v="urn:schemas-microsoft-com:vml" Requires="v">
                <p:oleObj spid="_x0000_s111723" name="公式" r:id="rId5" imgW="990360" imgH="228600" progId="Equation.3">
                  <p:embed/>
                </p:oleObj>
              </mc:Choice>
              <mc:Fallback>
                <p:oleObj name="公式" r:id="rId5" imgW="9903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4370" y="951681"/>
                        <a:ext cx="22987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4" name="Object 4"/>
          <p:cNvGraphicFramePr>
            <a:graphicFrameLocks noChangeAspect="1"/>
          </p:cNvGraphicFramePr>
          <p:nvPr>
            <p:extLst>
              <p:ext uri="{D42A27DB-BD31-4B8C-83A1-F6EECF244321}">
                <p14:modId xmlns:p14="http://schemas.microsoft.com/office/powerpoint/2010/main" val="1808555597"/>
              </p:ext>
            </p:extLst>
          </p:nvPr>
        </p:nvGraphicFramePr>
        <p:xfrm>
          <a:off x="7557070" y="950094"/>
          <a:ext cx="1619250" cy="550862"/>
        </p:xfrm>
        <a:graphic>
          <a:graphicData uri="http://schemas.openxmlformats.org/presentationml/2006/ole">
            <mc:AlternateContent xmlns:mc="http://schemas.openxmlformats.org/markup-compatibility/2006">
              <mc:Choice xmlns:v="urn:schemas-microsoft-com:vml" Requires="v">
                <p:oleObj spid="_x0000_s111724" name="公式" r:id="rId7" imgW="672840" imgH="228600" progId="Equation.3">
                  <p:embed/>
                </p:oleObj>
              </mc:Choice>
              <mc:Fallback>
                <p:oleObj name="公式" r:id="rId7" imgW="67284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7070" y="950094"/>
                        <a:ext cx="1619250"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345" name="Object 5"/>
          <p:cNvGraphicFramePr>
            <a:graphicFrameLocks noChangeAspect="1"/>
          </p:cNvGraphicFramePr>
          <p:nvPr>
            <p:extLst>
              <p:ext uri="{D42A27DB-BD31-4B8C-83A1-F6EECF244321}">
                <p14:modId xmlns:p14="http://schemas.microsoft.com/office/powerpoint/2010/main" val="290892128"/>
              </p:ext>
            </p:extLst>
          </p:nvPr>
        </p:nvGraphicFramePr>
        <p:xfrm>
          <a:off x="1476945" y="5517331"/>
          <a:ext cx="1735138" cy="1135063"/>
        </p:xfrm>
        <a:graphic>
          <a:graphicData uri="http://schemas.openxmlformats.org/presentationml/2006/ole">
            <mc:AlternateContent xmlns:mc="http://schemas.openxmlformats.org/markup-compatibility/2006">
              <mc:Choice xmlns:v="urn:schemas-microsoft-com:vml" Requires="v">
                <p:oleObj spid="_x0000_s111725" name="公式" r:id="rId9" imgW="609480" imgH="393480" progId="Equation.3">
                  <p:embed/>
                </p:oleObj>
              </mc:Choice>
              <mc:Fallback>
                <p:oleObj name="公式" r:id="rId9" imgW="60948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945" y="5517331"/>
                        <a:ext cx="1735138" cy="1135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7079184" y="4559208"/>
            <a:ext cx="1355097" cy="523220"/>
          </a:xfrm>
          <a:prstGeom prst="rect">
            <a:avLst/>
          </a:prstGeom>
          <a:noFill/>
        </p:spPr>
        <p:txBody>
          <a:bodyPr wrap="square" rtlCol="0">
            <a:spAutoFit/>
          </a:bodyPr>
          <a:lstStyle/>
          <a:p>
            <a:r>
              <a:rPr lang="en-US" altLang="zh-CN" dirty="0">
                <a:solidFill>
                  <a:srgbClr val="FF0000"/>
                </a:solidFill>
              </a:rPr>
              <a:t>Z=0</a:t>
            </a:r>
            <a:endParaRPr lang="zh-CN" altLang="en-US" dirty="0">
              <a:solidFill>
                <a:srgbClr val="FF0000"/>
              </a:solidFill>
            </a:endParaRPr>
          </a:p>
        </p:txBody>
      </p:sp>
    </p:spTree>
    <p:extLst>
      <p:ext uri="{BB962C8B-B14F-4D97-AF65-F5344CB8AC3E}">
        <p14:creationId xmlns:p14="http://schemas.microsoft.com/office/powerpoint/2010/main" val="51206794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9343"/>
                                        </p:tgtEl>
                                        <p:attrNameLst>
                                          <p:attrName>style.visibility</p:attrName>
                                        </p:attrNameLst>
                                      </p:cBhvr>
                                      <p:to>
                                        <p:strVal val="visible"/>
                                      </p:to>
                                    </p:set>
                                    <p:animEffect transition="in" filter="wipe(left)">
                                      <p:cBhvr>
                                        <p:cTn id="7" dur="500"/>
                                        <p:tgtEl>
                                          <p:spTgt spid="139343"/>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Bottom)">
                                      <p:cBhvr>
                                        <p:cTn id="11" dur="500"/>
                                        <p:tgtEl>
                                          <p:spTgt spid="2"/>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933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934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3934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934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1393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39" grpId="0"/>
      <p:bldP spid="139340" grpId="0"/>
      <p:bldP spid="139344"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4"/>
          <p:cNvSpPr>
            <a:spLocks noChangeArrowheads="1"/>
          </p:cNvSpPr>
          <p:nvPr/>
        </p:nvSpPr>
        <p:spPr bwMode="auto">
          <a:xfrm>
            <a:off x="179388" y="246063"/>
            <a:ext cx="8713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800">
                <a:solidFill>
                  <a:schemeClr val="accent2"/>
                </a:solidFill>
                <a:latin typeface="隶书" pitchFamily="49" charset="-122"/>
                <a:ea typeface="隶书" pitchFamily="49" charset="-122"/>
              </a:rPr>
              <a:t>超导圆环电阻为零，因此磁通量变化率为零，</a:t>
            </a:r>
          </a:p>
        </p:txBody>
      </p:sp>
      <p:sp>
        <p:nvSpPr>
          <p:cNvPr id="77832" name="Rectangle 6"/>
          <p:cNvSpPr>
            <a:spLocks noChangeArrowheads="1"/>
          </p:cNvSpPr>
          <p:nvPr/>
        </p:nvSpPr>
        <p:spPr bwMode="auto">
          <a:xfrm>
            <a:off x="0" y="3235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graphicFrame>
        <p:nvGraphicFramePr>
          <p:cNvPr id="142341" name="Object 2"/>
          <p:cNvGraphicFramePr>
            <a:graphicFrameLocks noChangeAspect="1"/>
          </p:cNvGraphicFramePr>
          <p:nvPr/>
        </p:nvGraphicFramePr>
        <p:xfrm>
          <a:off x="1331913" y="909638"/>
          <a:ext cx="5203825" cy="647700"/>
        </p:xfrm>
        <a:graphic>
          <a:graphicData uri="http://schemas.openxmlformats.org/presentationml/2006/ole">
            <mc:AlternateContent xmlns:mc="http://schemas.openxmlformats.org/markup-compatibility/2006">
              <mc:Choice xmlns:v="urn:schemas-microsoft-com:vml" Requires="v">
                <p:oleObj spid="_x0000_s112772" name="公式" r:id="rId3" imgW="1968480" imgH="241200" progId="Equation.3">
                  <p:embed/>
                </p:oleObj>
              </mc:Choice>
              <mc:Fallback>
                <p:oleObj name="公式" r:id="rId3" imgW="19684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909638"/>
                        <a:ext cx="520382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3" name="Rectangle 7"/>
          <p:cNvSpPr>
            <a:spLocks noChangeArrowheads="1"/>
          </p:cNvSpPr>
          <p:nvPr/>
        </p:nvSpPr>
        <p:spPr bwMode="auto">
          <a:xfrm>
            <a:off x="107950" y="1614488"/>
            <a:ext cx="6702425" cy="519112"/>
          </a:xfrm>
          <a:prstGeom prst="rect">
            <a:avLst/>
          </a:prstGeom>
          <a:noFill/>
          <a:ln w="9525">
            <a:noFill/>
            <a:miter lim="800000"/>
            <a:headEnd/>
            <a:tailEnd/>
          </a:ln>
        </p:spPr>
        <p:txBody>
          <a:bodyPr wrap="none" anchor="ctr">
            <a:spAutoFit/>
          </a:bodyPr>
          <a:lstStyle/>
          <a:p>
            <a:pPr defTabSz="762000" eaLnBrk="1" hangingPunct="1">
              <a:defRPr/>
            </a:pPr>
            <a:r>
              <a:rPr lang="zh-CN" altLang="en-US" sz="2800" dirty="0">
                <a:solidFill>
                  <a:schemeClr val="accent2"/>
                </a:solidFill>
                <a:latin typeface="+mj-lt"/>
                <a:ea typeface="隶书" pitchFamily="49" charset="-122"/>
              </a:rPr>
              <a:t>由初始条件，通过超导环的磁通量恒为</a:t>
            </a:r>
            <a:r>
              <a:rPr lang="zh-CN" altLang="en-US" sz="2800" dirty="0">
                <a:solidFill>
                  <a:schemeClr val="accent2"/>
                </a:solidFill>
              </a:rPr>
              <a:t>： </a:t>
            </a:r>
          </a:p>
        </p:txBody>
      </p:sp>
      <p:sp>
        <p:nvSpPr>
          <p:cNvPr id="77834" name="Rectangle 9"/>
          <p:cNvSpPr>
            <a:spLocks noChangeArrowheads="1"/>
          </p:cNvSpPr>
          <p:nvPr/>
        </p:nvSpPr>
        <p:spPr bwMode="auto">
          <a:xfrm>
            <a:off x="0" y="32353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graphicFrame>
        <p:nvGraphicFramePr>
          <p:cNvPr id="142344" name="Object 3"/>
          <p:cNvGraphicFramePr>
            <a:graphicFrameLocks noChangeAspect="1"/>
          </p:cNvGraphicFramePr>
          <p:nvPr/>
        </p:nvGraphicFramePr>
        <p:xfrm>
          <a:off x="6589713" y="1541463"/>
          <a:ext cx="2016125" cy="735012"/>
        </p:xfrm>
        <a:graphic>
          <a:graphicData uri="http://schemas.openxmlformats.org/presentationml/2006/ole">
            <mc:AlternateContent xmlns:mc="http://schemas.openxmlformats.org/markup-compatibility/2006">
              <mc:Choice xmlns:v="urn:schemas-microsoft-com:vml" Requires="v">
                <p:oleObj spid="_x0000_s112773" name="公式" r:id="rId5" imgW="672840" imgH="241200" progId="Equation.3">
                  <p:embed/>
                </p:oleObj>
              </mc:Choice>
              <mc:Fallback>
                <p:oleObj name="公式" r:id="rId5" imgW="67284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9713" y="1541463"/>
                        <a:ext cx="2016125"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7835" name="Group 10"/>
          <p:cNvGrpSpPr>
            <a:grpSpLocks/>
          </p:cNvGrpSpPr>
          <p:nvPr/>
        </p:nvGrpSpPr>
        <p:grpSpPr bwMode="auto">
          <a:xfrm>
            <a:off x="5489575" y="2493963"/>
            <a:ext cx="3762375" cy="4464050"/>
            <a:chOff x="4500" y="3936"/>
            <a:chExt cx="2730" cy="4737"/>
          </a:xfrm>
        </p:grpSpPr>
        <p:sp>
          <p:nvSpPr>
            <p:cNvPr id="142347" name="AutoShape 11"/>
            <p:cNvSpPr>
              <a:spLocks noChangeArrowheads="1"/>
            </p:cNvSpPr>
            <p:nvPr/>
          </p:nvSpPr>
          <p:spPr bwMode="auto">
            <a:xfrm>
              <a:off x="5115" y="6848"/>
              <a:ext cx="1441" cy="936"/>
            </a:xfrm>
            <a:prstGeom prst="can">
              <a:avLst>
                <a:gd name="adj" fmla="val 25000"/>
              </a:avLst>
            </a:prstGeom>
            <a:gradFill rotWithShape="1">
              <a:gsLst>
                <a:gs pos="0">
                  <a:srgbClr val="C0C0C0">
                    <a:alpha val="70000"/>
                  </a:srgbClr>
                </a:gs>
                <a:gs pos="50000">
                  <a:srgbClr val="FFFFFF"/>
                </a:gs>
                <a:gs pos="100000">
                  <a:srgbClr val="C0C0C0">
                    <a:alpha val="70000"/>
                  </a:srgbClr>
                </a:gs>
              </a:gsLst>
              <a:lin ang="0" scaled="1"/>
            </a:gradFill>
            <a:ln w="19050">
              <a:solidFill>
                <a:srgbClr val="000000"/>
              </a:solidFill>
              <a:round/>
              <a:headEnd/>
              <a:tailEnd/>
            </a:ln>
            <a:effectLst/>
          </p:spPr>
          <p:txBody>
            <a:bodyPr/>
            <a:lstStyle/>
            <a:p>
              <a:pPr>
                <a:defRPr/>
              </a:pPr>
              <a:endParaRPr lang="zh-CN" altLang="en-US"/>
            </a:p>
          </p:txBody>
        </p:sp>
        <p:sp>
          <p:nvSpPr>
            <p:cNvPr id="77843" name="Text Box 12"/>
            <p:cNvSpPr txBox="1">
              <a:spLocks noChangeArrowheads="1"/>
            </p:cNvSpPr>
            <p:nvPr/>
          </p:nvSpPr>
          <p:spPr bwMode="auto">
            <a:xfrm>
              <a:off x="5175" y="7836"/>
              <a:ext cx="1305" cy="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a:endParaRPr lang="zh-CN" altLang="zh-CN"/>
            </a:p>
          </p:txBody>
        </p:sp>
        <p:sp>
          <p:nvSpPr>
            <p:cNvPr id="77844" name="Oval 13"/>
            <p:cNvSpPr>
              <a:spLocks noChangeArrowheads="1"/>
            </p:cNvSpPr>
            <p:nvPr/>
          </p:nvSpPr>
          <p:spPr bwMode="auto">
            <a:xfrm>
              <a:off x="5295" y="5652"/>
              <a:ext cx="1080" cy="285"/>
            </a:xfrm>
            <a:prstGeom prst="ellipse">
              <a:avLst/>
            </a:prstGeom>
            <a:noFill/>
            <a:ln w="57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sp>
          <p:nvSpPr>
            <p:cNvPr id="77845" name="Line 14"/>
            <p:cNvSpPr>
              <a:spLocks noChangeShapeType="1"/>
            </p:cNvSpPr>
            <p:nvPr/>
          </p:nvSpPr>
          <p:spPr bwMode="auto">
            <a:xfrm>
              <a:off x="5843" y="4457"/>
              <a:ext cx="0" cy="3366"/>
            </a:xfrm>
            <a:prstGeom prst="line">
              <a:avLst/>
            </a:prstGeom>
            <a:noFill/>
            <a:ln w="19050">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46" name="Freeform 15"/>
            <p:cNvSpPr>
              <a:spLocks/>
            </p:cNvSpPr>
            <p:nvPr/>
          </p:nvSpPr>
          <p:spPr bwMode="auto">
            <a:xfrm>
              <a:off x="6297" y="4695"/>
              <a:ext cx="858" cy="2282"/>
            </a:xfrm>
            <a:custGeom>
              <a:avLst/>
              <a:gdLst>
                <a:gd name="T0" fmla="*/ 858 w 858"/>
                <a:gd name="T1" fmla="*/ 0 h 2282"/>
                <a:gd name="T2" fmla="*/ 138 w 858"/>
                <a:gd name="T3" fmla="*/ 1500 h 2282"/>
                <a:gd name="T4" fmla="*/ 31 w 858"/>
                <a:gd name="T5" fmla="*/ 2282 h 2282"/>
                <a:gd name="T6" fmla="*/ 0 60000 65536"/>
                <a:gd name="T7" fmla="*/ 0 60000 65536"/>
                <a:gd name="T8" fmla="*/ 0 60000 65536"/>
                <a:gd name="T9" fmla="*/ 0 w 858"/>
                <a:gd name="T10" fmla="*/ 0 h 2282"/>
                <a:gd name="T11" fmla="*/ 858 w 858"/>
                <a:gd name="T12" fmla="*/ 2282 h 2282"/>
              </a:gdLst>
              <a:ahLst/>
              <a:cxnLst>
                <a:cxn ang="T6">
                  <a:pos x="T0" y="T1"/>
                </a:cxn>
                <a:cxn ang="T7">
                  <a:pos x="T2" y="T3"/>
                </a:cxn>
                <a:cxn ang="T8">
                  <a:pos x="T4" y="T5"/>
                </a:cxn>
              </a:cxnLst>
              <a:rect l="T9" t="T10" r="T11" b="T12"/>
              <a:pathLst>
                <a:path w="858" h="2282">
                  <a:moveTo>
                    <a:pt x="858" y="0"/>
                  </a:moveTo>
                  <a:cubicBezTo>
                    <a:pt x="741" y="250"/>
                    <a:pt x="276" y="1120"/>
                    <a:pt x="138" y="1500"/>
                  </a:cubicBezTo>
                  <a:cubicBezTo>
                    <a:pt x="0" y="1880"/>
                    <a:pt x="53" y="2119"/>
                    <a:pt x="31" y="2282"/>
                  </a:cubicBezTo>
                </a:path>
              </a:pathLst>
            </a:custGeom>
            <a:noFill/>
            <a:ln w="19050">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sp>
          <p:nvSpPr>
            <p:cNvPr id="77847" name="Freeform 16"/>
            <p:cNvSpPr>
              <a:spLocks/>
            </p:cNvSpPr>
            <p:nvPr/>
          </p:nvSpPr>
          <p:spPr bwMode="auto">
            <a:xfrm>
              <a:off x="4500" y="4800"/>
              <a:ext cx="895" cy="2177"/>
            </a:xfrm>
            <a:custGeom>
              <a:avLst/>
              <a:gdLst>
                <a:gd name="T0" fmla="*/ 0 w 895"/>
                <a:gd name="T1" fmla="*/ 0 h 2177"/>
                <a:gd name="T2" fmla="*/ 750 w 895"/>
                <a:gd name="T3" fmla="*/ 1365 h 2177"/>
                <a:gd name="T4" fmla="*/ 869 w 895"/>
                <a:gd name="T5" fmla="*/ 2177 h 2177"/>
                <a:gd name="T6" fmla="*/ 0 60000 65536"/>
                <a:gd name="T7" fmla="*/ 0 60000 65536"/>
                <a:gd name="T8" fmla="*/ 0 60000 65536"/>
                <a:gd name="T9" fmla="*/ 0 w 895"/>
                <a:gd name="T10" fmla="*/ 0 h 2177"/>
                <a:gd name="T11" fmla="*/ 895 w 895"/>
                <a:gd name="T12" fmla="*/ 2177 h 2177"/>
              </a:gdLst>
              <a:ahLst/>
              <a:cxnLst>
                <a:cxn ang="T6">
                  <a:pos x="T0" y="T1"/>
                </a:cxn>
                <a:cxn ang="T7">
                  <a:pos x="T2" y="T3"/>
                </a:cxn>
                <a:cxn ang="T8">
                  <a:pos x="T4" y="T5"/>
                </a:cxn>
              </a:cxnLst>
              <a:rect l="T9" t="T10" r="T11" b="T12"/>
              <a:pathLst>
                <a:path w="895" h="2177">
                  <a:moveTo>
                    <a:pt x="0" y="0"/>
                  </a:moveTo>
                  <a:cubicBezTo>
                    <a:pt x="122" y="228"/>
                    <a:pt x="605" y="1002"/>
                    <a:pt x="750" y="1365"/>
                  </a:cubicBezTo>
                  <a:cubicBezTo>
                    <a:pt x="895" y="1728"/>
                    <a:pt x="844" y="2008"/>
                    <a:pt x="869" y="2177"/>
                  </a:cubicBezTo>
                </a:path>
              </a:pathLst>
            </a:custGeom>
            <a:noFill/>
            <a:ln w="19050">
              <a:solidFill>
                <a:srgbClr val="000000"/>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sp>
          <p:nvSpPr>
            <p:cNvPr id="77848" name="Freeform 17"/>
            <p:cNvSpPr>
              <a:spLocks/>
            </p:cNvSpPr>
            <p:nvPr/>
          </p:nvSpPr>
          <p:spPr bwMode="auto">
            <a:xfrm>
              <a:off x="5112" y="4481"/>
              <a:ext cx="555" cy="2465"/>
            </a:xfrm>
            <a:custGeom>
              <a:avLst/>
              <a:gdLst>
                <a:gd name="T0" fmla="*/ 555 w 555"/>
                <a:gd name="T1" fmla="*/ 2067 h 2520"/>
                <a:gd name="T2" fmla="*/ 495 w 555"/>
                <a:gd name="T3" fmla="*/ 1328 h 2520"/>
                <a:gd name="T4" fmla="*/ 390 w 555"/>
                <a:gd name="T5" fmla="*/ 910 h 2520"/>
                <a:gd name="T6" fmla="*/ 0 w 555"/>
                <a:gd name="T7" fmla="*/ 0 h 2520"/>
                <a:gd name="T8" fmla="*/ 0 60000 65536"/>
                <a:gd name="T9" fmla="*/ 0 60000 65536"/>
                <a:gd name="T10" fmla="*/ 0 60000 65536"/>
                <a:gd name="T11" fmla="*/ 0 60000 65536"/>
                <a:gd name="T12" fmla="*/ 0 w 555"/>
                <a:gd name="T13" fmla="*/ 0 h 2520"/>
                <a:gd name="T14" fmla="*/ 555 w 555"/>
                <a:gd name="T15" fmla="*/ 2520 h 2520"/>
              </a:gdLst>
              <a:ahLst/>
              <a:cxnLst>
                <a:cxn ang="T8">
                  <a:pos x="T0" y="T1"/>
                </a:cxn>
                <a:cxn ang="T9">
                  <a:pos x="T2" y="T3"/>
                </a:cxn>
                <a:cxn ang="T10">
                  <a:pos x="T4" y="T5"/>
                </a:cxn>
                <a:cxn ang="T11">
                  <a:pos x="T6" y="T7"/>
                </a:cxn>
              </a:cxnLst>
              <a:rect l="T12" t="T13" r="T14" b="T15"/>
              <a:pathLst>
                <a:path w="555" h="2520">
                  <a:moveTo>
                    <a:pt x="555" y="2520"/>
                  </a:moveTo>
                  <a:cubicBezTo>
                    <a:pt x="548" y="2370"/>
                    <a:pt x="522" y="1855"/>
                    <a:pt x="495" y="1620"/>
                  </a:cubicBezTo>
                  <a:cubicBezTo>
                    <a:pt x="468" y="1385"/>
                    <a:pt x="472" y="1380"/>
                    <a:pt x="390" y="1110"/>
                  </a:cubicBezTo>
                  <a:cubicBezTo>
                    <a:pt x="308" y="840"/>
                    <a:pt x="81" y="231"/>
                    <a:pt x="0" y="0"/>
                  </a:cubicBezTo>
                </a:path>
              </a:pathLst>
            </a:custGeom>
            <a:noFill/>
            <a:ln w="19050">
              <a:solidFill>
                <a:srgbClr val="000000"/>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sp>
          <p:nvSpPr>
            <p:cNvPr id="77849" name="Freeform 18"/>
            <p:cNvSpPr>
              <a:spLocks/>
            </p:cNvSpPr>
            <p:nvPr/>
          </p:nvSpPr>
          <p:spPr bwMode="auto">
            <a:xfrm flipH="1">
              <a:off x="6054" y="4481"/>
              <a:ext cx="555" cy="2465"/>
            </a:xfrm>
            <a:custGeom>
              <a:avLst/>
              <a:gdLst>
                <a:gd name="T0" fmla="*/ 555 w 555"/>
                <a:gd name="T1" fmla="*/ 2067 h 2520"/>
                <a:gd name="T2" fmla="*/ 495 w 555"/>
                <a:gd name="T3" fmla="*/ 1328 h 2520"/>
                <a:gd name="T4" fmla="*/ 390 w 555"/>
                <a:gd name="T5" fmla="*/ 910 h 2520"/>
                <a:gd name="T6" fmla="*/ 0 w 555"/>
                <a:gd name="T7" fmla="*/ 0 h 2520"/>
                <a:gd name="T8" fmla="*/ 0 60000 65536"/>
                <a:gd name="T9" fmla="*/ 0 60000 65536"/>
                <a:gd name="T10" fmla="*/ 0 60000 65536"/>
                <a:gd name="T11" fmla="*/ 0 60000 65536"/>
                <a:gd name="T12" fmla="*/ 0 w 555"/>
                <a:gd name="T13" fmla="*/ 0 h 2520"/>
                <a:gd name="T14" fmla="*/ 555 w 555"/>
                <a:gd name="T15" fmla="*/ 2520 h 2520"/>
              </a:gdLst>
              <a:ahLst/>
              <a:cxnLst>
                <a:cxn ang="T8">
                  <a:pos x="T0" y="T1"/>
                </a:cxn>
                <a:cxn ang="T9">
                  <a:pos x="T2" y="T3"/>
                </a:cxn>
                <a:cxn ang="T10">
                  <a:pos x="T4" y="T5"/>
                </a:cxn>
                <a:cxn ang="T11">
                  <a:pos x="T6" y="T7"/>
                </a:cxn>
              </a:cxnLst>
              <a:rect l="T12" t="T13" r="T14" b="T15"/>
              <a:pathLst>
                <a:path w="555" h="2520">
                  <a:moveTo>
                    <a:pt x="555" y="2520"/>
                  </a:moveTo>
                  <a:cubicBezTo>
                    <a:pt x="548" y="2370"/>
                    <a:pt x="522" y="1855"/>
                    <a:pt x="495" y="1620"/>
                  </a:cubicBezTo>
                  <a:cubicBezTo>
                    <a:pt x="468" y="1385"/>
                    <a:pt x="472" y="1380"/>
                    <a:pt x="390" y="1110"/>
                  </a:cubicBezTo>
                  <a:cubicBezTo>
                    <a:pt x="308" y="840"/>
                    <a:pt x="81" y="231"/>
                    <a:pt x="0" y="0"/>
                  </a:cubicBezTo>
                </a:path>
              </a:pathLst>
            </a:custGeom>
            <a:noFill/>
            <a:ln w="19050">
              <a:solidFill>
                <a:srgbClr val="000000"/>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sp>
          <p:nvSpPr>
            <p:cNvPr id="77850" name="Line 19"/>
            <p:cNvSpPr>
              <a:spLocks noChangeShapeType="1"/>
            </p:cNvSpPr>
            <p:nvPr/>
          </p:nvSpPr>
          <p:spPr bwMode="auto">
            <a:xfrm flipH="1" flipV="1">
              <a:off x="5837" y="4495"/>
              <a:ext cx="0" cy="2407"/>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7852" name="Text Box 21"/>
            <p:cNvSpPr txBox="1">
              <a:spLocks noChangeArrowheads="1"/>
            </p:cNvSpPr>
            <p:nvPr/>
          </p:nvSpPr>
          <p:spPr bwMode="auto">
            <a:xfrm>
              <a:off x="5610" y="3936"/>
              <a:ext cx="585"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a:r>
                <a:rPr lang="en-US" altLang="zh-CN" i="1"/>
                <a:t>z</a:t>
              </a:r>
              <a:endParaRPr lang="en-US" altLang="zh-CN"/>
            </a:p>
          </p:txBody>
        </p:sp>
        <p:sp>
          <p:nvSpPr>
            <p:cNvPr id="77853" name="Text Box 22"/>
            <p:cNvSpPr txBox="1">
              <a:spLocks noChangeArrowheads="1"/>
            </p:cNvSpPr>
            <p:nvPr/>
          </p:nvSpPr>
          <p:spPr bwMode="auto">
            <a:xfrm>
              <a:off x="6375" y="4123"/>
              <a:ext cx="585"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a:r>
                <a:rPr lang="en-US" altLang="zh-CN" i="1"/>
                <a:t>B</a:t>
              </a:r>
              <a:endParaRPr lang="en-US" altLang="zh-CN"/>
            </a:p>
          </p:txBody>
        </p:sp>
        <p:sp>
          <p:nvSpPr>
            <p:cNvPr id="77854" name="Line 23"/>
            <p:cNvSpPr>
              <a:spLocks noChangeShapeType="1"/>
            </p:cNvSpPr>
            <p:nvPr/>
          </p:nvSpPr>
          <p:spPr bwMode="auto">
            <a:xfrm flipV="1">
              <a:off x="6405" y="4560"/>
              <a:ext cx="0" cy="468"/>
            </a:xfrm>
            <a:prstGeom prst="line">
              <a:avLst/>
            </a:prstGeom>
            <a:noFill/>
            <a:ln w="19050">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77855" name="Freeform 24"/>
            <p:cNvSpPr>
              <a:spLocks/>
            </p:cNvSpPr>
            <p:nvPr/>
          </p:nvSpPr>
          <p:spPr bwMode="auto">
            <a:xfrm>
              <a:off x="6411" y="4998"/>
              <a:ext cx="369" cy="1"/>
            </a:xfrm>
            <a:custGeom>
              <a:avLst/>
              <a:gdLst>
                <a:gd name="T0" fmla="*/ 0 w 369"/>
                <a:gd name="T1" fmla="*/ 0 h 1"/>
                <a:gd name="T2" fmla="*/ 369 w 369"/>
                <a:gd name="T3" fmla="*/ 0 h 1"/>
                <a:gd name="T4" fmla="*/ 0 60000 65536"/>
                <a:gd name="T5" fmla="*/ 0 60000 65536"/>
                <a:gd name="T6" fmla="*/ 0 w 369"/>
                <a:gd name="T7" fmla="*/ 0 h 1"/>
                <a:gd name="T8" fmla="*/ 369 w 369"/>
                <a:gd name="T9" fmla="*/ 1 h 1"/>
              </a:gdLst>
              <a:ahLst/>
              <a:cxnLst>
                <a:cxn ang="T4">
                  <a:pos x="T0" y="T1"/>
                </a:cxn>
                <a:cxn ang="T5">
                  <a:pos x="T2" y="T3"/>
                </a:cxn>
              </a:cxnLst>
              <a:rect l="T6" t="T7" r="T8" b="T9"/>
              <a:pathLst>
                <a:path w="369" h="1">
                  <a:moveTo>
                    <a:pt x="0" y="0"/>
                  </a:moveTo>
                  <a:lnTo>
                    <a:pt x="369" y="0"/>
                  </a:lnTo>
                </a:path>
              </a:pathLst>
            </a:custGeom>
            <a:noFill/>
            <a:ln w="19050">
              <a:solidFill>
                <a:srgbClr val="000000"/>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endParaRPr lang="zh-CN" altLang="en-US"/>
            </a:p>
          </p:txBody>
        </p:sp>
        <p:sp>
          <p:nvSpPr>
            <p:cNvPr id="77856" name="Text Box 25"/>
            <p:cNvSpPr txBox="1">
              <a:spLocks noChangeArrowheads="1"/>
            </p:cNvSpPr>
            <p:nvPr/>
          </p:nvSpPr>
          <p:spPr bwMode="auto">
            <a:xfrm>
              <a:off x="5940" y="4404"/>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a:r>
                <a:rPr lang="en-US" altLang="zh-CN" i="1"/>
                <a:t>B</a:t>
              </a:r>
              <a:r>
                <a:rPr lang="en-US" altLang="zh-CN" i="1" baseline="-25000"/>
                <a:t>z</a:t>
              </a:r>
              <a:endParaRPr lang="en-US" altLang="zh-CN"/>
            </a:p>
          </p:txBody>
        </p:sp>
        <p:sp>
          <p:nvSpPr>
            <p:cNvPr id="77857" name="Text Box 26"/>
            <p:cNvSpPr txBox="1">
              <a:spLocks noChangeArrowheads="1"/>
            </p:cNvSpPr>
            <p:nvPr/>
          </p:nvSpPr>
          <p:spPr bwMode="auto">
            <a:xfrm>
              <a:off x="6510" y="4599"/>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a:r>
                <a:rPr lang="en-US" altLang="zh-CN" i="1"/>
                <a:t>B</a:t>
              </a:r>
              <a:r>
                <a:rPr lang="en-US" altLang="zh-CN" i="1" baseline="-25000"/>
                <a:t>r</a:t>
              </a:r>
              <a:endParaRPr lang="en-US" altLang="zh-CN"/>
            </a:p>
          </p:txBody>
        </p:sp>
      </p:grpSp>
      <p:sp>
        <p:nvSpPr>
          <p:cNvPr id="142363" name="Rectangle 27"/>
          <p:cNvSpPr>
            <a:spLocks noChangeArrowheads="1"/>
          </p:cNvSpPr>
          <p:nvPr/>
        </p:nvSpPr>
        <p:spPr bwMode="auto">
          <a:xfrm>
            <a:off x="107950" y="2478088"/>
            <a:ext cx="325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800">
                <a:solidFill>
                  <a:schemeClr val="accent2"/>
                </a:solidFill>
                <a:latin typeface="隶书" pitchFamily="49" charset="-122"/>
                <a:ea typeface="隶书" pitchFamily="49" charset="-122"/>
              </a:rPr>
              <a:t>圆环中感应电流为 </a:t>
            </a:r>
          </a:p>
        </p:txBody>
      </p:sp>
      <p:graphicFrame>
        <p:nvGraphicFramePr>
          <p:cNvPr id="142364" name="Object 4"/>
          <p:cNvGraphicFramePr>
            <a:graphicFrameLocks noChangeAspect="1"/>
          </p:cNvGraphicFramePr>
          <p:nvPr/>
        </p:nvGraphicFramePr>
        <p:xfrm>
          <a:off x="3205163" y="2205038"/>
          <a:ext cx="2160587" cy="1100137"/>
        </p:xfrm>
        <a:graphic>
          <a:graphicData uri="http://schemas.openxmlformats.org/presentationml/2006/ole">
            <mc:AlternateContent xmlns:mc="http://schemas.openxmlformats.org/markup-compatibility/2006">
              <mc:Choice xmlns:v="urn:schemas-microsoft-com:vml" Requires="v">
                <p:oleObj spid="_x0000_s112774" name="公式" r:id="rId7" imgW="825480" imgH="419040" progId="Equation.3">
                  <p:embed/>
                </p:oleObj>
              </mc:Choice>
              <mc:Fallback>
                <p:oleObj name="公式" r:id="rId7" imgW="825480" imgH="419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5163" y="2205038"/>
                        <a:ext cx="2160587" cy="110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66" name="Rectangle 30"/>
          <p:cNvSpPr>
            <a:spLocks noChangeArrowheads="1"/>
          </p:cNvSpPr>
          <p:nvPr/>
        </p:nvSpPr>
        <p:spPr bwMode="auto">
          <a:xfrm>
            <a:off x="107950" y="3357563"/>
            <a:ext cx="5689600" cy="946150"/>
          </a:xfrm>
          <a:prstGeom prst="rect">
            <a:avLst/>
          </a:prstGeom>
          <a:noFill/>
          <a:ln w="9525">
            <a:noFill/>
            <a:miter lim="800000"/>
            <a:headEnd/>
            <a:tailEnd/>
          </a:ln>
        </p:spPr>
        <p:txBody>
          <a:bodyPr anchor="ctr">
            <a:spAutoFit/>
          </a:bodyPr>
          <a:lstStyle/>
          <a:p>
            <a:pPr defTabSz="762000" eaLnBrk="1" hangingPunct="1">
              <a:defRPr/>
            </a:pPr>
            <a:r>
              <a:rPr lang="zh-CN" altLang="en-US" sz="2800" dirty="0">
                <a:solidFill>
                  <a:schemeClr val="accent2"/>
                </a:solidFill>
                <a:latin typeface="+mj-lt"/>
                <a:ea typeface="隶书" pitchFamily="49" charset="-122"/>
              </a:rPr>
              <a:t>圆环所受安培力根据对称性可知，总是沿竖直</a:t>
            </a:r>
            <a:r>
              <a:rPr lang="en-US" altLang="zh-CN" sz="2800" i="1" dirty="0">
                <a:solidFill>
                  <a:schemeClr val="accent2"/>
                </a:solidFill>
                <a:latin typeface="+mj-lt"/>
                <a:ea typeface="隶书" pitchFamily="49" charset="-122"/>
              </a:rPr>
              <a:t>z</a:t>
            </a:r>
            <a:r>
              <a:rPr lang="zh-CN" altLang="en-US" sz="2800" dirty="0">
                <a:solidFill>
                  <a:schemeClr val="accent2"/>
                </a:solidFill>
                <a:latin typeface="+mj-lt"/>
                <a:ea typeface="隶书" pitchFamily="49" charset="-122"/>
              </a:rPr>
              <a:t>方向，向下运动力向上 </a:t>
            </a:r>
          </a:p>
        </p:txBody>
      </p:sp>
      <p:graphicFrame>
        <p:nvGraphicFramePr>
          <p:cNvPr id="142367" name="Object 5"/>
          <p:cNvGraphicFramePr>
            <a:graphicFrameLocks noChangeAspect="1"/>
          </p:cNvGraphicFramePr>
          <p:nvPr>
            <p:extLst>
              <p:ext uri="{D42A27DB-BD31-4B8C-83A1-F6EECF244321}">
                <p14:modId xmlns:p14="http://schemas.microsoft.com/office/powerpoint/2010/main" val="2800054230"/>
              </p:ext>
            </p:extLst>
          </p:nvPr>
        </p:nvGraphicFramePr>
        <p:xfrm>
          <a:off x="107726" y="4221163"/>
          <a:ext cx="6840538" cy="1008062"/>
        </p:xfrm>
        <a:graphic>
          <a:graphicData uri="http://schemas.openxmlformats.org/presentationml/2006/ole">
            <mc:AlternateContent xmlns:mc="http://schemas.openxmlformats.org/markup-compatibility/2006">
              <mc:Choice xmlns:v="urn:schemas-microsoft-com:vml" Requires="v">
                <p:oleObj spid="_x0000_s112775" name="Equation" r:id="rId9" imgW="2984400" imgH="393480" progId="Equation.DSMT4">
                  <p:embed/>
                </p:oleObj>
              </mc:Choice>
              <mc:Fallback>
                <p:oleObj name="Equation" r:id="rId9" imgW="2984400" imgH="393480" progId="Equation.DSMT4">
                  <p:embed/>
                  <p:pic>
                    <p:nvPicPr>
                      <p:cNvPr id="0" name=""/>
                      <p:cNvPicPr>
                        <a:picLocks noChangeAspect="1" noChangeArrowheads="1"/>
                      </p:cNvPicPr>
                      <p:nvPr/>
                    </p:nvPicPr>
                    <p:blipFill>
                      <a:blip r:embed="rId10"/>
                      <a:srcRect/>
                      <a:stretch>
                        <a:fillRect/>
                      </a:stretch>
                    </p:blipFill>
                    <p:spPr bwMode="auto">
                      <a:xfrm>
                        <a:off x="107726" y="4221163"/>
                        <a:ext cx="6840538" cy="1008062"/>
                      </a:xfrm>
                      <a:prstGeom prst="rect">
                        <a:avLst/>
                      </a:prstGeom>
                      <a:noFill/>
                    </p:spPr>
                  </p:pic>
                </p:oleObj>
              </mc:Fallback>
            </mc:AlternateContent>
          </a:graphicData>
        </a:graphic>
      </p:graphicFrame>
      <p:sp>
        <p:nvSpPr>
          <p:cNvPr id="142369" name="Rectangle 33"/>
          <p:cNvSpPr>
            <a:spLocks noChangeArrowheads="1"/>
          </p:cNvSpPr>
          <p:nvPr/>
        </p:nvSpPr>
        <p:spPr bwMode="auto">
          <a:xfrm>
            <a:off x="179388" y="5084763"/>
            <a:ext cx="2530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800">
                <a:solidFill>
                  <a:schemeClr val="accent2"/>
                </a:solidFill>
                <a:latin typeface="隶书" pitchFamily="49" charset="-122"/>
                <a:ea typeface="隶书" pitchFamily="49" charset="-122"/>
              </a:rPr>
              <a:t>圆环所受合力 </a:t>
            </a:r>
          </a:p>
        </p:txBody>
      </p:sp>
      <p:graphicFrame>
        <p:nvGraphicFramePr>
          <p:cNvPr id="142370" name="Object 6"/>
          <p:cNvGraphicFramePr>
            <a:graphicFrameLocks noChangeAspect="1"/>
          </p:cNvGraphicFramePr>
          <p:nvPr>
            <p:extLst>
              <p:ext uri="{D42A27DB-BD31-4B8C-83A1-F6EECF244321}">
                <p14:modId xmlns:p14="http://schemas.microsoft.com/office/powerpoint/2010/main" val="4278678654"/>
              </p:ext>
            </p:extLst>
          </p:nvPr>
        </p:nvGraphicFramePr>
        <p:xfrm>
          <a:off x="279400" y="5619750"/>
          <a:ext cx="4954588" cy="685800"/>
        </p:xfrm>
        <a:graphic>
          <a:graphicData uri="http://schemas.openxmlformats.org/presentationml/2006/ole">
            <mc:AlternateContent xmlns:mc="http://schemas.openxmlformats.org/markup-compatibility/2006">
              <mc:Choice xmlns:v="urn:schemas-microsoft-com:vml" Requires="v">
                <p:oleObj spid="_x0000_s112776" name="Equation" r:id="rId11" imgW="1625400" imgH="228600" progId="Equation.DSMT4">
                  <p:embed/>
                </p:oleObj>
              </mc:Choice>
              <mc:Fallback>
                <p:oleObj name="Equation" r:id="rId11" imgW="1625400" imgH="228600" progId="Equation.DSMT4">
                  <p:embed/>
                  <p:pic>
                    <p:nvPicPr>
                      <p:cNvPr id="0" name=""/>
                      <p:cNvPicPr>
                        <a:picLocks noChangeAspect="1" noChangeArrowheads="1"/>
                      </p:cNvPicPr>
                      <p:nvPr/>
                    </p:nvPicPr>
                    <p:blipFill>
                      <a:blip r:embed="rId12"/>
                      <a:srcRect/>
                      <a:stretch>
                        <a:fillRect/>
                      </a:stretch>
                    </p:blipFill>
                    <p:spPr bwMode="auto">
                      <a:xfrm>
                        <a:off x="279400" y="5619750"/>
                        <a:ext cx="495458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72" name="Rectangle 36"/>
          <p:cNvSpPr>
            <a:spLocks noChangeArrowheads="1"/>
          </p:cNvSpPr>
          <p:nvPr/>
        </p:nvSpPr>
        <p:spPr bwMode="auto">
          <a:xfrm>
            <a:off x="5076825" y="6165850"/>
            <a:ext cx="170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800">
                <a:solidFill>
                  <a:srgbClr val="CC3300"/>
                </a:solidFill>
                <a:latin typeface="隶书" pitchFamily="49" charset="-122"/>
                <a:ea typeface="隶书" pitchFamily="49" charset="-122"/>
              </a:rPr>
              <a:t>简谐振动</a:t>
            </a:r>
            <a:r>
              <a:rPr lang="zh-CN" altLang="en-US" sz="2800">
                <a:solidFill>
                  <a:srgbClr val="CC3300"/>
                </a:solidFill>
              </a:rPr>
              <a:t> </a:t>
            </a:r>
          </a:p>
        </p:txBody>
      </p:sp>
    </p:spTree>
    <p:extLst>
      <p:ext uri="{BB962C8B-B14F-4D97-AF65-F5344CB8AC3E}">
        <p14:creationId xmlns:p14="http://schemas.microsoft.com/office/powerpoint/2010/main" val="169545544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3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23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23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23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236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4236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236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4237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2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p:bldP spid="142343" grpId="0"/>
      <p:bldP spid="142363" grpId="0"/>
      <p:bldP spid="142366" grpId="0"/>
      <p:bldP spid="142369" grpId="0"/>
      <p:bldP spid="14237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descr="C:\Users\Lenovo\Desktop\Desktop\2019-2020\课件\习题课\微信图片_2019123116303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404664"/>
            <a:ext cx="3333275" cy="590465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355976" y="764704"/>
            <a:ext cx="4680520" cy="3539430"/>
          </a:xfrm>
          <a:prstGeom prst="rect">
            <a:avLst/>
          </a:prstGeom>
          <a:noFill/>
        </p:spPr>
        <p:txBody>
          <a:bodyPr wrap="square" rtlCol="0">
            <a:spAutoFit/>
          </a:bodyPr>
          <a:lstStyle/>
          <a:p>
            <a:r>
              <a:rPr lang="zh-CN" altLang="en-US" dirty="0"/>
              <a:t>答案选</a:t>
            </a:r>
            <a:r>
              <a:rPr lang="en-US" altLang="zh-CN" dirty="0"/>
              <a:t>D</a:t>
            </a:r>
          </a:p>
          <a:p>
            <a:r>
              <a:rPr lang="zh-CN" altLang="en-US" dirty="0"/>
              <a:t>电荷（这里默认是静电荷）激发静电场，满足保守性</a:t>
            </a:r>
            <a:endParaRPr lang="en-US" altLang="zh-CN" dirty="0"/>
          </a:p>
          <a:p>
            <a:endParaRPr lang="en-US" altLang="zh-CN" dirty="0"/>
          </a:p>
          <a:p>
            <a:r>
              <a:rPr lang="zh-CN" altLang="en-US" dirty="0"/>
              <a:t>非静电场沿着任意路径的回路积分可能等于零！比如有变化磁场的区域，回路方向与非静电场垂直。</a:t>
            </a:r>
          </a:p>
        </p:txBody>
      </p:sp>
    </p:spTree>
    <p:extLst>
      <p:ext uri="{BB962C8B-B14F-4D97-AF65-F5344CB8AC3E}">
        <p14:creationId xmlns:p14="http://schemas.microsoft.com/office/powerpoint/2010/main" val="198678409"/>
      </p:ext>
    </p:extLst>
  </p:cSld>
  <p:clrMapOvr>
    <a:masterClrMapping/>
  </p:clrMapOvr>
  <p:transition>
    <p:zoom dir="in"/>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6A7FF5C-A446-CE40-BDF8-5F62CEF7C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88640"/>
            <a:ext cx="4580692" cy="6178160"/>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CD7910E-A440-224C-98AC-C1B85DADF0A0}"/>
                  </a:ext>
                </a:extLst>
              </p:cNvPr>
              <p:cNvSpPr txBox="1"/>
              <p:nvPr/>
            </p:nvSpPr>
            <p:spPr>
              <a:xfrm>
                <a:off x="5927899" y="1185352"/>
                <a:ext cx="2664296" cy="430887"/>
              </a:xfrm>
              <a:prstGeom prst="rect">
                <a:avLst/>
              </a:prstGeom>
              <a:noFill/>
            </p:spPr>
            <p:txBody>
              <a:bodyPr wrap="square" lIns="0" tIns="0" rIns="0" bIns="0" rtlCol="0">
                <a:spAutoFit/>
              </a:bodyPr>
              <a:lstStyle/>
              <a:p>
                <a:r>
                  <a:rPr kumimoji="1" lang="en-US" altLang="zh-CN" dirty="0"/>
                  <a:t>B</a:t>
                </a:r>
                <a:r>
                  <a:rPr kumimoji="1" lang="zh-CN" altLang="en-US" dirty="0"/>
                  <a:t> </a:t>
                </a:r>
                <a:r>
                  <a:rPr kumimoji="1" lang="en-US" altLang="zh-CN" dirty="0"/>
                  <a:t>=</a:t>
                </a:r>
                <a:r>
                  <a:rPr kumimoji="1" lang="zh-CN" altLang="en-US" dirty="0"/>
                  <a:t> </a:t>
                </a:r>
                <a14:m>
                  <m:oMath xmlns:m="http://schemas.openxmlformats.org/officeDocument/2006/math">
                    <m:sSub>
                      <m:sSubPr>
                        <m:ctrlPr>
                          <a:rPr kumimoji="1" lang="en-US" altLang="zh-CN" i="1" smtClean="0">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𝝁</m:t>
                        </m:r>
                      </m:e>
                      <m:sub>
                        <m:r>
                          <a:rPr kumimoji="1" lang="en-US" altLang="zh-CN" b="1" i="1" smtClean="0">
                            <a:latin typeface="Cambria Math" panose="02040503050406030204" pitchFamily="18" charset="0"/>
                            <a:ea typeface="Cambria Math" panose="02040503050406030204" pitchFamily="18" charset="0"/>
                          </a:rPr>
                          <m:t>𝟎</m:t>
                        </m:r>
                      </m:sub>
                    </m:sSub>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𝝁</m:t>
                        </m:r>
                      </m:e>
                      <m:sub>
                        <m:r>
                          <a:rPr kumimoji="1" lang="en-US" altLang="zh-CN" b="1" i="1" smtClean="0">
                            <a:latin typeface="Cambria Math" panose="02040503050406030204" pitchFamily="18" charset="0"/>
                            <a:ea typeface="Cambria Math" panose="02040503050406030204" pitchFamily="18" charset="0"/>
                          </a:rPr>
                          <m:t>𝒓</m:t>
                        </m:r>
                      </m:sub>
                    </m:sSub>
                  </m:oMath>
                </a14:m>
                <a:r>
                  <a:rPr kumimoji="1" lang="en-US" altLang="zh-CN" dirty="0"/>
                  <a:t>nI</a:t>
                </a:r>
                <a:endParaRPr kumimoji="1" lang="zh-CN" altLang="en-US" dirty="0"/>
              </a:p>
            </p:txBody>
          </p:sp>
        </mc:Choice>
        <mc:Fallback xmlns="">
          <p:sp>
            <p:nvSpPr>
              <p:cNvPr id="4" name="文本框 3">
                <a:extLst>
                  <a:ext uri="{FF2B5EF4-FFF2-40B4-BE49-F238E27FC236}">
                    <a16:creationId xmlns:a16="http://schemas.microsoft.com/office/drawing/2014/main" id="{3CD7910E-A440-224C-98AC-C1B85DADF0A0}"/>
                  </a:ext>
                </a:extLst>
              </p:cNvPr>
              <p:cNvSpPr txBox="1">
                <a:spLocks noRot="1" noChangeAspect="1" noMove="1" noResize="1" noEditPoints="1" noAdjustHandles="1" noChangeArrowheads="1" noChangeShapeType="1" noTextEdit="1"/>
              </p:cNvSpPr>
              <p:nvPr/>
            </p:nvSpPr>
            <p:spPr>
              <a:xfrm>
                <a:off x="5927899" y="1185352"/>
                <a:ext cx="2664296" cy="430887"/>
              </a:xfrm>
              <a:prstGeom prst="rect">
                <a:avLst/>
              </a:prstGeom>
              <a:blipFill>
                <a:blip r:embed="rId3"/>
                <a:stretch>
                  <a:fillRect l="-8057" t="-22857" b="-4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E077BAE-868F-DD4B-8237-9D173BF7CBF0}"/>
                  </a:ext>
                </a:extLst>
              </p:cNvPr>
              <p:cNvSpPr txBox="1"/>
              <p:nvPr/>
            </p:nvSpPr>
            <p:spPr>
              <a:xfrm>
                <a:off x="5940152" y="1844824"/>
                <a:ext cx="2664296" cy="430887"/>
              </a:xfrm>
              <a:prstGeom prst="rect">
                <a:avLst/>
              </a:prstGeom>
              <a:noFill/>
            </p:spPr>
            <p:txBody>
              <a:bodyPr wrap="square" lIns="0" tIns="0" rIns="0" bIns="0" rtlCol="0">
                <a:spAutoFit/>
              </a:bodyPr>
              <a:lstStyle/>
              <a:p>
                <a:r>
                  <a:rPr kumimoji="1" lang="en-US" altLang="zh-CN" dirty="0"/>
                  <a:t>n</a:t>
                </a:r>
                <a:r>
                  <a:rPr kumimoji="1" lang="zh-CN" altLang="en-US" dirty="0"/>
                  <a:t> </a:t>
                </a:r>
                <a:r>
                  <a:rPr kumimoji="1" lang="en-US" altLang="zh-CN" dirty="0"/>
                  <a:t>=</a:t>
                </a:r>
                <a:r>
                  <a:rPr kumimoji="1" lang="zh-CN" altLang="en-US" dirty="0"/>
                  <a:t> </a:t>
                </a:r>
                <a14:m>
                  <m:oMath xmlns:m="http://schemas.openxmlformats.org/officeDocument/2006/math">
                    <m:r>
                      <a:rPr kumimoji="1" lang="en-US" altLang="zh-CN" b="1" i="1" smtClean="0">
                        <a:latin typeface="Cambria Math" panose="02040503050406030204" pitchFamily="18" charset="0"/>
                        <a:ea typeface="Cambria Math" panose="02040503050406030204" pitchFamily="18" charset="0"/>
                      </a:rPr>
                      <m:t>𝟏𝟎𝟎𝟎</m:t>
                    </m:r>
                  </m:oMath>
                </a14:m>
                <a:endParaRPr kumimoji="1" lang="zh-CN" altLang="en-US" dirty="0"/>
              </a:p>
            </p:txBody>
          </p:sp>
        </mc:Choice>
        <mc:Fallback xmlns="">
          <p:sp>
            <p:nvSpPr>
              <p:cNvPr id="6" name="文本框 5">
                <a:extLst>
                  <a:ext uri="{FF2B5EF4-FFF2-40B4-BE49-F238E27FC236}">
                    <a16:creationId xmlns:a16="http://schemas.microsoft.com/office/drawing/2014/main" id="{2E077BAE-868F-DD4B-8237-9D173BF7CBF0}"/>
                  </a:ext>
                </a:extLst>
              </p:cNvPr>
              <p:cNvSpPr txBox="1">
                <a:spLocks noRot="1" noChangeAspect="1" noMove="1" noResize="1" noEditPoints="1" noAdjustHandles="1" noChangeArrowheads="1" noChangeShapeType="1" noTextEdit="1"/>
              </p:cNvSpPr>
              <p:nvPr/>
            </p:nvSpPr>
            <p:spPr>
              <a:xfrm>
                <a:off x="5940152" y="1844824"/>
                <a:ext cx="2664296" cy="430887"/>
              </a:xfrm>
              <a:prstGeom prst="rect">
                <a:avLst/>
              </a:prstGeom>
              <a:blipFill>
                <a:blip r:embed="rId4"/>
                <a:stretch>
                  <a:fillRect l="-8571" t="-22857" b="-4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315E51C-507F-EB40-95C3-0A9416B21950}"/>
                  </a:ext>
                </a:extLst>
              </p:cNvPr>
              <p:cNvSpPr txBox="1"/>
              <p:nvPr/>
            </p:nvSpPr>
            <p:spPr>
              <a:xfrm>
                <a:off x="5940152" y="2492896"/>
                <a:ext cx="2664296" cy="430887"/>
              </a:xfrm>
              <a:prstGeom prst="rect">
                <a:avLst/>
              </a:prstGeom>
              <a:noFill/>
            </p:spPr>
            <p:txBody>
              <a:bodyPr wrap="square" lIns="0" tIns="0" rIns="0" bIns="0" rtlCol="0">
                <a:spAutoFit/>
              </a:bodyPr>
              <a:lstStyle/>
              <a:p>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𝝁</m:t>
                        </m:r>
                      </m:e>
                      <m:sub>
                        <m:r>
                          <a:rPr kumimoji="1" lang="en-US" altLang="zh-CN" b="1" i="1" smtClean="0">
                            <a:latin typeface="Cambria Math" panose="02040503050406030204" pitchFamily="18" charset="0"/>
                            <a:ea typeface="Cambria Math" panose="02040503050406030204" pitchFamily="18" charset="0"/>
                          </a:rPr>
                          <m:t>𝟎</m:t>
                        </m:r>
                      </m:sub>
                    </m:sSub>
                  </m:oMath>
                </a14:m>
                <a:r>
                  <a:rPr kumimoji="1" lang="zh-CN" altLang="en-US" dirty="0"/>
                  <a:t> </a:t>
                </a:r>
                <a:r>
                  <a:rPr kumimoji="1" lang="en-US" altLang="zh-CN" dirty="0"/>
                  <a:t>=</a:t>
                </a:r>
                <a:r>
                  <a:rPr lang="en-US" altLang="zh-CN" b="0" dirty="0">
                    <a:ea typeface="宋体" pitchFamily="2" charset="-122"/>
                    <a:cs typeface="Times New Roman" pitchFamily="18" charset="0"/>
                  </a:rPr>
                  <a:t> 4</a:t>
                </a:r>
                <a:r>
                  <a:rPr lang="en-US" altLang="zh-CN" b="0" dirty="0">
                    <a:latin typeface="Symbol" pitchFamily="18" charset="2"/>
                    <a:ea typeface="宋体" pitchFamily="2" charset="-122"/>
                    <a:cs typeface="Times New Roman" pitchFamily="18" charset="0"/>
                  </a:rPr>
                  <a:t>p</a:t>
                </a:r>
                <a:r>
                  <a:rPr lang="en-US" altLang="zh-CN" b="0" dirty="0">
                    <a:ea typeface="宋体" pitchFamily="2" charset="-122"/>
                    <a:cs typeface="Times New Roman" pitchFamily="18" charset="0"/>
                  </a:rPr>
                  <a:t>×10</a:t>
                </a:r>
                <a:r>
                  <a:rPr lang="en-US" altLang="zh-CN" b="0" baseline="30000" dirty="0">
                    <a:ea typeface="宋体" pitchFamily="2" charset="-122"/>
                    <a:cs typeface="Times New Roman" pitchFamily="18" charset="0"/>
                  </a:rPr>
                  <a:t>-7</a:t>
                </a:r>
                <a:r>
                  <a:rPr lang="en-US" altLang="zh-CN" b="0" dirty="0">
                    <a:ea typeface="宋体" pitchFamily="2" charset="-122"/>
                    <a:cs typeface="Times New Roman" pitchFamily="18" charset="0"/>
                  </a:rPr>
                  <a:t> </a:t>
                </a:r>
                <a:endParaRPr kumimoji="1" lang="zh-CN" altLang="en-US" dirty="0"/>
              </a:p>
            </p:txBody>
          </p:sp>
        </mc:Choice>
        <mc:Fallback xmlns="">
          <p:sp>
            <p:nvSpPr>
              <p:cNvPr id="7" name="文本框 6">
                <a:extLst>
                  <a:ext uri="{FF2B5EF4-FFF2-40B4-BE49-F238E27FC236}">
                    <a16:creationId xmlns:a16="http://schemas.microsoft.com/office/drawing/2014/main" id="{F315E51C-507F-EB40-95C3-0A9416B21950}"/>
                  </a:ext>
                </a:extLst>
              </p:cNvPr>
              <p:cNvSpPr txBox="1">
                <a:spLocks noRot="1" noChangeAspect="1" noMove="1" noResize="1" noEditPoints="1" noAdjustHandles="1" noChangeArrowheads="1" noChangeShapeType="1" noTextEdit="1"/>
              </p:cNvSpPr>
              <p:nvPr/>
            </p:nvSpPr>
            <p:spPr>
              <a:xfrm>
                <a:off x="5940152" y="2492896"/>
                <a:ext cx="2664296" cy="430887"/>
              </a:xfrm>
              <a:prstGeom prst="rect">
                <a:avLst/>
              </a:prstGeom>
              <a:blipFill>
                <a:blip r:embed="rId5"/>
                <a:stretch>
                  <a:fillRect l="-5238" t="-28571" b="-48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A655862A-B0E5-744C-82B3-7F719E86199D}"/>
                  </a:ext>
                </a:extLst>
              </p:cNvPr>
              <p:cNvSpPr/>
              <p:nvPr/>
            </p:nvSpPr>
            <p:spPr>
              <a:xfrm>
                <a:off x="5926723" y="3277720"/>
                <a:ext cx="1491562" cy="523220"/>
              </a:xfrm>
              <a:prstGeom prst="rect">
                <a:avLst/>
              </a:prstGeom>
            </p:spPr>
            <p:txBody>
              <a:bodyPr wrap="none">
                <a:spAutoFit/>
              </a:bodyPr>
              <a:lstStyle/>
              <a:p>
                <a14:m>
                  <m:oMath xmlns:m="http://schemas.openxmlformats.org/officeDocument/2006/math">
                    <m:sSub>
                      <m:sSubPr>
                        <m:ctrlPr>
                          <a:rPr kumimoji="1" lang="en-US" altLang="zh-CN" i="1">
                            <a:latin typeface="Cambria Math" panose="02040503050406030204" pitchFamily="18" charset="0"/>
                            <a:ea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𝝁</m:t>
                        </m:r>
                      </m:e>
                      <m:sub>
                        <m:r>
                          <a:rPr kumimoji="1" lang="en-US" altLang="zh-CN" i="1">
                            <a:latin typeface="Cambria Math" panose="02040503050406030204" pitchFamily="18" charset="0"/>
                            <a:ea typeface="Cambria Math" panose="02040503050406030204" pitchFamily="18" charset="0"/>
                          </a:rPr>
                          <m:t>𝒓</m:t>
                        </m:r>
                      </m:sub>
                    </m:sSub>
                  </m:oMath>
                </a14:m>
                <a:r>
                  <a:rPr lang="zh-CN" altLang="en-US" dirty="0"/>
                  <a:t> </a:t>
                </a:r>
                <a:r>
                  <a:rPr lang="en-US" altLang="zh-CN" dirty="0"/>
                  <a:t>=</a:t>
                </a:r>
                <a:r>
                  <a:rPr lang="zh-CN" altLang="en-US" dirty="0"/>
                  <a:t> </a:t>
                </a:r>
                <a:r>
                  <a:rPr lang="en-US" altLang="zh-CN" dirty="0"/>
                  <a:t>398</a:t>
                </a:r>
                <a:endParaRPr lang="zh-CN" altLang="en-US" dirty="0"/>
              </a:p>
            </p:txBody>
          </p:sp>
        </mc:Choice>
        <mc:Fallback xmlns="">
          <p:sp>
            <p:nvSpPr>
              <p:cNvPr id="8" name="矩形 7">
                <a:extLst>
                  <a:ext uri="{FF2B5EF4-FFF2-40B4-BE49-F238E27FC236}">
                    <a16:creationId xmlns:a16="http://schemas.microsoft.com/office/drawing/2014/main" id="{A655862A-B0E5-744C-82B3-7F719E86199D}"/>
                  </a:ext>
                </a:extLst>
              </p:cNvPr>
              <p:cNvSpPr>
                <a:spLocks noRot="1" noChangeAspect="1" noMove="1" noResize="1" noEditPoints="1" noAdjustHandles="1" noChangeArrowheads="1" noChangeShapeType="1" noTextEdit="1"/>
              </p:cNvSpPr>
              <p:nvPr/>
            </p:nvSpPr>
            <p:spPr>
              <a:xfrm>
                <a:off x="5926723" y="3277720"/>
                <a:ext cx="1491562" cy="523220"/>
              </a:xfrm>
              <a:prstGeom prst="rect">
                <a:avLst/>
              </a:prstGeom>
              <a:blipFill>
                <a:blip r:embed="rId6"/>
                <a:stretch>
                  <a:fillRect l="-1695" t="-11905" r="-6780" b="-30952"/>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19A3D5F6-64FA-6A4A-83EE-F793FC901C14}"/>
              </a:ext>
            </a:extLst>
          </p:cNvPr>
          <p:cNvSpPr txBox="1"/>
          <p:nvPr/>
        </p:nvSpPr>
        <p:spPr>
          <a:xfrm>
            <a:off x="5956610" y="397807"/>
            <a:ext cx="1872208" cy="523220"/>
          </a:xfrm>
          <a:prstGeom prst="rect">
            <a:avLst/>
          </a:prstGeom>
          <a:noFill/>
        </p:spPr>
        <p:txBody>
          <a:bodyPr wrap="square" rtlCol="0">
            <a:spAutoFit/>
          </a:bodyPr>
          <a:lstStyle/>
          <a:p>
            <a:r>
              <a:rPr kumimoji="1" lang="zh-CN" altLang="en-US" dirty="0"/>
              <a:t>答案选</a:t>
            </a:r>
            <a:r>
              <a:rPr kumimoji="1" lang="en-US" altLang="zh-CN" dirty="0"/>
              <a:t>D</a:t>
            </a:r>
            <a:endParaRPr kumimoji="1" lang="zh-CN" altLang="en-US" dirty="0"/>
          </a:p>
        </p:txBody>
      </p:sp>
    </p:spTree>
    <p:extLst>
      <p:ext uri="{BB962C8B-B14F-4D97-AF65-F5344CB8AC3E}">
        <p14:creationId xmlns:p14="http://schemas.microsoft.com/office/powerpoint/2010/main" val="432200822"/>
      </p:ext>
    </p:extLst>
  </p:cSld>
  <p:clrMapOvr>
    <a:masterClrMapping/>
  </p:clrMapOvr>
  <p:transition>
    <p:zoom dir="in"/>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243805"/>
            <a:ext cx="7560840" cy="1384995"/>
          </a:xfrm>
          <a:prstGeom prst="rect">
            <a:avLst/>
          </a:prstGeom>
          <a:noFill/>
        </p:spPr>
        <p:txBody>
          <a:bodyPr wrap="square" rtlCol="0">
            <a:spAutoFit/>
          </a:bodyPr>
          <a:lstStyle/>
          <a:p>
            <a:r>
              <a:rPr lang="zh-CN" altLang="en-US" dirty="0"/>
              <a:t>例题</a:t>
            </a:r>
            <a:r>
              <a:rPr lang="en-US" altLang="zh-CN" dirty="0"/>
              <a:t>1</a:t>
            </a:r>
            <a:r>
              <a:rPr lang="zh-CN" altLang="en-US" dirty="0"/>
              <a:t>：一根米尺沿长度方向相对于观测者以</a:t>
            </a:r>
            <a:r>
              <a:rPr lang="en-US" altLang="zh-CN" dirty="0"/>
              <a:t>0.6</a:t>
            </a:r>
            <a:r>
              <a:rPr lang="en-US" altLang="zh-CN" i="1" dirty="0"/>
              <a:t>c</a:t>
            </a:r>
            <a:r>
              <a:rPr lang="zh-CN" altLang="en-US" dirty="0"/>
              <a:t>的速度运动。观测者测量，米尺掠过面前要多长时间？</a:t>
            </a:r>
          </a:p>
        </p:txBody>
      </p:sp>
      <p:grpSp>
        <p:nvGrpSpPr>
          <p:cNvPr id="3" name="组合 2"/>
          <p:cNvGrpSpPr>
            <a:grpSpLocks/>
          </p:cNvGrpSpPr>
          <p:nvPr/>
        </p:nvGrpSpPr>
        <p:grpSpPr bwMode="auto">
          <a:xfrm>
            <a:off x="255588" y="1772816"/>
            <a:ext cx="3587956" cy="4276724"/>
            <a:chOff x="2161925" y="2003648"/>
            <a:chExt cx="3588703" cy="4276947"/>
          </a:xfrm>
        </p:grpSpPr>
        <p:sp>
          <p:nvSpPr>
            <p:cNvPr id="4" name="Line 17"/>
            <p:cNvSpPr>
              <a:spLocks noChangeShapeType="1"/>
            </p:cNvSpPr>
            <p:nvPr/>
          </p:nvSpPr>
          <p:spPr bwMode="auto">
            <a:xfrm>
              <a:off x="2643185" y="3505200"/>
              <a:ext cx="26670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18"/>
            <p:cNvSpPr>
              <a:spLocks noChangeArrowheads="1"/>
            </p:cNvSpPr>
            <p:nvPr/>
          </p:nvSpPr>
          <p:spPr bwMode="auto">
            <a:xfrm>
              <a:off x="2644139" y="3429000"/>
              <a:ext cx="1014412" cy="762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en-US" sz="2400"/>
            </a:p>
          </p:txBody>
        </p:sp>
        <p:sp>
          <p:nvSpPr>
            <p:cNvPr id="6" name="Text Box 19"/>
            <p:cNvSpPr txBox="1">
              <a:spLocks noChangeArrowheads="1"/>
            </p:cNvSpPr>
            <p:nvPr/>
          </p:nvSpPr>
          <p:spPr bwMode="auto">
            <a:xfrm>
              <a:off x="2161925" y="2003648"/>
              <a:ext cx="455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b="1">
                  <a:solidFill>
                    <a:schemeClr val="accent2"/>
                  </a:solidFill>
                </a:rPr>
                <a:t>S’</a:t>
              </a:r>
            </a:p>
          </p:txBody>
        </p:sp>
        <p:sp>
          <p:nvSpPr>
            <p:cNvPr id="7" name="Text Box 23"/>
            <p:cNvSpPr txBox="1">
              <a:spLocks noChangeArrowheads="1"/>
            </p:cNvSpPr>
            <p:nvPr/>
          </p:nvSpPr>
          <p:spPr bwMode="auto">
            <a:xfrm>
              <a:off x="5309481" y="3198962"/>
              <a:ext cx="44114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zh-CN" sz="2400" b="1" i="1">
                  <a:solidFill>
                    <a:srgbClr val="FF0000"/>
                  </a:solidFill>
                </a:rPr>
                <a:t>x’</a:t>
              </a:r>
            </a:p>
          </p:txBody>
        </p:sp>
        <p:sp>
          <p:nvSpPr>
            <p:cNvPr id="8" name="Line 25"/>
            <p:cNvSpPr>
              <a:spLocks noChangeShapeType="1"/>
            </p:cNvSpPr>
            <p:nvPr/>
          </p:nvSpPr>
          <p:spPr bwMode="auto">
            <a:xfrm>
              <a:off x="2673337" y="2667000"/>
              <a:ext cx="762000"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 name="Object 26"/>
            <p:cNvGraphicFramePr>
              <a:graphicFrameLocks noChangeAspect="1"/>
            </p:cNvGraphicFramePr>
            <p:nvPr/>
          </p:nvGraphicFramePr>
          <p:xfrm>
            <a:off x="3522649" y="2533650"/>
            <a:ext cx="244475" cy="334963"/>
          </p:xfrm>
          <a:graphic>
            <a:graphicData uri="http://schemas.openxmlformats.org/presentationml/2006/ole">
              <mc:AlternateContent xmlns:mc="http://schemas.openxmlformats.org/markup-compatibility/2006">
                <mc:Choice xmlns:v="urn:schemas-microsoft-com:vml" Requires="v">
                  <p:oleObj spid="_x0000_s98537" name="Equation" r:id="rId3" imgW="234929" imgH="298440" progId="Equation.3">
                    <p:embed/>
                  </p:oleObj>
                </mc:Choice>
                <mc:Fallback>
                  <p:oleObj name="Equation" r:id="rId3" imgW="234929" imgH="298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2649" y="2533650"/>
                          <a:ext cx="244475"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Line 27"/>
            <p:cNvSpPr>
              <a:spLocks noChangeShapeType="1"/>
            </p:cNvSpPr>
            <p:nvPr/>
          </p:nvSpPr>
          <p:spPr bwMode="auto">
            <a:xfrm flipV="1">
              <a:off x="2647948" y="2209800"/>
              <a:ext cx="0" cy="129540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Text Box 28"/>
            <p:cNvSpPr txBox="1">
              <a:spLocks noChangeArrowheads="1"/>
            </p:cNvSpPr>
            <p:nvPr/>
          </p:nvSpPr>
          <p:spPr bwMode="auto">
            <a:xfrm>
              <a:off x="2181701" y="3183359"/>
              <a:ext cx="52610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a:solidFill>
                    <a:schemeClr val="accent2"/>
                  </a:solidFill>
                </a:rPr>
                <a:t>O’</a:t>
              </a:r>
            </a:p>
          </p:txBody>
        </p:sp>
        <p:sp>
          <p:nvSpPr>
            <p:cNvPr id="12" name="Text Box 29"/>
            <p:cNvSpPr txBox="1">
              <a:spLocks noChangeArrowheads="1"/>
            </p:cNvSpPr>
            <p:nvPr/>
          </p:nvSpPr>
          <p:spPr bwMode="auto">
            <a:xfrm>
              <a:off x="3610806" y="3471391"/>
              <a:ext cx="91884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a:solidFill>
                    <a:schemeClr val="accent2"/>
                  </a:solidFill>
                </a:rPr>
                <a:t>(</a:t>
              </a:r>
              <a:r>
                <a:rPr lang="en-US" altLang="zh-CN" sz="2400" b="1" i="1">
                  <a:solidFill>
                    <a:schemeClr val="accent2"/>
                  </a:solidFill>
                </a:rPr>
                <a:t>l</a:t>
              </a:r>
              <a:r>
                <a:rPr lang="en-US" altLang="zh-CN" sz="2400" b="1">
                  <a:solidFill>
                    <a:schemeClr val="accent2"/>
                  </a:solidFill>
                </a:rPr>
                <a:t>’</a:t>
              </a:r>
              <a:r>
                <a:rPr lang="en-US" altLang="zh-CN" sz="2400" b="1" i="1">
                  <a:solidFill>
                    <a:schemeClr val="accent2"/>
                  </a:solidFill>
                </a:rPr>
                <a:t>, t</a:t>
              </a:r>
              <a:r>
                <a:rPr lang="en-US" altLang="zh-CN" sz="2400" b="1">
                  <a:solidFill>
                    <a:schemeClr val="accent2"/>
                  </a:solidFill>
                </a:rPr>
                <a:t>’)</a:t>
              </a:r>
            </a:p>
          </p:txBody>
        </p:sp>
        <p:graphicFrame>
          <p:nvGraphicFramePr>
            <p:cNvPr id="13" name="Object 30"/>
            <p:cNvGraphicFramePr>
              <a:graphicFrameLocks noChangeAspect="1"/>
            </p:cNvGraphicFramePr>
            <p:nvPr/>
          </p:nvGraphicFramePr>
          <p:xfrm>
            <a:off x="3125738" y="3002461"/>
            <a:ext cx="355674" cy="319105"/>
          </p:xfrm>
          <a:graphic>
            <a:graphicData uri="http://schemas.openxmlformats.org/presentationml/2006/ole">
              <mc:AlternateContent xmlns:mc="http://schemas.openxmlformats.org/markup-compatibility/2006">
                <mc:Choice xmlns:v="urn:schemas-microsoft-com:vml" Requires="v">
                  <p:oleObj spid="_x0000_s98538" name="Equation" r:id="rId5" imgW="234929" imgH="311220" progId="Equation.DSMT4">
                    <p:embed/>
                  </p:oleObj>
                </mc:Choice>
                <mc:Fallback>
                  <p:oleObj name="Equation" r:id="rId5" imgW="234929" imgH="3112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5738" y="3002461"/>
                          <a:ext cx="355674" cy="319105"/>
                        </a:xfrm>
                        <a:prstGeom prst="rect">
                          <a:avLst/>
                        </a:prstGeom>
                        <a:noFill/>
                        <a:ln>
                          <a:noFill/>
                        </a:ln>
                        <a:effectLst/>
                      </p:spPr>
                    </p:pic>
                  </p:oleObj>
                </mc:Fallback>
              </mc:AlternateContent>
            </a:graphicData>
          </a:graphic>
        </p:graphicFrame>
        <p:sp>
          <p:nvSpPr>
            <p:cNvPr id="14" name="Line 31"/>
            <p:cNvSpPr>
              <a:spLocks noChangeShapeType="1"/>
            </p:cNvSpPr>
            <p:nvPr/>
          </p:nvSpPr>
          <p:spPr bwMode="auto">
            <a:xfrm>
              <a:off x="2648902" y="3429000"/>
              <a:ext cx="0" cy="30480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5" name="组合 41"/>
            <p:cNvGrpSpPr>
              <a:grpSpLocks/>
            </p:cNvGrpSpPr>
            <p:nvPr/>
          </p:nvGrpSpPr>
          <p:grpSpPr bwMode="auto">
            <a:xfrm>
              <a:off x="2181701" y="4025850"/>
              <a:ext cx="3568927" cy="1918196"/>
              <a:chOff x="5441577" y="1920099"/>
              <a:chExt cx="3568927" cy="1918196"/>
            </a:xfrm>
          </p:grpSpPr>
          <p:sp>
            <p:nvSpPr>
              <p:cNvPr id="22" name="Line 20"/>
              <p:cNvSpPr>
                <a:spLocks noChangeShapeType="1"/>
              </p:cNvSpPr>
              <p:nvPr/>
            </p:nvSpPr>
            <p:spPr bwMode="auto">
              <a:xfrm flipV="1">
                <a:off x="5898086" y="2114418"/>
                <a:ext cx="0" cy="160020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p:cNvSpPr>
                <a:spLocks noChangeShapeType="1"/>
              </p:cNvSpPr>
              <p:nvPr/>
            </p:nvSpPr>
            <p:spPr bwMode="auto">
              <a:xfrm>
                <a:off x="5877414" y="3714618"/>
                <a:ext cx="313309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22"/>
              <p:cNvSpPr txBox="1">
                <a:spLocks noChangeArrowheads="1"/>
              </p:cNvSpPr>
              <p:nvPr/>
            </p:nvSpPr>
            <p:spPr bwMode="auto">
              <a:xfrm>
                <a:off x="5441577" y="1920099"/>
                <a:ext cx="35618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zh-CN" sz="2400" b="1">
                    <a:solidFill>
                      <a:schemeClr val="accent2"/>
                    </a:solidFill>
                  </a:rPr>
                  <a:t>S</a:t>
                </a:r>
              </a:p>
            </p:txBody>
          </p:sp>
          <p:sp>
            <p:nvSpPr>
              <p:cNvPr id="25" name="Text Box 24"/>
              <p:cNvSpPr txBox="1">
                <a:spLocks noChangeArrowheads="1"/>
              </p:cNvSpPr>
              <p:nvPr/>
            </p:nvSpPr>
            <p:spPr bwMode="auto">
              <a:xfrm>
                <a:off x="8608304" y="3138426"/>
                <a:ext cx="33855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zh-CN" sz="2400" b="1" i="1">
                    <a:solidFill>
                      <a:srgbClr val="FF0000"/>
                    </a:solidFill>
                  </a:rPr>
                  <a:t>x</a:t>
                </a:r>
              </a:p>
            </p:txBody>
          </p:sp>
          <p:sp>
            <p:nvSpPr>
              <p:cNvPr id="26" name="Text Box 32"/>
              <p:cNvSpPr txBox="1">
                <a:spLocks noChangeArrowheads="1"/>
              </p:cNvSpPr>
              <p:nvPr/>
            </p:nvSpPr>
            <p:spPr bwMode="auto">
              <a:xfrm>
                <a:off x="5519729" y="3376630"/>
                <a:ext cx="42351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a:solidFill>
                      <a:schemeClr val="accent2"/>
                    </a:solidFill>
                  </a:rPr>
                  <a:t>O</a:t>
                </a:r>
              </a:p>
            </p:txBody>
          </p:sp>
        </p:grpSp>
        <p:sp>
          <p:nvSpPr>
            <p:cNvPr id="16" name="Line 34"/>
            <p:cNvSpPr>
              <a:spLocks noChangeShapeType="1"/>
            </p:cNvSpPr>
            <p:nvPr/>
          </p:nvSpPr>
          <p:spPr bwMode="auto">
            <a:xfrm>
              <a:off x="3660139" y="3429000"/>
              <a:ext cx="0" cy="30480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7" name="Object 36"/>
            <p:cNvGraphicFramePr>
              <a:graphicFrameLocks noChangeAspect="1"/>
            </p:cNvGraphicFramePr>
            <p:nvPr/>
          </p:nvGraphicFramePr>
          <p:xfrm>
            <a:off x="3045669" y="5342160"/>
            <a:ext cx="230187" cy="319088"/>
          </p:xfrm>
          <a:graphic>
            <a:graphicData uri="http://schemas.openxmlformats.org/presentationml/2006/ole">
              <mc:AlternateContent xmlns:mc="http://schemas.openxmlformats.org/markup-compatibility/2006">
                <mc:Choice xmlns:v="urn:schemas-microsoft-com:vml" Requires="v">
                  <p:oleObj spid="_x0000_s98539" name="Equation" r:id="rId7" imgW="145998" imgH="311220" progId="Equation.3">
                    <p:embed/>
                  </p:oleObj>
                </mc:Choice>
                <mc:Fallback>
                  <p:oleObj name="Equation" r:id="rId7" imgW="145998" imgH="3112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5669" y="5342160"/>
                          <a:ext cx="230187"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29"/>
            <p:cNvSpPr txBox="1">
              <a:spLocks noChangeArrowheads="1"/>
            </p:cNvSpPr>
            <p:nvPr/>
          </p:nvSpPr>
          <p:spPr bwMode="auto">
            <a:xfrm>
              <a:off x="3380170" y="5818930"/>
              <a:ext cx="78258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a:solidFill>
                    <a:schemeClr val="accent2"/>
                  </a:solidFill>
                </a:rPr>
                <a:t>(</a:t>
              </a:r>
              <a:r>
                <a:rPr lang="en-US" altLang="zh-CN" sz="2400" b="1" i="1">
                  <a:solidFill>
                    <a:schemeClr val="accent2"/>
                  </a:solidFill>
                </a:rPr>
                <a:t>l</a:t>
              </a:r>
              <a:r>
                <a:rPr lang="en-US" altLang="zh-CN" sz="2400" b="1">
                  <a:solidFill>
                    <a:schemeClr val="accent2"/>
                  </a:solidFill>
                </a:rPr>
                <a:t>, 0)</a:t>
              </a:r>
            </a:p>
          </p:txBody>
        </p:sp>
        <p:cxnSp>
          <p:nvCxnSpPr>
            <p:cNvPr id="19" name="直接连接符 18"/>
            <p:cNvCxnSpPr>
              <a:stCxn id="16" idx="1"/>
            </p:cNvCxnSpPr>
            <p:nvPr/>
          </p:nvCxnSpPr>
          <p:spPr>
            <a:xfrm flipH="1">
              <a:off x="3660837" y="3734113"/>
              <a:ext cx="0" cy="2084497"/>
            </a:xfrm>
            <a:prstGeom prst="line">
              <a:avLst/>
            </a:prstGeom>
            <a:ln w="28575">
              <a:solidFill>
                <a:srgbClr val="003300"/>
              </a:solidFill>
              <a:prstDash val="lgDash"/>
            </a:ln>
          </p:spPr>
          <p:style>
            <a:lnRef idx="1">
              <a:schemeClr val="accent1"/>
            </a:lnRef>
            <a:fillRef idx="0">
              <a:schemeClr val="accent1"/>
            </a:fillRef>
            <a:effectRef idx="0">
              <a:schemeClr val="accent1"/>
            </a:effectRef>
            <a:fontRef idx="minor">
              <a:schemeClr val="tx1"/>
            </a:fontRef>
          </p:style>
        </p:cxnSp>
        <p:sp>
          <p:nvSpPr>
            <p:cNvPr id="20" name="Text Box 29"/>
            <p:cNvSpPr txBox="1">
              <a:spLocks noChangeArrowheads="1"/>
            </p:cNvSpPr>
            <p:nvPr/>
          </p:nvSpPr>
          <p:spPr bwMode="auto">
            <a:xfrm>
              <a:off x="2247717" y="5805264"/>
              <a:ext cx="77457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a:solidFill>
                    <a:schemeClr val="accent2"/>
                  </a:solidFill>
                </a:rPr>
                <a:t>(</a:t>
              </a:r>
              <a:r>
                <a:rPr lang="en-US" altLang="zh-CN" sz="2400" b="1" i="1">
                  <a:solidFill>
                    <a:schemeClr val="accent2"/>
                  </a:solidFill>
                </a:rPr>
                <a:t>0</a:t>
              </a:r>
              <a:r>
                <a:rPr lang="en-US" altLang="zh-CN" sz="2400" b="1">
                  <a:solidFill>
                    <a:schemeClr val="accent2"/>
                  </a:solidFill>
                </a:rPr>
                <a:t>,0)</a:t>
              </a:r>
            </a:p>
          </p:txBody>
        </p:sp>
        <p:sp>
          <p:nvSpPr>
            <p:cNvPr id="21" name="Text Box 29"/>
            <p:cNvSpPr txBox="1">
              <a:spLocks noChangeArrowheads="1"/>
            </p:cNvSpPr>
            <p:nvPr/>
          </p:nvSpPr>
          <p:spPr bwMode="auto">
            <a:xfrm>
              <a:off x="2463741" y="3501008"/>
              <a:ext cx="77457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a:solidFill>
                    <a:schemeClr val="accent2"/>
                  </a:solidFill>
                </a:rPr>
                <a:t>(</a:t>
              </a:r>
              <a:r>
                <a:rPr lang="en-US" altLang="zh-CN" sz="2400" b="1" i="1">
                  <a:solidFill>
                    <a:schemeClr val="accent2"/>
                  </a:solidFill>
                </a:rPr>
                <a:t>0</a:t>
              </a:r>
              <a:r>
                <a:rPr lang="en-US" altLang="zh-CN" sz="2400" b="1">
                  <a:solidFill>
                    <a:schemeClr val="accent2"/>
                  </a:solidFill>
                </a:rPr>
                <a:t>,0)</a:t>
              </a:r>
            </a:p>
          </p:txBody>
        </p:sp>
      </p:grpSp>
      <p:sp>
        <p:nvSpPr>
          <p:cNvPr id="28" name="TextBox 27"/>
          <p:cNvSpPr txBox="1">
            <a:spLocks noChangeArrowheads="1"/>
          </p:cNvSpPr>
          <p:nvPr/>
        </p:nvSpPr>
        <p:spPr bwMode="auto">
          <a:xfrm>
            <a:off x="693738" y="4244554"/>
            <a:ext cx="2654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400" b="1" dirty="0">
                <a:solidFill>
                  <a:srgbClr val="FF0000"/>
                </a:solidFill>
              </a:rPr>
              <a:t>测长度：我的同时</a:t>
            </a:r>
          </a:p>
        </p:txBody>
      </p:sp>
      <p:sp>
        <p:nvSpPr>
          <p:cNvPr id="30" name="TextBox 29"/>
          <p:cNvSpPr txBox="1"/>
          <p:nvPr/>
        </p:nvSpPr>
        <p:spPr>
          <a:xfrm>
            <a:off x="3923928" y="1412776"/>
            <a:ext cx="5040559" cy="1815882"/>
          </a:xfrm>
          <a:prstGeom prst="rect">
            <a:avLst/>
          </a:prstGeom>
          <a:noFill/>
        </p:spPr>
        <p:txBody>
          <a:bodyPr wrap="square" rtlCol="0">
            <a:spAutoFit/>
          </a:bodyPr>
          <a:lstStyle/>
          <a:p>
            <a:pPr algn="just"/>
            <a:r>
              <a:rPr lang="zh-CN" altLang="en-US" dirty="0"/>
              <a:t>在</a:t>
            </a:r>
            <a:r>
              <a:rPr lang="en-US" altLang="zh-CN" dirty="0"/>
              <a:t>S</a:t>
            </a:r>
            <a:r>
              <a:rPr lang="zh-CN" altLang="en-US" dirty="0"/>
              <a:t>’系中米尺静止，</a:t>
            </a:r>
            <a:r>
              <a:rPr lang="en-US" altLang="zh-CN" i="1" dirty="0"/>
              <a:t>l’</a:t>
            </a:r>
            <a:r>
              <a:rPr lang="en-US" altLang="zh-CN" dirty="0"/>
              <a:t>=1m</a:t>
            </a:r>
            <a:r>
              <a:rPr lang="zh-CN" altLang="en-US" dirty="0"/>
              <a:t>是固有长度。观察者在</a:t>
            </a:r>
            <a:r>
              <a:rPr lang="en-US" altLang="zh-CN" dirty="0"/>
              <a:t>0</a:t>
            </a:r>
            <a:r>
              <a:rPr lang="zh-CN" altLang="en-US" dirty="0"/>
              <a:t>时刻同时测量尺子两端的坐标，发现尺子的长度</a:t>
            </a:r>
            <a:r>
              <a:rPr lang="en-US" altLang="zh-CN" i="1" dirty="0"/>
              <a:t>l</a:t>
            </a:r>
            <a:r>
              <a:rPr lang="zh-CN" altLang="en-US" dirty="0"/>
              <a:t>缩短了，变成了</a:t>
            </a:r>
            <a:r>
              <a:rPr lang="en-US" altLang="zh-CN" dirty="0"/>
              <a:t>0.8m</a:t>
            </a:r>
            <a:r>
              <a:rPr lang="zh-CN" altLang="en-US" dirty="0"/>
              <a:t>。</a:t>
            </a:r>
            <a:endParaRPr lang="zh-CN" altLang="en-US" i="1" baseline="30000" dirty="0"/>
          </a:p>
        </p:txBody>
      </p:sp>
      <p:pic>
        <p:nvPicPr>
          <p:cNvPr id="31" name="Picture 5" descr="http://img9.3lian.com/c1/vector3/02/74/d/21.jpg"/>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6228" y="6014732"/>
            <a:ext cx="784897" cy="84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矩形 35"/>
          <p:cNvSpPr/>
          <p:nvPr/>
        </p:nvSpPr>
        <p:spPr>
          <a:xfrm>
            <a:off x="4104455" y="3415640"/>
            <a:ext cx="4860031" cy="2677656"/>
          </a:xfrm>
          <a:prstGeom prst="rect">
            <a:avLst/>
          </a:prstGeom>
        </p:spPr>
        <p:txBody>
          <a:bodyPr wrap="square">
            <a:spAutoFit/>
          </a:bodyPr>
          <a:lstStyle/>
          <a:p>
            <a:pPr algn="just"/>
            <a:r>
              <a:rPr lang="zh-CN" altLang="en-US" dirty="0"/>
              <a:t>然后，他在</a:t>
            </a:r>
            <a:r>
              <a:rPr lang="en-US" altLang="zh-CN" i="1" dirty="0"/>
              <a:t>l</a:t>
            </a:r>
            <a:r>
              <a:rPr lang="en-US" altLang="zh-CN" dirty="0"/>
              <a:t>=0.8m</a:t>
            </a:r>
            <a:r>
              <a:rPr lang="zh-CN" altLang="en-US" dirty="0"/>
              <a:t>处放置一个静止的时钟（</a:t>
            </a:r>
            <a:r>
              <a:rPr lang="zh-CN" altLang="en-US" dirty="0">
                <a:solidFill>
                  <a:srgbClr val="FF0000"/>
                </a:solidFill>
              </a:rPr>
              <a:t>同一地点</a:t>
            </a:r>
            <a:r>
              <a:rPr lang="zh-CN" altLang="en-US" dirty="0"/>
              <a:t>），运动的尺子头到达时开始计时，尺尾掠过时停止计时。所测时间为</a:t>
            </a:r>
            <a:r>
              <a:rPr lang="zh-CN" altLang="en-US" dirty="0">
                <a:solidFill>
                  <a:srgbClr val="FF0000"/>
                </a:solidFill>
              </a:rPr>
              <a:t>固有时</a:t>
            </a:r>
            <a:r>
              <a:rPr lang="zh-CN" altLang="en-US" dirty="0"/>
              <a:t>   </a:t>
            </a:r>
            <a:endParaRPr lang="en-US" altLang="zh-CN" dirty="0"/>
          </a:p>
          <a:p>
            <a:pPr algn="just"/>
            <a:r>
              <a:rPr lang="en-US" altLang="zh-CN" i="1" dirty="0"/>
              <a:t>        t = l / u = 4.44×10</a:t>
            </a:r>
            <a:r>
              <a:rPr lang="en-US" altLang="zh-CN" i="1" baseline="30000" dirty="0"/>
              <a:t>-9 </a:t>
            </a:r>
            <a:r>
              <a:rPr lang="en-US" altLang="zh-CN" i="1" dirty="0"/>
              <a:t>s</a:t>
            </a:r>
            <a:endParaRPr lang="zh-CN" altLang="en-US" i="1" baseline="30000" dirty="0"/>
          </a:p>
        </p:txBody>
      </p:sp>
    </p:spTree>
    <p:extLst>
      <p:ext uri="{BB962C8B-B14F-4D97-AF65-F5344CB8AC3E}">
        <p14:creationId xmlns:p14="http://schemas.microsoft.com/office/powerpoint/2010/main" val="400193286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243805"/>
            <a:ext cx="7560840" cy="1384995"/>
          </a:xfrm>
          <a:prstGeom prst="rect">
            <a:avLst/>
          </a:prstGeom>
          <a:noFill/>
        </p:spPr>
        <p:txBody>
          <a:bodyPr wrap="square" rtlCol="0">
            <a:spAutoFit/>
          </a:bodyPr>
          <a:lstStyle/>
          <a:p>
            <a:r>
              <a:rPr lang="zh-CN" altLang="en-US" dirty="0"/>
              <a:t>例题</a:t>
            </a:r>
            <a:r>
              <a:rPr lang="en-US" altLang="zh-CN" dirty="0"/>
              <a:t>1</a:t>
            </a:r>
            <a:r>
              <a:rPr lang="zh-CN" altLang="en-US" dirty="0"/>
              <a:t>：一根米尺沿长度方向相对于观测者以</a:t>
            </a:r>
            <a:r>
              <a:rPr lang="en-US" altLang="zh-CN" dirty="0"/>
              <a:t>0.6</a:t>
            </a:r>
            <a:r>
              <a:rPr lang="en-US" altLang="zh-CN" i="1" dirty="0"/>
              <a:t>c</a:t>
            </a:r>
            <a:r>
              <a:rPr lang="zh-CN" altLang="en-US" dirty="0"/>
              <a:t>的速度运动。观测者测量，米尺掠过面前要多长时间？</a:t>
            </a:r>
          </a:p>
        </p:txBody>
      </p:sp>
      <p:grpSp>
        <p:nvGrpSpPr>
          <p:cNvPr id="3" name="组合 2"/>
          <p:cNvGrpSpPr>
            <a:grpSpLocks/>
          </p:cNvGrpSpPr>
          <p:nvPr/>
        </p:nvGrpSpPr>
        <p:grpSpPr bwMode="auto">
          <a:xfrm>
            <a:off x="255589" y="1772816"/>
            <a:ext cx="3587956" cy="4752528"/>
            <a:chOff x="2161925" y="2003648"/>
            <a:chExt cx="3588703" cy="4752777"/>
          </a:xfrm>
        </p:grpSpPr>
        <p:sp>
          <p:nvSpPr>
            <p:cNvPr id="4" name="Line 17"/>
            <p:cNvSpPr>
              <a:spLocks noChangeShapeType="1"/>
            </p:cNvSpPr>
            <p:nvPr/>
          </p:nvSpPr>
          <p:spPr bwMode="auto">
            <a:xfrm>
              <a:off x="2643185" y="3505200"/>
              <a:ext cx="26670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18"/>
            <p:cNvSpPr>
              <a:spLocks noChangeArrowheads="1"/>
            </p:cNvSpPr>
            <p:nvPr/>
          </p:nvSpPr>
          <p:spPr bwMode="auto">
            <a:xfrm>
              <a:off x="2644139" y="3429000"/>
              <a:ext cx="1014412" cy="7620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en-US" sz="2400"/>
            </a:p>
          </p:txBody>
        </p:sp>
        <p:sp>
          <p:nvSpPr>
            <p:cNvPr id="6" name="Text Box 19"/>
            <p:cNvSpPr txBox="1">
              <a:spLocks noChangeArrowheads="1"/>
            </p:cNvSpPr>
            <p:nvPr/>
          </p:nvSpPr>
          <p:spPr bwMode="auto">
            <a:xfrm>
              <a:off x="2161925" y="2003648"/>
              <a:ext cx="455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b="1">
                  <a:solidFill>
                    <a:schemeClr val="accent2"/>
                  </a:solidFill>
                </a:rPr>
                <a:t>S’</a:t>
              </a:r>
            </a:p>
          </p:txBody>
        </p:sp>
        <p:sp>
          <p:nvSpPr>
            <p:cNvPr id="7" name="Text Box 23"/>
            <p:cNvSpPr txBox="1">
              <a:spLocks noChangeArrowheads="1"/>
            </p:cNvSpPr>
            <p:nvPr/>
          </p:nvSpPr>
          <p:spPr bwMode="auto">
            <a:xfrm>
              <a:off x="5309481" y="3198962"/>
              <a:ext cx="44114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zh-CN" sz="2400" b="1" i="1">
                  <a:solidFill>
                    <a:srgbClr val="FF0000"/>
                  </a:solidFill>
                </a:rPr>
                <a:t>x’</a:t>
              </a:r>
            </a:p>
          </p:txBody>
        </p:sp>
        <p:sp>
          <p:nvSpPr>
            <p:cNvPr id="8" name="Line 25"/>
            <p:cNvSpPr>
              <a:spLocks noChangeShapeType="1"/>
            </p:cNvSpPr>
            <p:nvPr/>
          </p:nvSpPr>
          <p:spPr bwMode="auto">
            <a:xfrm flipH="1">
              <a:off x="2722719" y="6756425"/>
              <a:ext cx="659527"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 name="Object 26"/>
            <p:cNvGraphicFramePr>
              <a:graphicFrameLocks noChangeAspect="1"/>
            </p:cNvGraphicFramePr>
            <p:nvPr>
              <p:extLst>
                <p:ext uri="{D42A27DB-BD31-4B8C-83A1-F6EECF244321}">
                  <p14:modId xmlns:p14="http://schemas.microsoft.com/office/powerpoint/2010/main" val="4139120970"/>
                </p:ext>
              </p:extLst>
            </p:nvPr>
          </p:nvGraphicFramePr>
          <p:xfrm>
            <a:off x="2991208" y="6330220"/>
            <a:ext cx="244475" cy="334963"/>
          </p:xfrm>
          <a:graphic>
            <a:graphicData uri="http://schemas.openxmlformats.org/presentationml/2006/ole">
              <mc:AlternateContent xmlns:mc="http://schemas.openxmlformats.org/markup-compatibility/2006">
                <mc:Choice xmlns:v="urn:schemas-microsoft-com:vml" Requires="v">
                  <p:oleObj spid="_x0000_s99555" name="Equation" r:id="rId3" imgW="234929" imgH="298440" progId="Equation.3">
                    <p:embed/>
                  </p:oleObj>
                </mc:Choice>
                <mc:Fallback>
                  <p:oleObj name="Equation" r:id="rId3" imgW="234929" imgH="298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1208" y="6330220"/>
                          <a:ext cx="244475"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Line 27"/>
            <p:cNvSpPr>
              <a:spLocks noChangeShapeType="1"/>
            </p:cNvSpPr>
            <p:nvPr/>
          </p:nvSpPr>
          <p:spPr bwMode="auto">
            <a:xfrm flipV="1">
              <a:off x="2647948" y="2209800"/>
              <a:ext cx="0" cy="129540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Text Box 28"/>
            <p:cNvSpPr txBox="1">
              <a:spLocks noChangeArrowheads="1"/>
            </p:cNvSpPr>
            <p:nvPr/>
          </p:nvSpPr>
          <p:spPr bwMode="auto">
            <a:xfrm>
              <a:off x="2181701" y="3183359"/>
              <a:ext cx="52610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a:solidFill>
                    <a:schemeClr val="accent2"/>
                  </a:solidFill>
                </a:rPr>
                <a:t>O’</a:t>
              </a:r>
            </a:p>
          </p:txBody>
        </p:sp>
        <p:sp>
          <p:nvSpPr>
            <p:cNvPr id="12" name="Text Box 29"/>
            <p:cNvSpPr txBox="1">
              <a:spLocks noChangeArrowheads="1"/>
            </p:cNvSpPr>
            <p:nvPr/>
          </p:nvSpPr>
          <p:spPr bwMode="auto">
            <a:xfrm>
              <a:off x="3610806" y="3471391"/>
              <a:ext cx="91884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a:solidFill>
                    <a:schemeClr val="accent2"/>
                  </a:solidFill>
                </a:rPr>
                <a:t>(</a:t>
              </a:r>
              <a:r>
                <a:rPr lang="en-US" altLang="zh-CN" sz="2400" b="1" i="1">
                  <a:solidFill>
                    <a:schemeClr val="accent2"/>
                  </a:solidFill>
                </a:rPr>
                <a:t>l</a:t>
              </a:r>
              <a:r>
                <a:rPr lang="en-US" altLang="zh-CN" sz="2400" b="1">
                  <a:solidFill>
                    <a:schemeClr val="accent2"/>
                  </a:solidFill>
                </a:rPr>
                <a:t>’</a:t>
              </a:r>
              <a:r>
                <a:rPr lang="en-US" altLang="zh-CN" sz="2400" b="1" i="1">
                  <a:solidFill>
                    <a:schemeClr val="accent2"/>
                  </a:solidFill>
                </a:rPr>
                <a:t>, t</a:t>
              </a:r>
              <a:r>
                <a:rPr lang="en-US" altLang="zh-CN" sz="2400" b="1">
                  <a:solidFill>
                    <a:schemeClr val="accent2"/>
                  </a:solidFill>
                </a:rPr>
                <a:t>’)</a:t>
              </a:r>
            </a:p>
          </p:txBody>
        </p:sp>
        <p:graphicFrame>
          <p:nvGraphicFramePr>
            <p:cNvPr id="13" name="Object 30"/>
            <p:cNvGraphicFramePr>
              <a:graphicFrameLocks noChangeAspect="1"/>
            </p:cNvGraphicFramePr>
            <p:nvPr/>
          </p:nvGraphicFramePr>
          <p:xfrm>
            <a:off x="3125738" y="3002461"/>
            <a:ext cx="355674" cy="319105"/>
          </p:xfrm>
          <a:graphic>
            <a:graphicData uri="http://schemas.openxmlformats.org/presentationml/2006/ole">
              <mc:AlternateContent xmlns:mc="http://schemas.openxmlformats.org/markup-compatibility/2006">
                <mc:Choice xmlns:v="urn:schemas-microsoft-com:vml" Requires="v">
                  <p:oleObj spid="_x0000_s99556" name="Equation" r:id="rId5" imgW="234929" imgH="311220" progId="Equation.DSMT4">
                    <p:embed/>
                  </p:oleObj>
                </mc:Choice>
                <mc:Fallback>
                  <p:oleObj name="Equation" r:id="rId5" imgW="234929" imgH="3112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5738" y="3002461"/>
                          <a:ext cx="355674" cy="319105"/>
                        </a:xfrm>
                        <a:prstGeom prst="rect">
                          <a:avLst/>
                        </a:prstGeom>
                        <a:noFill/>
                        <a:ln>
                          <a:noFill/>
                        </a:ln>
                        <a:effectLst/>
                      </p:spPr>
                    </p:pic>
                  </p:oleObj>
                </mc:Fallback>
              </mc:AlternateContent>
            </a:graphicData>
          </a:graphic>
        </p:graphicFrame>
        <p:sp>
          <p:nvSpPr>
            <p:cNvPr id="14" name="Line 31"/>
            <p:cNvSpPr>
              <a:spLocks noChangeShapeType="1"/>
            </p:cNvSpPr>
            <p:nvPr/>
          </p:nvSpPr>
          <p:spPr bwMode="auto">
            <a:xfrm>
              <a:off x="2648902" y="3429000"/>
              <a:ext cx="0" cy="30480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5" name="组合 41"/>
            <p:cNvGrpSpPr>
              <a:grpSpLocks/>
            </p:cNvGrpSpPr>
            <p:nvPr/>
          </p:nvGrpSpPr>
          <p:grpSpPr bwMode="auto">
            <a:xfrm>
              <a:off x="2181701" y="4025850"/>
              <a:ext cx="3568927" cy="1918196"/>
              <a:chOff x="5441577" y="1920099"/>
              <a:chExt cx="3568927" cy="1918196"/>
            </a:xfrm>
          </p:grpSpPr>
          <p:sp>
            <p:nvSpPr>
              <p:cNvPr id="22" name="Line 20"/>
              <p:cNvSpPr>
                <a:spLocks noChangeShapeType="1"/>
              </p:cNvSpPr>
              <p:nvPr/>
            </p:nvSpPr>
            <p:spPr bwMode="auto">
              <a:xfrm flipV="1">
                <a:off x="5898086" y="2114418"/>
                <a:ext cx="0" cy="160020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p:cNvSpPr>
                <a:spLocks noChangeShapeType="1"/>
              </p:cNvSpPr>
              <p:nvPr/>
            </p:nvSpPr>
            <p:spPr bwMode="auto">
              <a:xfrm>
                <a:off x="5877414" y="3714618"/>
                <a:ext cx="313309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22"/>
              <p:cNvSpPr txBox="1">
                <a:spLocks noChangeArrowheads="1"/>
              </p:cNvSpPr>
              <p:nvPr/>
            </p:nvSpPr>
            <p:spPr bwMode="auto">
              <a:xfrm>
                <a:off x="5441577" y="1920099"/>
                <a:ext cx="35618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zh-CN" sz="2400" b="1">
                    <a:solidFill>
                      <a:schemeClr val="accent2"/>
                    </a:solidFill>
                  </a:rPr>
                  <a:t>S</a:t>
                </a:r>
              </a:p>
            </p:txBody>
          </p:sp>
          <p:sp>
            <p:nvSpPr>
              <p:cNvPr id="25" name="Text Box 24"/>
              <p:cNvSpPr txBox="1">
                <a:spLocks noChangeArrowheads="1"/>
              </p:cNvSpPr>
              <p:nvPr/>
            </p:nvSpPr>
            <p:spPr bwMode="auto">
              <a:xfrm>
                <a:off x="8608304" y="3138426"/>
                <a:ext cx="33855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zh-CN" sz="2400" b="1" i="1">
                    <a:solidFill>
                      <a:srgbClr val="FF0000"/>
                    </a:solidFill>
                  </a:rPr>
                  <a:t>x</a:t>
                </a:r>
              </a:p>
            </p:txBody>
          </p:sp>
          <p:sp>
            <p:nvSpPr>
              <p:cNvPr id="26" name="Text Box 32"/>
              <p:cNvSpPr txBox="1">
                <a:spLocks noChangeArrowheads="1"/>
              </p:cNvSpPr>
              <p:nvPr/>
            </p:nvSpPr>
            <p:spPr bwMode="auto">
              <a:xfrm>
                <a:off x="5519729" y="3376630"/>
                <a:ext cx="42351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a:solidFill>
                      <a:schemeClr val="accent2"/>
                    </a:solidFill>
                  </a:rPr>
                  <a:t>O</a:t>
                </a:r>
              </a:p>
            </p:txBody>
          </p:sp>
        </p:grpSp>
        <p:sp>
          <p:nvSpPr>
            <p:cNvPr id="16" name="Line 34"/>
            <p:cNvSpPr>
              <a:spLocks noChangeShapeType="1"/>
            </p:cNvSpPr>
            <p:nvPr/>
          </p:nvSpPr>
          <p:spPr bwMode="auto">
            <a:xfrm>
              <a:off x="3660139" y="3429000"/>
              <a:ext cx="0" cy="304800"/>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7" name="Object 36"/>
            <p:cNvGraphicFramePr>
              <a:graphicFrameLocks noChangeAspect="1"/>
            </p:cNvGraphicFramePr>
            <p:nvPr/>
          </p:nvGraphicFramePr>
          <p:xfrm>
            <a:off x="3045669" y="5342160"/>
            <a:ext cx="230187" cy="319088"/>
          </p:xfrm>
          <a:graphic>
            <a:graphicData uri="http://schemas.openxmlformats.org/presentationml/2006/ole">
              <mc:AlternateContent xmlns:mc="http://schemas.openxmlformats.org/markup-compatibility/2006">
                <mc:Choice xmlns:v="urn:schemas-microsoft-com:vml" Requires="v">
                  <p:oleObj spid="_x0000_s99557" name="Equation" r:id="rId7" imgW="145998" imgH="311220" progId="Equation.3">
                    <p:embed/>
                  </p:oleObj>
                </mc:Choice>
                <mc:Fallback>
                  <p:oleObj name="Equation" r:id="rId7" imgW="145998" imgH="3112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5669" y="5342160"/>
                          <a:ext cx="230187"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29"/>
            <p:cNvSpPr txBox="1">
              <a:spLocks noChangeArrowheads="1"/>
            </p:cNvSpPr>
            <p:nvPr/>
          </p:nvSpPr>
          <p:spPr bwMode="auto">
            <a:xfrm>
              <a:off x="3380170" y="5818930"/>
              <a:ext cx="782587"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a:solidFill>
                    <a:schemeClr val="accent2"/>
                  </a:solidFill>
                </a:rPr>
                <a:t>(</a:t>
              </a:r>
              <a:r>
                <a:rPr lang="en-US" altLang="zh-CN" sz="2400" b="1" i="1">
                  <a:solidFill>
                    <a:schemeClr val="accent2"/>
                  </a:solidFill>
                </a:rPr>
                <a:t>l</a:t>
              </a:r>
              <a:r>
                <a:rPr lang="en-US" altLang="zh-CN" sz="2400" b="1">
                  <a:solidFill>
                    <a:schemeClr val="accent2"/>
                  </a:solidFill>
                </a:rPr>
                <a:t>, 0)</a:t>
              </a:r>
            </a:p>
          </p:txBody>
        </p:sp>
        <p:cxnSp>
          <p:nvCxnSpPr>
            <p:cNvPr id="19" name="直接连接符 18"/>
            <p:cNvCxnSpPr>
              <a:stCxn id="16" idx="1"/>
            </p:cNvCxnSpPr>
            <p:nvPr/>
          </p:nvCxnSpPr>
          <p:spPr>
            <a:xfrm flipH="1">
              <a:off x="3660837" y="3734113"/>
              <a:ext cx="0" cy="2084497"/>
            </a:xfrm>
            <a:prstGeom prst="line">
              <a:avLst/>
            </a:prstGeom>
            <a:ln w="28575">
              <a:solidFill>
                <a:srgbClr val="003300"/>
              </a:solidFill>
              <a:prstDash val="lgDash"/>
            </a:ln>
          </p:spPr>
          <p:style>
            <a:lnRef idx="1">
              <a:schemeClr val="accent1"/>
            </a:lnRef>
            <a:fillRef idx="0">
              <a:schemeClr val="accent1"/>
            </a:fillRef>
            <a:effectRef idx="0">
              <a:schemeClr val="accent1"/>
            </a:effectRef>
            <a:fontRef idx="minor">
              <a:schemeClr val="tx1"/>
            </a:fontRef>
          </p:style>
        </p:cxnSp>
        <p:sp>
          <p:nvSpPr>
            <p:cNvPr id="20" name="Text Box 29"/>
            <p:cNvSpPr txBox="1">
              <a:spLocks noChangeArrowheads="1"/>
            </p:cNvSpPr>
            <p:nvPr/>
          </p:nvSpPr>
          <p:spPr bwMode="auto">
            <a:xfrm>
              <a:off x="2247717" y="5805264"/>
              <a:ext cx="77457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a:solidFill>
                    <a:schemeClr val="accent2"/>
                  </a:solidFill>
                </a:rPr>
                <a:t>(</a:t>
              </a:r>
              <a:r>
                <a:rPr lang="en-US" altLang="zh-CN" sz="2400" b="1" i="1">
                  <a:solidFill>
                    <a:schemeClr val="accent2"/>
                  </a:solidFill>
                </a:rPr>
                <a:t>0</a:t>
              </a:r>
              <a:r>
                <a:rPr lang="en-US" altLang="zh-CN" sz="2400" b="1">
                  <a:solidFill>
                    <a:schemeClr val="accent2"/>
                  </a:solidFill>
                </a:rPr>
                <a:t>,0)</a:t>
              </a:r>
            </a:p>
          </p:txBody>
        </p:sp>
        <p:sp>
          <p:nvSpPr>
            <p:cNvPr id="21" name="Text Box 29"/>
            <p:cNvSpPr txBox="1">
              <a:spLocks noChangeArrowheads="1"/>
            </p:cNvSpPr>
            <p:nvPr/>
          </p:nvSpPr>
          <p:spPr bwMode="auto">
            <a:xfrm>
              <a:off x="2463741" y="3501008"/>
              <a:ext cx="77457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a:solidFill>
                    <a:schemeClr val="accent2"/>
                  </a:solidFill>
                </a:rPr>
                <a:t>(</a:t>
              </a:r>
              <a:r>
                <a:rPr lang="en-US" altLang="zh-CN" sz="2400" b="1" i="1">
                  <a:solidFill>
                    <a:schemeClr val="accent2"/>
                  </a:solidFill>
                </a:rPr>
                <a:t>0</a:t>
              </a:r>
              <a:r>
                <a:rPr lang="en-US" altLang="zh-CN" sz="2400" b="1">
                  <a:solidFill>
                    <a:schemeClr val="accent2"/>
                  </a:solidFill>
                </a:rPr>
                <a:t>,0)</a:t>
              </a:r>
            </a:p>
          </p:txBody>
        </p:sp>
      </p:grpSp>
      <p:sp>
        <p:nvSpPr>
          <p:cNvPr id="28" name="TextBox 27"/>
          <p:cNvSpPr txBox="1"/>
          <p:nvPr/>
        </p:nvSpPr>
        <p:spPr>
          <a:xfrm>
            <a:off x="3923928" y="2564904"/>
            <a:ext cx="5040559" cy="1384995"/>
          </a:xfrm>
          <a:prstGeom prst="rect">
            <a:avLst/>
          </a:prstGeom>
          <a:noFill/>
        </p:spPr>
        <p:txBody>
          <a:bodyPr wrap="square" rtlCol="0">
            <a:spAutoFit/>
          </a:bodyPr>
          <a:lstStyle/>
          <a:p>
            <a:pPr algn="just"/>
            <a:r>
              <a:rPr lang="zh-CN" altLang="en-US" dirty="0"/>
              <a:t>在</a:t>
            </a:r>
            <a:r>
              <a:rPr lang="en-US" altLang="zh-CN" dirty="0"/>
              <a:t>S</a:t>
            </a:r>
            <a:r>
              <a:rPr lang="zh-CN" altLang="en-US" dirty="0"/>
              <a:t>’系看来，他的尺子是固有长度</a:t>
            </a:r>
            <a:r>
              <a:rPr lang="en-US" altLang="zh-CN" dirty="0"/>
              <a:t>1m</a:t>
            </a:r>
            <a:r>
              <a:rPr lang="zh-CN" altLang="en-US" dirty="0"/>
              <a:t>，有一个运动的时钟掠过他的米尺。</a:t>
            </a:r>
            <a:endParaRPr lang="zh-CN" altLang="en-US" i="1" baseline="30000" dirty="0"/>
          </a:p>
        </p:txBody>
      </p:sp>
      <p:pic>
        <p:nvPicPr>
          <p:cNvPr id="29" name="Picture 5" descr="http://img9.3lian.com/c1/vector3/02/74/d/21.jpg"/>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6228" y="6014732"/>
            <a:ext cx="784897" cy="84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11"/>
          <p:cNvGrpSpPr>
            <a:grpSpLocks/>
          </p:cNvGrpSpPr>
          <p:nvPr/>
        </p:nvGrpSpPr>
        <p:grpSpPr bwMode="auto">
          <a:xfrm>
            <a:off x="539552" y="2420888"/>
            <a:ext cx="381000" cy="381000"/>
            <a:chOff x="1056" y="2928"/>
            <a:chExt cx="240" cy="240"/>
          </a:xfrm>
        </p:grpSpPr>
        <p:sp>
          <p:nvSpPr>
            <p:cNvPr id="31" name="Oval 12"/>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en-US" sz="2400" b="1"/>
            </a:p>
          </p:txBody>
        </p:sp>
        <p:sp>
          <p:nvSpPr>
            <p:cNvPr id="32" name="Freeform 13"/>
            <p:cNvSpPr>
              <a:spLocks/>
            </p:cNvSpPr>
            <p:nvPr/>
          </p:nvSpPr>
          <p:spPr bwMode="auto">
            <a:xfrm>
              <a:off x="1171" y="2976"/>
              <a:ext cx="77" cy="86"/>
            </a:xfrm>
            <a:custGeom>
              <a:avLst/>
              <a:gdLst>
                <a:gd name="T0" fmla="*/ 0 w 77"/>
                <a:gd name="T1" fmla="*/ 86 h 86"/>
                <a:gd name="T2" fmla="*/ 77 w 77"/>
                <a:gd name="T3" fmla="*/ 0 h 86"/>
                <a:gd name="T4" fmla="*/ 0 60000 65536"/>
                <a:gd name="T5" fmla="*/ 0 60000 65536"/>
              </a:gdLst>
              <a:ahLst/>
              <a:cxnLst>
                <a:cxn ang="T4">
                  <a:pos x="T0" y="T1"/>
                </a:cxn>
                <a:cxn ang="T5">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3" name="Group 14"/>
          <p:cNvGrpSpPr>
            <a:grpSpLocks/>
          </p:cNvGrpSpPr>
          <p:nvPr/>
        </p:nvGrpSpPr>
        <p:grpSpPr bwMode="auto">
          <a:xfrm>
            <a:off x="1547664" y="2420888"/>
            <a:ext cx="381000" cy="381000"/>
            <a:chOff x="1056" y="2928"/>
            <a:chExt cx="240" cy="240"/>
          </a:xfrm>
        </p:grpSpPr>
        <p:sp>
          <p:nvSpPr>
            <p:cNvPr id="34" name="Oval 15"/>
            <p:cNvSpPr>
              <a:spLocks noChangeArrowheads="1"/>
            </p:cNvSpPr>
            <p:nvPr/>
          </p:nvSpPr>
          <p:spPr bwMode="auto">
            <a:xfrm>
              <a:off x="1056" y="2928"/>
              <a:ext cx="240" cy="240"/>
            </a:xfrm>
            <a:prstGeom prst="ellipse">
              <a:avLst/>
            </a:prstGeom>
            <a:noFill/>
            <a:ln w="190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en-US" sz="2400" b="1"/>
            </a:p>
          </p:txBody>
        </p:sp>
        <p:sp>
          <p:nvSpPr>
            <p:cNvPr id="35" name="Freeform 16"/>
            <p:cNvSpPr>
              <a:spLocks/>
            </p:cNvSpPr>
            <p:nvPr/>
          </p:nvSpPr>
          <p:spPr bwMode="auto">
            <a:xfrm>
              <a:off x="1171" y="2976"/>
              <a:ext cx="77" cy="86"/>
            </a:xfrm>
            <a:custGeom>
              <a:avLst/>
              <a:gdLst>
                <a:gd name="T0" fmla="*/ 0 w 77"/>
                <a:gd name="T1" fmla="*/ 86 h 86"/>
                <a:gd name="T2" fmla="*/ 77 w 77"/>
                <a:gd name="T3" fmla="*/ 0 h 86"/>
                <a:gd name="T4" fmla="*/ 0 60000 65536"/>
                <a:gd name="T5" fmla="*/ 0 60000 65536"/>
              </a:gdLst>
              <a:ahLst/>
              <a:cxnLst>
                <a:cxn ang="T4">
                  <a:pos x="T0" y="T1"/>
                </a:cxn>
                <a:cxn ang="T5">
                  <a:pos x="T2" y="T3"/>
                </a:cxn>
              </a:cxnLst>
              <a:rect l="0" t="0" r="r" b="b"/>
              <a:pathLst>
                <a:path w="77" h="86">
                  <a:moveTo>
                    <a:pt x="0" y="86"/>
                  </a:moveTo>
                  <a:lnTo>
                    <a:pt x="77" y="0"/>
                  </a:lnTo>
                </a:path>
              </a:pathLst>
            </a:custGeom>
            <a:noFill/>
            <a:ln w="19050" cmpd="sng">
              <a:solidFill>
                <a:srgbClr val="CC33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2" name="矩形 41"/>
          <p:cNvSpPr/>
          <p:nvPr/>
        </p:nvSpPr>
        <p:spPr>
          <a:xfrm>
            <a:off x="3923927" y="4062551"/>
            <a:ext cx="5040559" cy="1815882"/>
          </a:xfrm>
          <a:prstGeom prst="rect">
            <a:avLst/>
          </a:prstGeom>
        </p:spPr>
        <p:txBody>
          <a:bodyPr wrap="square">
            <a:spAutoFit/>
          </a:bodyPr>
          <a:lstStyle/>
          <a:p>
            <a:pPr algn="just"/>
            <a:r>
              <a:rPr lang="zh-CN" altLang="en-US" dirty="0"/>
              <a:t>从到达尺头到掠过尺尾所测时间间隔</a:t>
            </a:r>
            <a:r>
              <a:rPr lang="en-US" altLang="zh-CN" dirty="0"/>
              <a:t>(</a:t>
            </a:r>
            <a:r>
              <a:rPr lang="zh-CN" altLang="en-US" dirty="0">
                <a:solidFill>
                  <a:srgbClr val="FF0000"/>
                </a:solidFill>
              </a:rPr>
              <a:t>用他放在米尺两端的同步钟</a:t>
            </a:r>
            <a:r>
              <a:rPr lang="en-US" altLang="zh-CN" dirty="0"/>
              <a:t>)</a:t>
            </a:r>
            <a:r>
              <a:rPr lang="zh-CN" altLang="en-US" dirty="0"/>
              <a:t>为</a:t>
            </a:r>
            <a:r>
              <a:rPr lang="zh-CN" altLang="en-US" dirty="0">
                <a:solidFill>
                  <a:srgbClr val="FF0000"/>
                </a:solidFill>
              </a:rPr>
              <a:t>非固有时 </a:t>
            </a:r>
            <a:endParaRPr lang="en-US" altLang="zh-CN" dirty="0">
              <a:solidFill>
                <a:srgbClr val="FF0000"/>
              </a:solidFill>
            </a:endParaRPr>
          </a:p>
          <a:p>
            <a:pPr algn="just"/>
            <a:r>
              <a:rPr lang="en-US" altLang="zh-CN" dirty="0"/>
              <a:t>       </a:t>
            </a:r>
            <a:r>
              <a:rPr lang="zh-CN" altLang="en-US" dirty="0"/>
              <a:t> </a:t>
            </a:r>
            <a:r>
              <a:rPr lang="en-US" altLang="zh-CN" i="1" dirty="0"/>
              <a:t>t</a:t>
            </a:r>
            <a:r>
              <a:rPr lang="zh-CN" altLang="en-US" i="1" dirty="0"/>
              <a:t>’</a:t>
            </a:r>
            <a:r>
              <a:rPr lang="en-US" altLang="zh-CN" i="1" dirty="0"/>
              <a:t> = l </a:t>
            </a:r>
            <a:r>
              <a:rPr lang="zh-CN" altLang="en-US" i="1" dirty="0"/>
              <a:t>’</a:t>
            </a:r>
            <a:r>
              <a:rPr lang="en-US" altLang="zh-CN" i="1" dirty="0"/>
              <a:t>/ u = 5.55×10</a:t>
            </a:r>
            <a:r>
              <a:rPr lang="en-US" altLang="zh-CN" i="1" baseline="30000" dirty="0"/>
              <a:t>-9 </a:t>
            </a:r>
            <a:r>
              <a:rPr lang="en-US" altLang="zh-CN" i="1" dirty="0"/>
              <a:t>s</a:t>
            </a:r>
            <a:endParaRPr lang="zh-CN" altLang="en-US" i="1" baseline="30000" dirty="0"/>
          </a:p>
        </p:txBody>
      </p:sp>
    </p:spTree>
    <p:extLst>
      <p:ext uri="{BB962C8B-B14F-4D97-AF65-F5344CB8AC3E}">
        <p14:creationId xmlns:p14="http://schemas.microsoft.com/office/powerpoint/2010/main" val="81294385"/>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784976" cy="1384995"/>
          </a:xfrm>
          <a:prstGeom prst="rect">
            <a:avLst/>
          </a:prstGeom>
          <a:noFill/>
        </p:spPr>
        <p:txBody>
          <a:bodyPr wrap="square" rtlCol="0">
            <a:spAutoFit/>
          </a:bodyPr>
          <a:lstStyle/>
          <a:p>
            <a:r>
              <a:rPr lang="zh-CN" altLang="en-US" sz="2800" b="1" dirty="0">
                <a:solidFill>
                  <a:srgbClr val="FF0000"/>
                </a:solidFill>
                <a:latin typeface="黑体" panose="02010609060101010101" pitchFamily="49" charset="-122"/>
                <a:ea typeface="黑体" panose="02010609060101010101" pitchFamily="49" charset="-122"/>
              </a:rPr>
              <a:t>远方一颗星以</a:t>
            </a:r>
            <a:r>
              <a:rPr lang="en-US" altLang="zh-CN" sz="2800" b="1" dirty="0">
                <a:solidFill>
                  <a:srgbClr val="FF0000"/>
                </a:solidFill>
                <a:latin typeface="黑体" panose="02010609060101010101" pitchFamily="49" charset="-122"/>
                <a:ea typeface="黑体" panose="02010609060101010101" pitchFamily="49" charset="-122"/>
              </a:rPr>
              <a:t>0.8c</a:t>
            </a:r>
            <a:r>
              <a:rPr lang="zh-CN" altLang="en-US" sz="2800" b="1" dirty="0">
                <a:solidFill>
                  <a:srgbClr val="FF0000"/>
                </a:solidFill>
                <a:latin typeface="黑体" panose="02010609060101010101" pitchFamily="49" charset="-122"/>
                <a:ea typeface="黑体" panose="02010609060101010101" pitchFamily="49" charset="-122"/>
              </a:rPr>
              <a:t>的速度离开我们，地面上测得此星两次闪光的时间间隔为</a:t>
            </a:r>
            <a:r>
              <a:rPr lang="en-US" altLang="zh-CN" sz="2800" b="1" dirty="0">
                <a:solidFill>
                  <a:srgbClr val="FF0000"/>
                </a:solidFill>
                <a:latin typeface="黑体" panose="02010609060101010101" pitchFamily="49" charset="-122"/>
                <a:ea typeface="黑体" panose="02010609060101010101" pitchFamily="49" charset="-122"/>
              </a:rPr>
              <a:t>5</a:t>
            </a:r>
            <a:r>
              <a:rPr lang="zh-CN" altLang="en-US" sz="2800" b="1" dirty="0">
                <a:solidFill>
                  <a:srgbClr val="FF0000"/>
                </a:solidFill>
                <a:latin typeface="黑体" panose="02010609060101010101" pitchFamily="49" charset="-122"/>
                <a:ea typeface="黑体" panose="02010609060101010101" pitchFamily="49" charset="-122"/>
              </a:rPr>
              <a:t>昼夜，那么固定在此星上的参照系测得此星两次闪光的时间间隔为多少昼夜？</a:t>
            </a:r>
          </a:p>
        </p:txBody>
      </p:sp>
      <p:grpSp>
        <p:nvGrpSpPr>
          <p:cNvPr id="3" name="组合 2"/>
          <p:cNvGrpSpPr/>
          <p:nvPr/>
        </p:nvGrpSpPr>
        <p:grpSpPr>
          <a:xfrm>
            <a:off x="255588" y="1844824"/>
            <a:ext cx="3587955" cy="2736304"/>
            <a:chOff x="255588" y="2253831"/>
            <a:chExt cx="3587955" cy="2736304"/>
          </a:xfrm>
        </p:grpSpPr>
        <p:sp>
          <p:nvSpPr>
            <p:cNvPr id="4" name="Line 17"/>
            <p:cNvSpPr>
              <a:spLocks noChangeShapeType="1"/>
            </p:cNvSpPr>
            <p:nvPr/>
          </p:nvSpPr>
          <p:spPr bwMode="auto">
            <a:xfrm>
              <a:off x="736748" y="3997663"/>
              <a:ext cx="2666445"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Text Box 19"/>
            <p:cNvSpPr txBox="1">
              <a:spLocks noChangeArrowheads="1"/>
            </p:cNvSpPr>
            <p:nvPr/>
          </p:nvSpPr>
          <p:spPr bwMode="auto">
            <a:xfrm>
              <a:off x="255588" y="2253831"/>
              <a:ext cx="455517" cy="461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b="1">
                  <a:solidFill>
                    <a:schemeClr val="accent2"/>
                  </a:solidFill>
                </a:rPr>
                <a:t>S’</a:t>
              </a:r>
            </a:p>
          </p:txBody>
        </p:sp>
        <p:sp>
          <p:nvSpPr>
            <p:cNvPr id="6" name="Text Box 23"/>
            <p:cNvSpPr txBox="1">
              <a:spLocks noChangeArrowheads="1"/>
            </p:cNvSpPr>
            <p:nvPr/>
          </p:nvSpPr>
          <p:spPr bwMode="auto">
            <a:xfrm>
              <a:off x="3402489" y="3691441"/>
              <a:ext cx="441054" cy="461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zh-CN" sz="2400" b="1" i="1">
                  <a:solidFill>
                    <a:srgbClr val="FF0000"/>
                  </a:solidFill>
                </a:rPr>
                <a:t>x’</a:t>
              </a:r>
            </a:p>
          </p:txBody>
        </p:sp>
        <p:sp>
          <p:nvSpPr>
            <p:cNvPr id="7" name="Line 25"/>
            <p:cNvSpPr>
              <a:spLocks noChangeShapeType="1"/>
            </p:cNvSpPr>
            <p:nvPr/>
          </p:nvSpPr>
          <p:spPr bwMode="auto">
            <a:xfrm>
              <a:off x="766894" y="2948817"/>
              <a:ext cx="761841"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 name="Object 26"/>
            <p:cNvGraphicFramePr>
              <a:graphicFrameLocks noChangeAspect="1"/>
            </p:cNvGraphicFramePr>
            <p:nvPr>
              <p:extLst>
                <p:ext uri="{D42A27DB-BD31-4B8C-83A1-F6EECF244321}">
                  <p14:modId xmlns:p14="http://schemas.microsoft.com/office/powerpoint/2010/main" val="4291157052"/>
                </p:ext>
              </p:extLst>
            </p:nvPr>
          </p:nvGraphicFramePr>
          <p:xfrm>
            <a:off x="1284311" y="2613871"/>
            <a:ext cx="244424" cy="334946"/>
          </p:xfrm>
          <a:graphic>
            <a:graphicData uri="http://schemas.openxmlformats.org/presentationml/2006/ole">
              <mc:AlternateContent xmlns:mc="http://schemas.openxmlformats.org/markup-compatibility/2006">
                <mc:Choice xmlns:v="urn:schemas-microsoft-com:vml" Requires="v">
                  <p:oleObj spid="_x0000_s108573" name="Equation" r:id="rId3" imgW="234929" imgH="298440" progId="Equation.3">
                    <p:embed/>
                  </p:oleObj>
                </mc:Choice>
                <mc:Fallback>
                  <p:oleObj name="Equation" r:id="rId3" imgW="234929" imgH="298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311" y="2613871"/>
                          <a:ext cx="244424" cy="334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27"/>
            <p:cNvSpPr>
              <a:spLocks noChangeShapeType="1"/>
            </p:cNvSpPr>
            <p:nvPr/>
          </p:nvSpPr>
          <p:spPr bwMode="auto">
            <a:xfrm flipV="1">
              <a:off x="741510" y="2702330"/>
              <a:ext cx="0" cy="129533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 name="Text Box 28"/>
            <p:cNvSpPr txBox="1">
              <a:spLocks noChangeArrowheads="1"/>
            </p:cNvSpPr>
            <p:nvPr/>
          </p:nvSpPr>
          <p:spPr bwMode="auto">
            <a:xfrm>
              <a:off x="275360" y="3675838"/>
              <a:ext cx="525996" cy="461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a:solidFill>
                    <a:schemeClr val="accent2"/>
                  </a:solidFill>
                </a:rPr>
                <a:t>O’</a:t>
              </a:r>
            </a:p>
          </p:txBody>
        </p:sp>
        <p:sp>
          <p:nvSpPr>
            <p:cNvPr id="11" name="Text Box 29"/>
            <p:cNvSpPr txBox="1">
              <a:spLocks noChangeArrowheads="1"/>
            </p:cNvSpPr>
            <p:nvPr/>
          </p:nvSpPr>
          <p:spPr bwMode="auto">
            <a:xfrm>
              <a:off x="2318669" y="3535997"/>
              <a:ext cx="88517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dirty="0">
                  <a:solidFill>
                    <a:schemeClr val="accent2"/>
                  </a:solidFill>
                </a:rPr>
                <a:t>(</a:t>
              </a:r>
              <a:r>
                <a:rPr lang="en-US" altLang="zh-CN" sz="2400" b="1" i="1" dirty="0">
                  <a:solidFill>
                    <a:schemeClr val="accent2"/>
                  </a:solidFill>
                </a:rPr>
                <a:t>0, t</a:t>
              </a:r>
              <a:r>
                <a:rPr lang="en-US" altLang="zh-CN" sz="2400" b="1" dirty="0">
                  <a:solidFill>
                    <a:schemeClr val="accent2"/>
                  </a:solidFill>
                </a:rPr>
                <a:t>’)</a:t>
              </a:r>
            </a:p>
          </p:txBody>
        </p:sp>
        <p:sp>
          <p:nvSpPr>
            <p:cNvPr id="12" name="Line 31"/>
            <p:cNvSpPr>
              <a:spLocks noChangeShapeType="1"/>
            </p:cNvSpPr>
            <p:nvPr/>
          </p:nvSpPr>
          <p:spPr bwMode="auto">
            <a:xfrm>
              <a:off x="742464" y="3679109"/>
              <a:ext cx="0" cy="304784"/>
            </a:xfrm>
            <a:prstGeom prst="line">
              <a:avLst/>
            </a:prstGeom>
            <a:noFill/>
            <a:ln w="19050">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3" name="组合 41"/>
            <p:cNvGrpSpPr>
              <a:grpSpLocks/>
            </p:cNvGrpSpPr>
            <p:nvPr/>
          </p:nvGrpSpPr>
          <p:grpSpPr bwMode="auto">
            <a:xfrm>
              <a:off x="353495" y="2900768"/>
              <a:ext cx="3490048" cy="1723787"/>
              <a:chOff x="5519729" y="2114418"/>
              <a:chExt cx="3490775" cy="1723877"/>
            </a:xfrm>
          </p:grpSpPr>
          <p:sp>
            <p:nvSpPr>
              <p:cNvPr id="18" name="Line 20"/>
              <p:cNvSpPr>
                <a:spLocks noChangeShapeType="1"/>
              </p:cNvSpPr>
              <p:nvPr/>
            </p:nvSpPr>
            <p:spPr bwMode="auto">
              <a:xfrm flipV="1">
                <a:off x="5898086" y="2114418"/>
                <a:ext cx="0" cy="1600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1"/>
              <p:cNvSpPr>
                <a:spLocks noChangeShapeType="1"/>
              </p:cNvSpPr>
              <p:nvPr/>
            </p:nvSpPr>
            <p:spPr bwMode="auto">
              <a:xfrm>
                <a:off x="5877414" y="3714618"/>
                <a:ext cx="31330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Text Box 24"/>
              <p:cNvSpPr txBox="1">
                <a:spLocks noChangeArrowheads="1"/>
              </p:cNvSpPr>
              <p:nvPr/>
            </p:nvSpPr>
            <p:spPr bwMode="auto">
              <a:xfrm>
                <a:off x="8620653" y="3279470"/>
                <a:ext cx="33855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US" altLang="zh-CN" sz="2400" b="1" i="1" dirty="0"/>
                  <a:t>x</a:t>
                </a:r>
              </a:p>
            </p:txBody>
          </p:sp>
          <p:sp>
            <p:nvSpPr>
              <p:cNvPr id="21" name="Text Box 32"/>
              <p:cNvSpPr txBox="1">
                <a:spLocks noChangeArrowheads="1"/>
              </p:cNvSpPr>
              <p:nvPr/>
            </p:nvSpPr>
            <p:spPr bwMode="auto">
              <a:xfrm>
                <a:off x="5519729" y="3376630"/>
                <a:ext cx="42351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dirty="0"/>
                  <a:t>O</a:t>
                </a:r>
              </a:p>
            </p:txBody>
          </p:sp>
        </p:grpSp>
        <p:sp>
          <p:nvSpPr>
            <p:cNvPr id="14" name="Text Box 29"/>
            <p:cNvSpPr txBox="1">
              <a:spLocks noChangeArrowheads="1"/>
            </p:cNvSpPr>
            <p:nvPr/>
          </p:nvSpPr>
          <p:spPr bwMode="auto">
            <a:xfrm>
              <a:off x="1968502" y="4464708"/>
              <a:ext cx="73129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dirty="0"/>
                <a:t>(</a:t>
              </a:r>
              <a:r>
                <a:rPr lang="en-US" altLang="zh-CN" sz="2400" b="1" i="1" dirty="0"/>
                <a:t>l</a:t>
              </a:r>
              <a:r>
                <a:rPr lang="en-US" altLang="zh-CN" sz="2400" b="1" dirty="0"/>
                <a:t>, </a:t>
              </a:r>
              <a:r>
                <a:rPr lang="en-US" altLang="zh-CN" sz="2400" b="1" i="1" dirty="0"/>
                <a:t>t</a:t>
              </a:r>
              <a:r>
                <a:rPr lang="en-US" altLang="zh-CN" sz="2400" b="1" dirty="0"/>
                <a:t>)</a:t>
              </a:r>
            </a:p>
          </p:txBody>
        </p:sp>
        <p:sp>
          <p:nvSpPr>
            <p:cNvPr id="15" name="Text Box 29"/>
            <p:cNvSpPr txBox="1">
              <a:spLocks noChangeArrowheads="1"/>
            </p:cNvSpPr>
            <p:nvPr/>
          </p:nvSpPr>
          <p:spPr bwMode="auto">
            <a:xfrm>
              <a:off x="341362" y="4528494"/>
              <a:ext cx="774410" cy="461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dirty="0"/>
                <a:t>(</a:t>
              </a:r>
              <a:r>
                <a:rPr lang="en-US" altLang="zh-CN" sz="2400" b="1" i="1" dirty="0"/>
                <a:t>0</a:t>
              </a:r>
              <a:r>
                <a:rPr lang="en-US" altLang="zh-CN" sz="2400" b="1" dirty="0"/>
                <a:t>,0)</a:t>
              </a:r>
            </a:p>
          </p:txBody>
        </p:sp>
        <p:sp>
          <p:nvSpPr>
            <p:cNvPr id="16" name="Text Box 29"/>
            <p:cNvSpPr txBox="1">
              <a:spLocks noChangeArrowheads="1"/>
            </p:cNvSpPr>
            <p:nvPr/>
          </p:nvSpPr>
          <p:spPr bwMode="auto">
            <a:xfrm>
              <a:off x="835438" y="3467837"/>
              <a:ext cx="774410" cy="461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dirty="0">
                  <a:solidFill>
                    <a:schemeClr val="accent2"/>
                  </a:solidFill>
                </a:rPr>
                <a:t>(</a:t>
              </a:r>
              <a:r>
                <a:rPr lang="en-US" altLang="zh-CN" sz="2400" b="1" i="1" dirty="0">
                  <a:solidFill>
                    <a:schemeClr val="accent2"/>
                  </a:solidFill>
                </a:rPr>
                <a:t>0</a:t>
              </a:r>
              <a:r>
                <a:rPr lang="en-US" altLang="zh-CN" sz="2400" b="1" dirty="0">
                  <a:solidFill>
                    <a:schemeClr val="accent2"/>
                  </a:solidFill>
                </a:rPr>
                <a:t>,0)</a:t>
              </a:r>
            </a:p>
          </p:txBody>
        </p:sp>
        <p:sp>
          <p:nvSpPr>
            <p:cNvPr id="17" name="Line 27"/>
            <p:cNvSpPr>
              <a:spLocks noChangeShapeType="1"/>
            </p:cNvSpPr>
            <p:nvPr/>
          </p:nvSpPr>
          <p:spPr bwMode="auto">
            <a:xfrm flipV="1">
              <a:off x="2267744" y="2798928"/>
              <a:ext cx="0" cy="129533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2" name="矩形 21"/>
          <p:cNvSpPr/>
          <p:nvPr/>
        </p:nvSpPr>
        <p:spPr>
          <a:xfrm>
            <a:off x="4211960" y="3058096"/>
            <a:ext cx="4932040" cy="2677656"/>
          </a:xfrm>
          <a:prstGeom prst="rect">
            <a:avLst/>
          </a:prstGeom>
        </p:spPr>
        <p:txBody>
          <a:bodyPr wrap="square">
            <a:spAutoFit/>
          </a:bodyPr>
          <a:lstStyle/>
          <a:p>
            <a:pPr marL="285750" indent="-285750">
              <a:buFont typeface="Wingdings" panose="05000000000000000000" pitchFamily="2" charset="2"/>
              <a:buChar char="Ø"/>
            </a:pPr>
            <a:r>
              <a:rPr lang="en-US" altLang="zh-CN" sz="2400" b="1" dirty="0"/>
              <a:t>5</a:t>
            </a:r>
            <a:r>
              <a:rPr lang="zh-CN" altLang="en-US" sz="2400" b="1" dirty="0"/>
              <a:t>昼夜是地球上测得的两次闪光时间的时间坐标之差（这里设为</a:t>
            </a:r>
            <a:r>
              <a:rPr lang="en-US" altLang="zh-CN" sz="2400" b="1" dirty="0"/>
              <a:t>t</a:t>
            </a:r>
            <a:r>
              <a:rPr lang="zh-CN" altLang="en-US" sz="2400" b="1" dirty="0"/>
              <a:t>）加上第二次脉冲信号以光速传回地球的时间</a:t>
            </a:r>
            <a:endParaRPr lang="en-US" altLang="zh-CN" sz="2400" b="1" dirty="0"/>
          </a:p>
          <a:p>
            <a:pPr marL="285750" indent="-285750">
              <a:buFont typeface="Wingdings" panose="05000000000000000000" pitchFamily="2" charset="2"/>
              <a:buChar char="Ø"/>
            </a:pPr>
            <a:r>
              <a:rPr lang="en-US" altLang="zh-CN" sz="2400" b="1" i="1" dirty="0">
                <a:latin typeface="Times New Roman" panose="02020603050405020304" pitchFamily="18" charset="0"/>
                <a:cs typeface="Times New Roman" panose="02020603050405020304" pitchFamily="18" charset="0"/>
              </a:rPr>
              <a:t>t </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l </a:t>
            </a:r>
            <a:r>
              <a:rPr lang="en-US" altLang="zh-CN" sz="2400" b="1" dirty="0">
                <a:latin typeface="Times New Roman" panose="02020603050405020304" pitchFamily="18" charset="0"/>
                <a:cs typeface="Times New Roman" panose="02020603050405020304" pitchFamily="18" charset="0"/>
              </a:rPr>
              <a:t>/ c = 5</a:t>
            </a:r>
            <a:r>
              <a:rPr lang="en-US" altLang="zh-CN" sz="2400" b="1" dirty="0"/>
              <a:t>, </a:t>
            </a:r>
            <a:r>
              <a:rPr lang="zh-CN" altLang="en-US" sz="2400" b="1" dirty="0"/>
              <a:t>解出</a:t>
            </a:r>
            <a:r>
              <a:rPr lang="en-US" altLang="zh-CN" sz="2400" b="1" i="1" dirty="0">
                <a:latin typeface="Times New Roman" panose="02020603050405020304" pitchFamily="18" charset="0"/>
                <a:cs typeface="Times New Roman" panose="02020603050405020304" pitchFamily="18" charset="0"/>
              </a:rPr>
              <a:t>t </a:t>
            </a:r>
            <a:r>
              <a:rPr lang="en-US" altLang="zh-CN" sz="2400" b="1" dirty="0">
                <a:latin typeface="Times New Roman" panose="02020603050405020304" pitchFamily="18" charset="0"/>
                <a:cs typeface="Times New Roman" panose="02020603050405020304" pitchFamily="18" charset="0"/>
              </a:rPr>
              <a:t>= 5/1.8</a:t>
            </a:r>
            <a:r>
              <a:rPr lang="en-US" altLang="zh-CN" sz="2400" b="1" dirty="0"/>
              <a:t>. </a:t>
            </a:r>
          </a:p>
          <a:p>
            <a:pPr marL="285750" indent="-285750">
              <a:buFont typeface="Wingdings" panose="05000000000000000000" pitchFamily="2" charset="2"/>
              <a:buChar char="Ø"/>
            </a:pPr>
            <a:r>
              <a:rPr lang="zh-CN" altLang="en-US" sz="2400" b="1" dirty="0"/>
              <a:t>这个时间对应的固有时才是</a:t>
            </a:r>
            <a:r>
              <a:rPr lang="en-US" altLang="zh-CN" sz="2400" b="1" dirty="0"/>
              <a:t>5/3</a:t>
            </a:r>
            <a:r>
              <a:rPr lang="zh-CN" altLang="en-US" sz="2400" b="1" dirty="0"/>
              <a:t>，等于星球上观察者的固有时</a:t>
            </a:r>
            <a:endParaRPr lang="en-US" altLang="zh-CN" sz="2400" b="1" dirty="0"/>
          </a:p>
        </p:txBody>
      </p:sp>
      <p:sp>
        <p:nvSpPr>
          <p:cNvPr id="23" name="Text Box 29"/>
          <p:cNvSpPr txBox="1">
            <a:spLocks noChangeArrowheads="1"/>
          </p:cNvSpPr>
          <p:nvPr/>
        </p:nvSpPr>
        <p:spPr bwMode="auto">
          <a:xfrm>
            <a:off x="6948264" y="2022897"/>
            <a:ext cx="88517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dirty="0">
                <a:solidFill>
                  <a:schemeClr val="accent2"/>
                </a:solidFill>
              </a:rPr>
              <a:t>(</a:t>
            </a:r>
            <a:r>
              <a:rPr lang="en-US" altLang="zh-CN" sz="2400" b="1" i="1" dirty="0">
                <a:solidFill>
                  <a:schemeClr val="accent2"/>
                </a:solidFill>
              </a:rPr>
              <a:t>0, t</a:t>
            </a:r>
            <a:r>
              <a:rPr lang="en-US" altLang="zh-CN" sz="2400" b="1" dirty="0">
                <a:solidFill>
                  <a:schemeClr val="accent2"/>
                </a:solidFill>
              </a:rPr>
              <a:t>’)</a:t>
            </a:r>
          </a:p>
        </p:txBody>
      </p:sp>
      <p:sp>
        <p:nvSpPr>
          <p:cNvPr id="24" name="Text Box 29"/>
          <p:cNvSpPr txBox="1">
            <a:spLocks noChangeArrowheads="1"/>
          </p:cNvSpPr>
          <p:nvPr/>
        </p:nvSpPr>
        <p:spPr bwMode="auto">
          <a:xfrm>
            <a:off x="6638758" y="2484562"/>
            <a:ext cx="149432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dirty="0"/>
              <a:t>(</a:t>
            </a:r>
            <a:r>
              <a:rPr lang="en-US" altLang="zh-CN" sz="2400" b="1" i="1" dirty="0"/>
              <a:t>l=0.8ct</a:t>
            </a:r>
            <a:r>
              <a:rPr lang="en-US" altLang="zh-CN" sz="2400" b="1" dirty="0"/>
              <a:t>, </a:t>
            </a:r>
            <a:r>
              <a:rPr lang="en-US" altLang="zh-CN" sz="2400" b="1" i="1" dirty="0"/>
              <a:t>t</a:t>
            </a:r>
            <a:r>
              <a:rPr lang="en-US" altLang="zh-CN" sz="2400" b="1" dirty="0"/>
              <a:t>)</a:t>
            </a:r>
          </a:p>
        </p:txBody>
      </p:sp>
      <p:sp>
        <p:nvSpPr>
          <p:cNvPr id="25" name="Text Box 29"/>
          <p:cNvSpPr txBox="1">
            <a:spLocks noChangeArrowheads="1"/>
          </p:cNvSpPr>
          <p:nvPr/>
        </p:nvSpPr>
        <p:spPr bwMode="auto">
          <a:xfrm>
            <a:off x="5868144" y="2489314"/>
            <a:ext cx="774410" cy="461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dirty="0"/>
              <a:t>(</a:t>
            </a:r>
            <a:r>
              <a:rPr lang="en-US" altLang="zh-CN" sz="2400" b="1" i="1" dirty="0"/>
              <a:t>0</a:t>
            </a:r>
            <a:r>
              <a:rPr lang="en-US" altLang="zh-CN" sz="2400" b="1" dirty="0"/>
              <a:t>,0)</a:t>
            </a:r>
          </a:p>
        </p:txBody>
      </p:sp>
      <p:sp>
        <p:nvSpPr>
          <p:cNvPr id="26" name="Text Box 29"/>
          <p:cNvSpPr txBox="1">
            <a:spLocks noChangeArrowheads="1"/>
          </p:cNvSpPr>
          <p:nvPr/>
        </p:nvSpPr>
        <p:spPr bwMode="auto">
          <a:xfrm>
            <a:off x="5854915" y="2022897"/>
            <a:ext cx="774410" cy="4616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zh-CN" sz="2400" b="1" dirty="0">
                <a:solidFill>
                  <a:schemeClr val="accent2"/>
                </a:solidFill>
              </a:rPr>
              <a:t>(</a:t>
            </a:r>
            <a:r>
              <a:rPr lang="en-US" altLang="zh-CN" sz="2400" b="1" i="1" dirty="0">
                <a:solidFill>
                  <a:schemeClr val="accent2"/>
                </a:solidFill>
              </a:rPr>
              <a:t>0</a:t>
            </a:r>
            <a:r>
              <a:rPr lang="en-US" altLang="zh-CN" sz="2400" b="1" dirty="0">
                <a:solidFill>
                  <a:schemeClr val="accent2"/>
                </a:solidFill>
              </a:rPr>
              <a:t>,0)</a:t>
            </a:r>
          </a:p>
        </p:txBody>
      </p:sp>
      <p:sp>
        <p:nvSpPr>
          <p:cNvPr id="27" name="TextBox 26"/>
          <p:cNvSpPr txBox="1"/>
          <p:nvPr/>
        </p:nvSpPr>
        <p:spPr>
          <a:xfrm>
            <a:off x="4821926" y="1596827"/>
            <a:ext cx="2198346" cy="461665"/>
          </a:xfrm>
          <a:prstGeom prst="rect">
            <a:avLst/>
          </a:prstGeom>
          <a:noFill/>
        </p:spPr>
        <p:txBody>
          <a:bodyPr wrap="square" rtlCol="0">
            <a:spAutoFit/>
          </a:bodyPr>
          <a:lstStyle/>
          <a:p>
            <a:r>
              <a:rPr lang="zh-CN" altLang="en-US" sz="2400" b="1" dirty="0">
                <a:solidFill>
                  <a:srgbClr val="0000FF"/>
                </a:solidFill>
                <a:latin typeface="黑体" panose="02010609060101010101" pitchFamily="49" charset="-122"/>
                <a:ea typeface="黑体" panose="02010609060101010101" pitchFamily="49" charset="-122"/>
              </a:rPr>
              <a:t>第一次闪光</a:t>
            </a:r>
          </a:p>
        </p:txBody>
      </p:sp>
      <p:sp>
        <p:nvSpPr>
          <p:cNvPr id="28" name="TextBox 27"/>
          <p:cNvSpPr txBox="1"/>
          <p:nvPr/>
        </p:nvSpPr>
        <p:spPr>
          <a:xfrm>
            <a:off x="7126182" y="1590849"/>
            <a:ext cx="2198346" cy="461665"/>
          </a:xfrm>
          <a:prstGeom prst="rect">
            <a:avLst/>
          </a:prstGeom>
          <a:noFill/>
        </p:spPr>
        <p:txBody>
          <a:bodyPr wrap="square" rtlCol="0">
            <a:spAutoFit/>
          </a:bodyPr>
          <a:lstStyle/>
          <a:p>
            <a:r>
              <a:rPr lang="zh-CN" altLang="en-US" sz="2400" b="1" dirty="0">
                <a:solidFill>
                  <a:srgbClr val="0000FF"/>
                </a:solidFill>
                <a:latin typeface="黑体" panose="02010609060101010101" pitchFamily="49" charset="-122"/>
                <a:ea typeface="黑体" panose="02010609060101010101" pitchFamily="49" charset="-122"/>
              </a:rPr>
              <a:t>第二次闪光</a:t>
            </a:r>
          </a:p>
        </p:txBody>
      </p:sp>
      <p:sp>
        <p:nvSpPr>
          <p:cNvPr id="29" name="矩形 28"/>
          <p:cNvSpPr/>
          <p:nvPr/>
        </p:nvSpPr>
        <p:spPr>
          <a:xfrm>
            <a:off x="56756" y="4766256"/>
            <a:ext cx="4155204" cy="1938992"/>
          </a:xfrm>
          <a:prstGeom prst="rect">
            <a:avLst/>
          </a:prstGeom>
        </p:spPr>
        <p:txBody>
          <a:bodyPr wrap="square">
            <a:spAutoFit/>
          </a:bodyPr>
          <a:lstStyle/>
          <a:p>
            <a:pPr marL="285750" indent="-285750">
              <a:buFont typeface="Wingdings" panose="05000000000000000000" pitchFamily="2" charset="2"/>
              <a:buChar char="Ø"/>
            </a:pPr>
            <a:r>
              <a:rPr lang="zh-CN" altLang="en-US" sz="2400" b="1" dirty="0">
                <a:solidFill>
                  <a:srgbClr val="0000FF"/>
                </a:solidFill>
              </a:rPr>
              <a:t>陷阱就在于，两次脉冲的时间里，星球以</a:t>
            </a:r>
            <a:r>
              <a:rPr lang="en-US" altLang="zh-CN" sz="2400" b="1" dirty="0">
                <a:solidFill>
                  <a:srgbClr val="0000FF"/>
                </a:solidFill>
              </a:rPr>
              <a:t>0.8c</a:t>
            </a:r>
            <a:r>
              <a:rPr lang="zh-CN" altLang="en-US" sz="2400" b="1" dirty="0">
                <a:solidFill>
                  <a:srgbClr val="0000FF"/>
                </a:solidFill>
              </a:rPr>
              <a:t>的速度离开地球很远了，这个信号传到地球坐标系原点还需要一定的时间</a:t>
            </a:r>
          </a:p>
        </p:txBody>
      </p:sp>
      <p:pic>
        <p:nvPicPr>
          <p:cNvPr id="30" name="Picture 35" descr="https://timgsa.baidu.com/timg?image&amp;quality=80&amp;size=b9999_10000&amp;sec=1515091398876&amp;di=6240f15c41ff231bb180512e6007b08d&amp;imgtype=0&amp;src=http%3A%2F%2Fb.hiphotos.baidu.com%2Fimage%2Fpic%2Fitem%2Fa044ad345982b2b7417dd82c3badcbef77099b7c.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9198" y="3656752"/>
            <a:ext cx="625322" cy="581354"/>
          </a:xfrm>
          <a:prstGeom prst="rect">
            <a:avLst/>
          </a:prstGeom>
          <a:noFill/>
          <a:extLst>
            <a:ext uri="{909E8E84-426E-40DD-AFC4-6F175D3DCCD1}">
              <a14:hiddenFill xmlns:a14="http://schemas.microsoft.com/office/drawing/2010/main">
                <a:solidFill>
                  <a:srgbClr val="FFFFFF"/>
                </a:solidFill>
              </a14:hiddenFill>
            </a:ext>
          </a:extLst>
        </p:spPr>
      </p:pic>
      <p:sp>
        <p:nvSpPr>
          <p:cNvPr id="31" name="闪电形 30"/>
          <p:cNvSpPr/>
          <p:nvPr/>
        </p:nvSpPr>
        <p:spPr>
          <a:xfrm rot="6941631">
            <a:off x="1444131" y="3358628"/>
            <a:ext cx="645192" cy="552853"/>
          </a:xfrm>
          <a:prstGeom prst="lightningBolt">
            <a:avLst/>
          </a:prstGeom>
          <a:solidFill>
            <a:srgbClr val="361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4398219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p:cTn id="35" dur="500" fill="hold"/>
                                        <p:tgtEl>
                                          <p:spTgt spid="29"/>
                                        </p:tgtEl>
                                        <p:attrNameLst>
                                          <p:attrName>ppt_w</p:attrName>
                                        </p:attrNameLst>
                                      </p:cBhvr>
                                      <p:tavLst>
                                        <p:tav tm="0">
                                          <p:val>
                                            <p:fltVal val="0"/>
                                          </p:val>
                                        </p:tav>
                                        <p:tav tm="100000">
                                          <p:val>
                                            <p:strVal val="#ppt_w"/>
                                          </p:val>
                                        </p:tav>
                                      </p:tavLst>
                                    </p:anim>
                                    <p:anim calcmode="lin" valueType="num">
                                      <p:cBhvr>
                                        <p:cTn id="36" dur="500" fill="hold"/>
                                        <p:tgtEl>
                                          <p:spTgt spid="29"/>
                                        </p:tgtEl>
                                        <p:attrNameLst>
                                          <p:attrName>ppt_h</p:attrName>
                                        </p:attrNameLst>
                                      </p:cBhvr>
                                      <p:tavLst>
                                        <p:tav tm="0">
                                          <p:val>
                                            <p:fltVal val="0"/>
                                          </p:val>
                                        </p:tav>
                                        <p:tav tm="100000">
                                          <p:val>
                                            <p:strVal val="#ppt_h"/>
                                          </p:val>
                                        </p:tav>
                                      </p:tavLst>
                                    </p:anim>
                                    <p:animEffect transition="in" filter="fade">
                                      <p:cBhvr>
                                        <p:cTn id="37" dur="500"/>
                                        <p:tgtEl>
                                          <p:spTgt spid="29"/>
                                        </p:tgtEl>
                                      </p:cBhvr>
                                    </p:animEffect>
                                  </p:childTnLst>
                                </p:cTn>
                              </p:par>
                              <p:par>
                                <p:cTn id="38" presetID="1"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243805"/>
            <a:ext cx="7560840" cy="2677656"/>
          </a:xfrm>
          <a:prstGeom prst="rect">
            <a:avLst/>
          </a:prstGeom>
          <a:noFill/>
        </p:spPr>
        <p:txBody>
          <a:bodyPr wrap="square" rtlCol="0">
            <a:spAutoFit/>
          </a:bodyPr>
          <a:lstStyle/>
          <a:p>
            <a:r>
              <a:rPr lang="zh-CN" altLang="en-US" dirty="0"/>
              <a:t>例题</a:t>
            </a:r>
            <a:r>
              <a:rPr lang="en-US" altLang="zh-CN" dirty="0"/>
              <a:t>2</a:t>
            </a:r>
            <a:r>
              <a:rPr lang="zh-CN" altLang="en-US" dirty="0"/>
              <a:t>：地球上的观测者发现，一只以速率</a:t>
            </a:r>
            <a:r>
              <a:rPr lang="en-US" altLang="zh-CN" dirty="0"/>
              <a:t>0.6</a:t>
            </a:r>
            <a:r>
              <a:rPr lang="en-US" altLang="zh-CN" i="1" dirty="0"/>
              <a:t>c</a:t>
            </a:r>
            <a:r>
              <a:rPr lang="zh-CN" altLang="en-US" dirty="0"/>
              <a:t>向东航行的宇宙飞船将在</a:t>
            </a:r>
            <a:r>
              <a:rPr lang="en-US" altLang="zh-CN" dirty="0"/>
              <a:t>5</a:t>
            </a:r>
            <a:r>
              <a:rPr lang="zh-CN" altLang="en-US" dirty="0"/>
              <a:t>秒后同一个以速率</a:t>
            </a:r>
            <a:r>
              <a:rPr lang="en-US" altLang="zh-CN" dirty="0"/>
              <a:t>0.8</a:t>
            </a:r>
            <a:r>
              <a:rPr lang="en-US" altLang="zh-CN" i="1" dirty="0"/>
              <a:t>c</a:t>
            </a:r>
            <a:r>
              <a:rPr lang="zh-CN" altLang="en-US" dirty="0"/>
              <a:t>向西飞行的彗星相撞。（</a:t>
            </a:r>
            <a:r>
              <a:rPr lang="en-US" altLang="zh-CN" dirty="0"/>
              <a:t>1</a:t>
            </a:r>
            <a:r>
              <a:rPr lang="zh-CN" altLang="en-US" dirty="0"/>
              <a:t>）飞船上的观测者观测，彗星以多大速率向他们接近？（</a:t>
            </a:r>
            <a:r>
              <a:rPr lang="en-US" altLang="zh-CN" dirty="0"/>
              <a:t>2</a:t>
            </a:r>
            <a:r>
              <a:rPr lang="zh-CN" altLang="en-US" dirty="0"/>
              <a:t>）飞船上的观测者测量，还有多少时间允许他们离开航线避免相撞？</a:t>
            </a:r>
            <a:endParaRPr lang="zh-CN" altLang="en-US" i="1" dirty="0"/>
          </a:p>
        </p:txBody>
      </p:sp>
      <p:grpSp>
        <p:nvGrpSpPr>
          <p:cNvPr id="13" name="组合 12"/>
          <p:cNvGrpSpPr/>
          <p:nvPr/>
        </p:nvGrpSpPr>
        <p:grpSpPr>
          <a:xfrm>
            <a:off x="249371" y="5302019"/>
            <a:ext cx="8499093" cy="1295333"/>
            <a:chOff x="660672" y="5302019"/>
            <a:chExt cx="8499093" cy="1295333"/>
          </a:xfrm>
        </p:grpSpPr>
        <p:sp>
          <p:nvSpPr>
            <p:cNvPr id="3" name="Line 17"/>
            <p:cNvSpPr>
              <a:spLocks noChangeShapeType="1"/>
            </p:cNvSpPr>
            <p:nvPr/>
          </p:nvSpPr>
          <p:spPr bwMode="auto">
            <a:xfrm>
              <a:off x="660672" y="6597352"/>
              <a:ext cx="8499093"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 Box 19"/>
            <p:cNvSpPr txBox="1">
              <a:spLocks noChangeArrowheads="1"/>
            </p:cNvSpPr>
            <p:nvPr/>
          </p:nvSpPr>
          <p:spPr bwMode="auto">
            <a:xfrm>
              <a:off x="878845" y="6021288"/>
              <a:ext cx="6922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b="1" dirty="0">
                  <a:solidFill>
                    <a:schemeClr val="accent2"/>
                  </a:solidFill>
                </a:rPr>
                <a:t>S</a:t>
              </a:r>
              <a:r>
                <a:rPr lang="zh-CN" altLang="en-US" sz="2400" b="1" dirty="0">
                  <a:solidFill>
                    <a:schemeClr val="accent2"/>
                  </a:solidFill>
                </a:rPr>
                <a:t>地</a:t>
              </a:r>
              <a:endParaRPr lang="en-US" altLang="zh-CN" sz="2400" b="1" dirty="0">
                <a:solidFill>
                  <a:schemeClr val="accent2"/>
                </a:solidFill>
              </a:endParaRPr>
            </a:p>
          </p:txBody>
        </p:sp>
        <p:sp>
          <p:nvSpPr>
            <p:cNvPr id="5" name="Line 27"/>
            <p:cNvSpPr>
              <a:spLocks noChangeShapeType="1"/>
            </p:cNvSpPr>
            <p:nvPr/>
          </p:nvSpPr>
          <p:spPr bwMode="auto">
            <a:xfrm flipV="1">
              <a:off x="665434" y="5302019"/>
              <a:ext cx="0" cy="12953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7" name="Text Box 19"/>
          <p:cNvSpPr txBox="1">
            <a:spLocks noChangeArrowheads="1"/>
          </p:cNvSpPr>
          <p:nvPr/>
        </p:nvSpPr>
        <p:spPr bwMode="auto">
          <a:xfrm>
            <a:off x="5680914" y="3803717"/>
            <a:ext cx="1224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None/>
            </a:pPr>
            <a:r>
              <a:rPr lang="en-US" altLang="zh-CN" sz="2400" b="1" dirty="0">
                <a:solidFill>
                  <a:schemeClr val="accent2"/>
                </a:solidFill>
              </a:rPr>
              <a:t>S</a:t>
            </a:r>
            <a:r>
              <a:rPr lang="en-US" altLang="zh-CN" sz="2400" dirty="0">
                <a:solidFill>
                  <a:schemeClr val="accent2"/>
                </a:solidFill>
              </a:rPr>
              <a:t>’ ’</a:t>
            </a:r>
            <a:r>
              <a:rPr lang="zh-CN" altLang="en-US" sz="2400" dirty="0">
                <a:solidFill>
                  <a:schemeClr val="accent2"/>
                </a:solidFill>
              </a:rPr>
              <a:t>彗</a:t>
            </a:r>
            <a:endParaRPr lang="en-US" altLang="zh-CN" sz="2400" dirty="0">
              <a:solidFill>
                <a:schemeClr val="accent2"/>
              </a:solidFill>
            </a:endParaRPr>
          </a:p>
        </p:txBody>
      </p:sp>
      <p:sp>
        <p:nvSpPr>
          <p:cNvPr id="8" name="Line 27"/>
          <p:cNvSpPr>
            <a:spLocks noChangeShapeType="1"/>
          </p:cNvSpPr>
          <p:nvPr/>
        </p:nvSpPr>
        <p:spPr bwMode="auto">
          <a:xfrm flipV="1">
            <a:off x="5582725" y="3068960"/>
            <a:ext cx="0" cy="12953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 name="Line 17"/>
          <p:cNvSpPr>
            <a:spLocks noChangeShapeType="1"/>
          </p:cNvSpPr>
          <p:nvPr/>
        </p:nvSpPr>
        <p:spPr bwMode="auto">
          <a:xfrm>
            <a:off x="1179347" y="4364293"/>
            <a:ext cx="2666445"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19"/>
          <p:cNvSpPr txBox="1">
            <a:spLocks noChangeArrowheads="1"/>
          </p:cNvSpPr>
          <p:nvPr/>
        </p:nvSpPr>
        <p:spPr bwMode="auto">
          <a:xfrm>
            <a:off x="1329491" y="3798923"/>
            <a:ext cx="7920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b="1" dirty="0">
                <a:solidFill>
                  <a:schemeClr val="accent2"/>
                </a:solidFill>
              </a:rPr>
              <a:t>S’</a:t>
            </a:r>
            <a:r>
              <a:rPr lang="zh-CN" altLang="en-US" sz="2400" b="1" dirty="0">
                <a:solidFill>
                  <a:schemeClr val="accent2"/>
                </a:solidFill>
              </a:rPr>
              <a:t>飞</a:t>
            </a:r>
            <a:endParaRPr lang="en-US" altLang="zh-CN" sz="2400" b="1" dirty="0">
              <a:solidFill>
                <a:schemeClr val="accent2"/>
              </a:solidFill>
            </a:endParaRPr>
          </a:p>
        </p:txBody>
      </p:sp>
      <p:sp>
        <p:nvSpPr>
          <p:cNvPr id="11" name="Line 27"/>
          <p:cNvSpPr>
            <a:spLocks noChangeShapeType="1"/>
          </p:cNvSpPr>
          <p:nvPr/>
        </p:nvSpPr>
        <p:spPr bwMode="auto">
          <a:xfrm flipV="1">
            <a:off x="1184109" y="3068960"/>
            <a:ext cx="0" cy="12953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Line 25"/>
          <p:cNvSpPr>
            <a:spLocks noChangeShapeType="1"/>
          </p:cNvSpPr>
          <p:nvPr/>
        </p:nvSpPr>
        <p:spPr bwMode="auto">
          <a:xfrm>
            <a:off x="1225193" y="3356202"/>
            <a:ext cx="761841"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 name="Object 26"/>
          <p:cNvGraphicFramePr>
            <a:graphicFrameLocks noChangeAspect="1"/>
          </p:cNvGraphicFramePr>
          <p:nvPr>
            <p:extLst>
              <p:ext uri="{D42A27DB-BD31-4B8C-83A1-F6EECF244321}">
                <p14:modId xmlns:p14="http://schemas.microsoft.com/office/powerpoint/2010/main" val="1315125898"/>
              </p:ext>
            </p:extLst>
          </p:nvPr>
        </p:nvGraphicFramePr>
        <p:xfrm>
          <a:off x="2037913" y="3076005"/>
          <a:ext cx="731738" cy="460995"/>
        </p:xfrm>
        <a:graphic>
          <a:graphicData uri="http://schemas.openxmlformats.org/presentationml/2006/ole">
            <mc:AlternateContent xmlns:mc="http://schemas.openxmlformats.org/markup-compatibility/2006">
              <mc:Choice xmlns:v="urn:schemas-microsoft-com:vml" Requires="v">
                <p:oleObj spid="_x0000_s100634" name="Equation" r:id="rId3" imgW="304560" imgH="177480" progId="Equation.DSMT4">
                  <p:embed/>
                </p:oleObj>
              </mc:Choice>
              <mc:Fallback>
                <p:oleObj name="Equation" r:id="rId3" imgW="304560" imgH="177480" progId="Equation.DSMT4">
                  <p:embed/>
                  <p:pic>
                    <p:nvPicPr>
                      <p:cNvPr id="0" name=""/>
                      <p:cNvPicPr>
                        <a:picLocks noChangeAspect="1" noChangeArrowheads="1"/>
                      </p:cNvPicPr>
                      <p:nvPr/>
                    </p:nvPicPr>
                    <p:blipFill>
                      <a:blip r:embed="rId4"/>
                      <a:srcRect/>
                      <a:stretch>
                        <a:fillRect/>
                      </a:stretch>
                    </p:blipFill>
                    <p:spPr bwMode="auto">
                      <a:xfrm>
                        <a:off x="2037913" y="3076005"/>
                        <a:ext cx="731738" cy="460995"/>
                      </a:xfrm>
                      <a:prstGeom prst="rect">
                        <a:avLst/>
                      </a:prstGeom>
                      <a:noFill/>
                      <a:ln>
                        <a:noFill/>
                      </a:ln>
                      <a:effectLst/>
                    </p:spPr>
                  </p:pic>
                </p:oleObj>
              </mc:Fallback>
            </mc:AlternateContent>
          </a:graphicData>
        </a:graphic>
      </p:graphicFrame>
      <p:sp>
        <p:nvSpPr>
          <p:cNvPr id="16" name="Line 25"/>
          <p:cNvSpPr>
            <a:spLocks noChangeShapeType="1"/>
          </p:cNvSpPr>
          <p:nvPr/>
        </p:nvSpPr>
        <p:spPr bwMode="auto">
          <a:xfrm flipH="1">
            <a:off x="5670603" y="3394111"/>
            <a:ext cx="868578"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7" name="Object 26"/>
          <p:cNvGraphicFramePr>
            <a:graphicFrameLocks noChangeAspect="1"/>
          </p:cNvGraphicFramePr>
          <p:nvPr>
            <p:extLst>
              <p:ext uri="{D42A27DB-BD31-4B8C-83A1-F6EECF244321}">
                <p14:modId xmlns:p14="http://schemas.microsoft.com/office/powerpoint/2010/main" val="1291762571"/>
              </p:ext>
            </p:extLst>
          </p:nvPr>
        </p:nvGraphicFramePr>
        <p:xfrm>
          <a:off x="6539181" y="3130498"/>
          <a:ext cx="731738" cy="460995"/>
        </p:xfrm>
        <a:graphic>
          <a:graphicData uri="http://schemas.openxmlformats.org/presentationml/2006/ole">
            <mc:AlternateContent xmlns:mc="http://schemas.openxmlformats.org/markup-compatibility/2006">
              <mc:Choice xmlns:v="urn:schemas-microsoft-com:vml" Requires="v">
                <p:oleObj spid="_x0000_s100635" name="Equation" r:id="rId5" imgW="304560" imgH="177480" progId="Equation.DSMT4">
                  <p:embed/>
                </p:oleObj>
              </mc:Choice>
              <mc:Fallback>
                <p:oleObj name="Equation" r:id="rId5" imgW="304560" imgH="177480" progId="Equation.DSMT4">
                  <p:embed/>
                  <p:pic>
                    <p:nvPicPr>
                      <p:cNvPr id="0" name=""/>
                      <p:cNvPicPr>
                        <a:picLocks noChangeAspect="1" noChangeArrowheads="1"/>
                      </p:cNvPicPr>
                      <p:nvPr/>
                    </p:nvPicPr>
                    <p:blipFill>
                      <a:blip r:embed="rId6"/>
                      <a:srcRect/>
                      <a:stretch>
                        <a:fillRect/>
                      </a:stretch>
                    </p:blipFill>
                    <p:spPr bwMode="auto">
                      <a:xfrm>
                        <a:off x="6539181" y="3130498"/>
                        <a:ext cx="731738" cy="460995"/>
                      </a:xfrm>
                      <a:prstGeom prst="rect">
                        <a:avLst/>
                      </a:prstGeom>
                      <a:noFill/>
                      <a:ln>
                        <a:noFill/>
                      </a:ln>
                      <a:effectLst/>
                    </p:spPr>
                  </p:pic>
                </p:oleObj>
              </mc:Fallback>
            </mc:AlternateContent>
          </a:graphicData>
        </a:graphic>
      </p:graphicFrame>
      <p:grpSp>
        <p:nvGrpSpPr>
          <p:cNvPr id="30" name="组合 29"/>
          <p:cNvGrpSpPr/>
          <p:nvPr/>
        </p:nvGrpSpPr>
        <p:grpSpPr>
          <a:xfrm>
            <a:off x="2948352" y="4941168"/>
            <a:ext cx="2666445" cy="1295333"/>
            <a:chOff x="2948352" y="5052781"/>
            <a:chExt cx="2666445" cy="1295333"/>
          </a:xfrm>
        </p:grpSpPr>
        <p:sp>
          <p:nvSpPr>
            <p:cNvPr id="21" name="Line 17"/>
            <p:cNvSpPr>
              <a:spLocks noChangeShapeType="1"/>
            </p:cNvSpPr>
            <p:nvPr/>
          </p:nvSpPr>
          <p:spPr bwMode="auto">
            <a:xfrm>
              <a:off x="2948352" y="6348114"/>
              <a:ext cx="2666445"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Text Box 19"/>
            <p:cNvSpPr txBox="1">
              <a:spLocks noChangeArrowheads="1"/>
            </p:cNvSpPr>
            <p:nvPr/>
          </p:nvSpPr>
          <p:spPr bwMode="auto">
            <a:xfrm>
              <a:off x="3098496" y="5782744"/>
              <a:ext cx="7920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b="1" dirty="0">
                  <a:solidFill>
                    <a:schemeClr val="accent2"/>
                  </a:solidFill>
                </a:rPr>
                <a:t>S’</a:t>
              </a:r>
              <a:r>
                <a:rPr lang="zh-CN" altLang="en-US" sz="2400" b="1" dirty="0">
                  <a:solidFill>
                    <a:schemeClr val="accent2"/>
                  </a:solidFill>
                </a:rPr>
                <a:t>飞</a:t>
              </a:r>
              <a:endParaRPr lang="en-US" altLang="zh-CN" sz="2400" b="1" dirty="0">
                <a:solidFill>
                  <a:schemeClr val="accent2"/>
                </a:solidFill>
              </a:endParaRPr>
            </a:p>
          </p:txBody>
        </p:sp>
        <p:sp>
          <p:nvSpPr>
            <p:cNvPr id="23" name="Line 27"/>
            <p:cNvSpPr>
              <a:spLocks noChangeShapeType="1"/>
            </p:cNvSpPr>
            <p:nvPr/>
          </p:nvSpPr>
          <p:spPr bwMode="auto">
            <a:xfrm flipV="1">
              <a:off x="2953114" y="5052781"/>
              <a:ext cx="0" cy="12953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 name="Line 25"/>
            <p:cNvSpPr>
              <a:spLocks noChangeShapeType="1"/>
            </p:cNvSpPr>
            <p:nvPr/>
          </p:nvSpPr>
          <p:spPr bwMode="auto">
            <a:xfrm>
              <a:off x="2994198" y="5340023"/>
              <a:ext cx="761841"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 name="Object 26"/>
            <p:cNvGraphicFramePr>
              <a:graphicFrameLocks noChangeAspect="1"/>
            </p:cNvGraphicFramePr>
            <p:nvPr>
              <p:extLst>
                <p:ext uri="{D42A27DB-BD31-4B8C-83A1-F6EECF244321}">
                  <p14:modId xmlns:p14="http://schemas.microsoft.com/office/powerpoint/2010/main" val="2567448854"/>
                </p:ext>
              </p:extLst>
            </p:nvPr>
          </p:nvGraphicFramePr>
          <p:xfrm>
            <a:off x="3806918" y="5059826"/>
            <a:ext cx="731738" cy="460995"/>
          </p:xfrm>
          <a:graphic>
            <a:graphicData uri="http://schemas.openxmlformats.org/presentationml/2006/ole">
              <mc:AlternateContent xmlns:mc="http://schemas.openxmlformats.org/markup-compatibility/2006">
                <mc:Choice xmlns:v="urn:schemas-microsoft-com:vml" Requires="v">
                  <p:oleObj spid="_x0000_s100636" name="Equation" r:id="rId7" imgW="304560" imgH="177480" progId="Equation.DSMT4">
                    <p:embed/>
                  </p:oleObj>
                </mc:Choice>
                <mc:Fallback>
                  <p:oleObj name="Equation" r:id="rId7" imgW="304560" imgH="177480" progId="Equation.DSMT4">
                    <p:embed/>
                    <p:pic>
                      <p:nvPicPr>
                        <p:cNvPr id="0" name=""/>
                        <p:cNvPicPr>
                          <a:picLocks noChangeAspect="1" noChangeArrowheads="1"/>
                        </p:cNvPicPr>
                        <p:nvPr/>
                      </p:nvPicPr>
                      <p:blipFill>
                        <a:blip r:embed="rId8"/>
                        <a:srcRect/>
                        <a:stretch>
                          <a:fillRect/>
                        </a:stretch>
                      </p:blipFill>
                      <p:spPr bwMode="auto">
                        <a:xfrm>
                          <a:off x="3806918" y="5059826"/>
                          <a:ext cx="731738" cy="460995"/>
                        </a:xfrm>
                        <a:prstGeom prst="rect">
                          <a:avLst/>
                        </a:prstGeom>
                        <a:noFill/>
                        <a:ln>
                          <a:noFill/>
                        </a:ln>
                        <a:effectLst/>
                      </p:spPr>
                    </p:pic>
                  </p:oleObj>
                </mc:Fallback>
              </mc:AlternateContent>
            </a:graphicData>
          </a:graphic>
        </p:graphicFrame>
      </p:grpSp>
      <p:sp>
        <p:nvSpPr>
          <p:cNvPr id="6" name="Line 17"/>
          <p:cNvSpPr>
            <a:spLocks noChangeShapeType="1"/>
          </p:cNvSpPr>
          <p:nvPr/>
        </p:nvSpPr>
        <p:spPr bwMode="auto">
          <a:xfrm>
            <a:off x="5571827" y="4369087"/>
            <a:ext cx="2666445"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7"/>
          <p:cNvSpPr>
            <a:spLocks noChangeShapeType="1"/>
          </p:cNvSpPr>
          <p:nvPr/>
        </p:nvSpPr>
        <p:spPr bwMode="auto">
          <a:xfrm>
            <a:off x="2958979" y="6485739"/>
            <a:ext cx="2666445"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19"/>
          <p:cNvSpPr txBox="1">
            <a:spLocks noChangeArrowheads="1"/>
          </p:cNvSpPr>
          <p:nvPr/>
        </p:nvSpPr>
        <p:spPr bwMode="auto">
          <a:xfrm>
            <a:off x="3061930" y="5925163"/>
            <a:ext cx="1224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None/>
            </a:pPr>
            <a:r>
              <a:rPr lang="en-US" altLang="zh-CN" sz="2400" b="1" dirty="0">
                <a:solidFill>
                  <a:schemeClr val="accent2"/>
                </a:solidFill>
              </a:rPr>
              <a:t>S</a:t>
            </a:r>
            <a:r>
              <a:rPr lang="en-US" altLang="zh-CN" sz="2400" dirty="0">
                <a:solidFill>
                  <a:schemeClr val="accent2"/>
                </a:solidFill>
              </a:rPr>
              <a:t>’ ’</a:t>
            </a:r>
            <a:r>
              <a:rPr lang="zh-CN" altLang="en-US" sz="2400" dirty="0">
                <a:solidFill>
                  <a:schemeClr val="accent2"/>
                </a:solidFill>
              </a:rPr>
              <a:t>彗</a:t>
            </a:r>
            <a:endParaRPr lang="en-US" altLang="zh-CN" sz="2400" dirty="0">
              <a:solidFill>
                <a:schemeClr val="accent2"/>
              </a:solidFill>
            </a:endParaRPr>
          </a:p>
        </p:txBody>
      </p:sp>
      <p:sp>
        <p:nvSpPr>
          <p:cNvPr id="20" name="Line 27"/>
          <p:cNvSpPr>
            <a:spLocks noChangeShapeType="1"/>
          </p:cNvSpPr>
          <p:nvPr/>
        </p:nvSpPr>
        <p:spPr bwMode="auto">
          <a:xfrm flipV="1">
            <a:off x="2963741" y="5190406"/>
            <a:ext cx="0" cy="12953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 name="Line 25"/>
          <p:cNvSpPr>
            <a:spLocks noChangeShapeType="1"/>
          </p:cNvSpPr>
          <p:nvPr/>
        </p:nvSpPr>
        <p:spPr bwMode="auto">
          <a:xfrm flipH="1">
            <a:off x="3051619" y="5515557"/>
            <a:ext cx="868578"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 name="Object 26"/>
          <p:cNvGraphicFramePr>
            <a:graphicFrameLocks noChangeAspect="1"/>
          </p:cNvGraphicFramePr>
          <p:nvPr>
            <p:extLst>
              <p:ext uri="{D42A27DB-BD31-4B8C-83A1-F6EECF244321}">
                <p14:modId xmlns:p14="http://schemas.microsoft.com/office/powerpoint/2010/main" val="38767008"/>
              </p:ext>
            </p:extLst>
          </p:nvPr>
        </p:nvGraphicFramePr>
        <p:xfrm>
          <a:off x="3920197" y="5251944"/>
          <a:ext cx="731738" cy="460995"/>
        </p:xfrm>
        <a:graphic>
          <a:graphicData uri="http://schemas.openxmlformats.org/presentationml/2006/ole">
            <mc:AlternateContent xmlns:mc="http://schemas.openxmlformats.org/markup-compatibility/2006">
              <mc:Choice xmlns:v="urn:schemas-microsoft-com:vml" Requires="v">
                <p:oleObj spid="_x0000_s100637" name="Equation" r:id="rId9" imgW="304560" imgH="177480" progId="Equation.DSMT4">
                  <p:embed/>
                </p:oleObj>
              </mc:Choice>
              <mc:Fallback>
                <p:oleObj name="Equation" r:id="rId9" imgW="304560" imgH="177480" progId="Equation.DSMT4">
                  <p:embed/>
                  <p:pic>
                    <p:nvPicPr>
                      <p:cNvPr id="0" name=""/>
                      <p:cNvPicPr>
                        <a:picLocks noChangeAspect="1" noChangeArrowheads="1"/>
                      </p:cNvPicPr>
                      <p:nvPr/>
                    </p:nvPicPr>
                    <p:blipFill>
                      <a:blip r:embed="rId10"/>
                      <a:srcRect/>
                      <a:stretch>
                        <a:fillRect/>
                      </a:stretch>
                    </p:blipFill>
                    <p:spPr bwMode="auto">
                      <a:xfrm>
                        <a:off x="3920197" y="5251944"/>
                        <a:ext cx="731738" cy="460995"/>
                      </a:xfrm>
                      <a:prstGeom prst="rect">
                        <a:avLst/>
                      </a:prstGeom>
                      <a:noFill/>
                      <a:ln>
                        <a:noFill/>
                      </a:ln>
                      <a:effectLst/>
                    </p:spPr>
                  </p:pic>
                </p:oleObj>
              </mc:Fallback>
            </mc:AlternateContent>
          </a:graphicData>
        </a:graphic>
      </p:graphicFrame>
      <p:sp>
        <p:nvSpPr>
          <p:cNvPr id="31" name="矩形 30"/>
          <p:cNvSpPr/>
          <p:nvPr/>
        </p:nvSpPr>
        <p:spPr>
          <a:xfrm>
            <a:off x="1835696" y="5498068"/>
            <a:ext cx="1085554" cy="523220"/>
          </a:xfrm>
          <a:prstGeom prst="rect">
            <a:avLst/>
          </a:prstGeom>
        </p:spPr>
        <p:txBody>
          <a:bodyPr wrap="none">
            <a:spAutoFit/>
          </a:bodyPr>
          <a:lstStyle/>
          <a:p>
            <a:r>
              <a:rPr lang="en-US" altLang="zh-CN" dirty="0"/>
              <a:t>5</a:t>
            </a:r>
            <a:r>
              <a:rPr lang="zh-CN" altLang="en-US" dirty="0"/>
              <a:t>秒后</a:t>
            </a:r>
          </a:p>
        </p:txBody>
      </p:sp>
    </p:spTree>
    <p:extLst>
      <p:ext uri="{BB962C8B-B14F-4D97-AF65-F5344CB8AC3E}">
        <p14:creationId xmlns:p14="http://schemas.microsoft.com/office/powerpoint/2010/main" val="27264692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arn(inVertical)">
                                      <p:cBhvr>
                                        <p:cTn id="13" dur="500"/>
                                        <p:tgtEl>
                                          <p:spTgt spid="1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arn(inVertical)">
                                      <p:cBhvr>
                                        <p:cTn id="16" dur="500"/>
                                        <p:tgtEl>
                                          <p:spTgt spid="2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arn(inVertical)">
                                      <p:cBhvr>
                                        <p:cTn id="19" dur="500"/>
                                        <p:tgtEl>
                                          <p:spTgt spid="26"/>
                                        </p:tgtEl>
                                      </p:cBhvr>
                                    </p:animEffect>
                                  </p:childTnLst>
                                </p:cTn>
                              </p:par>
                              <p:par>
                                <p:cTn id="20" presetID="16" presetClass="entr" presetSubtype="21"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arn(inVertical)">
                                      <p:cBhvr>
                                        <p:cTn id="22" dur="500"/>
                                        <p:tgtEl>
                                          <p:spTgt spid="2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arn(inVertical)">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6"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116632"/>
            <a:ext cx="5832648" cy="707886"/>
          </a:xfrm>
          <a:prstGeom prst="rect">
            <a:avLst/>
          </a:prstGeom>
          <a:noFill/>
        </p:spPr>
        <p:txBody>
          <a:bodyPr wrap="square" rtlCol="0">
            <a:spAutoFit/>
          </a:bodyPr>
          <a:lstStyle/>
          <a:p>
            <a:pPr algn="ctr"/>
            <a:r>
              <a:rPr lang="zh-CN" altLang="en-US" sz="4000" dirty="0"/>
              <a:t>一些典型电荷分布的场强</a:t>
            </a:r>
          </a:p>
        </p:txBody>
      </p:sp>
      <p:sp>
        <p:nvSpPr>
          <p:cNvPr id="3" name="矩形 2"/>
          <p:cNvSpPr/>
          <p:nvPr/>
        </p:nvSpPr>
        <p:spPr>
          <a:xfrm>
            <a:off x="408990" y="1268760"/>
            <a:ext cx="2709396" cy="523220"/>
          </a:xfrm>
          <a:prstGeom prst="rect">
            <a:avLst/>
          </a:prstGeom>
        </p:spPr>
        <p:txBody>
          <a:bodyPr wrap="none">
            <a:spAutoFit/>
          </a:bodyPr>
          <a:lstStyle/>
          <a:p>
            <a:r>
              <a:rPr lang="zh-CN" altLang="en-US" dirty="0">
                <a:solidFill>
                  <a:schemeClr val="accent2"/>
                </a:solidFill>
                <a:ea typeface="宋体" pitchFamily="2" charset="-122"/>
              </a:rPr>
              <a:t>带电无限长直线</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162718477"/>
              </p:ext>
            </p:extLst>
          </p:nvPr>
        </p:nvGraphicFramePr>
        <p:xfrm>
          <a:off x="3995936" y="1052736"/>
          <a:ext cx="1854200" cy="990600"/>
        </p:xfrm>
        <a:graphic>
          <a:graphicData uri="http://schemas.openxmlformats.org/presentationml/2006/ole">
            <mc:AlternateContent xmlns:mc="http://schemas.openxmlformats.org/markup-compatibility/2006">
              <mc:Choice xmlns:v="urn:schemas-microsoft-com:vml" Requires="v">
                <p:oleObj spid="_x0000_s59648" name="公式" r:id="rId3" imgW="2373840" imgH="1218240" progId="Equation.3">
                  <p:embed/>
                </p:oleObj>
              </mc:Choice>
              <mc:Fallback>
                <p:oleObj name="公式" r:id="rId3" imgW="2373840" imgH="1218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1052736"/>
                        <a:ext cx="1854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矩形 4"/>
          <p:cNvSpPr/>
          <p:nvPr/>
        </p:nvSpPr>
        <p:spPr>
          <a:xfrm>
            <a:off x="395536" y="2473732"/>
            <a:ext cx="3430747" cy="523220"/>
          </a:xfrm>
          <a:prstGeom prst="rect">
            <a:avLst/>
          </a:prstGeom>
        </p:spPr>
        <p:txBody>
          <a:bodyPr wrap="none">
            <a:spAutoFit/>
          </a:bodyPr>
          <a:lstStyle/>
          <a:p>
            <a:pPr eaLnBrk="1" hangingPunct="1"/>
            <a:r>
              <a:rPr lang="zh-CN" altLang="en-US" dirty="0">
                <a:solidFill>
                  <a:schemeClr val="accent2"/>
                </a:solidFill>
                <a:ea typeface="宋体" pitchFamily="2" charset="-122"/>
              </a:rPr>
              <a:t>无限大均匀带电平面</a:t>
            </a:r>
          </a:p>
        </p:txBody>
      </p:sp>
      <p:graphicFrame>
        <p:nvGraphicFramePr>
          <p:cNvPr id="6" name="对象 5"/>
          <p:cNvGraphicFramePr>
            <a:graphicFrameLocks noChangeAspect="1"/>
          </p:cNvGraphicFramePr>
          <p:nvPr>
            <p:extLst>
              <p:ext uri="{D42A27DB-BD31-4B8C-83A1-F6EECF244321}">
                <p14:modId xmlns:p14="http://schemas.microsoft.com/office/powerpoint/2010/main" val="2019463256"/>
              </p:ext>
            </p:extLst>
          </p:nvPr>
        </p:nvGraphicFramePr>
        <p:xfrm>
          <a:off x="4355976" y="2239928"/>
          <a:ext cx="2134204" cy="1120328"/>
        </p:xfrm>
        <a:graphic>
          <a:graphicData uri="http://schemas.openxmlformats.org/presentationml/2006/ole">
            <mc:AlternateContent xmlns:mc="http://schemas.openxmlformats.org/markup-compatibility/2006">
              <mc:Choice xmlns:v="urn:schemas-microsoft-com:vml" Requires="v">
                <p:oleObj spid="_x0000_s59649" name="Equation" r:id="rId5" imgW="863280" imgH="431640" progId="Equation.DSMT4">
                  <p:embed/>
                </p:oleObj>
              </mc:Choice>
              <mc:Fallback>
                <p:oleObj name="Equation" r:id="rId5" imgW="863280" imgH="431640" progId="Equation.DSMT4">
                  <p:embed/>
                  <p:pic>
                    <p:nvPicPr>
                      <p:cNvPr id="0" name="Object 5"/>
                      <p:cNvPicPr>
                        <a:picLocks noChangeAspect="1" noChangeArrowheads="1"/>
                      </p:cNvPicPr>
                      <p:nvPr/>
                    </p:nvPicPr>
                    <p:blipFill>
                      <a:blip r:embed="rId6"/>
                      <a:srcRect/>
                      <a:stretch>
                        <a:fillRect/>
                      </a:stretch>
                    </p:blipFill>
                    <p:spPr bwMode="auto">
                      <a:xfrm>
                        <a:off x="4355976" y="2239928"/>
                        <a:ext cx="2134204" cy="1120328"/>
                      </a:xfrm>
                      <a:prstGeom prst="rect">
                        <a:avLst/>
                      </a:prstGeom>
                      <a:noFill/>
                      <a:ln>
                        <a:noFill/>
                      </a:ln>
                      <a:effectLst/>
                    </p:spPr>
                  </p:pic>
                </p:oleObj>
              </mc:Fallback>
            </mc:AlternateContent>
          </a:graphicData>
        </a:graphic>
      </p:graphicFrame>
      <p:sp>
        <p:nvSpPr>
          <p:cNvPr id="7" name="TextBox 6"/>
          <p:cNvSpPr txBox="1"/>
          <p:nvPr/>
        </p:nvSpPr>
        <p:spPr>
          <a:xfrm>
            <a:off x="539552" y="3645024"/>
            <a:ext cx="7488832" cy="1384995"/>
          </a:xfrm>
          <a:prstGeom prst="rect">
            <a:avLst/>
          </a:prstGeom>
          <a:noFill/>
        </p:spPr>
        <p:txBody>
          <a:bodyPr wrap="square" rtlCol="0">
            <a:spAutoFit/>
          </a:bodyPr>
          <a:lstStyle/>
          <a:p>
            <a:r>
              <a:rPr lang="zh-CN" altLang="en-US" dirty="0"/>
              <a:t>圆环，圆盘等，要会算</a:t>
            </a:r>
            <a:endParaRPr lang="en-US" altLang="zh-CN" dirty="0"/>
          </a:p>
          <a:p>
            <a:endParaRPr lang="en-US" altLang="zh-CN" dirty="0"/>
          </a:p>
          <a:p>
            <a:r>
              <a:rPr lang="zh-CN" altLang="en-US" dirty="0"/>
              <a:t>结合课本上的练习题，常用的积分要记住</a:t>
            </a:r>
          </a:p>
        </p:txBody>
      </p:sp>
    </p:spTree>
    <p:extLst>
      <p:ext uri="{BB962C8B-B14F-4D97-AF65-F5344CB8AC3E}">
        <p14:creationId xmlns:p14="http://schemas.microsoft.com/office/powerpoint/2010/main" val="145661299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3387" y="1268760"/>
            <a:ext cx="8499093" cy="1295333"/>
            <a:chOff x="660672" y="5302019"/>
            <a:chExt cx="8499093" cy="1295333"/>
          </a:xfrm>
        </p:grpSpPr>
        <p:sp>
          <p:nvSpPr>
            <p:cNvPr id="3" name="Line 17"/>
            <p:cNvSpPr>
              <a:spLocks noChangeShapeType="1"/>
            </p:cNvSpPr>
            <p:nvPr/>
          </p:nvSpPr>
          <p:spPr bwMode="auto">
            <a:xfrm>
              <a:off x="660672" y="6597352"/>
              <a:ext cx="8499093"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Text Box 19"/>
            <p:cNvSpPr txBox="1">
              <a:spLocks noChangeArrowheads="1"/>
            </p:cNvSpPr>
            <p:nvPr/>
          </p:nvSpPr>
          <p:spPr bwMode="auto">
            <a:xfrm>
              <a:off x="878845" y="6021288"/>
              <a:ext cx="6922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b="1" dirty="0">
                  <a:solidFill>
                    <a:schemeClr val="accent2"/>
                  </a:solidFill>
                </a:rPr>
                <a:t>S</a:t>
              </a:r>
              <a:r>
                <a:rPr lang="zh-CN" altLang="en-US" sz="2400" b="1" dirty="0">
                  <a:solidFill>
                    <a:schemeClr val="accent2"/>
                  </a:solidFill>
                </a:rPr>
                <a:t>地</a:t>
              </a:r>
              <a:endParaRPr lang="en-US" altLang="zh-CN" sz="2400" b="1" dirty="0">
                <a:solidFill>
                  <a:schemeClr val="accent2"/>
                </a:solidFill>
              </a:endParaRPr>
            </a:p>
          </p:txBody>
        </p:sp>
        <p:sp>
          <p:nvSpPr>
            <p:cNvPr id="5" name="Line 27"/>
            <p:cNvSpPr>
              <a:spLocks noChangeShapeType="1"/>
            </p:cNvSpPr>
            <p:nvPr/>
          </p:nvSpPr>
          <p:spPr bwMode="auto">
            <a:xfrm flipV="1">
              <a:off x="665434" y="5302019"/>
              <a:ext cx="0" cy="12953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6" name="Text Box 19"/>
          <p:cNvSpPr txBox="1">
            <a:spLocks noChangeArrowheads="1"/>
          </p:cNvSpPr>
          <p:nvPr/>
        </p:nvSpPr>
        <p:spPr bwMode="auto">
          <a:xfrm>
            <a:off x="5824930" y="1067413"/>
            <a:ext cx="12241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None/>
            </a:pPr>
            <a:r>
              <a:rPr lang="en-US" altLang="zh-CN" sz="2400" b="1" dirty="0">
                <a:solidFill>
                  <a:schemeClr val="accent2"/>
                </a:solidFill>
              </a:rPr>
              <a:t>S</a:t>
            </a:r>
            <a:r>
              <a:rPr lang="en-US" altLang="zh-CN" sz="2400" dirty="0">
                <a:solidFill>
                  <a:schemeClr val="accent2"/>
                </a:solidFill>
              </a:rPr>
              <a:t>’ ’</a:t>
            </a:r>
            <a:r>
              <a:rPr lang="zh-CN" altLang="en-US" sz="2400" dirty="0">
                <a:solidFill>
                  <a:schemeClr val="accent2"/>
                </a:solidFill>
              </a:rPr>
              <a:t>彗</a:t>
            </a:r>
            <a:endParaRPr lang="en-US" altLang="zh-CN" sz="2400" dirty="0">
              <a:solidFill>
                <a:schemeClr val="accent2"/>
              </a:solidFill>
            </a:endParaRPr>
          </a:p>
        </p:txBody>
      </p:sp>
      <p:sp>
        <p:nvSpPr>
          <p:cNvPr id="7" name="Line 27"/>
          <p:cNvSpPr>
            <a:spLocks noChangeShapeType="1"/>
          </p:cNvSpPr>
          <p:nvPr/>
        </p:nvSpPr>
        <p:spPr bwMode="auto">
          <a:xfrm flipV="1">
            <a:off x="5726741" y="332656"/>
            <a:ext cx="0" cy="12953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 name="Line 17"/>
          <p:cNvSpPr>
            <a:spLocks noChangeShapeType="1"/>
          </p:cNvSpPr>
          <p:nvPr/>
        </p:nvSpPr>
        <p:spPr bwMode="auto">
          <a:xfrm>
            <a:off x="1323363" y="1627989"/>
            <a:ext cx="2666445"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19"/>
          <p:cNvSpPr txBox="1">
            <a:spLocks noChangeArrowheads="1"/>
          </p:cNvSpPr>
          <p:nvPr/>
        </p:nvSpPr>
        <p:spPr bwMode="auto">
          <a:xfrm>
            <a:off x="1473507" y="1062619"/>
            <a:ext cx="7920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b="1" dirty="0">
                <a:solidFill>
                  <a:schemeClr val="accent2"/>
                </a:solidFill>
              </a:rPr>
              <a:t>S’</a:t>
            </a:r>
            <a:r>
              <a:rPr lang="zh-CN" altLang="en-US" sz="2400" b="1" dirty="0">
                <a:solidFill>
                  <a:schemeClr val="accent2"/>
                </a:solidFill>
              </a:rPr>
              <a:t>飞</a:t>
            </a:r>
            <a:endParaRPr lang="en-US" altLang="zh-CN" sz="2400" b="1" dirty="0">
              <a:solidFill>
                <a:schemeClr val="accent2"/>
              </a:solidFill>
            </a:endParaRPr>
          </a:p>
        </p:txBody>
      </p:sp>
      <p:sp>
        <p:nvSpPr>
          <p:cNvPr id="10" name="Line 27"/>
          <p:cNvSpPr>
            <a:spLocks noChangeShapeType="1"/>
          </p:cNvSpPr>
          <p:nvPr/>
        </p:nvSpPr>
        <p:spPr bwMode="auto">
          <a:xfrm flipV="1">
            <a:off x="1328125" y="332656"/>
            <a:ext cx="0" cy="12953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Line 25"/>
          <p:cNvSpPr>
            <a:spLocks noChangeShapeType="1"/>
          </p:cNvSpPr>
          <p:nvPr/>
        </p:nvSpPr>
        <p:spPr bwMode="auto">
          <a:xfrm>
            <a:off x="1369209" y="619898"/>
            <a:ext cx="761841"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2" name="Object 26"/>
          <p:cNvGraphicFramePr>
            <a:graphicFrameLocks noChangeAspect="1"/>
          </p:cNvGraphicFramePr>
          <p:nvPr>
            <p:extLst>
              <p:ext uri="{D42A27DB-BD31-4B8C-83A1-F6EECF244321}">
                <p14:modId xmlns:p14="http://schemas.microsoft.com/office/powerpoint/2010/main" val="2259538582"/>
              </p:ext>
            </p:extLst>
          </p:nvPr>
        </p:nvGraphicFramePr>
        <p:xfrm>
          <a:off x="2181929" y="339701"/>
          <a:ext cx="731738" cy="460995"/>
        </p:xfrm>
        <a:graphic>
          <a:graphicData uri="http://schemas.openxmlformats.org/presentationml/2006/ole">
            <mc:AlternateContent xmlns:mc="http://schemas.openxmlformats.org/markup-compatibility/2006">
              <mc:Choice xmlns:v="urn:schemas-microsoft-com:vml" Requires="v">
                <p:oleObj spid="_x0000_s101729" name="Equation" r:id="rId3" imgW="304560" imgH="177480" progId="Equation.DSMT4">
                  <p:embed/>
                </p:oleObj>
              </mc:Choice>
              <mc:Fallback>
                <p:oleObj name="Equation" r:id="rId3" imgW="304560" imgH="177480" progId="Equation.DSMT4">
                  <p:embed/>
                  <p:pic>
                    <p:nvPicPr>
                      <p:cNvPr id="0" name=""/>
                      <p:cNvPicPr>
                        <a:picLocks noChangeAspect="1" noChangeArrowheads="1"/>
                      </p:cNvPicPr>
                      <p:nvPr/>
                    </p:nvPicPr>
                    <p:blipFill>
                      <a:blip r:embed="rId4"/>
                      <a:srcRect/>
                      <a:stretch>
                        <a:fillRect/>
                      </a:stretch>
                    </p:blipFill>
                    <p:spPr bwMode="auto">
                      <a:xfrm>
                        <a:off x="2181929" y="339701"/>
                        <a:ext cx="731738" cy="460995"/>
                      </a:xfrm>
                      <a:prstGeom prst="rect">
                        <a:avLst/>
                      </a:prstGeom>
                      <a:noFill/>
                      <a:ln>
                        <a:noFill/>
                      </a:ln>
                      <a:effectLst/>
                    </p:spPr>
                  </p:pic>
                </p:oleObj>
              </mc:Fallback>
            </mc:AlternateContent>
          </a:graphicData>
        </a:graphic>
      </p:graphicFrame>
      <p:sp>
        <p:nvSpPr>
          <p:cNvPr id="13" name="Line 25"/>
          <p:cNvSpPr>
            <a:spLocks noChangeShapeType="1"/>
          </p:cNvSpPr>
          <p:nvPr/>
        </p:nvSpPr>
        <p:spPr bwMode="auto">
          <a:xfrm flipH="1">
            <a:off x="5814619" y="657807"/>
            <a:ext cx="868578" cy="0"/>
          </a:xfrm>
          <a:prstGeom prst="line">
            <a:avLst/>
          </a:prstGeom>
          <a:noFill/>
          <a:ln w="190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 name="Object 26"/>
          <p:cNvGraphicFramePr>
            <a:graphicFrameLocks noChangeAspect="1"/>
          </p:cNvGraphicFramePr>
          <p:nvPr>
            <p:extLst>
              <p:ext uri="{D42A27DB-BD31-4B8C-83A1-F6EECF244321}">
                <p14:modId xmlns:p14="http://schemas.microsoft.com/office/powerpoint/2010/main" val="2030197602"/>
              </p:ext>
            </p:extLst>
          </p:nvPr>
        </p:nvGraphicFramePr>
        <p:xfrm>
          <a:off x="6683197" y="394194"/>
          <a:ext cx="731738" cy="460995"/>
        </p:xfrm>
        <a:graphic>
          <a:graphicData uri="http://schemas.openxmlformats.org/presentationml/2006/ole">
            <mc:AlternateContent xmlns:mc="http://schemas.openxmlformats.org/markup-compatibility/2006">
              <mc:Choice xmlns:v="urn:schemas-microsoft-com:vml" Requires="v">
                <p:oleObj spid="_x0000_s101730" name="Equation" r:id="rId5" imgW="304560" imgH="177480" progId="Equation.DSMT4">
                  <p:embed/>
                </p:oleObj>
              </mc:Choice>
              <mc:Fallback>
                <p:oleObj name="Equation" r:id="rId5" imgW="304560" imgH="177480" progId="Equation.DSMT4">
                  <p:embed/>
                  <p:pic>
                    <p:nvPicPr>
                      <p:cNvPr id="0" name=""/>
                      <p:cNvPicPr>
                        <a:picLocks noChangeAspect="1" noChangeArrowheads="1"/>
                      </p:cNvPicPr>
                      <p:nvPr/>
                    </p:nvPicPr>
                    <p:blipFill>
                      <a:blip r:embed="rId6"/>
                      <a:srcRect/>
                      <a:stretch>
                        <a:fillRect/>
                      </a:stretch>
                    </p:blipFill>
                    <p:spPr bwMode="auto">
                      <a:xfrm>
                        <a:off x="6683197" y="394194"/>
                        <a:ext cx="731738" cy="460995"/>
                      </a:xfrm>
                      <a:prstGeom prst="rect">
                        <a:avLst/>
                      </a:prstGeom>
                      <a:noFill/>
                      <a:ln>
                        <a:noFill/>
                      </a:ln>
                      <a:effectLst/>
                    </p:spPr>
                  </p:pic>
                </p:oleObj>
              </mc:Fallback>
            </mc:AlternateContent>
          </a:graphicData>
        </a:graphic>
      </p:graphicFrame>
      <p:sp>
        <p:nvSpPr>
          <p:cNvPr id="21" name="Line 17"/>
          <p:cNvSpPr>
            <a:spLocks noChangeShapeType="1"/>
          </p:cNvSpPr>
          <p:nvPr/>
        </p:nvSpPr>
        <p:spPr bwMode="auto">
          <a:xfrm>
            <a:off x="5715843" y="1632783"/>
            <a:ext cx="2666445"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 name="Object 7"/>
          <p:cNvGraphicFramePr>
            <a:graphicFrameLocks noChangeAspect="1"/>
          </p:cNvGraphicFramePr>
          <p:nvPr>
            <p:extLst>
              <p:ext uri="{D42A27DB-BD31-4B8C-83A1-F6EECF244321}">
                <p14:modId xmlns:p14="http://schemas.microsoft.com/office/powerpoint/2010/main" val="3659418155"/>
              </p:ext>
            </p:extLst>
          </p:nvPr>
        </p:nvGraphicFramePr>
        <p:xfrm>
          <a:off x="2656585" y="2708920"/>
          <a:ext cx="3509962" cy="1450975"/>
        </p:xfrm>
        <a:graphic>
          <a:graphicData uri="http://schemas.openxmlformats.org/presentationml/2006/ole">
            <mc:AlternateContent xmlns:mc="http://schemas.openxmlformats.org/markup-compatibility/2006">
              <mc:Choice xmlns:v="urn:schemas-microsoft-com:vml" Requires="v">
                <p:oleObj spid="_x0000_s101731" name="Equation" r:id="rId7" imgW="1409400" imgH="583920" progId="Equation.DSMT4">
                  <p:embed/>
                </p:oleObj>
              </mc:Choice>
              <mc:Fallback>
                <p:oleObj name="Equation" r:id="rId7" imgW="1409400" imgH="583920" progId="Equation.DSMT4">
                  <p:embed/>
                  <p:pic>
                    <p:nvPicPr>
                      <p:cNvPr id="0" name=""/>
                      <p:cNvPicPr>
                        <a:picLocks noChangeAspect="1" noChangeArrowheads="1"/>
                      </p:cNvPicPr>
                      <p:nvPr/>
                    </p:nvPicPr>
                    <p:blipFill>
                      <a:blip r:embed="rId8"/>
                      <a:srcRect/>
                      <a:stretch>
                        <a:fillRect/>
                      </a:stretch>
                    </p:blipFill>
                    <p:spPr bwMode="auto">
                      <a:xfrm>
                        <a:off x="2656585" y="2708920"/>
                        <a:ext cx="3509962" cy="1450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1381976365"/>
              </p:ext>
            </p:extLst>
          </p:nvPr>
        </p:nvGraphicFramePr>
        <p:xfrm>
          <a:off x="323528" y="2873986"/>
          <a:ext cx="1674813" cy="1073150"/>
        </p:xfrm>
        <a:graphic>
          <a:graphicData uri="http://schemas.openxmlformats.org/presentationml/2006/ole">
            <mc:AlternateContent xmlns:mc="http://schemas.openxmlformats.org/markup-compatibility/2006">
              <mc:Choice xmlns:v="urn:schemas-microsoft-com:vml" Requires="v">
                <p:oleObj spid="_x0000_s101732" name="Equation" r:id="rId9" imgW="672840" imgH="431640" progId="Equation.DSMT4">
                  <p:embed/>
                </p:oleObj>
              </mc:Choice>
              <mc:Fallback>
                <p:oleObj name="Equation" r:id="rId9" imgW="672840" imgH="431640" progId="Equation.DSMT4">
                  <p:embed/>
                  <p:pic>
                    <p:nvPicPr>
                      <p:cNvPr id="0" name="Object 7"/>
                      <p:cNvPicPr>
                        <a:picLocks noChangeAspect="1" noChangeArrowheads="1"/>
                      </p:cNvPicPr>
                      <p:nvPr/>
                    </p:nvPicPr>
                    <p:blipFill>
                      <a:blip r:embed="rId10"/>
                      <a:srcRect/>
                      <a:stretch>
                        <a:fillRect/>
                      </a:stretch>
                    </p:blipFill>
                    <p:spPr bwMode="auto">
                      <a:xfrm>
                        <a:off x="323528" y="2873986"/>
                        <a:ext cx="1674813"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1" name="直接箭头连接符 30"/>
          <p:cNvCxnSpPr/>
          <p:nvPr/>
        </p:nvCxnSpPr>
        <p:spPr bwMode="auto">
          <a:xfrm>
            <a:off x="1330037" y="1988840"/>
            <a:ext cx="4403378" cy="0"/>
          </a:xfrm>
          <a:prstGeom prst="straightConnector1">
            <a:avLst/>
          </a:prstGeom>
          <a:solidFill>
            <a:schemeClr val="accent1"/>
          </a:solidFill>
          <a:ln w="38100" cap="flat" cmpd="sng" algn="ctr">
            <a:solidFill>
              <a:schemeClr val="tx1"/>
            </a:solidFill>
            <a:prstDash val="solid"/>
            <a:round/>
            <a:headEnd type="arrow"/>
            <a:tailEnd type="arrow"/>
          </a:ln>
          <a:effectLst/>
        </p:spPr>
      </p:cxnSp>
      <p:graphicFrame>
        <p:nvGraphicFramePr>
          <p:cNvPr id="32" name="对象 31"/>
          <p:cNvGraphicFramePr>
            <a:graphicFrameLocks noChangeAspect="1"/>
          </p:cNvGraphicFramePr>
          <p:nvPr>
            <p:extLst>
              <p:ext uri="{D42A27DB-BD31-4B8C-83A1-F6EECF244321}">
                <p14:modId xmlns:p14="http://schemas.microsoft.com/office/powerpoint/2010/main" val="3098375293"/>
              </p:ext>
            </p:extLst>
          </p:nvPr>
        </p:nvGraphicFramePr>
        <p:xfrm>
          <a:off x="1473507" y="2021550"/>
          <a:ext cx="4044950" cy="504825"/>
        </p:xfrm>
        <a:graphic>
          <a:graphicData uri="http://schemas.openxmlformats.org/presentationml/2006/ole">
            <mc:AlternateContent xmlns:mc="http://schemas.openxmlformats.org/markup-compatibility/2006">
              <mc:Choice xmlns:v="urn:schemas-microsoft-com:vml" Requires="v">
                <p:oleObj spid="_x0000_s101733" name="Equation" r:id="rId11" imgW="1625400" imgH="203040" progId="Equation.DSMT4">
                  <p:embed/>
                </p:oleObj>
              </mc:Choice>
              <mc:Fallback>
                <p:oleObj name="Equation" r:id="rId11" imgW="1625400" imgH="203040" progId="Equation.DSMT4">
                  <p:embed/>
                  <p:pic>
                    <p:nvPicPr>
                      <p:cNvPr id="0" name="对象 28"/>
                      <p:cNvPicPr>
                        <a:picLocks noChangeAspect="1" noChangeArrowheads="1"/>
                      </p:cNvPicPr>
                      <p:nvPr/>
                    </p:nvPicPr>
                    <p:blipFill>
                      <a:blip r:embed="rId12"/>
                      <a:srcRect/>
                      <a:stretch>
                        <a:fillRect/>
                      </a:stretch>
                    </p:blipFill>
                    <p:spPr bwMode="auto">
                      <a:xfrm>
                        <a:off x="1473507" y="2021550"/>
                        <a:ext cx="404495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TextBox 32"/>
          <p:cNvSpPr txBox="1"/>
          <p:nvPr/>
        </p:nvSpPr>
        <p:spPr>
          <a:xfrm>
            <a:off x="23226" y="4077072"/>
            <a:ext cx="9073008"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5s</a:t>
            </a:r>
            <a:r>
              <a:rPr lang="zh-CN" altLang="en-US" sz="2400" dirty="0"/>
              <a:t>后相撞的地点与观测点不是同一地点，因此</a:t>
            </a:r>
            <a:r>
              <a:rPr lang="en-US" altLang="zh-CN" sz="2400" dirty="0"/>
              <a:t>5s</a:t>
            </a:r>
            <a:r>
              <a:rPr lang="zh-CN" altLang="en-US" sz="2400" dirty="0"/>
              <a:t>不是固有时</a:t>
            </a:r>
            <a:endParaRPr lang="en-US" altLang="zh-CN" sz="2400" dirty="0"/>
          </a:p>
          <a:p>
            <a:pPr marL="342900" indent="-342900">
              <a:buFont typeface="Arial" panose="020B0604020202020204" pitchFamily="34" charset="0"/>
              <a:buChar char="•"/>
            </a:pPr>
            <a:r>
              <a:rPr lang="zh-CN" altLang="en-US" sz="2400" dirty="0"/>
              <a:t>飞船看来，</a:t>
            </a:r>
            <a:r>
              <a:rPr lang="en-US" altLang="zh-CN" sz="2400" dirty="0"/>
              <a:t>S</a:t>
            </a:r>
            <a:r>
              <a:rPr lang="zh-CN" altLang="en-US" sz="2400" dirty="0"/>
              <a:t>’系中同一地点静止的时钟等待碰撞的时间将是                </a:t>
            </a:r>
            <a:endParaRPr lang="en-US" altLang="zh-CN" sz="2400" dirty="0"/>
          </a:p>
          <a:p>
            <a:r>
              <a:rPr lang="en-US" altLang="zh-CN" sz="2400" dirty="0"/>
              <a:t>                       5s/</a:t>
            </a:r>
            <a:r>
              <a:rPr lang="el-GR" altLang="zh-CN" sz="2400" dirty="0"/>
              <a:t>γ</a:t>
            </a:r>
            <a:r>
              <a:rPr lang="en-US" altLang="zh-CN" sz="2400" baseline="-25000" dirty="0"/>
              <a:t>0.6c</a:t>
            </a:r>
            <a:r>
              <a:rPr lang="en-US" altLang="zh-CN" sz="2400" dirty="0"/>
              <a:t> = </a:t>
            </a:r>
            <a:r>
              <a:rPr lang="en-US" altLang="zh-CN" sz="2400" dirty="0">
                <a:solidFill>
                  <a:srgbClr val="FF0000"/>
                </a:solidFill>
              </a:rPr>
              <a:t>4s, </a:t>
            </a:r>
            <a:r>
              <a:rPr lang="zh-CN" altLang="en-US" sz="2400" dirty="0">
                <a:solidFill>
                  <a:srgbClr val="FF0000"/>
                </a:solidFill>
              </a:rPr>
              <a:t>固有时</a:t>
            </a:r>
            <a:endParaRPr lang="en-US" altLang="zh-CN" sz="2400" dirty="0"/>
          </a:p>
          <a:p>
            <a:pPr marL="342900" indent="-342900">
              <a:buFont typeface="Arial" panose="020B0604020202020204" pitchFamily="34" charset="0"/>
              <a:buChar char="•"/>
            </a:pPr>
            <a:r>
              <a:rPr lang="zh-CN" altLang="en-US" sz="2400" dirty="0"/>
              <a:t>这意味着，在</a:t>
            </a:r>
            <a:r>
              <a:rPr lang="en-US" altLang="zh-CN" sz="2400" dirty="0"/>
              <a:t>S</a:t>
            </a:r>
            <a:r>
              <a:rPr lang="zh-CN" altLang="en-US" sz="2400" dirty="0"/>
              <a:t>’系看来彗星距离自己有</a:t>
            </a:r>
            <a:r>
              <a:rPr lang="en-US" altLang="zh-CN" sz="2400" dirty="0"/>
              <a:t>0.946</a:t>
            </a:r>
            <a:r>
              <a:rPr lang="en-US" altLang="zh-CN" sz="2400" i="1" dirty="0"/>
              <a:t>c×</a:t>
            </a:r>
            <a:r>
              <a:rPr lang="en-US" altLang="zh-CN" sz="2400" dirty="0"/>
              <a:t>4</a:t>
            </a:r>
            <a:r>
              <a:rPr lang="en-US" altLang="zh-CN" sz="2400" i="1" dirty="0"/>
              <a:t>s</a:t>
            </a:r>
            <a:r>
              <a:rPr lang="zh-CN" altLang="en-US" sz="2400" dirty="0"/>
              <a:t>的距离。这段距离是</a:t>
            </a:r>
            <a:r>
              <a:rPr lang="en-US" altLang="zh-CN" sz="2400" dirty="0"/>
              <a:t>S’’</a:t>
            </a:r>
            <a:r>
              <a:rPr lang="zh-CN" altLang="en-US" sz="2400" dirty="0"/>
              <a:t>中的</a:t>
            </a:r>
            <a:r>
              <a:rPr lang="en-US" altLang="zh-CN" sz="2400" i="1" dirty="0">
                <a:solidFill>
                  <a:srgbClr val="FF0000"/>
                </a:solidFill>
              </a:rPr>
              <a:t>l</a:t>
            </a:r>
            <a:r>
              <a:rPr lang="en-US" altLang="zh-CN" sz="2400" dirty="0">
                <a:solidFill>
                  <a:srgbClr val="FF0000"/>
                </a:solidFill>
              </a:rPr>
              <a:t>’’(</a:t>
            </a:r>
            <a:r>
              <a:rPr lang="zh-CN" altLang="en-US" sz="2400" dirty="0">
                <a:solidFill>
                  <a:srgbClr val="FF0000"/>
                </a:solidFill>
              </a:rPr>
              <a:t>固有长度</a:t>
            </a:r>
            <a:r>
              <a:rPr lang="en-US" altLang="zh-CN" sz="2400" dirty="0">
                <a:solidFill>
                  <a:srgbClr val="FF0000"/>
                </a:solidFill>
              </a:rPr>
              <a:t>)</a:t>
            </a:r>
            <a:r>
              <a:rPr lang="zh-CN" altLang="en-US" sz="2400" dirty="0"/>
              <a:t>缩短后的结果，</a:t>
            </a:r>
            <a:endParaRPr lang="en-US" altLang="zh-CN" sz="2400" dirty="0"/>
          </a:p>
          <a:p>
            <a:r>
              <a:rPr lang="en-US" altLang="zh-CN" sz="2400" i="1" dirty="0"/>
              <a:t>                   l</a:t>
            </a:r>
            <a:r>
              <a:rPr lang="en-US" altLang="zh-CN" sz="2400" dirty="0"/>
              <a:t>’’= 0.946</a:t>
            </a:r>
            <a:r>
              <a:rPr lang="en-US" altLang="zh-CN" sz="2400" i="1" dirty="0"/>
              <a:t>c×</a:t>
            </a:r>
            <a:r>
              <a:rPr lang="en-US" altLang="zh-CN" sz="2400" dirty="0"/>
              <a:t>4</a:t>
            </a:r>
            <a:r>
              <a:rPr lang="en-US" altLang="zh-CN" sz="2400" i="1" dirty="0"/>
              <a:t>s×</a:t>
            </a:r>
            <a:r>
              <a:rPr lang="el-GR" altLang="zh-CN" sz="2400" dirty="0"/>
              <a:t>γ</a:t>
            </a:r>
            <a:r>
              <a:rPr lang="en-US" altLang="zh-CN" sz="2400" baseline="-25000" dirty="0"/>
              <a:t>0.946c</a:t>
            </a:r>
            <a:r>
              <a:rPr lang="en-US" altLang="zh-CN" sz="2400" dirty="0"/>
              <a:t> =11.673</a:t>
            </a:r>
            <a:r>
              <a:rPr lang="en-US" altLang="zh-CN" sz="2400" i="1" dirty="0"/>
              <a:t>cs</a:t>
            </a:r>
            <a:endParaRPr lang="en-US" altLang="zh-CN" sz="2400" dirty="0"/>
          </a:p>
          <a:p>
            <a:pPr marL="342900" indent="-342900">
              <a:buFont typeface="Arial" panose="020B0604020202020204" pitchFamily="34" charset="0"/>
              <a:buChar char="•"/>
            </a:pPr>
            <a:r>
              <a:rPr lang="zh-CN" altLang="en-US" sz="2400" dirty="0"/>
              <a:t>在地面看来，碰撞前两者的距离    </a:t>
            </a:r>
            <a:r>
              <a:rPr lang="en-US" altLang="zh-CN" sz="2400" i="1" dirty="0"/>
              <a:t>l</a:t>
            </a:r>
            <a:r>
              <a:rPr lang="en-US" altLang="zh-CN" sz="2400" dirty="0"/>
              <a:t>’’/</a:t>
            </a:r>
            <a:r>
              <a:rPr lang="el-GR" altLang="zh-CN" sz="2400" dirty="0"/>
              <a:t>γ</a:t>
            </a:r>
            <a:r>
              <a:rPr lang="en-US" altLang="zh-CN" sz="2400" baseline="-25000" dirty="0"/>
              <a:t>0.8c</a:t>
            </a:r>
            <a:r>
              <a:rPr lang="en-US" altLang="zh-CN" sz="2400" dirty="0"/>
              <a:t> = 7</a:t>
            </a:r>
            <a:r>
              <a:rPr lang="en-US" altLang="zh-CN" sz="2400" i="1" dirty="0"/>
              <a:t>cs</a:t>
            </a:r>
            <a:endParaRPr lang="zh-CN" altLang="en-US" sz="2400" dirty="0"/>
          </a:p>
        </p:txBody>
      </p:sp>
    </p:spTree>
    <p:extLst>
      <p:ext uri="{BB962C8B-B14F-4D97-AF65-F5344CB8AC3E}">
        <p14:creationId xmlns:p14="http://schemas.microsoft.com/office/powerpoint/2010/main" val="276679326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descr="C:\Users\Lenovo\Desktop\Desktop\2019-2020\课件\习题课\微信图片_201912311630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030" y="332656"/>
            <a:ext cx="3287569" cy="582369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499992" y="620688"/>
            <a:ext cx="4392488" cy="4401205"/>
          </a:xfrm>
          <a:prstGeom prst="rect">
            <a:avLst/>
          </a:prstGeom>
        </p:spPr>
        <p:txBody>
          <a:bodyPr wrap="square">
            <a:spAutoFit/>
          </a:bodyPr>
          <a:lstStyle/>
          <a:p>
            <a:r>
              <a:rPr lang="zh-CN" altLang="en-US" b="1" dirty="0">
                <a:solidFill>
                  <a:srgbClr val="0000FF"/>
                </a:solidFill>
              </a:rPr>
              <a:t>答案选</a:t>
            </a:r>
            <a:r>
              <a:rPr lang="en-US" altLang="zh-CN" b="1" dirty="0">
                <a:solidFill>
                  <a:srgbClr val="0000FF"/>
                </a:solidFill>
              </a:rPr>
              <a:t>B</a:t>
            </a:r>
          </a:p>
          <a:p>
            <a:r>
              <a:rPr lang="zh-CN" altLang="en-US" dirty="0">
                <a:solidFill>
                  <a:srgbClr val="0000FF"/>
                </a:solidFill>
              </a:rPr>
              <a:t>频率增加，反向截止电压必然增大；</a:t>
            </a:r>
            <a:endParaRPr lang="en-US" altLang="zh-CN" dirty="0">
              <a:solidFill>
                <a:srgbClr val="0000FF"/>
              </a:solidFill>
            </a:endParaRPr>
          </a:p>
          <a:p>
            <a:r>
              <a:rPr lang="zh-CN" altLang="en-US" dirty="0">
                <a:solidFill>
                  <a:srgbClr val="0000FF"/>
                </a:solidFill>
              </a:rPr>
              <a:t>单色光的光强：单位时间单位面积上的光子数乘以每个光子的能量</a:t>
            </a:r>
            <a:endParaRPr lang="en-US" altLang="zh-CN" dirty="0">
              <a:solidFill>
                <a:srgbClr val="0000FF"/>
              </a:solidFill>
            </a:endParaRPr>
          </a:p>
          <a:p>
            <a:endParaRPr lang="en-US" altLang="zh-CN" b="1" dirty="0">
              <a:solidFill>
                <a:srgbClr val="0000FF"/>
              </a:solidFill>
            </a:endParaRPr>
          </a:p>
          <a:p>
            <a:r>
              <a:rPr lang="zh-CN" altLang="en-US" dirty="0">
                <a:solidFill>
                  <a:srgbClr val="0000FF"/>
                </a:solidFill>
              </a:rPr>
              <a:t>这里频率增加，光强不变，意味着光子数减少，因此饱和电流减小</a:t>
            </a:r>
            <a:endParaRPr lang="zh-CN" altLang="en-US" b="1" dirty="0">
              <a:solidFill>
                <a:srgbClr val="0000FF"/>
              </a:solidFill>
            </a:endParaRPr>
          </a:p>
        </p:txBody>
      </p:sp>
    </p:spTree>
    <p:extLst>
      <p:ext uri="{BB962C8B-B14F-4D97-AF65-F5344CB8AC3E}">
        <p14:creationId xmlns:p14="http://schemas.microsoft.com/office/powerpoint/2010/main" val="120885813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DB4AE46-4567-1B4B-8532-251E486B8C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620688"/>
            <a:ext cx="3974014" cy="5535234"/>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10815C5-83C0-2245-9C07-78E1EB8B109B}"/>
                  </a:ext>
                </a:extLst>
              </p:cNvPr>
              <p:cNvSpPr txBox="1"/>
              <p:nvPr/>
            </p:nvSpPr>
            <p:spPr>
              <a:xfrm>
                <a:off x="6732240" y="3789040"/>
                <a:ext cx="986616" cy="8910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i="1" smtClean="0">
                          <a:latin typeface="Cambria Math" panose="02040503050406030204" pitchFamily="18" charset="0"/>
                        </a:rPr>
                        <m:t>𝝀</m:t>
                      </m:r>
                      <m:r>
                        <a:rPr kumimoji="1" lang="en-US" altLang="zh-CN" b="1" i="1" smtClean="0">
                          <a:latin typeface="Cambria Math" panose="02040503050406030204" pitchFamily="18" charset="0"/>
                        </a:rPr>
                        <m:t>=</m:t>
                      </m:r>
                      <m:f>
                        <m:fPr>
                          <m:ctrlPr>
                            <a:rPr kumimoji="1" lang="en-US" altLang="zh-CN" b="1" i="1" smtClean="0">
                              <a:latin typeface="Cambria Math" panose="02040503050406030204" pitchFamily="18" charset="0"/>
                            </a:rPr>
                          </m:ctrlPr>
                        </m:fPr>
                        <m:num>
                          <m:r>
                            <a:rPr kumimoji="1" lang="en-US" altLang="zh-CN" b="1" i="1" smtClean="0">
                              <a:latin typeface="Cambria Math" panose="02040503050406030204" pitchFamily="18" charset="0"/>
                            </a:rPr>
                            <m:t>𝒉</m:t>
                          </m:r>
                        </m:num>
                        <m:den>
                          <m:r>
                            <a:rPr kumimoji="1" lang="en-US" altLang="zh-CN" b="1" i="1" smtClean="0">
                              <a:latin typeface="Cambria Math" panose="02040503050406030204" pitchFamily="18" charset="0"/>
                            </a:rPr>
                            <m:t>𝒑</m:t>
                          </m:r>
                        </m:den>
                      </m:f>
                    </m:oMath>
                  </m:oMathPara>
                </a14:m>
                <a:endParaRPr kumimoji="1" lang="zh-CN" altLang="en-US" dirty="0"/>
              </a:p>
            </p:txBody>
          </p:sp>
        </mc:Choice>
        <mc:Fallback xmlns="">
          <p:sp>
            <p:nvSpPr>
              <p:cNvPr id="4" name="文本框 3">
                <a:extLst>
                  <a:ext uri="{FF2B5EF4-FFF2-40B4-BE49-F238E27FC236}">
                    <a16:creationId xmlns:a16="http://schemas.microsoft.com/office/drawing/2014/main" id="{810815C5-83C0-2245-9C07-78E1EB8B109B}"/>
                  </a:ext>
                </a:extLst>
              </p:cNvPr>
              <p:cNvSpPr txBox="1">
                <a:spLocks noRot="1" noChangeAspect="1" noMove="1" noResize="1" noEditPoints="1" noAdjustHandles="1" noChangeArrowheads="1" noChangeShapeType="1" noTextEdit="1"/>
              </p:cNvSpPr>
              <p:nvPr/>
            </p:nvSpPr>
            <p:spPr>
              <a:xfrm>
                <a:off x="6732240" y="3789040"/>
                <a:ext cx="986616" cy="891013"/>
              </a:xfrm>
              <a:prstGeom prst="rect">
                <a:avLst/>
              </a:prstGeom>
              <a:blipFill>
                <a:blip r:embed="rId3"/>
                <a:stretch>
                  <a:fillRect l="-7595" r="-6329"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17C517C-DFF9-F54B-879B-EDB72E7AA84E}"/>
                  </a:ext>
                </a:extLst>
              </p:cNvPr>
              <p:cNvSpPr txBox="1"/>
              <p:nvPr/>
            </p:nvSpPr>
            <p:spPr>
              <a:xfrm>
                <a:off x="5936072" y="1700808"/>
                <a:ext cx="2918876" cy="908390"/>
              </a:xfrm>
              <a:prstGeom prst="rect">
                <a:avLst/>
              </a:prstGeom>
              <a:noFill/>
            </p:spPr>
            <p:txBody>
              <a:bodyPr wrap="none" lIns="0" tIns="0" rIns="0" bIns="0" rtlCol="0">
                <a:spAutoFit/>
              </a:bodyPr>
              <a:lstStyle/>
              <a:p>
                <a14:m>
                  <m:oMath xmlns:m="http://schemas.openxmlformats.org/officeDocument/2006/math">
                    <m:sSup>
                      <m:sSupPr>
                        <m:ctrlPr>
                          <a:rPr kumimoji="1" lang="en-US" altLang="zh-CN" b="1" i="1" smtClean="0">
                            <a:latin typeface="Cambria Math" panose="02040503050406030204" pitchFamily="18" charset="0"/>
                          </a:rPr>
                        </m:ctrlPr>
                      </m:sSupPr>
                      <m:e>
                        <m:r>
                          <a:rPr kumimoji="1" lang="en-US" altLang="zh-CN" b="1" i="1" smtClean="0">
                            <a:latin typeface="Cambria Math" panose="02040503050406030204" pitchFamily="18" charset="0"/>
                          </a:rPr>
                          <m:t>𝑬</m:t>
                        </m:r>
                      </m:e>
                      <m:sup>
                        <m:r>
                          <a:rPr kumimoji="1" lang="en-US" altLang="zh-CN" b="1" i="1" smtClean="0">
                            <a:latin typeface="Cambria Math" panose="02040503050406030204" pitchFamily="18" charset="0"/>
                          </a:rPr>
                          <m:t>𝟐</m:t>
                        </m:r>
                      </m:sup>
                    </m:sSup>
                    <m:r>
                      <a:rPr kumimoji="1" lang="en-US" altLang="zh-CN" b="1" i="1" smtClean="0">
                        <a:latin typeface="Cambria Math" panose="02040503050406030204" pitchFamily="18" charset="0"/>
                      </a:rPr>
                      <m:t>=</m:t>
                    </m:r>
                    <m:sSup>
                      <m:sSupPr>
                        <m:ctrlPr>
                          <a:rPr kumimoji="1" lang="en-US" altLang="zh-CN" i="1">
                            <a:latin typeface="Cambria Math" panose="02040503050406030204" pitchFamily="18" charset="0"/>
                          </a:rPr>
                        </m:ctrlPr>
                      </m:sSupPr>
                      <m:e>
                        <m:r>
                          <a:rPr kumimoji="1" lang="en-US" altLang="zh-CN" b="1" i="1" smtClean="0">
                            <a:latin typeface="Cambria Math" panose="02040503050406030204" pitchFamily="18" charset="0"/>
                          </a:rPr>
                          <m:t>𝒑</m:t>
                        </m:r>
                      </m:e>
                      <m:sup>
                        <m:r>
                          <a:rPr kumimoji="1" lang="en-US" altLang="zh-CN" i="1">
                            <a:latin typeface="Cambria Math" panose="02040503050406030204" pitchFamily="18" charset="0"/>
                          </a:rPr>
                          <m:t>𝟐</m:t>
                        </m:r>
                      </m:sup>
                    </m:sSup>
                    <m:sSup>
                      <m:sSupPr>
                        <m:ctrlPr>
                          <a:rPr kumimoji="1" lang="en-US" altLang="zh-CN" i="1">
                            <a:latin typeface="Cambria Math" panose="02040503050406030204" pitchFamily="18" charset="0"/>
                          </a:rPr>
                        </m:ctrlPr>
                      </m:sSupPr>
                      <m:e>
                        <m:r>
                          <a:rPr kumimoji="1" lang="en-US" altLang="zh-CN" b="1" i="1" smtClean="0">
                            <a:latin typeface="Cambria Math" panose="02040503050406030204" pitchFamily="18" charset="0"/>
                          </a:rPr>
                          <m:t>𝒄</m:t>
                        </m:r>
                      </m:e>
                      <m:sup>
                        <m:r>
                          <a:rPr kumimoji="1" lang="en-US" altLang="zh-CN" i="1">
                            <a:latin typeface="Cambria Math" panose="02040503050406030204" pitchFamily="18" charset="0"/>
                          </a:rPr>
                          <m:t>𝟐</m:t>
                        </m:r>
                      </m:sup>
                    </m:sSup>
                  </m:oMath>
                </a14:m>
                <a:r>
                  <a:rPr kumimoji="1" lang="en-US" altLang="zh-CN" dirty="0"/>
                  <a:t>+ </a:t>
                </a:r>
                <a14:m>
                  <m:oMath xmlns:m="http://schemas.openxmlformats.org/officeDocument/2006/math">
                    <m:sSup>
                      <m:sSupPr>
                        <m:ctrlPr>
                          <a:rPr kumimoji="1" lang="en-US" altLang="zh-CN" i="1">
                            <a:latin typeface="Cambria Math" panose="02040503050406030204" pitchFamily="18" charset="0"/>
                          </a:rPr>
                        </m:ctrlPr>
                      </m:sSupPr>
                      <m:e>
                        <m:r>
                          <a:rPr kumimoji="1" lang="en-US" altLang="zh-CN" b="1" i="1" smtClean="0">
                            <a:latin typeface="Cambria Math" panose="02040503050406030204" pitchFamily="18" charset="0"/>
                          </a:rPr>
                          <m:t>𝒎</m:t>
                        </m:r>
                        <m:r>
                          <a:rPr kumimoji="1" lang="en-US" altLang="zh-CN" b="1" i="1" baseline="-25000" smtClean="0">
                            <a:latin typeface="Cambria Math" panose="02040503050406030204" pitchFamily="18" charset="0"/>
                          </a:rPr>
                          <m:t>𝟎</m:t>
                        </m:r>
                      </m:e>
                      <m:sup>
                        <m:r>
                          <a:rPr kumimoji="1" lang="en-US" altLang="zh-CN" i="1">
                            <a:latin typeface="Cambria Math" panose="02040503050406030204" pitchFamily="18" charset="0"/>
                          </a:rPr>
                          <m:t>𝟐</m:t>
                        </m:r>
                      </m:sup>
                    </m:sSup>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𝒄</m:t>
                        </m:r>
                      </m:e>
                      <m:sup>
                        <m:r>
                          <a:rPr kumimoji="1" lang="en-US" altLang="zh-CN" b="1" i="1" smtClean="0">
                            <a:latin typeface="Cambria Math" panose="02040503050406030204" pitchFamily="18" charset="0"/>
                          </a:rPr>
                          <m:t>𝟒</m:t>
                        </m:r>
                      </m:sup>
                    </m:sSup>
                  </m:oMath>
                </a14:m>
                <a:endParaRPr kumimoji="1" lang="en-US" altLang="zh-CN" dirty="0"/>
              </a:p>
              <a:p>
                <a:r>
                  <a:rPr kumimoji="1" lang="zh-CN" altLang="en-US" dirty="0"/>
                  <a:t>      </a:t>
                </a:r>
                <a:r>
                  <a:rPr kumimoji="1" lang="en-US" altLang="zh-CN" dirty="0"/>
                  <a:t>=</a:t>
                </a:r>
                <a:r>
                  <a:rPr kumimoji="1" lang="zh-CN" altLang="en-US" dirty="0"/>
                  <a:t> </a:t>
                </a:r>
                <a:r>
                  <a:rPr kumimoji="1" lang="en-US" altLang="zh-CN" dirty="0"/>
                  <a:t>(</a:t>
                </a:r>
                <a14:m>
                  <m:oMath xmlns:m="http://schemas.openxmlformats.org/officeDocument/2006/math">
                    <m:sSup>
                      <m:sSupPr>
                        <m:ctrlPr>
                          <a:rPr kumimoji="1" lang="en-US" altLang="zh-CN" i="1" smtClean="0">
                            <a:latin typeface="Cambria Math" panose="02040503050406030204" pitchFamily="18" charset="0"/>
                          </a:rPr>
                        </m:ctrlPr>
                      </m:sSupPr>
                      <m:e>
                        <m:r>
                          <a:rPr kumimoji="1" lang="en-US" altLang="zh-CN" i="1">
                            <a:latin typeface="Cambria Math" panose="02040503050406030204" pitchFamily="18" charset="0"/>
                          </a:rPr>
                          <m:t>𝒎</m:t>
                        </m:r>
                        <m:r>
                          <a:rPr kumimoji="1" lang="en-US" altLang="zh-CN" i="1" baseline="-25000">
                            <a:latin typeface="Cambria Math" panose="02040503050406030204" pitchFamily="18" charset="0"/>
                          </a:rPr>
                          <m:t>𝟎</m:t>
                        </m:r>
                        <m:sSup>
                          <m:sSupPr>
                            <m:ctrlPr>
                              <a:rPr kumimoji="1" lang="en-US" altLang="zh-CN" i="1">
                                <a:latin typeface="Cambria Math" panose="02040503050406030204" pitchFamily="18" charset="0"/>
                              </a:rPr>
                            </m:ctrlPr>
                          </m:sSupPr>
                          <m:e>
                            <m:r>
                              <a:rPr kumimoji="1" lang="en-US" altLang="zh-CN" i="1">
                                <a:latin typeface="Cambria Math" panose="02040503050406030204" pitchFamily="18" charset="0"/>
                              </a:rPr>
                              <m:t>𝒄</m:t>
                            </m:r>
                          </m:e>
                          <m:sup>
                            <m:r>
                              <a:rPr kumimoji="1" lang="en-US" altLang="zh-CN" i="1">
                                <a:latin typeface="Cambria Math" panose="02040503050406030204" pitchFamily="18" charset="0"/>
                              </a:rPr>
                              <m:t>𝟐</m:t>
                            </m:r>
                          </m:sup>
                        </m:sSup>
                        <m:r>
                          <a:rPr kumimoji="1" lang="en-US" altLang="zh-CN" i="1">
                            <a:latin typeface="Cambria Math" panose="02040503050406030204" pitchFamily="18" charset="0"/>
                          </a:rPr>
                          <m:t>+</m:t>
                        </m:r>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𝑬</m:t>
                            </m:r>
                          </m:e>
                          <m:sub>
                            <m:r>
                              <a:rPr kumimoji="1" lang="en-US" altLang="zh-CN" i="1">
                                <a:latin typeface="Cambria Math" panose="02040503050406030204" pitchFamily="18" charset="0"/>
                              </a:rPr>
                              <m:t>𝒌</m:t>
                            </m:r>
                          </m:sub>
                        </m:sSub>
                        <m:r>
                          <m:rPr>
                            <m:nor/>
                          </m:rPr>
                          <a:rPr kumimoji="1" lang="en-US" altLang="zh-CN" dirty="0"/>
                          <m:t>)</m:t>
                        </m:r>
                      </m:e>
                      <m:sup>
                        <m:r>
                          <a:rPr kumimoji="1" lang="en-US" altLang="zh-CN" b="1" i="1" smtClean="0">
                            <a:latin typeface="Cambria Math" panose="02040503050406030204" pitchFamily="18" charset="0"/>
                          </a:rPr>
                          <m:t>𝟐</m:t>
                        </m:r>
                      </m:sup>
                    </m:sSup>
                  </m:oMath>
                </a14:m>
                <a:endParaRPr kumimoji="1" lang="zh-CN" altLang="en-US" baseline="30000" dirty="0"/>
              </a:p>
            </p:txBody>
          </p:sp>
        </mc:Choice>
        <mc:Fallback xmlns="">
          <p:sp>
            <p:nvSpPr>
              <p:cNvPr id="5" name="文本框 4">
                <a:extLst>
                  <a:ext uri="{FF2B5EF4-FFF2-40B4-BE49-F238E27FC236}">
                    <a16:creationId xmlns:a16="http://schemas.microsoft.com/office/drawing/2014/main" id="{617C517C-DFF9-F54B-879B-EDB72E7AA84E}"/>
                  </a:ext>
                </a:extLst>
              </p:cNvPr>
              <p:cNvSpPr txBox="1">
                <a:spLocks noRot="1" noChangeAspect="1" noMove="1" noResize="1" noEditPoints="1" noAdjustHandles="1" noChangeArrowheads="1" noChangeShapeType="1" noTextEdit="1"/>
              </p:cNvSpPr>
              <p:nvPr/>
            </p:nvSpPr>
            <p:spPr>
              <a:xfrm>
                <a:off x="5936072" y="1700808"/>
                <a:ext cx="2918876" cy="908390"/>
              </a:xfrm>
              <a:prstGeom prst="rect">
                <a:avLst/>
              </a:prstGeom>
              <a:blipFill>
                <a:blip r:embed="rId4"/>
                <a:stretch>
                  <a:fillRect l="-3896" t="-9722" r="-1732" b="-20833"/>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6570FD3F-68C6-7540-896A-5DAC16888D32}"/>
              </a:ext>
            </a:extLst>
          </p:cNvPr>
          <p:cNvSpPr txBox="1"/>
          <p:nvPr/>
        </p:nvSpPr>
        <p:spPr>
          <a:xfrm>
            <a:off x="5868144" y="2996952"/>
            <a:ext cx="2592288" cy="523220"/>
          </a:xfrm>
          <a:prstGeom prst="rect">
            <a:avLst/>
          </a:prstGeom>
          <a:noFill/>
        </p:spPr>
        <p:txBody>
          <a:bodyPr wrap="square" rtlCol="0">
            <a:spAutoFit/>
          </a:bodyPr>
          <a:lstStyle/>
          <a:p>
            <a:r>
              <a:rPr kumimoji="1" lang="zh-CN" altLang="en-US" dirty="0"/>
              <a:t>解出</a:t>
            </a:r>
            <a:r>
              <a:rPr kumimoji="1" lang="en-US" altLang="zh-CN" dirty="0"/>
              <a:t>p,</a:t>
            </a:r>
            <a:r>
              <a:rPr kumimoji="1" lang="zh-CN" altLang="en-US" dirty="0"/>
              <a:t>  带入</a:t>
            </a:r>
          </a:p>
        </p:txBody>
      </p:sp>
    </p:spTree>
    <p:extLst>
      <p:ext uri="{BB962C8B-B14F-4D97-AF65-F5344CB8AC3E}">
        <p14:creationId xmlns:p14="http://schemas.microsoft.com/office/powerpoint/2010/main" val="294053015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15616" y="692696"/>
            <a:ext cx="6690971" cy="2209974"/>
          </a:xfrm>
          <a:prstGeom prst="rect">
            <a:avLst/>
          </a:prstGeom>
        </p:spPr>
      </p:pic>
      <p:sp>
        <p:nvSpPr>
          <p:cNvPr id="3" name="椭圆 2"/>
          <p:cNvSpPr/>
          <p:nvPr/>
        </p:nvSpPr>
        <p:spPr bwMode="auto">
          <a:xfrm>
            <a:off x="1475656" y="3417376"/>
            <a:ext cx="2520280" cy="25200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ndParaRPr>
          </a:p>
        </p:txBody>
      </p:sp>
      <p:sp>
        <p:nvSpPr>
          <p:cNvPr id="4" name="椭圆 3"/>
          <p:cNvSpPr>
            <a:spLocks noChangeAspect="1"/>
          </p:cNvSpPr>
          <p:nvPr/>
        </p:nvSpPr>
        <p:spPr bwMode="auto">
          <a:xfrm>
            <a:off x="1983904" y="3925567"/>
            <a:ext cx="1503784" cy="1503617"/>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ndParaRPr>
          </a:p>
        </p:txBody>
      </p:sp>
      <p:sp>
        <p:nvSpPr>
          <p:cNvPr id="5" name="文本框 4"/>
          <p:cNvSpPr txBox="1"/>
          <p:nvPr/>
        </p:nvSpPr>
        <p:spPr>
          <a:xfrm>
            <a:off x="4355976" y="3448513"/>
            <a:ext cx="3168352" cy="2677656"/>
          </a:xfrm>
          <a:prstGeom prst="rect">
            <a:avLst/>
          </a:prstGeom>
          <a:noFill/>
        </p:spPr>
        <p:txBody>
          <a:bodyPr wrap="square" rtlCol="0">
            <a:spAutoFit/>
          </a:bodyPr>
          <a:lstStyle/>
          <a:p>
            <a:r>
              <a:rPr lang="zh-CN" altLang="en-US" dirty="0" smtClean="0"/>
              <a:t>传导电流</a:t>
            </a:r>
            <a:r>
              <a:rPr lang="en-US" altLang="zh-CN" dirty="0" smtClean="0"/>
              <a:t>=0</a:t>
            </a:r>
          </a:p>
          <a:p>
            <a:endParaRPr lang="en-US" altLang="zh-CN" dirty="0" smtClean="0"/>
          </a:p>
          <a:p>
            <a:r>
              <a:rPr lang="zh-CN" altLang="en-US" dirty="0"/>
              <a:t>球</a:t>
            </a:r>
            <a:r>
              <a:rPr lang="zh-CN" altLang="en-US" dirty="0" smtClean="0"/>
              <a:t>对称：位移电流相互抵消</a:t>
            </a:r>
            <a:endParaRPr lang="en-US" altLang="zh-CN" dirty="0" smtClean="0"/>
          </a:p>
          <a:p>
            <a:endParaRPr lang="en-US" altLang="zh-CN" dirty="0"/>
          </a:p>
          <a:p>
            <a:r>
              <a:rPr lang="zh-CN" altLang="en-US" dirty="0" smtClean="0"/>
              <a:t>答案选   </a:t>
            </a:r>
            <a:r>
              <a:rPr lang="en-US" altLang="zh-CN" dirty="0" smtClean="0"/>
              <a:t>C</a:t>
            </a:r>
            <a:endParaRPr lang="zh-CN" altLang="en-US" dirty="0"/>
          </a:p>
        </p:txBody>
      </p:sp>
    </p:spTree>
    <p:extLst>
      <p:ext uri="{BB962C8B-B14F-4D97-AF65-F5344CB8AC3E}">
        <p14:creationId xmlns:p14="http://schemas.microsoft.com/office/powerpoint/2010/main" val="4152969825"/>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43640" y="990602"/>
            <a:ext cx="8258175" cy="1628775"/>
          </a:xfrm>
          <a:prstGeom prst="rect">
            <a:avLst/>
          </a:prstGeom>
        </p:spPr>
      </p:pic>
      <p:graphicFrame>
        <p:nvGraphicFramePr>
          <p:cNvPr id="5" name="Object 1024"/>
          <p:cNvGraphicFramePr>
            <a:graphicFrameLocks noChangeAspect="1"/>
          </p:cNvGraphicFramePr>
          <p:nvPr>
            <p:extLst>
              <p:ext uri="{D42A27DB-BD31-4B8C-83A1-F6EECF244321}">
                <p14:modId xmlns:p14="http://schemas.microsoft.com/office/powerpoint/2010/main" val="4244878089"/>
              </p:ext>
            </p:extLst>
          </p:nvPr>
        </p:nvGraphicFramePr>
        <p:xfrm>
          <a:off x="1043608" y="2924944"/>
          <a:ext cx="3887787" cy="998538"/>
        </p:xfrm>
        <a:graphic>
          <a:graphicData uri="http://schemas.openxmlformats.org/presentationml/2006/ole">
            <mc:AlternateContent xmlns:mc="http://schemas.openxmlformats.org/markup-compatibility/2006">
              <mc:Choice xmlns:v="urn:schemas-microsoft-com:vml" Requires="v">
                <p:oleObj spid="_x0000_s114699" name="公式" r:id="rId4" imgW="23479125" imgH="6800850" progId="Equation.3">
                  <p:embed/>
                </p:oleObj>
              </mc:Choice>
              <mc:Fallback>
                <p:oleObj name="公式" r:id="rId4" imgW="23479125" imgH="6800850" progId="Equation.3">
                  <p:embed/>
                  <p:pic>
                    <p:nvPicPr>
                      <p:cNvPr id="598016"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2924944"/>
                        <a:ext cx="3887787"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本框 5"/>
          <p:cNvSpPr txBox="1"/>
          <p:nvPr/>
        </p:nvSpPr>
        <p:spPr>
          <a:xfrm>
            <a:off x="5317439" y="3162603"/>
            <a:ext cx="3384376" cy="523220"/>
          </a:xfrm>
          <a:prstGeom prst="rect">
            <a:avLst/>
          </a:prstGeom>
          <a:noFill/>
        </p:spPr>
        <p:txBody>
          <a:bodyPr wrap="square" rtlCol="0">
            <a:spAutoFit/>
          </a:bodyPr>
          <a:lstStyle/>
          <a:p>
            <a:r>
              <a:rPr lang="en-US" altLang="zh-CN" dirty="0" smtClean="0"/>
              <a:t>5</a:t>
            </a:r>
            <a:r>
              <a:rPr lang="zh-CN" altLang="en-US" dirty="0" smtClean="0"/>
              <a:t>个半波长，</a:t>
            </a:r>
            <a:r>
              <a:rPr lang="en-US" altLang="zh-CN" dirty="0" smtClean="0"/>
              <a:t>A</a:t>
            </a:r>
            <a:r>
              <a:rPr lang="zh-CN" altLang="en-US" dirty="0" smtClean="0"/>
              <a:t>错误</a:t>
            </a:r>
            <a:endParaRPr lang="zh-CN" altLang="en-US" dirty="0"/>
          </a:p>
        </p:txBody>
      </p:sp>
      <p:sp>
        <p:nvSpPr>
          <p:cNvPr id="7" name="文本框 6"/>
          <p:cNvSpPr txBox="1"/>
          <p:nvPr/>
        </p:nvSpPr>
        <p:spPr>
          <a:xfrm>
            <a:off x="1022756" y="4077072"/>
            <a:ext cx="7797715" cy="523220"/>
          </a:xfrm>
          <a:prstGeom prst="rect">
            <a:avLst/>
          </a:prstGeom>
          <a:noFill/>
        </p:spPr>
        <p:txBody>
          <a:bodyPr wrap="square" rtlCol="0">
            <a:spAutoFit/>
          </a:bodyPr>
          <a:lstStyle/>
          <a:p>
            <a:r>
              <a:rPr lang="zh-CN" altLang="en-US" dirty="0" smtClean="0"/>
              <a:t>势井无限深，井外没有波函数，</a:t>
            </a:r>
            <a:r>
              <a:rPr lang="en-US" altLang="zh-CN" dirty="0"/>
              <a:t>B</a:t>
            </a:r>
            <a:r>
              <a:rPr lang="zh-CN" altLang="en-US" dirty="0" smtClean="0"/>
              <a:t>错误</a:t>
            </a:r>
            <a:endParaRPr lang="zh-CN" altLang="en-US" dirty="0"/>
          </a:p>
        </p:txBody>
      </p:sp>
      <p:sp>
        <p:nvSpPr>
          <p:cNvPr id="8" name="文本框 7"/>
          <p:cNvSpPr txBox="1"/>
          <p:nvPr/>
        </p:nvSpPr>
        <p:spPr>
          <a:xfrm>
            <a:off x="1022755" y="4844920"/>
            <a:ext cx="7797715" cy="954107"/>
          </a:xfrm>
          <a:prstGeom prst="rect">
            <a:avLst/>
          </a:prstGeom>
          <a:noFill/>
        </p:spPr>
        <p:txBody>
          <a:bodyPr wrap="square" rtlCol="0">
            <a:spAutoFit/>
          </a:bodyPr>
          <a:lstStyle/>
          <a:p>
            <a:r>
              <a:rPr lang="zh-CN" altLang="en-US" dirty="0" smtClean="0"/>
              <a:t>势井右边高，因此右边势能高，动能减小，动量减小，波长增加，答案  </a:t>
            </a:r>
            <a:r>
              <a:rPr lang="en-US" altLang="zh-CN" dirty="0" smtClean="0"/>
              <a:t>D</a:t>
            </a:r>
            <a:endParaRPr lang="zh-CN" altLang="en-US" dirty="0"/>
          </a:p>
        </p:txBody>
      </p:sp>
    </p:spTree>
    <p:extLst>
      <p:ext uri="{BB962C8B-B14F-4D97-AF65-F5344CB8AC3E}">
        <p14:creationId xmlns:p14="http://schemas.microsoft.com/office/powerpoint/2010/main" val="143440821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85775" y="58282"/>
            <a:ext cx="8172450" cy="1276350"/>
          </a:xfrm>
          <a:prstGeom prst="rect">
            <a:avLst/>
          </a:prstGeom>
        </p:spPr>
      </p:pic>
      <p:grpSp>
        <p:nvGrpSpPr>
          <p:cNvPr id="47" name="组合 46"/>
          <p:cNvGrpSpPr/>
          <p:nvPr/>
        </p:nvGrpSpPr>
        <p:grpSpPr>
          <a:xfrm>
            <a:off x="6708648" y="1113972"/>
            <a:ext cx="2256903" cy="3471057"/>
            <a:chOff x="4259872" y="1609006"/>
            <a:chExt cx="2256903" cy="3471057"/>
          </a:xfrm>
        </p:grpSpPr>
        <p:grpSp>
          <p:nvGrpSpPr>
            <p:cNvPr id="43" name="组合 42"/>
            <p:cNvGrpSpPr/>
            <p:nvPr/>
          </p:nvGrpSpPr>
          <p:grpSpPr>
            <a:xfrm>
              <a:off x="4259872" y="1609006"/>
              <a:ext cx="2256903" cy="3471057"/>
              <a:chOff x="4157966" y="1650121"/>
              <a:chExt cx="2256903" cy="3471057"/>
            </a:xfrm>
          </p:grpSpPr>
          <p:sp>
            <p:nvSpPr>
              <p:cNvPr id="16" name="圆柱形 15"/>
              <p:cNvSpPr/>
              <p:nvPr/>
            </p:nvSpPr>
            <p:spPr bwMode="auto">
              <a:xfrm rot="5400000">
                <a:off x="4340150" y="2265983"/>
                <a:ext cx="1854758" cy="2219126"/>
              </a:xfrm>
              <a:prstGeom prst="can">
                <a:avLst/>
              </a:prstGeom>
              <a:solidFill>
                <a:schemeClr val="accent1"/>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ndParaRPr>
              </a:p>
            </p:txBody>
          </p:sp>
          <p:sp>
            <p:nvSpPr>
              <p:cNvPr id="13" name="Line 53"/>
              <p:cNvSpPr>
                <a:spLocks noChangeShapeType="1"/>
              </p:cNvSpPr>
              <p:nvPr/>
            </p:nvSpPr>
            <p:spPr bwMode="auto">
              <a:xfrm flipV="1">
                <a:off x="5134423" y="2473567"/>
                <a:ext cx="0" cy="857251"/>
              </a:xfrm>
              <a:prstGeom prst="line">
                <a:avLst/>
              </a:prstGeom>
              <a:solidFill>
                <a:srgbClr val="000000">
                  <a:alpha val="40000"/>
                </a:srgbClr>
              </a:solidFill>
              <a:ln>
                <a:noFill/>
              </a:ln>
              <a:extLst>
                <a:ext uri="{91240B29-F687-4F45-9708-019B960494DF}">
                  <a14:hiddenLine xmlns:a14="http://schemas.microsoft.com/office/drawing/2010/main" w="9525">
                    <a:solidFill>
                      <a:srgbClr val="000000"/>
                    </a:solidFill>
                    <a:prstDash val="dash"/>
                    <a:round/>
                    <a:headEnd/>
                    <a:tailEnd type="none" w="sm" len="med"/>
                  </a14:hiddenLine>
                </a:ext>
              </a:extLst>
            </p:spPr>
            <p:txBody>
              <a:bodyPr/>
              <a:lstStyle/>
              <a:p>
                <a:endParaRPr lang="zh-CN" altLang="en-US"/>
              </a:p>
            </p:txBody>
          </p:sp>
          <p:sp>
            <p:nvSpPr>
              <p:cNvPr id="6" name="Oval 56"/>
              <p:cNvSpPr>
                <a:spLocks noChangeArrowheads="1"/>
              </p:cNvSpPr>
              <p:nvPr/>
            </p:nvSpPr>
            <p:spPr bwMode="auto">
              <a:xfrm>
                <a:off x="5924998" y="2448167"/>
                <a:ext cx="436563" cy="1854201"/>
              </a:xfrm>
              <a:prstGeom prst="ellipse">
                <a:avLst/>
              </a:prstGeom>
              <a:solidFill>
                <a:srgbClr val="FFFF00"/>
              </a:solidFill>
              <a:ln w="28575">
                <a:solidFill>
                  <a:srgbClr val="000000"/>
                </a:solidFill>
                <a:round/>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pSp>
            <p:nvGrpSpPr>
              <p:cNvPr id="25" name="组合 24"/>
              <p:cNvGrpSpPr/>
              <p:nvPr/>
            </p:nvGrpSpPr>
            <p:grpSpPr>
              <a:xfrm>
                <a:off x="5206965" y="3359150"/>
                <a:ext cx="592770" cy="486132"/>
                <a:chOff x="7028372" y="3820527"/>
                <a:chExt cx="592770" cy="486132"/>
              </a:xfrm>
            </p:grpSpPr>
            <p:sp>
              <p:nvSpPr>
                <p:cNvPr id="11" name="Line 51"/>
                <p:cNvSpPr>
                  <a:spLocks noChangeShapeType="1"/>
                </p:cNvSpPr>
                <p:nvPr/>
              </p:nvSpPr>
              <p:spPr bwMode="auto">
                <a:xfrm>
                  <a:off x="7028372" y="3820527"/>
                  <a:ext cx="592770" cy="0"/>
                </a:xfrm>
                <a:prstGeom prst="line">
                  <a:avLst/>
                </a:prstGeom>
                <a:solidFill>
                  <a:srgbClr val="000000">
                    <a:alpha val="40000"/>
                  </a:srgbClr>
                </a:solidFill>
                <a:ln w="57150">
                  <a:solidFill>
                    <a:srgbClr val="FF0000"/>
                  </a:solidFill>
                  <a:round/>
                  <a:headEnd/>
                  <a:tailEnd type="stealth" w="sm" len="med"/>
                </a:ln>
                <a:extLst/>
              </p:spPr>
              <p:txBody>
                <a:bodyPr/>
                <a:lstStyle/>
                <a:p>
                  <a:endParaRPr lang="zh-CN" altLang="en-US"/>
                </a:p>
              </p:txBody>
            </p:sp>
            <p:sp>
              <p:nvSpPr>
                <p:cNvPr id="15" name="Text Box 54"/>
                <p:cNvSpPr txBox="1">
                  <a:spLocks noChangeArrowheads="1"/>
                </p:cNvSpPr>
                <p:nvPr/>
              </p:nvSpPr>
              <p:spPr bwMode="auto">
                <a:xfrm>
                  <a:off x="7236019" y="3871684"/>
                  <a:ext cx="2905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dirty="0" smtClean="0">
                      <a:solidFill>
                        <a:srgbClr val="FF0000"/>
                      </a:solidFill>
                    </a:rPr>
                    <a:t>E</a:t>
                  </a:r>
                  <a:endParaRPr lang="en-US" altLang="zh-CN" sz="2400" i="1" dirty="0">
                    <a:solidFill>
                      <a:srgbClr val="FF0000"/>
                    </a:solidFill>
                  </a:endParaRPr>
                </a:p>
              </p:txBody>
            </p:sp>
          </p:grpSp>
          <p:cxnSp>
            <p:nvCxnSpPr>
              <p:cNvPr id="19" name="直接箭头连接符 18"/>
              <p:cNvCxnSpPr/>
              <p:nvPr/>
            </p:nvCxnSpPr>
            <p:spPr bwMode="auto">
              <a:xfrm rot="840000">
                <a:off x="5050993" y="2924944"/>
                <a:ext cx="7811" cy="147060"/>
              </a:xfrm>
              <a:prstGeom prst="straightConnector1">
                <a:avLst/>
              </a:prstGeom>
              <a:solidFill>
                <a:schemeClr val="accent1"/>
              </a:solidFill>
              <a:ln w="57150" cap="flat" cmpd="sng" algn="ctr">
                <a:solidFill>
                  <a:schemeClr val="accent2"/>
                </a:solidFill>
                <a:prstDash val="solid"/>
                <a:round/>
                <a:headEnd type="none" w="med" len="med"/>
                <a:tailEnd type="triangle"/>
              </a:ln>
              <a:effectLst/>
            </p:spPr>
          </p:cxnSp>
          <p:sp>
            <p:nvSpPr>
              <p:cNvPr id="27" name="Line 51"/>
              <p:cNvSpPr>
                <a:spLocks noChangeShapeType="1"/>
              </p:cNvSpPr>
              <p:nvPr/>
            </p:nvSpPr>
            <p:spPr bwMode="auto">
              <a:xfrm rot="16200000">
                <a:off x="4964976" y="4869150"/>
                <a:ext cx="504056" cy="0"/>
              </a:xfrm>
              <a:prstGeom prst="line">
                <a:avLst/>
              </a:prstGeom>
              <a:solidFill>
                <a:srgbClr val="000000">
                  <a:alpha val="40000"/>
                </a:srgbClr>
              </a:solidFill>
              <a:ln w="57150">
                <a:solidFill>
                  <a:schemeClr val="accent4"/>
                </a:solidFill>
                <a:round/>
                <a:headEnd type="none" w="med" len="med"/>
                <a:tailEnd type="triangle" w="med" len="med"/>
              </a:ln>
              <a:extLst/>
            </p:spPr>
            <p:txBody>
              <a:bodyPr/>
              <a:lstStyle/>
              <a:p>
                <a:endParaRPr lang="zh-CN" altLang="en-US"/>
              </a:p>
            </p:txBody>
          </p:sp>
          <p:sp>
            <p:nvSpPr>
              <p:cNvPr id="29" name="Text Box 54"/>
              <p:cNvSpPr txBox="1">
                <a:spLocks noChangeArrowheads="1"/>
              </p:cNvSpPr>
              <p:nvPr/>
            </p:nvSpPr>
            <p:spPr bwMode="auto">
              <a:xfrm>
                <a:off x="4782516" y="3673777"/>
                <a:ext cx="2905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dirty="0" smtClean="0"/>
                  <a:t>S</a:t>
                </a:r>
                <a:endParaRPr lang="en-US" altLang="zh-CN" sz="2400" i="1" dirty="0"/>
              </a:p>
            </p:txBody>
          </p:sp>
          <p:sp>
            <p:nvSpPr>
              <p:cNvPr id="30" name="Text Box 54"/>
              <p:cNvSpPr txBox="1">
                <a:spLocks noChangeArrowheads="1"/>
              </p:cNvSpPr>
              <p:nvPr/>
            </p:nvSpPr>
            <p:spPr bwMode="auto">
              <a:xfrm>
                <a:off x="4769707" y="2471305"/>
                <a:ext cx="2905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dirty="0" smtClean="0">
                    <a:solidFill>
                      <a:schemeClr val="accent2"/>
                    </a:solidFill>
                  </a:rPr>
                  <a:t>H</a:t>
                </a:r>
                <a:endParaRPr lang="en-US" altLang="zh-CN" sz="2400" i="1" dirty="0">
                  <a:solidFill>
                    <a:schemeClr val="accent2"/>
                  </a:solidFill>
                </a:endParaRPr>
              </a:p>
            </p:txBody>
          </p:sp>
          <p:sp>
            <p:nvSpPr>
              <p:cNvPr id="31" name="Line 51"/>
              <p:cNvSpPr>
                <a:spLocks noChangeShapeType="1"/>
              </p:cNvSpPr>
              <p:nvPr/>
            </p:nvSpPr>
            <p:spPr bwMode="auto">
              <a:xfrm rot="16200000" flipH="1">
                <a:off x="4952459" y="1906993"/>
                <a:ext cx="513744" cy="0"/>
              </a:xfrm>
              <a:prstGeom prst="line">
                <a:avLst/>
              </a:prstGeom>
              <a:solidFill>
                <a:srgbClr val="000000">
                  <a:alpha val="40000"/>
                </a:srgbClr>
              </a:solidFill>
              <a:ln w="57150">
                <a:solidFill>
                  <a:schemeClr val="accent4"/>
                </a:solidFill>
                <a:round/>
                <a:headEnd type="none" w="med" len="med"/>
                <a:tailEnd type="triangle" w="med" len="med"/>
              </a:ln>
              <a:extLst/>
            </p:spPr>
            <p:txBody>
              <a:bodyPr/>
              <a:lstStyle/>
              <a:p>
                <a:endParaRPr lang="zh-CN" altLang="en-US"/>
              </a:p>
            </p:txBody>
          </p:sp>
          <p:sp>
            <p:nvSpPr>
              <p:cNvPr id="32" name="Line 51"/>
              <p:cNvSpPr>
                <a:spLocks noChangeShapeType="1"/>
              </p:cNvSpPr>
              <p:nvPr/>
            </p:nvSpPr>
            <p:spPr bwMode="auto">
              <a:xfrm rot="16200000">
                <a:off x="4658004" y="3399088"/>
                <a:ext cx="320855" cy="360040"/>
              </a:xfrm>
              <a:prstGeom prst="line">
                <a:avLst/>
              </a:prstGeom>
              <a:solidFill>
                <a:srgbClr val="000000">
                  <a:alpha val="40000"/>
                </a:srgbClr>
              </a:solidFill>
              <a:ln w="57150">
                <a:solidFill>
                  <a:schemeClr val="accent4"/>
                </a:solidFill>
                <a:round/>
                <a:headEnd type="none" w="med" len="med"/>
                <a:tailEnd type="triangle" w="med" len="med"/>
              </a:ln>
              <a:extLst/>
            </p:spPr>
            <p:txBody>
              <a:bodyPr/>
              <a:lstStyle/>
              <a:p>
                <a:endParaRPr lang="zh-CN" altLang="en-US"/>
              </a:p>
            </p:txBody>
          </p:sp>
          <p:grpSp>
            <p:nvGrpSpPr>
              <p:cNvPr id="37" name="组合 36"/>
              <p:cNvGrpSpPr/>
              <p:nvPr/>
            </p:nvGrpSpPr>
            <p:grpSpPr>
              <a:xfrm>
                <a:off x="5023212" y="2021691"/>
                <a:ext cx="411075" cy="534695"/>
                <a:chOff x="1209817" y="3244773"/>
                <a:chExt cx="411075" cy="534695"/>
              </a:xfrm>
            </p:grpSpPr>
            <p:sp>
              <p:nvSpPr>
                <p:cNvPr id="33" name="椭圆 32"/>
                <p:cNvSpPr>
                  <a:spLocks noChangeAspect="1"/>
                </p:cNvSpPr>
                <p:nvPr/>
              </p:nvSpPr>
              <p:spPr bwMode="auto">
                <a:xfrm>
                  <a:off x="1259634" y="3396371"/>
                  <a:ext cx="279352" cy="279321"/>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ndParaRPr>
                </a:p>
              </p:txBody>
            </p:sp>
            <p:sp>
              <p:nvSpPr>
                <p:cNvPr id="34" name="文本框 33"/>
                <p:cNvSpPr txBox="1"/>
                <p:nvPr/>
              </p:nvSpPr>
              <p:spPr>
                <a:xfrm>
                  <a:off x="1209817" y="3244773"/>
                  <a:ext cx="411075" cy="534695"/>
                </a:xfrm>
                <a:prstGeom prst="rect">
                  <a:avLst/>
                </a:prstGeom>
                <a:noFill/>
              </p:spPr>
              <p:txBody>
                <a:bodyPr wrap="square" rtlCol="0">
                  <a:spAutoFit/>
                </a:bodyPr>
                <a:lstStyle/>
                <a:p>
                  <a:r>
                    <a:rPr lang="en-US" altLang="zh-CN" dirty="0" smtClean="0">
                      <a:solidFill>
                        <a:schemeClr val="accent2"/>
                      </a:solidFill>
                      <a:cs typeface="Times New Roman" panose="02020603050405020304" pitchFamily="18" charset="0"/>
                    </a:rPr>
                    <a:t>●</a:t>
                  </a:r>
                  <a:endParaRPr lang="zh-CN" altLang="en-US" dirty="0">
                    <a:solidFill>
                      <a:schemeClr val="accent2"/>
                    </a:solidFill>
                  </a:endParaRPr>
                </a:p>
              </p:txBody>
            </p:sp>
          </p:grpSp>
          <p:grpSp>
            <p:nvGrpSpPr>
              <p:cNvPr id="38" name="组合 37"/>
              <p:cNvGrpSpPr/>
              <p:nvPr/>
            </p:nvGrpSpPr>
            <p:grpSpPr>
              <a:xfrm>
                <a:off x="5031707" y="4181623"/>
                <a:ext cx="471643" cy="707886"/>
                <a:chOff x="1354708" y="4770774"/>
                <a:chExt cx="471643" cy="707886"/>
              </a:xfrm>
            </p:grpSpPr>
            <p:sp>
              <p:nvSpPr>
                <p:cNvPr id="35" name="椭圆 34"/>
                <p:cNvSpPr>
                  <a:spLocks noChangeAspect="1"/>
                </p:cNvSpPr>
                <p:nvPr/>
              </p:nvSpPr>
              <p:spPr bwMode="auto">
                <a:xfrm>
                  <a:off x="1412035" y="4915549"/>
                  <a:ext cx="262919" cy="262890"/>
                </a:xfrm>
                <a:prstGeom prst="ellips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ndParaRPr>
                </a:p>
              </p:txBody>
            </p:sp>
            <p:sp>
              <p:nvSpPr>
                <p:cNvPr id="36" name="文本框 35"/>
                <p:cNvSpPr txBox="1"/>
                <p:nvPr/>
              </p:nvSpPr>
              <p:spPr>
                <a:xfrm>
                  <a:off x="1354708" y="4770774"/>
                  <a:ext cx="471643" cy="707886"/>
                </a:xfrm>
                <a:prstGeom prst="rect">
                  <a:avLst/>
                </a:prstGeom>
                <a:noFill/>
              </p:spPr>
              <p:txBody>
                <a:bodyPr wrap="square" rtlCol="0">
                  <a:spAutoFit/>
                </a:bodyPr>
                <a:lstStyle/>
                <a:p>
                  <a:r>
                    <a:rPr lang="en-US" altLang="zh-CN" sz="4000" dirty="0" smtClean="0">
                      <a:solidFill>
                        <a:schemeClr val="accent2"/>
                      </a:solidFill>
                      <a:cs typeface="Times New Roman" panose="02020603050405020304" pitchFamily="18" charset="0"/>
                    </a:rPr>
                    <a:t>˟</a:t>
                  </a:r>
                  <a:endParaRPr lang="zh-CN" altLang="en-US" sz="4000" dirty="0">
                    <a:solidFill>
                      <a:schemeClr val="accent2"/>
                    </a:solidFill>
                  </a:endParaRPr>
                </a:p>
              </p:txBody>
            </p:sp>
          </p:grpSp>
          <p:cxnSp>
            <p:nvCxnSpPr>
              <p:cNvPr id="40" name="直接箭头连接符 39"/>
              <p:cNvCxnSpPr/>
              <p:nvPr/>
            </p:nvCxnSpPr>
            <p:spPr bwMode="auto">
              <a:xfrm flipV="1">
                <a:off x="6143279" y="3072004"/>
                <a:ext cx="218282" cy="324364"/>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41" name="Text Box 54"/>
              <p:cNvSpPr txBox="1">
                <a:spLocks noChangeArrowheads="1"/>
              </p:cNvSpPr>
              <p:nvPr/>
            </p:nvSpPr>
            <p:spPr bwMode="auto">
              <a:xfrm>
                <a:off x="6124356" y="2780986"/>
                <a:ext cx="2905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dirty="0" smtClean="0"/>
                  <a:t>a</a:t>
                </a:r>
                <a:endParaRPr lang="en-US" altLang="zh-CN" sz="2400" i="1" dirty="0"/>
              </a:p>
            </p:txBody>
          </p:sp>
          <p:sp>
            <p:nvSpPr>
              <p:cNvPr id="42" name="Text Box 54"/>
              <p:cNvSpPr txBox="1">
                <a:spLocks noChangeArrowheads="1"/>
              </p:cNvSpPr>
              <p:nvPr/>
            </p:nvSpPr>
            <p:spPr bwMode="auto">
              <a:xfrm>
                <a:off x="5590276" y="2045330"/>
                <a:ext cx="2905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dirty="0" smtClean="0"/>
                  <a:t>r</a:t>
                </a:r>
                <a:endParaRPr lang="en-US" altLang="zh-CN" sz="2400" i="1" dirty="0"/>
              </a:p>
            </p:txBody>
          </p:sp>
        </p:grpSp>
        <p:sp>
          <p:nvSpPr>
            <p:cNvPr id="45" name="任意多边形 44"/>
            <p:cNvSpPr/>
            <p:nvPr/>
          </p:nvSpPr>
          <p:spPr bwMode="auto">
            <a:xfrm>
              <a:off x="5130812" y="2420888"/>
              <a:ext cx="194906" cy="1794294"/>
            </a:xfrm>
            <a:custGeom>
              <a:avLst/>
              <a:gdLst>
                <a:gd name="connsiteX0" fmla="*/ 194906 w 194906"/>
                <a:gd name="connsiteY0" fmla="*/ 0 h 1794294"/>
                <a:gd name="connsiteX1" fmla="*/ 82763 w 194906"/>
                <a:gd name="connsiteY1" fmla="*/ 267419 h 1794294"/>
                <a:gd name="connsiteX2" fmla="*/ 13751 w 194906"/>
                <a:gd name="connsiteY2" fmla="*/ 595223 h 1794294"/>
                <a:gd name="connsiteX3" fmla="*/ 5125 w 194906"/>
                <a:gd name="connsiteY3" fmla="*/ 966158 h 1794294"/>
                <a:gd name="connsiteX4" fmla="*/ 74136 w 194906"/>
                <a:gd name="connsiteY4" fmla="*/ 1509623 h 1794294"/>
                <a:gd name="connsiteX5" fmla="*/ 151774 w 194906"/>
                <a:gd name="connsiteY5" fmla="*/ 1794294 h 1794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906" h="1794294">
                  <a:moveTo>
                    <a:pt x="194906" y="0"/>
                  </a:moveTo>
                  <a:cubicBezTo>
                    <a:pt x="153930" y="84107"/>
                    <a:pt x="112955" y="168215"/>
                    <a:pt x="82763" y="267419"/>
                  </a:cubicBezTo>
                  <a:cubicBezTo>
                    <a:pt x="52571" y="366623"/>
                    <a:pt x="26691" y="478767"/>
                    <a:pt x="13751" y="595223"/>
                  </a:cubicBezTo>
                  <a:cubicBezTo>
                    <a:pt x="811" y="711679"/>
                    <a:pt x="-4939" y="813758"/>
                    <a:pt x="5125" y="966158"/>
                  </a:cubicBezTo>
                  <a:cubicBezTo>
                    <a:pt x="15189" y="1118558"/>
                    <a:pt x="49694" y="1371600"/>
                    <a:pt x="74136" y="1509623"/>
                  </a:cubicBezTo>
                  <a:cubicBezTo>
                    <a:pt x="98577" y="1647646"/>
                    <a:pt x="125175" y="1720970"/>
                    <a:pt x="151774" y="1794294"/>
                  </a:cubicBezTo>
                </a:path>
              </a:pathLst>
            </a:custGeom>
            <a:noFill/>
            <a:ln w="3810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ndParaRPr>
            </a:p>
          </p:txBody>
        </p:sp>
        <p:sp>
          <p:nvSpPr>
            <p:cNvPr id="46" name="任意多边形 45"/>
            <p:cNvSpPr/>
            <p:nvPr/>
          </p:nvSpPr>
          <p:spPr bwMode="auto">
            <a:xfrm rot="120000" flipH="1">
              <a:off x="4529783" y="2469972"/>
              <a:ext cx="166564" cy="1796288"/>
            </a:xfrm>
            <a:custGeom>
              <a:avLst/>
              <a:gdLst>
                <a:gd name="connsiteX0" fmla="*/ 194906 w 194906"/>
                <a:gd name="connsiteY0" fmla="*/ 0 h 1794294"/>
                <a:gd name="connsiteX1" fmla="*/ 82763 w 194906"/>
                <a:gd name="connsiteY1" fmla="*/ 267419 h 1794294"/>
                <a:gd name="connsiteX2" fmla="*/ 13751 w 194906"/>
                <a:gd name="connsiteY2" fmla="*/ 595223 h 1794294"/>
                <a:gd name="connsiteX3" fmla="*/ 5125 w 194906"/>
                <a:gd name="connsiteY3" fmla="*/ 966158 h 1794294"/>
                <a:gd name="connsiteX4" fmla="*/ 74136 w 194906"/>
                <a:gd name="connsiteY4" fmla="*/ 1509623 h 1794294"/>
                <a:gd name="connsiteX5" fmla="*/ 151774 w 194906"/>
                <a:gd name="connsiteY5" fmla="*/ 1794294 h 1794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906" h="1794294">
                  <a:moveTo>
                    <a:pt x="194906" y="0"/>
                  </a:moveTo>
                  <a:cubicBezTo>
                    <a:pt x="153930" y="84107"/>
                    <a:pt x="112955" y="168215"/>
                    <a:pt x="82763" y="267419"/>
                  </a:cubicBezTo>
                  <a:cubicBezTo>
                    <a:pt x="52571" y="366623"/>
                    <a:pt x="26691" y="478767"/>
                    <a:pt x="13751" y="595223"/>
                  </a:cubicBezTo>
                  <a:cubicBezTo>
                    <a:pt x="811" y="711679"/>
                    <a:pt x="-4939" y="813758"/>
                    <a:pt x="5125" y="966158"/>
                  </a:cubicBezTo>
                  <a:cubicBezTo>
                    <a:pt x="15189" y="1118558"/>
                    <a:pt x="49694" y="1371600"/>
                    <a:pt x="74136" y="1509623"/>
                  </a:cubicBezTo>
                  <a:cubicBezTo>
                    <a:pt x="98577" y="1647646"/>
                    <a:pt x="125175" y="1720970"/>
                    <a:pt x="151774" y="1794294"/>
                  </a:cubicBezTo>
                </a:path>
              </a:pathLst>
            </a:custGeom>
            <a:noFill/>
            <a:ln w="3810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ndParaRPr>
            </a:p>
          </p:txBody>
        </p:sp>
      </p:grpSp>
      <p:sp>
        <p:nvSpPr>
          <p:cNvPr id="48" name="矩形 47"/>
          <p:cNvSpPr/>
          <p:nvPr/>
        </p:nvSpPr>
        <p:spPr>
          <a:xfrm>
            <a:off x="516260" y="1385838"/>
            <a:ext cx="4249881" cy="523220"/>
          </a:xfrm>
          <a:prstGeom prst="rect">
            <a:avLst/>
          </a:prstGeom>
        </p:spPr>
        <p:txBody>
          <a:bodyPr wrap="none">
            <a:spAutoFit/>
          </a:bodyPr>
          <a:lstStyle/>
          <a:p>
            <a:r>
              <a:rPr lang="zh-CN" altLang="zh-CN" kern="100" dirty="0" smtClean="0">
                <a:ea typeface="宋体" panose="02010600030101010101" pitchFamily="2" charset="-122"/>
                <a:cs typeface="Times New Roman" panose="02020603050405020304" pitchFamily="18" charset="0"/>
              </a:rPr>
              <a:t>设</a:t>
            </a:r>
            <a:r>
              <a:rPr lang="en-US" altLang="zh-CN" kern="100" dirty="0" smtClean="0">
                <a:ea typeface="宋体" panose="02010600030101010101" pitchFamily="2" charset="-122"/>
                <a:cs typeface="Times New Roman" panose="02020603050405020304" pitchFamily="18" charset="0"/>
              </a:rPr>
              <a:t> </a:t>
            </a:r>
            <a:r>
              <a:rPr lang="en-US" altLang="zh-CN" i="1" kern="100" dirty="0" smtClean="0">
                <a:ea typeface="宋体" panose="02010600030101010101" pitchFamily="2" charset="-122"/>
              </a:rPr>
              <a:t>t </a:t>
            </a:r>
            <a:r>
              <a:rPr lang="zh-CN" altLang="zh-CN" kern="100" dirty="0" smtClean="0">
                <a:ea typeface="宋体" panose="02010600030101010101" pitchFamily="2" charset="-122"/>
                <a:cs typeface="Times New Roman" panose="02020603050405020304" pitchFamily="18" charset="0"/>
              </a:rPr>
              <a:t>时刻</a:t>
            </a:r>
            <a:r>
              <a:rPr lang="zh-CN" altLang="zh-CN" kern="100" dirty="0">
                <a:ea typeface="宋体" panose="02010600030101010101" pitchFamily="2" charset="-122"/>
                <a:cs typeface="Times New Roman" panose="02020603050405020304" pitchFamily="18" charset="0"/>
              </a:rPr>
              <a:t>电容器带电量为</a:t>
            </a:r>
            <a:r>
              <a:rPr lang="en-US" altLang="zh-CN" i="1" kern="100" dirty="0">
                <a:ea typeface="宋体" panose="02010600030101010101" pitchFamily="2" charset="-122"/>
              </a:rPr>
              <a:t>q</a:t>
            </a:r>
            <a:endParaRPr lang="zh-CN" altLang="en-US" dirty="0"/>
          </a:p>
        </p:txBody>
      </p:sp>
      <p:sp>
        <p:nvSpPr>
          <p:cNvPr id="49" name="Rectangle 2"/>
          <p:cNvSpPr>
            <a:spLocks noChangeArrowheads="1"/>
          </p:cNvSpPr>
          <p:nvPr/>
        </p:nvSpPr>
        <p:spPr bwMode="auto">
          <a:xfrm>
            <a:off x="54205" y="2109875"/>
            <a:ext cx="41520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kern="100" dirty="0">
                <a:ea typeface="宋体" panose="02010600030101010101" pitchFamily="2" charset="-122"/>
                <a:cs typeface="Times New Roman" panose="02020603050405020304" pitchFamily="18" charset="0"/>
              </a:rPr>
              <a:t>平行板电容器电场强度为</a:t>
            </a:r>
          </a:p>
        </p:txBody>
      </p:sp>
      <p:graphicFrame>
        <p:nvGraphicFramePr>
          <p:cNvPr id="50" name="对象 49"/>
          <p:cNvGraphicFramePr>
            <a:graphicFrameLocks noChangeAspect="1"/>
          </p:cNvGraphicFramePr>
          <p:nvPr>
            <p:extLst>
              <p:ext uri="{D42A27DB-BD31-4B8C-83A1-F6EECF244321}">
                <p14:modId xmlns:p14="http://schemas.microsoft.com/office/powerpoint/2010/main" val="3813084104"/>
              </p:ext>
            </p:extLst>
          </p:nvPr>
        </p:nvGraphicFramePr>
        <p:xfrm>
          <a:off x="4483213" y="1909058"/>
          <a:ext cx="1577512" cy="999832"/>
        </p:xfrm>
        <a:graphic>
          <a:graphicData uri="http://schemas.openxmlformats.org/presentationml/2006/ole">
            <mc:AlternateContent xmlns:mc="http://schemas.openxmlformats.org/markup-compatibility/2006">
              <mc:Choice xmlns:v="urn:schemas-microsoft-com:vml" Requires="v">
                <p:oleObj spid="_x0000_s115756" name="Equation" r:id="rId4" imgW="672808" imgH="431613" progId="Equation.DSMT4">
                  <p:embed/>
                </p:oleObj>
              </mc:Choice>
              <mc:Fallback>
                <p:oleObj name="Equation" r:id="rId4" imgW="672808" imgH="431613"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3213" y="1909058"/>
                        <a:ext cx="1577512" cy="999832"/>
                      </a:xfrm>
                      <a:prstGeom prst="rect">
                        <a:avLst/>
                      </a:prstGeom>
                      <a:noFill/>
                    </p:spPr>
                  </p:pic>
                </p:oleObj>
              </mc:Fallback>
            </mc:AlternateContent>
          </a:graphicData>
        </a:graphic>
      </p:graphicFrame>
      <p:sp>
        <p:nvSpPr>
          <p:cNvPr id="51" name="Rectangle 3"/>
          <p:cNvSpPr>
            <a:spLocks noChangeArrowheads="1"/>
          </p:cNvSpPr>
          <p:nvPr/>
        </p:nvSpPr>
        <p:spPr bwMode="auto">
          <a:xfrm>
            <a:off x="899592" y="35910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6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52" name="Rectangle 5"/>
          <p:cNvSpPr>
            <a:spLocks noChangeArrowheads="1"/>
          </p:cNvSpPr>
          <p:nvPr/>
        </p:nvSpPr>
        <p:spPr bwMode="auto">
          <a:xfrm>
            <a:off x="1852445" y="35733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 name="对象 52"/>
          <p:cNvGraphicFramePr>
            <a:graphicFrameLocks noChangeAspect="1"/>
          </p:cNvGraphicFramePr>
          <p:nvPr>
            <p:extLst>
              <p:ext uri="{D42A27DB-BD31-4B8C-83A1-F6EECF244321}">
                <p14:modId xmlns:p14="http://schemas.microsoft.com/office/powerpoint/2010/main" val="1961847634"/>
              </p:ext>
            </p:extLst>
          </p:nvPr>
        </p:nvGraphicFramePr>
        <p:xfrm>
          <a:off x="3443334" y="2996341"/>
          <a:ext cx="2304149" cy="807437"/>
        </p:xfrm>
        <a:graphic>
          <a:graphicData uri="http://schemas.openxmlformats.org/presentationml/2006/ole">
            <mc:AlternateContent xmlns:mc="http://schemas.openxmlformats.org/markup-compatibility/2006">
              <mc:Choice xmlns:v="urn:schemas-microsoft-com:vml" Requires="v">
                <p:oleObj spid="_x0000_s115757" name="Equation" r:id="rId6" imgW="1117115" imgH="393529" progId="Equation.DSMT4">
                  <p:embed/>
                </p:oleObj>
              </mc:Choice>
              <mc:Fallback>
                <p:oleObj name="Equation" r:id="rId6" imgW="1117115" imgH="393529"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3334" y="2996341"/>
                        <a:ext cx="2304149" cy="807437"/>
                      </a:xfrm>
                      <a:prstGeom prst="rect">
                        <a:avLst/>
                      </a:prstGeom>
                      <a:noFill/>
                    </p:spPr>
                  </p:pic>
                </p:oleObj>
              </mc:Fallback>
            </mc:AlternateContent>
          </a:graphicData>
        </a:graphic>
      </p:graphicFrame>
      <p:sp>
        <p:nvSpPr>
          <p:cNvPr id="54" name="Rectangle 2"/>
          <p:cNvSpPr>
            <a:spLocks noChangeArrowheads="1"/>
          </p:cNvSpPr>
          <p:nvPr/>
        </p:nvSpPr>
        <p:spPr bwMode="auto">
          <a:xfrm>
            <a:off x="128370" y="3073875"/>
            <a:ext cx="30700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kern="100" dirty="0" smtClean="0">
                <a:solidFill>
                  <a:srgbClr val="FF0000"/>
                </a:solidFill>
                <a:ea typeface="宋体" panose="02010600030101010101" pitchFamily="2" charset="-122"/>
                <a:cs typeface="Times New Roman" panose="02020603050405020304" pitchFamily="18" charset="0"/>
              </a:rPr>
              <a:t>圆柱表面</a:t>
            </a:r>
            <a:r>
              <a:rPr lang="zh-CN" altLang="en-US" kern="100" dirty="0" smtClean="0">
                <a:ea typeface="宋体" panose="02010600030101010101" pitchFamily="2" charset="-122"/>
                <a:cs typeface="Times New Roman" panose="02020603050405020304" pitchFamily="18" charset="0"/>
              </a:rPr>
              <a:t>磁场强度</a:t>
            </a:r>
            <a:endParaRPr lang="zh-CN" altLang="en-US" kern="100" dirty="0">
              <a:ea typeface="宋体" panose="02010600030101010101" pitchFamily="2" charset="-122"/>
              <a:cs typeface="Times New Roman" panose="02020603050405020304" pitchFamily="18" charset="0"/>
            </a:endParaRPr>
          </a:p>
        </p:txBody>
      </p:sp>
      <p:sp>
        <p:nvSpPr>
          <p:cNvPr id="55" name="Rectangle 7"/>
          <p:cNvSpPr>
            <a:spLocks noChangeArrowheads="1"/>
          </p:cNvSpPr>
          <p:nvPr/>
        </p:nvSpPr>
        <p:spPr bwMode="auto">
          <a:xfrm>
            <a:off x="0" y="-3154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 name="对象 55"/>
          <p:cNvGraphicFramePr>
            <a:graphicFrameLocks noChangeAspect="1"/>
          </p:cNvGraphicFramePr>
          <p:nvPr>
            <p:extLst>
              <p:ext uri="{D42A27DB-BD31-4B8C-83A1-F6EECF244321}">
                <p14:modId xmlns:p14="http://schemas.microsoft.com/office/powerpoint/2010/main" val="804768228"/>
              </p:ext>
            </p:extLst>
          </p:nvPr>
        </p:nvGraphicFramePr>
        <p:xfrm>
          <a:off x="2767919" y="3895741"/>
          <a:ext cx="2881978" cy="900618"/>
        </p:xfrm>
        <a:graphic>
          <a:graphicData uri="http://schemas.openxmlformats.org/presentationml/2006/ole">
            <mc:AlternateContent xmlns:mc="http://schemas.openxmlformats.org/markup-compatibility/2006">
              <mc:Choice xmlns:v="urn:schemas-microsoft-com:vml" Requires="v">
                <p:oleObj spid="_x0000_s115758" name="Equation" r:id="rId8" imgW="1371600" imgH="431800" progId="Equation.DSMT4">
                  <p:embed/>
                </p:oleObj>
              </mc:Choice>
              <mc:Fallback>
                <p:oleObj name="Equation" r:id="rId8" imgW="1371600" imgH="4318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7919" y="3895741"/>
                        <a:ext cx="2881978" cy="900618"/>
                      </a:xfrm>
                      <a:prstGeom prst="rect">
                        <a:avLst/>
                      </a:prstGeom>
                      <a:noFill/>
                    </p:spPr>
                  </p:pic>
                </p:oleObj>
              </mc:Fallback>
            </mc:AlternateContent>
          </a:graphicData>
        </a:graphic>
      </p:graphicFrame>
      <p:graphicFrame>
        <p:nvGraphicFramePr>
          <p:cNvPr id="58" name="对象 57"/>
          <p:cNvGraphicFramePr>
            <a:graphicFrameLocks noChangeAspect="1"/>
          </p:cNvGraphicFramePr>
          <p:nvPr>
            <p:extLst>
              <p:ext uri="{D42A27DB-BD31-4B8C-83A1-F6EECF244321}">
                <p14:modId xmlns:p14="http://schemas.microsoft.com/office/powerpoint/2010/main" val="3141046813"/>
              </p:ext>
            </p:extLst>
          </p:nvPr>
        </p:nvGraphicFramePr>
        <p:xfrm>
          <a:off x="360624" y="5665869"/>
          <a:ext cx="3725848" cy="825927"/>
        </p:xfrm>
        <a:graphic>
          <a:graphicData uri="http://schemas.openxmlformats.org/presentationml/2006/ole">
            <mc:AlternateContent xmlns:mc="http://schemas.openxmlformats.org/markup-compatibility/2006">
              <mc:Choice xmlns:v="urn:schemas-microsoft-com:vml" Requires="v">
                <p:oleObj spid="_x0000_s115759" name="Equation" r:id="rId10" imgW="1930400" imgH="431800" progId="Equation.DSMT4">
                  <p:embed/>
                </p:oleObj>
              </mc:Choice>
              <mc:Fallback>
                <p:oleObj name="Equation" r:id="rId10" imgW="1930400" imgH="43180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0624" y="5665869"/>
                        <a:ext cx="3725848" cy="825927"/>
                      </a:xfrm>
                      <a:prstGeom prst="rect">
                        <a:avLst/>
                      </a:prstGeom>
                      <a:noFill/>
                    </p:spPr>
                  </p:pic>
                </p:oleObj>
              </mc:Fallback>
            </mc:AlternateContent>
          </a:graphicData>
        </a:graphic>
      </p:graphicFrame>
      <p:sp>
        <p:nvSpPr>
          <p:cNvPr id="59" name="矩形 58"/>
          <p:cNvSpPr/>
          <p:nvPr/>
        </p:nvSpPr>
        <p:spPr>
          <a:xfrm>
            <a:off x="147499" y="4969504"/>
            <a:ext cx="4152099" cy="523220"/>
          </a:xfrm>
          <a:prstGeom prst="rect">
            <a:avLst/>
          </a:prstGeom>
        </p:spPr>
        <p:txBody>
          <a:bodyPr wrap="none">
            <a:spAutoFit/>
          </a:bodyPr>
          <a:lstStyle/>
          <a:p>
            <a:r>
              <a:rPr lang="zh-CN" altLang="en-US" kern="100" dirty="0">
                <a:solidFill>
                  <a:srgbClr val="FF0000"/>
                </a:solidFill>
                <a:ea typeface="宋体" panose="02010600030101010101" pitchFamily="2" charset="-122"/>
                <a:cs typeface="Times New Roman" panose="02020603050405020304" pitchFamily="18" charset="0"/>
              </a:rPr>
              <a:t>圆柱</a:t>
            </a:r>
            <a:r>
              <a:rPr lang="zh-CN" altLang="en-US" kern="100" dirty="0" smtClean="0">
                <a:solidFill>
                  <a:srgbClr val="FF0000"/>
                </a:solidFill>
                <a:ea typeface="宋体" panose="02010600030101010101" pitchFamily="2" charset="-122"/>
                <a:cs typeface="Times New Roman" panose="02020603050405020304" pitchFamily="18" charset="0"/>
              </a:rPr>
              <a:t>表面流入的能量速率</a:t>
            </a:r>
            <a:endParaRPr lang="zh-CN" altLang="en-US" dirty="0"/>
          </a:p>
        </p:txBody>
      </p:sp>
      <p:sp>
        <p:nvSpPr>
          <p:cNvPr id="60" name="Rectangle 11"/>
          <p:cNvSpPr>
            <a:spLocks noChangeArrowheads="1"/>
          </p:cNvSpPr>
          <p:nvPr/>
        </p:nvSpPr>
        <p:spPr bwMode="auto">
          <a:xfrm>
            <a:off x="6484494" y="56435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 name="对象 60"/>
          <p:cNvGraphicFramePr>
            <a:graphicFrameLocks noChangeAspect="1"/>
          </p:cNvGraphicFramePr>
          <p:nvPr>
            <p:extLst>
              <p:ext uri="{D42A27DB-BD31-4B8C-83A1-F6EECF244321}">
                <p14:modId xmlns:p14="http://schemas.microsoft.com/office/powerpoint/2010/main" val="2851548736"/>
              </p:ext>
            </p:extLst>
          </p:nvPr>
        </p:nvGraphicFramePr>
        <p:xfrm>
          <a:off x="6080475" y="4290798"/>
          <a:ext cx="1105865" cy="810967"/>
        </p:xfrm>
        <a:graphic>
          <a:graphicData uri="http://schemas.openxmlformats.org/presentationml/2006/ole">
            <mc:AlternateContent xmlns:mc="http://schemas.openxmlformats.org/markup-compatibility/2006">
              <mc:Choice xmlns:v="urn:schemas-microsoft-com:vml" Requires="v">
                <p:oleObj spid="_x0000_s115760" name="Equation" r:id="rId12" imgW="571252" imgH="418918" progId="Equation.DSMT4">
                  <p:embed/>
                </p:oleObj>
              </mc:Choice>
              <mc:Fallback>
                <p:oleObj name="Equation" r:id="rId12" imgW="571252" imgH="418918"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80475" y="4290798"/>
                        <a:ext cx="1105865" cy="810967"/>
                      </a:xfrm>
                      <a:prstGeom prst="rect">
                        <a:avLst/>
                      </a:prstGeom>
                      <a:noFill/>
                    </p:spPr>
                  </p:pic>
                </p:oleObj>
              </mc:Fallback>
            </mc:AlternateContent>
          </a:graphicData>
        </a:graphic>
      </p:graphicFrame>
      <p:sp>
        <p:nvSpPr>
          <p:cNvPr id="62" name="Rectangle 13"/>
          <p:cNvSpPr>
            <a:spLocks noChangeArrowheads="1"/>
          </p:cNvSpPr>
          <p:nvPr/>
        </p:nvSpPr>
        <p:spPr bwMode="auto">
          <a:xfrm>
            <a:off x="5723735" y="602535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3" name="对象 62"/>
          <p:cNvGraphicFramePr>
            <a:graphicFrameLocks noChangeAspect="1"/>
          </p:cNvGraphicFramePr>
          <p:nvPr>
            <p:extLst>
              <p:ext uri="{D42A27DB-BD31-4B8C-83A1-F6EECF244321}">
                <p14:modId xmlns:p14="http://schemas.microsoft.com/office/powerpoint/2010/main" val="1547695222"/>
              </p:ext>
            </p:extLst>
          </p:nvPr>
        </p:nvGraphicFramePr>
        <p:xfrm>
          <a:off x="5463035" y="5591274"/>
          <a:ext cx="3197611" cy="786005"/>
        </p:xfrm>
        <a:graphic>
          <a:graphicData uri="http://schemas.openxmlformats.org/presentationml/2006/ole">
            <mc:AlternateContent xmlns:mc="http://schemas.openxmlformats.org/markup-compatibility/2006">
              <mc:Choice xmlns:v="urn:schemas-microsoft-com:vml" Requires="v">
                <p:oleObj spid="_x0000_s115761" name="Equation" r:id="rId14" imgW="1701800" imgH="419100" progId="Equation.DSMT4">
                  <p:embed/>
                </p:oleObj>
              </mc:Choice>
              <mc:Fallback>
                <p:oleObj name="Equation" r:id="rId14" imgW="1701800" imgH="419100" progId="Equation.DSMT4">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63035" y="5591274"/>
                        <a:ext cx="3197611" cy="786005"/>
                      </a:xfrm>
                      <a:prstGeom prst="rect">
                        <a:avLst/>
                      </a:prstGeom>
                      <a:noFill/>
                    </p:spPr>
                  </p:pic>
                </p:oleObj>
              </mc:Fallback>
            </mc:AlternateContent>
          </a:graphicData>
        </a:graphic>
      </p:graphicFrame>
      <p:sp>
        <p:nvSpPr>
          <p:cNvPr id="64" name="Rectangle 2"/>
          <p:cNvSpPr>
            <a:spLocks noChangeArrowheads="1"/>
          </p:cNvSpPr>
          <p:nvPr/>
        </p:nvSpPr>
        <p:spPr bwMode="auto">
          <a:xfrm>
            <a:off x="5352577" y="4979087"/>
            <a:ext cx="37914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kern="100" dirty="0" smtClean="0">
                <a:solidFill>
                  <a:srgbClr val="FF0000"/>
                </a:solidFill>
                <a:ea typeface="宋体" panose="02010600030101010101" pitchFamily="2" charset="-122"/>
                <a:cs typeface="Times New Roman" panose="02020603050405020304" pitchFamily="18" charset="0"/>
              </a:rPr>
              <a:t>电容器能量的增加速率</a:t>
            </a:r>
            <a:endParaRPr lang="zh-CN" altLang="en-US" kern="100" dirty="0">
              <a:solidFill>
                <a:srgbClr val="FF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2061040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4" grpId="0"/>
      <p:bldP spid="59" grpId="0"/>
      <p:bldP spid="6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528" y="2209800"/>
            <a:ext cx="7696200"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 Box 3"/>
          <p:cNvSpPr txBox="1">
            <a:spLocks noChangeArrowheads="1"/>
          </p:cNvSpPr>
          <p:nvPr/>
        </p:nvSpPr>
        <p:spPr bwMode="auto">
          <a:xfrm>
            <a:off x="323528" y="455613"/>
            <a:ext cx="86868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800" dirty="0" smtClean="0">
                <a:solidFill>
                  <a:srgbClr val="FF0000"/>
                </a:solidFill>
                <a:latin typeface="黑体" panose="02010609060101010101" pitchFamily="49" charset="-122"/>
                <a:ea typeface="黑体" panose="02010609060101010101" pitchFamily="49" charset="-122"/>
              </a:rPr>
              <a:t>例</a:t>
            </a:r>
            <a:r>
              <a:rPr lang="en-US" altLang="zh-CN" sz="2800" dirty="0" smtClean="0">
                <a:solidFill>
                  <a:srgbClr val="FF0000"/>
                </a:solidFill>
                <a:latin typeface="黑体" panose="02010609060101010101" pitchFamily="49" charset="-122"/>
                <a:ea typeface="黑体" panose="02010609060101010101" pitchFamily="49" charset="-122"/>
              </a:rPr>
              <a:t>1</a:t>
            </a:r>
            <a:r>
              <a:rPr lang="zh-CN" altLang="en-US" sz="2800" dirty="0" smtClean="0">
                <a:solidFill>
                  <a:srgbClr val="FF0000"/>
                </a:solidFill>
                <a:latin typeface="黑体" panose="02010609060101010101" pitchFamily="49" charset="-122"/>
                <a:ea typeface="黑体" panose="02010609060101010101" pitchFamily="49" charset="-122"/>
              </a:rPr>
              <a:t>：</a:t>
            </a:r>
            <a:r>
              <a:rPr lang="zh-CN" altLang="en-US" sz="2800" dirty="0">
                <a:solidFill>
                  <a:srgbClr val="FF0000"/>
                </a:solidFill>
                <a:latin typeface="黑体" panose="02010609060101010101" pitchFamily="49" charset="-122"/>
                <a:ea typeface="黑体" panose="02010609060101010101" pitchFamily="49" charset="-122"/>
              </a:rPr>
              <a:t>同轴电缆，</a:t>
            </a:r>
            <a:r>
              <a:rPr lang="zh-CN" altLang="en-US" sz="2800" dirty="0" smtClean="0">
                <a:solidFill>
                  <a:srgbClr val="FF0000"/>
                </a:solidFill>
                <a:latin typeface="黑体" panose="02010609060101010101" pitchFamily="49" charset="-122"/>
                <a:ea typeface="黑体" panose="02010609060101010101" pitchFamily="49" charset="-122"/>
              </a:rPr>
              <a:t>长</a:t>
            </a:r>
            <a:r>
              <a:rPr lang="en-US" altLang="zh-CN" sz="2800" i="1" dirty="0">
                <a:solidFill>
                  <a:srgbClr val="FF0000"/>
                </a:solidFill>
                <a:ea typeface="黑体" panose="02010609060101010101" pitchFamily="49" charset="-122"/>
                <a:cs typeface="Times New Roman" panose="02020603050405020304" pitchFamily="18" charset="0"/>
              </a:rPr>
              <a:t>l</a:t>
            </a:r>
            <a:r>
              <a:rPr lang="zh-CN" altLang="en-US" sz="2800" dirty="0" smtClean="0">
                <a:solidFill>
                  <a:srgbClr val="FF0000"/>
                </a:solidFill>
                <a:latin typeface="黑体" panose="02010609060101010101" pitchFamily="49" charset="-122"/>
                <a:ea typeface="黑体" panose="02010609060101010101" pitchFamily="49" charset="-122"/>
              </a:rPr>
              <a:t>，</a:t>
            </a:r>
            <a:r>
              <a:rPr lang="zh-CN" altLang="en-US" sz="2800" dirty="0">
                <a:solidFill>
                  <a:srgbClr val="FF0000"/>
                </a:solidFill>
                <a:latin typeface="黑体" panose="02010609060101010101" pitchFamily="49" charset="-122"/>
                <a:ea typeface="黑体" panose="02010609060101010101" pitchFamily="49" charset="-122"/>
              </a:rPr>
              <a:t>内外半径</a:t>
            </a:r>
            <a:r>
              <a:rPr lang="en-US" altLang="zh-CN" sz="2800" dirty="0">
                <a:solidFill>
                  <a:srgbClr val="FF0000"/>
                </a:solidFill>
                <a:latin typeface="黑体" panose="02010609060101010101" pitchFamily="49" charset="-122"/>
                <a:ea typeface="黑体" panose="02010609060101010101" pitchFamily="49" charset="-122"/>
              </a:rPr>
              <a:t>R1</a:t>
            </a:r>
            <a:r>
              <a:rPr lang="zh-CN" altLang="en-US" sz="2800" dirty="0">
                <a:solidFill>
                  <a:srgbClr val="FF0000"/>
                </a:solidFill>
                <a:latin typeface="黑体" panose="02010609060101010101" pitchFamily="49" charset="-122"/>
                <a:ea typeface="黑体" panose="02010609060101010101" pitchFamily="49" charset="-122"/>
              </a:rPr>
              <a:t>和</a:t>
            </a:r>
            <a:r>
              <a:rPr lang="en-US" altLang="zh-CN" sz="2800" dirty="0">
                <a:solidFill>
                  <a:srgbClr val="FF0000"/>
                </a:solidFill>
                <a:latin typeface="黑体" panose="02010609060101010101" pitchFamily="49" charset="-122"/>
                <a:ea typeface="黑体" panose="02010609060101010101" pitchFamily="49" charset="-122"/>
              </a:rPr>
              <a:t>R2</a:t>
            </a:r>
            <a:r>
              <a:rPr lang="zh-CN" altLang="en-US" sz="2800" dirty="0">
                <a:solidFill>
                  <a:srgbClr val="FF0000"/>
                </a:solidFill>
                <a:latin typeface="黑体" panose="02010609060101010101" pitchFamily="49" charset="-122"/>
                <a:ea typeface="黑体" panose="02010609060101010101" pitchFamily="49" charset="-122"/>
              </a:rPr>
              <a:t>，管壁间充以相对磁导率为</a:t>
            </a:r>
            <a:r>
              <a:rPr lang="en-US" altLang="zh-CN" sz="2800" dirty="0">
                <a:solidFill>
                  <a:srgbClr val="FF0000"/>
                </a:solidFill>
                <a:latin typeface="黑体" panose="02010609060101010101" pitchFamily="49" charset="-122"/>
                <a:ea typeface="黑体" panose="02010609060101010101" pitchFamily="49" charset="-122"/>
              </a:rPr>
              <a:t>1</a:t>
            </a:r>
            <a:r>
              <a:rPr lang="zh-CN" altLang="en-US" sz="2800" dirty="0">
                <a:solidFill>
                  <a:srgbClr val="FF0000"/>
                </a:solidFill>
                <a:latin typeface="黑体" panose="02010609060101010101" pitchFamily="49" charset="-122"/>
                <a:ea typeface="黑体" panose="02010609060101010101" pitchFamily="49" charset="-122"/>
              </a:rPr>
              <a:t>的磁介质，电流内管去外管回。求此电缆</a:t>
            </a:r>
            <a:r>
              <a:rPr lang="zh-CN" altLang="en-US" sz="2800" dirty="0" smtClean="0">
                <a:solidFill>
                  <a:srgbClr val="FF0000"/>
                </a:solidFill>
                <a:latin typeface="黑体" panose="02010609060101010101" pitchFamily="49" charset="-122"/>
                <a:ea typeface="黑体" panose="02010609060101010101" pitchFamily="49" charset="-122"/>
              </a:rPr>
              <a:t>自感系数（电流只分布在内外管壁表面）</a:t>
            </a:r>
            <a:endParaRPr lang="zh-CN" altLang="en-US" sz="28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4204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584" name="Object 1024"/>
          <p:cNvGraphicFramePr>
            <a:graphicFrameLocks/>
          </p:cNvGraphicFramePr>
          <p:nvPr>
            <p:extLst/>
          </p:nvPr>
        </p:nvGraphicFramePr>
        <p:xfrm>
          <a:off x="623888" y="1914525"/>
          <a:ext cx="8015287" cy="4333875"/>
        </p:xfrm>
        <a:graphic>
          <a:graphicData uri="http://schemas.openxmlformats.org/presentationml/2006/ole">
            <mc:AlternateContent xmlns:mc="http://schemas.openxmlformats.org/markup-compatibility/2006">
              <mc:Choice xmlns:v="urn:schemas-microsoft-com:vml" Requires="v">
                <p:oleObj spid="_x0000_s117765" name="Equation" r:id="rId3" imgW="2717640" imgH="1600200" progId="Equation.DSMT4">
                  <p:embed/>
                </p:oleObj>
              </mc:Choice>
              <mc:Fallback>
                <p:oleObj name="Equation" r:id="rId3" imgW="2717640" imgH="1600200" progId="Equation.DSMT4">
                  <p:embed/>
                  <p:pic>
                    <p:nvPicPr>
                      <p:cNvPr id="195584" name="Object 1024"/>
                      <p:cNvPicPr>
                        <a:picLocks noChangeArrowheads="1"/>
                      </p:cNvPicPr>
                      <p:nvPr/>
                    </p:nvPicPr>
                    <p:blipFill>
                      <a:blip r:embed="rId4"/>
                      <a:srcRect/>
                      <a:stretch>
                        <a:fillRect/>
                      </a:stretch>
                    </p:blipFill>
                    <p:spPr bwMode="auto">
                      <a:xfrm>
                        <a:off x="623888" y="1914525"/>
                        <a:ext cx="8015287"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 name="Text Box 3"/>
          <p:cNvSpPr txBox="1">
            <a:spLocks noChangeArrowheads="1"/>
          </p:cNvSpPr>
          <p:nvPr/>
        </p:nvSpPr>
        <p:spPr bwMode="auto">
          <a:xfrm>
            <a:off x="685800" y="609600"/>
            <a:ext cx="8153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spcBef>
                <a:spcPct val="50000"/>
              </a:spcBef>
            </a:pPr>
            <a:r>
              <a:rPr lang="zh-CN" altLang="en-US" sz="2800" dirty="0">
                <a:solidFill>
                  <a:srgbClr val="FF0000"/>
                </a:solidFill>
                <a:latin typeface="黑体" panose="02010609060101010101" pitchFamily="49" charset="-122"/>
                <a:ea typeface="黑体" panose="02010609060101010101" pitchFamily="49" charset="-122"/>
              </a:rPr>
              <a:t>分析：计算磁通，重点：定磁通面积。</a:t>
            </a:r>
          </a:p>
          <a:p>
            <a:pPr>
              <a:spcBef>
                <a:spcPct val="50000"/>
              </a:spcBef>
            </a:pPr>
            <a:r>
              <a:rPr lang="zh-CN" altLang="en-US" sz="2800" dirty="0">
                <a:solidFill>
                  <a:srgbClr val="FF0000"/>
                </a:solidFill>
                <a:latin typeface="黑体" panose="02010609060101010101" pitchFamily="49" charset="-122"/>
                <a:ea typeface="黑体" panose="02010609060101010101" pitchFamily="49" charset="-122"/>
              </a:rPr>
              <a:t>磁场：管间闭合环状磁力线，磁通面：纵截面。</a:t>
            </a:r>
          </a:p>
        </p:txBody>
      </p:sp>
    </p:spTree>
    <p:extLst>
      <p:ext uri="{BB962C8B-B14F-4D97-AF65-F5344CB8AC3E}">
        <p14:creationId xmlns:p14="http://schemas.microsoft.com/office/powerpoint/2010/main" val="2882863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95584"/>
                                        </p:tgtEl>
                                        <p:attrNameLst>
                                          <p:attrName>style.visibility</p:attrName>
                                        </p:attrNameLst>
                                      </p:cBhvr>
                                      <p:to>
                                        <p:strVal val="visible"/>
                                      </p:to>
                                    </p:set>
                                    <p:animEffect transition="in" filter="blinds(vertical)">
                                      <p:cBhvr>
                                        <p:cTn id="7" dur="500"/>
                                        <p:tgtEl>
                                          <p:spTgt spid="195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8210550" cy="539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Box 3"/>
          <p:cNvSpPr txBox="1">
            <a:spLocks noChangeArrowheads="1"/>
          </p:cNvSpPr>
          <p:nvPr/>
        </p:nvSpPr>
        <p:spPr bwMode="auto">
          <a:xfrm>
            <a:off x="-324544" y="44624"/>
            <a:ext cx="8902824"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zh-CN" altLang="en-US" sz="2800" dirty="0" smtClean="0">
                <a:solidFill>
                  <a:srgbClr val="FF0000"/>
                </a:solidFill>
                <a:latin typeface="黑体" panose="02010609060101010101" pitchFamily="49" charset="-122"/>
                <a:ea typeface="黑体" panose="02010609060101010101" pitchFamily="49" charset="-122"/>
              </a:rPr>
              <a:t>如果内柱为实心导体柱，且电流 </a:t>
            </a:r>
            <a:r>
              <a:rPr lang="en-US" altLang="zh-CN" sz="2800" i="1" dirty="0" smtClean="0">
                <a:solidFill>
                  <a:srgbClr val="FF0000"/>
                </a:solidFill>
                <a:ea typeface="黑体" panose="02010609060101010101" pitchFamily="49" charset="-122"/>
                <a:cs typeface="Times New Roman" panose="02020603050405020304" pitchFamily="18" charset="0"/>
              </a:rPr>
              <a:t>I </a:t>
            </a:r>
            <a:r>
              <a:rPr lang="zh-CN" altLang="en-US" sz="2800" dirty="0" smtClean="0">
                <a:solidFill>
                  <a:srgbClr val="FF0000"/>
                </a:solidFill>
                <a:latin typeface="黑体" panose="02010609060101010101" pitchFamily="49" charset="-122"/>
                <a:ea typeface="黑体" panose="02010609060101010101" pitchFamily="49" charset="-122"/>
              </a:rPr>
              <a:t>均匀分布</a:t>
            </a:r>
            <a:endParaRPr lang="en-US" altLang="zh-CN" sz="2800" dirty="0" smtClean="0">
              <a:solidFill>
                <a:srgbClr val="FF0000"/>
              </a:solidFill>
              <a:latin typeface="黑体" panose="02010609060101010101" pitchFamily="49" charset="-122"/>
              <a:ea typeface="黑体" panose="02010609060101010101" pitchFamily="49" charset="-122"/>
            </a:endParaRPr>
          </a:p>
          <a:p>
            <a:pPr algn="ctr">
              <a:spcBef>
                <a:spcPct val="50000"/>
              </a:spcBef>
            </a:pPr>
            <a:r>
              <a:rPr lang="zh-CN" altLang="en-US" sz="2800" dirty="0" smtClean="0">
                <a:solidFill>
                  <a:srgbClr val="FF0000"/>
                </a:solidFill>
                <a:latin typeface="黑体" panose="02010609060101010101" pitchFamily="49" charset="-122"/>
                <a:ea typeface="黑体" panose="02010609060101010101" pitchFamily="49" charset="-122"/>
              </a:rPr>
              <a:t>通过磁场能量来计算电感</a:t>
            </a:r>
            <a:endParaRPr lang="zh-CN" altLang="en-US" sz="28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03248100"/>
      </p:ext>
    </p:extLst>
  </p:cSld>
  <p:clrMapOvr>
    <a:masterClrMapping/>
  </p:clrMapOvr>
  <p:transition>
    <p:zoom dir="in"/>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2656"/>
            <a:ext cx="8164236" cy="5832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0703420"/>
      </p:ext>
    </p:extLst>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918298141"/>
              </p:ext>
            </p:extLst>
          </p:nvPr>
        </p:nvGraphicFramePr>
        <p:xfrm>
          <a:off x="2764569" y="836712"/>
          <a:ext cx="3398838" cy="850900"/>
        </p:xfrm>
        <a:graphic>
          <a:graphicData uri="http://schemas.openxmlformats.org/presentationml/2006/ole">
            <mc:AlternateContent xmlns:mc="http://schemas.openxmlformats.org/markup-compatibility/2006">
              <mc:Choice xmlns:v="urn:schemas-microsoft-com:vml" Requires="v">
                <p:oleObj spid="_x0000_s60636" name="公式" r:id="rId3" imgW="3175051" imgH="736560" progId="Equation.3">
                  <p:embed/>
                </p:oleObj>
              </mc:Choice>
              <mc:Fallback>
                <p:oleObj name="公式" r:id="rId3" imgW="3175051" imgH="736560" progId="Equation.3">
                  <p:embed/>
                  <p:pic>
                    <p:nvPicPr>
                      <p:cNvPr id="0" name="Object 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4569" y="836712"/>
                        <a:ext cx="3398838"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3" name="TextBox 2"/>
          <p:cNvSpPr txBox="1"/>
          <p:nvPr/>
        </p:nvSpPr>
        <p:spPr>
          <a:xfrm>
            <a:off x="1547664" y="116632"/>
            <a:ext cx="5832648" cy="707886"/>
          </a:xfrm>
          <a:prstGeom prst="rect">
            <a:avLst/>
          </a:prstGeom>
          <a:noFill/>
        </p:spPr>
        <p:txBody>
          <a:bodyPr wrap="square" rtlCol="0">
            <a:spAutoFit/>
          </a:bodyPr>
          <a:lstStyle/>
          <a:p>
            <a:pPr algn="ctr"/>
            <a:r>
              <a:rPr lang="zh-CN" altLang="en-US" sz="4000" dirty="0"/>
              <a:t>电通量和电场的高斯定理</a:t>
            </a:r>
          </a:p>
        </p:txBody>
      </p:sp>
      <mc:AlternateContent xmlns:mc="http://schemas.openxmlformats.org/markup-compatibility/2006" xmlns:a14="http://schemas.microsoft.com/office/drawing/2010/main">
        <mc:Choice Requires="a14">
          <p:sp>
            <p:nvSpPr>
              <p:cNvPr id="4" name="对象 3"/>
              <p:cNvSpPr txBox="1"/>
              <p:nvPr/>
            </p:nvSpPr>
            <p:spPr bwMode="auto">
              <a:xfrm>
                <a:off x="2268538" y="1556792"/>
                <a:ext cx="4895750" cy="1266477"/>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FF0000"/>
                              </a:solidFill>
                              <a:latin typeface="Cambria Math" panose="02040503050406030204" pitchFamily="18" charset="0"/>
                            </a:rPr>
                          </m:ctrlPr>
                        </m:sSubPr>
                        <m:e>
                          <m:sSub>
                            <m:sSubPr>
                              <m:ctrlPr>
                                <a:rPr lang="zh-CN" altLang="en-US" i="1">
                                  <a:solidFill>
                                    <a:srgbClr val="FF0000"/>
                                  </a:solidFill>
                                  <a:latin typeface="Cambria Math" panose="02040503050406030204" pitchFamily="18" charset="0"/>
                                </a:rPr>
                              </m:ctrlPr>
                            </m:sSubPr>
                            <m:e>
                              <m:r>
                                <m:rPr>
                                  <m:sty m:val="p"/>
                                </m:rPr>
                                <a:rPr lang="zh-CN" altLang="en-US" i="1">
                                  <a:solidFill>
                                    <a:srgbClr val="FF0000"/>
                                  </a:solidFill>
                                  <a:latin typeface="Cambria Math" panose="02040503050406030204" pitchFamily="18" charset="0"/>
                                </a:rPr>
                                <m:t>Φ</m:t>
                              </m:r>
                            </m:e>
                            <m:sub>
                              <m:r>
                                <a:rPr lang="zh-CN" altLang="en-US" i="1">
                                  <a:solidFill>
                                    <a:srgbClr val="FF0000"/>
                                  </a:solidFill>
                                  <a:latin typeface="Cambria Math" panose="02040503050406030204" pitchFamily="18" charset="0"/>
                                </a:rPr>
                                <m:t>𝑒</m:t>
                              </m:r>
                            </m:sub>
                          </m:sSub>
                        </m:e>
                        <m:sub>
                          <m:r>
                            <a:rPr lang="zh-CN" altLang="en-US" i="1">
                              <a:solidFill>
                                <a:srgbClr val="FF0000"/>
                              </a:solidFill>
                              <a:latin typeface="Cambria Math" panose="02040503050406030204" pitchFamily="18" charset="0"/>
                            </a:rPr>
                            <m:t>闭合</m:t>
                          </m:r>
                        </m:sub>
                      </m:sSub>
                      <m:r>
                        <a:rPr lang="zh-CN" altLang="en-US" i="1">
                          <a:solidFill>
                            <a:srgbClr val="FF0000"/>
                          </a:solidFill>
                          <a:latin typeface="Cambria Math" panose="02040503050406030204" pitchFamily="18" charset="0"/>
                        </a:rPr>
                        <m:t>=</m:t>
                      </m:r>
                      <m:nary>
                        <m:naryPr>
                          <m:chr m:val="∮"/>
                          <m:supHide m:val="on"/>
                          <m:ctrlPr>
                            <a:rPr lang="zh-CN" altLang="en-US" i="1">
                              <a:solidFill>
                                <a:srgbClr val="FF0000"/>
                              </a:solidFill>
                              <a:latin typeface="Cambria Math" panose="02040503050406030204" pitchFamily="18" charset="0"/>
                            </a:rPr>
                          </m:ctrlPr>
                        </m:naryPr>
                        <m:sub>
                          <m:r>
                            <a:rPr lang="zh-CN" altLang="en-US" i="1">
                              <a:solidFill>
                                <a:srgbClr val="FF0000"/>
                              </a:solidFill>
                              <a:latin typeface="Cambria Math" panose="02040503050406030204" pitchFamily="18" charset="0"/>
                            </a:rPr>
                            <m:t>𝑆</m:t>
                          </m:r>
                        </m:sub>
                        <m:sup/>
                        <m:e>
                          <m:acc>
                            <m:accPr>
                              <m:chr m:val="⃑"/>
                              <m:ctrlPr>
                                <a:rPr lang="zh-CN" altLang="en-US" i="1">
                                  <a:solidFill>
                                    <a:srgbClr val="FF0000"/>
                                  </a:solidFill>
                                  <a:latin typeface="Cambria Math" panose="02040503050406030204" pitchFamily="18" charset="0"/>
                                </a:rPr>
                              </m:ctrlPr>
                            </m:accPr>
                            <m:e>
                              <m:r>
                                <a:rPr lang="zh-CN" altLang="en-US" i="1">
                                  <a:solidFill>
                                    <a:srgbClr val="FF0000"/>
                                  </a:solidFill>
                                  <a:latin typeface="Cambria Math" panose="02040503050406030204" pitchFamily="18" charset="0"/>
                                </a:rPr>
                                <m:t>𝐸</m:t>
                              </m:r>
                            </m:e>
                          </m:acc>
                          <m:r>
                            <a:rPr lang="zh-CN" altLang="en-US" i="1">
                              <a:solidFill>
                                <a:srgbClr val="FF0000"/>
                              </a:solidFill>
                              <a:latin typeface="Cambria Math" panose="02040503050406030204" pitchFamily="18" charset="0"/>
                            </a:rPr>
                            <m:t>⋅</m:t>
                          </m:r>
                          <m:r>
                            <m:rPr>
                              <m:sty m:val="p"/>
                            </m:rPr>
                            <a:rPr lang="zh-CN" altLang="en-US" i="0">
                              <a:solidFill>
                                <a:srgbClr val="FF0000"/>
                              </a:solidFill>
                              <a:latin typeface="Cambria Math" panose="02040503050406030204" pitchFamily="18" charset="0"/>
                            </a:rPr>
                            <m:t>d</m:t>
                          </m:r>
                          <m:acc>
                            <m:accPr>
                              <m:chr m:val="⃑"/>
                              <m:ctrlPr>
                                <a:rPr lang="zh-CN" altLang="en-US" i="1">
                                  <a:solidFill>
                                    <a:srgbClr val="FF0000"/>
                                  </a:solidFill>
                                  <a:latin typeface="Cambria Math" panose="02040503050406030204" pitchFamily="18" charset="0"/>
                                </a:rPr>
                              </m:ctrlPr>
                            </m:accPr>
                            <m:e>
                              <m:r>
                                <a:rPr lang="zh-CN" altLang="en-US" i="1">
                                  <a:solidFill>
                                    <a:srgbClr val="FF0000"/>
                                  </a:solidFill>
                                  <a:latin typeface="Cambria Math" panose="02040503050406030204" pitchFamily="18" charset="0"/>
                                </a:rPr>
                                <m:t>𝑆</m:t>
                              </m:r>
                            </m:e>
                          </m:acc>
                        </m:e>
                      </m:nary>
                      <m:r>
                        <a:rPr lang="zh-CN" altLang="en-US" i="1">
                          <a:solidFill>
                            <a:srgbClr val="FF0000"/>
                          </a:solidFill>
                          <a:latin typeface="Cambria Math" panose="02040503050406030204" pitchFamily="18" charset="0"/>
                        </a:rPr>
                        <m:t>=</m:t>
                      </m:r>
                      <m:f>
                        <m:fPr>
                          <m:ctrlPr>
                            <a:rPr lang="zh-CN" altLang="en-US" i="1">
                              <a:solidFill>
                                <a:srgbClr val="FF0000"/>
                              </a:solidFill>
                              <a:latin typeface="Cambria Math" panose="02040503050406030204" pitchFamily="18" charset="0"/>
                            </a:rPr>
                          </m:ctrlPr>
                        </m:fPr>
                        <m:num>
                          <m:r>
                            <a:rPr lang="zh-CN" altLang="en-US" i="1">
                              <a:solidFill>
                                <a:srgbClr val="FF0000"/>
                              </a:solidFill>
                              <a:latin typeface="Cambria Math" panose="02040503050406030204" pitchFamily="18" charset="0"/>
                            </a:rPr>
                            <m:t>1</m:t>
                          </m:r>
                        </m:num>
                        <m:den>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𝜀</m:t>
                              </m:r>
                            </m:e>
                            <m:sub>
                              <m:r>
                                <a:rPr lang="zh-CN" altLang="en-US" i="1">
                                  <a:solidFill>
                                    <a:srgbClr val="FF0000"/>
                                  </a:solidFill>
                                  <a:latin typeface="Cambria Math" panose="02040503050406030204" pitchFamily="18" charset="0"/>
                                </a:rPr>
                                <m:t>0</m:t>
                              </m:r>
                            </m:sub>
                          </m:sSub>
                        </m:den>
                      </m:f>
                      <m:nary>
                        <m:naryPr>
                          <m:chr m:val="∑"/>
                          <m:subHide m:val="on"/>
                          <m:supHide m:val="on"/>
                          <m:ctrlPr>
                            <a:rPr lang="zh-CN" altLang="en-US" i="1">
                              <a:solidFill>
                                <a:srgbClr val="FF0000"/>
                              </a:solidFill>
                              <a:latin typeface="Cambria Math" panose="02040503050406030204" pitchFamily="18" charset="0"/>
                            </a:rPr>
                          </m:ctrlPr>
                        </m:naryPr>
                        <m:sub/>
                        <m:sup/>
                        <m:e>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𝑞</m:t>
                              </m:r>
                            </m:e>
                            <m:sub>
                              <m:r>
                                <a:rPr lang="zh-CN" altLang="en-US" i="1">
                                  <a:solidFill>
                                    <a:srgbClr val="FF0000"/>
                                  </a:solidFill>
                                  <a:latin typeface="Cambria Math" panose="02040503050406030204" pitchFamily="18" charset="0"/>
                                </a:rPr>
                                <m:t>内</m:t>
                              </m:r>
                            </m:sub>
                          </m:sSub>
                        </m:e>
                      </m:nary>
                    </m:oMath>
                  </m:oMathPara>
                </a14:m>
                <a:endParaRPr lang="zh-CN" altLang="en-US" dirty="0"/>
              </a:p>
            </p:txBody>
          </p:sp>
        </mc:Choice>
        <mc:Fallback xmlns="">
          <p:sp>
            <p:nvSpPr>
              <p:cNvPr id="4" name="对象 3"/>
              <p:cNvSpPr txBox="1">
                <a:spLocks noRot="1" noChangeAspect="1" noMove="1" noResize="1" noEditPoints="1" noAdjustHandles="1" noChangeArrowheads="1" noChangeShapeType="1" noTextEdit="1"/>
              </p:cNvSpPr>
              <p:nvPr/>
            </p:nvSpPr>
            <p:spPr bwMode="auto">
              <a:xfrm>
                <a:off x="2268538" y="1556792"/>
                <a:ext cx="4895750" cy="1266477"/>
              </a:xfrm>
              <a:prstGeom prst="rect">
                <a:avLst/>
              </a:prstGeom>
              <a:blipFill>
                <a:blip r:embed="rId5"/>
                <a:stretch>
                  <a:fillRect/>
                </a:stretch>
              </a:blipFill>
              <a:ln>
                <a:noFill/>
              </a:ln>
            </p:spPr>
            <p:txBody>
              <a:bodyPr/>
              <a:lstStyle/>
              <a:p>
                <a:r>
                  <a:rPr lang="zh-CN" altLang="en-US">
                    <a:noFill/>
                  </a:rPr>
                  <a:t> </a:t>
                </a:r>
              </a:p>
            </p:txBody>
          </p:sp>
        </mc:Fallback>
      </mc:AlternateContent>
      <p:sp>
        <p:nvSpPr>
          <p:cNvPr id="5" name="矩形 4"/>
          <p:cNvSpPr/>
          <p:nvPr/>
        </p:nvSpPr>
        <p:spPr>
          <a:xfrm>
            <a:off x="251520" y="2564904"/>
            <a:ext cx="8640960" cy="954107"/>
          </a:xfrm>
          <a:prstGeom prst="rect">
            <a:avLst/>
          </a:prstGeom>
        </p:spPr>
        <p:txBody>
          <a:bodyPr wrap="square">
            <a:spAutoFit/>
          </a:bodyPr>
          <a:lstStyle/>
          <a:p>
            <a:pPr eaLnBrk="1" hangingPunct="1"/>
            <a:r>
              <a:rPr lang="en-US" altLang="zh-CN" i="1" dirty="0">
                <a:solidFill>
                  <a:schemeClr val="accent2"/>
                </a:solidFill>
              </a:rPr>
              <a:t>E</a:t>
            </a:r>
            <a:r>
              <a:rPr lang="zh-CN" altLang="en-US" dirty="0">
                <a:solidFill>
                  <a:schemeClr val="accent2"/>
                </a:solidFill>
              </a:rPr>
              <a:t>是封闭曲面上各点的场强，是由面内面外</a:t>
            </a:r>
            <a:r>
              <a:rPr lang="zh-CN" altLang="en-US" dirty="0">
                <a:solidFill>
                  <a:srgbClr val="CC3300"/>
                </a:solidFill>
              </a:rPr>
              <a:t>所有电荷共同产生</a:t>
            </a:r>
            <a:r>
              <a:rPr lang="zh-CN" altLang="en-US" dirty="0">
                <a:solidFill>
                  <a:schemeClr val="accent2"/>
                </a:solidFill>
              </a:rPr>
              <a:t>的，并非只由封闭曲面内的电荷所产生</a:t>
            </a:r>
          </a:p>
        </p:txBody>
      </p:sp>
      <p:grpSp>
        <p:nvGrpSpPr>
          <p:cNvPr id="23" name="组合 22"/>
          <p:cNvGrpSpPr/>
          <p:nvPr/>
        </p:nvGrpSpPr>
        <p:grpSpPr>
          <a:xfrm>
            <a:off x="381000" y="3629967"/>
            <a:ext cx="8153400" cy="3160912"/>
            <a:chOff x="381000" y="4732584"/>
            <a:chExt cx="8153400" cy="3160912"/>
          </a:xfrm>
        </p:grpSpPr>
        <p:sp>
          <p:nvSpPr>
            <p:cNvPr id="6" name="Text Box 6"/>
            <p:cNvSpPr txBox="1">
              <a:spLocks noChangeArrowheads="1"/>
            </p:cNvSpPr>
            <p:nvPr/>
          </p:nvSpPr>
          <p:spPr bwMode="auto">
            <a:xfrm>
              <a:off x="381000" y="4732584"/>
              <a:ext cx="75039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Clr>
                  <a:srgbClr val="CC3300"/>
                </a:buClr>
                <a:buFont typeface="Wingdings" pitchFamily="2" charset="2"/>
                <a:buChar char="Ø"/>
              </a:pPr>
              <a:r>
                <a:rPr lang="zh-CN" altLang="en-US" sz="2800" dirty="0">
                  <a:solidFill>
                    <a:schemeClr val="accent2"/>
                  </a:solidFill>
                  <a:latin typeface="宋体" pitchFamily="2" charset="-122"/>
                </a:rPr>
                <a:t>利用电量分布的对称性，把</a:t>
              </a:r>
              <a:r>
                <a:rPr lang="en-US" altLang="zh-CN" sz="2800" i="1" dirty="0">
                  <a:solidFill>
                    <a:schemeClr val="accent2"/>
                  </a:solidFill>
                  <a:latin typeface="+mj-lt"/>
                </a:rPr>
                <a:t>E</a:t>
              </a:r>
              <a:r>
                <a:rPr lang="zh-CN" altLang="en-US" sz="2800" dirty="0">
                  <a:solidFill>
                    <a:schemeClr val="accent2"/>
                  </a:solidFill>
                  <a:latin typeface="宋体" pitchFamily="2" charset="-122"/>
                </a:rPr>
                <a:t>拿到积分号外面</a:t>
              </a:r>
              <a:endParaRPr lang="en-US" altLang="zh-CN" sz="2800" dirty="0">
                <a:solidFill>
                  <a:schemeClr val="accent2"/>
                </a:solidFill>
              </a:endParaRPr>
            </a:p>
          </p:txBody>
        </p:sp>
        <p:sp>
          <p:nvSpPr>
            <p:cNvPr id="7" name="Text Box 7"/>
            <p:cNvSpPr txBox="1">
              <a:spLocks noChangeArrowheads="1"/>
            </p:cNvSpPr>
            <p:nvPr/>
          </p:nvSpPr>
          <p:spPr bwMode="auto">
            <a:xfrm>
              <a:off x="1944688" y="5361433"/>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CC3300"/>
                  </a:solidFill>
                  <a:latin typeface="宋体" pitchFamily="2" charset="-122"/>
                </a:rPr>
                <a:t>球对称</a:t>
              </a:r>
              <a:endParaRPr lang="en-US" altLang="zh-CN" sz="2800">
                <a:solidFill>
                  <a:srgbClr val="CC3300"/>
                </a:solidFill>
                <a:latin typeface="宋体" pitchFamily="2" charset="-122"/>
              </a:endParaRPr>
            </a:p>
          </p:txBody>
        </p:sp>
        <p:sp>
          <p:nvSpPr>
            <p:cNvPr id="8" name="Text Box 8"/>
            <p:cNvSpPr txBox="1">
              <a:spLocks noChangeArrowheads="1"/>
            </p:cNvSpPr>
            <p:nvPr/>
          </p:nvSpPr>
          <p:spPr bwMode="auto">
            <a:xfrm>
              <a:off x="4230688" y="5329683"/>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CC3300"/>
                  </a:solidFill>
                  <a:latin typeface="宋体" pitchFamily="2" charset="-122"/>
                </a:rPr>
                <a:t>柱对称</a:t>
              </a:r>
              <a:endParaRPr lang="en-US" altLang="zh-CN" sz="2800">
                <a:solidFill>
                  <a:srgbClr val="CC3300"/>
                </a:solidFill>
                <a:latin typeface="宋体" pitchFamily="2" charset="-122"/>
              </a:endParaRPr>
            </a:p>
          </p:txBody>
        </p:sp>
        <p:sp>
          <p:nvSpPr>
            <p:cNvPr id="9" name="Text Box 9"/>
            <p:cNvSpPr txBox="1">
              <a:spLocks noChangeArrowheads="1"/>
            </p:cNvSpPr>
            <p:nvPr/>
          </p:nvSpPr>
          <p:spPr bwMode="auto">
            <a:xfrm>
              <a:off x="6440488" y="5329683"/>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CC3300"/>
                  </a:solidFill>
                  <a:latin typeface="宋体" pitchFamily="2" charset="-122"/>
                </a:rPr>
                <a:t>面对称</a:t>
              </a:r>
              <a:endParaRPr lang="en-US" altLang="zh-CN" sz="2800">
                <a:solidFill>
                  <a:srgbClr val="CC3300"/>
                </a:solidFill>
                <a:latin typeface="宋体" pitchFamily="2" charset="-122"/>
              </a:endParaRPr>
            </a:p>
          </p:txBody>
        </p:sp>
        <p:sp>
          <p:nvSpPr>
            <p:cNvPr id="10" name="Rectangle 10"/>
            <p:cNvSpPr>
              <a:spLocks noChangeArrowheads="1"/>
            </p:cNvSpPr>
            <p:nvPr/>
          </p:nvSpPr>
          <p:spPr bwMode="auto">
            <a:xfrm>
              <a:off x="457200" y="5666233"/>
              <a:ext cx="5334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CC3300"/>
                  </a:solidFill>
                  <a:latin typeface="宋体" pitchFamily="2" charset="-122"/>
                </a:rPr>
                <a:t>均匀带电的</a:t>
              </a:r>
            </a:p>
          </p:txBody>
        </p:sp>
        <p:sp>
          <p:nvSpPr>
            <p:cNvPr id="11" name="Rectangle 11"/>
            <p:cNvSpPr>
              <a:spLocks noChangeArrowheads="1"/>
            </p:cNvSpPr>
            <p:nvPr/>
          </p:nvSpPr>
          <p:spPr bwMode="auto">
            <a:xfrm>
              <a:off x="2133600" y="7342633"/>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chemeClr val="accent2"/>
                  </a:solidFill>
                  <a:latin typeface="宋体" pitchFamily="2" charset="-122"/>
                </a:rPr>
                <a:t>球体</a:t>
              </a:r>
            </a:p>
          </p:txBody>
        </p:sp>
        <p:sp>
          <p:nvSpPr>
            <p:cNvPr id="12" name="Rectangle 12"/>
            <p:cNvSpPr>
              <a:spLocks noChangeArrowheads="1"/>
            </p:cNvSpPr>
            <p:nvPr/>
          </p:nvSpPr>
          <p:spPr bwMode="auto">
            <a:xfrm>
              <a:off x="5638800" y="6123433"/>
              <a:ext cx="762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CC3300"/>
                  </a:solidFill>
                  <a:latin typeface="宋体" pitchFamily="2" charset="-122"/>
                </a:rPr>
                <a:t>无限长</a:t>
              </a:r>
            </a:p>
          </p:txBody>
        </p:sp>
        <p:sp>
          <p:nvSpPr>
            <p:cNvPr id="13" name="Rectangle 13"/>
            <p:cNvSpPr>
              <a:spLocks noChangeArrowheads="1"/>
            </p:cNvSpPr>
            <p:nvPr/>
          </p:nvSpPr>
          <p:spPr bwMode="auto">
            <a:xfrm>
              <a:off x="7772400" y="6199633"/>
              <a:ext cx="762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CC3300"/>
                  </a:solidFill>
                  <a:latin typeface="宋体" pitchFamily="2" charset="-122"/>
                </a:rPr>
                <a:t>无限大</a:t>
              </a:r>
            </a:p>
          </p:txBody>
        </p:sp>
        <p:sp>
          <p:nvSpPr>
            <p:cNvPr id="14" name="Text Box 14"/>
            <p:cNvSpPr txBox="1">
              <a:spLocks noChangeArrowheads="1"/>
            </p:cNvSpPr>
            <p:nvPr/>
          </p:nvSpPr>
          <p:spPr bwMode="auto">
            <a:xfrm>
              <a:off x="1944688" y="5971033"/>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点电荷</a:t>
              </a:r>
              <a:endParaRPr lang="en-US" altLang="zh-CN" sz="2800">
                <a:solidFill>
                  <a:schemeClr val="accent2"/>
                </a:solidFill>
                <a:latin typeface="宋体" pitchFamily="2" charset="-122"/>
              </a:endParaRPr>
            </a:p>
          </p:txBody>
        </p:sp>
        <p:sp>
          <p:nvSpPr>
            <p:cNvPr id="15" name="Text Box 15"/>
            <p:cNvSpPr txBox="1">
              <a:spLocks noChangeArrowheads="1"/>
            </p:cNvSpPr>
            <p:nvPr/>
          </p:nvSpPr>
          <p:spPr bwMode="auto">
            <a:xfrm>
              <a:off x="2117725" y="6671121"/>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chemeClr val="accent2"/>
                  </a:solidFill>
                  <a:latin typeface="宋体" pitchFamily="2" charset="-122"/>
                </a:rPr>
                <a:t>球面</a:t>
              </a:r>
              <a:endParaRPr lang="en-US" altLang="zh-CN" sz="2800"/>
            </a:p>
          </p:txBody>
        </p:sp>
        <p:sp>
          <p:nvSpPr>
            <p:cNvPr id="16" name="Text Box 16"/>
            <p:cNvSpPr txBox="1">
              <a:spLocks noChangeArrowheads="1"/>
            </p:cNvSpPr>
            <p:nvPr/>
          </p:nvSpPr>
          <p:spPr bwMode="auto">
            <a:xfrm>
              <a:off x="4267200" y="5909121"/>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chemeClr val="accent2"/>
                  </a:solidFill>
                  <a:latin typeface="宋体" pitchFamily="2" charset="-122"/>
                </a:rPr>
                <a:t>带电线</a:t>
              </a:r>
              <a:endParaRPr lang="en-US" altLang="zh-CN" sz="2800"/>
            </a:p>
          </p:txBody>
        </p:sp>
        <p:sp>
          <p:nvSpPr>
            <p:cNvPr id="17" name="Text Box 17"/>
            <p:cNvSpPr txBox="1">
              <a:spLocks noChangeArrowheads="1"/>
            </p:cNvSpPr>
            <p:nvPr/>
          </p:nvSpPr>
          <p:spPr bwMode="auto">
            <a:xfrm>
              <a:off x="4403725" y="6594921"/>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柱面</a:t>
              </a:r>
              <a:endParaRPr lang="en-US" altLang="zh-CN" sz="2800">
                <a:solidFill>
                  <a:schemeClr val="accent2"/>
                </a:solidFill>
                <a:latin typeface="宋体" pitchFamily="2" charset="-122"/>
              </a:endParaRPr>
            </a:p>
          </p:txBody>
        </p:sp>
        <p:sp>
          <p:nvSpPr>
            <p:cNvPr id="18" name="Text Box 18"/>
            <p:cNvSpPr txBox="1">
              <a:spLocks noChangeArrowheads="1"/>
            </p:cNvSpPr>
            <p:nvPr/>
          </p:nvSpPr>
          <p:spPr bwMode="auto">
            <a:xfrm>
              <a:off x="4435475" y="7280721"/>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柱体</a:t>
              </a:r>
              <a:endParaRPr lang="en-US" altLang="zh-CN" sz="2800">
                <a:solidFill>
                  <a:schemeClr val="accent2"/>
                </a:solidFill>
                <a:latin typeface="宋体" pitchFamily="2" charset="-122"/>
              </a:endParaRPr>
            </a:p>
          </p:txBody>
        </p:sp>
        <p:sp>
          <p:nvSpPr>
            <p:cNvPr id="19" name="AutoShape 19"/>
            <p:cNvSpPr>
              <a:spLocks/>
            </p:cNvSpPr>
            <p:nvPr/>
          </p:nvSpPr>
          <p:spPr bwMode="auto">
            <a:xfrm>
              <a:off x="5562600" y="6199633"/>
              <a:ext cx="76200" cy="1371600"/>
            </a:xfrm>
            <a:prstGeom prst="rightBrace">
              <a:avLst>
                <a:gd name="adj1" fmla="val 150000"/>
                <a:gd name="adj2" fmla="val 50000"/>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20" name="Text Box 20"/>
            <p:cNvSpPr txBox="1">
              <a:spLocks noChangeArrowheads="1"/>
            </p:cNvSpPr>
            <p:nvPr/>
          </p:nvSpPr>
          <p:spPr bwMode="auto">
            <a:xfrm>
              <a:off x="6629400" y="6961633"/>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平板</a:t>
              </a:r>
              <a:endParaRPr lang="en-US" altLang="zh-CN" sz="2800">
                <a:solidFill>
                  <a:schemeClr val="accent2"/>
                </a:solidFill>
                <a:latin typeface="宋体" pitchFamily="2" charset="-122"/>
              </a:endParaRPr>
            </a:p>
          </p:txBody>
        </p:sp>
        <p:sp>
          <p:nvSpPr>
            <p:cNvPr id="21" name="Text Box 21"/>
            <p:cNvSpPr txBox="1">
              <a:spLocks noChangeArrowheads="1"/>
            </p:cNvSpPr>
            <p:nvPr/>
          </p:nvSpPr>
          <p:spPr bwMode="auto">
            <a:xfrm>
              <a:off x="6629400" y="6167883"/>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chemeClr val="accent2"/>
                  </a:solidFill>
                  <a:latin typeface="宋体" pitchFamily="2" charset="-122"/>
                </a:rPr>
                <a:t>平面</a:t>
              </a:r>
              <a:endParaRPr lang="en-US" altLang="zh-CN" sz="2800"/>
            </a:p>
          </p:txBody>
        </p:sp>
        <p:sp>
          <p:nvSpPr>
            <p:cNvPr id="22" name="AutoShape 22"/>
            <p:cNvSpPr>
              <a:spLocks/>
            </p:cNvSpPr>
            <p:nvPr/>
          </p:nvSpPr>
          <p:spPr bwMode="auto">
            <a:xfrm>
              <a:off x="7620000" y="6352033"/>
              <a:ext cx="76200" cy="990600"/>
            </a:xfrm>
            <a:prstGeom prst="rightBrace">
              <a:avLst>
                <a:gd name="adj1" fmla="val 108333"/>
                <a:gd name="adj2" fmla="val 50000"/>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grpSp>
    </p:spTree>
    <p:extLst>
      <p:ext uri="{BB962C8B-B14F-4D97-AF65-F5344CB8AC3E}">
        <p14:creationId xmlns:p14="http://schemas.microsoft.com/office/powerpoint/2010/main" val="175338824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圆柱形 142"/>
          <p:cNvSpPr/>
          <p:nvPr/>
        </p:nvSpPr>
        <p:spPr>
          <a:xfrm>
            <a:off x="539552" y="1268760"/>
            <a:ext cx="3092427" cy="2227279"/>
          </a:xfrm>
          <a:prstGeom prst="can">
            <a:avLst/>
          </a:prstGeom>
          <a:solidFill>
            <a:srgbClr val="4F81BD">
              <a:alpha val="5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69"/>
          <p:cNvGrpSpPr>
            <a:grpSpLocks/>
          </p:cNvGrpSpPr>
          <p:nvPr/>
        </p:nvGrpSpPr>
        <p:grpSpPr bwMode="auto">
          <a:xfrm>
            <a:off x="285587" y="3967437"/>
            <a:ext cx="3351213" cy="2376488"/>
            <a:chOff x="3480" y="2704"/>
            <a:chExt cx="2111" cy="1497"/>
          </a:xfrm>
        </p:grpSpPr>
        <p:grpSp>
          <p:nvGrpSpPr>
            <p:cNvPr id="3" name="Group 70"/>
            <p:cNvGrpSpPr>
              <a:grpSpLocks/>
            </p:cNvGrpSpPr>
            <p:nvPr/>
          </p:nvGrpSpPr>
          <p:grpSpPr bwMode="auto">
            <a:xfrm>
              <a:off x="3595" y="2704"/>
              <a:ext cx="1996" cy="1497"/>
              <a:chOff x="3016" y="436"/>
              <a:chExt cx="2495" cy="2123"/>
            </a:xfrm>
          </p:grpSpPr>
          <p:grpSp>
            <p:nvGrpSpPr>
              <p:cNvPr id="9" name="Group 71"/>
              <p:cNvGrpSpPr>
                <a:grpSpLocks/>
              </p:cNvGrpSpPr>
              <p:nvPr/>
            </p:nvGrpSpPr>
            <p:grpSpPr bwMode="auto">
              <a:xfrm>
                <a:off x="3107" y="436"/>
                <a:ext cx="2404" cy="1860"/>
                <a:chOff x="3225" y="8630"/>
                <a:chExt cx="2483" cy="1588"/>
              </a:xfrm>
            </p:grpSpPr>
            <p:grpSp>
              <p:nvGrpSpPr>
                <p:cNvPr id="14" name="Group 72"/>
                <p:cNvGrpSpPr>
                  <a:grpSpLocks/>
                </p:cNvGrpSpPr>
                <p:nvPr/>
              </p:nvGrpSpPr>
              <p:grpSpPr bwMode="auto">
                <a:xfrm>
                  <a:off x="3225" y="8949"/>
                  <a:ext cx="2483" cy="1248"/>
                  <a:chOff x="5745" y="9552"/>
                  <a:chExt cx="2455" cy="1248"/>
                </a:xfrm>
              </p:grpSpPr>
              <p:sp>
                <p:nvSpPr>
                  <p:cNvPr id="120" name="Oval 73"/>
                  <p:cNvSpPr>
                    <a:spLocks noChangeArrowheads="1"/>
                  </p:cNvSpPr>
                  <p:nvPr/>
                </p:nvSpPr>
                <p:spPr bwMode="auto">
                  <a:xfrm>
                    <a:off x="5760" y="9708"/>
                    <a:ext cx="2432" cy="1092"/>
                  </a:xfrm>
                  <a:prstGeom prst="ellipse">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121" name="Rectangle 74"/>
                  <p:cNvSpPr>
                    <a:spLocks noChangeArrowheads="1"/>
                  </p:cNvSpPr>
                  <p:nvPr/>
                </p:nvSpPr>
                <p:spPr bwMode="auto">
                  <a:xfrm>
                    <a:off x="5745" y="9552"/>
                    <a:ext cx="2455" cy="78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pSp>
            <p:sp>
              <p:nvSpPr>
                <p:cNvPr id="15" name="Freeform 75"/>
                <p:cNvSpPr>
                  <a:spLocks/>
                </p:cNvSpPr>
                <p:nvPr/>
              </p:nvSpPr>
              <p:spPr bwMode="auto">
                <a:xfrm>
                  <a:off x="3260" y="9231"/>
                  <a:ext cx="1" cy="585"/>
                </a:xfrm>
                <a:custGeom>
                  <a:avLst/>
                  <a:gdLst>
                    <a:gd name="T0" fmla="*/ 0 w 1"/>
                    <a:gd name="T1" fmla="*/ 0 h 585"/>
                    <a:gd name="T2" fmla="*/ 0 w 1"/>
                    <a:gd name="T3" fmla="*/ 585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5"/>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Freeform 76"/>
                <p:cNvSpPr>
                  <a:spLocks/>
                </p:cNvSpPr>
                <p:nvPr/>
              </p:nvSpPr>
              <p:spPr bwMode="auto">
                <a:xfrm>
                  <a:off x="3290" y="9256"/>
                  <a:ext cx="1" cy="585"/>
                </a:xfrm>
                <a:custGeom>
                  <a:avLst/>
                  <a:gdLst>
                    <a:gd name="T0" fmla="*/ 0 w 1"/>
                    <a:gd name="T1" fmla="*/ 0 h 585"/>
                    <a:gd name="T2" fmla="*/ 0 w 1"/>
                    <a:gd name="T3" fmla="*/ 585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5"/>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Freeform 77"/>
                <p:cNvSpPr>
                  <a:spLocks/>
                </p:cNvSpPr>
                <p:nvPr/>
              </p:nvSpPr>
              <p:spPr bwMode="auto">
                <a:xfrm>
                  <a:off x="3340" y="9316"/>
                  <a:ext cx="1" cy="585"/>
                </a:xfrm>
                <a:custGeom>
                  <a:avLst/>
                  <a:gdLst>
                    <a:gd name="T0" fmla="*/ 0 w 1"/>
                    <a:gd name="T1" fmla="*/ 0 h 585"/>
                    <a:gd name="T2" fmla="*/ 0 w 1"/>
                    <a:gd name="T3" fmla="*/ 585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5"/>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Oval 78"/>
                <p:cNvSpPr>
                  <a:spLocks noChangeArrowheads="1"/>
                </p:cNvSpPr>
                <p:nvPr/>
              </p:nvSpPr>
              <p:spPr bwMode="auto">
                <a:xfrm>
                  <a:off x="3255" y="8646"/>
                  <a:ext cx="2432" cy="1092"/>
                </a:xfrm>
                <a:prstGeom prst="ellipse">
                  <a:avLst/>
                </a:prstGeom>
                <a:solidFill>
                  <a:srgbClr val="FFFFFF"/>
                </a:solidFill>
                <a:ln w="28575">
                  <a:solidFill>
                    <a:srgbClr val="800000"/>
                  </a:solidFill>
                  <a:round/>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pSp>
              <p:nvGrpSpPr>
                <p:cNvPr id="19" name="Group 79"/>
                <p:cNvGrpSpPr>
                  <a:grpSpLocks/>
                </p:cNvGrpSpPr>
                <p:nvPr/>
              </p:nvGrpSpPr>
              <p:grpSpPr bwMode="auto">
                <a:xfrm>
                  <a:off x="4095" y="9303"/>
                  <a:ext cx="720" cy="390"/>
                  <a:chOff x="7380" y="9396"/>
                  <a:chExt cx="720" cy="390"/>
                </a:xfrm>
              </p:grpSpPr>
              <p:sp>
                <p:nvSpPr>
                  <p:cNvPr id="118" name="Oval 80"/>
                  <p:cNvSpPr>
                    <a:spLocks noChangeArrowheads="1"/>
                  </p:cNvSpPr>
                  <p:nvPr/>
                </p:nvSpPr>
                <p:spPr bwMode="auto">
                  <a:xfrm>
                    <a:off x="7380" y="9396"/>
                    <a:ext cx="720" cy="234"/>
                  </a:xfrm>
                  <a:prstGeom prst="ellipse">
                    <a:avLst/>
                  </a:prstGeom>
                  <a:solidFill>
                    <a:srgbClr val="FFFFFF"/>
                  </a:solidFill>
                  <a:ln w="28575">
                    <a:solidFill>
                      <a:srgbClr val="800000"/>
                    </a:solidFill>
                    <a:round/>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119" name="Rectangle 81"/>
                  <p:cNvSpPr>
                    <a:spLocks noChangeArrowheads="1"/>
                  </p:cNvSpPr>
                  <p:nvPr/>
                </p:nvSpPr>
                <p:spPr bwMode="auto">
                  <a:xfrm>
                    <a:off x="7380" y="9474"/>
                    <a:ext cx="720" cy="312"/>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pSp>
            <p:sp>
              <p:nvSpPr>
                <p:cNvPr id="20" name="Oval 82"/>
                <p:cNvSpPr>
                  <a:spLocks noChangeArrowheads="1"/>
                </p:cNvSpPr>
                <p:nvPr/>
              </p:nvSpPr>
              <p:spPr bwMode="auto">
                <a:xfrm>
                  <a:off x="3780" y="8928"/>
                  <a:ext cx="1350" cy="483"/>
                </a:xfrm>
                <a:prstGeom prst="ellipse">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21" name="Freeform 83"/>
                <p:cNvSpPr>
                  <a:spLocks/>
                </p:cNvSpPr>
                <p:nvPr/>
              </p:nvSpPr>
              <p:spPr bwMode="auto">
                <a:xfrm>
                  <a:off x="3240" y="9165"/>
                  <a:ext cx="1" cy="585"/>
                </a:xfrm>
                <a:custGeom>
                  <a:avLst/>
                  <a:gdLst>
                    <a:gd name="T0" fmla="*/ 0 w 1"/>
                    <a:gd name="T1" fmla="*/ 0 h 585"/>
                    <a:gd name="T2" fmla="*/ 0 w 1"/>
                    <a:gd name="T3" fmla="*/ 585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5"/>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Freeform 84"/>
                <p:cNvSpPr>
                  <a:spLocks/>
                </p:cNvSpPr>
                <p:nvPr/>
              </p:nvSpPr>
              <p:spPr bwMode="auto">
                <a:xfrm>
                  <a:off x="5695" y="9140"/>
                  <a:ext cx="5" cy="630"/>
                </a:xfrm>
                <a:custGeom>
                  <a:avLst/>
                  <a:gdLst>
                    <a:gd name="T0" fmla="*/ 5 w 5"/>
                    <a:gd name="T1" fmla="*/ 0 h 630"/>
                    <a:gd name="T2" fmla="*/ 0 w 5"/>
                    <a:gd name="T3" fmla="*/ 630 h 630"/>
                    <a:gd name="T4" fmla="*/ 0 60000 65536"/>
                    <a:gd name="T5" fmla="*/ 0 60000 65536"/>
                    <a:gd name="T6" fmla="*/ 0 w 5"/>
                    <a:gd name="T7" fmla="*/ 0 h 630"/>
                    <a:gd name="T8" fmla="*/ 5 w 5"/>
                    <a:gd name="T9" fmla="*/ 630 h 630"/>
                  </a:gdLst>
                  <a:ahLst/>
                  <a:cxnLst>
                    <a:cxn ang="T4">
                      <a:pos x="T0" y="T1"/>
                    </a:cxn>
                    <a:cxn ang="T5">
                      <a:pos x="T2" y="T3"/>
                    </a:cxn>
                  </a:cxnLst>
                  <a:rect l="T6" t="T7" r="T8" b="T9"/>
                  <a:pathLst>
                    <a:path w="5" h="630">
                      <a:moveTo>
                        <a:pt x="5" y="0"/>
                      </a:moveTo>
                      <a:lnTo>
                        <a:pt x="0" y="63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Line 85"/>
                <p:cNvSpPr>
                  <a:spLocks noChangeShapeType="1"/>
                </p:cNvSpPr>
                <p:nvPr/>
              </p:nvSpPr>
              <p:spPr bwMode="auto">
                <a:xfrm>
                  <a:off x="3240" y="9162"/>
                  <a:ext cx="540"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86"/>
                <p:cNvSpPr>
                  <a:spLocks noChangeShapeType="1"/>
                </p:cNvSpPr>
                <p:nvPr/>
              </p:nvSpPr>
              <p:spPr bwMode="auto">
                <a:xfrm>
                  <a:off x="5145" y="9150"/>
                  <a:ext cx="540"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Freeform 87"/>
                <p:cNvSpPr>
                  <a:spLocks/>
                </p:cNvSpPr>
                <p:nvPr/>
              </p:nvSpPr>
              <p:spPr bwMode="auto">
                <a:xfrm>
                  <a:off x="3270" y="9200"/>
                  <a:ext cx="540" cy="50"/>
                </a:xfrm>
                <a:custGeom>
                  <a:avLst/>
                  <a:gdLst>
                    <a:gd name="T0" fmla="*/ 0 w 540"/>
                    <a:gd name="T1" fmla="*/ 50 h 50"/>
                    <a:gd name="T2" fmla="*/ 540 w 540"/>
                    <a:gd name="T3" fmla="*/ 0 h 50"/>
                    <a:gd name="T4" fmla="*/ 0 60000 65536"/>
                    <a:gd name="T5" fmla="*/ 0 60000 65536"/>
                    <a:gd name="T6" fmla="*/ 0 w 540"/>
                    <a:gd name="T7" fmla="*/ 0 h 50"/>
                    <a:gd name="T8" fmla="*/ 540 w 540"/>
                    <a:gd name="T9" fmla="*/ 50 h 50"/>
                  </a:gdLst>
                  <a:ahLst/>
                  <a:cxnLst>
                    <a:cxn ang="T4">
                      <a:pos x="T0" y="T1"/>
                    </a:cxn>
                    <a:cxn ang="T5">
                      <a:pos x="T2" y="T3"/>
                    </a:cxn>
                  </a:cxnLst>
                  <a:rect l="T6" t="T7" r="T8" b="T9"/>
                  <a:pathLst>
                    <a:path w="540" h="50">
                      <a:moveTo>
                        <a:pt x="0" y="50"/>
                      </a:moveTo>
                      <a:lnTo>
                        <a:pt x="54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 name="Freeform 88"/>
                <p:cNvSpPr>
                  <a:spLocks/>
                </p:cNvSpPr>
                <p:nvPr/>
              </p:nvSpPr>
              <p:spPr bwMode="auto">
                <a:xfrm>
                  <a:off x="3290" y="9240"/>
                  <a:ext cx="540" cy="82"/>
                </a:xfrm>
                <a:custGeom>
                  <a:avLst/>
                  <a:gdLst>
                    <a:gd name="T0" fmla="*/ 0 w 540"/>
                    <a:gd name="T1" fmla="*/ 82 h 82"/>
                    <a:gd name="T2" fmla="*/ 540 w 540"/>
                    <a:gd name="T3" fmla="*/ 0 h 82"/>
                    <a:gd name="T4" fmla="*/ 0 60000 65536"/>
                    <a:gd name="T5" fmla="*/ 0 60000 65536"/>
                    <a:gd name="T6" fmla="*/ 0 w 540"/>
                    <a:gd name="T7" fmla="*/ 0 h 82"/>
                    <a:gd name="T8" fmla="*/ 540 w 540"/>
                    <a:gd name="T9" fmla="*/ 82 h 82"/>
                  </a:gdLst>
                  <a:ahLst/>
                  <a:cxnLst>
                    <a:cxn ang="T4">
                      <a:pos x="T0" y="T1"/>
                    </a:cxn>
                    <a:cxn ang="T5">
                      <a:pos x="T2" y="T3"/>
                    </a:cxn>
                  </a:cxnLst>
                  <a:rect l="T6" t="T7" r="T8" b="T9"/>
                  <a:pathLst>
                    <a:path w="540" h="82">
                      <a:moveTo>
                        <a:pt x="0" y="82"/>
                      </a:moveTo>
                      <a:lnTo>
                        <a:pt x="54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Freeform 89"/>
                <p:cNvSpPr>
                  <a:spLocks/>
                </p:cNvSpPr>
                <p:nvPr/>
              </p:nvSpPr>
              <p:spPr bwMode="auto">
                <a:xfrm>
                  <a:off x="3330" y="9280"/>
                  <a:ext cx="540" cy="120"/>
                </a:xfrm>
                <a:custGeom>
                  <a:avLst/>
                  <a:gdLst>
                    <a:gd name="T0" fmla="*/ 0 w 540"/>
                    <a:gd name="T1" fmla="*/ 120 h 120"/>
                    <a:gd name="T2" fmla="*/ 540 w 540"/>
                    <a:gd name="T3" fmla="*/ 0 h 120"/>
                    <a:gd name="T4" fmla="*/ 0 60000 65536"/>
                    <a:gd name="T5" fmla="*/ 0 60000 65536"/>
                    <a:gd name="T6" fmla="*/ 0 w 540"/>
                    <a:gd name="T7" fmla="*/ 0 h 120"/>
                    <a:gd name="T8" fmla="*/ 540 w 540"/>
                    <a:gd name="T9" fmla="*/ 120 h 120"/>
                  </a:gdLst>
                  <a:ahLst/>
                  <a:cxnLst>
                    <a:cxn ang="T4">
                      <a:pos x="T0" y="T1"/>
                    </a:cxn>
                    <a:cxn ang="T5">
                      <a:pos x="T2" y="T3"/>
                    </a:cxn>
                  </a:cxnLst>
                  <a:rect l="T6" t="T7" r="T8" b="T9"/>
                  <a:pathLst>
                    <a:path w="540" h="120">
                      <a:moveTo>
                        <a:pt x="0" y="120"/>
                      </a:moveTo>
                      <a:lnTo>
                        <a:pt x="54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Freeform 90"/>
                <p:cNvSpPr>
                  <a:spLocks/>
                </p:cNvSpPr>
                <p:nvPr/>
              </p:nvSpPr>
              <p:spPr bwMode="auto">
                <a:xfrm>
                  <a:off x="3410" y="9300"/>
                  <a:ext cx="500" cy="170"/>
                </a:xfrm>
                <a:custGeom>
                  <a:avLst/>
                  <a:gdLst>
                    <a:gd name="T0" fmla="*/ 0 w 500"/>
                    <a:gd name="T1" fmla="*/ 170 h 170"/>
                    <a:gd name="T2" fmla="*/ 500 w 500"/>
                    <a:gd name="T3" fmla="*/ 0 h 170"/>
                    <a:gd name="T4" fmla="*/ 0 60000 65536"/>
                    <a:gd name="T5" fmla="*/ 0 60000 65536"/>
                    <a:gd name="T6" fmla="*/ 0 w 500"/>
                    <a:gd name="T7" fmla="*/ 0 h 170"/>
                    <a:gd name="T8" fmla="*/ 500 w 500"/>
                    <a:gd name="T9" fmla="*/ 170 h 170"/>
                  </a:gdLst>
                  <a:ahLst/>
                  <a:cxnLst>
                    <a:cxn ang="T4">
                      <a:pos x="T0" y="T1"/>
                    </a:cxn>
                    <a:cxn ang="T5">
                      <a:pos x="T2" y="T3"/>
                    </a:cxn>
                  </a:cxnLst>
                  <a:rect l="T6" t="T7" r="T8" b="T9"/>
                  <a:pathLst>
                    <a:path w="500" h="170">
                      <a:moveTo>
                        <a:pt x="0" y="170"/>
                      </a:moveTo>
                      <a:lnTo>
                        <a:pt x="50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Freeform 91"/>
                <p:cNvSpPr>
                  <a:spLocks/>
                </p:cNvSpPr>
                <p:nvPr/>
              </p:nvSpPr>
              <p:spPr bwMode="auto">
                <a:xfrm>
                  <a:off x="3410" y="9450"/>
                  <a:ext cx="1" cy="506"/>
                </a:xfrm>
                <a:custGeom>
                  <a:avLst/>
                  <a:gdLst>
                    <a:gd name="T0" fmla="*/ 0 w 1"/>
                    <a:gd name="T1" fmla="*/ 0 h 506"/>
                    <a:gd name="T2" fmla="*/ 0 w 1"/>
                    <a:gd name="T3" fmla="*/ 506 h 506"/>
                    <a:gd name="T4" fmla="*/ 0 60000 65536"/>
                    <a:gd name="T5" fmla="*/ 0 60000 65536"/>
                    <a:gd name="T6" fmla="*/ 0 w 1"/>
                    <a:gd name="T7" fmla="*/ 0 h 506"/>
                    <a:gd name="T8" fmla="*/ 1 w 1"/>
                    <a:gd name="T9" fmla="*/ 506 h 506"/>
                  </a:gdLst>
                  <a:ahLst/>
                  <a:cxnLst>
                    <a:cxn ang="T4">
                      <a:pos x="T0" y="T1"/>
                    </a:cxn>
                    <a:cxn ang="T5">
                      <a:pos x="T2" y="T3"/>
                    </a:cxn>
                  </a:cxnLst>
                  <a:rect l="T6" t="T7" r="T8" b="T9"/>
                  <a:pathLst>
                    <a:path w="1" h="506">
                      <a:moveTo>
                        <a:pt x="0" y="0"/>
                      </a:moveTo>
                      <a:lnTo>
                        <a:pt x="0" y="506"/>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Freeform 92"/>
                <p:cNvSpPr>
                  <a:spLocks/>
                </p:cNvSpPr>
                <p:nvPr/>
              </p:nvSpPr>
              <p:spPr bwMode="auto">
                <a:xfrm>
                  <a:off x="3500" y="9330"/>
                  <a:ext cx="450" cy="210"/>
                </a:xfrm>
                <a:custGeom>
                  <a:avLst/>
                  <a:gdLst>
                    <a:gd name="T0" fmla="*/ 0 w 450"/>
                    <a:gd name="T1" fmla="*/ 210 h 210"/>
                    <a:gd name="T2" fmla="*/ 450 w 450"/>
                    <a:gd name="T3" fmla="*/ 0 h 210"/>
                    <a:gd name="T4" fmla="*/ 0 60000 65536"/>
                    <a:gd name="T5" fmla="*/ 0 60000 65536"/>
                    <a:gd name="T6" fmla="*/ 0 w 450"/>
                    <a:gd name="T7" fmla="*/ 0 h 210"/>
                    <a:gd name="T8" fmla="*/ 450 w 450"/>
                    <a:gd name="T9" fmla="*/ 210 h 210"/>
                  </a:gdLst>
                  <a:ahLst/>
                  <a:cxnLst>
                    <a:cxn ang="T4">
                      <a:pos x="T0" y="T1"/>
                    </a:cxn>
                    <a:cxn ang="T5">
                      <a:pos x="T2" y="T3"/>
                    </a:cxn>
                  </a:cxnLst>
                  <a:rect l="T6" t="T7" r="T8" b="T9"/>
                  <a:pathLst>
                    <a:path w="450" h="210">
                      <a:moveTo>
                        <a:pt x="0" y="210"/>
                      </a:moveTo>
                      <a:lnTo>
                        <a:pt x="45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Freeform 93"/>
                <p:cNvSpPr>
                  <a:spLocks/>
                </p:cNvSpPr>
                <p:nvPr/>
              </p:nvSpPr>
              <p:spPr bwMode="auto">
                <a:xfrm>
                  <a:off x="3840" y="9390"/>
                  <a:ext cx="250" cy="280"/>
                </a:xfrm>
                <a:custGeom>
                  <a:avLst/>
                  <a:gdLst>
                    <a:gd name="T0" fmla="*/ 0 w 250"/>
                    <a:gd name="T1" fmla="*/ 280 h 280"/>
                    <a:gd name="T2" fmla="*/ 250 w 250"/>
                    <a:gd name="T3" fmla="*/ 0 h 280"/>
                    <a:gd name="T4" fmla="*/ 0 60000 65536"/>
                    <a:gd name="T5" fmla="*/ 0 60000 65536"/>
                    <a:gd name="T6" fmla="*/ 0 w 250"/>
                    <a:gd name="T7" fmla="*/ 0 h 280"/>
                    <a:gd name="T8" fmla="*/ 250 w 250"/>
                    <a:gd name="T9" fmla="*/ 280 h 280"/>
                  </a:gdLst>
                  <a:ahLst/>
                  <a:cxnLst>
                    <a:cxn ang="T4">
                      <a:pos x="T0" y="T1"/>
                    </a:cxn>
                    <a:cxn ang="T5">
                      <a:pos x="T2" y="T3"/>
                    </a:cxn>
                  </a:cxnLst>
                  <a:rect l="T6" t="T7" r="T8" b="T9"/>
                  <a:pathLst>
                    <a:path w="250" h="280">
                      <a:moveTo>
                        <a:pt x="0" y="280"/>
                      </a:moveTo>
                      <a:lnTo>
                        <a:pt x="25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Freeform 94"/>
                <p:cNvSpPr>
                  <a:spLocks/>
                </p:cNvSpPr>
                <p:nvPr/>
              </p:nvSpPr>
              <p:spPr bwMode="auto">
                <a:xfrm>
                  <a:off x="3730" y="9370"/>
                  <a:ext cx="320" cy="260"/>
                </a:xfrm>
                <a:custGeom>
                  <a:avLst/>
                  <a:gdLst>
                    <a:gd name="T0" fmla="*/ 0 w 320"/>
                    <a:gd name="T1" fmla="*/ 260 h 260"/>
                    <a:gd name="T2" fmla="*/ 320 w 320"/>
                    <a:gd name="T3" fmla="*/ 0 h 260"/>
                    <a:gd name="T4" fmla="*/ 0 60000 65536"/>
                    <a:gd name="T5" fmla="*/ 0 60000 65536"/>
                    <a:gd name="T6" fmla="*/ 0 w 320"/>
                    <a:gd name="T7" fmla="*/ 0 h 260"/>
                    <a:gd name="T8" fmla="*/ 320 w 320"/>
                    <a:gd name="T9" fmla="*/ 260 h 260"/>
                  </a:gdLst>
                  <a:ahLst/>
                  <a:cxnLst>
                    <a:cxn ang="T4">
                      <a:pos x="T0" y="T1"/>
                    </a:cxn>
                    <a:cxn ang="T5">
                      <a:pos x="T2" y="T3"/>
                    </a:cxn>
                  </a:cxnLst>
                  <a:rect l="T6" t="T7" r="T8" b="T9"/>
                  <a:pathLst>
                    <a:path w="320" h="260">
                      <a:moveTo>
                        <a:pt x="0" y="260"/>
                      </a:moveTo>
                      <a:lnTo>
                        <a:pt x="32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Freeform 95"/>
                <p:cNvSpPr>
                  <a:spLocks/>
                </p:cNvSpPr>
                <p:nvPr/>
              </p:nvSpPr>
              <p:spPr bwMode="auto">
                <a:xfrm>
                  <a:off x="3600" y="9350"/>
                  <a:ext cx="390" cy="240"/>
                </a:xfrm>
                <a:custGeom>
                  <a:avLst/>
                  <a:gdLst>
                    <a:gd name="T0" fmla="*/ 0 w 390"/>
                    <a:gd name="T1" fmla="*/ 240 h 240"/>
                    <a:gd name="T2" fmla="*/ 390 w 390"/>
                    <a:gd name="T3" fmla="*/ 0 h 240"/>
                    <a:gd name="T4" fmla="*/ 0 60000 65536"/>
                    <a:gd name="T5" fmla="*/ 0 60000 65536"/>
                    <a:gd name="T6" fmla="*/ 0 w 390"/>
                    <a:gd name="T7" fmla="*/ 0 h 240"/>
                    <a:gd name="T8" fmla="*/ 390 w 390"/>
                    <a:gd name="T9" fmla="*/ 240 h 240"/>
                  </a:gdLst>
                  <a:ahLst/>
                  <a:cxnLst>
                    <a:cxn ang="T4">
                      <a:pos x="T0" y="T1"/>
                    </a:cxn>
                    <a:cxn ang="T5">
                      <a:pos x="T2" y="T3"/>
                    </a:cxn>
                  </a:cxnLst>
                  <a:rect l="T6" t="T7" r="T8" b="T9"/>
                  <a:pathLst>
                    <a:path w="390" h="240">
                      <a:moveTo>
                        <a:pt x="0" y="240"/>
                      </a:moveTo>
                      <a:lnTo>
                        <a:pt x="39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Freeform 96"/>
                <p:cNvSpPr>
                  <a:spLocks/>
                </p:cNvSpPr>
                <p:nvPr/>
              </p:nvSpPr>
              <p:spPr bwMode="auto">
                <a:xfrm>
                  <a:off x="3500" y="9512"/>
                  <a:ext cx="1" cy="506"/>
                </a:xfrm>
                <a:custGeom>
                  <a:avLst/>
                  <a:gdLst>
                    <a:gd name="T0" fmla="*/ 0 w 1"/>
                    <a:gd name="T1" fmla="*/ 0 h 506"/>
                    <a:gd name="T2" fmla="*/ 0 w 1"/>
                    <a:gd name="T3" fmla="*/ 506 h 506"/>
                    <a:gd name="T4" fmla="*/ 0 60000 65536"/>
                    <a:gd name="T5" fmla="*/ 0 60000 65536"/>
                    <a:gd name="T6" fmla="*/ 0 w 1"/>
                    <a:gd name="T7" fmla="*/ 0 h 506"/>
                    <a:gd name="T8" fmla="*/ 1 w 1"/>
                    <a:gd name="T9" fmla="*/ 506 h 506"/>
                  </a:gdLst>
                  <a:ahLst/>
                  <a:cxnLst>
                    <a:cxn ang="T4">
                      <a:pos x="T0" y="T1"/>
                    </a:cxn>
                    <a:cxn ang="T5">
                      <a:pos x="T2" y="T3"/>
                    </a:cxn>
                  </a:cxnLst>
                  <a:rect l="T6" t="T7" r="T8" b="T9"/>
                  <a:pathLst>
                    <a:path w="1" h="506">
                      <a:moveTo>
                        <a:pt x="0" y="0"/>
                      </a:moveTo>
                      <a:lnTo>
                        <a:pt x="0" y="506"/>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 name="Freeform 97"/>
                <p:cNvSpPr>
                  <a:spLocks/>
                </p:cNvSpPr>
                <p:nvPr/>
              </p:nvSpPr>
              <p:spPr bwMode="auto">
                <a:xfrm>
                  <a:off x="3600" y="958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 name="Freeform 98"/>
                <p:cNvSpPr>
                  <a:spLocks/>
                </p:cNvSpPr>
                <p:nvPr/>
              </p:nvSpPr>
              <p:spPr bwMode="auto">
                <a:xfrm>
                  <a:off x="3710" y="9620"/>
                  <a:ext cx="10" cy="490"/>
                </a:xfrm>
                <a:custGeom>
                  <a:avLst/>
                  <a:gdLst>
                    <a:gd name="T0" fmla="*/ 10 w 10"/>
                    <a:gd name="T1" fmla="*/ 0 h 490"/>
                    <a:gd name="T2" fmla="*/ 0 w 10"/>
                    <a:gd name="T3" fmla="*/ 490 h 490"/>
                    <a:gd name="T4" fmla="*/ 0 60000 65536"/>
                    <a:gd name="T5" fmla="*/ 0 60000 65536"/>
                    <a:gd name="T6" fmla="*/ 0 w 10"/>
                    <a:gd name="T7" fmla="*/ 0 h 490"/>
                    <a:gd name="T8" fmla="*/ 10 w 10"/>
                    <a:gd name="T9" fmla="*/ 490 h 490"/>
                  </a:gdLst>
                  <a:ahLst/>
                  <a:cxnLst>
                    <a:cxn ang="T4">
                      <a:pos x="T0" y="T1"/>
                    </a:cxn>
                    <a:cxn ang="T5">
                      <a:pos x="T2" y="T3"/>
                    </a:cxn>
                  </a:cxnLst>
                  <a:rect l="T6" t="T7" r="T8" b="T9"/>
                  <a:pathLst>
                    <a:path w="10" h="490">
                      <a:moveTo>
                        <a:pt x="10" y="0"/>
                      </a:moveTo>
                      <a:lnTo>
                        <a:pt x="0" y="49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Freeform 99"/>
                <p:cNvSpPr>
                  <a:spLocks/>
                </p:cNvSpPr>
                <p:nvPr/>
              </p:nvSpPr>
              <p:spPr bwMode="auto">
                <a:xfrm>
                  <a:off x="3830" y="9668"/>
                  <a:ext cx="10" cy="482"/>
                </a:xfrm>
                <a:custGeom>
                  <a:avLst/>
                  <a:gdLst>
                    <a:gd name="T0" fmla="*/ 10 w 10"/>
                    <a:gd name="T1" fmla="*/ 0 h 482"/>
                    <a:gd name="T2" fmla="*/ 0 w 10"/>
                    <a:gd name="T3" fmla="*/ 482 h 482"/>
                    <a:gd name="T4" fmla="*/ 0 60000 65536"/>
                    <a:gd name="T5" fmla="*/ 0 60000 65536"/>
                    <a:gd name="T6" fmla="*/ 0 w 10"/>
                    <a:gd name="T7" fmla="*/ 0 h 482"/>
                    <a:gd name="T8" fmla="*/ 10 w 10"/>
                    <a:gd name="T9" fmla="*/ 482 h 482"/>
                  </a:gdLst>
                  <a:ahLst/>
                  <a:cxnLst>
                    <a:cxn ang="T4">
                      <a:pos x="T0" y="T1"/>
                    </a:cxn>
                    <a:cxn ang="T5">
                      <a:pos x="T2" y="T3"/>
                    </a:cxn>
                  </a:cxnLst>
                  <a:rect l="T6" t="T7" r="T8" b="T9"/>
                  <a:pathLst>
                    <a:path w="10" h="482">
                      <a:moveTo>
                        <a:pt x="10" y="0"/>
                      </a:moveTo>
                      <a:lnTo>
                        <a:pt x="0" y="482"/>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Freeform 100"/>
                <p:cNvSpPr>
                  <a:spLocks/>
                </p:cNvSpPr>
                <p:nvPr/>
              </p:nvSpPr>
              <p:spPr bwMode="auto">
                <a:xfrm>
                  <a:off x="3950" y="9670"/>
                  <a:ext cx="10" cy="500"/>
                </a:xfrm>
                <a:custGeom>
                  <a:avLst/>
                  <a:gdLst>
                    <a:gd name="T0" fmla="*/ 10 w 10"/>
                    <a:gd name="T1" fmla="*/ 0 h 500"/>
                    <a:gd name="T2" fmla="*/ 0 w 10"/>
                    <a:gd name="T3" fmla="*/ 500 h 500"/>
                    <a:gd name="T4" fmla="*/ 0 60000 65536"/>
                    <a:gd name="T5" fmla="*/ 0 60000 65536"/>
                    <a:gd name="T6" fmla="*/ 0 w 10"/>
                    <a:gd name="T7" fmla="*/ 0 h 500"/>
                    <a:gd name="T8" fmla="*/ 10 w 10"/>
                    <a:gd name="T9" fmla="*/ 500 h 500"/>
                  </a:gdLst>
                  <a:ahLst/>
                  <a:cxnLst>
                    <a:cxn ang="T4">
                      <a:pos x="T0" y="T1"/>
                    </a:cxn>
                    <a:cxn ang="T5">
                      <a:pos x="T2" y="T3"/>
                    </a:cxn>
                  </a:cxnLst>
                  <a:rect l="T6" t="T7" r="T8" b="T9"/>
                  <a:pathLst>
                    <a:path w="10" h="500">
                      <a:moveTo>
                        <a:pt x="10" y="0"/>
                      </a:moveTo>
                      <a:lnTo>
                        <a:pt x="0" y="50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101"/>
                <p:cNvSpPr>
                  <a:spLocks/>
                </p:cNvSpPr>
                <p:nvPr/>
              </p:nvSpPr>
              <p:spPr bwMode="auto">
                <a:xfrm>
                  <a:off x="4070" y="971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Freeform 102"/>
                <p:cNvSpPr>
                  <a:spLocks/>
                </p:cNvSpPr>
                <p:nvPr/>
              </p:nvSpPr>
              <p:spPr bwMode="auto">
                <a:xfrm>
                  <a:off x="3960" y="9410"/>
                  <a:ext cx="210" cy="280"/>
                </a:xfrm>
                <a:custGeom>
                  <a:avLst/>
                  <a:gdLst>
                    <a:gd name="T0" fmla="*/ 0 w 210"/>
                    <a:gd name="T1" fmla="*/ 280 h 280"/>
                    <a:gd name="T2" fmla="*/ 210 w 210"/>
                    <a:gd name="T3" fmla="*/ 0 h 280"/>
                    <a:gd name="T4" fmla="*/ 0 60000 65536"/>
                    <a:gd name="T5" fmla="*/ 0 60000 65536"/>
                    <a:gd name="T6" fmla="*/ 0 w 210"/>
                    <a:gd name="T7" fmla="*/ 0 h 280"/>
                    <a:gd name="T8" fmla="*/ 210 w 210"/>
                    <a:gd name="T9" fmla="*/ 280 h 280"/>
                  </a:gdLst>
                  <a:ahLst/>
                  <a:cxnLst>
                    <a:cxn ang="T4">
                      <a:pos x="T0" y="T1"/>
                    </a:cxn>
                    <a:cxn ang="T5">
                      <a:pos x="T2" y="T3"/>
                    </a:cxn>
                  </a:cxnLst>
                  <a:rect l="T6" t="T7" r="T8" b="T9"/>
                  <a:pathLst>
                    <a:path w="210" h="280">
                      <a:moveTo>
                        <a:pt x="0" y="280"/>
                      </a:moveTo>
                      <a:lnTo>
                        <a:pt x="21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Freeform 103"/>
                <p:cNvSpPr>
                  <a:spLocks/>
                </p:cNvSpPr>
                <p:nvPr/>
              </p:nvSpPr>
              <p:spPr bwMode="auto">
                <a:xfrm>
                  <a:off x="4080" y="9420"/>
                  <a:ext cx="150" cy="290"/>
                </a:xfrm>
                <a:custGeom>
                  <a:avLst/>
                  <a:gdLst>
                    <a:gd name="T0" fmla="*/ 0 w 150"/>
                    <a:gd name="T1" fmla="*/ 290 h 290"/>
                    <a:gd name="T2" fmla="*/ 150 w 150"/>
                    <a:gd name="T3" fmla="*/ 0 h 290"/>
                    <a:gd name="T4" fmla="*/ 0 60000 65536"/>
                    <a:gd name="T5" fmla="*/ 0 60000 65536"/>
                    <a:gd name="T6" fmla="*/ 0 w 150"/>
                    <a:gd name="T7" fmla="*/ 0 h 290"/>
                    <a:gd name="T8" fmla="*/ 150 w 150"/>
                    <a:gd name="T9" fmla="*/ 290 h 290"/>
                  </a:gdLst>
                  <a:ahLst/>
                  <a:cxnLst>
                    <a:cxn ang="T4">
                      <a:pos x="T0" y="T1"/>
                    </a:cxn>
                    <a:cxn ang="T5">
                      <a:pos x="T2" y="T3"/>
                    </a:cxn>
                  </a:cxnLst>
                  <a:rect l="T6" t="T7" r="T8" b="T9"/>
                  <a:pathLst>
                    <a:path w="150" h="290">
                      <a:moveTo>
                        <a:pt x="0" y="290"/>
                      </a:moveTo>
                      <a:lnTo>
                        <a:pt x="15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Freeform 104"/>
                <p:cNvSpPr>
                  <a:spLocks/>
                </p:cNvSpPr>
                <p:nvPr/>
              </p:nvSpPr>
              <p:spPr bwMode="auto">
                <a:xfrm>
                  <a:off x="4180" y="9728"/>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Freeform 105"/>
                <p:cNvSpPr>
                  <a:spLocks/>
                </p:cNvSpPr>
                <p:nvPr/>
              </p:nvSpPr>
              <p:spPr bwMode="auto">
                <a:xfrm>
                  <a:off x="4300" y="9734"/>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Freeform 106"/>
                <p:cNvSpPr>
                  <a:spLocks/>
                </p:cNvSpPr>
                <p:nvPr/>
              </p:nvSpPr>
              <p:spPr bwMode="auto">
                <a:xfrm>
                  <a:off x="4410" y="9738"/>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Freeform 107"/>
                <p:cNvSpPr>
                  <a:spLocks/>
                </p:cNvSpPr>
                <p:nvPr/>
              </p:nvSpPr>
              <p:spPr bwMode="auto">
                <a:xfrm>
                  <a:off x="4519" y="9738"/>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108"/>
                <p:cNvSpPr>
                  <a:spLocks/>
                </p:cNvSpPr>
                <p:nvPr/>
              </p:nvSpPr>
              <p:spPr bwMode="auto">
                <a:xfrm>
                  <a:off x="4629" y="9738"/>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Freeform 109"/>
                <p:cNvSpPr>
                  <a:spLocks/>
                </p:cNvSpPr>
                <p:nvPr/>
              </p:nvSpPr>
              <p:spPr bwMode="auto">
                <a:xfrm>
                  <a:off x="4730" y="9718"/>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Freeform 110"/>
                <p:cNvSpPr>
                  <a:spLocks/>
                </p:cNvSpPr>
                <p:nvPr/>
              </p:nvSpPr>
              <p:spPr bwMode="auto">
                <a:xfrm>
                  <a:off x="4849" y="971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Freeform 111"/>
                <p:cNvSpPr>
                  <a:spLocks/>
                </p:cNvSpPr>
                <p:nvPr/>
              </p:nvSpPr>
              <p:spPr bwMode="auto">
                <a:xfrm>
                  <a:off x="4960" y="970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 name="Freeform 112"/>
                <p:cNvSpPr>
                  <a:spLocks/>
                </p:cNvSpPr>
                <p:nvPr/>
              </p:nvSpPr>
              <p:spPr bwMode="auto">
                <a:xfrm>
                  <a:off x="5089" y="967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 name="Freeform 113"/>
                <p:cNvSpPr>
                  <a:spLocks/>
                </p:cNvSpPr>
                <p:nvPr/>
              </p:nvSpPr>
              <p:spPr bwMode="auto">
                <a:xfrm>
                  <a:off x="5199" y="964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Freeform 114"/>
                <p:cNvSpPr>
                  <a:spLocks/>
                </p:cNvSpPr>
                <p:nvPr/>
              </p:nvSpPr>
              <p:spPr bwMode="auto">
                <a:xfrm>
                  <a:off x="5309" y="960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Freeform 115"/>
                <p:cNvSpPr>
                  <a:spLocks/>
                </p:cNvSpPr>
                <p:nvPr/>
              </p:nvSpPr>
              <p:spPr bwMode="auto">
                <a:xfrm>
                  <a:off x="5400" y="9560"/>
                  <a:ext cx="10" cy="480"/>
                </a:xfrm>
                <a:custGeom>
                  <a:avLst/>
                  <a:gdLst>
                    <a:gd name="T0" fmla="*/ 0 w 10"/>
                    <a:gd name="T1" fmla="*/ 0 h 480"/>
                    <a:gd name="T2" fmla="*/ 10 w 10"/>
                    <a:gd name="T3" fmla="*/ 480 h 480"/>
                    <a:gd name="T4" fmla="*/ 0 60000 65536"/>
                    <a:gd name="T5" fmla="*/ 0 60000 65536"/>
                    <a:gd name="T6" fmla="*/ 0 w 10"/>
                    <a:gd name="T7" fmla="*/ 0 h 480"/>
                    <a:gd name="T8" fmla="*/ 10 w 10"/>
                    <a:gd name="T9" fmla="*/ 480 h 480"/>
                  </a:gdLst>
                  <a:ahLst/>
                  <a:cxnLst>
                    <a:cxn ang="T4">
                      <a:pos x="T0" y="T1"/>
                    </a:cxn>
                    <a:cxn ang="T5">
                      <a:pos x="T2" y="T3"/>
                    </a:cxn>
                  </a:cxnLst>
                  <a:rect l="T6" t="T7" r="T8" b="T9"/>
                  <a:pathLst>
                    <a:path w="10" h="480">
                      <a:moveTo>
                        <a:pt x="0" y="0"/>
                      </a:moveTo>
                      <a:lnTo>
                        <a:pt x="1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 name="Freeform 116"/>
                <p:cNvSpPr>
                  <a:spLocks/>
                </p:cNvSpPr>
                <p:nvPr/>
              </p:nvSpPr>
              <p:spPr bwMode="auto">
                <a:xfrm>
                  <a:off x="5480" y="9500"/>
                  <a:ext cx="10" cy="480"/>
                </a:xfrm>
                <a:custGeom>
                  <a:avLst/>
                  <a:gdLst>
                    <a:gd name="T0" fmla="*/ 0 w 10"/>
                    <a:gd name="T1" fmla="*/ 0 h 480"/>
                    <a:gd name="T2" fmla="*/ 10 w 10"/>
                    <a:gd name="T3" fmla="*/ 480 h 480"/>
                    <a:gd name="T4" fmla="*/ 0 60000 65536"/>
                    <a:gd name="T5" fmla="*/ 0 60000 65536"/>
                    <a:gd name="T6" fmla="*/ 0 w 10"/>
                    <a:gd name="T7" fmla="*/ 0 h 480"/>
                    <a:gd name="T8" fmla="*/ 10 w 10"/>
                    <a:gd name="T9" fmla="*/ 480 h 480"/>
                  </a:gdLst>
                  <a:ahLst/>
                  <a:cxnLst>
                    <a:cxn ang="T4">
                      <a:pos x="T0" y="T1"/>
                    </a:cxn>
                    <a:cxn ang="T5">
                      <a:pos x="T2" y="T3"/>
                    </a:cxn>
                  </a:cxnLst>
                  <a:rect l="T6" t="T7" r="T8" b="T9"/>
                  <a:pathLst>
                    <a:path w="10" h="480">
                      <a:moveTo>
                        <a:pt x="0" y="0"/>
                      </a:moveTo>
                      <a:lnTo>
                        <a:pt x="1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Freeform 117"/>
                <p:cNvSpPr>
                  <a:spLocks/>
                </p:cNvSpPr>
                <p:nvPr/>
              </p:nvSpPr>
              <p:spPr bwMode="auto">
                <a:xfrm>
                  <a:off x="5550" y="9436"/>
                  <a:ext cx="10" cy="480"/>
                </a:xfrm>
                <a:custGeom>
                  <a:avLst/>
                  <a:gdLst>
                    <a:gd name="T0" fmla="*/ 0 w 10"/>
                    <a:gd name="T1" fmla="*/ 0 h 480"/>
                    <a:gd name="T2" fmla="*/ 10 w 10"/>
                    <a:gd name="T3" fmla="*/ 480 h 480"/>
                    <a:gd name="T4" fmla="*/ 0 60000 65536"/>
                    <a:gd name="T5" fmla="*/ 0 60000 65536"/>
                    <a:gd name="T6" fmla="*/ 0 w 10"/>
                    <a:gd name="T7" fmla="*/ 0 h 480"/>
                    <a:gd name="T8" fmla="*/ 10 w 10"/>
                    <a:gd name="T9" fmla="*/ 480 h 480"/>
                  </a:gdLst>
                  <a:ahLst/>
                  <a:cxnLst>
                    <a:cxn ang="T4">
                      <a:pos x="T0" y="T1"/>
                    </a:cxn>
                    <a:cxn ang="T5">
                      <a:pos x="T2" y="T3"/>
                    </a:cxn>
                  </a:cxnLst>
                  <a:rect l="T6" t="T7" r="T8" b="T9"/>
                  <a:pathLst>
                    <a:path w="10" h="480">
                      <a:moveTo>
                        <a:pt x="0" y="0"/>
                      </a:moveTo>
                      <a:lnTo>
                        <a:pt x="1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 name="Freeform 118"/>
                <p:cNvSpPr>
                  <a:spLocks/>
                </p:cNvSpPr>
                <p:nvPr/>
              </p:nvSpPr>
              <p:spPr bwMode="auto">
                <a:xfrm>
                  <a:off x="5600" y="9402"/>
                  <a:ext cx="10" cy="480"/>
                </a:xfrm>
                <a:custGeom>
                  <a:avLst/>
                  <a:gdLst>
                    <a:gd name="T0" fmla="*/ 0 w 10"/>
                    <a:gd name="T1" fmla="*/ 0 h 480"/>
                    <a:gd name="T2" fmla="*/ 10 w 10"/>
                    <a:gd name="T3" fmla="*/ 480 h 480"/>
                    <a:gd name="T4" fmla="*/ 0 60000 65536"/>
                    <a:gd name="T5" fmla="*/ 0 60000 65536"/>
                    <a:gd name="T6" fmla="*/ 0 w 10"/>
                    <a:gd name="T7" fmla="*/ 0 h 480"/>
                    <a:gd name="T8" fmla="*/ 10 w 10"/>
                    <a:gd name="T9" fmla="*/ 480 h 480"/>
                  </a:gdLst>
                  <a:ahLst/>
                  <a:cxnLst>
                    <a:cxn ang="T4">
                      <a:pos x="T0" y="T1"/>
                    </a:cxn>
                    <a:cxn ang="T5">
                      <a:pos x="T2" y="T3"/>
                    </a:cxn>
                  </a:cxnLst>
                  <a:rect l="T6" t="T7" r="T8" b="T9"/>
                  <a:pathLst>
                    <a:path w="10" h="480">
                      <a:moveTo>
                        <a:pt x="0" y="0"/>
                      </a:moveTo>
                      <a:lnTo>
                        <a:pt x="1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 name="Freeform 119"/>
                <p:cNvSpPr>
                  <a:spLocks/>
                </p:cNvSpPr>
                <p:nvPr/>
              </p:nvSpPr>
              <p:spPr bwMode="auto">
                <a:xfrm>
                  <a:off x="5640" y="9352"/>
                  <a:ext cx="10" cy="480"/>
                </a:xfrm>
                <a:custGeom>
                  <a:avLst/>
                  <a:gdLst>
                    <a:gd name="T0" fmla="*/ 0 w 10"/>
                    <a:gd name="T1" fmla="*/ 0 h 480"/>
                    <a:gd name="T2" fmla="*/ 10 w 10"/>
                    <a:gd name="T3" fmla="*/ 480 h 480"/>
                    <a:gd name="T4" fmla="*/ 0 60000 65536"/>
                    <a:gd name="T5" fmla="*/ 0 60000 65536"/>
                    <a:gd name="T6" fmla="*/ 0 w 10"/>
                    <a:gd name="T7" fmla="*/ 0 h 480"/>
                    <a:gd name="T8" fmla="*/ 10 w 10"/>
                    <a:gd name="T9" fmla="*/ 480 h 480"/>
                  </a:gdLst>
                  <a:ahLst/>
                  <a:cxnLst>
                    <a:cxn ang="T4">
                      <a:pos x="T0" y="T1"/>
                    </a:cxn>
                    <a:cxn ang="T5">
                      <a:pos x="T2" y="T3"/>
                    </a:cxn>
                  </a:cxnLst>
                  <a:rect l="T6" t="T7" r="T8" b="T9"/>
                  <a:pathLst>
                    <a:path w="10" h="480">
                      <a:moveTo>
                        <a:pt x="0" y="0"/>
                      </a:moveTo>
                      <a:lnTo>
                        <a:pt x="1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 name="Freeform 120"/>
                <p:cNvSpPr>
                  <a:spLocks/>
                </p:cNvSpPr>
                <p:nvPr/>
              </p:nvSpPr>
              <p:spPr bwMode="auto">
                <a:xfrm>
                  <a:off x="4180" y="9420"/>
                  <a:ext cx="100" cy="310"/>
                </a:xfrm>
                <a:custGeom>
                  <a:avLst/>
                  <a:gdLst>
                    <a:gd name="T0" fmla="*/ 0 w 100"/>
                    <a:gd name="T1" fmla="*/ 310 h 310"/>
                    <a:gd name="T2" fmla="*/ 100 w 100"/>
                    <a:gd name="T3" fmla="*/ 0 h 310"/>
                    <a:gd name="T4" fmla="*/ 0 60000 65536"/>
                    <a:gd name="T5" fmla="*/ 0 60000 65536"/>
                    <a:gd name="T6" fmla="*/ 0 w 100"/>
                    <a:gd name="T7" fmla="*/ 0 h 310"/>
                    <a:gd name="T8" fmla="*/ 100 w 100"/>
                    <a:gd name="T9" fmla="*/ 310 h 310"/>
                  </a:gdLst>
                  <a:ahLst/>
                  <a:cxnLst>
                    <a:cxn ang="T4">
                      <a:pos x="T0" y="T1"/>
                    </a:cxn>
                    <a:cxn ang="T5">
                      <a:pos x="T2" y="T3"/>
                    </a:cxn>
                  </a:cxnLst>
                  <a:rect l="T6" t="T7" r="T8" b="T9"/>
                  <a:pathLst>
                    <a:path w="100" h="310">
                      <a:moveTo>
                        <a:pt x="0" y="310"/>
                      </a:moveTo>
                      <a:lnTo>
                        <a:pt x="10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 name="Freeform 121"/>
                <p:cNvSpPr>
                  <a:spLocks/>
                </p:cNvSpPr>
                <p:nvPr/>
              </p:nvSpPr>
              <p:spPr bwMode="auto">
                <a:xfrm>
                  <a:off x="4300" y="9420"/>
                  <a:ext cx="40" cy="320"/>
                </a:xfrm>
                <a:custGeom>
                  <a:avLst/>
                  <a:gdLst>
                    <a:gd name="T0" fmla="*/ 0 w 40"/>
                    <a:gd name="T1" fmla="*/ 320 h 320"/>
                    <a:gd name="T2" fmla="*/ 40 w 40"/>
                    <a:gd name="T3" fmla="*/ 0 h 320"/>
                    <a:gd name="T4" fmla="*/ 0 60000 65536"/>
                    <a:gd name="T5" fmla="*/ 0 60000 65536"/>
                    <a:gd name="T6" fmla="*/ 0 w 40"/>
                    <a:gd name="T7" fmla="*/ 0 h 320"/>
                    <a:gd name="T8" fmla="*/ 40 w 40"/>
                    <a:gd name="T9" fmla="*/ 320 h 320"/>
                  </a:gdLst>
                  <a:ahLst/>
                  <a:cxnLst>
                    <a:cxn ang="T4">
                      <a:pos x="T0" y="T1"/>
                    </a:cxn>
                    <a:cxn ang="T5">
                      <a:pos x="T2" y="T3"/>
                    </a:cxn>
                  </a:cxnLst>
                  <a:rect l="T6" t="T7" r="T8" b="T9"/>
                  <a:pathLst>
                    <a:path w="40" h="320">
                      <a:moveTo>
                        <a:pt x="0" y="320"/>
                      </a:moveTo>
                      <a:lnTo>
                        <a:pt x="4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 name="Freeform 122"/>
                <p:cNvSpPr>
                  <a:spLocks/>
                </p:cNvSpPr>
                <p:nvPr/>
              </p:nvSpPr>
              <p:spPr bwMode="auto">
                <a:xfrm>
                  <a:off x="4410" y="9410"/>
                  <a:ext cx="1" cy="340"/>
                </a:xfrm>
                <a:custGeom>
                  <a:avLst/>
                  <a:gdLst>
                    <a:gd name="T0" fmla="*/ 0 w 1"/>
                    <a:gd name="T1" fmla="*/ 340 h 340"/>
                    <a:gd name="T2" fmla="*/ 0 w 1"/>
                    <a:gd name="T3" fmla="*/ 0 h 340"/>
                    <a:gd name="T4" fmla="*/ 0 60000 65536"/>
                    <a:gd name="T5" fmla="*/ 0 60000 65536"/>
                    <a:gd name="T6" fmla="*/ 0 w 1"/>
                    <a:gd name="T7" fmla="*/ 0 h 340"/>
                    <a:gd name="T8" fmla="*/ 1 w 1"/>
                    <a:gd name="T9" fmla="*/ 340 h 340"/>
                  </a:gdLst>
                  <a:ahLst/>
                  <a:cxnLst>
                    <a:cxn ang="T4">
                      <a:pos x="T0" y="T1"/>
                    </a:cxn>
                    <a:cxn ang="T5">
                      <a:pos x="T2" y="T3"/>
                    </a:cxn>
                  </a:cxnLst>
                  <a:rect l="T6" t="T7" r="T8" b="T9"/>
                  <a:pathLst>
                    <a:path w="1" h="340">
                      <a:moveTo>
                        <a:pt x="0" y="340"/>
                      </a:moveTo>
                      <a:lnTo>
                        <a:pt x="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 name="Freeform 123"/>
                <p:cNvSpPr>
                  <a:spLocks/>
                </p:cNvSpPr>
                <p:nvPr/>
              </p:nvSpPr>
              <p:spPr bwMode="auto">
                <a:xfrm>
                  <a:off x="4490" y="9400"/>
                  <a:ext cx="30" cy="360"/>
                </a:xfrm>
                <a:custGeom>
                  <a:avLst/>
                  <a:gdLst>
                    <a:gd name="T0" fmla="*/ 30 w 30"/>
                    <a:gd name="T1" fmla="*/ 360 h 360"/>
                    <a:gd name="T2" fmla="*/ 0 w 30"/>
                    <a:gd name="T3" fmla="*/ 0 h 360"/>
                    <a:gd name="T4" fmla="*/ 0 60000 65536"/>
                    <a:gd name="T5" fmla="*/ 0 60000 65536"/>
                    <a:gd name="T6" fmla="*/ 0 w 30"/>
                    <a:gd name="T7" fmla="*/ 0 h 360"/>
                    <a:gd name="T8" fmla="*/ 30 w 30"/>
                    <a:gd name="T9" fmla="*/ 360 h 360"/>
                  </a:gdLst>
                  <a:ahLst/>
                  <a:cxnLst>
                    <a:cxn ang="T4">
                      <a:pos x="T0" y="T1"/>
                    </a:cxn>
                    <a:cxn ang="T5">
                      <a:pos x="T2" y="T3"/>
                    </a:cxn>
                  </a:cxnLst>
                  <a:rect l="T6" t="T7" r="T8" b="T9"/>
                  <a:pathLst>
                    <a:path w="30" h="360">
                      <a:moveTo>
                        <a:pt x="30" y="360"/>
                      </a:moveTo>
                      <a:lnTo>
                        <a:pt x="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 name="Freeform 124"/>
                <p:cNvSpPr>
                  <a:spLocks/>
                </p:cNvSpPr>
                <p:nvPr/>
              </p:nvSpPr>
              <p:spPr bwMode="auto">
                <a:xfrm>
                  <a:off x="4570" y="9400"/>
                  <a:ext cx="60" cy="330"/>
                </a:xfrm>
                <a:custGeom>
                  <a:avLst/>
                  <a:gdLst>
                    <a:gd name="T0" fmla="*/ 0 w 60"/>
                    <a:gd name="T1" fmla="*/ 0 h 330"/>
                    <a:gd name="T2" fmla="*/ 60 w 60"/>
                    <a:gd name="T3" fmla="*/ 330 h 330"/>
                    <a:gd name="T4" fmla="*/ 0 60000 65536"/>
                    <a:gd name="T5" fmla="*/ 0 60000 65536"/>
                    <a:gd name="T6" fmla="*/ 0 w 60"/>
                    <a:gd name="T7" fmla="*/ 0 h 330"/>
                    <a:gd name="T8" fmla="*/ 60 w 60"/>
                    <a:gd name="T9" fmla="*/ 330 h 330"/>
                  </a:gdLst>
                  <a:ahLst/>
                  <a:cxnLst>
                    <a:cxn ang="T4">
                      <a:pos x="T0" y="T1"/>
                    </a:cxn>
                    <a:cxn ang="T5">
                      <a:pos x="T2" y="T3"/>
                    </a:cxn>
                  </a:cxnLst>
                  <a:rect l="T6" t="T7" r="T8" b="T9"/>
                  <a:pathLst>
                    <a:path w="60" h="330">
                      <a:moveTo>
                        <a:pt x="0" y="0"/>
                      </a:moveTo>
                      <a:lnTo>
                        <a:pt x="60" y="33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 name="Freeform 125"/>
                <p:cNvSpPr>
                  <a:spLocks/>
                </p:cNvSpPr>
                <p:nvPr/>
              </p:nvSpPr>
              <p:spPr bwMode="auto">
                <a:xfrm>
                  <a:off x="4650" y="9400"/>
                  <a:ext cx="80" cy="330"/>
                </a:xfrm>
                <a:custGeom>
                  <a:avLst/>
                  <a:gdLst>
                    <a:gd name="T0" fmla="*/ 0 w 80"/>
                    <a:gd name="T1" fmla="*/ 0 h 330"/>
                    <a:gd name="T2" fmla="*/ 80 w 80"/>
                    <a:gd name="T3" fmla="*/ 330 h 330"/>
                    <a:gd name="T4" fmla="*/ 0 60000 65536"/>
                    <a:gd name="T5" fmla="*/ 0 60000 65536"/>
                    <a:gd name="T6" fmla="*/ 0 w 80"/>
                    <a:gd name="T7" fmla="*/ 0 h 330"/>
                    <a:gd name="T8" fmla="*/ 80 w 80"/>
                    <a:gd name="T9" fmla="*/ 330 h 330"/>
                  </a:gdLst>
                  <a:ahLst/>
                  <a:cxnLst>
                    <a:cxn ang="T4">
                      <a:pos x="T0" y="T1"/>
                    </a:cxn>
                    <a:cxn ang="T5">
                      <a:pos x="T2" y="T3"/>
                    </a:cxn>
                  </a:cxnLst>
                  <a:rect l="T6" t="T7" r="T8" b="T9"/>
                  <a:pathLst>
                    <a:path w="80" h="330">
                      <a:moveTo>
                        <a:pt x="0" y="0"/>
                      </a:moveTo>
                      <a:lnTo>
                        <a:pt x="80" y="33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 name="Freeform 126"/>
                <p:cNvSpPr>
                  <a:spLocks/>
                </p:cNvSpPr>
                <p:nvPr/>
              </p:nvSpPr>
              <p:spPr bwMode="auto">
                <a:xfrm>
                  <a:off x="4730" y="9400"/>
                  <a:ext cx="110" cy="310"/>
                </a:xfrm>
                <a:custGeom>
                  <a:avLst/>
                  <a:gdLst>
                    <a:gd name="T0" fmla="*/ 0 w 110"/>
                    <a:gd name="T1" fmla="*/ 0 h 310"/>
                    <a:gd name="T2" fmla="*/ 110 w 110"/>
                    <a:gd name="T3" fmla="*/ 310 h 310"/>
                    <a:gd name="T4" fmla="*/ 0 60000 65536"/>
                    <a:gd name="T5" fmla="*/ 0 60000 65536"/>
                    <a:gd name="T6" fmla="*/ 0 w 110"/>
                    <a:gd name="T7" fmla="*/ 0 h 310"/>
                    <a:gd name="T8" fmla="*/ 110 w 110"/>
                    <a:gd name="T9" fmla="*/ 310 h 310"/>
                  </a:gdLst>
                  <a:ahLst/>
                  <a:cxnLst>
                    <a:cxn ang="T4">
                      <a:pos x="T0" y="T1"/>
                    </a:cxn>
                    <a:cxn ang="T5">
                      <a:pos x="T2" y="T3"/>
                    </a:cxn>
                  </a:cxnLst>
                  <a:rect l="T6" t="T7" r="T8" b="T9"/>
                  <a:pathLst>
                    <a:path w="110" h="310">
                      <a:moveTo>
                        <a:pt x="0" y="0"/>
                      </a:moveTo>
                      <a:lnTo>
                        <a:pt x="110" y="31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 name="Freeform 127"/>
                <p:cNvSpPr>
                  <a:spLocks/>
                </p:cNvSpPr>
                <p:nvPr/>
              </p:nvSpPr>
              <p:spPr bwMode="auto">
                <a:xfrm>
                  <a:off x="4800" y="9390"/>
                  <a:ext cx="170" cy="320"/>
                </a:xfrm>
                <a:custGeom>
                  <a:avLst/>
                  <a:gdLst>
                    <a:gd name="T0" fmla="*/ 0 w 170"/>
                    <a:gd name="T1" fmla="*/ 0 h 320"/>
                    <a:gd name="T2" fmla="*/ 170 w 170"/>
                    <a:gd name="T3" fmla="*/ 320 h 320"/>
                    <a:gd name="T4" fmla="*/ 0 60000 65536"/>
                    <a:gd name="T5" fmla="*/ 0 60000 65536"/>
                    <a:gd name="T6" fmla="*/ 0 w 170"/>
                    <a:gd name="T7" fmla="*/ 0 h 320"/>
                    <a:gd name="T8" fmla="*/ 170 w 170"/>
                    <a:gd name="T9" fmla="*/ 320 h 320"/>
                  </a:gdLst>
                  <a:ahLst/>
                  <a:cxnLst>
                    <a:cxn ang="T4">
                      <a:pos x="T0" y="T1"/>
                    </a:cxn>
                    <a:cxn ang="T5">
                      <a:pos x="T2" y="T3"/>
                    </a:cxn>
                  </a:cxnLst>
                  <a:rect l="T6" t="T7" r="T8" b="T9"/>
                  <a:pathLst>
                    <a:path w="170" h="320">
                      <a:moveTo>
                        <a:pt x="0" y="0"/>
                      </a:moveTo>
                      <a:lnTo>
                        <a:pt x="170" y="32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 name="Freeform 128"/>
                <p:cNvSpPr>
                  <a:spLocks/>
                </p:cNvSpPr>
                <p:nvPr/>
              </p:nvSpPr>
              <p:spPr bwMode="auto">
                <a:xfrm>
                  <a:off x="4860" y="9370"/>
                  <a:ext cx="210" cy="300"/>
                </a:xfrm>
                <a:custGeom>
                  <a:avLst/>
                  <a:gdLst>
                    <a:gd name="T0" fmla="*/ 0 w 210"/>
                    <a:gd name="T1" fmla="*/ 0 h 300"/>
                    <a:gd name="T2" fmla="*/ 210 w 210"/>
                    <a:gd name="T3" fmla="*/ 300 h 300"/>
                    <a:gd name="T4" fmla="*/ 0 60000 65536"/>
                    <a:gd name="T5" fmla="*/ 0 60000 65536"/>
                    <a:gd name="T6" fmla="*/ 0 w 210"/>
                    <a:gd name="T7" fmla="*/ 0 h 300"/>
                    <a:gd name="T8" fmla="*/ 210 w 210"/>
                    <a:gd name="T9" fmla="*/ 300 h 300"/>
                  </a:gdLst>
                  <a:ahLst/>
                  <a:cxnLst>
                    <a:cxn ang="T4">
                      <a:pos x="T0" y="T1"/>
                    </a:cxn>
                    <a:cxn ang="T5">
                      <a:pos x="T2" y="T3"/>
                    </a:cxn>
                  </a:cxnLst>
                  <a:rect l="T6" t="T7" r="T8" b="T9"/>
                  <a:pathLst>
                    <a:path w="210" h="300">
                      <a:moveTo>
                        <a:pt x="0" y="0"/>
                      </a:moveTo>
                      <a:lnTo>
                        <a:pt x="210" y="30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 name="Freeform 129"/>
                <p:cNvSpPr>
                  <a:spLocks/>
                </p:cNvSpPr>
                <p:nvPr/>
              </p:nvSpPr>
              <p:spPr bwMode="auto">
                <a:xfrm>
                  <a:off x="4900" y="9350"/>
                  <a:ext cx="290" cy="290"/>
                </a:xfrm>
                <a:custGeom>
                  <a:avLst/>
                  <a:gdLst>
                    <a:gd name="T0" fmla="*/ 0 w 290"/>
                    <a:gd name="T1" fmla="*/ 0 h 290"/>
                    <a:gd name="T2" fmla="*/ 290 w 290"/>
                    <a:gd name="T3" fmla="*/ 290 h 290"/>
                    <a:gd name="T4" fmla="*/ 0 60000 65536"/>
                    <a:gd name="T5" fmla="*/ 0 60000 65536"/>
                    <a:gd name="T6" fmla="*/ 0 w 290"/>
                    <a:gd name="T7" fmla="*/ 0 h 290"/>
                    <a:gd name="T8" fmla="*/ 290 w 290"/>
                    <a:gd name="T9" fmla="*/ 290 h 290"/>
                  </a:gdLst>
                  <a:ahLst/>
                  <a:cxnLst>
                    <a:cxn ang="T4">
                      <a:pos x="T0" y="T1"/>
                    </a:cxn>
                    <a:cxn ang="T5">
                      <a:pos x="T2" y="T3"/>
                    </a:cxn>
                  </a:cxnLst>
                  <a:rect l="T6" t="T7" r="T8" b="T9"/>
                  <a:pathLst>
                    <a:path w="290" h="290">
                      <a:moveTo>
                        <a:pt x="0" y="0"/>
                      </a:moveTo>
                      <a:lnTo>
                        <a:pt x="290" y="29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8" name="Freeform 130"/>
                <p:cNvSpPr>
                  <a:spLocks/>
                </p:cNvSpPr>
                <p:nvPr/>
              </p:nvSpPr>
              <p:spPr bwMode="auto">
                <a:xfrm>
                  <a:off x="4950" y="9330"/>
                  <a:ext cx="350" cy="280"/>
                </a:xfrm>
                <a:custGeom>
                  <a:avLst/>
                  <a:gdLst>
                    <a:gd name="T0" fmla="*/ 0 w 350"/>
                    <a:gd name="T1" fmla="*/ 0 h 280"/>
                    <a:gd name="T2" fmla="*/ 350 w 350"/>
                    <a:gd name="T3" fmla="*/ 280 h 280"/>
                    <a:gd name="T4" fmla="*/ 0 60000 65536"/>
                    <a:gd name="T5" fmla="*/ 0 60000 65536"/>
                    <a:gd name="T6" fmla="*/ 0 w 350"/>
                    <a:gd name="T7" fmla="*/ 0 h 280"/>
                    <a:gd name="T8" fmla="*/ 350 w 350"/>
                    <a:gd name="T9" fmla="*/ 280 h 280"/>
                  </a:gdLst>
                  <a:ahLst/>
                  <a:cxnLst>
                    <a:cxn ang="T4">
                      <a:pos x="T0" y="T1"/>
                    </a:cxn>
                    <a:cxn ang="T5">
                      <a:pos x="T2" y="T3"/>
                    </a:cxn>
                  </a:cxnLst>
                  <a:rect l="T6" t="T7" r="T8" b="T9"/>
                  <a:pathLst>
                    <a:path w="350" h="280">
                      <a:moveTo>
                        <a:pt x="0" y="0"/>
                      </a:moveTo>
                      <a:lnTo>
                        <a:pt x="350" y="2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 name="Freeform 131"/>
                <p:cNvSpPr>
                  <a:spLocks/>
                </p:cNvSpPr>
                <p:nvPr/>
              </p:nvSpPr>
              <p:spPr bwMode="auto">
                <a:xfrm>
                  <a:off x="5130" y="9200"/>
                  <a:ext cx="550" cy="30"/>
                </a:xfrm>
                <a:custGeom>
                  <a:avLst/>
                  <a:gdLst>
                    <a:gd name="T0" fmla="*/ 0 w 550"/>
                    <a:gd name="T1" fmla="*/ 0 h 30"/>
                    <a:gd name="T2" fmla="*/ 550 w 550"/>
                    <a:gd name="T3" fmla="*/ 30 h 30"/>
                    <a:gd name="T4" fmla="*/ 0 60000 65536"/>
                    <a:gd name="T5" fmla="*/ 0 60000 65536"/>
                    <a:gd name="T6" fmla="*/ 0 w 550"/>
                    <a:gd name="T7" fmla="*/ 0 h 30"/>
                    <a:gd name="T8" fmla="*/ 550 w 550"/>
                    <a:gd name="T9" fmla="*/ 30 h 30"/>
                  </a:gdLst>
                  <a:ahLst/>
                  <a:cxnLst>
                    <a:cxn ang="T4">
                      <a:pos x="T0" y="T1"/>
                    </a:cxn>
                    <a:cxn ang="T5">
                      <a:pos x="T2" y="T3"/>
                    </a:cxn>
                  </a:cxnLst>
                  <a:rect l="T6" t="T7" r="T8" b="T9"/>
                  <a:pathLst>
                    <a:path w="550" h="30">
                      <a:moveTo>
                        <a:pt x="0" y="0"/>
                      </a:moveTo>
                      <a:lnTo>
                        <a:pt x="550" y="3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 name="Freeform 132"/>
                <p:cNvSpPr>
                  <a:spLocks/>
                </p:cNvSpPr>
                <p:nvPr/>
              </p:nvSpPr>
              <p:spPr bwMode="auto">
                <a:xfrm>
                  <a:off x="5670" y="9290"/>
                  <a:ext cx="1" cy="492"/>
                </a:xfrm>
                <a:custGeom>
                  <a:avLst/>
                  <a:gdLst>
                    <a:gd name="T0" fmla="*/ 0 w 1"/>
                    <a:gd name="T1" fmla="*/ 0 h 492"/>
                    <a:gd name="T2" fmla="*/ 0 w 1"/>
                    <a:gd name="T3" fmla="*/ 492 h 492"/>
                    <a:gd name="T4" fmla="*/ 0 60000 65536"/>
                    <a:gd name="T5" fmla="*/ 0 60000 65536"/>
                    <a:gd name="T6" fmla="*/ 0 w 1"/>
                    <a:gd name="T7" fmla="*/ 0 h 492"/>
                    <a:gd name="T8" fmla="*/ 1 w 1"/>
                    <a:gd name="T9" fmla="*/ 492 h 492"/>
                  </a:gdLst>
                  <a:ahLst/>
                  <a:cxnLst>
                    <a:cxn ang="T4">
                      <a:pos x="T0" y="T1"/>
                    </a:cxn>
                    <a:cxn ang="T5">
                      <a:pos x="T2" y="T3"/>
                    </a:cxn>
                  </a:cxnLst>
                  <a:rect l="T6" t="T7" r="T8" b="T9"/>
                  <a:pathLst>
                    <a:path w="1" h="492">
                      <a:moveTo>
                        <a:pt x="0" y="0"/>
                      </a:moveTo>
                      <a:lnTo>
                        <a:pt x="0" y="492"/>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 name="Freeform 133"/>
                <p:cNvSpPr>
                  <a:spLocks/>
                </p:cNvSpPr>
                <p:nvPr/>
              </p:nvSpPr>
              <p:spPr bwMode="auto">
                <a:xfrm>
                  <a:off x="5110" y="9230"/>
                  <a:ext cx="540" cy="80"/>
                </a:xfrm>
                <a:custGeom>
                  <a:avLst/>
                  <a:gdLst>
                    <a:gd name="T0" fmla="*/ 0 w 540"/>
                    <a:gd name="T1" fmla="*/ 0 h 80"/>
                    <a:gd name="T2" fmla="*/ 540 w 540"/>
                    <a:gd name="T3" fmla="*/ 80 h 80"/>
                    <a:gd name="T4" fmla="*/ 0 60000 65536"/>
                    <a:gd name="T5" fmla="*/ 0 60000 65536"/>
                    <a:gd name="T6" fmla="*/ 0 w 540"/>
                    <a:gd name="T7" fmla="*/ 0 h 80"/>
                    <a:gd name="T8" fmla="*/ 540 w 540"/>
                    <a:gd name="T9" fmla="*/ 80 h 80"/>
                  </a:gdLst>
                  <a:ahLst/>
                  <a:cxnLst>
                    <a:cxn ang="T4">
                      <a:pos x="T0" y="T1"/>
                    </a:cxn>
                    <a:cxn ang="T5">
                      <a:pos x="T2" y="T3"/>
                    </a:cxn>
                  </a:cxnLst>
                  <a:rect l="T6" t="T7" r="T8" b="T9"/>
                  <a:pathLst>
                    <a:path w="540" h="80">
                      <a:moveTo>
                        <a:pt x="0" y="0"/>
                      </a:moveTo>
                      <a:lnTo>
                        <a:pt x="540" y="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Freeform 134"/>
                <p:cNvSpPr>
                  <a:spLocks/>
                </p:cNvSpPr>
                <p:nvPr/>
              </p:nvSpPr>
              <p:spPr bwMode="auto">
                <a:xfrm>
                  <a:off x="5080" y="9250"/>
                  <a:ext cx="530" cy="130"/>
                </a:xfrm>
                <a:custGeom>
                  <a:avLst/>
                  <a:gdLst>
                    <a:gd name="T0" fmla="*/ 0 w 530"/>
                    <a:gd name="T1" fmla="*/ 0 h 130"/>
                    <a:gd name="T2" fmla="*/ 530 w 530"/>
                    <a:gd name="T3" fmla="*/ 130 h 130"/>
                    <a:gd name="T4" fmla="*/ 0 60000 65536"/>
                    <a:gd name="T5" fmla="*/ 0 60000 65536"/>
                    <a:gd name="T6" fmla="*/ 0 w 530"/>
                    <a:gd name="T7" fmla="*/ 0 h 130"/>
                    <a:gd name="T8" fmla="*/ 530 w 530"/>
                    <a:gd name="T9" fmla="*/ 130 h 130"/>
                  </a:gdLst>
                  <a:ahLst/>
                  <a:cxnLst>
                    <a:cxn ang="T4">
                      <a:pos x="T0" y="T1"/>
                    </a:cxn>
                    <a:cxn ang="T5">
                      <a:pos x="T2" y="T3"/>
                    </a:cxn>
                  </a:cxnLst>
                  <a:rect l="T6" t="T7" r="T8" b="T9"/>
                  <a:pathLst>
                    <a:path w="530" h="130">
                      <a:moveTo>
                        <a:pt x="0" y="0"/>
                      </a:moveTo>
                      <a:lnTo>
                        <a:pt x="530" y="13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 name="Freeform 135"/>
                <p:cNvSpPr>
                  <a:spLocks/>
                </p:cNvSpPr>
                <p:nvPr/>
              </p:nvSpPr>
              <p:spPr bwMode="auto">
                <a:xfrm>
                  <a:off x="5070" y="9270"/>
                  <a:ext cx="490" cy="190"/>
                </a:xfrm>
                <a:custGeom>
                  <a:avLst/>
                  <a:gdLst>
                    <a:gd name="T0" fmla="*/ 0 w 490"/>
                    <a:gd name="T1" fmla="*/ 0 h 190"/>
                    <a:gd name="T2" fmla="*/ 490 w 490"/>
                    <a:gd name="T3" fmla="*/ 190 h 190"/>
                    <a:gd name="T4" fmla="*/ 0 60000 65536"/>
                    <a:gd name="T5" fmla="*/ 0 60000 65536"/>
                    <a:gd name="T6" fmla="*/ 0 w 490"/>
                    <a:gd name="T7" fmla="*/ 0 h 190"/>
                    <a:gd name="T8" fmla="*/ 490 w 490"/>
                    <a:gd name="T9" fmla="*/ 190 h 190"/>
                  </a:gdLst>
                  <a:ahLst/>
                  <a:cxnLst>
                    <a:cxn ang="T4">
                      <a:pos x="T0" y="T1"/>
                    </a:cxn>
                    <a:cxn ang="T5">
                      <a:pos x="T2" y="T3"/>
                    </a:cxn>
                  </a:cxnLst>
                  <a:rect l="T6" t="T7" r="T8" b="T9"/>
                  <a:pathLst>
                    <a:path w="490" h="190">
                      <a:moveTo>
                        <a:pt x="0" y="0"/>
                      </a:moveTo>
                      <a:lnTo>
                        <a:pt x="490" y="19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 name="Freeform 136"/>
                <p:cNvSpPr>
                  <a:spLocks/>
                </p:cNvSpPr>
                <p:nvPr/>
              </p:nvSpPr>
              <p:spPr bwMode="auto">
                <a:xfrm>
                  <a:off x="5050" y="9290"/>
                  <a:ext cx="430" cy="220"/>
                </a:xfrm>
                <a:custGeom>
                  <a:avLst/>
                  <a:gdLst>
                    <a:gd name="T0" fmla="*/ 0 w 430"/>
                    <a:gd name="T1" fmla="*/ 0 h 220"/>
                    <a:gd name="T2" fmla="*/ 430 w 430"/>
                    <a:gd name="T3" fmla="*/ 220 h 220"/>
                    <a:gd name="T4" fmla="*/ 0 60000 65536"/>
                    <a:gd name="T5" fmla="*/ 0 60000 65536"/>
                    <a:gd name="T6" fmla="*/ 0 w 430"/>
                    <a:gd name="T7" fmla="*/ 0 h 220"/>
                    <a:gd name="T8" fmla="*/ 430 w 430"/>
                    <a:gd name="T9" fmla="*/ 220 h 220"/>
                  </a:gdLst>
                  <a:ahLst/>
                  <a:cxnLst>
                    <a:cxn ang="T4">
                      <a:pos x="T0" y="T1"/>
                    </a:cxn>
                    <a:cxn ang="T5">
                      <a:pos x="T2" y="T3"/>
                    </a:cxn>
                  </a:cxnLst>
                  <a:rect l="T6" t="T7" r="T8" b="T9"/>
                  <a:pathLst>
                    <a:path w="430" h="220">
                      <a:moveTo>
                        <a:pt x="0" y="0"/>
                      </a:moveTo>
                      <a:lnTo>
                        <a:pt x="430" y="22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 name="Freeform 137"/>
                <p:cNvSpPr>
                  <a:spLocks/>
                </p:cNvSpPr>
                <p:nvPr/>
              </p:nvSpPr>
              <p:spPr bwMode="auto">
                <a:xfrm>
                  <a:off x="5010" y="9310"/>
                  <a:ext cx="370" cy="250"/>
                </a:xfrm>
                <a:custGeom>
                  <a:avLst/>
                  <a:gdLst>
                    <a:gd name="T0" fmla="*/ 0 w 370"/>
                    <a:gd name="T1" fmla="*/ 0 h 250"/>
                    <a:gd name="T2" fmla="*/ 370 w 370"/>
                    <a:gd name="T3" fmla="*/ 250 h 250"/>
                    <a:gd name="T4" fmla="*/ 0 60000 65536"/>
                    <a:gd name="T5" fmla="*/ 0 60000 65536"/>
                    <a:gd name="T6" fmla="*/ 0 w 370"/>
                    <a:gd name="T7" fmla="*/ 0 h 250"/>
                    <a:gd name="T8" fmla="*/ 370 w 370"/>
                    <a:gd name="T9" fmla="*/ 250 h 250"/>
                  </a:gdLst>
                  <a:ahLst/>
                  <a:cxnLst>
                    <a:cxn ang="T4">
                      <a:pos x="T0" y="T1"/>
                    </a:cxn>
                    <a:cxn ang="T5">
                      <a:pos x="T2" y="T3"/>
                    </a:cxn>
                  </a:cxnLst>
                  <a:rect l="T6" t="T7" r="T8" b="T9"/>
                  <a:pathLst>
                    <a:path w="370" h="250">
                      <a:moveTo>
                        <a:pt x="0" y="0"/>
                      </a:moveTo>
                      <a:lnTo>
                        <a:pt x="370" y="25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 name="Freeform 138"/>
                <p:cNvSpPr>
                  <a:spLocks/>
                </p:cNvSpPr>
                <p:nvPr/>
              </p:nvSpPr>
              <p:spPr bwMode="auto">
                <a:xfrm>
                  <a:off x="3280" y="9070"/>
                  <a:ext cx="520" cy="50"/>
                </a:xfrm>
                <a:custGeom>
                  <a:avLst/>
                  <a:gdLst>
                    <a:gd name="T0" fmla="*/ 0 w 520"/>
                    <a:gd name="T1" fmla="*/ 0 h 50"/>
                    <a:gd name="T2" fmla="*/ 520 w 520"/>
                    <a:gd name="T3" fmla="*/ 50 h 50"/>
                    <a:gd name="T4" fmla="*/ 0 60000 65536"/>
                    <a:gd name="T5" fmla="*/ 0 60000 65536"/>
                    <a:gd name="T6" fmla="*/ 0 w 520"/>
                    <a:gd name="T7" fmla="*/ 0 h 50"/>
                    <a:gd name="T8" fmla="*/ 520 w 520"/>
                    <a:gd name="T9" fmla="*/ 50 h 50"/>
                  </a:gdLst>
                  <a:ahLst/>
                  <a:cxnLst>
                    <a:cxn ang="T4">
                      <a:pos x="T0" y="T1"/>
                    </a:cxn>
                    <a:cxn ang="T5">
                      <a:pos x="T2" y="T3"/>
                    </a:cxn>
                  </a:cxnLst>
                  <a:rect l="T6" t="T7" r="T8" b="T9"/>
                  <a:pathLst>
                    <a:path w="520" h="50">
                      <a:moveTo>
                        <a:pt x="0" y="0"/>
                      </a:moveTo>
                      <a:lnTo>
                        <a:pt x="520" y="5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 name="Freeform 139"/>
                <p:cNvSpPr>
                  <a:spLocks/>
                </p:cNvSpPr>
                <p:nvPr/>
              </p:nvSpPr>
              <p:spPr bwMode="auto">
                <a:xfrm>
                  <a:off x="3320" y="9000"/>
                  <a:ext cx="510" cy="80"/>
                </a:xfrm>
                <a:custGeom>
                  <a:avLst/>
                  <a:gdLst>
                    <a:gd name="T0" fmla="*/ 0 w 510"/>
                    <a:gd name="T1" fmla="*/ 0 h 80"/>
                    <a:gd name="T2" fmla="*/ 510 w 510"/>
                    <a:gd name="T3" fmla="*/ 80 h 80"/>
                    <a:gd name="T4" fmla="*/ 0 60000 65536"/>
                    <a:gd name="T5" fmla="*/ 0 60000 65536"/>
                    <a:gd name="T6" fmla="*/ 0 w 510"/>
                    <a:gd name="T7" fmla="*/ 0 h 80"/>
                    <a:gd name="T8" fmla="*/ 510 w 510"/>
                    <a:gd name="T9" fmla="*/ 80 h 80"/>
                  </a:gdLst>
                  <a:ahLst/>
                  <a:cxnLst>
                    <a:cxn ang="T4">
                      <a:pos x="T0" y="T1"/>
                    </a:cxn>
                    <a:cxn ang="T5">
                      <a:pos x="T2" y="T3"/>
                    </a:cxn>
                  </a:cxnLst>
                  <a:rect l="T6" t="T7" r="T8" b="T9"/>
                  <a:pathLst>
                    <a:path w="510" h="80">
                      <a:moveTo>
                        <a:pt x="0" y="0"/>
                      </a:moveTo>
                      <a:lnTo>
                        <a:pt x="510" y="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 name="Freeform 140"/>
                <p:cNvSpPr>
                  <a:spLocks/>
                </p:cNvSpPr>
                <p:nvPr/>
              </p:nvSpPr>
              <p:spPr bwMode="auto">
                <a:xfrm>
                  <a:off x="3390" y="8930"/>
                  <a:ext cx="470" cy="110"/>
                </a:xfrm>
                <a:custGeom>
                  <a:avLst/>
                  <a:gdLst>
                    <a:gd name="T0" fmla="*/ 0 w 470"/>
                    <a:gd name="T1" fmla="*/ 0 h 110"/>
                    <a:gd name="T2" fmla="*/ 470 w 470"/>
                    <a:gd name="T3" fmla="*/ 110 h 110"/>
                    <a:gd name="T4" fmla="*/ 0 60000 65536"/>
                    <a:gd name="T5" fmla="*/ 0 60000 65536"/>
                    <a:gd name="T6" fmla="*/ 0 w 470"/>
                    <a:gd name="T7" fmla="*/ 0 h 110"/>
                    <a:gd name="T8" fmla="*/ 470 w 470"/>
                    <a:gd name="T9" fmla="*/ 110 h 110"/>
                  </a:gdLst>
                  <a:ahLst/>
                  <a:cxnLst>
                    <a:cxn ang="T4">
                      <a:pos x="T0" y="T1"/>
                    </a:cxn>
                    <a:cxn ang="T5">
                      <a:pos x="T2" y="T3"/>
                    </a:cxn>
                  </a:cxnLst>
                  <a:rect l="T6" t="T7" r="T8" b="T9"/>
                  <a:pathLst>
                    <a:path w="470" h="110">
                      <a:moveTo>
                        <a:pt x="0" y="0"/>
                      </a:moveTo>
                      <a:lnTo>
                        <a:pt x="470" y="11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 name="Freeform 141"/>
                <p:cNvSpPr>
                  <a:spLocks/>
                </p:cNvSpPr>
                <p:nvPr/>
              </p:nvSpPr>
              <p:spPr bwMode="auto">
                <a:xfrm>
                  <a:off x="3500" y="8860"/>
                  <a:ext cx="420" cy="150"/>
                </a:xfrm>
                <a:custGeom>
                  <a:avLst/>
                  <a:gdLst>
                    <a:gd name="T0" fmla="*/ 0 w 420"/>
                    <a:gd name="T1" fmla="*/ 0 h 150"/>
                    <a:gd name="T2" fmla="*/ 420 w 420"/>
                    <a:gd name="T3" fmla="*/ 150 h 150"/>
                    <a:gd name="T4" fmla="*/ 0 60000 65536"/>
                    <a:gd name="T5" fmla="*/ 0 60000 65536"/>
                    <a:gd name="T6" fmla="*/ 0 w 420"/>
                    <a:gd name="T7" fmla="*/ 0 h 150"/>
                    <a:gd name="T8" fmla="*/ 420 w 420"/>
                    <a:gd name="T9" fmla="*/ 150 h 150"/>
                  </a:gdLst>
                  <a:ahLst/>
                  <a:cxnLst>
                    <a:cxn ang="T4">
                      <a:pos x="T0" y="T1"/>
                    </a:cxn>
                    <a:cxn ang="T5">
                      <a:pos x="T2" y="T3"/>
                    </a:cxn>
                  </a:cxnLst>
                  <a:rect l="T6" t="T7" r="T8" b="T9"/>
                  <a:pathLst>
                    <a:path w="420" h="150">
                      <a:moveTo>
                        <a:pt x="0" y="0"/>
                      </a:moveTo>
                      <a:lnTo>
                        <a:pt x="420" y="15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 name="Freeform 142"/>
                <p:cNvSpPr>
                  <a:spLocks/>
                </p:cNvSpPr>
                <p:nvPr/>
              </p:nvSpPr>
              <p:spPr bwMode="auto">
                <a:xfrm>
                  <a:off x="3630" y="8790"/>
                  <a:ext cx="360" cy="190"/>
                </a:xfrm>
                <a:custGeom>
                  <a:avLst/>
                  <a:gdLst>
                    <a:gd name="T0" fmla="*/ 0 w 360"/>
                    <a:gd name="T1" fmla="*/ 0 h 190"/>
                    <a:gd name="T2" fmla="*/ 360 w 360"/>
                    <a:gd name="T3" fmla="*/ 190 h 190"/>
                    <a:gd name="T4" fmla="*/ 0 60000 65536"/>
                    <a:gd name="T5" fmla="*/ 0 60000 65536"/>
                    <a:gd name="T6" fmla="*/ 0 w 360"/>
                    <a:gd name="T7" fmla="*/ 0 h 190"/>
                    <a:gd name="T8" fmla="*/ 360 w 360"/>
                    <a:gd name="T9" fmla="*/ 190 h 190"/>
                  </a:gdLst>
                  <a:ahLst/>
                  <a:cxnLst>
                    <a:cxn ang="T4">
                      <a:pos x="T0" y="T1"/>
                    </a:cxn>
                    <a:cxn ang="T5">
                      <a:pos x="T2" y="T3"/>
                    </a:cxn>
                  </a:cxnLst>
                  <a:rect l="T6" t="T7" r="T8" b="T9"/>
                  <a:pathLst>
                    <a:path w="360" h="190">
                      <a:moveTo>
                        <a:pt x="0" y="0"/>
                      </a:moveTo>
                      <a:lnTo>
                        <a:pt x="360" y="19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 name="Freeform 143"/>
                <p:cNvSpPr>
                  <a:spLocks/>
                </p:cNvSpPr>
                <p:nvPr/>
              </p:nvSpPr>
              <p:spPr bwMode="auto">
                <a:xfrm>
                  <a:off x="3810" y="8730"/>
                  <a:ext cx="250" cy="250"/>
                </a:xfrm>
                <a:custGeom>
                  <a:avLst/>
                  <a:gdLst>
                    <a:gd name="T0" fmla="*/ 0 w 250"/>
                    <a:gd name="T1" fmla="*/ 0 h 250"/>
                    <a:gd name="T2" fmla="*/ 250 w 250"/>
                    <a:gd name="T3" fmla="*/ 250 h 250"/>
                    <a:gd name="T4" fmla="*/ 0 60000 65536"/>
                    <a:gd name="T5" fmla="*/ 0 60000 65536"/>
                    <a:gd name="T6" fmla="*/ 0 w 250"/>
                    <a:gd name="T7" fmla="*/ 0 h 250"/>
                    <a:gd name="T8" fmla="*/ 250 w 250"/>
                    <a:gd name="T9" fmla="*/ 250 h 250"/>
                  </a:gdLst>
                  <a:ahLst/>
                  <a:cxnLst>
                    <a:cxn ang="T4">
                      <a:pos x="T0" y="T1"/>
                    </a:cxn>
                    <a:cxn ang="T5">
                      <a:pos x="T2" y="T3"/>
                    </a:cxn>
                  </a:cxnLst>
                  <a:rect l="T6" t="T7" r="T8" b="T9"/>
                  <a:pathLst>
                    <a:path w="250" h="250">
                      <a:moveTo>
                        <a:pt x="0" y="0"/>
                      </a:moveTo>
                      <a:lnTo>
                        <a:pt x="250" y="25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 name="Freeform 144"/>
                <p:cNvSpPr>
                  <a:spLocks/>
                </p:cNvSpPr>
                <p:nvPr/>
              </p:nvSpPr>
              <p:spPr bwMode="auto">
                <a:xfrm>
                  <a:off x="3950" y="8700"/>
                  <a:ext cx="180" cy="260"/>
                </a:xfrm>
                <a:custGeom>
                  <a:avLst/>
                  <a:gdLst>
                    <a:gd name="T0" fmla="*/ 0 w 180"/>
                    <a:gd name="T1" fmla="*/ 0 h 260"/>
                    <a:gd name="T2" fmla="*/ 180 w 180"/>
                    <a:gd name="T3" fmla="*/ 260 h 260"/>
                    <a:gd name="T4" fmla="*/ 0 60000 65536"/>
                    <a:gd name="T5" fmla="*/ 0 60000 65536"/>
                    <a:gd name="T6" fmla="*/ 0 w 180"/>
                    <a:gd name="T7" fmla="*/ 0 h 260"/>
                    <a:gd name="T8" fmla="*/ 180 w 180"/>
                    <a:gd name="T9" fmla="*/ 260 h 260"/>
                  </a:gdLst>
                  <a:ahLst/>
                  <a:cxnLst>
                    <a:cxn ang="T4">
                      <a:pos x="T0" y="T1"/>
                    </a:cxn>
                    <a:cxn ang="T5">
                      <a:pos x="T2" y="T3"/>
                    </a:cxn>
                  </a:cxnLst>
                  <a:rect l="T6" t="T7" r="T8" b="T9"/>
                  <a:pathLst>
                    <a:path w="180" h="260">
                      <a:moveTo>
                        <a:pt x="0" y="0"/>
                      </a:moveTo>
                      <a:lnTo>
                        <a:pt x="180" y="26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 name="Freeform 145"/>
                <p:cNvSpPr>
                  <a:spLocks/>
                </p:cNvSpPr>
                <p:nvPr/>
              </p:nvSpPr>
              <p:spPr bwMode="auto">
                <a:xfrm>
                  <a:off x="4080" y="8680"/>
                  <a:ext cx="120" cy="270"/>
                </a:xfrm>
                <a:custGeom>
                  <a:avLst/>
                  <a:gdLst>
                    <a:gd name="T0" fmla="*/ 0 w 120"/>
                    <a:gd name="T1" fmla="*/ 0 h 270"/>
                    <a:gd name="T2" fmla="*/ 120 w 120"/>
                    <a:gd name="T3" fmla="*/ 270 h 270"/>
                    <a:gd name="T4" fmla="*/ 0 60000 65536"/>
                    <a:gd name="T5" fmla="*/ 0 60000 65536"/>
                    <a:gd name="T6" fmla="*/ 0 w 120"/>
                    <a:gd name="T7" fmla="*/ 0 h 270"/>
                    <a:gd name="T8" fmla="*/ 120 w 120"/>
                    <a:gd name="T9" fmla="*/ 270 h 270"/>
                  </a:gdLst>
                  <a:ahLst/>
                  <a:cxnLst>
                    <a:cxn ang="T4">
                      <a:pos x="T0" y="T1"/>
                    </a:cxn>
                    <a:cxn ang="T5">
                      <a:pos x="T2" y="T3"/>
                    </a:cxn>
                  </a:cxnLst>
                  <a:rect l="T6" t="T7" r="T8" b="T9"/>
                  <a:pathLst>
                    <a:path w="120" h="270">
                      <a:moveTo>
                        <a:pt x="0" y="0"/>
                      </a:moveTo>
                      <a:lnTo>
                        <a:pt x="120" y="2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4" name="Freeform 146"/>
                <p:cNvSpPr>
                  <a:spLocks/>
                </p:cNvSpPr>
                <p:nvPr/>
              </p:nvSpPr>
              <p:spPr bwMode="auto">
                <a:xfrm>
                  <a:off x="4200" y="8660"/>
                  <a:ext cx="70" cy="270"/>
                </a:xfrm>
                <a:custGeom>
                  <a:avLst/>
                  <a:gdLst>
                    <a:gd name="T0" fmla="*/ 0 w 70"/>
                    <a:gd name="T1" fmla="*/ 0 h 270"/>
                    <a:gd name="T2" fmla="*/ 70 w 70"/>
                    <a:gd name="T3" fmla="*/ 270 h 270"/>
                    <a:gd name="T4" fmla="*/ 0 60000 65536"/>
                    <a:gd name="T5" fmla="*/ 0 60000 65536"/>
                    <a:gd name="T6" fmla="*/ 0 w 70"/>
                    <a:gd name="T7" fmla="*/ 0 h 270"/>
                    <a:gd name="T8" fmla="*/ 70 w 70"/>
                    <a:gd name="T9" fmla="*/ 270 h 270"/>
                  </a:gdLst>
                  <a:ahLst/>
                  <a:cxnLst>
                    <a:cxn ang="T4">
                      <a:pos x="T0" y="T1"/>
                    </a:cxn>
                    <a:cxn ang="T5">
                      <a:pos x="T2" y="T3"/>
                    </a:cxn>
                  </a:cxnLst>
                  <a:rect l="T6" t="T7" r="T8" b="T9"/>
                  <a:pathLst>
                    <a:path w="70" h="270">
                      <a:moveTo>
                        <a:pt x="0" y="0"/>
                      </a:moveTo>
                      <a:lnTo>
                        <a:pt x="70" y="2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5" name="Freeform 147"/>
                <p:cNvSpPr>
                  <a:spLocks/>
                </p:cNvSpPr>
                <p:nvPr/>
              </p:nvSpPr>
              <p:spPr bwMode="auto">
                <a:xfrm>
                  <a:off x="4310" y="8630"/>
                  <a:ext cx="30" cy="310"/>
                </a:xfrm>
                <a:custGeom>
                  <a:avLst/>
                  <a:gdLst>
                    <a:gd name="T0" fmla="*/ 0 w 30"/>
                    <a:gd name="T1" fmla="*/ 0 h 310"/>
                    <a:gd name="T2" fmla="*/ 30 w 30"/>
                    <a:gd name="T3" fmla="*/ 310 h 310"/>
                    <a:gd name="T4" fmla="*/ 0 60000 65536"/>
                    <a:gd name="T5" fmla="*/ 0 60000 65536"/>
                    <a:gd name="T6" fmla="*/ 0 w 30"/>
                    <a:gd name="T7" fmla="*/ 0 h 310"/>
                    <a:gd name="T8" fmla="*/ 30 w 30"/>
                    <a:gd name="T9" fmla="*/ 310 h 310"/>
                  </a:gdLst>
                  <a:ahLst/>
                  <a:cxnLst>
                    <a:cxn ang="T4">
                      <a:pos x="T0" y="T1"/>
                    </a:cxn>
                    <a:cxn ang="T5">
                      <a:pos x="T2" y="T3"/>
                    </a:cxn>
                  </a:cxnLst>
                  <a:rect l="T6" t="T7" r="T8" b="T9"/>
                  <a:pathLst>
                    <a:path w="30" h="310">
                      <a:moveTo>
                        <a:pt x="0" y="0"/>
                      </a:moveTo>
                      <a:lnTo>
                        <a:pt x="30" y="31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 name="Freeform 148"/>
                <p:cNvSpPr>
                  <a:spLocks/>
                </p:cNvSpPr>
                <p:nvPr/>
              </p:nvSpPr>
              <p:spPr bwMode="auto">
                <a:xfrm>
                  <a:off x="4410" y="8640"/>
                  <a:ext cx="10" cy="286"/>
                </a:xfrm>
                <a:custGeom>
                  <a:avLst/>
                  <a:gdLst>
                    <a:gd name="T0" fmla="*/ 10 w 10"/>
                    <a:gd name="T1" fmla="*/ 0 h 286"/>
                    <a:gd name="T2" fmla="*/ 0 w 10"/>
                    <a:gd name="T3" fmla="*/ 286 h 286"/>
                    <a:gd name="T4" fmla="*/ 0 60000 65536"/>
                    <a:gd name="T5" fmla="*/ 0 60000 65536"/>
                    <a:gd name="T6" fmla="*/ 0 w 10"/>
                    <a:gd name="T7" fmla="*/ 0 h 286"/>
                    <a:gd name="T8" fmla="*/ 10 w 10"/>
                    <a:gd name="T9" fmla="*/ 286 h 286"/>
                  </a:gdLst>
                  <a:ahLst/>
                  <a:cxnLst>
                    <a:cxn ang="T4">
                      <a:pos x="T0" y="T1"/>
                    </a:cxn>
                    <a:cxn ang="T5">
                      <a:pos x="T2" y="T3"/>
                    </a:cxn>
                  </a:cxnLst>
                  <a:rect l="T6" t="T7" r="T8" b="T9"/>
                  <a:pathLst>
                    <a:path w="10" h="286">
                      <a:moveTo>
                        <a:pt x="10" y="0"/>
                      </a:moveTo>
                      <a:lnTo>
                        <a:pt x="0" y="286"/>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7" name="Freeform 149"/>
                <p:cNvSpPr>
                  <a:spLocks/>
                </p:cNvSpPr>
                <p:nvPr/>
              </p:nvSpPr>
              <p:spPr bwMode="auto">
                <a:xfrm>
                  <a:off x="4480" y="8650"/>
                  <a:ext cx="40" cy="270"/>
                </a:xfrm>
                <a:custGeom>
                  <a:avLst/>
                  <a:gdLst>
                    <a:gd name="T0" fmla="*/ 40 w 40"/>
                    <a:gd name="T1" fmla="*/ 0 h 270"/>
                    <a:gd name="T2" fmla="*/ 0 w 40"/>
                    <a:gd name="T3" fmla="*/ 270 h 270"/>
                    <a:gd name="T4" fmla="*/ 0 60000 65536"/>
                    <a:gd name="T5" fmla="*/ 0 60000 65536"/>
                    <a:gd name="T6" fmla="*/ 0 w 40"/>
                    <a:gd name="T7" fmla="*/ 0 h 270"/>
                    <a:gd name="T8" fmla="*/ 40 w 40"/>
                    <a:gd name="T9" fmla="*/ 270 h 270"/>
                  </a:gdLst>
                  <a:ahLst/>
                  <a:cxnLst>
                    <a:cxn ang="T4">
                      <a:pos x="T0" y="T1"/>
                    </a:cxn>
                    <a:cxn ang="T5">
                      <a:pos x="T2" y="T3"/>
                    </a:cxn>
                  </a:cxnLst>
                  <a:rect l="T6" t="T7" r="T8" b="T9"/>
                  <a:pathLst>
                    <a:path w="40" h="270">
                      <a:moveTo>
                        <a:pt x="40" y="0"/>
                      </a:moveTo>
                      <a:lnTo>
                        <a:pt x="0" y="2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 name="Freeform 150"/>
                <p:cNvSpPr>
                  <a:spLocks/>
                </p:cNvSpPr>
                <p:nvPr/>
              </p:nvSpPr>
              <p:spPr bwMode="auto">
                <a:xfrm>
                  <a:off x="4550" y="8650"/>
                  <a:ext cx="70" cy="270"/>
                </a:xfrm>
                <a:custGeom>
                  <a:avLst/>
                  <a:gdLst>
                    <a:gd name="T0" fmla="*/ 70 w 70"/>
                    <a:gd name="T1" fmla="*/ 0 h 270"/>
                    <a:gd name="T2" fmla="*/ 0 w 70"/>
                    <a:gd name="T3" fmla="*/ 270 h 270"/>
                    <a:gd name="T4" fmla="*/ 0 60000 65536"/>
                    <a:gd name="T5" fmla="*/ 0 60000 65536"/>
                    <a:gd name="T6" fmla="*/ 0 w 70"/>
                    <a:gd name="T7" fmla="*/ 0 h 270"/>
                    <a:gd name="T8" fmla="*/ 70 w 70"/>
                    <a:gd name="T9" fmla="*/ 270 h 270"/>
                  </a:gdLst>
                  <a:ahLst/>
                  <a:cxnLst>
                    <a:cxn ang="T4">
                      <a:pos x="T0" y="T1"/>
                    </a:cxn>
                    <a:cxn ang="T5">
                      <a:pos x="T2" y="T3"/>
                    </a:cxn>
                  </a:cxnLst>
                  <a:rect l="T6" t="T7" r="T8" b="T9"/>
                  <a:pathLst>
                    <a:path w="70" h="270">
                      <a:moveTo>
                        <a:pt x="70" y="0"/>
                      </a:moveTo>
                      <a:lnTo>
                        <a:pt x="0" y="2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 name="Freeform 151"/>
                <p:cNvSpPr>
                  <a:spLocks/>
                </p:cNvSpPr>
                <p:nvPr/>
              </p:nvSpPr>
              <p:spPr bwMode="auto">
                <a:xfrm>
                  <a:off x="4630" y="8650"/>
                  <a:ext cx="110" cy="290"/>
                </a:xfrm>
                <a:custGeom>
                  <a:avLst/>
                  <a:gdLst>
                    <a:gd name="T0" fmla="*/ 110 w 110"/>
                    <a:gd name="T1" fmla="*/ 0 h 290"/>
                    <a:gd name="T2" fmla="*/ 0 w 110"/>
                    <a:gd name="T3" fmla="*/ 290 h 290"/>
                    <a:gd name="T4" fmla="*/ 0 60000 65536"/>
                    <a:gd name="T5" fmla="*/ 0 60000 65536"/>
                    <a:gd name="T6" fmla="*/ 0 w 110"/>
                    <a:gd name="T7" fmla="*/ 0 h 290"/>
                    <a:gd name="T8" fmla="*/ 110 w 110"/>
                    <a:gd name="T9" fmla="*/ 290 h 290"/>
                  </a:gdLst>
                  <a:ahLst/>
                  <a:cxnLst>
                    <a:cxn ang="T4">
                      <a:pos x="T0" y="T1"/>
                    </a:cxn>
                    <a:cxn ang="T5">
                      <a:pos x="T2" y="T3"/>
                    </a:cxn>
                  </a:cxnLst>
                  <a:rect l="T6" t="T7" r="T8" b="T9"/>
                  <a:pathLst>
                    <a:path w="110" h="290">
                      <a:moveTo>
                        <a:pt x="110" y="0"/>
                      </a:moveTo>
                      <a:lnTo>
                        <a:pt x="0" y="29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0" name="Freeform 152"/>
                <p:cNvSpPr>
                  <a:spLocks/>
                </p:cNvSpPr>
                <p:nvPr/>
              </p:nvSpPr>
              <p:spPr bwMode="auto">
                <a:xfrm>
                  <a:off x="4710" y="8660"/>
                  <a:ext cx="150" cy="290"/>
                </a:xfrm>
                <a:custGeom>
                  <a:avLst/>
                  <a:gdLst>
                    <a:gd name="T0" fmla="*/ 150 w 150"/>
                    <a:gd name="T1" fmla="*/ 0 h 290"/>
                    <a:gd name="T2" fmla="*/ 0 w 150"/>
                    <a:gd name="T3" fmla="*/ 290 h 290"/>
                    <a:gd name="T4" fmla="*/ 0 60000 65536"/>
                    <a:gd name="T5" fmla="*/ 0 60000 65536"/>
                    <a:gd name="T6" fmla="*/ 0 w 150"/>
                    <a:gd name="T7" fmla="*/ 0 h 290"/>
                    <a:gd name="T8" fmla="*/ 150 w 150"/>
                    <a:gd name="T9" fmla="*/ 290 h 290"/>
                  </a:gdLst>
                  <a:ahLst/>
                  <a:cxnLst>
                    <a:cxn ang="T4">
                      <a:pos x="T0" y="T1"/>
                    </a:cxn>
                    <a:cxn ang="T5">
                      <a:pos x="T2" y="T3"/>
                    </a:cxn>
                  </a:cxnLst>
                  <a:rect l="T6" t="T7" r="T8" b="T9"/>
                  <a:pathLst>
                    <a:path w="150" h="290">
                      <a:moveTo>
                        <a:pt x="150" y="0"/>
                      </a:moveTo>
                      <a:lnTo>
                        <a:pt x="0" y="29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1" name="Freeform 153"/>
                <p:cNvSpPr>
                  <a:spLocks/>
                </p:cNvSpPr>
                <p:nvPr/>
              </p:nvSpPr>
              <p:spPr bwMode="auto">
                <a:xfrm>
                  <a:off x="4790" y="8700"/>
                  <a:ext cx="180" cy="260"/>
                </a:xfrm>
                <a:custGeom>
                  <a:avLst/>
                  <a:gdLst>
                    <a:gd name="T0" fmla="*/ 180 w 180"/>
                    <a:gd name="T1" fmla="*/ 0 h 260"/>
                    <a:gd name="T2" fmla="*/ 0 w 180"/>
                    <a:gd name="T3" fmla="*/ 260 h 260"/>
                    <a:gd name="T4" fmla="*/ 0 60000 65536"/>
                    <a:gd name="T5" fmla="*/ 0 60000 65536"/>
                    <a:gd name="T6" fmla="*/ 0 w 180"/>
                    <a:gd name="T7" fmla="*/ 0 h 260"/>
                    <a:gd name="T8" fmla="*/ 180 w 180"/>
                    <a:gd name="T9" fmla="*/ 260 h 260"/>
                  </a:gdLst>
                  <a:ahLst/>
                  <a:cxnLst>
                    <a:cxn ang="T4">
                      <a:pos x="T0" y="T1"/>
                    </a:cxn>
                    <a:cxn ang="T5">
                      <a:pos x="T2" y="T3"/>
                    </a:cxn>
                  </a:cxnLst>
                  <a:rect l="T6" t="T7" r="T8" b="T9"/>
                  <a:pathLst>
                    <a:path w="180" h="260">
                      <a:moveTo>
                        <a:pt x="180" y="0"/>
                      </a:moveTo>
                      <a:lnTo>
                        <a:pt x="0" y="26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 name="Freeform 154"/>
                <p:cNvSpPr>
                  <a:spLocks/>
                </p:cNvSpPr>
                <p:nvPr/>
              </p:nvSpPr>
              <p:spPr bwMode="auto">
                <a:xfrm>
                  <a:off x="4860" y="8710"/>
                  <a:ext cx="270" cy="270"/>
                </a:xfrm>
                <a:custGeom>
                  <a:avLst/>
                  <a:gdLst>
                    <a:gd name="T0" fmla="*/ 270 w 270"/>
                    <a:gd name="T1" fmla="*/ 0 h 270"/>
                    <a:gd name="T2" fmla="*/ 0 w 270"/>
                    <a:gd name="T3" fmla="*/ 270 h 270"/>
                    <a:gd name="T4" fmla="*/ 0 60000 65536"/>
                    <a:gd name="T5" fmla="*/ 0 60000 65536"/>
                    <a:gd name="T6" fmla="*/ 0 w 270"/>
                    <a:gd name="T7" fmla="*/ 0 h 270"/>
                    <a:gd name="T8" fmla="*/ 270 w 270"/>
                    <a:gd name="T9" fmla="*/ 270 h 270"/>
                  </a:gdLst>
                  <a:ahLst/>
                  <a:cxnLst>
                    <a:cxn ang="T4">
                      <a:pos x="T0" y="T1"/>
                    </a:cxn>
                    <a:cxn ang="T5">
                      <a:pos x="T2" y="T3"/>
                    </a:cxn>
                  </a:cxnLst>
                  <a:rect l="T6" t="T7" r="T8" b="T9"/>
                  <a:pathLst>
                    <a:path w="270" h="270">
                      <a:moveTo>
                        <a:pt x="270" y="0"/>
                      </a:moveTo>
                      <a:lnTo>
                        <a:pt x="0" y="2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 name="Freeform 155"/>
                <p:cNvSpPr>
                  <a:spLocks/>
                </p:cNvSpPr>
                <p:nvPr/>
              </p:nvSpPr>
              <p:spPr bwMode="auto">
                <a:xfrm>
                  <a:off x="4940" y="8770"/>
                  <a:ext cx="320" cy="240"/>
                </a:xfrm>
                <a:custGeom>
                  <a:avLst/>
                  <a:gdLst>
                    <a:gd name="T0" fmla="*/ 320 w 320"/>
                    <a:gd name="T1" fmla="*/ 0 h 240"/>
                    <a:gd name="T2" fmla="*/ 0 w 320"/>
                    <a:gd name="T3" fmla="*/ 240 h 240"/>
                    <a:gd name="T4" fmla="*/ 0 60000 65536"/>
                    <a:gd name="T5" fmla="*/ 0 60000 65536"/>
                    <a:gd name="T6" fmla="*/ 0 w 320"/>
                    <a:gd name="T7" fmla="*/ 0 h 240"/>
                    <a:gd name="T8" fmla="*/ 320 w 320"/>
                    <a:gd name="T9" fmla="*/ 240 h 240"/>
                  </a:gdLst>
                  <a:ahLst/>
                  <a:cxnLst>
                    <a:cxn ang="T4">
                      <a:pos x="T0" y="T1"/>
                    </a:cxn>
                    <a:cxn ang="T5">
                      <a:pos x="T2" y="T3"/>
                    </a:cxn>
                  </a:cxnLst>
                  <a:rect l="T6" t="T7" r="T8" b="T9"/>
                  <a:pathLst>
                    <a:path w="320" h="240">
                      <a:moveTo>
                        <a:pt x="320" y="0"/>
                      </a:moveTo>
                      <a:lnTo>
                        <a:pt x="0" y="24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4" name="Freeform 156"/>
                <p:cNvSpPr>
                  <a:spLocks/>
                </p:cNvSpPr>
                <p:nvPr/>
              </p:nvSpPr>
              <p:spPr bwMode="auto">
                <a:xfrm>
                  <a:off x="5110" y="9060"/>
                  <a:ext cx="570" cy="50"/>
                </a:xfrm>
                <a:custGeom>
                  <a:avLst/>
                  <a:gdLst>
                    <a:gd name="T0" fmla="*/ 570 w 570"/>
                    <a:gd name="T1" fmla="*/ 0 h 50"/>
                    <a:gd name="T2" fmla="*/ 0 w 570"/>
                    <a:gd name="T3" fmla="*/ 50 h 50"/>
                    <a:gd name="T4" fmla="*/ 0 60000 65536"/>
                    <a:gd name="T5" fmla="*/ 0 60000 65536"/>
                    <a:gd name="T6" fmla="*/ 0 w 570"/>
                    <a:gd name="T7" fmla="*/ 0 h 50"/>
                    <a:gd name="T8" fmla="*/ 570 w 570"/>
                    <a:gd name="T9" fmla="*/ 50 h 50"/>
                  </a:gdLst>
                  <a:ahLst/>
                  <a:cxnLst>
                    <a:cxn ang="T4">
                      <a:pos x="T0" y="T1"/>
                    </a:cxn>
                    <a:cxn ang="T5">
                      <a:pos x="T2" y="T3"/>
                    </a:cxn>
                  </a:cxnLst>
                  <a:rect l="T6" t="T7" r="T8" b="T9"/>
                  <a:pathLst>
                    <a:path w="570" h="50">
                      <a:moveTo>
                        <a:pt x="570" y="0"/>
                      </a:moveTo>
                      <a:lnTo>
                        <a:pt x="0" y="5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 name="Freeform 157"/>
                <p:cNvSpPr>
                  <a:spLocks/>
                </p:cNvSpPr>
                <p:nvPr/>
              </p:nvSpPr>
              <p:spPr bwMode="auto">
                <a:xfrm>
                  <a:off x="5090" y="8960"/>
                  <a:ext cx="520" cy="110"/>
                </a:xfrm>
                <a:custGeom>
                  <a:avLst/>
                  <a:gdLst>
                    <a:gd name="T0" fmla="*/ 520 w 520"/>
                    <a:gd name="T1" fmla="*/ 0 h 110"/>
                    <a:gd name="T2" fmla="*/ 0 w 520"/>
                    <a:gd name="T3" fmla="*/ 110 h 110"/>
                    <a:gd name="T4" fmla="*/ 0 60000 65536"/>
                    <a:gd name="T5" fmla="*/ 0 60000 65536"/>
                    <a:gd name="T6" fmla="*/ 0 w 520"/>
                    <a:gd name="T7" fmla="*/ 0 h 110"/>
                    <a:gd name="T8" fmla="*/ 520 w 520"/>
                    <a:gd name="T9" fmla="*/ 110 h 110"/>
                  </a:gdLst>
                  <a:ahLst/>
                  <a:cxnLst>
                    <a:cxn ang="T4">
                      <a:pos x="T0" y="T1"/>
                    </a:cxn>
                    <a:cxn ang="T5">
                      <a:pos x="T2" y="T3"/>
                    </a:cxn>
                  </a:cxnLst>
                  <a:rect l="T6" t="T7" r="T8" b="T9"/>
                  <a:pathLst>
                    <a:path w="520" h="110">
                      <a:moveTo>
                        <a:pt x="520" y="0"/>
                      </a:moveTo>
                      <a:lnTo>
                        <a:pt x="0" y="11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 name="Freeform 158"/>
                <p:cNvSpPr>
                  <a:spLocks/>
                </p:cNvSpPr>
                <p:nvPr/>
              </p:nvSpPr>
              <p:spPr bwMode="auto">
                <a:xfrm>
                  <a:off x="5020" y="8860"/>
                  <a:ext cx="420" cy="170"/>
                </a:xfrm>
                <a:custGeom>
                  <a:avLst/>
                  <a:gdLst>
                    <a:gd name="T0" fmla="*/ 420 w 420"/>
                    <a:gd name="T1" fmla="*/ 0 h 170"/>
                    <a:gd name="T2" fmla="*/ 0 w 420"/>
                    <a:gd name="T3" fmla="*/ 170 h 170"/>
                    <a:gd name="T4" fmla="*/ 0 60000 65536"/>
                    <a:gd name="T5" fmla="*/ 0 60000 65536"/>
                    <a:gd name="T6" fmla="*/ 0 w 420"/>
                    <a:gd name="T7" fmla="*/ 0 h 170"/>
                    <a:gd name="T8" fmla="*/ 420 w 420"/>
                    <a:gd name="T9" fmla="*/ 170 h 170"/>
                  </a:gdLst>
                  <a:ahLst/>
                  <a:cxnLst>
                    <a:cxn ang="T4">
                      <a:pos x="T0" y="T1"/>
                    </a:cxn>
                    <a:cxn ang="T5">
                      <a:pos x="T2" y="T3"/>
                    </a:cxn>
                  </a:cxnLst>
                  <a:rect l="T6" t="T7" r="T8" b="T9"/>
                  <a:pathLst>
                    <a:path w="420" h="170">
                      <a:moveTo>
                        <a:pt x="420" y="0"/>
                      </a:moveTo>
                      <a:lnTo>
                        <a:pt x="0" y="1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 name="Freeform 159"/>
                <p:cNvSpPr>
                  <a:spLocks/>
                </p:cNvSpPr>
                <p:nvPr/>
              </p:nvSpPr>
              <p:spPr bwMode="auto">
                <a:xfrm>
                  <a:off x="4409" y="8930"/>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 name="Freeform 160"/>
                <p:cNvSpPr>
                  <a:spLocks/>
                </p:cNvSpPr>
                <p:nvPr/>
              </p:nvSpPr>
              <p:spPr bwMode="auto">
                <a:xfrm>
                  <a:off x="4479" y="8940"/>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 name="Freeform 161"/>
                <p:cNvSpPr>
                  <a:spLocks/>
                </p:cNvSpPr>
                <p:nvPr/>
              </p:nvSpPr>
              <p:spPr bwMode="auto">
                <a:xfrm>
                  <a:off x="4550" y="8938"/>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 name="Freeform 162"/>
                <p:cNvSpPr>
                  <a:spLocks/>
                </p:cNvSpPr>
                <p:nvPr/>
              </p:nvSpPr>
              <p:spPr bwMode="auto">
                <a:xfrm>
                  <a:off x="4629" y="8944"/>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 name="Freeform 163"/>
                <p:cNvSpPr>
                  <a:spLocks/>
                </p:cNvSpPr>
                <p:nvPr/>
              </p:nvSpPr>
              <p:spPr bwMode="auto">
                <a:xfrm>
                  <a:off x="4700" y="8948"/>
                  <a:ext cx="1" cy="392"/>
                </a:xfrm>
                <a:custGeom>
                  <a:avLst/>
                  <a:gdLst>
                    <a:gd name="T0" fmla="*/ 0 w 1"/>
                    <a:gd name="T1" fmla="*/ 0 h 392"/>
                    <a:gd name="T2" fmla="*/ 0 w 1"/>
                    <a:gd name="T3" fmla="*/ 392 h 392"/>
                    <a:gd name="T4" fmla="*/ 0 60000 65536"/>
                    <a:gd name="T5" fmla="*/ 0 60000 65536"/>
                    <a:gd name="T6" fmla="*/ 0 w 1"/>
                    <a:gd name="T7" fmla="*/ 0 h 392"/>
                    <a:gd name="T8" fmla="*/ 1 w 1"/>
                    <a:gd name="T9" fmla="*/ 392 h 392"/>
                  </a:gdLst>
                  <a:ahLst/>
                  <a:cxnLst>
                    <a:cxn ang="T4">
                      <a:pos x="T0" y="T1"/>
                    </a:cxn>
                    <a:cxn ang="T5">
                      <a:pos x="T2" y="T3"/>
                    </a:cxn>
                  </a:cxnLst>
                  <a:rect l="T6" t="T7" r="T8" b="T9"/>
                  <a:pathLst>
                    <a:path w="1" h="392">
                      <a:moveTo>
                        <a:pt x="0" y="0"/>
                      </a:moveTo>
                      <a:lnTo>
                        <a:pt x="0" y="392"/>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 name="Freeform 164"/>
                <p:cNvSpPr>
                  <a:spLocks/>
                </p:cNvSpPr>
                <p:nvPr/>
              </p:nvSpPr>
              <p:spPr bwMode="auto">
                <a:xfrm>
                  <a:off x="4780" y="8980"/>
                  <a:ext cx="10" cy="370"/>
                </a:xfrm>
                <a:custGeom>
                  <a:avLst/>
                  <a:gdLst>
                    <a:gd name="T0" fmla="*/ 10 w 10"/>
                    <a:gd name="T1" fmla="*/ 0 h 370"/>
                    <a:gd name="T2" fmla="*/ 0 w 10"/>
                    <a:gd name="T3" fmla="*/ 370 h 370"/>
                    <a:gd name="T4" fmla="*/ 0 60000 65536"/>
                    <a:gd name="T5" fmla="*/ 0 60000 65536"/>
                    <a:gd name="T6" fmla="*/ 0 w 10"/>
                    <a:gd name="T7" fmla="*/ 0 h 370"/>
                    <a:gd name="T8" fmla="*/ 10 w 10"/>
                    <a:gd name="T9" fmla="*/ 370 h 370"/>
                  </a:gdLst>
                  <a:ahLst/>
                  <a:cxnLst>
                    <a:cxn ang="T4">
                      <a:pos x="T0" y="T1"/>
                    </a:cxn>
                    <a:cxn ang="T5">
                      <a:pos x="T2" y="T3"/>
                    </a:cxn>
                  </a:cxnLst>
                  <a:rect l="T6" t="T7" r="T8" b="T9"/>
                  <a:pathLst>
                    <a:path w="10" h="370">
                      <a:moveTo>
                        <a:pt x="10"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 name="Freeform 165"/>
                <p:cNvSpPr>
                  <a:spLocks/>
                </p:cNvSpPr>
                <p:nvPr/>
              </p:nvSpPr>
              <p:spPr bwMode="auto">
                <a:xfrm>
                  <a:off x="4859" y="9000"/>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 name="Freeform 166"/>
                <p:cNvSpPr>
                  <a:spLocks/>
                </p:cNvSpPr>
                <p:nvPr/>
              </p:nvSpPr>
              <p:spPr bwMode="auto">
                <a:xfrm>
                  <a:off x="4940" y="9010"/>
                  <a:ext cx="1" cy="310"/>
                </a:xfrm>
                <a:custGeom>
                  <a:avLst/>
                  <a:gdLst>
                    <a:gd name="T0" fmla="*/ 0 w 1"/>
                    <a:gd name="T1" fmla="*/ 0 h 310"/>
                    <a:gd name="T2" fmla="*/ 0 w 1"/>
                    <a:gd name="T3" fmla="*/ 310 h 310"/>
                    <a:gd name="T4" fmla="*/ 0 60000 65536"/>
                    <a:gd name="T5" fmla="*/ 0 60000 65536"/>
                    <a:gd name="T6" fmla="*/ 0 w 1"/>
                    <a:gd name="T7" fmla="*/ 0 h 310"/>
                    <a:gd name="T8" fmla="*/ 1 w 1"/>
                    <a:gd name="T9" fmla="*/ 310 h 310"/>
                  </a:gdLst>
                  <a:ahLst/>
                  <a:cxnLst>
                    <a:cxn ang="T4">
                      <a:pos x="T0" y="T1"/>
                    </a:cxn>
                    <a:cxn ang="T5">
                      <a:pos x="T2" y="T3"/>
                    </a:cxn>
                  </a:cxnLst>
                  <a:rect l="T6" t="T7" r="T8" b="T9"/>
                  <a:pathLst>
                    <a:path w="1" h="310">
                      <a:moveTo>
                        <a:pt x="0" y="0"/>
                      </a:moveTo>
                      <a:lnTo>
                        <a:pt x="0" y="31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5" name="Freeform 167"/>
                <p:cNvSpPr>
                  <a:spLocks/>
                </p:cNvSpPr>
                <p:nvPr/>
              </p:nvSpPr>
              <p:spPr bwMode="auto">
                <a:xfrm>
                  <a:off x="5020" y="9038"/>
                  <a:ext cx="1" cy="272"/>
                </a:xfrm>
                <a:custGeom>
                  <a:avLst/>
                  <a:gdLst>
                    <a:gd name="T0" fmla="*/ 0 w 1"/>
                    <a:gd name="T1" fmla="*/ 0 h 272"/>
                    <a:gd name="T2" fmla="*/ 0 w 1"/>
                    <a:gd name="T3" fmla="*/ 272 h 272"/>
                    <a:gd name="T4" fmla="*/ 0 60000 65536"/>
                    <a:gd name="T5" fmla="*/ 0 60000 65536"/>
                    <a:gd name="T6" fmla="*/ 0 w 1"/>
                    <a:gd name="T7" fmla="*/ 0 h 272"/>
                    <a:gd name="T8" fmla="*/ 1 w 1"/>
                    <a:gd name="T9" fmla="*/ 272 h 272"/>
                  </a:gdLst>
                  <a:ahLst/>
                  <a:cxnLst>
                    <a:cxn ang="T4">
                      <a:pos x="T0" y="T1"/>
                    </a:cxn>
                    <a:cxn ang="T5">
                      <a:pos x="T2" y="T3"/>
                    </a:cxn>
                  </a:cxnLst>
                  <a:rect l="T6" t="T7" r="T8" b="T9"/>
                  <a:pathLst>
                    <a:path w="1" h="272">
                      <a:moveTo>
                        <a:pt x="0" y="0"/>
                      </a:moveTo>
                      <a:lnTo>
                        <a:pt x="0" y="272"/>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 name="Freeform 168"/>
                <p:cNvSpPr>
                  <a:spLocks/>
                </p:cNvSpPr>
                <p:nvPr/>
              </p:nvSpPr>
              <p:spPr bwMode="auto">
                <a:xfrm>
                  <a:off x="5070" y="9070"/>
                  <a:ext cx="1" cy="210"/>
                </a:xfrm>
                <a:custGeom>
                  <a:avLst/>
                  <a:gdLst>
                    <a:gd name="T0" fmla="*/ 0 w 1"/>
                    <a:gd name="T1" fmla="*/ 0 h 210"/>
                    <a:gd name="T2" fmla="*/ 0 w 1"/>
                    <a:gd name="T3" fmla="*/ 210 h 210"/>
                    <a:gd name="T4" fmla="*/ 0 60000 65536"/>
                    <a:gd name="T5" fmla="*/ 0 60000 65536"/>
                    <a:gd name="T6" fmla="*/ 0 w 1"/>
                    <a:gd name="T7" fmla="*/ 0 h 210"/>
                    <a:gd name="T8" fmla="*/ 1 w 1"/>
                    <a:gd name="T9" fmla="*/ 210 h 210"/>
                  </a:gdLst>
                  <a:ahLst/>
                  <a:cxnLst>
                    <a:cxn ang="T4">
                      <a:pos x="T0" y="T1"/>
                    </a:cxn>
                    <a:cxn ang="T5">
                      <a:pos x="T2" y="T3"/>
                    </a:cxn>
                  </a:cxnLst>
                  <a:rect l="T6" t="T7" r="T8" b="T9"/>
                  <a:pathLst>
                    <a:path w="1" h="210">
                      <a:moveTo>
                        <a:pt x="0" y="0"/>
                      </a:moveTo>
                      <a:lnTo>
                        <a:pt x="0" y="21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 name="Freeform 169"/>
                <p:cNvSpPr>
                  <a:spLocks/>
                </p:cNvSpPr>
                <p:nvPr/>
              </p:nvSpPr>
              <p:spPr bwMode="auto">
                <a:xfrm>
                  <a:off x="5100" y="9110"/>
                  <a:ext cx="1" cy="140"/>
                </a:xfrm>
                <a:custGeom>
                  <a:avLst/>
                  <a:gdLst>
                    <a:gd name="T0" fmla="*/ 0 w 1"/>
                    <a:gd name="T1" fmla="*/ 0 h 140"/>
                    <a:gd name="T2" fmla="*/ 0 w 1"/>
                    <a:gd name="T3" fmla="*/ 140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4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 name="Freeform 170"/>
                <p:cNvSpPr>
                  <a:spLocks/>
                </p:cNvSpPr>
                <p:nvPr/>
              </p:nvSpPr>
              <p:spPr bwMode="auto">
                <a:xfrm>
                  <a:off x="4340" y="8944"/>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 name="Freeform 171"/>
                <p:cNvSpPr>
                  <a:spLocks/>
                </p:cNvSpPr>
                <p:nvPr/>
              </p:nvSpPr>
              <p:spPr bwMode="auto">
                <a:xfrm>
                  <a:off x="4270" y="8940"/>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0" name="Freeform 172"/>
                <p:cNvSpPr>
                  <a:spLocks/>
                </p:cNvSpPr>
                <p:nvPr/>
              </p:nvSpPr>
              <p:spPr bwMode="auto">
                <a:xfrm>
                  <a:off x="4200" y="8948"/>
                  <a:ext cx="1" cy="392"/>
                </a:xfrm>
                <a:custGeom>
                  <a:avLst/>
                  <a:gdLst>
                    <a:gd name="T0" fmla="*/ 0 w 1"/>
                    <a:gd name="T1" fmla="*/ 0 h 392"/>
                    <a:gd name="T2" fmla="*/ 0 w 1"/>
                    <a:gd name="T3" fmla="*/ 392 h 392"/>
                    <a:gd name="T4" fmla="*/ 0 60000 65536"/>
                    <a:gd name="T5" fmla="*/ 0 60000 65536"/>
                    <a:gd name="T6" fmla="*/ 0 w 1"/>
                    <a:gd name="T7" fmla="*/ 0 h 392"/>
                    <a:gd name="T8" fmla="*/ 1 w 1"/>
                    <a:gd name="T9" fmla="*/ 392 h 392"/>
                  </a:gdLst>
                  <a:ahLst/>
                  <a:cxnLst>
                    <a:cxn ang="T4">
                      <a:pos x="T0" y="T1"/>
                    </a:cxn>
                    <a:cxn ang="T5">
                      <a:pos x="T2" y="T3"/>
                    </a:cxn>
                  </a:cxnLst>
                  <a:rect l="T6" t="T7" r="T8" b="T9"/>
                  <a:pathLst>
                    <a:path w="1" h="392">
                      <a:moveTo>
                        <a:pt x="0" y="0"/>
                      </a:moveTo>
                      <a:lnTo>
                        <a:pt x="0" y="392"/>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 name="Freeform 173"/>
                <p:cNvSpPr>
                  <a:spLocks/>
                </p:cNvSpPr>
                <p:nvPr/>
              </p:nvSpPr>
              <p:spPr bwMode="auto">
                <a:xfrm>
                  <a:off x="4130" y="8978"/>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 name="Freeform 174"/>
                <p:cNvSpPr>
                  <a:spLocks/>
                </p:cNvSpPr>
                <p:nvPr/>
              </p:nvSpPr>
              <p:spPr bwMode="auto">
                <a:xfrm>
                  <a:off x="4060" y="8978"/>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 name="Freeform 175"/>
                <p:cNvSpPr>
                  <a:spLocks/>
                </p:cNvSpPr>
                <p:nvPr/>
              </p:nvSpPr>
              <p:spPr bwMode="auto">
                <a:xfrm>
                  <a:off x="3990" y="8978"/>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 name="Freeform 176"/>
                <p:cNvSpPr>
                  <a:spLocks/>
                </p:cNvSpPr>
                <p:nvPr/>
              </p:nvSpPr>
              <p:spPr bwMode="auto">
                <a:xfrm>
                  <a:off x="3929" y="9008"/>
                  <a:ext cx="1" cy="332"/>
                </a:xfrm>
                <a:custGeom>
                  <a:avLst/>
                  <a:gdLst>
                    <a:gd name="T0" fmla="*/ 0 w 1"/>
                    <a:gd name="T1" fmla="*/ 0 h 332"/>
                    <a:gd name="T2" fmla="*/ 1 w 1"/>
                    <a:gd name="T3" fmla="*/ 332 h 332"/>
                    <a:gd name="T4" fmla="*/ 0 60000 65536"/>
                    <a:gd name="T5" fmla="*/ 0 60000 65536"/>
                    <a:gd name="T6" fmla="*/ 0 w 1"/>
                    <a:gd name="T7" fmla="*/ 0 h 332"/>
                    <a:gd name="T8" fmla="*/ 1 w 1"/>
                    <a:gd name="T9" fmla="*/ 332 h 332"/>
                  </a:gdLst>
                  <a:ahLst/>
                  <a:cxnLst>
                    <a:cxn ang="T4">
                      <a:pos x="T0" y="T1"/>
                    </a:cxn>
                    <a:cxn ang="T5">
                      <a:pos x="T2" y="T3"/>
                    </a:cxn>
                  </a:cxnLst>
                  <a:rect l="T6" t="T7" r="T8" b="T9"/>
                  <a:pathLst>
                    <a:path w="1" h="332">
                      <a:moveTo>
                        <a:pt x="0" y="0"/>
                      </a:moveTo>
                      <a:lnTo>
                        <a:pt x="1" y="332"/>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 name="Freeform 177"/>
                <p:cNvSpPr>
                  <a:spLocks/>
                </p:cNvSpPr>
                <p:nvPr/>
              </p:nvSpPr>
              <p:spPr bwMode="auto">
                <a:xfrm>
                  <a:off x="3870" y="9054"/>
                  <a:ext cx="9" cy="236"/>
                </a:xfrm>
                <a:custGeom>
                  <a:avLst/>
                  <a:gdLst>
                    <a:gd name="T0" fmla="*/ 9 w 9"/>
                    <a:gd name="T1" fmla="*/ 0 h 236"/>
                    <a:gd name="T2" fmla="*/ 0 w 9"/>
                    <a:gd name="T3" fmla="*/ 236 h 236"/>
                    <a:gd name="T4" fmla="*/ 0 60000 65536"/>
                    <a:gd name="T5" fmla="*/ 0 60000 65536"/>
                    <a:gd name="T6" fmla="*/ 0 w 9"/>
                    <a:gd name="T7" fmla="*/ 0 h 236"/>
                    <a:gd name="T8" fmla="*/ 9 w 9"/>
                    <a:gd name="T9" fmla="*/ 236 h 236"/>
                  </a:gdLst>
                  <a:ahLst/>
                  <a:cxnLst>
                    <a:cxn ang="T4">
                      <a:pos x="T0" y="T1"/>
                    </a:cxn>
                    <a:cxn ang="T5">
                      <a:pos x="T2" y="T3"/>
                    </a:cxn>
                  </a:cxnLst>
                  <a:rect l="T6" t="T7" r="T8" b="T9"/>
                  <a:pathLst>
                    <a:path w="9" h="236">
                      <a:moveTo>
                        <a:pt x="9" y="0"/>
                      </a:moveTo>
                      <a:lnTo>
                        <a:pt x="0" y="236"/>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 name="Freeform 178"/>
                <p:cNvSpPr>
                  <a:spLocks/>
                </p:cNvSpPr>
                <p:nvPr/>
              </p:nvSpPr>
              <p:spPr bwMode="auto">
                <a:xfrm>
                  <a:off x="3830" y="9084"/>
                  <a:ext cx="1" cy="210"/>
                </a:xfrm>
                <a:custGeom>
                  <a:avLst/>
                  <a:gdLst>
                    <a:gd name="T0" fmla="*/ 0 w 1"/>
                    <a:gd name="T1" fmla="*/ 0 h 210"/>
                    <a:gd name="T2" fmla="*/ 0 w 1"/>
                    <a:gd name="T3" fmla="*/ 210 h 210"/>
                    <a:gd name="T4" fmla="*/ 0 60000 65536"/>
                    <a:gd name="T5" fmla="*/ 0 60000 65536"/>
                    <a:gd name="T6" fmla="*/ 0 w 1"/>
                    <a:gd name="T7" fmla="*/ 0 h 210"/>
                    <a:gd name="T8" fmla="*/ 1 w 1"/>
                    <a:gd name="T9" fmla="*/ 210 h 210"/>
                  </a:gdLst>
                  <a:ahLst/>
                  <a:cxnLst>
                    <a:cxn ang="T4">
                      <a:pos x="T0" y="T1"/>
                    </a:cxn>
                    <a:cxn ang="T5">
                      <a:pos x="T2" y="T3"/>
                    </a:cxn>
                  </a:cxnLst>
                  <a:rect l="T6" t="T7" r="T8" b="T9"/>
                  <a:pathLst>
                    <a:path w="1" h="210">
                      <a:moveTo>
                        <a:pt x="0" y="0"/>
                      </a:moveTo>
                      <a:lnTo>
                        <a:pt x="0" y="21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7" name="Freeform 179"/>
                <p:cNvSpPr>
                  <a:spLocks/>
                </p:cNvSpPr>
                <p:nvPr/>
              </p:nvSpPr>
              <p:spPr bwMode="auto">
                <a:xfrm>
                  <a:off x="3809" y="9110"/>
                  <a:ext cx="1" cy="140"/>
                </a:xfrm>
                <a:custGeom>
                  <a:avLst/>
                  <a:gdLst>
                    <a:gd name="T0" fmla="*/ 0 w 1"/>
                    <a:gd name="T1" fmla="*/ 0 h 140"/>
                    <a:gd name="T2" fmla="*/ 0 w 1"/>
                    <a:gd name="T3" fmla="*/ 140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4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 name="Freeform 180"/>
              <p:cNvSpPr>
                <a:spLocks/>
              </p:cNvSpPr>
              <p:nvPr/>
            </p:nvSpPr>
            <p:spPr bwMode="auto">
              <a:xfrm>
                <a:off x="3016" y="2024"/>
                <a:ext cx="363" cy="408"/>
              </a:xfrm>
              <a:custGeom>
                <a:avLst/>
                <a:gdLst>
                  <a:gd name="T0" fmla="*/ 363 w 363"/>
                  <a:gd name="T1" fmla="*/ 0 h 408"/>
                  <a:gd name="T2" fmla="*/ 272 w 363"/>
                  <a:gd name="T3" fmla="*/ 272 h 408"/>
                  <a:gd name="T4" fmla="*/ 0 w 363"/>
                  <a:gd name="T5" fmla="*/ 408 h 408"/>
                  <a:gd name="T6" fmla="*/ 0 60000 65536"/>
                  <a:gd name="T7" fmla="*/ 0 60000 65536"/>
                  <a:gd name="T8" fmla="*/ 0 60000 65536"/>
                  <a:gd name="T9" fmla="*/ 0 w 363"/>
                  <a:gd name="T10" fmla="*/ 0 h 408"/>
                  <a:gd name="T11" fmla="*/ 363 w 363"/>
                  <a:gd name="T12" fmla="*/ 408 h 408"/>
                </a:gdLst>
                <a:ahLst/>
                <a:cxnLst>
                  <a:cxn ang="T6">
                    <a:pos x="T0" y="T1"/>
                  </a:cxn>
                  <a:cxn ang="T7">
                    <a:pos x="T2" y="T3"/>
                  </a:cxn>
                  <a:cxn ang="T8">
                    <a:pos x="T4" y="T5"/>
                  </a:cxn>
                </a:cxnLst>
                <a:rect l="T9" t="T10" r="T11" b="T12"/>
                <a:pathLst>
                  <a:path w="363" h="408">
                    <a:moveTo>
                      <a:pt x="363" y="0"/>
                    </a:moveTo>
                    <a:cubicBezTo>
                      <a:pt x="336" y="113"/>
                      <a:pt x="332" y="204"/>
                      <a:pt x="272" y="272"/>
                    </a:cubicBezTo>
                    <a:cubicBezTo>
                      <a:pt x="212" y="340"/>
                      <a:pt x="45" y="385"/>
                      <a:pt x="0" y="408"/>
                    </a:cubicBezTo>
                  </a:path>
                </a:pathLst>
              </a:cu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Freeform 181"/>
              <p:cNvSpPr>
                <a:spLocks/>
              </p:cNvSpPr>
              <p:nvPr/>
            </p:nvSpPr>
            <p:spPr bwMode="auto">
              <a:xfrm>
                <a:off x="3243" y="2151"/>
                <a:ext cx="363" cy="408"/>
              </a:xfrm>
              <a:custGeom>
                <a:avLst/>
                <a:gdLst>
                  <a:gd name="T0" fmla="*/ 363 w 363"/>
                  <a:gd name="T1" fmla="*/ 0 h 408"/>
                  <a:gd name="T2" fmla="*/ 272 w 363"/>
                  <a:gd name="T3" fmla="*/ 272 h 408"/>
                  <a:gd name="T4" fmla="*/ 0 w 363"/>
                  <a:gd name="T5" fmla="*/ 408 h 408"/>
                  <a:gd name="T6" fmla="*/ 0 60000 65536"/>
                  <a:gd name="T7" fmla="*/ 0 60000 65536"/>
                  <a:gd name="T8" fmla="*/ 0 60000 65536"/>
                  <a:gd name="T9" fmla="*/ 0 w 363"/>
                  <a:gd name="T10" fmla="*/ 0 h 408"/>
                  <a:gd name="T11" fmla="*/ 363 w 363"/>
                  <a:gd name="T12" fmla="*/ 408 h 408"/>
                </a:gdLst>
                <a:ahLst/>
                <a:cxnLst>
                  <a:cxn ang="T6">
                    <a:pos x="T0" y="T1"/>
                  </a:cxn>
                  <a:cxn ang="T7">
                    <a:pos x="T2" y="T3"/>
                  </a:cxn>
                  <a:cxn ang="T8">
                    <a:pos x="T4" y="T5"/>
                  </a:cxn>
                </a:cxnLst>
                <a:rect l="T9" t="T10" r="T11" b="T12"/>
                <a:pathLst>
                  <a:path w="363" h="408">
                    <a:moveTo>
                      <a:pt x="363" y="0"/>
                    </a:moveTo>
                    <a:cubicBezTo>
                      <a:pt x="336" y="113"/>
                      <a:pt x="332" y="204"/>
                      <a:pt x="272" y="272"/>
                    </a:cubicBezTo>
                    <a:cubicBezTo>
                      <a:pt x="212" y="340"/>
                      <a:pt x="45" y="385"/>
                      <a:pt x="0" y="408"/>
                    </a:cubicBezTo>
                  </a:path>
                </a:pathLst>
              </a:cu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Freeform 182"/>
              <p:cNvSpPr>
                <a:spLocks/>
              </p:cNvSpPr>
              <p:nvPr/>
            </p:nvSpPr>
            <p:spPr bwMode="auto">
              <a:xfrm>
                <a:off x="3199" y="2305"/>
                <a:ext cx="89" cy="52"/>
              </a:xfrm>
              <a:custGeom>
                <a:avLst/>
                <a:gdLst>
                  <a:gd name="T0" fmla="*/ 89 w 89"/>
                  <a:gd name="T1" fmla="*/ 0 h 52"/>
                  <a:gd name="T2" fmla="*/ 0 w 89"/>
                  <a:gd name="T3" fmla="*/ 52 h 52"/>
                  <a:gd name="T4" fmla="*/ 0 60000 65536"/>
                  <a:gd name="T5" fmla="*/ 0 60000 65536"/>
                  <a:gd name="T6" fmla="*/ 0 w 89"/>
                  <a:gd name="T7" fmla="*/ 0 h 52"/>
                  <a:gd name="T8" fmla="*/ 89 w 89"/>
                  <a:gd name="T9" fmla="*/ 52 h 52"/>
                </a:gdLst>
                <a:ahLst/>
                <a:cxnLst>
                  <a:cxn ang="T4">
                    <a:pos x="T0" y="T1"/>
                  </a:cxn>
                  <a:cxn ang="T5">
                    <a:pos x="T2" y="T3"/>
                  </a:cxn>
                </a:cxnLst>
                <a:rect l="T6" t="T7" r="T8" b="T9"/>
                <a:pathLst>
                  <a:path w="89" h="52">
                    <a:moveTo>
                      <a:pt x="89" y="0"/>
                    </a:moveTo>
                    <a:lnTo>
                      <a:pt x="0" y="52"/>
                    </a:lnTo>
                  </a:path>
                </a:pathLst>
              </a:custGeom>
              <a:noFill/>
              <a:ln w="25400">
                <a:solidFill>
                  <a:srgbClr val="8000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 name="Freeform 183"/>
              <p:cNvSpPr>
                <a:spLocks/>
              </p:cNvSpPr>
              <p:nvPr/>
            </p:nvSpPr>
            <p:spPr bwMode="auto">
              <a:xfrm rot="10800000">
                <a:off x="3426" y="2432"/>
                <a:ext cx="89" cy="52"/>
              </a:xfrm>
              <a:custGeom>
                <a:avLst/>
                <a:gdLst>
                  <a:gd name="T0" fmla="*/ 89 w 89"/>
                  <a:gd name="T1" fmla="*/ 0 h 52"/>
                  <a:gd name="T2" fmla="*/ 0 w 89"/>
                  <a:gd name="T3" fmla="*/ 52 h 52"/>
                  <a:gd name="T4" fmla="*/ 0 60000 65536"/>
                  <a:gd name="T5" fmla="*/ 0 60000 65536"/>
                  <a:gd name="T6" fmla="*/ 0 w 89"/>
                  <a:gd name="T7" fmla="*/ 0 h 52"/>
                  <a:gd name="T8" fmla="*/ 89 w 89"/>
                  <a:gd name="T9" fmla="*/ 52 h 52"/>
                </a:gdLst>
                <a:ahLst/>
                <a:cxnLst>
                  <a:cxn ang="T4">
                    <a:pos x="T0" y="T1"/>
                  </a:cxn>
                  <a:cxn ang="T5">
                    <a:pos x="T2" y="T3"/>
                  </a:cxn>
                </a:cxnLst>
                <a:rect l="T6" t="T7" r="T8" b="T9"/>
                <a:pathLst>
                  <a:path w="89" h="52">
                    <a:moveTo>
                      <a:pt x="89" y="0"/>
                    </a:moveTo>
                    <a:lnTo>
                      <a:pt x="0" y="52"/>
                    </a:lnTo>
                  </a:path>
                </a:pathLst>
              </a:custGeom>
              <a:noFill/>
              <a:ln w="25400">
                <a:solidFill>
                  <a:srgbClr val="8000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 name="Group 184"/>
            <p:cNvGrpSpPr>
              <a:grpSpLocks/>
            </p:cNvGrpSpPr>
            <p:nvPr/>
          </p:nvGrpSpPr>
          <p:grpSpPr bwMode="auto">
            <a:xfrm>
              <a:off x="3480" y="3149"/>
              <a:ext cx="194" cy="502"/>
              <a:chOff x="3146" y="881"/>
              <a:chExt cx="194" cy="502"/>
            </a:xfrm>
          </p:grpSpPr>
          <p:sp>
            <p:nvSpPr>
              <p:cNvPr id="5" name="Line 185"/>
              <p:cNvSpPr>
                <a:spLocks noChangeShapeType="1"/>
              </p:cNvSpPr>
              <p:nvPr/>
            </p:nvSpPr>
            <p:spPr bwMode="auto">
              <a:xfrm>
                <a:off x="3158" y="881"/>
                <a:ext cx="18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186"/>
              <p:cNvSpPr>
                <a:spLocks noChangeShapeType="1"/>
              </p:cNvSpPr>
              <p:nvPr/>
            </p:nvSpPr>
            <p:spPr bwMode="auto">
              <a:xfrm>
                <a:off x="3152" y="1374"/>
                <a:ext cx="18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87"/>
              <p:cNvSpPr>
                <a:spLocks noChangeShapeType="1"/>
              </p:cNvSpPr>
              <p:nvPr/>
            </p:nvSpPr>
            <p:spPr bwMode="auto">
              <a:xfrm>
                <a:off x="3243" y="884"/>
                <a:ext cx="0" cy="499"/>
              </a:xfrm>
              <a:prstGeom prst="line">
                <a:avLst/>
              </a:prstGeom>
              <a:noFill/>
              <a:ln w="1905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188"/>
              <p:cNvSpPr txBox="1">
                <a:spLocks noChangeArrowheads="1"/>
              </p:cNvSpPr>
              <p:nvPr/>
            </p:nvSpPr>
            <p:spPr bwMode="auto">
              <a:xfrm>
                <a:off x="3146" y="1026"/>
                <a:ext cx="136"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kumimoji="0" lang="en-US" altLang="zh-CN" sz="1800" i="1"/>
                  <a:t>h</a:t>
                </a:r>
              </a:p>
            </p:txBody>
          </p:sp>
        </p:grpSp>
      </p:grpSp>
      <p:sp>
        <p:nvSpPr>
          <p:cNvPr id="122" name="文本框 121"/>
          <p:cNvSpPr txBox="1"/>
          <p:nvPr/>
        </p:nvSpPr>
        <p:spPr>
          <a:xfrm>
            <a:off x="501487" y="202653"/>
            <a:ext cx="8352928" cy="523220"/>
          </a:xfrm>
          <a:prstGeom prst="rect">
            <a:avLst/>
          </a:prstGeom>
          <a:noFill/>
        </p:spPr>
        <p:txBody>
          <a:bodyPr wrap="square" rtlCol="0">
            <a:spAutoFit/>
          </a:bodyPr>
          <a:lstStyle/>
          <a:p>
            <a:r>
              <a:rPr lang="zh-CN" altLang="en-US" sz="2800" b="1" dirty="0" smtClean="0">
                <a:solidFill>
                  <a:srgbClr val="0000FF"/>
                </a:solidFill>
              </a:rPr>
              <a:t>如果用磁链的方式计算自感，回忆之前的一个例题</a:t>
            </a:r>
            <a:endParaRPr lang="zh-CN" altLang="en-US" sz="2800" b="1" dirty="0">
              <a:solidFill>
                <a:srgbClr val="0000FF"/>
              </a:solidFill>
            </a:endParaRPr>
          </a:p>
        </p:txBody>
      </p:sp>
      <p:sp>
        <p:nvSpPr>
          <p:cNvPr id="123" name="文本框 122"/>
          <p:cNvSpPr txBox="1"/>
          <p:nvPr/>
        </p:nvSpPr>
        <p:spPr>
          <a:xfrm>
            <a:off x="3869193" y="3780345"/>
            <a:ext cx="4673413" cy="954107"/>
          </a:xfrm>
          <a:prstGeom prst="rect">
            <a:avLst/>
          </a:prstGeom>
          <a:noFill/>
        </p:spPr>
        <p:txBody>
          <a:bodyPr wrap="square" rtlCol="0">
            <a:spAutoFit/>
          </a:bodyPr>
          <a:lstStyle/>
          <a:p>
            <a:r>
              <a:rPr lang="zh-CN" altLang="en-US" sz="2800" b="1" dirty="0" smtClean="0">
                <a:solidFill>
                  <a:srgbClr val="0000FF"/>
                </a:solidFill>
              </a:rPr>
              <a:t>实心圆柱和外壳，可以等效为无数这样的线圈叠加起来</a:t>
            </a:r>
            <a:endParaRPr lang="en-US" altLang="zh-CN" sz="2800" b="1" dirty="0" smtClean="0">
              <a:solidFill>
                <a:srgbClr val="0000FF"/>
              </a:solidFill>
            </a:endParaRPr>
          </a:p>
        </p:txBody>
      </p:sp>
      <p:sp>
        <p:nvSpPr>
          <p:cNvPr id="142" name="圆柱形 141"/>
          <p:cNvSpPr/>
          <p:nvPr/>
        </p:nvSpPr>
        <p:spPr>
          <a:xfrm>
            <a:off x="1289604" y="1470290"/>
            <a:ext cx="1598471" cy="1814694"/>
          </a:xfrm>
          <a:prstGeom prst="can">
            <a:avLst>
              <a:gd name="adj" fmla="val 12486"/>
            </a:avLst>
          </a:prstGeom>
          <a:solidFill>
            <a:schemeClr val="accent6">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文本框 143"/>
          <p:cNvSpPr txBox="1"/>
          <p:nvPr/>
        </p:nvSpPr>
        <p:spPr>
          <a:xfrm>
            <a:off x="3789649" y="5724979"/>
            <a:ext cx="4966315" cy="523220"/>
          </a:xfrm>
          <a:prstGeom prst="rect">
            <a:avLst/>
          </a:prstGeom>
          <a:noFill/>
        </p:spPr>
        <p:txBody>
          <a:bodyPr wrap="square" rtlCol="0">
            <a:spAutoFit/>
          </a:bodyPr>
          <a:lstStyle/>
          <a:p>
            <a:r>
              <a:rPr lang="zh-CN" altLang="en-US" sz="2800" b="1" dirty="0" smtClean="0">
                <a:solidFill>
                  <a:srgbClr val="FF0000"/>
                </a:solidFill>
              </a:rPr>
              <a:t>但是，中心比外部电流密度大！</a:t>
            </a:r>
            <a:endParaRPr lang="en-US" altLang="zh-CN" sz="2800" b="1" dirty="0" smtClean="0">
              <a:solidFill>
                <a:srgbClr val="FF0000"/>
              </a:solidFill>
            </a:endParaRPr>
          </a:p>
        </p:txBody>
      </p:sp>
      <p:cxnSp>
        <p:nvCxnSpPr>
          <p:cNvPr id="146" name="直接箭头连接符 145"/>
          <p:cNvCxnSpPr/>
          <p:nvPr/>
        </p:nvCxnSpPr>
        <p:spPr>
          <a:xfrm>
            <a:off x="2216637" y="4759364"/>
            <a:ext cx="2046405" cy="1020064"/>
          </a:xfrm>
          <a:prstGeom prst="straightConnector1">
            <a:avLst/>
          </a:prstGeom>
          <a:ln w="76200">
            <a:solidFill>
              <a:srgbClr val="E72545"/>
            </a:solidFill>
            <a:tailEnd type="triangle"/>
          </a:ln>
        </p:spPr>
        <p:style>
          <a:lnRef idx="1">
            <a:schemeClr val="accent1"/>
          </a:lnRef>
          <a:fillRef idx="0">
            <a:schemeClr val="accent1"/>
          </a:fillRef>
          <a:effectRef idx="0">
            <a:schemeClr val="accent1"/>
          </a:effectRef>
          <a:fontRef idx="minor">
            <a:schemeClr val="tx1"/>
          </a:fontRef>
        </p:style>
      </p:cxnSp>
      <p:sp>
        <p:nvSpPr>
          <p:cNvPr id="147" name="下箭头 146"/>
          <p:cNvSpPr/>
          <p:nvPr/>
        </p:nvSpPr>
        <p:spPr>
          <a:xfrm>
            <a:off x="3620815" y="1797093"/>
            <a:ext cx="432048" cy="1296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下箭头 147"/>
          <p:cNvSpPr/>
          <p:nvPr/>
        </p:nvSpPr>
        <p:spPr>
          <a:xfrm rot="10800000">
            <a:off x="1878021" y="1741997"/>
            <a:ext cx="432048" cy="1296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9070255"/>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23" grpId="0"/>
      <p:bldP spid="142" grpId="0" animBg="1"/>
      <p:bldP spid="144" grpId="0"/>
      <p:bldP spid="147" grpId="0" animBg="1"/>
      <p:bldP spid="14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89604" y="3006821"/>
            <a:ext cx="2561875" cy="3085605"/>
            <a:chOff x="2298157" y="3223715"/>
            <a:chExt cx="2561875" cy="3085605"/>
          </a:xfrm>
        </p:grpSpPr>
        <p:sp>
          <p:nvSpPr>
            <p:cNvPr id="3" name="圆柱形 2"/>
            <p:cNvSpPr/>
            <p:nvPr/>
          </p:nvSpPr>
          <p:spPr>
            <a:xfrm>
              <a:off x="2298157" y="3717032"/>
              <a:ext cx="1576354" cy="2497489"/>
            </a:xfrm>
            <a:prstGeom prst="ca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柱形 3"/>
            <p:cNvSpPr/>
            <p:nvPr/>
          </p:nvSpPr>
          <p:spPr>
            <a:xfrm>
              <a:off x="2991682" y="3931254"/>
              <a:ext cx="183556" cy="2070984"/>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5" name="矩形 4"/>
            <p:cNvSpPr/>
            <p:nvPr/>
          </p:nvSpPr>
          <p:spPr>
            <a:xfrm>
              <a:off x="3101904" y="3931254"/>
              <a:ext cx="1534224" cy="207098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a:off x="3491880" y="3645024"/>
              <a:ext cx="916010" cy="0"/>
            </a:xfrm>
            <a:prstGeom prst="straightConnector1">
              <a:avLst/>
            </a:prstGeom>
            <a:ln w="57150">
              <a:solidFill>
                <a:srgbClr val="3616F6"/>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551299" y="3223715"/>
              <a:ext cx="1144623" cy="369332"/>
            </a:xfrm>
            <a:prstGeom prst="rect">
              <a:avLst/>
            </a:prstGeom>
            <a:noFill/>
          </p:spPr>
          <p:txBody>
            <a:bodyPr wrap="square" rtlCol="0">
              <a:spAutoFit/>
            </a:bodyPr>
            <a:lstStyle/>
            <a:p>
              <a:r>
                <a:rPr lang="zh-CN" altLang="en-US" b="1" dirty="0" smtClean="0">
                  <a:solidFill>
                    <a:srgbClr val="0000FF"/>
                  </a:solidFill>
                </a:rPr>
                <a:t>电流 </a:t>
              </a:r>
              <a:r>
                <a:rPr lang="en-US" altLang="zh-CN" b="1" i="1" dirty="0" smtClean="0">
                  <a:solidFill>
                    <a:srgbClr val="0000FF"/>
                  </a:solidFill>
                  <a:latin typeface="Times New Roman" panose="02020603050405020304" pitchFamily="18" charset="0"/>
                  <a:cs typeface="Times New Roman" panose="02020603050405020304" pitchFamily="18" charset="0"/>
                </a:rPr>
                <a:t>I</a:t>
              </a:r>
              <a:endParaRPr lang="zh-CN" altLang="en-US" b="1" i="1" dirty="0">
                <a:solidFill>
                  <a:srgbClr val="0000FF"/>
                </a:solidFill>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a:off x="4860032" y="4365104"/>
              <a:ext cx="0" cy="1080120"/>
            </a:xfrm>
            <a:prstGeom prst="straightConnector1">
              <a:avLst/>
            </a:prstGeom>
            <a:ln w="57150">
              <a:solidFill>
                <a:srgbClr val="3616F6"/>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3347864" y="6309320"/>
              <a:ext cx="916009" cy="0"/>
            </a:xfrm>
            <a:prstGeom prst="straightConnector1">
              <a:avLst/>
            </a:prstGeom>
            <a:ln w="57150">
              <a:solidFill>
                <a:srgbClr val="3616F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2832607" y="4365104"/>
              <a:ext cx="0" cy="1008112"/>
            </a:xfrm>
            <a:prstGeom prst="straightConnector1">
              <a:avLst/>
            </a:prstGeom>
            <a:ln w="57150">
              <a:solidFill>
                <a:srgbClr val="3616F6"/>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4644008" y="1844824"/>
            <a:ext cx="4178885" cy="3539430"/>
          </a:xfrm>
          <a:prstGeom prst="rect">
            <a:avLst/>
          </a:prstGeom>
          <a:noFill/>
        </p:spPr>
        <p:txBody>
          <a:bodyPr wrap="square" rtlCol="0">
            <a:spAutoFit/>
          </a:bodyPr>
          <a:lstStyle/>
          <a:p>
            <a:r>
              <a:rPr lang="zh-CN" altLang="en-US" sz="2800" b="1" dirty="0" smtClean="0">
                <a:solidFill>
                  <a:srgbClr val="0000FF"/>
                </a:solidFill>
              </a:rPr>
              <a:t>以圆柱轴线附近很细的圆柱为例：如果完全等效，所有电流</a:t>
            </a:r>
            <a:r>
              <a:rPr lang="en-US" altLang="zh-CN" sz="2800" b="1" i="1" dirty="0" smtClean="0">
                <a:solidFill>
                  <a:srgbClr val="0000FF"/>
                </a:solidFill>
                <a:latin typeface="Times New Roman" panose="02020603050405020304" pitchFamily="18" charset="0"/>
                <a:cs typeface="Times New Roman" panose="02020603050405020304" pitchFamily="18" charset="0"/>
              </a:rPr>
              <a:t>I</a:t>
            </a:r>
            <a:r>
              <a:rPr lang="zh-CN" altLang="en-US" sz="2800" b="1" dirty="0">
                <a:solidFill>
                  <a:srgbClr val="0000FF"/>
                </a:solidFill>
                <a:latin typeface="Times New Roman" panose="02020603050405020304" pitchFamily="18" charset="0"/>
                <a:cs typeface="Times New Roman" panose="02020603050405020304" pitchFamily="18" charset="0"/>
              </a:rPr>
              <a:t>应该</a:t>
            </a:r>
            <a:r>
              <a:rPr lang="zh-CN" altLang="en-US" sz="2800" b="1" dirty="0" smtClean="0">
                <a:solidFill>
                  <a:srgbClr val="0000FF"/>
                </a:solidFill>
                <a:latin typeface="Times New Roman" panose="02020603050405020304" pitchFamily="18" charset="0"/>
                <a:cs typeface="Times New Roman" panose="02020603050405020304" pitchFamily="18" charset="0"/>
              </a:rPr>
              <a:t>集中到</a:t>
            </a:r>
            <a:r>
              <a:rPr lang="zh-CN" altLang="en-US" sz="2800" b="1" dirty="0">
                <a:solidFill>
                  <a:srgbClr val="0000FF"/>
                </a:solidFill>
                <a:latin typeface="Times New Roman" panose="02020603050405020304" pitchFamily="18" charset="0"/>
                <a:cs typeface="Times New Roman" panose="02020603050405020304" pitchFamily="18" charset="0"/>
              </a:rPr>
              <a:t>这个</a:t>
            </a:r>
            <a:r>
              <a:rPr lang="zh-CN" altLang="en-US" sz="2800" b="1" dirty="0" smtClean="0">
                <a:solidFill>
                  <a:srgbClr val="0000FF"/>
                </a:solidFill>
                <a:latin typeface="Times New Roman" panose="02020603050405020304" pitchFamily="18" charset="0"/>
                <a:cs typeface="Times New Roman" panose="02020603050405020304" pitchFamily="18" charset="0"/>
              </a:rPr>
              <a:t>小的圆柱当中。</a:t>
            </a:r>
            <a:r>
              <a:rPr lang="zh-CN" altLang="en-US" sz="2800" b="1" dirty="0" smtClean="0">
                <a:solidFill>
                  <a:srgbClr val="FF0000"/>
                </a:solidFill>
                <a:latin typeface="Times New Roman" panose="02020603050405020304" pitchFamily="18" charset="0"/>
                <a:cs typeface="Times New Roman" panose="02020603050405020304" pitchFamily="18" charset="0"/>
              </a:rPr>
              <a:t>可是实际电流是均匀分布的，电流与面积成正比。因此半径越小的地方，实际贡献的磁链越少</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grpSp>
        <p:nvGrpSpPr>
          <p:cNvPr id="16" name="组合 15"/>
          <p:cNvGrpSpPr/>
          <p:nvPr/>
        </p:nvGrpSpPr>
        <p:grpSpPr>
          <a:xfrm>
            <a:off x="539552" y="497996"/>
            <a:ext cx="3513311" cy="2227279"/>
            <a:chOff x="539552" y="1268760"/>
            <a:chExt cx="3513311" cy="2227279"/>
          </a:xfrm>
        </p:grpSpPr>
        <p:sp>
          <p:nvSpPr>
            <p:cNvPr id="12" name="圆柱形 11"/>
            <p:cNvSpPr/>
            <p:nvPr/>
          </p:nvSpPr>
          <p:spPr>
            <a:xfrm>
              <a:off x="539552" y="1268760"/>
              <a:ext cx="3092427" cy="2227279"/>
            </a:xfrm>
            <a:prstGeom prst="can">
              <a:avLst/>
            </a:prstGeom>
            <a:solidFill>
              <a:srgbClr val="4F81BD">
                <a:alpha val="5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柱形 12"/>
            <p:cNvSpPr/>
            <p:nvPr/>
          </p:nvSpPr>
          <p:spPr>
            <a:xfrm>
              <a:off x="1289604" y="1470290"/>
              <a:ext cx="1598471" cy="1814694"/>
            </a:xfrm>
            <a:prstGeom prst="can">
              <a:avLst>
                <a:gd name="adj" fmla="val 12486"/>
              </a:avLst>
            </a:prstGeom>
            <a:solidFill>
              <a:schemeClr val="accent6">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3620815" y="1797093"/>
              <a:ext cx="432048" cy="1296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rot="10800000">
              <a:off x="1878021" y="1741997"/>
              <a:ext cx="432048" cy="1296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81337411"/>
      </p:ext>
    </p:extLst>
  </p:cSld>
  <p:clrMapOvr>
    <a:masterClrMapping/>
  </p:clrMapOvr>
  <p:transition>
    <p:zoom dir="in"/>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13854" y="188640"/>
            <a:ext cx="89028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762000">
              <a:defRPr kumimoji="1" sz="2400" b="1">
                <a:solidFill>
                  <a:schemeClr val="tx1"/>
                </a:solidFill>
                <a:latin typeface="Times New Roman" pitchFamily="18" charset="0"/>
                <a:ea typeface="宋体" pitchFamily="2" charset="-122"/>
              </a:defRPr>
            </a:lvl1pPr>
            <a:lvl2pPr marL="742950" indent="-285750" defTabSz="762000">
              <a:defRPr kumimoji="1" sz="2400" b="1">
                <a:solidFill>
                  <a:schemeClr val="tx1"/>
                </a:solidFill>
                <a:latin typeface="Times New Roman" pitchFamily="18" charset="0"/>
                <a:ea typeface="宋体" pitchFamily="2" charset="-122"/>
              </a:defRPr>
            </a:lvl2pPr>
            <a:lvl3pPr marL="1143000" indent="-228600" defTabSz="762000">
              <a:defRPr kumimoji="1" sz="2400" b="1">
                <a:solidFill>
                  <a:schemeClr val="tx1"/>
                </a:solidFill>
                <a:latin typeface="Times New Roman" pitchFamily="18" charset="0"/>
                <a:ea typeface="宋体" pitchFamily="2" charset="-122"/>
              </a:defRPr>
            </a:lvl3pPr>
            <a:lvl4pPr marL="1600200" indent="-228600" defTabSz="762000">
              <a:defRPr kumimoji="1" sz="2400" b="1">
                <a:solidFill>
                  <a:schemeClr val="tx1"/>
                </a:solidFill>
                <a:latin typeface="Times New Roman" pitchFamily="18" charset="0"/>
                <a:ea typeface="宋体" pitchFamily="2" charset="-122"/>
              </a:defRPr>
            </a:lvl4pPr>
            <a:lvl5pPr marL="2057400" indent="-228600" defTabSz="762000">
              <a:defRPr kumimoji="1" sz="24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a:spcBef>
                <a:spcPct val="50000"/>
              </a:spcBef>
            </a:pPr>
            <a:r>
              <a:rPr lang="zh-CN" altLang="en-US" sz="2800" dirty="0" smtClean="0">
                <a:solidFill>
                  <a:srgbClr val="FF0000"/>
                </a:solidFill>
                <a:latin typeface="黑体" panose="02010609060101010101" pitchFamily="49" charset="-122"/>
                <a:ea typeface="黑体" panose="02010609060101010101" pitchFamily="49" charset="-122"/>
              </a:rPr>
              <a:t>内柱为实心导体</a:t>
            </a:r>
            <a:r>
              <a:rPr lang="zh-CN" altLang="en-US" sz="2800" dirty="0">
                <a:solidFill>
                  <a:srgbClr val="FF0000"/>
                </a:solidFill>
                <a:latin typeface="黑体" panose="02010609060101010101" pitchFamily="49" charset="-122"/>
                <a:ea typeface="黑体" panose="02010609060101010101" pitchFamily="49" charset="-122"/>
              </a:rPr>
              <a:t>柱通过磁匝链来</a:t>
            </a:r>
            <a:r>
              <a:rPr lang="zh-CN" altLang="en-US" sz="2800" dirty="0" smtClean="0">
                <a:solidFill>
                  <a:srgbClr val="FF0000"/>
                </a:solidFill>
                <a:latin typeface="黑体" panose="02010609060101010101" pitchFamily="49" charset="-122"/>
                <a:ea typeface="黑体" panose="02010609060101010101" pitchFamily="49" charset="-122"/>
              </a:rPr>
              <a:t>计算自感</a:t>
            </a:r>
            <a:endParaRPr lang="zh-CN" altLang="en-US" sz="2800" dirty="0">
              <a:solidFill>
                <a:srgbClr val="FF0000"/>
              </a:solidFill>
              <a:latin typeface="黑体" panose="02010609060101010101" pitchFamily="49" charset="-122"/>
              <a:ea typeface="黑体" panose="02010609060101010101" pitchFamily="49"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40" y="1700808"/>
            <a:ext cx="8465953" cy="4847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7473592" y="2441972"/>
            <a:ext cx="93281" cy="2952328"/>
          </a:xfrm>
          <a:prstGeom prst="rect">
            <a:avLst/>
          </a:prstGeom>
          <a:solidFill>
            <a:srgbClr val="E72545">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168" y="1097186"/>
            <a:ext cx="3257286" cy="5221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263837" y="5132690"/>
            <a:ext cx="432048" cy="523220"/>
          </a:xfrm>
          <a:prstGeom prst="rect">
            <a:avLst/>
          </a:prstGeom>
          <a:noFill/>
        </p:spPr>
        <p:txBody>
          <a:bodyPr wrap="square" rtlCol="0">
            <a:spAutoFit/>
          </a:bodyPr>
          <a:lstStyle/>
          <a:p>
            <a:r>
              <a:rPr lang="en-US" altLang="zh-CN" sz="2800" b="1" i="1" dirty="0" smtClean="0">
                <a:latin typeface="Times New Roman" panose="02020603050405020304" pitchFamily="18" charset="0"/>
                <a:cs typeface="Times New Roman" panose="02020603050405020304" pitchFamily="18" charset="0"/>
              </a:rPr>
              <a:t>r</a:t>
            </a:r>
            <a:endParaRPr lang="zh-CN" altLang="en-US" sz="2800" b="1" i="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360444" y="4633972"/>
            <a:ext cx="811956" cy="523220"/>
          </a:xfrm>
          <a:prstGeom prst="rect">
            <a:avLst/>
          </a:prstGeom>
          <a:noFill/>
        </p:spPr>
        <p:txBody>
          <a:bodyPr wrap="square" rtlCol="0">
            <a:spAutoFit/>
          </a:bodyPr>
          <a:lstStyle/>
          <a:p>
            <a:r>
              <a:rPr lang="en-US" altLang="zh-CN" sz="2800" b="1" i="1" dirty="0" err="1">
                <a:latin typeface="Times New Roman" panose="02020603050405020304" pitchFamily="18" charset="0"/>
                <a:cs typeface="Times New Roman" panose="02020603050405020304" pitchFamily="18" charset="0"/>
              </a:rPr>
              <a:t>dr</a:t>
            </a:r>
            <a:endParaRPr lang="zh-CN" altLang="en-US" sz="2800" b="1" i="1" dirty="0">
              <a:latin typeface="Times New Roman" panose="02020603050405020304" pitchFamily="18" charset="0"/>
              <a:cs typeface="Times New Roman" panose="02020603050405020304" pitchFamily="18" charset="0"/>
            </a:endParaRPr>
          </a:p>
        </p:txBody>
      </p:sp>
      <p:cxnSp>
        <p:nvCxnSpPr>
          <p:cNvPr id="6" name="直接箭头连接符 5"/>
          <p:cNvCxnSpPr/>
          <p:nvPr/>
        </p:nvCxnSpPr>
        <p:spPr>
          <a:xfrm>
            <a:off x="7206833" y="5661020"/>
            <a:ext cx="36004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79512" y="797803"/>
            <a:ext cx="6840760" cy="830997"/>
          </a:xfrm>
          <a:prstGeom prst="rect">
            <a:avLst/>
          </a:prstGeom>
          <a:noFill/>
        </p:spPr>
        <p:txBody>
          <a:bodyPr wrap="square" rtlCol="0">
            <a:spAutoFit/>
          </a:bodyPr>
          <a:lstStyle/>
          <a:p>
            <a:r>
              <a:rPr lang="zh-CN" altLang="en-US" sz="2400" b="1" dirty="0" smtClean="0">
                <a:solidFill>
                  <a:srgbClr val="0000FF"/>
                </a:solidFill>
                <a:latin typeface="+mn-ea"/>
              </a:rPr>
              <a:t>内柱实心导体上总的电流</a:t>
            </a:r>
            <a:r>
              <a:rPr lang="en-US" altLang="zh-CN" sz="2400" b="1" i="1" dirty="0" smtClean="0">
                <a:solidFill>
                  <a:srgbClr val="0000FF"/>
                </a:solidFill>
                <a:latin typeface="Times New Roman" panose="02020603050405020304" pitchFamily="18" charset="0"/>
                <a:cs typeface="Times New Roman" panose="02020603050405020304" pitchFamily="18" charset="0"/>
              </a:rPr>
              <a:t>I</a:t>
            </a:r>
            <a:r>
              <a:rPr lang="zh-CN" altLang="en-US" sz="2400" b="1" dirty="0" smtClean="0">
                <a:solidFill>
                  <a:srgbClr val="0000FF"/>
                </a:solidFill>
                <a:latin typeface="+mn-ea"/>
              </a:rPr>
              <a:t>，但与磁通</a:t>
            </a:r>
            <a:r>
              <a:rPr lang="en-US" altLang="zh-CN" sz="2400" b="1" i="1" dirty="0" smtClean="0">
                <a:solidFill>
                  <a:srgbClr val="0000FF"/>
                </a:solidFill>
                <a:latin typeface="+mn-ea"/>
              </a:rPr>
              <a:t>d</a:t>
            </a:r>
            <a:r>
              <a:rPr lang="el-GR" altLang="zh-CN" sz="2400" b="1" i="1" dirty="0" smtClean="0">
                <a:solidFill>
                  <a:srgbClr val="0000FF"/>
                </a:solidFill>
                <a:latin typeface="Times New Roman"/>
                <a:cs typeface="Times New Roman"/>
              </a:rPr>
              <a:t>Φ</a:t>
            </a:r>
            <a:r>
              <a:rPr lang="zh-CN" altLang="en-US" sz="2400" b="1" dirty="0" smtClean="0">
                <a:solidFill>
                  <a:srgbClr val="0000FF"/>
                </a:solidFill>
                <a:latin typeface="Times New Roman"/>
                <a:cs typeface="Times New Roman"/>
              </a:rPr>
              <a:t>相铰链的</a:t>
            </a:r>
            <a:r>
              <a:rPr lang="zh-CN" altLang="en-US" sz="2400" b="1" dirty="0" smtClean="0">
                <a:solidFill>
                  <a:srgbClr val="0000FF"/>
                </a:solidFill>
                <a:latin typeface="+mn-ea"/>
              </a:rPr>
              <a:t>电流只有一部分（注意计算电感要用</a:t>
            </a:r>
            <a:r>
              <a:rPr lang="zh-CN" altLang="en-US" sz="2400" b="1" dirty="0" smtClean="0">
                <a:solidFill>
                  <a:srgbClr val="FF0000"/>
                </a:solidFill>
                <a:latin typeface="+mn-ea"/>
              </a:rPr>
              <a:t>磁匝链</a:t>
            </a:r>
            <a:r>
              <a:rPr lang="zh-CN" altLang="en-US" sz="2400" b="1" dirty="0" smtClean="0">
                <a:solidFill>
                  <a:srgbClr val="0000FF"/>
                </a:solidFill>
                <a:latin typeface="+mn-ea"/>
              </a:rPr>
              <a:t>）</a:t>
            </a:r>
            <a:endParaRPr lang="zh-CN" altLang="en-US" sz="2400" b="1" dirty="0">
              <a:solidFill>
                <a:srgbClr val="0000FF"/>
              </a:solidFill>
              <a:latin typeface="+mn-ea"/>
            </a:endParaRPr>
          </a:p>
        </p:txBody>
      </p:sp>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39952" y="1628800"/>
            <a:ext cx="1252975" cy="2016150"/>
          </a:xfrm>
          <a:prstGeom prst="rect">
            <a:avLst/>
          </a:prstGeom>
        </p:spPr>
      </p:pic>
      <p:cxnSp>
        <p:nvCxnSpPr>
          <p:cNvPr id="10" name="直接连接符 9"/>
          <p:cNvCxnSpPr/>
          <p:nvPr/>
        </p:nvCxnSpPr>
        <p:spPr>
          <a:xfrm>
            <a:off x="4785489" y="2094756"/>
            <a:ext cx="2253833" cy="72008"/>
          </a:xfrm>
          <a:prstGeom prst="line">
            <a:avLst/>
          </a:prstGeom>
          <a:ln w="38100">
            <a:solidFill>
              <a:srgbClr val="E72545"/>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882914" y="1623467"/>
            <a:ext cx="2497398" cy="432048"/>
          </a:xfrm>
          <a:prstGeom prst="line">
            <a:avLst/>
          </a:prstGeom>
          <a:ln w="38100">
            <a:solidFill>
              <a:srgbClr val="E7254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63107"/>
      </p:ext>
    </p:extLst>
  </p:cSld>
  <p:clrMapOvr>
    <a:masterClrMapping/>
  </p:clrMapOvr>
  <p:transition>
    <p:zoom dir="in"/>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22" y="1003970"/>
            <a:ext cx="8665439" cy="5005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4190195"/>
      </p:ext>
    </p:extLst>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3"/>
          <p:cNvSpPr txBox="1">
            <a:spLocks noChangeArrowheads="1"/>
          </p:cNvSpPr>
          <p:nvPr/>
        </p:nvSpPr>
        <p:spPr bwMode="auto">
          <a:xfrm>
            <a:off x="152400" y="471488"/>
            <a:ext cx="546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Clr>
                <a:srgbClr val="CC3300"/>
              </a:buClr>
              <a:buFont typeface="Wingdings" pitchFamily="2" charset="2"/>
              <a:buChar char="Ø"/>
            </a:pPr>
            <a:r>
              <a:rPr lang="zh-CN" altLang="en-US" sz="2800">
                <a:solidFill>
                  <a:schemeClr val="accent2"/>
                </a:solidFill>
              </a:rPr>
              <a:t>用高斯定理求场强的一般步骤：</a:t>
            </a:r>
            <a:endParaRPr lang="en-US" altLang="zh-CN" sz="2800">
              <a:solidFill>
                <a:schemeClr val="accent2"/>
              </a:solidFill>
            </a:endParaRPr>
          </a:p>
        </p:txBody>
      </p:sp>
      <p:sp>
        <p:nvSpPr>
          <p:cNvPr id="18" name="Rectangle 4"/>
          <p:cNvSpPr>
            <a:spLocks noChangeArrowheads="1"/>
          </p:cNvSpPr>
          <p:nvPr/>
        </p:nvSpPr>
        <p:spPr bwMode="auto">
          <a:xfrm>
            <a:off x="0" y="1066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19" name="Text Box 5"/>
          <p:cNvSpPr txBox="1">
            <a:spLocks noChangeArrowheads="1"/>
          </p:cNvSpPr>
          <p:nvPr/>
        </p:nvSpPr>
        <p:spPr bwMode="auto">
          <a:xfrm>
            <a:off x="381000" y="1309688"/>
            <a:ext cx="804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1. </a:t>
            </a:r>
            <a:r>
              <a:rPr lang="zh-CN" altLang="en-US" sz="2800">
                <a:solidFill>
                  <a:schemeClr val="accent2"/>
                </a:solidFill>
              </a:rPr>
              <a:t>根据电荷分布的对称性分析电场分布的对称性；</a:t>
            </a:r>
          </a:p>
        </p:txBody>
      </p:sp>
      <p:sp>
        <p:nvSpPr>
          <p:cNvPr id="20" name="Text Box 6"/>
          <p:cNvSpPr txBox="1">
            <a:spLocks noChangeArrowheads="1"/>
          </p:cNvSpPr>
          <p:nvPr/>
        </p:nvSpPr>
        <p:spPr bwMode="auto">
          <a:xfrm>
            <a:off x="381000" y="1905000"/>
            <a:ext cx="7143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2. </a:t>
            </a:r>
            <a:r>
              <a:rPr lang="zh-CN" altLang="en-US" sz="2800">
                <a:solidFill>
                  <a:schemeClr val="accent2"/>
                </a:solidFill>
              </a:rPr>
              <a:t>选择适当的闭合积分曲面作为</a:t>
            </a:r>
            <a:r>
              <a:rPr lang="zh-CN" altLang="en-US" sz="2800">
                <a:solidFill>
                  <a:srgbClr val="CC3300"/>
                </a:solidFill>
              </a:rPr>
              <a:t>高斯面</a:t>
            </a:r>
            <a:r>
              <a:rPr lang="zh-CN" altLang="en-US" sz="2800">
                <a:solidFill>
                  <a:schemeClr val="accent2"/>
                </a:solidFill>
              </a:rPr>
              <a:t>；</a:t>
            </a:r>
            <a:endParaRPr lang="en-US" altLang="zh-CN" sz="2800">
              <a:solidFill>
                <a:schemeClr val="accent2"/>
              </a:solidFill>
            </a:endParaRPr>
          </a:p>
        </p:txBody>
      </p:sp>
      <p:sp>
        <p:nvSpPr>
          <p:cNvPr id="21" name="Text Box 10"/>
          <p:cNvSpPr txBox="1">
            <a:spLocks noChangeArrowheads="1"/>
          </p:cNvSpPr>
          <p:nvPr/>
        </p:nvSpPr>
        <p:spPr bwMode="auto">
          <a:xfrm>
            <a:off x="388938" y="4876800"/>
            <a:ext cx="8755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dirty="0">
                <a:solidFill>
                  <a:schemeClr val="accent2"/>
                </a:solidFill>
              </a:rPr>
              <a:t>5. </a:t>
            </a:r>
            <a:r>
              <a:rPr lang="zh-CN" altLang="en-US" sz="2800" dirty="0">
                <a:solidFill>
                  <a:schemeClr val="accent2"/>
                </a:solidFill>
              </a:rPr>
              <a:t>在有些问题中，闭合面内的净电荷也要用积分计算。</a:t>
            </a:r>
            <a:endParaRPr lang="en-US" altLang="zh-CN" sz="2800" dirty="0">
              <a:solidFill>
                <a:schemeClr val="accent2"/>
              </a:solidFill>
            </a:endParaRPr>
          </a:p>
        </p:txBody>
      </p:sp>
      <p:grpSp>
        <p:nvGrpSpPr>
          <p:cNvPr id="22" name="Group 16"/>
          <p:cNvGrpSpPr>
            <a:grpSpLocks/>
          </p:cNvGrpSpPr>
          <p:nvPr/>
        </p:nvGrpSpPr>
        <p:grpSpPr bwMode="auto">
          <a:xfrm>
            <a:off x="381000" y="2514600"/>
            <a:ext cx="8474075" cy="1089025"/>
            <a:chOff x="240" y="1584"/>
            <a:chExt cx="5338" cy="686"/>
          </a:xfrm>
        </p:grpSpPr>
        <p:sp>
          <p:nvSpPr>
            <p:cNvPr id="23" name="Text Box 7"/>
            <p:cNvSpPr txBox="1">
              <a:spLocks noChangeArrowheads="1"/>
            </p:cNvSpPr>
            <p:nvPr/>
          </p:nvSpPr>
          <p:spPr bwMode="auto">
            <a:xfrm>
              <a:off x="240" y="1584"/>
              <a:ext cx="533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3. </a:t>
              </a:r>
              <a:r>
                <a:rPr lang="zh-CN" altLang="en-US" sz="2800">
                  <a:solidFill>
                    <a:schemeClr val="accent2"/>
                  </a:solidFill>
                </a:rPr>
                <a:t>分析高斯面的各部分上    的大小和方向以及</a:t>
              </a:r>
              <a:r>
                <a:rPr lang="en-US" altLang="zh-CN" sz="2800">
                  <a:solidFill>
                    <a:schemeClr val="accent2"/>
                  </a:solidFill>
                </a:rPr>
                <a:t>cos</a:t>
              </a:r>
              <a:r>
                <a:rPr lang="en-US" altLang="zh-CN" sz="2800" i="1">
                  <a:solidFill>
                    <a:schemeClr val="accent2"/>
                  </a:solidFill>
                  <a:sym typeface="Symbol" pitchFamily="18" charset="2"/>
                </a:rPr>
                <a:t></a:t>
              </a:r>
              <a:r>
                <a:rPr lang="zh-CN" altLang="en-US" sz="2800">
                  <a:solidFill>
                    <a:schemeClr val="accent2"/>
                  </a:solidFill>
                </a:rPr>
                <a:t>的</a:t>
              </a:r>
            </a:p>
            <a:p>
              <a:pPr eaLnBrk="1" hangingPunct="1">
                <a:spcBef>
                  <a:spcPct val="0"/>
                </a:spcBef>
                <a:buFontTx/>
                <a:buNone/>
              </a:pPr>
              <a:r>
                <a:rPr lang="zh-CN" altLang="en-US" sz="2800">
                  <a:solidFill>
                    <a:schemeClr val="accent2"/>
                  </a:solidFill>
                </a:rPr>
                <a:t>    具体情况，将              积出来；</a:t>
              </a:r>
              <a:endParaRPr lang="en-US" altLang="zh-CN" sz="2800">
                <a:solidFill>
                  <a:schemeClr val="accent2"/>
                </a:solidFill>
              </a:endParaRPr>
            </a:p>
          </p:txBody>
        </p:sp>
        <p:graphicFrame>
          <p:nvGraphicFramePr>
            <p:cNvPr id="24" name="Object 8"/>
            <p:cNvGraphicFramePr>
              <a:graphicFrameLocks noChangeAspect="1"/>
            </p:cNvGraphicFramePr>
            <p:nvPr/>
          </p:nvGraphicFramePr>
          <p:xfrm>
            <a:off x="1909" y="1876"/>
            <a:ext cx="743" cy="394"/>
          </p:xfrm>
          <a:graphic>
            <a:graphicData uri="http://schemas.openxmlformats.org/presentationml/2006/ole">
              <mc:AlternateContent xmlns:mc="http://schemas.openxmlformats.org/markup-compatibility/2006">
                <mc:Choice xmlns:v="urn:schemas-microsoft-com:vml" Requires="v">
                  <p:oleObj spid="_x0000_s62057" name="公式" r:id="rId3" imgW="1114357" imgH="552422" progId="Equation.3">
                    <p:embed/>
                  </p:oleObj>
                </mc:Choice>
                <mc:Fallback>
                  <p:oleObj name="公式" r:id="rId3" imgW="1114357" imgH="55242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 y="1876"/>
                          <a:ext cx="743"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25" name="Object 11"/>
            <p:cNvGraphicFramePr>
              <a:graphicFrameLocks noChangeAspect="1"/>
            </p:cNvGraphicFramePr>
            <p:nvPr/>
          </p:nvGraphicFramePr>
          <p:xfrm>
            <a:off x="2784" y="1642"/>
            <a:ext cx="209" cy="227"/>
          </p:xfrm>
          <a:graphic>
            <a:graphicData uri="http://schemas.openxmlformats.org/presentationml/2006/ole">
              <mc:AlternateContent xmlns:mc="http://schemas.openxmlformats.org/markup-compatibility/2006">
                <mc:Choice xmlns:v="urn:schemas-microsoft-com:vml" Requires="v">
                  <p:oleObj spid="_x0000_s62058" name="Equation" r:id="rId5" imgW="228600" imgH="276346" progId="Equation.3">
                    <p:embed/>
                  </p:oleObj>
                </mc:Choice>
                <mc:Fallback>
                  <p:oleObj name="Equation" r:id="rId5" imgW="228600" imgH="2763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4" y="1642"/>
                          <a:ext cx="2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grpSp>
        <p:nvGrpSpPr>
          <p:cNvPr id="26" name="Group 18"/>
          <p:cNvGrpSpPr>
            <a:grpSpLocks/>
          </p:cNvGrpSpPr>
          <p:nvPr/>
        </p:nvGrpSpPr>
        <p:grpSpPr bwMode="auto">
          <a:xfrm>
            <a:off x="381000" y="3733800"/>
            <a:ext cx="8610600" cy="946150"/>
            <a:chOff x="240" y="2352"/>
            <a:chExt cx="5424" cy="596"/>
          </a:xfrm>
        </p:grpSpPr>
        <p:graphicFrame>
          <p:nvGraphicFramePr>
            <p:cNvPr id="27" name="Object 12"/>
            <p:cNvGraphicFramePr>
              <a:graphicFrameLocks noChangeAspect="1"/>
            </p:cNvGraphicFramePr>
            <p:nvPr/>
          </p:nvGraphicFramePr>
          <p:xfrm>
            <a:off x="2544" y="2400"/>
            <a:ext cx="209" cy="227"/>
          </p:xfrm>
          <a:graphic>
            <a:graphicData uri="http://schemas.openxmlformats.org/presentationml/2006/ole">
              <mc:AlternateContent xmlns:mc="http://schemas.openxmlformats.org/markup-compatibility/2006">
                <mc:Choice xmlns:v="urn:schemas-microsoft-com:vml" Requires="v">
                  <p:oleObj spid="_x0000_s62059" name="Equation" r:id="rId7" imgW="228600" imgH="276346" progId="Equation.3">
                    <p:embed/>
                  </p:oleObj>
                </mc:Choice>
                <mc:Fallback>
                  <p:oleObj name="Equation" r:id="rId7" imgW="228600" imgH="2763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4" y="2400"/>
                          <a:ext cx="2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nvGrpSpPr>
            <p:cNvPr id="28" name="Group 17"/>
            <p:cNvGrpSpPr>
              <a:grpSpLocks/>
            </p:cNvGrpSpPr>
            <p:nvPr/>
          </p:nvGrpSpPr>
          <p:grpSpPr bwMode="auto">
            <a:xfrm>
              <a:off x="240" y="2352"/>
              <a:ext cx="5424" cy="596"/>
              <a:chOff x="240" y="2352"/>
              <a:chExt cx="5424" cy="596"/>
            </a:xfrm>
          </p:grpSpPr>
          <p:sp>
            <p:nvSpPr>
              <p:cNvPr id="29" name="Text Box 9"/>
              <p:cNvSpPr txBox="1">
                <a:spLocks noChangeArrowheads="1"/>
              </p:cNvSpPr>
              <p:nvPr/>
            </p:nvSpPr>
            <p:spPr bwMode="auto">
              <a:xfrm>
                <a:off x="240" y="2352"/>
                <a:ext cx="542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4. </a:t>
                </a:r>
                <a:r>
                  <a:rPr lang="zh-CN" altLang="en-US" sz="2800">
                    <a:solidFill>
                      <a:schemeClr val="accent2"/>
                    </a:solidFill>
                  </a:rPr>
                  <a:t>利用高斯定理，建立   和生场电荷的联系，并说明</a:t>
                </a:r>
              </a:p>
              <a:p>
                <a:pPr eaLnBrk="1" hangingPunct="1">
                  <a:spcBef>
                    <a:spcPct val="0"/>
                  </a:spcBef>
                  <a:buFontTx/>
                  <a:buNone/>
                </a:pPr>
                <a:r>
                  <a:rPr lang="zh-CN" altLang="en-US" sz="2800">
                    <a:solidFill>
                      <a:schemeClr val="accent2"/>
                    </a:solidFill>
                  </a:rPr>
                  <a:t>        的方向；</a:t>
                </a:r>
                <a:endParaRPr lang="en-US" altLang="zh-CN" sz="2800">
                  <a:solidFill>
                    <a:schemeClr val="accent2"/>
                  </a:solidFill>
                </a:endParaRPr>
              </a:p>
            </p:txBody>
          </p:sp>
          <p:graphicFrame>
            <p:nvGraphicFramePr>
              <p:cNvPr id="30" name="Object 14"/>
              <p:cNvGraphicFramePr>
                <a:graphicFrameLocks noChangeAspect="1"/>
              </p:cNvGraphicFramePr>
              <p:nvPr/>
            </p:nvGraphicFramePr>
            <p:xfrm>
              <a:off x="528" y="2673"/>
              <a:ext cx="209" cy="227"/>
            </p:xfrm>
            <a:graphic>
              <a:graphicData uri="http://schemas.openxmlformats.org/presentationml/2006/ole">
                <mc:AlternateContent xmlns:mc="http://schemas.openxmlformats.org/markup-compatibility/2006">
                  <mc:Choice xmlns:v="urn:schemas-microsoft-com:vml" Requires="v">
                    <p:oleObj spid="_x0000_s62060" name="Equation" r:id="rId9" imgW="228600" imgH="276346" progId="Equation.3">
                      <p:embed/>
                    </p:oleObj>
                  </mc:Choice>
                  <mc:Fallback>
                    <p:oleObj name="Equation" r:id="rId9" imgW="228600" imgH="2763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 y="2673"/>
                            <a:ext cx="20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grpSp>
      <p:graphicFrame>
        <p:nvGraphicFramePr>
          <p:cNvPr id="31" name="Object 15"/>
          <p:cNvGraphicFramePr>
            <a:graphicFrameLocks noChangeAspect="1"/>
          </p:cNvGraphicFramePr>
          <p:nvPr/>
        </p:nvGraphicFramePr>
        <p:xfrm>
          <a:off x="5529263" y="71438"/>
          <a:ext cx="2962275" cy="1001712"/>
        </p:xfrm>
        <a:graphic>
          <a:graphicData uri="http://schemas.openxmlformats.org/presentationml/2006/ole">
            <mc:AlternateContent xmlns:mc="http://schemas.openxmlformats.org/markup-compatibility/2006">
              <mc:Choice xmlns:v="urn:schemas-microsoft-com:vml" Requires="v">
                <p:oleObj spid="_x0000_s62061" name="公式" r:id="rId11" imgW="2762385" imgH="885766" progId="Equation.3">
                  <p:embed/>
                </p:oleObj>
              </mc:Choice>
              <mc:Fallback>
                <p:oleObj name="公式" r:id="rId11" imgW="2762385" imgH="88576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29263" y="71438"/>
                        <a:ext cx="2962275"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32" name="Text Box 10"/>
          <p:cNvSpPr txBox="1">
            <a:spLocks noChangeArrowheads="1"/>
          </p:cNvSpPr>
          <p:nvPr/>
        </p:nvSpPr>
        <p:spPr bwMode="auto">
          <a:xfrm>
            <a:off x="395536" y="5646191"/>
            <a:ext cx="6675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dirty="0">
                <a:solidFill>
                  <a:schemeClr val="accent2"/>
                </a:solidFill>
              </a:rPr>
              <a:t>6. </a:t>
            </a:r>
            <a:r>
              <a:rPr lang="zh-CN" altLang="en-US" sz="2800" dirty="0">
                <a:solidFill>
                  <a:schemeClr val="accent2"/>
                </a:solidFill>
              </a:rPr>
              <a:t>不规则的特殊问题，结合电场叠加原理</a:t>
            </a:r>
            <a:endParaRPr lang="en-US" altLang="zh-CN" sz="2800" dirty="0">
              <a:solidFill>
                <a:schemeClr val="accent2"/>
              </a:solidFill>
            </a:endParaRPr>
          </a:p>
        </p:txBody>
      </p:sp>
    </p:spTree>
    <p:extLst>
      <p:ext uri="{BB962C8B-B14F-4D97-AF65-F5344CB8AC3E}">
        <p14:creationId xmlns:p14="http://schemas.microsoft.com/office/powerpoint/2010/main" val="3264572434"/>
      </p:ext>
    </p:extLst>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77588"/>
            <a:ext cx="5594801" cy="523220"/>
          </a:xfrm>
          <a:prstGeom prst="rect">
            <a:avLst/>
          </a:prstGeom>
        </p:spPr>
        <p:txBody>
          <a:bodyPr wrap="none">
            <a:spAutoFit/>
          </a:bodyPr>
          <a:lstStyle/>
          <a:p>
            <a:r>
              <a:rPr lang="zh-CN" altLang="en-US" dirty="0">
                <a:solidFill>
                  <a:schemeClr val="accent2"/>
                </a:solidFill>
              </a:rPr>
              <a:t>均匀带电球面，球体，柱面，平面</a:t>
            </a:r>
            <a:endParaRPr lang="zh-CN" altLang="en-US" dirty="0"/>
          </a:p>
        </p:txBody>
      </p:sp>
      <p:sp>
        <p:nvSpPr>
          <p:cNvPr id="3" name="矩形 2"/>
          <p:cNvSpPr/>
          <p:nvPr/>
        </p:nvSpPr>
        <p:spPr>
          <a:xfrm>
            <a:off x="3481206" y="188640"/>
            <a:ext cx="2242922" cy="707886"/>
          </a:xfrm>
          <a:prstGeom prst="rect">
            <a:avLst/>
          </a:prstGeom>
        </p:spPr>
        <p:txBody>
          <a:bodyPr wrap="none">
            <a:spAutoFit/>
          </a:bodyPr>
          <a:lstStyle/>
          <a:p>
            <a:r>
              <a:rPr lang="zh-CN" altLang="en-US" sz="4000" dirty="0"/>
              <a:t>典型运用</a:t>
            </a:r>
          </a:p>
        </p:txBody>
      </p:sp>
      <p:sp>
        <p:nvSpPr>
          <p:cNvPr id="4" name="Text Box 2"/>
          <p:cNvSpPr txBox="1">
            <a:spLocks noChangeArrowheads="1"/>
          </p:cNvSpPr>
          <p:nvPr/>
        </p:nvSpPr>
        <p:spPr bwMode="auto">
          <a:xfrm>
            <a:off x="323528" y="2405831"/>
            <a:ext cx="8321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rgbClr val="CC3300"/>
                </a:solidFill>
              </a:rPr>
              <a:t>利用场强叠加原理，可求出更多带电体的电场分布</a:t>
            </a:r>
            <a:endParaRPr lang="en-US" altLang="zh-CN" sz="2800" dirty="0">
              <a:solidFill>
                <a:srgbClr val="CC3300"/>
              </a:solidFill>
            </a:endParaRPr>
          </a:p>
        </p:txBody>
      </p:sp>
      <p:sp>
        <p:nvSpPr>
          <p:cNvPr id="8" name="Text Box 6"/>
          <p:cNvSpPr txBox="1">
            <a:spLocks noChangeArrowheads="1"/>
          </p:cNvSpPr>
          <p:nvPr/>
        </p:nvSpPr>
        <p:spPr bwMode="auto">
          <a:xfrm>
            <a:off x="539552" y="3284984"/>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chemeClr val="accent2"/>
                </a:solidFill>
              </a:rPr>
              <a:t>带圆孔的无限大平板；</a:t>
            </a:r>
            <a:endParaRPr lang="en-US" altLang="zh-CN" sz="2800" dirty="0">
              <a:solidFill>
                <a:schemeClr val="accent2"/>
              </a:solidFill>
            </a:endParaRPr>
          </a:p>
        </p:txBody>
      </p:sp>
      <p:sp>
        <p:nvSpPr>
          <p:cNvPr id="9" name="Text Box 7"/>
          <p:cNvSpPr txBox="1">
            <a:spLocks noChangeArrowheads="1"/>
          </p:cNvSpPr>
          <p:nvPr/>
        </p:nvSpPr>
        <p:spPr bwMode="auto">
          <a:xfrm>
            <a:off x="4786115" y="3284984"/>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chemeClr val="accent2"/>
                </a:solidFill>
              </a:rPr>
              <a:t>带有空腔的圆柱体等；</a:t>
            </a:r>
            <a:endParaRPr lang="en-US" altLang="zh-CN" sz="2800" dirty="0">
              <a:solidFill>
                <a:schemeClr val="accent2"/>
              </a:solidFill>
            </a:endParaRPr>
          </a:p>
        </p:txBody>
      </p:sp>
      <p:grpSp>
        <p:nvGrpSpPr>
          <p:cNvPr id="26" name="Group 24"/>
          <p:cNvGrpSpPr>
            <a:grpSpLocks/>
          </p:cNvGrpSpPr>
          <p:nvPr/>
        </p:nvGrpSpPr>
        <p:grpSpPr bwMode="auto">
          <a:xfrm>
            <a:off x="1898452" y="3970784"/>
            <a:ext cx="1003300" cy="2286000"/>
            <a:chOff x="4368" y="1440"/>
            <a:chExt cx="632" cy="1440"/>
          </a:xfrm>
        </p:grpSpPr>
        <p:sp>
          <p:nvSpPr>
            <p:cNvPr id="27" name="Freeform 25"/>
            <p:cNvSpPr>
              <a:spLocks/>
            </p:cNvSpPr>
            <p:nvPr/>
          </p:nvSpPr>
          <p:spPr bwMode="auto">
            <a:xfrm>
              <a:off x="4376" y="1440"/>
              <a:ext cx="613" cy="1440"/>
            </a:xfrm>
            <a:custGeom>
              <a:avLst/>
              <a:gdLst>
                <a:gd name="T0" fmla="*/ 1 w 1164"/>
                <a:gd name="T1" fmla="*/ 0 h 2054"/>
                <a:gd name="T2" fmla="*/ 0 w 1164"/>
                <a:gd name="T3" fmla="*/ 2 h 2054"/>
                <a:gd name="T4" fmla="*/ 0 w 1164"/>
                <a:gd name="T5" fmla="*/ 5 h 2054"/>
                <a:gd name="T6" fmla="*/ 1 w 1164"/>
                <a:gd name="T7" fmla="*/ 3 h 2054"/>
                <a:gd name="T8" fmla="*/ 1 w 1164"/>
                <a:gd name="T9" fmla="*/ 0 h 2054"/>
                <a:gd name="T10" fmla="*/ 0 60000 65536"/>
                <a:gd name="T11" fmla="*/ 0 60000 65536"/>
                <a:gd name="T12" fmla="*/ 0 60000 65536"/>
                <a:gd name="T13" fmla="*/ 0 60000 65536"/>
                <a:gd name="T14" fmla="*/ 0 60000 65536"/>
                <a:gd name="T15" fmla="*/ 0 w 1164"/>
                <a:gd name="T16" fmla="*/ 0 h 2054"/>
                <a:gd name="T17" fmla="*/ 1164 w 1164"/>
                <a:gd name="T18" fmla="*/ 2054 h 2054"/>
              </a:gdLst>
              <a:ahLst/>
              <a:cxnLst>
                <a:cxn ang="T10">
                  <a:pos x="T0" y="T1"/>
                </a:cxn>
                <a:cxn ang="T11">
                  <a:pos x="T2" y="T3"/>
                </a:cxn>
                <a:cxn ang="T12">
                  <a:pos x="T4" y="T5"/>
                </a:cxn>
                <a:cxn ang="T13">
                  <a:pos x="T6" y="T7"/>
                </a:cxn>
                <a:cxn ang="T14">
                  <a:pos x="T8" y="T9"/>
                </a:cxn>
              </a:cxnLst>
              <a:rect l="T15" t="T16" r="T17" b="T18"/>
              <a:pathLst>
                <a:path w="1164" h="2054">
                  <a:moveTo>
                    <a:pt x="1164" y="0"/>
                  </a:moveTo>
                  <a:lnTo>
                    <a:pt x="0" y="856"/>
                  </a:lnTo>
                  <a:lnTo>
                    <a:pt x="0" y="2054"/>
                  </a:lnTo>
                  <a:lnTo>
                    <a:pt x="1164" y="1284"/>
                  </a:lnTo>
                  <a:lnTo>
                    <a:pt x="1164" y="0"/>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Oval 26"/>
            <p:cNvSpPr>
              <a:spLocks noChangeArrowheads="1"/>
            </p:cNvSpPr>
            <p:nvPr/>
          </p:nvSpPr>
          <p:spPr bwMode="auto">
            <a:xfrm>
              <a:off x="4562" y="1953"/>
              <a:ext cx="254" cy="481"/>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29" name="Rectangle 27"/>
            <p:cNvSpPr>
              <a:spLocks noChangeArrowheads="1"/>
            </p:cNvSpPr>
            <p:nvPr/>
          </p:nvSpPr>
          <p:spPr bwMode="auto">
            <a:xfrm>
              <a:off x="4560" y="1440"/>
              <a:ext cx="19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30" name="Rectangle 28"/>
            <p:cNvSpPr>
              <a:spLocks noChangeArrowheads="1"/>
            </p:cNvSpPr>
            <p:nvPr/>
          </p:nvSpPr>
          <p:spPr bwMode="auto">
            <a:xfrm>
              <a:off x="4613" y="1472"/>
              <a:ext cx="1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Symbol" pitchFamily="18" charset="2"/>
                </a:rPr>
                <a:t>s</a:t>
              </a:r>
              <a:endParaRPr lang="en-US" altLang="zh-CN" sz="2400">
                <a:solidFill>
                  <a:schemeClr val="accent2"/>
                </a:solidFill>
              </a:endParaRPr>
            </a:p>
          </p:txBody>
        </p:sp>
        <p:sp>
          <p:nvSpPr>
            <p:cNvPr id="31" name="Rectangle 29"/>
            <p:cNvSpPr>
              <a:spLocks noChangeArrowheads="1"/>
            </p:cNvSpPr>
            <p:nvPr/>
          </p:nvSpPr>
          <p:spPr bwMode="auto">
            <a:xfrm>
              <a:off x="4829" y="1920"/>
              <a:ext cx="17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32" name="Rectangle 30"/>
            <p:cNvSpPr>
              <a:spLocks noChangeArrowheads="1"/>
            </p:cNvSpPr>
            <p:nvPr/>
          </p:nvSpPr>
          <p:spPr bwMode="auto">
            <a:xfrm>
              <a:off x="4368" y="2100"/>
              <a:ext cx="1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33" name="Rectangle 31"/>
            <p:cNvSpPr>
              <a:spLocks noChangeArrowheads="1"/>
            </p:cNvSpPr>
            <p:nvPr/>
          </p:nvSpPr>
          <p:spPr bwMode="auto">
            <a:xfrm>
              <a:off x="4656" y="2208"/>
              <a:ext cx="1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endParaRPr lang="en-US" altLang="zh-CN" sz="2400">
                <a:solidFill>
                  <a:schemeClr val="accent2"/>
                </a:solidFill>
              </a:endParaRPr>
            </a:p>
          </p:txBody>
        </p:sp>
        <p:sp>
          <p:nvSpPr>
            <p:cNvPr id="34" name="Line 32"/>
            <p:cNvSpPr>
              <a:spLocks noChangeShapeType="1"/>
            </p:cNvSpPr>
            <p:nvPr/>
          </p:nvSpPr>
          <p:spPr bwMode="auto">
            <a:xfrm flipH="1">
              <a:off x="4608" y="2160"/>
              <a:ext cx="96"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5" name="Group 33"/>
          <p:cNvGrpSpPr>
            <a:grpSpLocks/>
          </p:cNvGrpSpPr>
          <p:nvPr/>
        </p:nvGrpSpPr>
        <p:grpSpPr bwMode="auto">
          <a:xfrm>
            <a:off x="5949752" y="3956497"/>
            <a:ext cx="1600200" cy="2376487"/>
            <a:chOff x="3984" y="2631"/>
            <a:chExt cx="1008" cy="1497"/>
          </a:xfrm>
        </p:grpSpPr>
        <p:sp>
          <p:nvSpPr>
            <p:cNvPr id="36" name="Rectangle 34"/>
            <p:cNvSpPr>
              <a:spLocks noChangeArrowheads="1"/>
            </p:cNvSpPr>
            <p:nvPr/>
          </p:nvSpPr>
          <p:spPr bwMode="auto">
            <a:xfrm>
              <a:off x="4877" y="2976"/>
              <a:ext cx="12" cy="117"/>
            </a:xfrm>
            <a:prstGeom prst="rect">
              <a:avLst/>
            </a:prstGeom>
            <a:solidFill>
              <a:srgbClr val="CC00FF"/>
            </a:solidFill>
            <a:ln w="28575">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grpSp>
          <p:nvGrpSpPr>
            <p:cNvPr id="37" name="Group 35"/>
            <p:cNvGrpSpPr>
              <a:grpSpLocks/>
            </p:cNvGrpSpPr>
            <p:nvPr/>
          </p:nvGrpSpPr>
          <p:grpSpPr bwMode="auto">
            <a:xfrm>
              <a:off x="3988" y="3535"/>
              <a:ext cx="956" cy="463"/>
              <a:chOff x="2069" y="3685"/>
              <a:chExt cx="866" cy="374"/>
            </a:xfrm>
          </p:grpSpPr>
          <p:sp>
            <p:nvSpPr>
              <p:cNvPr id="95" name="Freeform 36"/>
              <p:cNvSpPr>
                <a:spLocks/>
              </p:cNvSpPr>
              <p:nvPr/>
            </p:nvSpPr>
            <p:spPr bwMode="auto">
              <a:xfrm>
                <a:off x="2460" y="3685"/>
                <a:ext cx="42" cy="12"/>
              </a:xfrm>
              <a:custGeom>
                <a:avLst/>
                <a:gdLst>
                  <a:gd name="T0" fmla="*/ 0 w 86"/>
                  <a:gd name="T1" fmla="*/ 1 h 23"/>
                  <a:gd name="T2" fmla="*/ 0 w 86"/>
                  <a:gd name="T3" fmla="*/ 0 h 23"/>
                  <a:gd name="T4" fmla="*/ 0 w 86"/>
                  <a:gd name="T5" fmla="*/ 1 h 23"/>
                  <a:gd name="T6" fmla="*/ 0 w 86"/>
                  <a:gd name="T7" fmla="*/ 1 h 23"/>
                  <a:gd name="T8" fmla="*/ 0 w 86"/>
                  <a:gd name="T9" fmla="*/ 1 h 23"/>
                  <a:gd name="T10" fmla="*/ 0 60000 65536"/>
                  <a:gd name="T11" fmla="*/ 0 60000 65536"/>
                  <a:gd name="T12" fmla="*/ 0 60000 65536"/>
                  <a:gd name="T13" fmla="*/ 0 60000 65536"/>
                  <a:gd name="T14" fmla="*/ 0 60000 65536"/>
                  <a:gd name="T15" fmla="*/ 0 w 86"/>
                  <a:gd name="T16" fmla="*/ 0 h 23"/>
                  <a:gd name="T17" fmla="*/ 86 w 86"/>
                  <a:gd name="T18" fmla="*/ 23 h 23"/>
                </a:gdLst>
                <a:ahLst/>
                <a:cxnLst>
                  <a:cxn ang="T10">
                    <a:pos x="T0" y="T1"/>
                  </a:cxn>
                  <a:cxn ang="T11">
                    <a:pos x="T2" y="T3"/>
                  </a:cxn>
                  <a:cxn ang="T12">
                    <a:pos x="T4" y="T5"/>
                  </a:cxn>
                  <a:cxn ang="T13">
                    <a:pos x="T6" y="T7"/>
                  </a:cxn>
                  <a:cxn ang="T14">
                    <a:pos x="T8" y="T9"/>
                  </a:cxn>
                </a:cxnLst>
                <a:rect l="T15" t="T16" r="T17" b="T18"/>
                <a:pathLst>
                  <a:path w="86" h="23">
                    <a:moveTo>
                      <a:pt x="86" y="21"/>
                    </a:moveTo>
                    <a:lnTo>
                      <a:pt x="86" y="0"/>
                    </a:lnTo>
                    <a:lnTo>
                      <a:pt x="0" y="2"/>
                    </a:lnTo>
                    <a:lnTo>
                      <a:pt x="0" y="23"/>
                    </a:lnTo>
                    <a:lnTo>
                      <a:pt x="86" y="21"/>
                    </a:lnTo>
                    <a:close/>
                  </a:path>
                </a:pathLst>
              </a:custGeom>
              <a:solidFill>
                <a:srgbClr val="000000"/>
              </a:solidFill>
              <a:ln w="28575">
                <a:solidFill>
                  <a:schemeClr val="accent2"/>
                </a:solidFill>
                <a:round/>
                <a:headEnd/>
                <a:tailEnd/>
              </a:ln>
            </p:spPr>
            <p:txBody>
              <a:bodyPr/>
              <a:lstStyle/>
              <a:p>
                <a:endParaRPr lang="zh-CN" altLang="en-US"/>
              </a:p>
            </p:txBody>
          </p:sp>
          <p:sp>
            <p:nvSpPr>
              <p:cNvPr id="96" name="Freeform 37"/>
              <p:cNvSpPr>
                <a:spLocks/>
              </p:cNvSpPr>
              <p:nvPr/>
            </p:nvSpPr>
            <p:spPr bwMode="auto">
              <a:xfrm>
                <a:off x="2385" y="3688"/>
                <a:ext cx="43" cy="15"/>
              </a:xfrm>
              <a:custGeom>
                <a:avLst/>
                <a:gdLst>
                  <a:gd name="T0" fmla="*/ 0 w 88"/>
                  <a:gd name="T1" fmla="*/ 0 h 31"/>
                  <a:gd name="T2" fmla="*/ 0 w 88"/>
                  <a:gd name="T3" fmla="*/ 0 h 31"/>
                  <a:gd name="T4" fmla="*/ 0 w 88"/>
                  <a:gd name="T5" fmla="*/ 0 h 31"/>
                  <a:gd name="T6" fmla="*/ 0 w 88"/>
                  <a:gd name="T7" fmla="*/ 0 h 31"/>
                  <a:gd name="T8" fmla="*/ 0 w 88"/>
                  <a:gd name="T9" fmla="*/ 0 h 31"/>
                  <a:gd name="T10" fmla="*/ 0 w 88"/>
                  <a:gd name="T11" fmla="*/ 0 h 31"/>
                  <a:gd name="T12" fmla="*/ 0 w 88"/>
                  <a:gd name="T13" fmla="*/ 0 h 31"/>
                  <a:gd name="T14" fmla="*/ 0 60000 65536"/>
                  <a:gd name="T15" fmla="*/ 0 60000 65536"/>
                  <a:gd name="T16" fmla="*/ 0 60000 65536"/>
                  <a:gd name="T17" fmla="*/ 0 60000 65536"/>
                  <a:gd name="T18" fmla="*/ 0 60000 65536"/>
                  <a:gd name="T19" fmla="*/ 0 60000 65536"/>
                  <a:gd name="T20" fmla="*/ 0 60000 65536"/>
                  <a:gd name="T21" fmla="*/ 0 w 88"/>
                  <a:gd name="T22" fmla="*/ 0 h 31"/>
                  <a:gd name="T23" fmla="*/ 88 w 88"/>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31">
                    <a:moveTo>
                      <a:pt x="88" y="22"/>
                    </a:moveTo>
                    <a:lnTo>
                      <a:pt x="86" y="0"/>
                    </a:lnTo>
                    <a:lnTo>
                      <a:pt x="63" y="2"/>
                    </a:lnTo>
                    <a:lnTo>
                      <a:pt x="0" y="9"/>
                    </a:lnTo>
                    <a:lnTo>
                      <a:pt x="2" y="31"/>
                    </a:lnTo>
                    <a:lnTo>
                      <a:pt x="63" y="24"/>
                    </a:lnTo>
                    <a:lnTo>
                      <a:pt x="88" y="22"/>
                    </a:lnTo>
                    <a:close/>
                  </a:path>
                </a:pathLst>
              </a:custGeom>
              <a:solidFill>
                <a:srgbClr val="000000"/>
              </a:solidFill>
              <a:ln w="28575">
                <a:solidFill>
                  <a:schemeClr val="accent2"/>
                </a:solidFill>
                <a:round/>
                <a:headEnd/>
                <a:tailEnd/>
              </a:ln>
            </p:spPr>
            <p:txBody>
              <a:bodyPr/>
              <a:lstStyle/>
              <a:p>
                <a:endParaRPr lang="zh-CN" altLang="en-US"/>
              </a:p>
            </p:txBody>
          </p:sp>
          <p:sp>
            <p:nvSpPr>
              <p:cNvPr id="97" name="Freeform 38"/>
              <p:cNvSpPr>
                <a:spLocks/>
              </p:cNvSpPr>
              <p:nvPr/>
            </p:nvSpPr>
            <p:spPr bwMode="auto">
              <a:xfrm>
                <a:off x="2310" y="3697"/>
                <a:ext cx="44" cy="19"/>
              </a:xfrm>
              <a:custGeom>
                <a:avLst/>
                <a:gdLst>
                  <a:gd name="T0" fmla="*/ 0 w 89"/>
                  <a:gd name="T1" fmla="*/ 1 h 38"/>
                  <a:gd name="T2" fmla="*/ 0 w 89"/>
                  <a:gd name="T3" fmla="*/ 0 h 38"/>
                  <a:gd name="T4" fmla="*/ 0 w 89"/>
                  <a:gd name="T5" fmla="*/ 1 h 38"/>
                  <a:gd name="T6" fmla="*/ 0 w 89"/>
                  <a:gd name="T7" fmla="*/ 1 h 38"/>
                  <a:gd name="T8" fmla="*/ 0 w 89"/>
                  <a:gd name="T9" fmla="*/ 1 h 38"/>
                  <a:gd name="T10" fmla="*/ 0 w 89"/>
                  <a:gd name="T11" fmla="*/ 1 h 38"/>
                  <a:gd name="T12" fmla="*/ 0 w 89"/>
                  <a:gd name="T13" fmla="*/ 1 h 38"/>
                  <a:gd name="T14" fmla="*/ 0 60000 65536"/>
                  <a:gd name="T15" fmla="*/ 0 60000 65536"/>
                  <a:gd name="T16" fmla="*/ 0 60000 65536"/>
                  <a:gd name="T17" fmla="*/ 0 60000 65536"/>
                  <a:gd name="T18" fmla="*/ 0 60000 65536"/>
                  <a:gd name="T19" fmla="*/ 0 60000 65536"/>
                  <a:gd name="T20" fmla="*/ 0 60000 65536"/>
                  <a:gd name="T21" fmla="*/ 0 w 89"/>
                  <a:gd name="T22" fmla="*/ 0 h 38"/>
                  <a:gd name="T23" fmla="*/ 89 w 89"/>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9" h="38">
                    <a:moveTo>
                      <a:pt x="89" y="22"/>
                    </a:moveTo>
                    <a:lnTo>
                      <a:pt x="85" y="0"/>
                    </a:lnTo>
                    <a:lnTo>
                      <a:pt x="51" y="6"/>
                    </a:lnTo>
                    <a:lnTo>
                      <a:pt x="0" y="16"/>
                    </a:lnTo>
                    <a:lnTo>
                      <a:pt x="3" y="38"/>
                    </a:lnTo>
                    <a:lnTo>
                      <a:pt x="51" y="27"/>
                    </a:lnTo>
                    <a:lnTo>
                      <a:pt x="89" y="22"/>
                    </a:lnTo>
                    <a:close/>
                  </a:path>
                </a:pathLst>
              </a:custGeom>
              <a:solidFill>
                <a:srgbClr val="000000"/>
              </a:solidFill>
              <a:ln w="28575">
                <a:solidFill>
                  <a:schemeClr val="accent2"/>
                </a:solidFill>
                <a:round/>
                <a:headEnd/>
                <a:tailEnd/>
              </a:ln>
            </p:spPr>
            <p:txBody>
              <a:bodyPr/>
              <a:lstStyle/>
              <a:p>
                <a:endParaRPr lang="zh-CN" altLang="en-US"/>
              </a:p>
            </p:txBody>
          </p:sp>
          <p:sp>
            <p:nvSpPr>
              <p:cNvPr id="98" name="Freeform 39"/>
              <p:cNvSpPr>
                <a:spLocks/>
              </p:cNvSpPr>
              <p:nvPr/>
            </p:nvSpPr>
            <p:spPr bwMode="auto">
              <a:xfrm>
                <a:off x="2237" y="3712"/>
                <a:ext cx="44" cy="23"/>
              </a:xfrm>
              <a:custGeom>
                <a:avLst/>
                <a:gdLst>
                  <a:gd name="T0" fmla="*/ 0 w 90"/>
                  <a:gd name="T1" fmla="*/ 1 h 45"/>
                  <a:gd name="T2" fmla="*/ 0 w 90"/>
                  <a:gd name="T3" fmla="*/ 0 h 45"/>
                  <a:gd name="T4" fmla="*/ 0 w 90"/>
                  <a:gd name="T5" fmla="*/ 1 h 45"/>
                  <a:gd name="T6" fmla="*/ 0 w 90"/>
                  <a:gd name="T7" fmla="*/ 1 h 45"/>
                  <a:gd name="T8" fmla="*/ 0 w 90"/>
                  <a:gd name="T9" fmla="*/ 1 h 45"/>
                  <a:gd name="T10" fmla="*/ 0 w 90"/>
                  <a:gd name="T11" fmla="*/ 1 h 45"/>
                  <a:gd name="T12" fmla="*/ 0 w 90"/>
                  <a:gd name="T13" fmla="*/ 1 h 45"/>
                  <a:gd name="T14" fmla="*/ 0 60000 65536"/>
                  <a:gd name="T15" fmla="*/ 0 60000 65536"/>
                  <a:gd name="T16" fmla="*/ 0 60000 65536"/>
                  <a:gd name="T17" fmla="*/ 0 60000 65536"/>
                  <a:gd name="T18" fmla="*/ 0 60000 65536"/>
                  <a:gd name="T19" fmla="*/ 0 60000 65536"/>
                  <a:gd name="T20" fmla="*/ 0 60000 65536"/>
                  <a:gd name="T21" fmla="*/ 0 w 90"/>
                  <a:gd name="T22" fmla="*/ 0 h 45"/>
                  <a:gd name="T23" fmla="*/ 90 w 90"/>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45">
                    <a:moveTo>
                      <a:pt x="90" y="20"/>
                    </a:moveTo>
                    <a:lnTo>
                      <a:pt x="84" y="0"/>
                    </a:lnTo>
                    <a:lnTo>
                      <a:pt x="49" y="9"/>
                    </a:lnTo>
                    <a:lnTo>
                      <a:pt x="0" y="25"/>
                    </a:lnTo>
                    <a:lnTo>
                      <a:pt x="8" y="45"/>
                    </a:lnTo>
                    <a:lnTo>
                      <a:pt x="57" y="29"/>
                    </a:lnTo>
                    <a:lnTo>
                      <a:pt x="90" y="20"/>
                    </a:lnTo>
                    <a:close/>
                  </a:path>
                </a:pathLst>
              </a:custGeom>
              <a:solidFill>
                <a:srgbClr val="000000"/>
              </a:solidFill>
              <a:ln w="28575">
                <a:solidFill>
                  <a:schemeClr val="accent2"/>
                </a:solidFill>
                <a:round/>
                <a:headEnd/>
                <a:tailEnd/>
              </a:ln>
            </p:spPr>
            <p:txBody>
              <a:bodyPr/>
              <a:lstStyle/>
              <a:p>
                <a:endParaRPr lang="zh-CN" altLang="en-US"/>
              </a:p>
            </p:txBody>
          </p:sp>
          <p:sp>
            <p:nvSpPr>
              <p:cNvPr id="99" name="Freeform 40"/>
              <p:cNvSpPr>
                <a:spLocks/>
              </p:cNvSpPr>
              <p:nvPr/>
            </p:nvSpPr>
            <p:spPr bwMode="auto">
              <a:xfrm>
                <a:off x="2167" y="3735"/>
                <a:ext cx="44" cy="27"/>
              </a:xfrm>
              <a:custGeom>
                <a:avLst/>
                <a:gdLst>
                  <a:gd name="T0" fmla="*/ 1 w 88"/>
                  <a:gd name="T1" fmla="*/ 1 h 53"/>
                  <a:gd name="T2" fmla="*/ 1 w 88"/>
                  <a:gd name="T3" fmla="*/ 0 h 53"/>
                  <a:gd name="T4" fmla="*/ 1 w 88"/>
                  <a:gd name="T5" fmla="*/ 1 h 53"/>
                  <a:gd name="T6" fmla="*/ 1 w 88"/>
                  <a:gd name="T7" fmla="*/ 1 h 53"/>
                  <a:gd name="T8" fmla="*/ 0 w 88"/>
                  <a:gd name="T9" fmla="*/ 1 h 53"/>
                  <a:gd name="T10" fmla="*/ 1 w 88"/>
                  <a:gd name="T11" fmla="*/ 1 h 53"/>
                  <a:gd name="T12" fmla="*/ 1 w 88"/>
                  <a:gd name="T13" fmla="*/ 1 h 53"/>
                  <a:gd name="T14" fmla="*/ 1 w 88"/>
                  <a:gd name="T15" fmla="*/ 1 h 53"/>
                  <a:gd name="T16" fmla="*/ 1 w 88"/>
                  <a:gd name="T17" fmla="*/ 1 h 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8"/>
                  <a:gd name="T28" fmla="*/ 0 h 53"/>
                  <a:gd name="T29" fmla="*/ 88 w 88"/>
                  <a:gd name="T30" fmla="*/ 53 h 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8" h="53">
                    <a:moveTo>
                      <a:pt x="88" y="19"/>
                    </a:moveTo>
                    <a:lnTo>
                      <a:pt x="81" y="0"/>
                    </a:lnTo>
                    <a:lnTo>
                      <a:pt x="61" y="7"/>
                    </a:lnTo>
                    <a:lnTo>
                      <a:pt x="6" y="32"/>
                    </a:lnTo>
                    <a:lnTo>
                      <a:pt x="0" y="36"/>
                    </a:lnTo>
                    <a:lnTo>
                      <a:pt x="11" y="53"/>
                    </a:lnTo>
                    <a:lnTo>
                      <a:pt x="15" y="52"/>
                    </a:lnTo>
                    <a:lnTo>
                      <a:pt x="70" y="27"/>
                    </a:lnTo>
                    <a:lnTo>
                      <a:pt x="88" y="19"/>
                    </a:lnTo>
                    <a:close/>
                  </a:path>
                </a:pathLst>
              </a:custGeom>
              <a:solidFill>
                <a:srgbClr val="000000"/>
              </a:solidFill>
              <a:ln w="28575">
                <a:solidFill>
                  <a:schemeClr val="accent2"/>
                </a:solidFill>
                <a:round/>
                <a:headEnd/>
                <a:tailEnd/>
              </a:ln>
            </p:spPr>
            <p:txBody>
              <a:bodyPr/>
              <a:lstStyle/>
              <a:p>
                <a:endParaRPr lang="zh-CN" altLang="en-US"/>
              </a:p>
            </p:txBody>
          </p:sp>
          <p:sp>
            <p:nvSpPr>
              <p:cNvPr id="100" name="Freeform 41"/>
              <p:cNvSpPr>
                <a:spLocks/>
              </p:cNvSpPr>
              <p:nvPr/>
            </p:nvSpPr>
            <p:spPr bwMode="auto">
              <a:xfrm>
                <a:off x="2106" y="3770"/>
                <a:ext cx="39" cy="35"/>
              </a:xfrm>
              <a:custGeom>
                <a:avLst/>
                <a:gdLst>
                  <a:gd name="T0" fmla="*/ 0 w 79"/>
                  <a:gd name="T1" fmla="*/ 1 h 70"/>
                  <a:gd name="T2" fmla="*/ 0 w 79"/>
                  <a:gd name="T3" fmla="*/ 0 h 70"/>
                  <a:gd name="T4" fmla="*/ 0 w 79"/>
                  <a:gd name="T5" fmla="*/ 1 h 70"/>
                  <a:gd name="T6" fmla="*/ 0 w 79"/>
                  <a:gd name="T7" fmla="*/ 1 h 70"/>
                  <a:gd name="T8" fmla="*/ 0 w 79"/>
                  <a:gd name="T9" fmla="*/ 1 h 70"/>
                  <a:gd name="T10" fmla="*/ 0 w 79"/>
                  <a:gd name="T11" fmla="*/ 1 h 70"/>
                  <a:gd name="T12" fmla="*/ 0 w 79"/>
                  <a:gd name="T13" fmla="*/ 1 h 70"/>
                  <a:gd name="T14" fmla="*/ 0 w 79"/>
                  <a:gd name="T15" fmla="*/ 1 h 70"/>
                  <a:gd name="T16" fmla="*/ 0 w 79"/>
                  <a:gd name="T17" fmla="*/ 1 h 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9"/>
                  <a:gd name="T28" fmla="*/ 0 h 70"/>
                  <a:gd name="T29" fmla="*/ 79 w 79"/>
                  <a:gd name="T30" fmla="*/ 70 h 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9" h="70">
                    <a:moveTo>
                      <a:pt x="79" y="18"/>
                    </a:moveTo>
                    <a:lnTo>
                      <a:pt x="66" y="0"/>
                    </a:lnTo>
                    <a:lnTo>
                      <a:pt x="32" y="24"/>
                    </a:lnTo>
                    <a:lnTo>
                      <a:pt x="15" y="40"/>
                    </a:lnTo>
                    <a:lnTo>
                      <a:pt x="0" y="54"/>
                    </a:lnTo>
                    <a:lnTo>
                      <a:pt x="13" y="70"/>
                    </a:lnTo>
                    <a:lnTo>
                      <a:pt x="31" y="56"/>
                    </a:lnTo>
                    <a:lnTo>
                      <a:pt x="49" y="40"/>
                    </a:lnTo>
                    <a:lnTo>
                      <a:pt x="79" y="18"/>
                    </a:lnTo>
                    <a:close/>
                  </a:path>
                </a:pathLst>
              </a:custGeom>
              <a:solidFill>
                <a:srgbClr val="000000"/>
              </a:solidFill>
              <a:ln w="28575">
                <a:solidFill>
                  <a:schemeClr val="accent2"/>
                </a:solidFill>
                <a:round/>
                <a:headEnd/>
                <a:tailEnd/>
              </a:ln>
            </p:spPr>
            <p:txBody>
              <a:bodyPr/>
              <a:lstStyle/>
              <a:p>
                <a:endParaRPr lang="zh-CN" altLang="en-US"/>
              </a:p>
            </p:txBody>
          </p:sp>
          <p:sp>
            <p:nvSpPr>
              <p:cNvPr id="101" name="Freeform 42"/>
              <p:cNvSpPr>
                <a:spLocks/>
              </p:cNvSpPr>
              <p:nvPr/>
            </p:nvSpPr>
            <p:spPr bwMode="auto">
              <a:xfrm>
                <a:off x="2069" y="3822"/>
                <a:ext cx="23" cy="44"/>
              </a:xfrm>
              <a:custGeom>
                <a:avLst/>
                <a:gdLst>
                  <a:gd name="T0" fmla="*/ 0 w 47"/>
                  <a:gd name="T1" fmla="*/ 1 h 87"/>
                  <a:gd name="T2" fmla="*/ 0 w 47"/>
                  <a:gd name="T3" fmla="*/ 0 h 87"/>
                  <a:gd name="T4" fmla="*/ 0 w 47"/>
                  <a:gd name="T5" fmla="*/ 1 h 87"/>
                  <a:gd name="T6" fmla="*/ 0 w 47"/>
                  <a:gd name="T7" fmla="*/ 1 h 87"/>
                  <a:gd name="T8" fmla="*/ 0 w 47"/>
                  <a:gd name="T9" fmla="*/ 1 h 87"/>
                  <a:gd name="T10" fmla="*/ 0 w 47"/>
                  <a:gd name="T11" fmla="*/ 1 h 87"/>
                  <a:gd name="T12" fmla="*/ 0 w 47"/>
                  <a:gd name="T13" fmla="*/ 1 h 87"/>
                  <a:gd name="T14" fmla="*/ 0 w 47"/>
                  <a:gd name="T15" fmla="*/ 1 h 87"/>
                  <a:gd name="T16" fmla="*/ 0 w 47"/>
                  <a:gd name="T17" fmla="*/ 1 h 87"/>
                  <a:gd name="T18" fmla="*/ 0 w 47"/>
                  <a:gd name="T19" fmla="*/ 1 h 87"/>
                  <a:gd name="T20" fmla="*/ 0 w 47"/>
                  <a:gd name="T21" fmla="*/ 1 h 87"/>
                  <a:gd name="T22" fmla="*/ 0 w 47"/>
                  <a:gd name="T23" fmla="*/ 1 h 87"/>
                  <a:gd name="T24" fmla="*/ 0 w 47"/>
                  <a:gd name="T25" fmla="*/ 1 h 87"/>
                  <a:gd name="T26" fmla="*/ 0 w 47"/>
                  <a:gd name="T27" fmla="*/ 1 h 87"/>
                  <a:gd name="T28" fmla="*/ 0 w 47"/>
                  <a:gd name="T29" fmla="*/ 1 h 87"/>
                  <a:gd name="T30" fmla="*/ 0 w 47"/>
                  <a:gd name="T31" fmla="*/ 1 h 87"/>
                  <a:gd name="T32" fmla="*/ 0 w 47"/>
                  <a:gd name="T33" fmla="*/ 1 h 87"/>
                  <a:gd name="T34" fmla="*/ 0 w 47"/>
                  <a:gd name="T35" fmla="*/ 1 h 8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
                  <a:gd name="T55" fmla="*/ 0 h 87"/>
                  <a:gd name="T56" fmla="*/ 47 w 47"/>
                  <a:gd name="T57" fmla="*/ 87 h 8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 h="87">
                    <a:moveTo>
                      <a:pt x="47" y="16"/>
                    </a:moveTo>
                    <a:lnTo>
                      <a:pt x="32" y="0"/>
                    </a:lnTo>
                    <a:lnTo>
                      <a:pt x="31" y="2"/>
                    </a:lnTo>
                    <a:lnTo>
                      <a:pt x="20" y="19"/>
                    </a:lnTo>
                    <a:lnTo>
                      <a:pt x="13" y="37"/>
                    </a:lnTo>
                    <a:lnTo>
                      <a:pt x="11" y="44"/>
                    </a:lnTo>
                    <a:lnTo>
                      <a:pt x="6" y="62"/>
                    </a:lnTo>
                    <a:lnTo>
                      <a:pt x="2" y="82"/>
                    </a:lnTo>
                    <a:lnTo>
                      <a:pt x="0" y="87"/>
                    </a:lnTo>
                    <a:lnTo>
                      <a:pt x="22" y="87"/>
                    </a:lnTo>
                    <a:lnTo>
                      <a:pt x="23" y="82"/>
                    </a:lnTo>
                    <a:lnTo>
                      <a:pt x="27" y="62"/>
                    </a:lnTo>
                    <a:lnTo>
                      <a:pt x="32" y="44"/>
                    </a:lnTo>
                    <a:lnTo>
                      <a:pt x="22" y="44"/>
                    </a:lnTo>
                    <a:lnTo>
                      <a:pt x="29" y="53"/>
                    </a:lnTo>
                    <a:lnTo>
                      <a:pt x="36" y="35"/>
                    </a:lnTo>
                    <a:lnTo>
                      <a:pt x="47" y="18"/>
                    </a:lnTo>
                    <a:lnTo>
                      <a:pt x="47" y="16"/>
                    </a:lnTo>
                    <a:close/>
                  </a:path>
                </a:pathLst>
              </a:custGeom>
              <a:solidFill>
                <a:srgbClr val="000000"/>
              </a:solidFill>
              <a:ln w="28575">
                <a:solidFill>
                  <a:schemeClr val="accent2"/>
                </a:solidFill>
                <a:round/>
                <a:headEnd/>
                <a:tailEnd/>
              </a:ln>
            </p:spPr>
            <p:txBody>
              <a:bodyPr/>
              <a:lstStyle/>
              <a:p>
                <a:endParaRPr lang="zh-CN" altLang="en-US"/>
              </a:p>
            </p:txBody>
          </p:sp>
          <p:sp>
            <p:nvSpPr>
              <p:cNvPr id="102" name="Freeform 43"/>
              <p:cNvSpPr>
                <a:spLocks/>
              </p:cNvSpPr>
              <p:nvPr/>
            </p:nvSpPr>
            <p:spPr bwMode="auto">
              <a:xfrm>
                <a:off x="2074" y="3896"/>
                <a:ext cx="30" cy="42"/>
              </a:xfrm>
              <a:custGeom>
                <a:avLst/>
                <a:gdLst>
                  <a:gd name="T0" fmla="*/ 0 w 61"/>
                  <a:gd name="T1" fmla="*/ 0 h 84"/>
                  <a:gd name="T2" fmla="*/ 0 w 61"/>
                  <a:gd name="T3" fmla="*/ 1 h 84"/>
                  <a:gd name="T4" fmla="*/ 0 w 61"/>
                  <a:gd name="T5" fmla="*/ 1 h 84"/>
                  <a:gd name="T6" fmla="*/ 0 w 61"/>
                  <a:gd name="T7" fmla="*/ 1 h 84"/>
                  <a:gd name="T8" fmla="*/ 0 w 61"/>
                  <a:gd name="T9" fmla="*/ 1 h 84"/>
                  <a:gd name="T10" fmla="*/ 0 w 61"/>
                  <a:gd name="T11" fmla="*/ 1 h 84"/>
                  <a:gd name="T12" fmla="*/ 0 w 61"/>
                  <a:gd name="T13" fmla="*/ 1 h 84"/>
                  <a:gd name="T14" fmla="*/ 0 w 61"/>
                  <a:gd name="T15" fmla="*/ 1 h 84"/>
                  <a:gd name="T16" fmla="*/ 0 w 61"/>
                  <a:gd name="T17" fmla="*/ 1 h 84"/>
                  <a:gd name="T18" fmla="*/ 0 w 61"/>
                  <a:gd name="T19" fmla="*/ 1 h 84"/>
                  <a:gd name="T20" fmla="*/ 0 w 61"/>
                  <a:gd name="T21" fmla="*/ 1 h 84"/>
                  <a:gd name="T22" fmla="*/ 0 w 61"/>
                  <a:gd name="T23" fmla="*/ 1 h 84"/>
                  <a:gd name="T24" fmla="*/ 0 w 61"/>
                  <a:gd name="T25" fmla="*/ 0 h 84"/>
                  <a:gd name="T26" fmla="*/ 0 w 61"/>
                  <a:gd name="T27" fmla="*/ 1 h 84"/>
                  <a:gd name="T28" fmla="*/ 0 w 61"/>
                  <a:gd name="T29" fmla="*/ 1 h 84"/>
                  <a:gd name="T30" fmla="*/ 0 w 61"/>
                  <a:gd name="T31" fmla="*/ 0 h 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
                  <a:gd name="T49" fmla="*/ 0 h 84"/>
                  <a:gd name="T50" fmla="*/ 61 w 61"/>
                  <a:gd name="T51" fmla="*/ 84 h 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 h="84">
                    <a:moveTo>
                      <a:pt x="20" y="0"/>
                    </a:moveTo>
                    <a:lnTo>
                      <a:pt x="0" y="5"/>
                    </a:lnTo>
                    <a:lnTo>
                      <a:pt x="2" y="7"/>
                    </a:lnTo>
                    <a:lnTo>
                      <a:pt x="4" y="16"/>
                    </a:lnTo>
                    <a:lnTo>
                      <a:pt x="11" y="34"/>
                    </a:lnTo>
                    <a:lnTo>
                      <a:pt x="22" y="52"/>
                    </a:lnTo>
                    <a:lnTo>
                      <a:pt x="32" y="68"/>
                    </a:lnTo>
                    <a:lnTo>
                      <a:pt x="47" y="84"/>
                    </a:lnTo>
                    <a:lnTo>
                      <a:pt x="61" y="68"/>
                    </a:lnTo>
                    <a:lnTo>
                      <a:pt x="48" y="52"/>
                    </a:lnTo>
                    <a:lnTo>
                      <a:pt x="38" y="36"/>
                    </a:lnTo>
                    <a:lnTo>
                      <a:pt x="27" y="18"/>
                    </a:lnTo>
                    <a:lnTo>
                      <a:pt x="20" y="0"/>
                    </a:lnTo>
                    <a:lnTo>
                      <a:pt x="13" y="7"/>
                    </a:lnTo>
                    <a:lnTo>
                      <a:pt x="23" y="7"/>
                    </a:lnTo>
                    <a:lnTo>
                      <a:pt x="20" y="0"/>
                    </a:lnTo>
                    <a:close/>
                  </a:path>
                </a:pathLst>
              </a:custGeom>
              <a:solidFill>
                <a:srgbClr val="000000"/>
              </a:solidFill>
              <a:ln w="28575">
                <a:solidFill>
                  <a:schemeClr val="accent2"/>
                </a:solidFill>
                <a:round/>
                <a:headEnd/>
                <a:tailEnd/>
              </a:ln>
            </p:spPr>
            <p:txBody>
              <a:bodyPr/>
              <a:lstStyle/>
              <a:p>
                <a:endParaRPr lang="zh-CN" altLang="en-US"/>
              </a:p>
            </p:txBody>
          </p:sp>
          <p:sp>
            <p:nvSpPr>
              <p:cNvPr id="103" name="Freeform 44"/>
              <p:cNvSpPr>
                <a:spLocks/>
              </p:cNvSpPr>
              <p:nvPr/>
            </p:nvSpPr>
            <p:spPr bwMode="auto">
              <a:xfrm>
                <a:off x="2120" y="3952"/>
                <a:ext cx="42" cy="32"/>
              </a:xfrm>
              <a:custGeom>
                <a:avLst/>
                <a:gdLst>
                  <a:gd name="T0" fmla="*/ 1 w 84"/>
                  <a:gd name="T1" fmla="*/ 0 h 64"/>
                  <a:gd name="T2" fmla="*/ 0 w 84"/>
                  <a:gd name="T3" fmla="*/ 1 h 64"/>
                  <a:gd name="T4" fmla="*/ 1 w 84"/>
                  <a:gd name="T5" fmla="*/ 1 h 64"/>
                  <a:gd name="T6" fmla="*/ 1 w 84"/>
                  <a:gd name="T7" fmla="*/ 1 h 64"/>
                  <a:gd name="T8" fmla="*/ 1 w 84"/>
                  <a:gd name="T9" fmla="*/ 1 h 64"/>
                  <a:gd name="T10" fmla="*/ 1 w 84"/>
                  <a:gd name="T11" fmla="*/ 1 h 64"/>
                  <a:gd name="T12" fmla="*/ 1 w 84"/>
                  <a:gd name="T13" fmla="*/ 1 h 64"/>
                  <a:gd name="T14" fmla="*/ 1 w 84"/>
                  <a:gd name="T15" fmla="*/ 1 h 64"/>
                  <a:gd name="T16" fmla="*/ 1 w 84"/>
                  <a:gd name="T17" fmla="*/ 1 h 64"/>
                  <a:gd name="T18" fmla="*/ 1 w 84"/>
                  <a:gd name="T19" fmla="*/ 1 h 64"/>
                  <a:gd name="T20" fmla="*/ 1 w 84"/>
                  <a:gd name="T21" fmla="*/ 1 h 64"/>
                  <a:gd name="T22" fmla="*/ 1 w 84"/>
                  <a:gd name="T23" fmla="*/ 0 h 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4"/>
                  <a:gd name="T37" fmla="*/ 0 h 64"/>
                  <a:gd name="T38" fmla="*/ 84 w 84"/>
                  <a:gd name="T39" fmla="*/ 64 h 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4" h="64">
                    <a:moveTo>
                      <a:pt x="12" y="0"/>
                    </a:moveTo>
                    <a:lnTo>
                      <a:pt x="0" y="18"/>
                    </a:lnTo>
                    <a:lnTo>
                      <a:pt x="3" y="22"/>
                    </a:lnTo>
                    <a:lnTo>
                      <a:pt x="48" y="52"/>
                    </a:lnTo>
                    <a:lnTo>
                      <a:pt x="52" y="54"/>
                    </a:lnTo>
                    <a:lnTo>
                      <a:pt x="73" y="64"/>
                    </a:lnTo>
                    <a:lnTo>
                      <a:pt x="84" y="47"/>
                    </a:lnTo>
                    <a:lnTo>
                      <a:pt x="61" y="34"/>
                    </a:lnTo>
                    <a:lnTo>
                      <a:pt x="55" y="43"/>
                    </a:lnTo>
                    <a:lnTo>
                      <a:pt x="64" y="36"/>
                    </a:lnTo>
                    <a:lnTo>
                      <a:pt x="20" y="6"/>
                    </a:lnTo>
                    <a:lnTo>
                      <a:pt x="12" y="0"/>
                    </a:lnTo>
                    <a:close/>
                  </a:path>
                </a:pathLst>
              </a:custGeom>
              <a:solidFill>
                <a:srgbClr val="000000"/>
              </a:solidFill>
              <a:ln w="28575">
                <a:solidFill>
                  <a:schemeClr val="accent2"/>
                </a:solidFill>
                <a:round/>
                <a:headEnd/>
                <a:tailEnd/>
              </a:ln>
            </p:spPr>
            <p:txBody>
              <a:bodyPr/>
              <a:lstStyle/>
              <a:p>
                <a:endParaRPr lang="zh-CN" altLang="en-US"/>
              </a:p>
            </p:txBody>
          </p:sp>
          <p:sp>
            <p:nvSpPr>
              <p:cNvPr id="104" name="Freeform 45"/>
              <p:cNvSpPr>
                <a:spLocks/>
              </p:cNvSpPr>
              <p:nvPr/>
            </p:nvSpPr>
            <p:spPr bwMode="auto">
              <a:xfrm>
                <a:off x="2185" y="3990"/>
                <a:ext cx="44" cy="26"/>
              </a:xfrm>
              <a:custGeom>
                <a:avLst/>
                <a:gdLst>
                  <a:gd name="T0" fmla="*/ 1 w 87"/>
                  <a:gd name="T1" fmla="*/ 0 h 54"/>
                  <a:gd name="T2" fmla="*/ 0 w 87"/>
                  <a:gd name="T3" fmla="*/ 0 h 54"/>
                  <a:gd name="T4" fmla="*/ 1 w 87"/>
                  <a:gd name="T5" fmla="*/ 0 h 54"/>
                  <a:gd name="T6" fmla="*/ 1 w 87"/>
                  <a:gd name="T7" fmla="*/ 0 h 54"/>
                  <a:gd name="T8" fmla="*/ 1 w 87"/>
                  <a:gd name="T9" fmla="*/ 0 h 54"/>
                  <a:gd name="T10" fmla="*/ 1 w 87"/>
                  <a:gd name="T11" fmla="*/ 0 h 54"/>
                  <a:gd name="T12" fmla="*/ 1 w 87"/>
                  <a:gd name="T13" fmla="*/ 0 h 54"/>
                  <a:gd name="T14" fmla="*/ 0 60000 65536"/>
                  <a:gd name="T15" fmla="*/ 0 60000 65536"/>
                  <a:gd name="T16" fmla="*/ 0 60000 65536"/>
                  <a:gd name="T17" fmla="*/ 0 60000 65536"/>
                  <a:gd name="T18" fmla="*/ 0 60000 65536"/>
                  <a:gd name="T19" fmla="*/ 0 60000 65536"/>
                  <a:gd name="T20" fmla="*/ 0 60000 65536"/>
                  <a:gd name="T21" fmla="*/ 0 w 87"/>
                  <a:gd name="T22" fmla="*/ 0 h 54"/>
                  <a:gd name="T23" fmla="*/ 87 w 87"/>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54">
                    <a:moveTo>
                      <a:pt x="9" y="0"/>
                    </a:moveTo>
                    <a:lnTo>
                      <a:pt x="0" y="20"/>
                    </a:lnTo>
                    <a:lnTo>
                      <a:pt x="25" y="32"/>
                    </a:lnTo>
                    <a:lnTo>
                      <a:pt x="80" y="54"/>
                    </a:lnTo>
                    <a:lnTo>
                      <a:pt x="87" y="34"/>
                    </a:lnTo>
                    <a:lnTo>
                      <a:pt x="34" y="13"/>
                    </a:lnTo>
                    <a:lnTo>
                      <a:pt x="9" y="0"/>
                    </a:lnTo>
                    <a:close/>
                  </a:path>
                </a:pathLst>
              </a:custGeom>
              <a:solidFill>
                <a:srgbClr val="000000"/>
              </a:solidFill>
              <a:ln w="28575">
                <a:solidFill>
                  <a:schemeClr val="accent2"/>
                </a:solidFill>
                <a:round/>
                <a:headEnd/>
                <a:tailEnd/>
              </a:ln>
            </p:spPr>
            <p:txBody>
              <a:bodyPr/>
              <a:lstStyle/>
              <a:p>
                <a:endParaRPr lang="zh-CN" altLang="en-US"/>
              </a:p>
            </p:txBody>
          </p:sp>
          <p:sp>
            <p:nvSpPr>
              <p:cNvPr id="105" name="Freeform 46"/>
              <p:cNvSpPr>
                <a:spLocks/>
              </p:cNvSpPr>
              <p:nvPr/>
            </p:nvSpPr>
            <p:spPr bwMode="auto">
              <a:xfrm>
                <a:off x="2255" y="4016"/>
                <a:ext cx="46" cy="22"/>
              </a:xfrm>
              <a:custGeom>
                <a:avLst/>
                <a:gdLst>
                  <a:gd name="T0" fmla="*/ 1 w 91"/>
                  <a:gd name="T1" fmla="*/ 0 h 42"/>
                  <a:gd name="T2" fmla="*/ 0 w 91"/>
                  <a:gd name="T3" fmla="*/ 1 h 42"/>
                  <a:gd name="T4" fmla="*/ 1 w 91"/>
                  <a:gd name="T5" fmla="*/ 1 h 42"/>
                  <a:gd name="T6" fmla="*/ 1 w 91"/>
                  <a:gd name="T7" fmla="*/ 1 h 42"/>
                  <a:gd name="T8" fmla="*/ 1 w 91"/>
                  <a:gd name="T9" fmla="*/ 1 h 42"/>
                  <a:gd name="T10" fmla="*/ 1 w 91"/>
                  <a:gd name="T11" fmla="*/ 1 h 42"/>
                  <a:gd name="T12" fmla="*/ 1 w 91"/>
                  <a:gd name="T13" fmla="*/ 1 h 42"/>
                  <a:gd name="T14" fmla="*/ 1 w 91"/>
                  <a:gd name="T15" fmla="*/ 1 h 42"/>
                  <a:gd name="T16" fmla="*/ 1 w 91"/>
                  <a:gd name="T17" fmla="*/ 1 h 42"/>
                  <a:gd name="T18" fmla="*/ 1 w 91"/>
                  <a:gd name="T19" fmla="*/ 1 h 42"/>
                  <a:gd name="T20" fmla="*/ 1 w 91"/>
                  <a:gd name="T21" fmla="*/ 1 h 42"/>
                  <a:gd name="T22" fmla="*/ 1 w 91"/>
                  <a:gd name="T23" fmla="*/ 0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
                  <a:gd name="T37" fmla="*/ 0 h 42"/>
                  <a:gd name="T38" fmla="*/ 91 w 91"/>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 h="42">
                    <a:moveTo>
                      <a:pt x="7" y="0"/>
                    </a:moveTo>
                    <a:lnTo>
                      <a:pt x="0" y="19"/>
                    </a:lnTo>
                    <a:lnTo>
                      <a:pt x="11" y="23"/>
                    </a:lnTo>
                    <a:lnTo>
                      <a:pt x="82" y="41"/>
                    </a:lnTo>
                    <a:lnTo>
                      <a:pt x="85" y="41"/>
                    </a:lnTo>
                    <a:lnTo>
                      <a:pt x="85" y="42"/>
                    </a:lnTo>
                    <a:lnTo>
                      <a:pt x="89" y="21"/>
                    </a:lnTo>
                    <a:lnTo>
                      <a:pt x="85" y="19"/>
                    </a:lnTo>
                    <a:lnTo>
                      <a:pt x="85" y="30"/>
                    </a:lnTo>
                    <a:lnTo>
                      <a:pt x="91" y="21"/>
                    </a:lnTo>
                    <a:lnTo>
                      <a:pt x="19" y="3"/>
                    </a:lnTo>
                    <a:lnTo>
                      <a:pt x="7" y="0"/>
                    </a:lnTo>
                    <a:close/>
                  </a:path>
                </a:pathLst>
              </a:custGeom>
              <a:solidFill>
                <a:srgbClr val="000000"/>
              </a:solidFill>
              <a:ln w="28575">
                <a:solidFill>
                  <a:schemeClr val="accent2"/>
                </a:solidFill>
                <a:round/>
                <a:headEnd/>
                <a:tailEnd/>
              </a:ln>
            </p:spPr>
            <p:txBody>
              <a:bodyPr/>
              <a:lstStyle/>
              <a:p>
                <a:endParaRPr lang="zh-CN" altLang="en-US"/>
              </a:p>
            </p:txBody>
          </p:sp>
          <p:sp>
            <p:nvSpPr>
              <p:cNvPr id="106" name="Freeform 47"/>
              <p:cNvSpPr>
                <a:spLocks/>
              </p:cNvSpPr>
              <p:nvPr/>
            </p:nvSpPr>
            <p:spPr bwMode="auto">
              <a:xfrm>
                <a:off x="2329" y="4033"/>
                <a:ext cx="44" cy="17"/>
              </a:xfrm>
              <a:custGeom>
                <a:avLst/>
                <a:gdLst>
                  <a:gd name="T0" fmla="*/ 1 w 87"/>
                  <a:gd name="T1" fmla="*/ 0 h 34"/>
                  <a:gd name="T2" fmla="*/ 0 w 87"/>
                  <a:gd name="T3" fmla="*/ 1 h 34"/>
                  <a:gd name="T4" fmla="*/ 1 w 87"/>
                  <a:gd name="T5" fmla="*/ 1 h 34"/>
                  <a:gd name="T6" fmla="*/ 1 w 87"/>
                  <a:gd name="T7" fmla="*/ 1 h 34"/>
                  <a:gd name="T8" fmla="*/ 1 w 87"/>
                  <a:gd name="T9" fmla="*/ 1 h 34"/>
                  <a:gd name="T10" fmla="*/ 1 w 87"/>
                  <a:gd name="T11" fmla="*/ 1 h 34"/>
                  <a:gd name="T12" fmla="*/ 1 w 87"/>
                  <a:gd name="T13" fmla="*/ 0 h 34"/>
                  <a:gd name="T14" fmla="*/ 0 60000 65536"/>
                  <a:gd name="T15" fmla="*/ 0 60000 65536"/>
                  <a:gd name="T16" fmla="*/ 0 60000 65536"/>
                  <a:gd name="T17" fmla="*/ 0 60000 65536"/>
                  <a:gd name="T18" fmla="*/ 0 60000 65536"/>
                  <a:gd name="T19" fmla="*/ 0 60000 65536"/>
                  <a:gd name="T20" fmla="*/ 0 60000 65536"/>
                  <a:gd name="T21" fmla="*/ 0 w 87"/>
                  <a:gd name="T22" fmla="*/ 0 h 34"/>
                  <a:gd name="T23" fmla="*/ 87 w 87"/>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34">
                    <a:moveTo>
                      <a:pt x="3" y="0"/>
                    </a:moveTo>
                    <a:lnTo>
                      <a:pt x="0" y="22"/>
                    </a:lnTo>
                    <a:lnTo>
                      <a:pt x="12" y="24"/>
                    </a:lnTo>
                    <a:lnTo>
                      <a:pt x="84" y="34"/>
                    </a:lnTo>
                    <a:lnTo>
                      <a:pt x="87" y="13"/>
                    </a:lnTo>
                    <a:lnTo>
                      <a:pt x="12" y="2"/>
                    </a:lnTo>
                    <a:lnTo>
                      <a:pt x="3" y="0"/>
                    </a:lnTo>
                    <a:close/>
                  </a:path>
                </a:pathLst>
              </a:custGeom>
              <a:solidFill>
                <a:srgbClr val="000000"/>
              </a:solidFill>
              <a:ln w="28575">
                <a:solidFill>
                  <a:schemeClr val="accent2"/>
                </a:solidFill>
                <a:round/>
                <a:headEnd/>
                <a:tailEnd/>
              </a:ln>
            </p:spPr>
            <p:txBody>
              <a:bodyPr/>
              <a:lstStyle/>
              <a:p>
                <a:endParaRPr lang="zh-CN" altLang="en-US"/>
              </a:p>
            </p:txBody>
          </p:sp>
          <p:sp>
            <p:nvSpPr>
              <p:cNvPr id="107" name="Freeform 48"/>
              <p:cNvSpPr>
                <a:spLocks/>
              </p:cNvSpPr>
              <p:nvPr/>
            </p:nvSpPr>
            <p:spPr bwMode="auto">
              <a:xfrm>
                <a:off x="2404" y="4043"/>
                <a:ext cx="44" cy="14"/>
              </a:xfrm>
              <a:custGeom>
                <a:avLst/>
                <a:gdLst>
                  <a:gd name="T0" fmla="*/ 1 w 87"/>
                  <a:gd name="T1" fmla="*/ 0 h 29"/>
                  <a:gd name="T2" fmla="*/ 0 w 87"/>
                  <a:gd name="T3" fmla="*/ 0 h 29"/>
                  <a:gd name="T4" fmla="*/ 1 w 87"/>
                  <a:gd name="T5" fmla="*/ 0 h 29"/>
                  <a:gd name="T6" fmla="*/ 1 w 87"/>
                  <a:gd name="T7" fmla="*/ 0 h 29"/>
                  <a:gd name="T8" fmla="*/ 1 w 87"/>
                  <a:gd name="T9" fmla="*/ 0 h 29"/>
                  <a:gd name="T10" fmla="*/ 1 w 87"/>
                  <a:gd name="T11" fmla="*/ 0 h 29"/>
                  <a:gd name="T12" fmla="*/ 1 w 87"/>
                  <a:gd name="T13" fmla="*/ 0 h 29"/>
                  <a:gd name="T14" fmla="*/ 0 60000 65536"/>
                  <a:gd name="T15" fmla="*/ 0 60000 65536"/>
                  <a:gd name="T16" fmla="*/ 0 60000 65536"/>
                  <a:gd name="T17" fmla="*/ 0 60000 65536"/>
                  <a:gd name="T18" fmla="*/ 0 60000 65536"/>
                  <a:gd name="T19" fmla="*/ 0 60000 65536"/>
                  <a:gd name="T20" fmla="*/ 0 60000 65536"/>
                  <a:gd name="T21" fmla="*/ 0 w 87"/>
                  <a:gd name="T22" fmla="*/ 0 h 29"/>
                  <a:gd name="T23" fmla="*/ 87 w 87"/>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29">
                    <a:moveTo>
                      <a:pt x="1" y="0"/>
                    </a:moveTo>
                    <a:lnTo>
                      <a:pt x="0" y="21"/>
                    </a:lnTo>
                    <a:lnTo>
                      <a:pt x="23" y="25"/>
                    </a:lnTo>
                    <a:lnTo>
                      <a:pt x="85" y="29"/>
                    </a:lnTo>
                    <a:lnTo>
                      <a:pt x="87" y="7"/>
                    </a:lnTo>
                    <a:lnTo>
                      <a:pt x="23" y="4"/>
                    </a:lnTo>
                    <a:lnTo>
                      <a:pt x="1" y="0"/>
                    </a:lnTo>
                    <a:close/>
                  </a:path>
                </a:pathLst>
              </a:custGeom>
              <a:solidFill>
                <a:srgbClr val="000000"/>
              </a:solidFill>
              <a:ln w="28575">
                <a:solidFill>
                  <a:schemeClr val="accent2"/>
                </a:solidFill>
                <a:round/>
                <a:headEnd/>
                <a:tailEnd/>
              </a:ln>
            </p:spPr>
            <p:txBody>
              <a:bodyPr/>
              <a:lstStyle/>
              <a:p>
                <a:endParaRPr lang="zh-CN" altLang="en-US"/>
              </a:p>
            </p:txBody>
          </p:sp>
          <p:sp>
            <p:nvSpPr>
              <p:cNvPr id="108" name="Freeform 49"/>
              <p:cNvSpPr>
                <a:spLocks/>
              </p:cNvSpPr>
              <p:nvPr/>
            </p:nvSpPr>
            <p:spPr bwMode="auto">
              <a:xfrm>
                <a:off x="2479" y="4047"/>
                <a:ext cx="43" cy="12"/>
              </a:xfrm>
              <a:custGeom>
                <a:avLst/>
                <a:gdLst>
                  <a:gd name="T0" fmla="*/ 0 w 86"/>
                  <a:gd name="T1" fmla="*/ 0 h 23"/>
                  <a:gd name="T2" fmla="*/ 0 w 86"/>
                  <a:gd name="T3" fmla="*/ 1 h 23"/>
                  <a:gd name="T4" fmla="*/ 1 w 86"/>
                  <a:gd name="T5" fmla="*/ 1 h 23"/>
                  <a:gd name="T6" fmla="*/ 1 w 86"/>
                  <a:gd name="T7" fmla="*/ 1 h 23"/>
                  <a:gd name="T8" fmla="*/ 1 w 86"/>
                  <a:gd name="T9" fmla="*/ 1 h 23"/>
                  <a:gd name="T10" fmla="*/ 1 w 86"/>
                  <a:gd name="T11" fmla="*/ 1 h 23"/>
                  <a:gd name="T12" fmla="*/ 0 w 86"/>
                  <a:gd name="T13" fmla="*/ 0 h 23"/>
                  <a:gd name="T14" fmla="*/ 0 60000 65536"/>
                  <a:gd name="T15" fmla="*/ 0 60000 65536"/>
                  <a:gd name="T16" fmla="*/ 0 60000 65536"/>
                  <a:gd name="T17" fmla="*/ 0 60000 65536"/>
                  <a:gd name="T18" fmla="*/ 0 60000 65536"/>
                  <a:gd name="T19" fmla="*/ 0 60000 65536"/>
                  <a:gd name="T20" fmla="*/ 0 60000 65536"/>
                  <a:gd name="T21" fmla="*/ 0 w 86"/>
                  <a:gd name="T22" fmla="*/ 0 h 23"/>
                  <a:gd name="T23" fmla="*/ 86 w 86"/>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23">
                    <a:moveTo>
                      <a:pt x="0" y="0"/>
                    </a:moveTo>
                    <a:lnTo>
                      <a:pt x="0" y="21"/>
                    </a:lnTo>
                    <a:lnTo>
                      <a:pt x="47" y="23"/>
                    </a:lnTo>
                    <a:lnTo>
                      <a:pt x="86" y="23"/>
                    </a:lnTo>
                    <a:lnTo>
                      <a:pt x="86" y="2"/>
                    </a:lnTo>
                    <a:lnTo>
                      <a:pt x="47" y="2"/>
                    </a:lnTo>
                    <a:lnTo>
                      <a:pt x="0" y="0"/>
                    </a:lnTo>
                    <a:close/>
                  </a:path>
                </a:pathLst>
              </a:custGeom>
              <a:solidFill>
                <a:srgbClr val="000000"/>
              </a:solidFill>
              <a:ln w="28575">
                <a:solidFill>
                  <a:schemeClr val="accent2"/>
                </a:solidFill>
                <a:round/>
                <a:headEnd/>
                <a:tailEnd/>
              </a:ln>
            </p:spPr>
            <p:txBody>
              <a:bodyPr/>
              <a:lstStyle/>
              <a:p>
                <a:endParaRPr lang="zh-CN" altLang="en-US"/>
              </a:p>
            </p:txBody>
          </p:sp>
          <p:sp>
            <p:nvSpPr>
              <p:cNvPr id="109" name="Freeform 50"/>
              <p:cNvSpPr>
                <a:spLocks/>
              </p:cNvSpPr>
              <p:nvPr/>
            </p:nvSpPr>
            <p:spPr bwMode="auto">
              <a:xfrm>
                <a:off x="2553" y="4044"/>
                <a:ext cx="44" cy="13"/>
              </a:xfrm>
              <a:custGeom>
                <a:avLst/>
                <a:gdLst>
                  <a:gd name="T0" fmla="*/ 0 w 88"/>
                  <a:gd name="T1" fmla="*/ 0 h 27"/>
                  <a:gd name="T2" fmla="*/ 1 w 88"/>
                  <a:gd name="T3" fmla="*/ 0 h 27"/>
                  <a:gd name="T4" fmla="*/ 1 w 88"/>
                  <a:gd name="T5" fmla="*/ 0 h 27"/>
                  <a:gd name="T6" fmla="*/ 1 w 88"/>
                  <a:gd name="T7" fmla="*/ 0 h 27"/>
                  <a:gd name="T8" fmla="*/ 1 w 88"/>
                  <a:gd name="T9" fmla="*/ 0 h 27"/>
                  <a:gd name="T10" fmla="*/ 1 w 88"/>
                  <a:gd name="T11" fmla="*/ 0 h 27"/>
                  <a:gd name="T12" fmla="*/ 0 w 88"/>
                  <a:gd name="T13" fmla="*/ 0 h 27"/>
                  <a:gd name="T14" fmla="*/ 0 60000 65536"/>
                  <a:gd name="T15" fmla="*/ 0 60000 65536"/>
                  <a:gd name="T16" fmla="*/ 0 60000 65536"/>
                  <a:gd name="T17" fmla="*/ 0 60000 65536"/>
                  <a:gd name="T18" fmla="*/ 0 60000 65536"/>
                  <a:gd name="T19" fmla="*/ 0 60000 65536"/>
                  <a:gd name="T20" fmla="*/ 0 60000 65536"/>
                  <a:gd name="T21" fmla="*/ 0 w 88"/>
                  <a:gd name="T22" fmla="*/ 0 h 27"/>
                  <a:gd name="T23" fmla="*/ 88 w 8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8" h="27">
                    <a:moveTo>
                      <a:pt x="0" y="5"/>
                    </a:moveTo>
                    <a:lnTo>
                      <a:pt x="2" y="27"/>
                    </a:lnTo>
                    <a:lnTo>
                      <a:pt x="72" y="23"/>
                    </a:lnTo>
                    <a:lnTo>
                      <a:pt x="88" y="21"/>
                    </a:lnTo>
                    <a:lnTo>
                      <a:pt x="86" y="0"/>
                    </a:lnTo>
                    <a:lnTo>
                      <a:pt x="72" y="2"/>
                    </a:lnTo>
                    <a:lnTo>
                      <a:pt x="0" y="5"/>
                    </a:lnTo>
                    <a:close/>
                  </a:path>
                </a:pathLst>
              </a:custGeom>
              <a:solidFill>
                <a:srgbClr val="000000"/>
              </a:solidFill>
              <a:ln w="28575">
                <a:solidFill>
                  <a:schemeClr val="accent2"/>
                </a:solidFill>
                <a:round/>
                <a:headEnd/>
                <a:tailEnd/>
              </a:ln>
            </p:spPr>
            <p:txBody>
              <a:bodyPr/>
              <a:lstStyle/>
              <a:p>
                <a:endParaRPr lang="zh-CN" altLang="en-US"/>
              </a:p>
            </p:txBody>
          </p:sp>
          <p:sp>
            <p:nvSpPr>
              <p:cNvPr id="110" name="Freeform 51"/>
              <p:cNvSpPr>
                <a:spLocks/>
              </p:cNvSpPr>
              <p:nvPr/>
            </p:nvSpPr>
            <p:spPr bwMode="auto">
              <a:xfrm>
                <a:off x="2628" y="4034"/>
                <a:ext cx="44" cy="17"/>
              </a:xfrm>
              <a:custGeom>
                <a:avLst/>
                <a:gdLst>
                  <a:gd name="T0" fmla="*/ 0 w 87"/>
                  <a:gd name="T1" fmla="*/ 1 h 34"/>
                  <a:gd name="T2" fmla="*/ 1 w 87"/>
                  <a:gd name="T3" fmla="*/ 1 h 34"/>
                  <a:gd name="T4" fmla="*/ 1 w 87"/>
                  <a:gd name="T5" fmla="*/ 1 h 34"/>
                  <a:gd name="T6" fmla="*/ 1 w 87"/>
                  <a:gd name="T7" fmla="*/ 1 h 34"/>
                  <a:gd name="T8" fmla="*/ 1 w 87"/>
                  <a:gd name="T9" fmla="*/ 1 h 34"/>
                  <a:gd name="T10" fmla="*/ 1 w 87"/>
                  <a:gd name="T11" fmla="*/ 0 h 34"/>
                  <a:gd name="T12" fmla="*/ 1 w 87"/>
                  <a:gd name="T13" fmla="*/ 0 h 34"/>
                  <a:gd name="T14" fmla="*/ 1 w 87"/>
                  <a:gd name="T15" fmla="*/ 1 h 34"/>
                  <a:gd name="T16" fmla="*/ 0 w 87"/>
                  <a:gd name="T17" fmla="*/ 1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34"/>
                  <a:gd name="T29" fmla="*/ 87 w 87"/>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34">
                    <a:moveTo>
                      <a:pt x="0" y="13"/>
                    </a:moveTo>
                    <a:lnTo>
                      <a:pt x="2" y="34"/>
                    </a:lnTo>
                    <a:lnTo>
                      <a:pt x="4" y="34"/>
                    </a:lnTo>
                    <a:lnTo>
                      <a:pt x="82" y="22"/>
                    </a:lnTo>
                    <a:lnTo>
                      <a:pt x="87" y="22"/>
                    </a:lnTo>
                    <a:lnTo>
                      <a:pt x="84" y="0"/>
                    </a:lnTo>
                    <a:lnTo>
                      <a:pt x="82" y="0"/>
                    </a:lnTo>
                    <a:lnTo>
                      <a:pt x="4" y="13"/>
                    </a:lnTo>
                    <a:lnTo>
                      <a:pt x="0" y="13"/>
                    </a:lnTo>
                    <a:close/>
                  </a:path>
                </a:pathLst>
              </a:custGeom>
              <a:solidFill>
                <a:srgbClr val="000000"/>
              </a:solidFill>
              <a:ln w="28575">
                <a:solidFill>
                  <a:schemeClr val="accent2"/>
                </a:solidFill>
                <a:round/>
                <a:headEnd/>
                <a:tailEnd/>
              </a:ln>
            </p:spPr>
            <p:txBody>
              <a:bodyPr/>
              <a:lstStyle/>
              <a:p>
                <a:endParaRPr lang="zh-CN" altLang="en-US"/>
              </a:p>
            </p:txBody>
          </p:sp>
          <p:sp>
            <p:nvSpPr>
              <p:cNvPr id="111" name="Freeform 52"/>
              <p:cNvSpPr>
                <a:spLocks/>
              </p:cNvSpPr>
              <p:nvPr/>
            </p:nvSpPr>
            <p:spPr bwMode="auto">
              <a:xfrm>
                <a:off x="2701" y="4017"/>
                <a:ext cx="45" cy="21"/>
              </a:xfrm>
              <a:custGeom>
                <a:avLst/>
                <a:gdLst>
                  <a:gd name="T0" fmla="*/ 0 w 89"/>
                  <a:gd name="T1" fmla="*/ 1 h 41"/>
                  <a:gd name="T2" fmla="*/ 1 w 89"/>
                  <a:gd name="T3" fmla="*/ 1 h 41"/>
                  <a:gd name="T4" fmla="*/ 1 w 89"/>
                  <a:gd name="T5" fmla="*/ 1 h 41"/>
                  <a:gd name="T6" fmla="*/ 1 w 89"/>
                  <a:gd name="T7" fmla="*/ 1 h 41"/>
                  <a:gd name="T8" fmla="*/ 1 w 89"/>
                  <a:gd name="T9" fmla="*/ 1 h 41"/>
                  <a:gd name="T10" fmla="*/ 1 w 89"/>
                  <a:gd name="T11" fmla="*/ 1 h 41"/>
                  <a:gd name="T12" fmla="*/ 1 w 89"/>
                  <a:gd name="T13" fmla="*/ 0 h 41"/>
                  <a:gd name="T14" fmla="*/ 1 w 89"/>
                  <a:gd name="T15" fmla="*/ 1 h 41"/>
                  <a:gd name="T16" fmla="*/ 1 w 89"/>
                  <a:gd name="T17" fmla="*/ 1 h 41"/>
                  <a:gd name="T18" fmla="*/ 1 w 89"/>
                  <a:gd name="T19" fmla="*/ 1 h 41"/>
                  <a:gd name="T20" fmla="*/ 1 w 89"/>
                  <a:gd name="T21" fmla="*/ 1 h 41"/>
                  <a:gd name="T22" fmla="*/ 0 w 89"/>
                  <a:gd name="T23" fmla="*/ 1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9"/>
                  <a:gd name="T37" fmla="*/ 0 h 41"/>
                  <a:gd name="T38" fmla="*/ 89 w 89"/>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9" h="41">
                    <a:moveTo>
                      <a:pt x="0" y="20"/>
                    </a:moveTo>
                    <a:lnTo>
                      <a:pt x="4" y="41"/>
                    </a:lnTo>
                    <a:lnTo>
                      <a:pt x="11" y="40"/>
                    </a:lnTo>
                    <a:lnTo>
                      <a:pt x="14" y="40"/>
                    </a:lnTo>
                    <a:lnTo>
                      <a:pt x="86" y="22"/>
                    </a:lnTo>
                    <a:lnTo>
                      <a:pt x="89" y="20"/>
                    </a:lnTo>
                    <a:lnTo>
                      <a:pt x="82" y="0"/>
                    </a:lnTo>
                    <a:lnTo>
                      <a:pt x="77" y="2"/>
                    </a:lnTo>
                    <a:lnTo>
                      <a:pt x="5" y="20"/>
                    </a:lnTo>
                    <a:lnTo>
                      <a:pt x="11" y="29"/>
                    </a:lnTo>
                    <a:lnTo>
                      <a:pt x="11" y="18"/>
                    </a:lnTo>
                    <a:lnTo>
                      <a:pt x="0" y="20"/>
                    </a:lnTo>
                    <a:close/>
                  </a:path>
                </a:pathLst>
              </a:custGeom>
              <a:solidFill>
                <a:srgbClr val="000000"/>
              </a:solidFill>
              <a:ln w="28575">
                <a:solidFill>
                  <a:schemeClr val="accent2"/>
                </a:solidFill>
                <a:round/>
                <a:headEnd/>
                <a:tailEnd/>
              </a:ln>
            </p:spPr>
            <p:txBody>
              <a:bodyPr/>
              <a:lstStyle/>
              <a:p>
                <a:endParaRPr lang="zh-CN" altLang="en-US"/>
              </a:p>
            </p:txBody>
          </p:sp>
          <p:sp>
            <p:nvSpPr>
              <p:cNvPr id="112" name="Freeform 53"/>
              <p:cNvSpPr>
                <a:spLocks/>
              </p:cNvSpPr>
              <p:nvPr/>
            </p:nvSpPr>
            <p:spPr bwMode="auto">
              <a:xfrm>
                <a:off x="2772" y="3991"/>
                <a:ext cx="44" cy="26"/>
              </a:xfrm>
              <a:custGeom>
                <a:avLst/>
                <a:gdLst>
                  <a:gd name="T0" fmla="*/ 0 w 87"/>
                  <a:gd name="T1" fmla="*/ 1 h 51"/>
                  <a:gd name="T2" fmla="*/ 1 w 87"/>
                  <a:gd name="T3" fmla="*/ 1 h 51"/>
                  <a:gd name="T4" fmla="*/ 1 w 87"/>
                  <a:gd name="T5" fmla="*/ 1 h 51"/>
                  <a:gd name="T6" fmla="*/ 1 w 87"/>
                  <a:gd name="T7" fmla="*/ 1 h 51"/>
                  <a:gd name="T8" fmla="*/ 1 w 87"/>
                  <a:gd name="T9" fmla="*/ 1 h 51"/>
                  <a:gd name="T10" fmla="*/ 1 w 87"/>
                  <a:gd name="T11" fmla="*/ 0 h 51"/>
                  <a:gd name="T12" fmla="*/ 1 w 87"/>
                  <a:gd name="T13" fmla="*/ 1 h 51"/>
                  <a:gd name="T14" fmla="*/ 0 w 87"/>
                  <a:gd name="T15" fmla="*/ 1 h 51"/>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51"/>
                  <a:gd name="T26" fmla="*/ 87 w 87"/>
                  <a:gd name="T27" fmla="*/ 51 h 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51">
                    <a:moveTo>
                      <a:pt x="0" y="32"/>
                    </a:moveTo>
                    <a:lnTo>
                      <a:pt x="7" y="51"/>
                    </a:lnTo>
                    <a:lnTo>
                      <a:pt x="9" y="51"/>
                    </a:lnTo>
                    <a:lnTo>
                      <a:pt x="69" y="28"/>
                    </a:lnTo>
                    <a:lnTo>
                      <a:pt x="87" y="19"/>
                    </a:lnTo>
                    <a:lnTo>
                      <a:pt x="78" y="0"/>
                    </a:lnTo>
                    <a:lnTo>
                      <a:pt x="60" y="9"/>
                    </a:lnTo>
                    <a:lnTo>
                      <a:pt x="0" y="32"/>
                    </a:lnTo>
                    <a:close/>
                  </a:path>
                </a:pathLst>
              </a:custGeom>
              <a:solidFill>
                <a:srgbClr val="000000"/>
              </a:solidFill>
              <a:ln w="28575">
                <a:solidFill>
                  <a:schemeClr val="accent2"/>
                </a:solidFill>
                <a:round/>
                <a:headEnd/>
                <a:tailEnd/>
              </a:ln>
            </p:spPr>
            <p:txBody>
              <a:bodyPr/>
              <a:lstStyle/>
              <a:p>
                <a:endParaRPr lang="zh-CN" altLang="en-US"/>
              </a:p>
            </p:txBody>
          </p:sp>
          <p:sp>
            <p:nvSpPr>
              <p:cNvPr id="113" name="Freeform 54"/>
              <p:cNvSpPr>
                <a:spLocks/>
              </p:cNvSpPr>
              <p:nvPr/>
            </p:nvSpPr>
            <p:spPr bwMode="auto">
              <a:xfrm>
                <a:off x="2840" y="3954"/>
                <a:ext cx="42" cy="32"/>
              </a:xfrm>
              <a:custGeom>
                <a:avLst/>
                <a:gdLst>
                  <a:gd name="T0" fmla="*/ 0 w 84"/>
                  <a:gd name="T1" fmla="*/ 1 h 64"/>
                  <a:gd name="T2" fmla="*/ 1 w 84"/>
                  <a:gd name="T3" fmla="*/ 1 h 64"/>
                  <a:gd name="T4" fmla="*/ 1 w 84"/>
                  <a:gd name="T5" fmla="*/ 1 h 64"/>
                  <a:gd name="T6" fmla="*/ 1 w 84"/>
                  <a:gd name="T7" fmla="*/ 1 h 64"/>
                  <a:gd name="T8" fmla="*/ 1 w 84"/>
                  <a:gd name="T9" fmla="*/ 1 h 64"/>
                  <a:gd name="T10" fmla="*/ 1 w 84"/>
                  <a:gd name="T11" fmla="*/ 0 h 64"/>
                  <a:gd name="T12" fmla="*/ 1 w 84"/>
                  <a:gd name="T13" fmla="*/ 1 h 64"/>
                  <a:gd name="T14" fmla="*/ 1 w 84"/>
                  <a:gd name="T15" fmla="*/ 1 h 64"/>
                  <a:gd name="T16" fmla="*/ 1 w 84"/>
                  <a:gd name="T17" fmla="*/ 1 h 64"/>
                  <a:gd name="T18" fmla="*/ 0 w 84"/>
                  <a:gd name="T19" fmla="*/ 1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64"/>
                  <a:gd name="T32" fmla="*/ 84 w 84"/>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64">
                    <a:moveTo>
                      <a:pt x="0" y="46"/>
                    </a:moveTo>
                    <a:lnTo>
                      <a:pt x="11" y="64"/>
                    </a:lnTo>
                    <a:lnTo>
                      <a:pt x="39" y="50"/>
                    </a:lnTo>
                    <a:lnTo>
                      <a:pt x="43" y="48"/>
                    </a:lnTo>
                    <a:lnTo>
                      <a:pt x="84" y="18"/>
                    </a:lnTo>
                    <a:lnTo>
                      <a:pt x="72" y="0"/>
                    </a:lnTo>
                    <a:lnTo>
                      <a:pt x="27" y="32"/>
                    </a:lnTo>
                    <a:lnTo>
                      <a:pt x="34" y="39"/>
                    </a:lnTo>
                    <a:lnTo>
                      <a:pt x="31" y="30"/>
                    </a:lnTo>
                    <a:lnTo>
                      <a:pt x="0" y="46"/>
                    </a:lnTo>
                    <a:close/>
                  </a:path>
                </a:pathLst>
              </a:custGeom>
              <a:solidFill>
                <a:srgbClr val="000000"/>
              </a:solidFill>
              <a:ln w="28575">
                <a:solidFill>
                  <a:schemeClr val="accent2"/>
                </a:solidFill>
                <a:round/>
                <a:headEnd/>
                <a:tailEnd/>
              </a:ln>
            </p:spPr>
            <p:txBody>
              <a:bodyPr/>
              <a:lstStyle/>
              <a:p>
                <a:endParaRPr lang="zh-CN" altLang="en-US"/>
              </a:p>
            </p:txBody>
          </p:sp>
          <p:sp>
            <p:nvSpPr>
              <p:cNvPr id="114" name="Freeform 55"/>
              <p:cNvSpPr>
                <a:spLocks/>
              </p:cNvSpPr>
              <p:nvPr/>
            </p:nvSpPr>
            <p:spPr bwMode="auto">
              <a:xfrm>
                <a:off x="2899" y="3899"/>
                <a:ext cx="30" cy="41"/>
              </a:xfrm>
              <a:custGeom>
                <a:avLst/>
                <a:gdLst>
                  <a:gd name="T0" fmla="*/ 0 w 60"/>
                  <a:gd name="T1" fmla="*/ 1 h 82"/>
                  <a:gd name="T2" fmla="*/ 1 w 60"/>
                  <a:gd name="T3" fmla="*/ 1 h 82"/>
                  <a:gd name="T4" fmla="*/ 1 w 60"/>
                  <a:gd name="T5" fmla="*/ 1 h 82"/>
                  <a:gd name="T6" fmla="*/ 1 w 60"/>
                  <a:gd name="T7" fmla="*/ 1 h 82"/>
                  <a:gd name="T8" fmla="*/ 1 w 60"/>
                  <a:gd name="T9" fmla="*/ 1 h 82"/>
                  <a:gd name="T10" fmla="*/ 1 w 60"/>
                  <a:gd name="T11" fmla="*/ 1 h 82"/>
                  <a:gd name="T12" fmla="*/ 1 w 60"/>
                  <a:gd name="T13" fmla="*/ 1 h 82"/>
                  <a:gd name="T14" fmla="*/ 1 w 60"/>
                  <a:gd name="T15" fmla="*/ 0 h 82"/>
                  <a:gd name="T16" fmla="*/ 1 w 60"/>
                  <a:gd name="T17" fmla="*/ 1 h 82"/>
                  <a:gd name="T18" fmla="*/ 1 w 60"/>
                  <a:gd name="T19" fmla="*/ 1 h 82"/>
                  <a:gd name="T20" fmla="*/ 1 w 60"/>
                  <a:gd name="T21" fmla="*/ 1 h 82"/>
                  <a:gd name="T22" fmla="*/ 1 w 60"/>
                  <a:gd name="T23" fmla="*/ 1 h 82"/>
                  <a:gd name="T24" fmla="*/ 0 w 60"/>
                  <a:gd name="T25" fmla="*/ 1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82"/>
                  <a:gd name="T41" fmla="*/ 60 w 60"/>
                  <a:gd name="T42" fmla="*/ 82 h 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82">
                    <a:moveTo>
                      <a:pt x="0" y="66"/>
                    </a:moveTo>
                    <a:lnTo>
                      <a:pt x="12" y="82"/>
                    </a:lnTo>
                    <a:lnTo>
                      <a:pt x="18" y="78"/>
                    </a:lnTo>
                    <a:lnTo>
                      <a:pt x="32" y="61"/>
                    </a:lnTo>
                    <a:lnTo>
                      <a:pt x="43" y="45"/>
                    </a:lnTo>
                    <a:lnTo>
                      <a:pt x="53" y="27"/>
                    </a:lnTo>
                    <a:lnTo>
                      <a:pt x="60" y="7"/>
                    </a:lnTo>
                    <a:lnTo>
                      <a:pt x="43" y="0"/>
                    </a:lnTo>
                    <a:lnTo>
                      <a:pt x="37" y="11"/>
                    </a:lnTo>
                    <a:lnTo>
                      <a:pt x="27" y="29"/>
                    </a:lnTo>
                    <a:lnTo>
                      <a:pt x="16" y="45"/>
                    </a:lnTo>
                    <a:lnTo>
                      <a:pt x="2" y="62"/>
                    </a:lnTo>
                    <a:lnTo>
                      <a:pt x="0" y="66"/>
                    </a:lnTo>
                    <a:close/>
                  </a:path>
                </a:pathLst>
              </a:custGeom>
              <a:solidFill>
                <a:srgbClr val="000000"/>
              </a:solidFill>
              <a:ln w="28575">
                <a:solidFill>
                  <a:schemeClr val="accent2"/>
                </a:solidFill>
                <a:round/>
                <a:headEnd/>
                <a:tailEnd/>
              </a:ln>
            </p:spPr>
            <p:txBody>
              <a:bodyPr/>
              <a:lstStyle/>
              <a:p>
                <a:endParaRPr lang="zh-CN" altLang="en-US"/>
              </a:p>
            </p:txBody>
          </p:sp>
          <p:sp>
            <p:nvSpPr>
              <p:cNvPr id="115" name="Freeform 56"/>
              <p:cNvSpPr>
                <a:spLocks/>
              </p:cNvSpPr>
              <p:nvPr/>
            </p:nvSpPr>
            <p:spPr bwMode="auto">
              <a:xfrm>
                <a:off x="2914" y="3825"/>
                <a:ext cx="21" cy="44"/>
              </a:xfrm>
              <a:custGeom>
                <a:avLst/>
                <a:gdLst>
                  <a:gd name="T0" fmla="*/ 0 w 43"/>
                  <a:gd name="T1" fmla="*/ 1 h 87"/>
                  <a:gd name="T2" fmla="*/ 0 w 43"/>
                  <a:gd name="T3" fmla="*/ 1 h 87"/>
                  <a:gd name="T4" fmla="*/ 0 w 43"/>
                  <a:gd name="T5" fmla="*/ 1 h 87"/>
                  <a:gd name="T6" fmla="*/ 0 w 43"/>
                  <a:gd name="T7" fmla="*/ 1 h 87"/>
                  <a:gd name="T8" fmla="*/ 0 w 43"/>
                  <a:gd name="T9" fmla="*/ 1 h 87"/>
                  <a:gd name="T10" fmla="*/ 0 w 43"/>
                  <a:gd name="T11" fmla="*/ 1 h 87"/>
                  <a:gd name="T12" fmla="*/ 0 w 43"/>
                  <a:gd name="T13" fmla="*/ 1 h 87"/>
                  <a:gd name="T14" fmla="*/ 0 w 43"/>
                  <a:gd name="T15" fmla="*/ 0 h 87"/>
                  <a:gd name="T16" fmla="*/ 0 w 43"/>
                  <a:gd name="T17" fmla="*/ 1 h 87"/>
                  <a:gd name="T18" fmla="*/ 0 w 43"/>
                  <a:gd name="T19" fmla="*/ 1 h 87"/>
                  <a:gd name="T20" fmla="*/ 0 w 43"/>
                  <a:gd name="T21" fmla="*/ 1 h 87"/>
                  <a:gd name="T22" fmla="*/ 0 w 43"/>
                  <a:gd name="T23" fmla="*/ 1 h 87"/>
                  <a:gd name="T24" fmla="*/ 0 w 43"/>
                  <a:gd name="T25" fmla="*/ 1 h 87"/>
                  <a:gd name="T26" fmla="*/ 0 w 43"/>
                  <a:gd name="T27" fmla="*/ 1 h 87"/>
                  <a:gd name="T28" fmla="*/ 0 w 43"/>
                  <a:gd name="T29" fmla="*/ 1 h 87"/>
                  <a:gd name="T30" fmla="*/ 0 w 43"/>
                  <a:gd name="T31" fmla="*/ 1 h 8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
                  <a:gd name="T49" fmla="*/ 0 h 87"/>
                  <a:gd name="T50" fmla="*/ 43 w 43"/>
                  <a:gd name="T51" fmla="*/ 87 h 8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 h="87">
                    <a:moveTo>
                      <a:pt x="22" y="87"/>
                    </a:moveTo>
                    <a:lnTo>
                      <a:pt x="43" y="87"/>
                    </a:lnTo>
                    <a:lnTo>
                      <a:pt x="41" y="75"/>
                    </a:lnTo>
                    <a:lnTo>
                      <a:pt x="39" y="55"/>
                    </a:lnTo>
                    <a:lnTo>
                      <a:pt x="32" y="37"/>
                    </a:lnTo>
                    <a:lnTo>
                      <a:pt x="30" y="30"/>
                    </a:lnTo>
                    <a:lnTo>
                      <a:pt x="23" y="12"/>
                    </a:lnTo>
                    <a:lnTo>
                      <a:pt x="16" y="0"/>
                    </a:lnTo>
                    <a:lnTo>
                      <a:pt x="0" y="12"/>
                    </a:lnTo>
                    <a:lnTo>
                      <a:pt x="7" y="28"/>
                    </a:lnTo>
                    <a:lnTo>
                      <a:pt x="14" y="46"/>
                    </a:lnTo>
                    <a:lnTo>
                      <a:pt x="22" y="37"/>
                    </a:lnTo>
                    <a:lnTo>
                      <a:pt x="11" y="37"/>
                    </a:lnTo>
                    <a:lnTo>
                      <a:pt x="18" y="55"/>
                    </a:lnTo>
                    <a:lnTo>
                      <a:pt x="20" y="75"/>
                    </a:lnTo>
                    <a:lnTo>
                      <a:pt x="22" y="87"/>
                    </a:lnTo>
                    <a:close/>
                  </a:path>
                </a:pathLst>
              </a:custGeom>
              <a:solidFill>
                <a:srgbClr val="000000"/>
              </a:solidFill>
              <a:ln w="28575">
                <a:solidFill>
                  <a:schemeClr val="accent2"/>
                </a:solidFill>
                <a:round/>
                <a:headEnd/>
                <a:tailEnd/>
              </a:ln>
            </p:spPr>
            <p:txBody>
              <a:bodyPr/>
              <a:lstStyle/>
              <a:p>
                <a:endParaRPr lang="zh-CN" altLang="en-US"/>
              </a:p>
            </p:txBody>
          </p:sp>
          <p:sp>
            <p:nvSpPr>
              <p:cNvPr id="116" name="Freeform 57"/>
              <p:cNvSpPr>
                <a:spLocks/>
              </p:cNvSpPr>
              <p:nvPr/>
            </p:nvSpPr>
            <p:spPr bwMode="auto">
              <a:xfrm>
                <a:off x="2862" y="3772"/>
                <a:ext cx="40" cy="36"/>
              </a:xfrm>
              <a:custGeom>
                <a:avLst/>
                <a:gdLst>
                  <a:gd name="T0" fmla="*/ 1 w 78"/>
                  <a:gd name="T1" fmla="*/ 1 h 71"/>
                  <a:gd name="T2" fmla="*/ 1 w 78"/>
                  <a:gd name="T3" fmla="*/ 1 h 71"/>
                  <a:gd name="T4" fmla="*/ 1 w 78"/>
                  <a:gd name="T5" fmla="*/ 1 h 71"/>
                  <a:gd name="T6" fmla="*/ 1 w 78"/>
                  <a:gd name="T7" fmla="*/ 1 h 71"/>
                  <a:gd name="T8" fmla="*/ 1 w 78"/>
                  <a:gd name="T9" fmla="*/ 1 h 71"/>
                  <a:gd name="T10" fmla="*/ 1 w 78"/>
                  <a:gd name="T11" fmla="*/ 0 h 71"/>
                  <a:gd name="T12" fmla="*/ 0 w 78"/>
                  <a:gd name="T13" fmla="*/ 1 h 71"/>
                  <a:gd name="T14" fmla="*/ 1 w 78"/>
                  <a:gd name="T15" fmla="*/ 1 h 71"/>
                  <a:gd name="T16" fmla="*/ 1 w 78"/>
                  <a:gd name="T17" fmla="*/ 1 h 71"/>
                  <a:gd name="T18" fmla="*/ 1 w 78"/>
                  <a:gd name="T19" fmla="*/ 1 h 71"/>
                  <a:gd name="T20" fmla="*/ 1 w 78"/>
                  <a:gd name="T21" fmla="*/ 1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8"/>
                  <a:gd name="T34" fmla="*/ 0 h 71"/>
                  <a:gd name="T35" fmla="*/ 78 w 78"/>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8" h="71">
                    <a:moveTo>
                      <a:pt x="66" y="71"/>
                    </a:moveTo>
                    <a:lnTo>
                      <a:pt x="78" y="55"/>
                    </a:lnTo>
                    <a:lnTo>
                      <a:pt x="76" y="52"/>
                    </a:lnTo>
                    <a:lnTo>
                      <a:pt x="59" y="36"/>
                    </a:lnTo>
                    <a:lnTo>
                      <a:pt x="41" y="20"/>
                    </a:lnTo>
                    <a:lnTo>
                      <a:pt x="12" y="0"/>
                    </a:lnTo>
                    <a:lnTo>
                      <a:pt x="0" y="18"/>
                    </a:lnTo>
                    <a:lnTo>
                      <a:pt x="25" y="36"/>
                    </a:lnTo>
                    <a:lnTo>
                      <a:pt x="43" y="52"/>
                    </a:lnTo>
                    <a:lnTo>
                      <a:pt x="60" y="68"/>
                    </a:lnTo>
                    <a:lnTo>
                      <a:pt x="66" y="71"/>
                    </a:lnTo>
                    <a:close/>
                  </a:path>
                </a:pathLst>
              </a:custGeom>
              <a:solidFill>
                <a:srgbClr val="000000"/>
              </a:solidFill>
              <a:ln w="28575">
                <a:solidFill>
                  <a:schemeClr val="accent2"/>
                </a:solidFill>
                <a:round/>
                <a:headEnd/>
                <a:tailEnd/>
              </a:ln>
            </p:spPr>
            <p:txBody>
              <a:bodyPr/>
              <a:lstStyle/>
              <a:p>
                <a:endParaRPr lang="zh-CN" altLang="en-US"/>
              </a:p>
            </p:txBody>
          </p:sp>
          <p:sp>
            <p:nvSpPr>
              <p:cNvPr id="117" name="Freeform 58"/>
              <p:cNvSpPr>
                <a:spLocks/>
              </p:cNvSpPr>
              <p:nvPr/>
            </p:nvSpPr>
            <p:spPr bwMode="auto">
              <a:xfrm>
                <a:off x="2797" y="3737"/>
                <a:ext cx="44" cy="27"/>
              </a:xfrm>
              <a:custGeom>
                <a:avLst/>
                <a:gdLst>
                  <a:gd name="T0" fmla="*/ 1 w 87"/>
                  <a:gd name="T1" fmla="*/ 1 h 54"/>
                  <a:gd name="T2" fmla="*/ 1 w 87"/>
                  <a:gd name="T3" fmla="*/ 1 h 54"/>
                  <a:gd name="T4" fmla="*/ 1 w 87"/>
                  <a:gd name="T5" fmla="*/ 1 h 54"/>
                  <a:gd name="T6" fmla="*/ 1 w 87"/>
                  <a:gd name="T7" fmla="*/ 1 h 54"/>
                  <a:gd name="T8" fmla="*/ 1 w 87"/>
                  <a:gd name="T9" fmla="*/ 0 h 54"/>
                  <a:gd name="T10" fmla="*/ 0 w 87"/>
                  <a:gd name="T11" fmla="*/ 1 h 54"/>
                  <a:gd name="T12" fmla="*/ 1 w 87"/>
                  <a:gd name="T13" fmla="*/ 1 h 54"/>
                  <a:gd name="T14" fmla="*/ 1 w 87"/>
                  <a:gd name="T15" fmla="*/ 1 h 54"/>
                  <a:gd name="T16" fmla="*/ 1 w 87"/>
                  <a:gd name="T17" fmla="*/ 1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54"/>
                  <a:gd name="T29" fmla="*/ 87 w 87"/>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54">
                    <a:moveTo>
                      <a:pt x="76" y="54"/>
                    </a:moveTo>
                    <a:lnTo>
                      <a:pt x="87" y="36"/>
                    </a:lnTo>
                    <a:lnTo>
                      <a:pt x="75" y="29"/>
                    </a:lnTo>
                    <a:lnTo>
                      <a:pt x="19" y="4"/>
                    </a:lnTo>
                    <a:lnTo>
                      <a:pt x="7" y="0"/>
                    </a:lnTo>
                    <a:lnTo>
                      <a:pt x="0" y="20"/>
                    </a:lnTo>
                    <a:lnTo>
                      <a:pt x="10" y="24"/>
                    </a:lnTo>
                    <a:lnTo>
                      <a:pt x="66" y="49"/>
                    </a:lnTo>
                    <a:lnTo>
                      <a:pt x="76" y="54"/>
                    </a:lnTo>
                    <a:close/>
                  </a:path>
                </a:pathLst>
              </a:custGeom>
              <a:solidFill>
                <a:srgbClr val="000000"/>
              </a:solidFill>
              <a:ln w="28575">
                <a:solidFill>
                  <a:schemeClr val="accent2"/>
                </a:solidFill>
                <a:round/>
                <a:headEnd/>
                <a:tailEnd/>
              </a:ln>
            </p:spPr>
            <p:txBody>
              <a:bodyPr/>
              <a:lstStyle/>
              <a:p>
                <a:endParaRPr lang="zh-CN" altLang="en-US"/>
              </a:p>
            </p:txBody>
          </p:sp>
          <p:sp>
            <p:nvSpPr>
              <p:cNvPr id="118" name="Freeform 59"/>
              <p:cNvSpPr>
                <a:spLocks/>
              </p:cNvSpPr>
              <p:nvPr/>
            </p:nvSpPr>
            <p:spPr bwMode="auto">
              <a:xfrm>
                <a:off x="2727" y="3713"/>
                <a:ext cx="44" cy="22"/>
              </a:xfrm>
              <a:custGeom>
                <a:avLst/>
                <a:gdLst>
                  <a:gd name="T0" fmla="*/ 1 w 87"/>
                  <a:gd name="T1" fmla="*/ 0 h 45"/>
                  <a:gd name="T2" fmla="*/ 1 w 87"/>
                  <a:gd name="T3" fmla="*/ 0 h 45"/>
                  <a:gd name="T4" fmla="*/ 1 w 87"/>
                  <a:gd name="T5" fmla="*/ 0 h 45"/>
                  <a:gd name="T6" fmla="*/ 1 w 87"/>
                  <a:gd name="T7" fmla="*/ 0 h 45"/>
                  <a:gd name="T8" fmla="*/ 0 w 87"/>
                  <a:gd name="T9" fmla="*/ 0 h 45"/>
                  <a:gd name="T10" fmla="*/ 1 w 87"/>
                  <a:gd name="T11" fmla="*/ 0 h 45"/>
                  <a:gd name="T12" fmla="*/ 1 w 87"/>
                  <a:gd name="T13" fmla="*/ 0 h 45"/>
                  <a:gd name="T14" fmla="*/ 0 60000 65536"/>
                  <a:gd name="T15" fmla="*/ 0 60000 65536"/>
                  <a:gd name="T16" fmla="*/ 0 60000 65536"/>
                  <a:gd name="T17" fmla="*/ 0 60000 65536"/>
                  <a:gd name="T18" fmla="*/ 0 60000 65536"/>
                  <a:gd name="T19" fmla="*/ 0 60000 65536"/>
                  <a:gd name="T20" fmla="*/ 0 60000 65536"/>
                  <a:gd name="T21" fmla="*/ 0 w 87"/>
                  <a:gd name="T22" fmla="*/ 0 h 45"/>
                  <a:gd name="T23" fmla="*/ 87 w 87"/>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45">
                    <a:moveTo>
                      <a:pt x="80" y="45"/>
                    </a:moveTo>
                    <a:lnTo>
                      <a:pt x="87" y="25"/>
                    </a:lnTo>
                    <a:lnTo>
                      <a:pt x="34" y="7"/>
                    </a:lnTo>
                    <a:lnTo>
                      <a:pt x="5" y="0"/>
                    </a:lnTo>
                    <a:lnTo>
                      <a:pt x="0" y="20"/>
                    </a:lnTo>
                    <a:lnTo>
                      <a:pt x="25" y="27"/>
                    </a:lnTo>
                    <a:lnTo>
                      <a:pt x="80" y="45"/>
                    </a:lnTo>
                    <a:close/>
                  </a:path>
                </a:pathLst>
              </a:custGeom>
              <a:solidFill>
                <a:srgbClr val="000000"/>
              </a:solidFill>
              <a:ln w="28575">
                <a:solidFill>
                  <a:schemeClr val="accent2"/>
                </a:solidFill>
                <a:round/>
                <a:headEnd/>
                <a:tailEnd/>
              </a:ln>
            </p:spPr>
            <p:txBody>
              <a:bodyPr/>
              <a:lstStyle/>
              <a:p>
                <a:endParaRPr lang="zh-CN" altLang="en-US"/>
              </a:p>
            </p:txBody>
          </p:sp>
          <p:sp>
            <p:nvSpPr>
              <p:cNvPr id="119" name="Freeform 60"/>
              <p:cNvSpPr>
                <a:spLocks/>
              </p:cNvSpPr>
              <p:nvPr/>
            </p:nvSpPr>
            <p:spPr bwMode="auto">
              <a:xfrm>
                <a:off x="2654" y="3698"/>
                <a:ext cx="44" cy="18"/>
              </a:xfrm>
              <a:custGeom>
                <a:avLst/>
                <a:gdLst>
                  <a:gd name="T0" fmla="*/ 1 w 87"/>
                  <a:gd name="T1" fmla="*/ 1 h 36"/>
                  <a:gd name="T2" fmla="*/ 1 w 87"/>
                  <a:gd name="T3" fmla="*/ 1 h 36"/>
                  <a:gd name="T4" fmla="*/ 1 w 87"/>
                  <a:gd name="T5" fmla="*/ 1 h 36"/>
                  <a:gd name="T6" fmla="*/ 1 w 87"/>
                  <a:gd name="T7" fmla="*/ 0 h 36"/>
                  <a:gd name="T8" fmla="*/ 0 w 87"/>
                  <a:gd name="T9" fmla="*/ 1 h 36"/>
                  <a:gd name="T10" fmla="*/ 1 w 87"/>
                  <a:gd name="T11" fmla="*/ 1 h 36"/>
                  <a:gd name="T12" fmla="*/ 1 w 87"/>
                  <a:gd name="T13" fmla="*/ 1 h 36"/>
                  <a:gd name="T14" fmla="*/ 0 60000 65536"/>
                  <a:gd name="T15" fmla="*/ 0 60000 65536"/>
                  <a:gd name="T16" fmla="*/ 0 60000 65536"/>
                  <a:gd name="T17" fmla="*/ 0 60000 65536"/>
                  <a:gd name="T18" fmla="*/ 0 60000 65536"/>
                  <a:gd name="T19" fmla="*/ 0 60000 65536"/>
                  <a:gd name="T20" fmla="*/ 0 60000 65536"/>
                  <a:gd name="T21" fmla="*/ 0 w 87"/>
                  <a:gd name="T22" fmla="*/ 0 h 36"/>
                  <a:gd name="T23" fmla="*/ 87 w 87"/>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36">
                    <a:moveTo>
                      <a:pt x="83" y="36"/>
                    </a:moveTo>
                    <a:lnTo>
                      <a:pt x="87" y="14"/>
                    </a:lnTo>
                    <a:lnTo>
                      <a:pt x="30" y="4"/>
                    </a:lnTo>
                    <a:lnTo>
                      <a:pt x="3" y="0"/>
                    </a:lnTo>
                    <a:lnTo>
                      <a:pt x="0" y="21"/>
                    </a:lnTo>
                    <a:lnTo>
                      <a:pt x="30" y="25"/>
                    </a:lnTo>
                    <a:lnTo>
                      <a:pt x="83" y="36"/>
                    </a:lnTo>
                    <a:close/>
                  </a:path>
                </a:pathLst>
              </a:custGeom>
              <a:solidFill>
                <a:srgbClr val="000000"/>
              </a:solidFill>
              <a:ln w="28575">
                <a:solidFill>
                  <a:schemeClr val="accent2"/>
                </a:solidFill>
                <a:round/>
                <a:headEnd/>
                <a:tailEnd/>
              </a:ln>
            </p:spPr>
            <p:txBody>
              <a:bodyPr/>
              <a:lstStyle/>
              <a:p>
                <a:endParaRPr lang="zh-CN" altLang="en-US"/>
              </a:p>
            </p:txBody>
          </p:sp>
          <p:sp>
            <p:nvSpPr>
              <p:cNvPr id="120" name="Freeform 61"/>
              <p:cNvSpPr>
                <a:spLocks/>
              </p:cNvSpPr>
              <p:nvPr/>
            </p:nvSpPr>
            <p:spPr bwMode="auto">
              <a:xfrm>
                <a:off x="2580" y="3689"/>
                <a:ext cx="44" cy="14"/>
              </a:xfrm>
              <a:custGeom>
                <a:avLst/>
                <a:gdLst>
                  <a:gd name="T0" fmla="*/ 1 w 87"/>
                  <a:gd name="T1" fmla="*/ 0 h 29"/>
                  <a:gd name="T2" fmla="*/ 1 w 87"/>
                  <a:gd name="T3" fmla="*/ 0 h 29"/>
                  <a:gd name="T4" fmla="*/ 1 w 87"/>
                  <a:gd name="T5" fmla="*/ 0 h 29"/>
                  <a:gd name="T6" fmla="*/ 1 w 87"/>
                  <a:gd name="T7" fmla="*/ 0 h 29"/>
                  <a:gd name="T8" fmla="*/ 0 w 87"/>
                  <a:gd name="T9" fmla="*/ 0 h 29"/>
                  <a:gd name="T10" fmla="*/ 1 w 87"/>
                  <a:gd name="T11" fmla="*/ 0 h 29"/>
                  <a:gd name="T12" fmla="*/ 1 w 87"/>
                  <a:gd name="T13" fmla="*/ 0 h 29"/>
                  <a:gd name="T14" fmla="*/ 0 60000 65536"/>
                  <a:gd name="T15" fmla="*/ 0 60000 65536"/>
                  <a:gd name="T16" fmla="*/ 0 60000 65536"/>
                  <a:gd name="T17" fmla="*/ 0 60000 65536"/>
                  <a:gd name="T18" fmla="*/ 0 60000 65536"/>
                  <a:gd name="T19" fmla="*/ 0 60000 65536"/>
                  <a:gd name="T20" fmla="*/ 0 60000 65536"/>
                  <a:gd name="T21" fmla="*/ 0 w 87"/>
                  <a:gd name="T22" fmla="*/ 0 h 29"/>
                  <a:gd name="T23" fmla="*/ 87 w 87"/>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 h="29">
                    <a:moveTo>
                      <a:pt x="85" y="29"/>
                    </a:moveTo>
                    <a:lnTo>
                      <a:pt x="87" y="7"/>
                    </a:lnTo>
                    <a:lnTo>
                      <a:pt x="18" y="0"/>
                    </a:lnTo>
                    <a:lnTo>
                      <a:pt x="1" y="0"/>
                    </a:lnTo>
                    <a:lnTo>
                      <a:pt x="0" y="22"/>
                    </a:lnTo>
                    <a:lnTo>
                      <a:pt x="18" y="22"/>
                    </a:lnTo>
                    <a:lnTo>
                      <a:pt x="85" y="29"/>
                    </a:lnTo>
                    <a:close/>
                  </a:path>
                </a:pathLst>
              </a:custGeom>
              <a:solidFill>
                <a:srgbClr val="000000"/>
              </a:solidFill>
              <a:ln w="28575">
                <a:solidFill>
                  <a:schemeClr val="accent2"/>
                </a:solidFill>
                <a:round/>
                <a:headEnd/>
                <a:tailEnd/>
              </a:ln>
            </p:spPr>
            <p:txBody>
              <a:bodyPr/>
              <a:lstStyle/>
              <a:p>
                <a:endParaRPr lang="zh-CN" altLang="en-US"/>
              </a:p>
            </p:txBody>
          </p:sp>
          <p:sp>
            <p:nvSpPr>
              <p:cNvPr id="121" name="Freeform 62"/>
              <p:cNvSpPr>
                <a:spLocks/>
              </p:cNvSpPr>
              <p:nvPr/>
            </p:nvSpPr>
            <p:spPr bwMode="auto">
              <a:xfrm>
                <a:off x="2506" y="3685"/>
                <a:ext cx="43" cy="12"/>
              </a:xfrm>
              <a:custGeom>
                <a:avLst/>
                <a:gdLst>
                  <a:gd name="T0" fmla="*/ 1 w 85"/>
                  <a:gd name="T1" fmla="*/ 1 h 23"/>
                  <a:gd name="T2" fmla="*/ 1 w 85"/>
                  <a:gd name="T3" fmla="*/ 1 h 23"/>
                  <a:gd name="T4" fmla="*/ 1 w 85"/>
                  <a:gd name="T5" fmla="*/ 1 h 23"/>
                  <a:gd name="T6" fmla="*/ 0 w 85"/>
                  <a:gd name="T7" fmla="*/ 0 h 23"/>
                  <a:gd name="T8" fmla="*/ 0 w 85"/>
                  <a:gd name="T9" fmla="*/ 1 h 23"/>
                  <a:gd name="T10" fmla="*/ 1 w 85"/>
                  <a:gd name="T11" fmla="*/ 1 h 23"/>
                  <a:gd name="T12" fmla="*/ 1 w 85"/>
                  <a:gd name="T13" fmla="*/ 1 h 23"/>
                  <a:gd name="T14" fmla="*/ 0 60000 65536"/>
                  <a:gd name="T15" fmla="*/ 0 60000 65536"/>
                  <a:gd name="T16" fmla="*/ 0 60000 65536"/>
                  <a:gd name="T17" fmla="*/ 0 60000 65536"/>
                  <a:gd name="T18" fmla="*/ 0 60000 65536"/>
                  <a:gd name="T19" fmla="*/ 0 60000 65536"/>
                  <a:gd name="T20" fmla="*/ 0 60000 65536"/>
                  <a:gd name="T21" fmla="*/ 0 w 85"/>
                  <a:gd name="T22" fmla="*/ 0 h 23"/>
                  <a:gd name="T23" fmla="*/ 85 w 85"/>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23">
                    <a:moveTo>
                      <a:pt x="84" y="23"/>
                    </a:moveTo>
                    <a:lnTo>
                      <a:pt x="85" y="2"/>
                    </a:lnTo>
                    <a:lnTo>
                      <a:pt x="80" y="2"/>
                    </a:lnTo>
                    <a:lnTo>
                      <a:pt x="0" y="0"/>
                    </a:lnTo>
                    <a:lnTo>
                      <a:pt x="0" y="21"/>
                    </a:lnTo>
                    <a:lnTo>
                      <a:pt x="80" y="23"/>
                    </a:lnTo>
                    <a:lnTo>
                      <a:pt x="84" y="23"/>
                    </a:lnTo>
                    <a:close/>
                  </a:path>
                </a:pathLst>
              </a:custGeom>
              <a:solidFill>
                <a:srgbClr val="000000"/>
              </a:solidFill>
              <a:ln w="28575">
                <a:solidFill>
                  <a:schemeClr val="accent2"/>
                </a:solidFill>
                <a:round/>
                <a:headEnd/>
                <a:tailEnd/>
              </a:ln>
            </p:spPr>
            <p:txBody>
              <a:bodyPr/>
              <a:lstStyle/>
              <a:p>
                <a:endParaRPr lang="zh-CN" altLang="en-US"/>
              </a:p>
            </p:txBody>
          </p:sp>
        </p:grpSp>
        <p:sp>
          <p:nvSpPr>
            <p:cNvPr id="38" name="Rectangle 63"/>
            <p:cNvSpPr>
              <a:spLocks noChangeArrowheads="1"/>
            </p:cNvSpPr>
            <p:nvPr/>
          </p:nvSpPr>
          <p:spPr bwMode="auto">
            <a:xfrm>
              <a:off x="3984" y="2976"/>
              <a:ext cx="11" cy="799"/>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solidFill>
                  <a:schemeClr val="bg1"/>
                </a:solidFill>
              </a:endParaRPr>
            </a:p>
          </p:txBody>
        </p:sp>
        <p:sp>
          <p:nvSpPr>
            <p:cNvPr id="39" name="Rectangle 64"/>
            <p:cNvSpPr>
              <a:spLocks noChangeArrowheads="1"/>
            </p:cNvSpPr>
            <p:nvPr/>
          </p:nvSpPr>
          <p:spPr bwMode="auto">
            <a:xfrm>
              <a:off x="4933" y="2980"/>
              <a:ext cx="11" cy="800"/>
            </a:xfrm>
            <a:prstGeom prst="rect">
              <a:avLst/>
            </a:prstGeom>
            <a:solidFill>
              <a:srgbClr val="000000"/>
            </a:solidFill>
            <a:ln w="28575">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40" name="Oval 65"/>
            <p:cNvSpPr>
              <a:spLocks noChangeArrowheads="1"/>
            </p:cNvSpPr>
            <p:nvPr/>
          </p:nvSpPr>
          <p:spPr bwMode="auto">
            <a:xfrm>
              <a:off x="4522" y="2860"/>
              <a:ext cx="361" cy="201"/>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grpSp>
          <p:nvGrpSpPr>
            <p:cNvPr id="41" name="Group 66"/>
            <p:cNvGrpSpPr>
              <a:grpSpLocks/>
            </p:cNvGrpSpPr>
            <p:nvPr/>
          </p:nvGrpSpPr>
          <p:grpSpPr bwMode="auto">
            <a:xfrm>
              <a:off x="4517" y="3656"/>
              <a:ext cx="370" cy="213"/>
              <a:chOff x="2548" y="3783"/>
              <a:chExt cx="335" cy="172"/>
            </a:xfrm>
          </p:grpSpPr>
          <p:sp>
            <p:nvSpPr>
              <p:cNvPr id="85" name="Freeform 67"/>
              <p:cNvSpPr>
                <a:spLocks/>
              </p:cNvSpPr>
              <p:nvPr/>
            </p:nvSpPr>
            <p:spPr bwMode="auto">
              <a:xfrm>
                <a:off x="2673" y="3783"/>
                <a:ext cx="82" cy="14"/>
              </a:xfrm>
              <a:custGeom>
                <a:avLst/>
                <a:gdLst>
                  <a:gd name="T0" fmla="*/ 0 w 166"/>
                  <a:gd name="T1" fmla="*/ 0 h 29"/>
                  <a:gd name="T2" fmla="*/ 0 w 166"/>
                  <a:gd name="T3" fmla="*/ 0 h 29"/>
                  <a:gd name="T4" fmla="*/ 0 w 166"/>
                  <a:gd name="T5" fmla="*/ 0 h 29"/>
                  <a:gd name="T6" fmla="*/ 0 w 166"/>
                  <a:gd name="T7" fmla="*/ 0 h 29"/>
                  <a:gd name="T8" fmla="*/ 0 w 166"/>
                  <a:gd name="T9" fmla="*/ 0 h 29"/>
                  <a:gd name="T10" fmla="*/ 0 w 166"/>
                  <a:gd name="T11" fmla="*/ 0 h 29"/>
                  <a:gd name="T12" fmla="*/ 0 w 166"/>
                  <a:gd name="T13" fmla="*/ 0 h 29"/>
                  <a:gd name="T14" fmla="*/ 0 w 166"/>
                  <a:gd name="T15" fmla="*/ 0 h 29"/>
                  <a:gd name="T16" fmla="*/ 0 w 166"/>
                  <a:gd name="T17" fmla="*/ 0 h 29"/>
                  <a:gd name="T18" fmla="*/ 0 w 166"/>
                  <a:gd name="T19" fmla="*/ 0 h 29"/>
                  <a:gd name="T20" fmla="*/ 0 w 166"/>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6"/>
                  <a:gd name="T34" fmla="*/ 0 h 29"/>
                  <a:gd name="T35" fmla="*/ 166 w 166"/>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6" h="29">
                    <a:moveTo>
                      <a:pt x="87" y="22"/>
                    </a:moveTo>
                    <a:lnTo>
                      <a:pt x="153" y="25"/>
                    </a:lnTo>
                    <a:lnTo>
                      <a:pt x="162" y="27"/>
                    </a:lnTo>
                    <a:lnTo>
                      <a:pt x="166" y="6"/>
                    </a:lnTo>
                    <a:lnTo>
                      <a:pt x="153" y="4"/>
                    </a:lnTo>
                    <a:lnTo>
                      <a:pt x="87" y="0"/>
                    </a:lnTo>
                    <a:lnTo>
                      <a:pt x="21" y="4"/>
                    </a:lnTo>
                    <a:lnTo>
                      <a:pt x="0" y="7"/>
                    </a:lnTo>
                    <a:lnTo>
                      <a:pt x="4" y="29"/>
                    </a:lnTo>
                    <a:lnTo>
                      <a:pt x="21" y="25"/>
                    </a:lnTo>
                    <a:lnTo>
                      <a:pt x="87" y="22"/>
                    </a:lnTo>
                    <a:close/>
                  </a:path>
                </a:pathLst>
              </a:custGeom>
              <a:solidFill>
                <a:srgbClr val="CC00FF"/>
              </a:solidFill>
              <a:ln w="28575">
                <a:solidFill>
                  <a:srgbClr val="CC3300"/>
                </a:solidFill>
                <a:round/>
                <a:headEnd/>
                <a:tailEnd/>
              </a:ln>
            </p:spPr>
            <p:txBody>
              <a:bodyPr/>
              <a:lstStyle/>
              <a:p>
                <a:endParaRPr lang="zh-CN" altLang="en-US"/>
              </a:p>
            </p:txBody>
          </p:sp>
          <p:sp>
            <p:nvSpPr>
              <p:cNvPr id="86" name="Freeform 68"/>
              <p:cNvSpPr>
                <a:spLocks/>
              </p:cNvSpPr>
              <p:nvPr/>
            </p:nvSpPr>
            <p:spPr bwMode="auto">
              <a:xfrm>
                <a:off x="2599" y="3792"/>
                <a:ext cx="44" cy="25"/>
              </a:xfrm>
              <a:custGeom>
                <a:avLst/>
                <a:gdLst>
                  <a:gd name="T0" fmla="*/ 1 w 87"/>
                  <a:gd name="T1" fmla="*/ 1 h 48"/>
                  <a:gd name="T2" fmla="*/ 1 w 87"/>
                  <a:gd name="T3" fmla="*/ 0 h 48"/>
                  <a:gd name="T4" fmla="*/ 1 w 87"/>
                  <a:gd name="T5" fmla="*/ 1 h 48"/>
                  <a:gd name="T6" fmla="*/ 1 w 87"/>
                  <a:gd name="T7" fmla="*/ 1 h 48"/>
                  <a:gd name="T8" fmla="*/ 0 w 87"/>
                  <a:gd name="T9" fmla="*/ 1 h 48"/>
                  <a:gd name="T10" fmla="*/ 1 w 87"/>
                  <a:gd name="T11" fmla="*/ 1 h 48"/>
                  <a:gd name="T12" fmla="*/ 1 w 87"/>
                  <a:gd name="T13" fmla="*/ 1 h 48"/>
                  <a:gd name="T14" fmla="*/ 1 w 87"/>
                  <a:gd name="T15" fmla="*/ 1 h 48"/>
                  <a:gd name="T16" fmla="*/ 1 w 87"/>
                  <a:gd name="T17" fmla="*/ 1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48"/>
                  <a:gd name="T29" fmla="*/ 87 w 87"/>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48">
                    <a:moveTo>
                      <a:pt x="87" y="20"/>
                    </a:moveTo>
                    <a:lnTo>
                      <a:pt x="82" y="0"/>
                    </a:lnTo>
                    <a:lnTo>
                      <a:pt x="46" y="9"/>
                    </a:lnTo>
                    <a:lnTo>
                      <a:pt x="21" y="18"/>
                    </a:lnTo>
                    <a:lnTo>
                      <a:pt x="0" y="29"/>
                    </a:lnTo>
                    <a:lnTo>
                      <a:pt x="9" y="48"/>
                    </a:lnTo>
                    <a:lnTo>
                      <a:pt x="30" y="37"/>
                    </a:lnTo>
                    <a:lnTo>
                      <a:pt x="55" y="29"/>
                    </a:lnTo>
                    <a:lnTo>
                      <a:pt x="87" y="20"/>
                    </a:lnTo>
                    <a:close/>
                  </a:path>
                </a:pathLst>
              </a:custGeom>
              <a:solidFill>
                <a:srgbClr val="CC00FF"/>
              </a:solidFill>
              <a:ln w="28575">
                <a:solidFill>
                  <a:srgbClr val="CC3300"/>
                </a:solidFill>
                <a:round/>
                <a:headEnd/>
                <a:tailEnd/>
              </a:ln>
            </p:spPr>
            <p:txBody>
              <a:bodyPr/>
              <a:lstStyle/>
              <a:p>
                <a:endParaRPr lang="zh-CN" altLang="en-US"/>
              </a:p>
            </p:txBody>
          </p:sp>
          <p:sp>
            <p:nvSpPr>
              <p:cNvPr id="87" name="Freeform 69"/>
              <p:cNvSpPr>
                <a:spLocks/>
              </p:cNvSpPr>
              <p:nvPr/>
            </p:nvSpPr>
            <p:spPr bwMode="auto">
              <a:xfrm>
                <a:off x="2548" y="3825"/>
                <a:ext cx="30" cy="40"/>
              </a:xfrm>
              <a:custGeom>
                <a:avLst/>
                <a:gdLst>
                  <a:gd name="T0" fmla="*/ 1 w 60"/>
                  <a:gd name="T1" fmla="*/ 1 h 80"/>
                  <a:gd name="T2" fmla="*/ 1 w 60"/>
                  <a:gd name="T3" fmla="*/ 0 h 80"/>
                  <a:gd name="T4" fmla="*/ 1 w 60"/>
                  <a:gd name="T5" fmla="*/ 1 h 80"/>
                  <a:gd name="T6" fmla="*/ 1 w 60"/>
                  <a:gd name="T7" fmla="*/ 1 h 80"/>
                  <a:gd name="T8" fmla="*/ 1 w 60"/>
                  <a:gd name="T9" fmla="*/ 1 h 80"/>
                  <a:gd name="T10" fmla="*/ 1 w 60"/>
                  <a:gd name="T11" fmla="*/ 1 h 80"/>
                  <a:gd name="T12" fmla="*/ 1 w 60"/>
                  <a:gd name="T13" fmla="*/ 1 h 80"/>
                  <a:gd name="T14" fmla="*/ 1 w 60"/>
                  <a:gd name="T15" fmla="*/ 1 h 80"/>
                  <a:gd name="T16" fmla="*/ 0 w 60"/>
                  <a:gd name="T17" fmla="*/ 1 h 80"/>
                  <a:gd name="T18" fmla="*/ 1 w 60"/>
                  <a:gd name="T19" fmla="*/ 1 h 80"/>
                  <a:gd name="T20" fmla="*/ 1 w 60"/>
                  <a:gd name="T21" fmla="*/ 1 h 80"/>
                  <a:gd name="T22" fmla="*/ 1 w 60"/>
                  <a:gd name="T23" fmla="*/ 1 h 80"/>
                  <a:gd name="T24" fmla="*/ 1 w 60"/>
                  <a:gd name="T25" fmla="*/ 1 h 80"/>
                  <a:gd name="T26" fmla="*/ 1 w 60"/>
                  <a:gd name="T27" fmla="*/ 1 h 80"/>
                  <a:gd name="T28" fmla="*/ 1 w 60"/>
                  <a:gd name="T29" fmla="*/ 1 h 80"/>
                  <a:gd name="T30" fmla="*/ 1 w 60"/>
                  <a:gd name="T31" fmla="*/ 1 h 80"/>
                  <a:gd name="T32" fmla="*/ 1 w 60"/>
                  <a:gd name="T33" fmla="*/ 1 h 80"/>
                  <a:gd name="T34" fmla="*/ 1 w 60"/>
                  <a:gd name="T35" fmla="*/ 1 h 8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0"/>
                  <a:gd name="T55" fmla="*/ 0 h 80"/>
                  <a:gd name="T56" fmla="*/ 60 w 60"/>
                  <a:gd name="T57" fmla="*/ 80 h 8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0" h="80">
                    <a:moveTo>
                      <a:pt x="60" y="18"/>
                    </a:moveTo>
                    <a:lnTo>
                      <a:pt x="48" y="0"/>
                    </a:lnTo>
                    <a:lnTo>
                      <a:pt x="42" y="4"/>
                    </a:lnTo>
                    <a:lnTo>
                      <a:pt x="28" y="18"/>
                    </a:lnTo>
                    <a:lnTo>
                      <a:pt x="17" y="32"/>
                    </a:lnTo>
                    <a:lnTo>
                      <a:pt x="8" y="48"/>
                    </a:lnTo>
                    <a:lnTo>
                      <a:pt x="7" y="55"/>
                    </a:lnTo>
                    <a:lnTo>
                      <a:pt x="1" y="72"/>
                    </a:lnTo>
                    <a:lnTo>
                      <a:pt x="0" y="80"/>
                    </a:lnTo>
                    <a:lnTo>
                      <a:pt x="21" y="80"/>
                    </a:lnTo>
                    <a:lnTo>
                      <a:pt x="23" y="72"/>
                    </a:lnTo>
                    <a:lnTo>
                      <a:pt x="28" y="55"/>
                    </a:lnTo>
                    <a:lnTo>
                      <a:pt x="17" y="55"/>
                    </a:lnTo>
                    <a:lnTo>
                      <a:pt x="24" y="64"/>
                    </a:lnTo>
                    <a:lnTo>
                      <a:pt x="33" y="48"/>
                    </a:lnTo>
                    <a:lnTo>
                      <a:pt x="44" y="34"/>
                    </a:lnTo>
                    <a:lnTo>
                      <a:pt x="58" y="20"/>
                    </a:lnTo>
                    <a:lnTo>
                      <a:pt x="60" y="18"/>
                    </a:lnTo>
                    <a:close/>
                  </a:path>
                </a:pathLst>
              </a:custGeom>
              <a:solidFill>
                <a:srgbClr val="CC00FF"/>
              </a:solidFill>
              <a:ln w="28575">
                <a:solidFill>
                  <a:srgbClr val="CC3300"/>
                </a:solidFill>
                <a:round/>
                <a:headEnd/>
                <a:tailEnd/>
              </a:ln>
            </p:spPr>
            <p:txBody>
              <a:bodyPr/>
              <a:lstStyle/>
              <a:p>
                <a:endParaRPr lang="zh-CN" altLang="en-US"/>
              </a:p>
            </p:txBody>
          </p:sp>
          <p:sp>
            <p:nvSpPr>
              <p:cNvPr id="88" name="Freeform 70"/>
              <p:cNvSpPr>
                <a:spLocks/>
              </p:cNvSpPr>
              <p:nvPr/>
            </p:nvSpPr>
            <p:spPr bwMode="auto">
              <a:xfrm>
                <a:off x="2558" y="3891"/>
                <a:ext cx="39" cy="35"/>
              </a:xfrm>
              <a:custGeom>
                <a:avLst/>
                <a:gdLst>
                  <a:gd name="T0" fmla="*/ 1 w 77"/>
                  <a:gd name="T1" fmla="*/ 0 h 71"/>
                  <a:gd name="T2" fmla="*/ 0 w 77"/>
                  <a:gd name="T3" fmla="*/ 0 h 71"/>
                  <a:gd name="T4" fmla="*/ 1 w 77"/>
                  <a:gd name="T5" fmla="*/ 0 h 71"/>
                  <a:gd name="T6" fmla="*/ 1 w 77"/>
                  <a:gd name="T7" fmla="*/ 0 h 71"/>
                  <a:gd name="T8" fmla="*/ 1 w 77"/>
                  <a:gd name="T9" fmla="*/ 0 h 71"/>
                  <a:gd name="T10" fmla="*/ 1 w 77"/>
                  <a:gd name="T11" fmla="*/ 0 h 71"/>
                  <a:gd name="T12" fmla="*/ 1 w 77"/>
                  <a:gd name="T13" fmla="*/ 0 h 71"/>
                  <a:gd name="T14" fmla="*/ 1 w 77"/>
                  <a:gd name="T15" fmla="*/ 0 h 71"/>
                  <a:gd name="T16" fmla="*/ 1 w 77"/>
                  <a:gd name="T17" fmla="*/ 0 h 71"/>
                  <a:gd name="T18" fmla="*/ 1 w 77"/>
                  <a:gd name="T19" fmla="*/ 0 h 71"/>
                  <a:gd name="T20" fmla="*/ 1 w 77"/>
                  <a:gd name="T21" fmla="*/ 0 h 71"/>
                  <a:gd name="T22" fmla="*/ 1 w 77"/>
                  <a:gd name="T23" fmla="*/ 0 h 71"/>
                  <a:gd name="T24" fmla="*/ 1 w 77"/>
                  <a:gd name="T25" fmla="*/ 0 h 71"/>
                  <a:gd name="T26" fmla="*/ 1 w 77"/>
                  <a:gd name="T27" fmla="*/ 0 h 71"/>
                  <a:gd name="T28" fmla="*/ 1 w 77"/>
                  <a:gd name="T29" fmla="*/ 0 h 71"/>
                  <a:gd name="T30" fmla="*/ 1 w 77"/>
                  <a:gd name="T31" fmla="*/ 0 h 7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7"/>
                  <a:gd name="T49" fmla="*/ 0 h 71"/>
                  <a:gd name="T50" fmla="*/ 77 w 77"/>
                  <a:gd name="T51" fmla="*/ 71 h 7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7" h="71">
                    <a:moveTo>
                      <a:pt x="14" y="0"/>
                    </a:moveTo>
                    <a:lnTo>
                      <a:pt x="0" y="16"/>
                    </a:lnTo>
                    <a:lnTo>
                      <a:pt x="7" y="27"/>
                    </a:lnTo>
                    <a:lnTo>
                      <a:pt x="21" y="41"/>
                    </a:lnTo>
                    <a:lnTo>
                      <a:pt x="37" y="54"/>
                    </a:lnTo>
                    <a:lnTo>
                      <a:pt x="41" y="55"/>
                    </a:lnTo>
                    <a:lnTo>
                      <a:pt x="59" y="68"/>
                    </a:lnTo>
                    <a:lnTo>
                      <a:pt x="66" y="71"/>
                    </a:lnTo>
                    <a:lnTo>
                      <a:pt x="77" y="54"/>
                    </a:lnTo>
                    <a:lnTo>
                      <a:pt x="68" y="48"/>
                    </a:lnTo>
                    <a:lnTo>
                      <a:pt x="50" y="36"/>
                    </a:lnTo>
                    <a:lnTo>
                      <a:pt x="44" y="47"/>
                    </a:lnTo>
                    <a:lnTo>
                      <a:pt x="53" y="38"/>
                    </a:lnTo>
                    <a:lnTo>
                      <a:pt x="37" y="25"/>
                    </a:lnTo>
                    <a:lnTo>
                      <a:pt x="23" y="11"/>
                    </a:lnTo>
                    <a:lnTo>
                      <a:pt x="14" y="0"/>
                    </a:lnTo>
                    <a:close/>
                  </a:path>
                </a:pathLst>
              </a:custGeom>
              <a:solidFill>
                <a:srgbClr val="CC00FF"/>
              </a:solidFill>
              <a:ln w="28575">
                <a:solidFill>
                  <a:srgbClr val="CC3300"/>
                </a:solidFill>
                <a:round/>
                <a:headEnd/>
                <a:tailEnd/>
              </a:ln>
            </p:spPr>
            <p:txBody>
              <a:bodyPr/>
              <a:lstStyle/>
              <a:p>
                <a:endParaRPr lang="zh-CN" altLang="en-US"/>
              </a:p>
            </p:txBody>
          </p:sp>
          <p:sp>
            <p:nvSpPr>
              <p:cNvPr id="89" name="Freeform 71"/>
              <p:cNvSpPr>
                <a:spLocks/>
              </p:cNvSpPr>
              <p:nvPr/>
            </p:nvSpPr>
            <p:spPr bwMode="auto">
              <a:xfrm>
                <a:off x="2622" y="3930"/>
                <a:ext cx="44" cy="20"/>
              </a:xfrm>
              <a:custGeom>
                <a:avLst/>
                <a:gdLst>
                  <a:gd name="T0" fmla="*/ 0 w 90"/>
                  <a:gd name="T1" fmla="*/ 0 h 41"/>
                  <a:gd name="T2" fmla="*/ 0 w 90"/>
                  <a:gd name="T3" fmla="*/ 0 h 41"/>
                  <a:gd name="T4" fmla="*/ 0 w 90"/>
                  <a:gd name="T5" fmla="*/ 0 h 41"/>
                  <a:gd name="T6" fmla="*/ 0 w 90"/>
                  <a:gd name="T7" fmla="*/ 0 h 41"/>
                  <a:gd name="T8" fmla="*/ 0 w 90"/>
                  <a:gd name="T9" fmla="*/ 0 h 41"/>
                  <a:gd name="T10" fmla="*/ 0 w 90"/>
                  <a:gd name="T11" fmla="*/ 0 h 41"/>
                  <a:gd name="T12" fmla="*/ 0 w 90"/>
                  <a:gd name="T13" fmla="*/ 0 h 41"/>
                  <a:gd name="T14" fmla="*/ 0 w 90"/>
                  <a:gd name="T15" fmla="*/ 0 h 41"/>
                  <a:gd name="T16" fmla="*/ 0 w 90"/>
                  <a:gd name="T17" fmla="*/ 0 h 41"/>
                  <a:gd name="T18" fmla="*/ 0 w 90"/>
                  <a:gd name="T19" fmla="*/ 0 h 41"/>
                  <a:gd name="T20" fmla="*/ 0 w 90"/>
                  <a:gd name="T21" fmla="*/ 0 h 41"/>
                  <a:gd name="T22" fmla="*/ 0 w 90"/>
                  <a:gd name="T23" fmla="*/ 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0"/>
                  <a:gd name="T37" fmla="*/ 0 h 41"/>
                  <a:gd name="T38" fmla="*/ 90 w 90"/>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0" h="41">
                    <a:moveTo>
                      <a:pt x="8" y="0"/>
                    </a:moveTo>
                    <a:lnTo>
                      <a:pt x="0" y="19"/>
                    </a:lnTo>
                    <a:lnTo>
                      <a:pt x="2" y="21"/>
                    </a:lnTo>
                    <a:lnTo>
                      <a:pt x="58" y="35"/>
                    </a:lnTo>
                    <a:lnTo>
                      <a:pt x="63" y="37"/>
                    </a:lnTo>
                    <a:lnTo>
                      <a:pt x="86" y="41"/>
                    </a:lnTo>
                    <a:lnTo>
                      <a:pt x="90" y="19"/>
                    </a:lnTo>
                    <a:lnTo>
                      <a:pt x="63" y="16"/>
                    </a:lnTo>
                    <a:lnTo>
                      <a:pt x="63" y="26"/>
                    </a:lnTo>
                    <a:lnTo>
                      <a:pt x="66" y="16"/>
                    </a:lnTo>
                    <a:lnTo>
                      <a:pt x="11" y="1"/>
                    </a:lnTo>
                    <a:lnTo>
                      <a:pt x="8" y="0"/>
                    </a:lnTo>
                    <a:close/>
                  </a:path>
                </a:pathLst>
              </a:custGeom>
              <a:solidFill>
                <a:srgbClr val="CC00FF"/>
              </a:solidFill>
              <a:ln w="28575">
                <a:solidFill>
                  <a:srgbClr val="CC3300"/>
                </a:solidFill>
                <a:round/>
                <a:headEnd/>
                <a:tailEnd/>
              </a:ln>
            </p:spPr>
            <p:txBody>
              <a:bodyPr/>
              <a:lstStyle/>
              <a:p>
                <a:endParaRPr lang="zh-CN" altLang="en-US"/>
              </a:p>
            </p:txBody>
          </p:sp>
          <p:sp>
            <p:nvSpPr>
              <p:cNvPr id="90" name="Freeform 72"/>
              <p:cNvSpPr>
                <a:spLocks/>
              </p:cNvSpPr>
              <p:nvPr/>
            </p:nvSpPr>
            <p:spPr bwMode="auto">
              <a:xfrm>
                <a:off x="2698" y="3943"/>
                <a:ext cx="41" cy="12"/>
              </a:xfrm>
              <a:custGeom>
                <a:avLst/>
                <a:gdLst>
                  <a:gd name="T0" fmla="*/ 0 w 84"/>
                  <a:gd name="T1" fmla="*/ 0 h 24"/>
                  <a:gd name="T2" fmla="*/ 0 w 84"/>
                  <a:gd name="T3" fmla="*/ 1 h 24"/>
                  <a:gd name="T4" fmla="*/ 0 w 84"/>
                  <a:gd name="T5" fmla="*/ 1 h 24"/>
                  <a:gd name="T6" fmla="*/ 0 w 84"/>
                  <a:gd name="T7" fmla="*/ 1 h 24"/>
                  <a:gd name="T8" fmla="*/ 0 w 84"/>
                  <a:gd name="T9" fmla="*/ 0 h 24"/>
                  <a:gd name="T10" fmla="*/ 0 w 84"/>
                  <a:gd name="T11" fmla="*/ 1 h 24"/>
                  <a:gd name="T12" fmla="*/ 0 w 84"/>
                  <a:gd name="T13" fmla="*/ 0 h 24"/>
                  <a:gd name="T14" fmla="*/ 0 60000 65536"/>
                  <a:gd name="T15" fmla="*/ 0 60000 65536"/>
                  <a:gd name="T16" fmla="*/ 0 60000 65536"/>
                  <a:gd name="T17" fmla="*/ 0 60000 65536"/>
                  <a:gd name="T18" fmla="*/ 0 60000 65536"/>
                  <a:gd name="T19" fmla="*/ 0 60000 65536"/>
                  <a:gd name="T20" fmla="*/ 0 60000 65536"/>
                  <a:gd name="T21" fmla="*/ 0 w 84"/>
                  <a:gd name="T22" fmla="*/ 0 h 24"/>
                  <a:gd name="T23" fmla="*/ 84 w 8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 h="24">
                    <a:moveTo>
                      <a:pt x="0" y="0"/>
                    </a:moveTo>
                    <a:lnTo>
                      <a:pt x="0" y="22"/>
                    </a:lnTo>
                    <a:lnTo>
                      <a:pt x="37" y="24"/>
                    </a:lnTo>
                    <a:lnTo>
                      <a:pt x="84" y="22"/>
                    </a:lnTo>
                    <a:lnTo>
                      <a:pt x="84" y="0"/>
                    </a:lnTo>
                    <a:lnTo>
                      <a:pt x="37" y="2"/>
                    </a:lnTo>
                    <a:lnTo>
                      <a:pt x="0" y="0"/>
                    </a:lnTo>
                    <a:close/>
                  </a:path>
                </a:pathLst>
              </a:custGeom>
              <a:solidFill>
                <a:srgbClr val="CC00FF"/>
              </a:solidFill>
              <a:ln w="28575">
                <a:solidFill>
                  <a:srgbClr val="CC3300"/>
                </a:solidFill>
                <a:round/>
                <a:headEnd/>
                <a:tailEnd/>
              </a:ln>
            </p:spPr>
            <p:txBody>
              <a:bodyPr/>
              <a:lstStyle/>
              <a:p>
                <a:endParaRPr lang="zh-CN" altLang="en-US"/>
              </a:p>
            </p:txBody>
          </p:sp>
          <p:sp>
            <p:nvSpPr>
              <p:cNvPr id="91" name="Freeform 73"/>
              <p:cNvSpPr>
                <a:spLocks/>
              </p:cNvSpPr>
              <p:nvPr/>
            </p:nvSpPr>
            <p:spPr bwMode="auto">
              <a:xfrm>
                <a:off x="2771" y="3929"/>
                <a:ext cx="44" cy="20"/>
              </a:xfrm>
              <a:custGeom>
                <a:avLst/>
                <a:gdLst>
                  <a:gd name="T0" fmla="*/ 0 w 89"/>
                  <a:gd name="T1" fmla="*/ 0 h 41"/>
                  <a:gd name="T2" fmla="*/ 0 w 89"/>
                  <a:gd name="T3" fmla="*/ 0 h 41"/>
                  <a:gd name="T4" fmla="*/ 0 w 89"/>
                  <a:gd name="T5" fmla="*/ 0 h 41"/>
                  <a:gd name="T6" fmla="*/ 0 w 89"/>
                  <a:gd name="T7" fmla="*/ 0 h 41"/>
                  <a:gd name="T8" fmla="*/ 0 w 89"/>
                  <a:gd name="T9" fmla="*/ 0 h 41"/>
                  <a:gd name="T10" fmla="*/ 0 w 89"/>
                  <a:gd name="T11" fmla="*/ 0 h 41"/>
                  <a:gd name="T12" fmla="*/ 0 w 89"/>
                  <a:gd name="T13" fmla="*/ 0 h 41"/>
                  <a:gd name="T14" fmla="*/ 0 w 89"/>
                  <a:gd name="T15" fmla="*/ 0 h 41"/>
                  <a:gd name="T16" fmla="*/ 0 w 89"/>
                  <a:gd name="T17" fmla="*/ 0 h 41"/>
                  <a:gd name="T18" fmla="*/ 0 w 89"/>
                  <a:gd name="T19" fmla="*/ 0 h 41"/>
                  <a:gd name="T20" fmla="*/ 0 w 89"/>
                  <a:gd name="T21" fmla="*/ 0 h 41"/>
                  <a:gd name="T22" fmla="*/ 0 w 89"/>
                  <a:gd name="T23" fmla="*/ 0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9"/>
                  <a:gd name="T37" fmla="*/ 0 h 41"/>
                  <a:gd name="T38" fmla="*/ 89 w 89"/>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9" h="41">
                    <a:moveTo>
                      <a:pt x="0" y="19"/>
                    </a:moveTo>
                    <a:lnTo>
                      <a:pt x="4" y="41"/>
                    </a:lnTo>
                    <a:lnTo>
                      <a:pt x="18" y="39"/>
                    </a:lnTo>
                    <a:lnTo>
                      <a:pt x="23" y="37"/>
                    </a:lnTo>
                    <a:lnTo>
                      <a:pt x="79" y="23"/>
                    </a:lnTo>
                    <a:lnTo>
                      <a:pt x="89" y="19"/>
                    </a:lnTo>
                    <a:lnTo>
                      <a:pt x="82" y="0"/>
                    </a:lnTo>
                    <a:lnTo>
                      <a:pt x="70" y="3"/>
                    </a:lnTo>
                    <a:lnTo>
                      <a:pt x="14" y="18"/>
                    </a:lnTo>
                    <a:lnTo>
                      <a:pt x="18" y="28"/>
                    </a:lnTo>
                    <a:lnTo>
                      <a:pt x="18" y="18"/>
                    </a:lnTo>
                    <a:lnTo>
                      <a:pt x="0" y="19"/>
                    </a:lnTo>
                    <a:close/>
                  </a:path>
                </a:pathLst>
              </a:custGeom>
              <a:solidFill>
                <a:srgbClr val="CC00FF"/>
              </a:solidFill>
              <a:ln w="28575">
                <a:solidFill>
                  <a:srgbClr val="CC3300"/>
                </a:solidFill>
                <a:round/>
                <a:headEnd/>
                <a:tailEnd/>
              </a:ln>
            </p:spPr>
            <p:txBody>
              <a:bodyPr/>
              <a:lstStyle/>
              <a:p>
                <a:endParaRPr lang="zh-CN" altLang="en-US"/>
              </a:p>
            </p:txBody>
          </p:sp>
          <p:sp>
            <p:nvSpPr>
              <p:cNvPr id="92" name="Freeform 74"/>
              <p:cNvSpPr>
                <a:spLocks/>
              </p:cNvSpPr>
              <p:nvPr/>
            </p:nvSpPr>
            <p:spPr bwMode="auto">
              <a:xfrm>
                <a:off x="2839" y="3888"/>
                <a:ext cx="38" cy="36"/>
              </a:xfrm>
              <a:custGeom>
                <a:avLst/>
                <a:gdLst>
                  <a:gd name="T0" fmla="*/ 0 w 75"/>
                  <a:gd name="T1" fmla="*/ 0 h 73"/>
                  <a:gd name="T2" fmla="*/ 1 w 75"/>
                  <a:gd name="T3" fmla="*/ 0 h 73"/>
                  <a:gd name="T4" fmla="*/ 1 w 75"/>
                  <a:gd name="T5" fmla="*/ 0 h 73"/>
                  <a:gd name="T6" fmla="*/ 1 w 75"/>
                  <a:gd name="T7" fmla="*/ 0 h 73"/>
                  <a:gd name="T8" fmla="*/ 1 w 75"/>
                  <a:gd name="T9" fmla="*/ 0 h 73"/>
                  <a:gd name="T10" fmla="*/ 1 w 75"/>
                  <a:gd name="T11" fmla="*/ 0 h 73"/>
                  <a:gd name="T12" fmla="*/ 1 w 75"/>
                  <a:gd name="T13" fmla="*/ 0 h 73"/>
                  <a:gd name="T14" fmla="*/ 1 w 75"/>
                  <a:gd name="T15" fmla="*/ 0 h 73"/>
                  <a:gd name="T16" fmla="*/ 1 w 75"/>
                  <a:gd name="T17" fmla="*/ 0 h 73"/>
                  <a:gd name="T18" fmla="*/ 1 w 75"/>
                  <a:gd name="T19" fmla="*/ 0 h 73"/>
                  <a:gd name="T20" fmla="*/ 1 w 75"/>
                  <a:gd name="T21" fmla="*/ 0 h 73"/>
                  <a:gd name="T22" fmla="*/ 1 w 75"/>
                  <a:gd name="T23" fmla="*/ 0 h 73"/>
                  <a:gd name="T24" fmla="*/ 1 w 75"/>
                  <a:gd name="T25" fmla="*/ 0 h 73"/>
                  <a:gd name="T26" fmla="*/ 1 w 75"/>
                  <a:gd name="T27" fmla="*/ 0 h 73"/>
                  <a:gd name="T28" fmla="*/ 1 w 75"/>
                  <a:gd name="T29" fmla="*/ 0 h 73"/>
                  <a:gd name="T30" fmla="*/ 1 w 75"/>
                  <a:gd name="T31" fmla="*/ 0 h 73"/>
                  <a:gd name="T32" fmla="*/ 1 w 75"/>
                  <a:gd name="T33" fmla="*/ 0 h 73"/>
                  <a:gd name="T34" fmla="*/ 0 w 75"/>
                  <a:gd name="T35" fmla="*/ 0 h 7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5"/>
                  <a:gd name="T55" fmla="*/ 0 h 73"/>
                  <a:gd name="T56" fmla="*/ 75 w 75"/>
                  <a:gd name="T57" fmla="*/ 73 h 7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5" h="73">
                    <a:moveTo>
                      <a:pt x="0" y="55"/>
                    </a:moveTo>
                    <a:lnTo>
                      <a:pt x="11" y="73"/>
                    </a:lnTo>
                    <a:lnTo>
                      <a:pt x="29" y="60"/>
                    </a:lnTo>
                    <a:lnTo>
                      <a:pt x="33" y="59"/>
                    </a:lnTo>
                    <a:lnTo>
                      <a:pt x="49" y="46"/>
                    </a:lnTo>
                    <a:lnTo>
                      <a:pt x="63" y="32"/>
                    </a:lnTo>
                    <a:lnTo>
                      <a:pt x="74" y="16"/>
                    </a:lnTo>
                    <a:lnTo>
                      <a:pt x="75" y="12"/>
                    </a:lnTo>
                    <a:lnTo>
                      <a:pt x="59" y="0"/>
                    </a:lnTo>
                    <a:lnTo>
                      <a:pt x="57" y="0"/>
                    </a:lnTo>
                    <a:lnTo>
                      <a:pt x="47" y="16"/>
                    </a:lnTo>
                    <a:lnTo>
                      <a:pt x="33" y="30"/>
                    </a:lnTo>
                    <a:lnTo>
                      <a:pt x="16" y="43"/>
                    </a:lnTo>
                    <a:lnTo>
                      <a:pt x="25" y="52"/>
                    </a:lnTo>
                    <a:lnTo>
                      <a:pt x="20" y="41"/>
                    </a:lnTo>
                    <a:lnTo>
                      <a:pt x="2" y="53"/>
                    </a:lnTo>
                    <a:lnTo>
                      <a:pt x="0" y="55"/>
                    </a:lnTo>
                    <a:close/>
                  </a:path>
                </a:pathLst>
              </a:custGeom>
              <a:solidFill>
                <a:srgbClr val="CC00FF"/>
              </a:solidFill>
              <a:ln w="28575">
                <a:solidFill>
                  <a:srgbClr val="CC3300"/>
                </a:solidFill>
                <a:round/>
                <a:headEnd/>
                <a:tailEnd/>
              </a:ln>
            </p:spPr>
            <p:txBody>
              <a:bodyPr/>
              <a:lstStyle/>
              <a:p>
                <a:endParaRPr lang="zh-CN" altLang="en-US"/>
              </a:p>
            </p:txBody>
          </p:sp>
          <p:sp>
            <p:nvSpPr>
              <p:cNvPr id="93" name="Freeform 75"/>
              <p:cNvSpPr>
                <a:spLocks/>
              </p:cNvSpPr>
              <p:nvPr/>
            </p:nvSpPr>
            <p:spPr bwMode="auto">
              <a:xfrm>
                <a:off x="2851" y="3821"/>
                <a:ext cx="32" cy="40"/>
              </a:xfrm>
              <a:custGeom>
                <a:avLst/>
                <a:gdLst>
                  <a:gd name="T0" fmla="*/ 1 w 64"/>
                  <a:gd name="T1" fmla="*/ 1 h 80"/>
                  <a:gd name="T2" fmla="*/ 1 w 64"/>
                  <a:gd name="T3" fmla="*/ 1 h 80"/>
                  <a:gd name="T4" fmla="*/ 1 w 64"/>
                  <a:gd name="T5" fmla="*/ 1 h 80"/>
                  <a:gd name="T6" fmla="*/ 1 w 64"/>
                  <a:gd name="T7" fmla="*/ 1 h 80"/>
                  <a:gd name="T8" fmla="*/ 1 w 64"/>
                  <a:gd name="T9" fmla="*/ 1 h 80"/>
                  <a:gd name="T10" fmla="*/ 1 w 64"/>
                  <a:gd name="T11" fmla="*/ 1 h 80"/>
                  <a:gd name="T12" fmla="*/ 1 w 64"/>
                  <a:gd name="T13" fmla="*/ 1 h 80"/>
                  <a:gd name="T14" fmla="*/ 1 w 64"/>
                  <a:gd name="T15" fmla="*/ 0 h 80"/>
                  <a:gd name="T16" fmla="*/ 0 w 64"/>
                  <a:gd name="T17" fmla="*/ 1 h 80"/>
                  <a:gd name="T18" fmla="*/ 1 w 64"/>
                  <a:gd name="T19" fmla="*/ 1 h 80"/>
                  <a:gd name="T20" fmla="*/ 1 w 64"/>
                  <a:gd name="T21" fmla="*/ 1 h 80"/>
                  <a:gd name="T22" fmla="*/ 1 w 64"/>
                  <a:gd name="T23" fmla="*/ 1 h 80"/>
                  <a:gd name="T24" fmla="*/ 1 w 64"/>
                  <a:gd name="T25" fmla="*/ 1 h 80"/>
                  <a:gd name="T26" fmla="*/ 1 w 64"/>
                  <a:gd name="T27" fmla="*/ 1 h 80"/>
                  <a:gd name="T28" fmla="*/ 1 w 64"/>
                  <a:gd name="T29" fmla="*/ 1 h 80"/>
                  <a:gd name="T30" fmla="*/ 1 w 64"/>
                  <a:gd name="T31" fmla="*/ 1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80"/>
                  <a:gd name="T50" fmla="*/ 64 w 64"/>
                  <a:gd name="T51" fmla="*/ 80 h 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80">
                    <a:moveTo>
                      <a:pt x="44" y="80"/>
                    </a:moveTo>
                    <a:lnTo>
                      <a:pt x="64" y="75"/>
                    </a:lnTo>
                    <a:lnTo>
                      <a:pt x="60" y="62"/>
                    </a:lnTo>
                    <a:lnTo>
                      <a:pt x="58" y="55"/>
                    </a:lnTo>
                    <a:lnTo>
                      <a:pt x="50" y="39"/>
                    </a:lnTo>
                    <a:lnTo>
                      <a:pt x="39" y="25"/>
                    </a:lnTo>
                    <a:lnTo>
                      <a:pt x="25" y="11"/>
                    </a:lnTo>
                    <a:lnTo>
                      <a:pt x="12" y="0"/>
                    </a:lnTo>
                    <a:lnTo>
                      <a:pt x="0" y="18"/>
                    </a:lnTo>
                    <a:lnTo>
                      <a:pt x="9" y="27"/>
                    </a:lnTo>
                    <a:lnTo>
                      <a:pt x="23" y="41"/>
                    </a:lnTo>
                    <a:lnTo>
                      <a:pt x="33" y="55"/>
                    </a:lnTo>
                    <a:lnTo>
                      <a:pt x="42" y="71"/>
                    </a:lnTo>
                    <a:lnTo>
                      <a:pt x="50" y="62"/>
                    </a:lnTo>
                    <a:lnTo>
                      <a:pt x="39" y="62"/>
                    </a:lnTo>
                    <a:lnTo>
                      <a:pt x="44" y="80"/>
                    </a:lnTo>
                    <a:close/>
                  </a:path>
                </a:pathLst>
              </a:custGeom>
              <a:solidFill>
                <a:srgbClr val="CC00FF"/>
              </a:solidFill>
              <a:ln w="28575">
                <a:solidFill>
                  <a:srgbClr val="CC3300"/>
                </a:solidFill>
                <a:round/>
                <a:headEnd/>
                <a:tailEnd/>
              </a:ln>
            </p:spPr>
            <p:txBody>
              <a:bodyPr/>
              <a:lstStyle/>
              <a:p>
                <a:endParaRPr lang="zh-CN" altLang="en-US"/>
              </a:p>
            </p:txBody>
          </p:sp>
          <p:sp>
            <p:nvSpPr>
              <p:cNvPr id="94" name="Freeform 76"/>
              <p:cNvSpPr>
                <a:spLocks/>
              </p:cNvSpPr>
              <p:nvPr/>
            </p:nvSpPr>
            <p:spPr bwMode="auto">
              <a:xfrm>
                <a:off x="2785" y="3792"/>
                <a:ext cx="44" cy="23"/>
              </a:xfrm>
              <a:custGeom>
                <a:avLst/>
                <a:gdLst>
                  <a:gd name="T0" fmla="*/ 1 w 87"/>
                  <a:gd name="T1" fmla="*/ 0 h 47"/>
                  <a:gd name="T2" fmla="*/ 1 w 87"/>
                  <a:gd name="T3" fmla="*/ 0 h 47"/>
                  <a:gd name="T4" fmla="*/ 1 w 87"/>
                  <a:gd name="T5" fmla="*/ 0 h 47"/>
                  <a:gd name="T6" fmla="*/ 1 w 87"/>
                  <a:gd name="T7" fmla="*/ 0 h 47"/>
                  <a:gd name="T8" fmla="*/ 1 w 87"/>
                  <a:gd name="T9" fmla="*/ 0 h 47"/>
                  <a:gd name="T10" fmla="*/ 0 w 87"/>
                  <a:gd name="T11" fmla="*/ 0 h 47"/>
                  <a:gd name="T12" fmla="*/ 1 w 87"/>
                  <a:gd name="T13" fmla="*/ 0 h 47"/>
                  <a:gd name="T14" fmla="*/ 1 w 87"/>
                  <a:gd name="T15" fmla="*/ 0 h 47"/>
                  <a:gd name="T16" fmla="*/ 1 w 87"/>
                  <a:gd name="T17" fmla="*/ 0 h 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47"/>
                  <a:gd name="T29" fmla="*/ 87 w 87"/>
                  <a:gd name="T30" fmla="*/ 47 h 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47">
                    <a:moveTo>
                      <a:pt x="78" y="47"/>
                    </a:moveTo>
                    <a:lnTo>
                      <a:pt x="87" y="27"/>
                    </a:lnTo>
                    <a:lnTo>
                      <a:pt x="75" y="20"/>
                    </a:lnTo>
                    <a:lnTo>
                      <a:pt x="50" y="11"/>
                    </a:lnTo>
                    <a:lnTo>
                      <a:pt x="5" y="0"/>
                    </a:lnTo>
                    <a:lnTo>
                      <a:pt x="0" y="20"/>
                    </a:lnTo>
                    <a:lnTo>
                      <a:pt x="41" y="31"/>
                    </a:lnTo>
                    <a:lnTo>
                      <a:pt x="66" y="39"/>
                    </a:lnTo>
                    <a:lnTo>
                      <a:pt x="78" y="47"/>
                    </a:lnTo>
                    <a:close/>
                  </a:path>
                </a:pathLst>
              </a:custGeom>
              <a:solidFill>
                <a:srgbClr val="CC00FF"/>
              </a:solidFill>
              <a:ln w="28575">
                <a:solidFill>
                  <a:srgbClr val="CC3300"/>
                </a:solidFill>
                <a:round/>
                <a:headEnd/>
                <a:tailEnd/>
              </a:ln>
            </p:spPr>
            <p:txBody>
              <a:bodyPr/>
              <a:lstStyle/>
              <a:p>
                <a:endParaRPr lang="zh-CN" altLang="en-US"/>
              </a:p>
            </p:txBody>
          </p:sp>
        </p:grpSp>
        <p:grpSp>
          <p:nvGrpSpPr>
            <p:cNvPr id="42" name="Group 77"/>
            <p:cNvGrpSpPr>
              <a:grpSpLocks/>
            </p:cNvGrpSpPr>
            <p:nvPr/>
          </p:nvGrpSpPr>
          <p:grpSpPr bwMode="auto">
            <a:xfrm>
              <a:off x="4449" y="2631"/>
              <a:ext cx="12" cy="1497"/>
              <a:chOff x="2486" y="2955"/>
              <a:chExt cx="11" cy="1209"/>
            </a:xfrm>
          </p:grpSpPr>
          <p:sp>
            <p:nvSpPr>
              <p:cNvPr id="70" name="Rectangle 78"/>
              <p:cNvSpPr>
                <a:spLocks noChangeArrowheads="1"/>
              </p:cNvSpPr>
              <p:nvPr/>
            </p:nvSpPr>
            <p:spPr bwMode="auto">
              <a:xfrm>
                <a:off x="2486" y="2955"/>
                <a:ext cx="11" cy="86"/>
              </a:xfrm>
              <a:prstGeom prst="rect">
                <a:avLst/>
              </a:prstGeom>
              <a:solidFill>
                <a:srgbClr val="000000"/>
              </a:solidFill>
              <a:ln w="19050">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71" name="Rectangle 79"/>
              <p:cNvSpPr>
                <a:spLocks noChangeArrowheads="1"/>
              </p:cNvSpPr>
              <p:nvPr/>
            </p:nvSpPr>
            <p:spPr bwMode="auto">
              <a:xfrm>
                <a:off x="2486" y="3073"/>
                <a:ext cx="11" cy="11"/>
              </a:xfrm>
              <a:prstGeom prst="rect">
                <a:avLst/>
              </a:prstGeom>
              <a:solidFill>
                <a:srgbClr val="000000"/>
              </a:solidFill>
              <a:ln w="19050">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72" name="Rectangle 80"/>
              <p:cNvSpPr>
                <a:spLocks noChangeArrowheads="1"/>
              </p:cNvSpPr>
              <p:nvPr/>
            </p:nvSpPr>
            <p:spPr bwMode="auto">
              <a:xfrm>
                <a:off x="2486" y="3116"/>
                <a:ext cx="11" cy="85"/>
              </a:xfrm>
              <a:prstGeom prst="rect">
                <a:avLst/>
              </a:prstGeom>
              <a:solidFill>
                <a:srgbClr val="000000"/>
              </a:solidFill>
              <a:ln w="19050">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73" name="Rectangle 81"/>
              <p:cNvSpPr>
                <a:spLocks noChangeArrowheads="1"/>
              </p:cNvSpPr>
              <p:nvPr/>
            </p:nvSpPr>
            <p:spPr bwMode="auto">
              <a:xfrm>
                <a:off x="2486" y="3233"/>
                <a:ext cx="11" cy="11"/>
              </a:xfrm>
              <a:prstGeom prst="rect">
                <a:avLst/>
              </a:prstGeom>
              <a:solidFill>
                <a:srgbClr val="000000"/>
              </a:solidFill>
              <a:ln w="19050">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74" name="Rectangle 82"/>
              <p:cNvSpPr>
                <a:spLocks noChangeArrowheads="1"/>
              </p:cNvSpPr>
              <p:nvPr/>
            </p:nvSpPr>
            <p:spPr bwMode="auto">
              <a:xfrm>
                <a:off x="2486" y="3276"/>
                <a:ext cx="11" cy="86"/>
              </a:xfrm>
              <a:prstGeom prst="rect">
                <a:avLst/>
              </a:prstGeom>
              <a:solidFill>
                <a:srgbClr val="000000"/>
              </a:solidFill>
              <a:ln w="19050">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75" name="Rectangle 83"/>
              <p:cNvSpPr>
                <a:spLocks noChangeArrowheads="1"/>
              </p:cNvSpPr>
              <p:nvPr/>
            </p:nvSpPr>
            <p:spPr bwMode="auto">
              <a:xfrm>
                <a:off x="2486" y="3394"/>
                <a:ext cx="11" cy="11"/>
              </a:xfrm>
              <a:prstGeom prst="rect">
                <a:avLst/>
              </a:prstGeom>
              <a:solidFill>
                <a:srgbClr val="000000"/>
              </a:solidFill>
              <a:ln w="19050">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76" name="Rectangle 84"/>
              <p:cNvSpPr>
                <a:spLocks noChangeArrowheads="1"/>
              </p:cNvSpPr>
              <p:nvPr/>
            </p:nvSpPr>
            <p:spPr bwMode="auto">
              <a:xfrm>
                <a:off x="2486" y="3437"/>
                <a:ext cx="11" cy="85"/>
              </a:xfrm>
              <a:prstGeom prst="rect">
                <a:avLst/>
              </a:prstGeom>
              <a:solidFill>
                <a:srgbClr val="000000"/>
              </a:solidFill>
              <a:ln w="19050">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77" name="Rectangle 85"/>
              <p:cNvSpPr>
                <a:spLocks noChangeArrowheads="1"/>
              </p:cNvSpPr>
              <p:nvPr/>
            </p:nvSpPr>
            <p:spPr bwMode="auto">
              <a:xfrm>
                <a:off x="2486" y="3554"/>
                <a:ext cx="11" cy="11"/>
              </a:xfrm>
              <a:prstGeom prst="rect">
                <a:avLst/>
              </a:prstGeom>
              <a:solidFill>
                <a:srgbClr val="000000"/>
              </a:solidFill>
              <a:ln w="19050">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78" name="Rectangle 86"/>
              <p:cNvSpPr>
                <a:spLocks noChangeArrowheads="1"/>
              </p:cNvSpPr>
              <p:nvPr/>
            </p:nvSpPr>
            <p:spPr bwMode="auto">
              <a:xfrm>
                <a:off x="2486" y="3597"/>
                <a:ext cx="11" cy="86"/>
              </a:xfrm>
              <a:prstGeom prst="rect">
                <a:avLst/>
              </a:prstGeom>
              <a:solidFill>
                <a:srgbClr val="000000"/>
              </a:solidFill>
              <a:ln w="19050">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79" name="Rectangle 87"/>
              <p:cNvSpPr>
                <a:spLocks noChangeArrowheads="1"/>
              </p:cNvSpPr>
              <p:nvPr/>
            </p:nvSpPr>
            <p:spPr bwMode="auto">
              <a:xfrm>
                <a:off x="2486" y="3715"/>
                <a:ext cx="11" cy="11"/>
              </a:xfrm>
              <a:prstGeom prst="rect">
                <a:avLst/>
              </a:prstGeom>
              <a:solidFill>
                <a:srgbClr val="000000"/>
              </a:solidFill>
              <a:ln w="19050">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80" name="Rectangle 88"/>
              <p:cNvSpPr>
                <a:spLocks noChangeArrowheads="1"/>
              </p:cNvSpPr>
              <p:nvPr/>
            </p:nvSpPr>
            <p:spPr bwMode="auto">
              <a:xfrm>
                <a:off x="2486" y="3758"/>
                <a:ext cx="11" cy="85"/>
              </a:xfrm>
              <a:prstGeom prst="rect">
                <a:avLst/>
              </a:prstGeom>
              <a:solidFill>
                <a:srgbClr val="000000"/>
              </a:solidFill>
              <a:ln w="19050">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81" name="Rectangle 89"/>
              <p:cNvSpPr>
                <a:spLocks noChangeArrowheads="1"/>
              </p:cNvSpPr>
              <p:nvPr/>
            </p:nvSpPr>
            <p:spPr bwMode="auto">
              <a:xfrm>
                <a:off x="2486" y="3875"/>
                <a:ext cx="11" cy="11"/>
              </a:xfrm>
              <a:prstGeom prst="rect">
                <a:avLst/>
              </a:prstGeom>
              <a:solidFill>
                <a:srgbClr val="000000"/>
              </a:solidFill>
              <a:ln w="19050">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82" name="Rectangle 90"/>
              <p:cNvSpPr>
                <a:spLocks noChangeArrowheads="1"/>
              </p:cNvSpPr>
              <p:nvPr/>
            </p:nvSpPr>
            <p:spPr bwMode="auto">
              <a:xfrm>
                <a:off x="2486" y="3918"/>
                <a:ext cx="11" cy="86"/>
              </a:xfrm>
              <a:prstGeom prst="rect">
                <a:avLst/>
              </a:prstGeom>
              <a:solidFill>
                <a:srgbClr val="000000"/>
              </a:solidFill>
              <a:ln w="19050">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83" name="Rectangle 91"/>
              <p:cNvSpPr>
                <a:spLocks noChangeArrowheads="1"/>
              </p:cNvSpPr>
              <p:nvPr/>
            </p:nvSpPr>
            <p:spPr bwMode="auto">
              <a:xfrm>
                <a:off x="2486" y="4036"/>
                <a:ext cx="11" cy="11"/>
              </a:xfrm>
              <a:prstGeom prst="rect">
                <a:avLst/>
              </a:prstGeom>
              <a:solidFill>
                <a:srgbClr val="000000"/>
              </a:solidFill>
              <a:ln w="19050">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84" name="Rectangle 92"/>
              <p:cNvSpPr>
                <a:spLocks noChangeArrowheads="1"/>
              </p:cNvSpPr>
              <p:nvPr/>
            </p:nvSpPr>
            <p:spPr bwMode="auto">
              <a:xfrm>
                <a:off x="2486" y="4079"/>
                <a:ext cx="11" cy="85"/>
              </a:xfrm>
              <a:prstGeom prst="rect">
                <a:avLst/>
              </a:prstGeom>
              <a:solidFill>
                <a:srgbClr val="000000"/>
              </a:solidFill>
              <a:ln w="19050">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grpSp>
        <p:grpSp>
          <p:nvGrpSpPr>
            <p:cNvPr id="43" name="Group 93"/>
            <p:cNvGrpSpPr>
              <a:grpSpLocks/>
            </p:cNvGrpSpPr>
            <p:nvPr/>
          </p:nvGrpSpPr>
          <p:grpSpPr bwMode="auto">
            <a:xfrm>
              <a:off x="4877" y="2952"/>
              <a:ext cx="12" cy="795"/>
              <a:chOff x="2874" y="3214"/>
              <a:chExt cx="11" cy="642"/>
            </a:xfrm>
          </p:grpSpPr>
          <p:sp>
            <p:nvSpPr>
              <p:cNvPr id="61" name="Rectangle 94"/>
              <p:cNvSpPr>
                <a:spLocks noChangeArrowheads="1"/>
              </p:cNvSpPr>
              <p:nvPr/>
            </p:nvSpPr>
            <p:spPr bwMode="auto">
              <a:xfrm>
                <a:off x="2874" y="3214"/>
                <a:ext cx="11" cy="43"/>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62" name="Rectangle 95"/>
              <p:cNvSpPr>
                <a:spLocks noChangeArrowheads="1"/>
              </p:cNvSpPr>
              <p:nvPr/>
            </p:nvSpPr>
            <p:spPr bwMode="auto">
              <a:xfrm>
                <a:off x="2874" y="3289"/>
                <a:ext cx="11" cy="43"/>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63" name="Rectangle 96"/>
              <p:cNvSpPr>
                <a:spLocks noChangeArrowheads="1"/>
              </p:cNvSpPr>
              <p:nvPr/>
            </p:nvSpPr>
            <p:spPr bwMode="auto">
              <a:xfrm>
                <a:off x="2874" y="3364"/>
                <a:ext cx="11" cy="42"/>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64" name="Rectangle 97"/>
              <p:cNvSpPr>
                <a:spLocks noChangeArrowheads="1"/>
              </p:cNvSpPr>
              <p:nvPr/>
            </p:nvSpPr>
            <p:spPr bwMode="auto">
              <a:xfrm>
                <a:off x="2874" y="3439"/>
                <a:ext cx="11" cy="42"/>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65" name="Rectangle 98"/>
              <p:cNvSpPr>
                <a:spLocks noChangeArrowheads="1"/>
              </p:cNvSpPr>
              <p:nvPr/>
            </p:nvSpPr>
            <p:spPr bwMode="auto">
              <a:xfrm>
                <a:off x="2874" y="3513"/>
                <a:ext cx="11" cy="43"/>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66" name="Rectangle 99"/>
              <p:cNvSpPr>
                <a:spLocks noChangeArrowheads="1"/>
              </p:cNvSpPr>
              <p:nvPr/>
            </p:nvSpPr>
            <p:spPr bwMode="auto">
              <a:xfrm>
                <a:off x="2874" y="3588"/>
                <a:ext cx="11" cy="43"/>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67" name="Rectangle 100"/>
              <p:cNvSpPr>
                <a:spLocks noChangeArrowheads="1"/>
              </p:cNvSpPr>
              <p:nvPr/>
            </p:nvSpPr>
            <p:spPr bwMode="auto">
              <a:xfrm>
                <a:off x="2874" y="3663"/>
                <a:ext cx="11" cy="43"/>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68" name="Rectangle 101"/>
              <p:cNvSpPr>
                <a:spLocks noChangeArrowheads="1"/>
              </p:cNvSpPr>
              <p:nvPr/>
            </p:nvSpPr>
            <p:spPr bwMode="auto">
              <a:xfrm>
                <a:off x="2874" y="3738"/>
                <a:ext cx="11" cy="43"/>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69" name="Rectangle 102"/>
              <p:cNvSpPr>
                <a:spLocks noChangeArrowheads="1"/>
              </p:cNvSpPr>
              <p:nvPr/>
            </p:nvSpPr>
            <p:spPr bwMode="auto">
              <a:xfrm>
                <a:off x="2874" y="3813"/>
                <a:ext cx="11" cy="43"/>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grpSp>
        <p:grpSp>
          <p:nvGrpSpPr>
            <p:cNvPr id="44" name="Group 103"/>
            <p:cNvGrpSpPr>
              <a:grpSpLocks/>
            </p:cNvGrpSpPr>
            <p:nvPr/>
          </p:nvGrpSpPr>
          <p:grpSpPr bwMode="auto">
            <a:xfrm>
              <a:off x="4517" y="2952"/>
              <a:ext cx="11" cy="795"/>
              <a:chOff x="2548" y="3214"/>
              <a:chExt cx="10" cy="642"/>
            </a:xfrm>
          </p:grpSpPr>
          <p:sp>
            <p:nvSpPr>
              <p:cNvPr id="52" name="Rectangle 104"/>
              <p:cNvSpPr>
                <a:spLocks noChangeArrowheads="1"/>
              </p:cNvSpPr>
              <p:nvPr/>
            </p:nvSpPr>
            <p:spPr bwMode="auto">
              <a:xfrm>
                <a:off x="2548" y="3214"/>
                <a:ext cx="10" cy="43"/>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53" name="Rectangle 105"/>
              <p:cNvSpPr>
                <a:spLocks noChangeArrowheads="1"/>
              </p:cNvSpPr>
              <p:nvPr/>
            </p:nvSpPr>
            <p:spPr bwMode="auto">
              <a:xfrm>
                <a:off x="2548" y="3289"/>
                <a:ext cx="10" cy="43"/>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54" name="Rectangle 106"/>
              <p:cNvSpPr>
                <a:spLocks noChangeArrowheads="1"/>
              </p:cNvSpPr>
              <p:nvPr/>
            </p:nvSpPr>
            <p:spPr bwMode="auto">
              <a:xfrm>
                <a:off x="2548" y="3364"/>
                <a:ext cx="10" cy="42"/>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55" name="Rectangle 107"/>
              <p:cNvSpPr>
                <a:spLocks noChangeArrowheads="1"/>
              </p:cNvSpPr>
              <p:nvPr/>
            </p:nvSpPr>
            <p:spPr bwMode="auto">
              <a:xfrm>
                <a:off x="2548" y="3439"/>
                <a:ext cx="10" cy="42"/>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56" name="Rectangle 108"/>
              <p:cNvSpPr>
                <a:spLocks noChangeArrowheads="1"/>
              </p:cNvSpPr>
              <p:nvPr/>
            </p:nvSpPr>
            <p:spPr bwMode="auto">
              <a:xfrm>
                <a:off x="2548" y="3513"/>
                <a:ext cx="10" cy="43"/>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57" name="Rectangle 109"/>
              <p:cNvSpPr>
                <a:spLocks noChangeArrowheads="1"/>
              </p:cNvSpPr>
              <p:nvPr/>
            </p:nvSpPr>
            <p:spPr bwMode="auto">
              <a:xfrm>
                <a:off x="2548" y="3588"/>
                <a:ext cx="10" cy="43"/>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58" name="Rectangle 110"/>
              <p:cNvSpPr>
                <a:spLocks noChangeArrowheads="1"/>
              </p:cNvSpPr>
              <p:nvPr/>
            </p:nvSpPr>
            <p:spPr bwMode="auto">
              <a:xfrm>
                <a:off x="2548" y="3663"/>
                <a:ext cx="10" cy="43"/>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59" name="Rectangle 111"/>
              <p:cNvSpPr>
                <a:spLocks noChangeArrowheads="1"/>
              </p:cNvSpPr>
              <p:nvPr/>
            </p:nvSpPr>
            <p:spPr bwMode="auto">
              <a:xfrm>
                <a:off x="2548" y="3738"/>
                <a:ext cx="10" cy="43"/>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60" name="Rectangle 112"/>
              <p:cNvSpPr>
                <a:spLocks noChangeArrowheads="1"/>
              </p:cNvSpPr>
              <p:nvPr/>
            </p:nvSpPr>
            <p:spPr bwMode="auto">
              <a:xfrm>
                <a:off x="2548" y="3813"/>
                <a:ext cx="10" cy="43"/>
              </a:xfrm>
              <a:prstGeom prst="rect">
                <a:avLst/>
              </a:prstGeom>
              <a:solidFill>
                <a:srgbClr val="CC00FF"/>
              </a:solidFill>
              <a:ln w="28575">
                <a:solidFill>
                  <a:srgbClr val="CC3300"/>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grpSp>
        <p:sp>
          <p:nvSpPr>
            <p:cNvPr id="45" name="Rectangle 113"/>
            <p:cNvSpPr>
              <a:spLocks noChangeArrowheads="1"/>
            </p:cNvSpPr>
            <p:nvPr/>
          </p:nvSpPr>
          <p:spPr bwMode="auto">
            <a:xfrm>
              <a:off x="4517" y="2994"/>
              <a:ext cx="11" cy="199"/>
            </a:xfrm>
            <a:prstGeom prst="rect">
              <a:avLst/>
            </a:prstGeom>
            <a:solidFill>
              <a:srgbClr val="CC00FF"/>
            </a:solidFill>
            <a:ln w="28575">
              <a:solidFill>
                <a:schemeClr val="accent2"/>
              </a:solidFill>
              <a:miter lim="800000"/>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46" name="Oval 114"/>
            <p:cNvSpPr>
              <a:spLocks noChangeArrowheads="1"/>
            </p:cNvSpPr>
            <p:nvPr/>
          </p:nvSpPr>
          <p:spPr bwMode="auto">
            <a:xfrm>
              <a:off x="3995" y="2744"/>
              <a:ext cx="945" cy="45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en-US" altLang="zh-CN" sz="2800"/>
            </a:p>
          </p:txBody>
        </p:sp>
        <p:sp>
          <p:nvSpPr>
            <p:cNvPr id="47" name="Freeform 115"/>
            <p:cNvSpPr>
              <a:spLocks/>
            </p:cNvSpPr>
            <p:nvPr/>
          </p:nvSpPr>
          <p:spPr bwMode="auto">
            <a:xfrm>
              <a:off x="3984" y="3739"/>
              <a:ext cx="959" cy="259"/>
            </a:xfrm>
            <a:custGeom>
              <a:avLst/>
              <a:gdLst>
                <a:gd name="T0" fmla="*/ 1 w 1738"/>
                <a:gd name="T1" fmla="*/ 1 h 417"/>
                <a:gd name="T2" fmla="*/ 1 w 1738"/>
                <a:gd name="T3" fmla="*/ 1 h 417"/>
                <a:gd name="T4" fmla="*/ 1 w 1738"/>
                <a:gd name="T5" fmla="*/ 1 h 417"/>
                <a:gd name="T6" fmla="*/ 1 w 1738"/>
                <a:gd name="T7" fmla="*/ 1 h 417"/>
                <a:gd name="T8" fmla="*/ 1 w 1738"/>
                <a:gd name="T9" fmla="*/ 1 h 417"/>
                <a:gd name="T10" fmla="*/ 1 w 1738"/>
                <a:gd name="T11" fmla="*/ 1 h 417"/>
                <a:gd name="T12" fmla="*/ 1 w 1738"/>
                <a:gd name="T13" fmla="*/ 1 h 417"/>
                <a:gd name="T14" fmla="*/ 1 w 1738"/>
                <a:gd name="T15" fmla="*/ 1 h 417"/>
                <a:gd name="T16" fmla="*/ 1 w 1738"/>
                <a:gd name="T17" fmla="*/ 1 h 417"/>
                <a:gd name="T18" fmla="*/ 1 w 1738"/>
                <a:gd name="T19" fmla="*/ 1 h 417"/>
                <a:gd name="T20" fmla="*/ 1 w 1738"/>
                <a:gd name="T21" fmla="*/ 1 h 417"/>
                <a:gd name="T22" fmla="*/ 1 w 1738"/>
                <a:gd name="T23" fmla="*/ 1 h 417"/>
                <a:gd name="T24" fmla="*/ 1 w 1738"/>
                <a:gd name="T25" fmla="*/ 1 h 417"/>
                <a:gd name="T26" fmla="*/ 1 w 1738"/>
                <a:gd name="T27" fmla="*/ 1 h 417"/>
                <a:gd name="T28" fmla="*/ 1 w 1738"/>
                <a:gd name="T29" fmla="*/ 1 h 417"/>
                <a:gd name="T30" fmla="*/ 1 w 1738"/>
                <a:gd name="T31" fmla="*/ 1 h 417"/>
                <a:gd name="T32" fmla="*/ 1 w 1738"/>
                <a:gd name="T33" fmla="*/ 1 h 417"/>
                <a:gd name="T34" fmla="*/ 1 w 1738"/>
                <a:gd name="T35" fmla="*/ 1 h 417"/>
                <a:gd name="T36" fmla="*/ 1 w 1738"/>
                <a:gd name="T37" fmla="*/ 1 h 417"/>
                <a:gd name="T38" fmla="*/ 1 w 1738"/>
                <a:gd name="T39" fmla="*/ 1 h 417"/>
                <a:gd name="T40" fmla="*/ 1 w 1738"/>
                <a:gd name="T41" fmla="*/ 1 h 417"/>
                <a:gd name="T42" fmla="*/ 1 w 1738"/>
                <a:gd name="T43" fmla="*/ 1 h 417"/>
                <a:gd name="T44" fmla="*/ 1 w 1738"/>
                <a:gd name="T45" fmla="*/ 1 h 417"/>
                <a:gd name="T46" fmla="*/ 1 w 1738"/>
                <a:gd name="T47" fmla="*/ 1 h 417"/>
                <a:gd name="T48" fmla="*/ 1 w 1738"/>
                <a:gd name="T49" fmla="*/ 1 h 417"/>
                <a:gd name="T50" fmla="*/ 1 w 1738"/>
                <a:gd name="T51" fmla="*/ 1 h 417"/>
                <a:gd name="T52" fmla="*/ 1 w 1738"/>
                <a:gd name="T53" fmla="*/ 1 h 417"/>
                <a:gd name="T54" fmla="*/ 1 w 1738"/>
                <a:gd name="T55" fmla="*/ 1 h 417"/>
                <a:gd name="T56" fmla="*/ 1 w 1738"/>
                <a:gd name="T57" fmla="*/ 1 h 417"/>
                <a:gd name="T58" fmla="*/ 1 w 1738"/>
                <a:gd name="T59" fmla="*/ 1 h 417"/>
                <a:gd name="T60" fmla="*/ 1 w 1738"/>
                <a:gd name="T61" fmla="*/ 1 h 417"/>
                <a:gd name="T62" fmla="*/ 1 w 1738"/>
                <a:gd name="T63" fmla="*/ 1 h 417"/>
                <a:gd name="T64" fmla="*/ 1 w 1738"/>
                <a:gd name="T65" fmla="*/ 1 h 417"/>
                <a:gd name="T66" fmla="*/ 1 w 1738"/>
                <a:gd name="T67" fmla="*/ 1 h 417"/>
                <a:gd name="T68" fmla="*/ 1 w 1738"/>
                <a:gd name="T69" fmla="*/ 1 h 417"/>
                <a:gd name="T70" fmla="*/ 1 w 1738"/>
                <a:gd name="T71" fmla="*/ 1 h 417"/>
                <a:gd name="T72" fmla="*/ 1 w 1738"/>
                <a:gd name="T73" fmla="*/ 1 h 417"/>
                <a:gd name="T74" fmla="*/ 1 w 1738"/>
                <a:gd name="T75" fmla="*/ 1 h 417"/>
                <a:gd name="T76" fmla="*/ 1 w 1738"/>
                <a:gd name="T77" fmla="*/ 1 h 417"/>
                <a:gd name="T78" fmla="*/ 1 w 1738"/>
                <a:gd name="T79" fmla="*/ 1 h 417"/>
                <a:gd name="T80" fmla="*/ 1 w 1738"/>
                <a:gd name="T81" fmla="*/ 1 h 417"/>
                <a:gd name="T82" fmla="*/ 1 w 1738"/>
                <a:gd name="T83" fmla="*/ 1 h 417"/>
                <a:gd name="T84" fmla="*/ 1 w 1738"/>
                <a:gd name="T85" fmla="*/ 1 h 417"/>
                <a:gd name="T86" fmla="*/ 1 w 1738"/>
                <a:gd name="T87" fmla="*/ 1 h 417"/>
                <a:gd name="T88" fmla="*/ 1 w 1738"/>
                <a:gd name="T89" fmla="*/ 1 h 417"/>
                <a:gd name="T90" fmla="*/ 1 w 1738"/>
                <a:gd name="T91" fmla="*/ 1 h 417"/>
                <a:gd name="T92" fmla="*/ 1 w 1738"/>
                <a:gd name="T93" fmla="*/ 1 h 417"/>
                <a:gd name="T94" fmla="*/ 1 w 1738"/>
                <a:gd name="T95" fmla="*/ 1 h 417"/>
                <a:gd name="T96" fmla="*/ 1 w 1738"/>
                <a:gd name="T97" fmla="*/ 1 h 417"/>
                <a:gd name="T98" fmla="*/ 1 w 1738"/>
                <a:gd name="T99" fmla="*/ 1 h 417"/>
                <a:gd name="T100" fmla="*/ 1 w 1738"/>
                <a:gd name="T101" fmla="*/ 1 h 417"/>
                <a:gd name="T102" fmla="*/ 1 w 1738"/>
                <a:gd name="T103" fmla="*/ 1 h 417"/>
                <a:gd name="T104" fmla="*/ 1 w 1738"/>
                <a:gd name="T105" fmla="*/ 1 h 417"/>
                <a:gd name="T106" fmla="*/ 1 w 1738"/>
                <a:gd name="T107" fmla="*/ 1 h 417"/>
                <a:gd name="T108" fmla="*/ 1 w 1738"/>
                <a:gd name="T109" fmla="*/ 1 h 417"/>
                <a:gd name="T110" fmla="*/ 1 w 1738"/>
                <a:gd name="T111" fmla="*/ 1 h 417"/>
                <a:gd name="T112" fmla="*/ 1 w 1738"/>
                <a:gd name="T113" fmla="*/ 1 h 417"/>
                <a:gd name="T114" fmla="*/ 1 w 1738"/>
                <a:gd name="T115" fmla="*/ 1 h 417"/>
                <a:gd name="T116" fmla="*/ 1 w 1738"/>
                <a:gd name="T117" fmla="*/ 1 h 41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38"/>
                <a:gd name="T178" fmla="*/ 0 h 417"/>
                <a:gd name="T179" fmla="*/ 1738 w 1738"/>
                <a:gd name="T180" fmla="*/ 417 h 41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38" h="417">
                  <a:moveTo>
                    <a:pt x="29" y="7"/>
                  </a:moveTo>
                  <a:lnTo>
                    <a:pt x="11" y="0"/>
                  </a:lnTo>
                  <a:lnTo>
                    <a:pt x="4" y="20"/>
                  </a:lnTo>
                  <a:lnTo>
                    <a:pt x="0" y="37"/>
                  </a:lnTo>
                  <a:lnTo>
                    <a:pt x="2" y="59"/>
                  </a:lnTo>
                  <a:lnTo>
                    <a:pt x="4" y="71"/>
                  </a:lnTo>
                  <a:lnTo>
                    <a:pt x="8" y="78"/>
                  </a:lnTo>
                  <a:lnTo>
                    <a:pt x="11" y="89"/>
                  </a:lnTo>
                  <a:lnTo>
                    <a:pt x="20" y="84"/>
                  </a:lnTo>
                  <a:lnTo>
                    <a:pt x="11" y="87"/>
                  </a:lnTo>
                  <a:lnTo>
                    <a:pt x="16" y="98"/>
                  </a:lnTo>
                  <a:lnTo>
                    <a:pt x="18" y="107"/>
                  </a:lnTo>
                  <a:lnTo>
                    <a:pt x="27" y="123"/>
                  </a:lnTo>
                  <a:lnTo>
                    <a:pt x="50" y="159"/>
                  </a:lnTo>
                  <a:lnTo>
                    <a:pt x="63" y="176"/>
                  </a:lnTo>
                  <a:lnTo>
                    <a:pt x="75" y="192"/>
                  </a:lnTo>
                  <a:lnTo>
                    <a:pt x="88" y="209"/>
                  </a:lnTo>
                  <a:lnTo>
                    <a:pt x="102" y="221"/>
                  </a:lnTo>
                  <a:lnTo>
                    <a:pt x="109" y="230"/>
                  </a:lnTo>
                  <a:lnTo>
                    <a:pt x="118" y="237"/>
                  </a:lnTo>
                  <a:lnTo>
                    <a:pt x="122" y="239"/>
                  </a:lnTo>
                  <a:lnTo>
                    <a:pt x="139" y="248"/>
                  </a:lnTo>
                  <a:lnTo>
                    <a:pt x="159" y="257"/>
                  </a:lnTo>
                  <a:lnTo>
                    <a:pt x="172" y="262"/>
                  </a:lnTo>
                  <a:lnTo>
                    <a:pt x="186" y="269"/>
                  </a:lnTo>
                  <a:lnTo>
                    <a:pt x="202" y="276"/>
                  </a:lnTo>
                  <a:lnTo>
                    <a:pt x="220" y="285"/>
                  </a:lnTo>
                  <a:lnTo>
                    <a:pt x="259" y="305"/>
                  </a:lnTo>
                  <a:lnTo>
                    <a:pt x="300" y="324"/>
                  </a:lnTo>
                  <a:lnTo>
                    <a:pt x="319" y="333"/>
                  </a:lnTo>
                  <a:lnTo>
                    <a:pt x="337" y="342"/>
                  </a:lnTo>
                  <a:lnTo>
                    <a:pt x="364" y="351"/>
                  </a:lnTo>
                  <a:lnTo>
                    <a:pt x="389" y="360"/>
                  </a:lnTo>
                  <a:lnTo>
                    <a:pt x="412" y="365"/>
                  </a:lnTo>
                  <a:lnTo>
                    <a:pt x="441" y="373"/>
                  </a:lnTo>
                  <a:lnTo>
                    <a:pt x="471" y="378"/>
                  </a:lnTo>
                  <a:lnTo>
                    <a:pt x="471" y="367"/>
                  </a:lnTo>
                  <a:lnTo>
                    <a:pt x="466" y="378"/>
                  </a:lnTo>
                  <a:lnTo>
                    <a:pt x="494" y="385"/>
                  </a:lnTo>
                  <a:lnTo>
                    <a:pt x="523" y="390"/>
                  </a:lnTo>
                  <a:lnTo>
                    <a:pt x="528" y="392"/>
                  </a:lnTo>
                  <a:lnTo>
                    <a:pt x="553" y="398"/>
                  </a:lnTo>
                  <a:lnTo>
                    <a:pt x="567" y="399"/>
                  </a:lnTo>
                  <a:lnTo>
                    <a:pt x="576" y="401"/>
                  </a:lnTo>
                  <a:lnTo>
                    <a:pt x="594" y="405"/>
                  </a:lnTo>
                  <a:lnTo>
                    <a:pt x="605" y="405"/>
                  </a:lnTo>
                  <a:lnTo>
                    <a:pt x="615" y="405"/>
                  </a:lnTo>
                  <a:lnTo>
                    <a:pt x="631" y="406"/>
                  </a:lnTo>
                  <a:lnTo>
                    <a:pt x="651" y="406"/>
                  </a:lnTo>
                  <a:lnTo>
                    <a:pt x="651" y="396"/>
                  </a:lnTo>
                  <a:lnTo>
                    <a:pt x="651" y="406"/>
                  </a:lnTo>
                  <a:lnTo>
                    <a:pt x="676" y="408"/>
                  </a:lnTo>
                  <a:lnTo>
                    <a:pt x="706" y="410"/>
                  </a:lnTo>
                  <a:lnTo>
                    <a:pt x="738" y="412"/>
                  </a:lnTo>
                  <a:lnTo>
                    <a:pt x="774" y="414"/>
                  </a:lnTo>
                  <a:lnTo>
                    <a:pt x="849" y="417"/>
                  </a:lnTo>
                  <a:lnTo>
                    <a:pt x="883" y="417"/>
                  </a:lnTo>
                  <a:lnTo>
                    <a:pt x="917" y="417"/>
                  </a:lnTo>
                  <a:lnTo>
                    <a:pt x="977" y="415"/>
                  </a:lnTo>
                  <a:lnTo>
                    <a:pt x="1038" y="410"/>
                  </a:lnTo>
                  <a:lnTo>
                    <a:pt x="1097" y="405"/>
                  </a:lnTo>
                  <a:lnTo>
                    <a:pt x="1152" y="398"/>
                  </a:lnTo>
                  <a:lnTo>
                    <a:pt x="1200" y="389"/>
                  </a:lnTo>
                  <a:lnTo>
                    <a:pt x="1248" y="380"/>
                  </a:lnTo>
                  <a:lnTo>
                    <a:pt x="1252" y="380"/>
                  </a:lnTo>
                  <a:lnTo>
                    <a:pt x="1298" y="369"/>
                  </a:lnTo>
                  <a:lnTo>
                    <a:pt x="1341" y="357"/>
                  </a:lnTo>
                  <a:lnTo>
                    <a:pt x="1432" y="328"/>
                  </a:lnTo>
                  <a:lnTo>
                    <a:pt x="1475" y="312"/>
                  </a:lnTo>
                  <a:lnTo>
                    <a:pt x="1517" y="296"/>
                  </a:lnTo>
                  <a:lnTo>
                    <a:pt x="1558" y="275"/>
                  </a:lnTo>
                  <a:lnTo>
                    <a:pt x="1599" y="251"/>
                  </a:lnTo>
                  <a:lnTo>
                    <a:pt x="1603" y="250"/>
                  </a:lnTo>
                  <a:lnTo>
                    <a:pt x="1640" y="225"/>
                  </a:lnTo>
                  <a:lnTo>
                    <a:pt x="1656" y="212"/>
                  </a:lnTo>
                  <a:lnTo>
                    <a:pt x="1671" y="200"/>
                  </a:lnTo>
                  <a:lnTo>
                    <a:pt x="1664" y="191"/>
                  </a:lnTo>
                  <a:lnTo>
                    <a:pt x="1671" y="200"/>
                  </a:lnTo>
                  <a:lnTo>
                    <a:pt x="1685" y="185"/>
                  </a:lnTo>
                  <a:lnTo>
                    <a:pt x="1696" y="171"/>
                  </a:lnTo>
                  <a:lnTo>
                    <a:pt x="1713" y="141"/>
                  </a:lnTo>
                  <a:lnTo>
                    <a:pt x="1728" y="112"/>
                  </a:lnTo>
                  <a:lnTo>
                    <a:pt x="1733" y="102"/>
                  </a:lnTo>
                  <a:lnTo>
                    <a:pt x="1738" y="93"/>
                  </a:lnTo>
                  <a:lnTo>
                    <a:pt x="1724" y="77"/>
                  </a:lnTo>
                  <a:lnTo>
                    <a:pt x="1717" y="85"/>
                  </a:lnTo>
                  <a:lnTo>
                    <a:pt x="1712" y="96"/>
                  </a:lnTo>
                  <a:lnTo>
                    <a:pt x="1697" y="125"/>
                  </a:lnTo>
                  <a:lnTo>
                    <a:pt x="1680" y="155"/>
                  </a:lnTo>
                  <a:lnTo>
                    <a:pt x="1669" y="169"/>
                  </a:lnTo>
                  <a:lnTo>
                    <a:pt x="1658" y="182"/>
                  </a:lnTo>
                  <a:lnTo>
                    <a:pt x="1658" y="184"/>
                  </a:lnTo>
                  <a:lnTo>
                    <a:pt x="1640" y="196"/>
                  </a:lnTo>
                  <a:lnTo>
                    <a:pt x="1624" y="209"/>
                  </a:lnTo>
                  <a:lnTo>
                    <a:pt x="1587" y="233"/>
                  </a:lnTo>
                  <a:lnTo>
                    <a:pt x="1594" y="241"/>
                  </a:lnTo>
                  <a:lnTo>
                    <a:pt x="1590" y="232"/>
                  </a:lnTo>
                  <a:lnTo>
                    <a:pt x="1549" y="255"/>
                  </a:lnTo>
                  <a:lnTo>
                    <a:pt x="1508" y="276"/>
                  </a:lnTo>
                  <a:lnTo>
                    <a:pt x="1466" y="292"/>
                  </a:lnTo>
                  <a:lnTo>
                    <a:pt x="1423" y="308"/>
                  </a:lnTo>
                  <a:lnTo>
                    <a:pt x="1336" y="337"/>
                  </a:lnTo>
                  <a:lnTo>
                    <a:pt x="1289" y="349"/>
                  </a:lnTo>
                  <a:lnTo>
                    <a:pt x="1243" y="360"/>
                  </a:lnTo>
                  <a:lnTo>
                    <a:pt x="1248" y="369"/>
                  </a:lnTo>
                  <a:lnTo>
                    <a:pt x="1248" y="358"/>
                  </a:lnTo>
                  <a:lnTo>
                    <a:pt x="1200" y="367"/>
                  </a:lnTo>
                  <a:lnTo>
                    <a:pt x="1148" y="376"/>
                  </a:lnTo>
                  <a:lnTo>
                    <a:pt x="1150" y="387"/>
                  </a:lnTo>
                  <a:lnTo>
                    <a:pt x="1150" y="376"/>
                  </a:lnTo>
                  <a:lnTo>
                    <a:pt x="1097" y="383"/>
                  </a:lnTo>
                  <a:lnTo>
                    <a:pt x="1038" y="389"/>
                  </a:lnTo>
                  <a:lnTo>
                    <a:pt x="977" y="394"/>
                  </a:lnTo>
                  <a:lnTo>
                    <a:pt x="917" y="396"/>
                  </a:lnTo>
                  <a:lnTo>
                    <a:pt x="883" y="396"/>
                  </a:lnTo>
                  <a:lnTo>
                    <a:pt x="849" y="396"/>
                  </a:lnTo>
                  <a:lnTo>
                    <a:pt x="774" y="392"/>
                  </a:lnTo>
                  <a:lnTo>
                    <a:pt x="738" y="390"/>
                  </a:lnTo>
                  <a:lnTo>
                    <a:pt x="706" y="389"/>
                  </a:lnTo>
                  <a:lnTo>
                    <a:pt x="676" y="387"/>
                  </a:lnTo>
                  <a:lnTo>
                    <a:pt x="653" y="385"/>
                  </a:lnTo>
                  <a:lnTo>
                    <a:pt x="651" y="385"/>
                  </a:lnTo>
                  <a:lnTo>
                    <a:pt x="631" y="385"/>
                  </a:lnTo>
                  <a:lnTo>
                    <a:pt x="615" y="383"/>
                  </a:lnTo>
                  <a:lnTo>
                    <a:pt x="605" y="383"/>
                  </a:lnTo>
                  <a:lnTo>
                    <a:pt x="594" y="383"/>
                  </a:lnTo>
                  <a:lnTo>
                    <a:pt x="576" y="380"/>
                  </a:lnTo>
                  <a:lnTo>
                    <a:pt x="567" y="378"/>
                  </a:lnTo>
                  <a:lnTo>
                    <a:pt x="557" y="376"/>
                  </a:lnTo>
                  <a:lnTo>
                    <a:pt x="528" y="371"/>
                  </a:lnTo>
                  <a:lnTo>
                    <a:pt x="528" y="382"/>
                  </a:lnTo>
                  <a:lnTo>
                    <a:pt x="532" y="371"/>
                  </a:lnTo>
                  <a:lnTo>
                    <a:pt x="503" y="365"/>
                  </a:lnTo>
                  <a:lnTo>
                    <a:pt x="475" y="358"/>
                  </a:lnTo>
                  <a:lnTo>
                    <a:pt x="471" y="357"/>
                  </a:lnTo>
                  <a:lnTo>
                    <a:pt x="444" y="351"/>
                  </a:lnTo>
                  <a:lnTo>
                    <a:pt x="442" y="362"/>
                  </a:lnTo>
                  <a:lnTo>
                    <a:pt x="446" y="353"/>
                  </a:lnTo>
                  <a:lnTo>
                    <a:pt x="421" y="346"/>
                  </a:lnTo>
                  <a:lnTo>
                    <a:pt x="398" y="340"/>
                  </a:lnTo>
                  <a:lnTo>
                    <a:pt x="373" y="332"/>
                  </a:lnTo>
                  <a:lnTo>
                    <a:pt x="344" y="323"/>
                  </a:lnTo>
                  <a:lnTo>
                    <a:pt x="341" y="332"/>
                  </a:lnTo>
                  <a:lnTo>
                    <a:pt x="346" y="323"/>
                  </a:lnTo>
                  <a:lnTo>
                    <a:pt x="328" y="314"/>
                  </a:lnTo>
                  <a:lnTo>
                    <a:pt x="309" y="305"/>
                  </a:lnTo>
                  <a:lnTo>
                    <a:pt x="268" y="285"/>
                  </a:lnTo>
                  <a:lnTo>
                    <a:pt x="229" y="266"/>
                  </a:lnTo>
                  <a:lnTo>
                    <a:pt x="211" y="257"/>
                  </a:lnTo>
                  <a:lnTo>
                    <a:pt x="195" y="250"/>
                  </a:lnTo>
                  <a:lnTo>
                    <a:pt x="180" y="242"/>
                  </a:lnTo>
                  <a:lnTo>
                    <a:pt x="168" y="237"/>
                  </a:lnTo>
                  <a:lnTo>
                    <a:pt x="148" y="228"/>
                  </a:lnTo>
                  <a:lnTo>
                    <a:pt x="131" y="219"/>
                  </a:lnTo>
                  <a:lnTo>
                    <a:pt x="127" y="228"/>
                  </a:lnTo>
                  <a:lnTo>
                    <a:pt x="134" y="221"/>
                  </a:lnTo>
                  <a:lnTo>
                    <a:pt x="125" y="214"/>
                  </a:lnTo>
                  <a:lnTo>
                    <a:pt x="114" y="205"/>
                  </a:lnTo>
                  <a:lnTo>
                    <a:pt x="104" y="192"/>
                  </a:lnTo>
                  <a:lnTo>
                    <a:pt x="91" y="176"/>
                  </a:lnTo>
                  <a:lnTo>
                    <a:pt x="79" y="160"/>
                  </a:lnTo>
                  <a:lnTo>
                    <a:pt x="66" y="143"/>
                  </a:lnTo>
                  <a:lnTo>
                    <a:pt x="43" y="107"/>
                  </a:lnTo>
                  <a:lnTo>
                    <a:pt x="34" y="91"/>
                  </a:lnTo>
                  <a:lnTo>
                    <a:pt x="27" y="98"/>
                  </a:lnTo>
                  <a:lnTo>
                    <a:pt x="38" y="98"/>
                  </a:lnTo>
                  <a:lnTo>
                    <a:pt x="29" y="80"/>
                  </a:lnTo>
                  <a:lnTo>
                    <a:pt x="24" y="62"/>
                  </a:lnTo>
                  <a:lnTo>
                    <a:pt x="15" y="71"/>
                  </a:lnTo>
                  <a:lnTo>
                    <a:pt x="25" y="71"/>
                  </a:lnTo>
                  <a:lnTo>
                    <a:pt x="24" y="59"/>
                  </a:lnTo>
                  <a:lnTo>
                    <a:pt x="22" y="37"/>
                  </a:lnTo>
                  <a:lnTo>
                    <a:pt x="25" y="20"/>
                  </a:lnTo>
                  <a:lnTo>
                    <a:pt x="29" y="7"/>
                  </a:lnTo>
                  <a:close/>
                </a:path>
              </a:pathLst>
            </a:custGeom>
            <a:solidFill>
              <a:srgbClr val="000000"/>
            </a:solidFill>
            <a:ln w="28575">
              <a:solidFill>
                <a:schemeClr val="accent2"/>
              </a:solidFill>
              <a:round/>
              <a:headEnd/>
              <a:tailEnd/>
            </a:ln>
          </p:spPr>
          <p:txBody>
            <a:bodyPr/>
            <a:lstStyle/>
            <a:p>
              <a:endParaRPr lang="zh-CN" altLang="en-US"/>
            </a:p>
          </p:txBody>
        </p:sp>
        <p:sp>
          <p:nvSpPr>
            <p:cNvPr id="48" name="Line 116"/>
            <p:cNvSpPr>
              <a:spLocks noChangeShapeType="1"/>
            </p:cNvSpPr>
            <p:nvPr/>
          </p:nvSpPr>
          <p:spPr bwMode="auto">
            <a:xfrm>
              <a:off x="4464" y="2967"/>
              <a:ext cx="24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Text Box 117"/>
            <p:cNvSpPr txBox="1">
              <a:spLocks noChangeArrowheads="1"/>
            </p:cNvSpPr>
            <p:nvPr/>
          </p:nvSpPr>
          <p:spPr bwMode="auto">
            <a:xfrm>
              <a:off x="4224" y="282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O</a:t>
              </a:r>
            </a:p>
          </p:txBody>
        </p:sp>
        <p:sp>
          <p:nvSpPr>
            <p:cNvPr id="50" name="Text Box 118"/>
            <p:cNvSpPr txBox="1">
              <a:spLocks noChangeArrowheads="1"/>
            </p:cNvSpPr>
            <p:nvPr/>
          </p:nvSpPr>
          <p:spPr bwMode="auto">
            <a:xfrm>
              <a:off x="4673" y="2823"/>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O’</a:t>
              </a:r>
            </a:p>
          </p:txBody>
        </p:sp>
        <p:sp>
          <p:nvSpPr>
            <p:cNvPr id="51" name="Text Box 119"/>
            <p:cNvSpPr txBox="1">
              <a:spLocks noChangeArrowheads="1"/>
            </p:cNvSpPr>
            <p:nvPr/>
          </p:nvSpPr>
          <p:spPr bwMode="auto">
            <a:xfrm>
              <a:off x="4540" y="272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a</a:t>
              </a:r>
            </a:p>
          </p:txBody>
        </p:sp>
      </p:grpSp>
    </p:spTree>
    <p:extLst>
      <p:ext uri="{BB962C8B-B14F-4D97-AF65-F5344CB8AC3E}">
        <p14:creationId xmlns:p14="http://schemas.microsoft.com/office/powerpoint/2010/main" val="3582235315"/>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500"/>
                            </p:stCondLst>
                            <p:childTnLst>
                              <p:par>
                                <p:cTn id="15" presetID="23" presetClass="entr" presetSubtype="16"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up)">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8" grpId="0" autoUpdateAnimBg="0"/>
      <p:bldP spid="9" grpId="0"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7961</TotalTime>
  <Words>3478</Words>
  <Application>Microsoft Office PowerPoint</Application>
  <PresentationFormat>全屏显示(4:3)</PresentationFormat>
  <Paragraphs>549</Paragraphs>
  <Slides>73</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73</vt:i4>
      </vt:variant>
    </vt:vector>
  </HeadingPairs>
  <TitlesOfParts>
    <vt:vector size="87" baseType="lpstr">
      <vt:lpstr>黑体</vt:lpstr>
      <vt:lpstr>华文中宋</vt:lpstr>
      <vt:lpstr>隶书</vt:lpstr>
      <vt:lpstr>宋体</vt:lpstr>
      <vt:lpstr>Arial</vt:lpstr>
      <vt:lpstr>Cambria Math</vt:lpstr>
      <vt:lpstr>Monotype Sorts</vt:lpstr>
      <vt:lpstr>Symbol</vt:lpstr>
      <vt:lpstr>Times New Roman</vt:lpstr>
      <vt:lpstr>Wingdings</vt:lpstr>
      <vt:lpstr>Default Design</vt:lpstr>
      <vt:lpstr>Equation</vt:lpstr>
      <vt:lpstr>公式</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吴晓丽</dc:creator>
  <cp:lastModifiedBy>Wei Guo</cp:lastModifiedBy>
  <cp:revision>488</cp:revision>
  <dcterms:created xsi:type="dcterms:W3CDTF">2002-07-04T02:58:01Z</dcterms:created>
  <dcterms:modified xsi:type="dcterms:W3CDTF">2021-12-29T06:56:23Z</dcterms:modified>
</cp:coreProperties>
</file>