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78" r:id="rId2"/>
    <p:sldId id="256" r:id="rId3"/>
    <p:sldId id="259" r:id="rId4"/>
    <p:sldId id="309" r:id="rId5"/>
    <p:sldId id="260" r:id="rId6"/>
    <p:sldId id="262" r:id="rId7"/>
    <p:sldId id="279" r:id="rId8"/>
    <p:sldId id="264" r:id="rId9"/>
    <p:sldId id="265" r:id="rId10"/>
    <p:sldId id="266" r:id="rId11"/>
    <p:sldId id="267" r:id="rId12"/>
    <p:sldId id="281" r:id="rId13"/>
    <p:sldId id="312" r:id="rId14"/>
    <p:sldId id="283" r:id="rId15"/>
    <p:sldId id="284" r:id="rId16"/>
    <p:sldId id="285" r:id="rId17"/>
    <p:sldId id="334" r:id="rId18"/>
    <p:sldId id="333" r:id="rId19"/>
    <p:sldId id="343" r:id="rId20"/>
    <p:sldId id="344" r:id="rId21"/>
    <p:sldId id="286" r:id="rId22"/>
    <p:sldId id="287" r:id="rId23"/>
    <p:sldId id="288" r:id="rId24"/>
    <p:sldId id="289" r:id="rId25"/>
    <p:sldId id="290" r:id="rId26"/>
    <p:sldId id="291" r:id="rId27"/>
    <p:sldId id="292" r:id="rId28"/>
    <p:sldId id="293" r:id="rId29"/>
    <p:sldId id="294" r:id="rId30"/>
    <p:sldId id="300" r:id="rId31"/>
    <p:sldId id="301" r:id="rId32"/>
    <p:sldId id="339" r:id="rId33"/>
    <p:sldId id="302" r:id="rId34"/>
    <p:sldId id="341" r:id="rId35"/>
    <p:sldId id="342" r:id="rId36"/>
    <p:sldId id="295" r:id="rId37"/>
    <p:sldId id="296" r:id="rId38"/>
    <p:sldId id="297" r:id="rId39"/>
    <p:sldId id="298" r:id="rId40"/>
    <p:sldId id="299" r:id="rId41"/>
    <p:sldId id="307" r:id="rId42"/>
    <p:sldId id="308" r:id="rId43"/>
    <p:sldId id="331" r:id="rId44"/>
    <p:sldId id="337" r:id="rId45"/>
  </p:sldIdLst>
  <p:sldSz cx="9144000" cy="6858000" type="screen4x3"/>
  <p:notesSz cx="6858000" cy="9144000"/>
  <p:defaultTextStyle>
    <a:defPPr>
      <a:defRPr lang="zh-CN"/>
    </a:defPPr>
    <a:lvl1pPr algn="l" rtl="0" eaLnBrk="0" fontAlgn="base" hangingPunct="0">
      <a:spcBef>
        <a:spcPct val="0"/>
      </a:spcBef>
      <a:spcAft>
        <a:spcPct val="0"/>
      </a:spcAft>
      <a:defRPr kumimoji="1" sz="2800" b="1"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800" b="1"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800" b="1"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800" b="1"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FF"/>
    <a:srgbClr val="CC3300"/>
    <a:srgbClr val="FFFF66"/>
    <a:srgbClr val="FFFF00"/>
    <a:srgbClr val="FF9900"/>
    <a:srgbClr val="0080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autoAdjust="0"/>
    <p:restoredTop sz="93120" autoAdjust="0"/>
  </p:normalViewPr>
  <p:slideViewPr>
    <p:cSldViewPr>
      <p:cViewPr>
        <p:scale>
          <a:sx n="97" d="100"/>
          <a:sy n="97" d="100"/>
        </p:scale>
        <p:origin x="948" y="5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1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50000"/>
              </a:spcBef>
              <a:defRPr sz="1200"/>
            </a:lvl1pPr>
          </a:lstStyle>
          <a:p>
            <a:pPr>
              <a:defRPr/>
            </a:pPr>
            <a:endParaRPr lang="en-US"/>
          </a:p>
        </p:txBody>
      </p:sp>
      <p:sp>
        <p:nvSpPr>
          <p:cNvPr id="440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50000"/>
              </a:spcBef>
              <a:defRPr sz="1200"/>
            </a:lvl1pPr>
          </a:lstStyle>
          <a:p>
            <a:pPr>
              <a:defRPr/>
            </a:pPr>
            <a:endParaRPr 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40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50000"/>
              </a:spcBef>
              <a:defRPr sz="1200"/>
            </a:lvl1pPr>
          </a:lstStyle>
          <a:p>
            <a:pPr>
              <a:defRPr/>
            </a:pPr>
            <a:endParaRPr lang="en-US"/>
          </a:p>
        </p:txBody>
      </p:sp>
      <p:sp>
        <p:nvSpPr>
          <p:cNvPr id="440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50000"/>
              </a:spcBef>
              <a:defRPr sz="1200"/>
            </a:lvl1pPr>
          </a:lstStyle>
          <a:p>
            <a:fld id="{9BDA9732-525F-4824-904B-CA5D8C931A8D}" type="slidenum">
              <a:rPr lang="en-US" altLang="zh-CN"/>
              <a:pPr/>
              <a:t>‹#›</a:t>
            </a:fld>
            <a:endParaRPr lang="en-US" altLang="zh-CN"/>
          </a:p>
        </p:txBody>
      </p:sp>
    </p:spTree>
    <p:extLst>
      <p:ext uri="{BB962C8B-B14F-4D97-AF65-F5344CB8AC3E}">
        <p14:creationId xmlns:p14="http://schemas.microsoft.com/office/powerpoint/2010/main" val="33690964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宋体" pitchFamily="2" charset="-122"/>
              </a:defRPr>
            </a:lvl1pPr>
            <a:lvl2pPr marL="742950" indent="-285750">
              <a:spcBef>
                <a:spcPct val="30000"/>
              </a:spcBef>
              <a:defRPr kumimoji="1" sz="1200">
                <a:solidFill>
                  <a:schemeClr val="tx1"/>
                </a:solidFill>
                <a:latin typeface="Times New Roman" pitchFamily="18" charset="0"/>
                <a:ea typeface="宋体" pitchFamily="2" charset="-122"/>
              </a:defRPr>
            </a:lvl2pPr>
            <a:lvl3pPr marL="1143000" indent="-228600">
              <a:spcBef>
                <a:spcPct val="30000"/>
              </a:spcBef>
              <a:defRPr kumimoji="1" sz="1200">
                <a:solidFill>
                  <a:schemeClr val="tx1"/>
                </a:solidFill>
                <a:latin typeface="Times New Roman" pitchFamily="18" charset="0"/>
                <a:ea typeface="宋体" pitchFamily="2" charset="-122"/>
              </a:defRPr>
            </a:lvl3pPr>
            <a:lvl4pPr marL="1600200" indent="-228600">
              <a:spcBef>
                <a:spcPct val="30000"/>
              </a:spcBef>
              <a:defRPr kumimoji="1" sz="1200">
                <a:solidFill>
                  <a:schemeClr val="tx1"/>
                </a:solidFill>
                <a:latin typeface="Times New Roman" pitchFamily="18" charset="0"/>
                <a:ea typeface="宋体" pitchFamily="2" charset="-122"/>
              </a:defRPr>
            </a:lvl4pPr>
            <a:lvl5pPr marL="2057400" indent="-22860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spcBef>
                <a:spcPct val="50000"/>
              </a:spcBef>
            </a:pPr>
            <a:fld id="{C67AE3F7-403C-4C04-8541-FEE87DA4598A}" type="slidenum">
              <a:rPr lang="en-US" altLang="zh-CN"/>
              <a:pPr>
                <a:spcBef>
                  <a:spcPct val="50000"/>
                </a:spcBef>
              </a:pPr>
              <a:t>1</a:t>
            </a:fld>
            <a:endParaRPr lang="en-US" altLang="zh-CN"/>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宋体" pitchFamily="2" charset="-122"/>
              </a:defRPr>
            </a:lvl1pPr>
            <a:lvl2pPr marL="742950" indent="-285750">
              <a:spcBef>
                <a:spcPct val="30000"/>
              </a:spcBef>
              <a:defRPr kumimoji="1" sz="1200">
                <a:solidFill>
                  <a:schemeClr val="tx1"/>
                </a:solidFill>
                <a:latin typeface="Times New Roman" pitchFamily="18" charset="0"/>
                <a:ea typeface="宋体" pitchFamily="2" charset="-122"/>
              </a:defRPr>
            </a:lvl2pPr>
            <a:lvl3pPr marL="1143000" indent="-228600">
              <a:spcBef>
                <a:spcPct val="30000"/>
              </a:spcBef>
              <a:defRPr kumimoji="1" sz="1200">
                <a:solidFill>
                  <a:schemeClr val="tx1"/>
                </a:solidFill>
                <a:latin typeface="Times New Roman" pitchFamily="18" charset="0"/>
                <a:ea typeface="宋体" pitchFamily="2" charset="-122"/>
              </a:defRPr>
            </a:lvl3pPr>
            <a:lvl4pPr marL="1600200" indent="-228600">
              <a:spcBef>
                <a:spcPct val="30000"/>
              </a:spcBef>
              <a:defRPr kumimoji="1" sz="1200">
                <a:solidFill>
                  <a:schemeClr val="tx1"/>
                </a:solidFill>
                <a:latin typeface="Times New Roman" pitchFamily="18" charset="0"/>
                <a:ea typeface="宋体" pitchFamily="2" charset="-122"/>
              </a:defRPr>
            </a:lvl4pPr>
            <a:lvl5pPr marL="2057400" indent="-22860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spcBef>
                <a:spcPct val="50000"/>
              </a:spcBef>
            </a:pPr>
            <a:fld id="{EE2CFAE3-0950-4B2B-9E68-B80428E083D0}" type="slidenum">
              <a:rPr lang="en-US" altLang="zh-CN"/>
              <a:pPr>
                <a:spcBef>
                  <a:spcPct val="50000"/>
                </a:spcBef>
              </a:pPr>
              <a:t>5</a:t>
            </a:fld>
            <a:endParaRPr lang="en-US" altLang="zh-CN"/>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solidFill>
                <a:srgbClr val="CC33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宋体" pitchFamily="2" charset="-122"/>
              </a:defRPr>
            </a:lvl1pPr>
            <a:lvl2pPr marL="742950" indent="-285750">
              <a:spcBef>
                <a:spcPct val="30000"/>
              </a:spcBef>
              <a:defRPr kumimoji="1" sz="1200">
                <a:solidFill>
                  <a:schemeClr val="tx1"/>
                </a:solidFill>
                <a:latin typeface="Times New Roman" pitchFamily="18" charset="0"/>
                <a:ea typeface="宋体" pitchFamily="2" charset="-122"/>
              </a:defRPr>
            </a:lvl2pPr>
            <a:lvl3pPr marL="1143000" indent="-228600">
              <a:spcBef>
                <a:spcPct val="30000"/>
              </a:spcBef>
              <a:defRPr kumimoji="1" sz="1200">
                <a:solidFill>
                  <a:schemeClr val="tx1"/>
                </a:solidFill>
                <a:latin typeface="Times New Roman" pitchFamily="18" charset="0"/>
                <a:ea typeface="宋体" pitchFamily="2" charset="-122"/>
              </a:defRPr>
            </a:lvl3pPr>
            <a:lvl4pPr marL="1600200" indent="-228600">
              <a:spcBef>
                <a:spcPct val="30000"/>
              </a:spcBef>
              <a:defRPr kumimoji="1" sz="1200">
                <a:solidFill>
                  <a:schemeClr val="tx1"/>
                </a:solidFill>
                <a:latin typeface="Times New Roman" pitchFamily="18" charset="0"/>
                <a:ea typeface="宋体" pitchFamily="2" charset="-122"/>
              </a:defRPr>
            </a:lvl4pPr>
            <a:lvl5pPr marL="2057400" indent="-22860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spcBef>
                <a:spcPct val="50000"/>
              </a:spcBef>
            </a:pPr>
            <a:fld id="{C963BC78-326B-4F92-A3EB-8616BE6FFC08}" type="slidenum">
              <a:rPr lang="en-US" altLang="zh-CN"/>
              <a:pPr>
                <a:spcBef>
                  <a:spcPct val="50000"/>
                </a:spcBef>
              </a:pPr>
              <a:t>6</a:t>
            </a:fld>
            <a:endParaRPr lang="en-US" altLang="zh-CN"/>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宋体" pitchFamily="2" charset="-122"/>
              </a:defRPr>
            </a:lvl1pPr>
            <a:lvl2pPr marL="742950" indent="-285750">
              <a:spcBef>
                <a:spcPct val="30000"/>
              </a:spcBef>
              <a:defRPr kumimoji="1" sz="1200">
                <a:solidFill>
                  <a:schemeClr val="tx1"/>
                </a:solidFill>
                <a:latin typeface="Times New Roman" pitchFamily="18" charset="0"/>
                <a:ea typeface="宋体" pitchFamily="2" charset="-122"/>
              </a:defRPr>
            </a:lvl2pPr>
            <a:lvl3pPr marL="1143000" indent="-228600">
              <a:spcBef>
                <a:spcPct val="30000"/>
              </a:spcBef>
              <a:defRPr kumimoji="1" sz="1200">
                <a:solidFill>
                  <a:schemeClr val="tx1"/>
                </a:solidFill>
                <a:latin typeface="Times New Roman" pitchFamily="18" charset="0"/>
                <a:ea typeface="宋体" pitchFamily="2" charset="-122"/>
              </a:defRPr>
            </a:lvl3pPr>
            <a:lvl4pPr marL="1600200" indent="-228600">
              <a:spcBef>
                <a:spcPct val="30000"/>
              </a:spcBef>
              <a:defRPr kumimoji="1" sz="1200">
                <a:solidFill>
                  <a:schemeClr val="tx1"/>
                </a:solidFill>
                <a:latin typeface="Times New Roman" pitchFamily="18" charset="0"/>
                <a:ea typeface="宋体" pitchFamily="2" charset="-122"/>
              </a:defRPr>
            </a:lvl4pPr>
            <a:lvl5pPr marL="2057400" indent="-22860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spcBef>
                <a:spcPct val="50000"/>
              </a:spcBef>
            </a:pPr>
            <a:fld id="{D1DC36D8-52A3-4CE1-9BD0-AE8BE1ACF9D1}" type="slidenum">
              <a:rPr lang="en-US" altLang="zh-CN"/>
              <a:pPr>
                <a:spcBef>
                  <a:spcPct val="50000"/>
                </a:spcBef>
              </a:pPr>
              <a:t>7</a:t>
            </a:fld>
            <a:endParaRPr lang="en-US" altLang="zh-CN"/>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宋体" pitchFamily="2" charset="-122"/>
              </a:defRPr>
            </a:lvl1pPr>
            <a:lvl2pPr marL="742950" indent="-285750">
              <a:spcBef>
                <a:spcPct val="30000"/>
              </a:spcBef>
              <a:defRPr kumimoji="1" sz="1200">
                <a:solidFill>
                  <a:schemeClr val="tx1"/>
                </a:solidFill>
                <a:latin typeface="Times New Roman" pitchFamily="18" charset="0"/>
                <a:ea typeface="宋体" pitchFamily="2" charset="-122"/>
              </a:defRPr>
            </a:lvl2pPr>
            <a:lvl3pPr marL="1143000" indent="-228600">
              <a:spcBef>
                <a:spcPct val="30000"/>
              </a:spcBef>
              <a:defRPr kumimoji="1" sz="1200">
                <a:solidFill>
                  <a:schemeClr val="tx1"/>
                </a:solidFill>
                <a:latin typeface="Times New Roman" pitchFamily="18" charset="0"/>
                <a:ea typeface="宋体" pitchFamily="2" charset="-122"/>
              </a:defRPr>
            </a:lvl3pPr>
            <a:lvl4pPr marL="1600200" indent="-228600">
              <a:spcBef>
                <a:spcPct val="30000"/>
              </a:spcBef>
              <a:defRPr kumimoji="1" sz="1200">
                <a:solidFill>
                  <a:schemeClr val="tx1"/>
                </a:solidFill>
                <a:latin typeface="Times New Roman" pitchFamily="18" charset="0"/>
                <a:ea typeface="宋体" pitchFamily="2" charset="-122"/>
              </a:defRPr>
            </a:lvl4pPr>
            <a:lvl5pPr marL="2057400" indent="-22860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spcBef>
                <a:spcPct val="50000"/>
              </a:spcBef>
            </a:pPr>
            <a:fld id="{8FFEBEB7-7BE2-4F12-AB74-B6A16975D48B}" type="slidenum">
              <a:rPr lang="en-US" altLang="zh-CN"/>
              <a:pPr>
                <a:spcBef>
                  <a:spcPct val="50000"/>
                </a:spcBef>
              </a:pPr>
              <a:t>10</a:t>
            </a:fld>
            <a:endParaRPr lang="en-US" altLang="zh-CN"/>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宋体" pitchFamily="2" charset="-122"/>
              </a:defRPr>
            </a:lvl1pPr>
            <a:lvl2pPr marL="742950" indent="-285750">
              <a:spcBef>
                <a:spcPct val="30000"/>
              </a:spcBef>
              <a:defRPr kumimoji="1" sz="1200">
                <a:solidFill>
                  <a:schemeClr val="tx1"/>
                </a:solidFill>
                <a:latin typeface="Times New Roman" pitchFamily="18" charset="0"/>
                <a:ea typeface="宋体" pitchFamily="2" charset="-122"/>
              </a:defRPr>
            </a:lvl2pPr>
            <a:lvl3pPr marL="1143000" indent="-228600">
              <a:spcBef>
                <a:spcPct val="30000"/>
              </a:spcBef>
              <a:defRPr kumimoji="1" sz="1200">
                <a:solidFill>
                  <a:schemeClr val="tx1"/>
                </a:solidFill>
                <a:latin typeface="Times New Roman" pitchFamily="18" charset="0"/>
                <a:ea typeface="宋体" pitchFamily="2" charset="-122"/>
              </a:defRPr>
            </a:lvl3pPr>
            <a:lvl4pPr marL="1600200" indent="-228600">
              <a:spcBef>
                <a:spcPct val="30000"/>
              </a:spcBef>
              <a:defRPr kumimoji="1" sz="1200">
                <a:solidFill>
                  <a:schemeClr val="tx1"/>
                </a:solidFill>
                <a:latin typeface="Times New Roman" pitchFamily="18" charset="0"/>
                <a:ea typeface="宋体" pitchFamily="2" charset="-122"/>
              </a:defRPr>
            </a:lvl4pPr>
            <a:lvl5pPr marL="2057400" indent="-22860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spcBef>
                <a:spcPct val="50000"/>
              </a:spcBef>
            </a:pPr>
            <a:fld id="{07D1A608-44BC-4E04-A563-F6E7A4228C08}" type="slidenum">
              <a:rPr lang="en-US" altLang="zh-CN"/>
              <a:pPr>
                <a:spcBef>
                  <a:spcPct val="50000"/>
                </a:spcBef>
              </a:pPr>
              <a:t>12</a:t>
            </a:fld>
            <a:endParaRPr lang="en-US" altLang="zh-CN"/>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选</a:t>
            </a:r>
            <a:r>
              <a:rPr lang="en-US" altLang="zh-CN" dirty="0"/>
              <a:t>+q</a:t>
            </a:r>
            <a:r>
              <a:rPr lang="zh-CN" altLang="en-US" dirty="0"/>
              <a:t>，</a:t>
            </a:r>
            <a:r>
              <a:rPr lang="en-US" altLang="zh-CN" dirty="0"/>
              <a:t>-q</a:t>
            </a:r>
            <a:r>
              <a:rPr lang="zh-CN" altLang="en-US" dirty="0"/>
              <a:t>重合的点为参考点更合适一些。</a:t>
            </a:r>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宋体" pitchFamily="2" charset="-122"/>
              </a:defRPr>
            </a:lvl1pPr>
            <a:lvl2pPr marL="742950" indent="-285750">
              <a:spcBef>
                <a:spcPct val="30000"/>
              </a:spcBef>
              <a:defRPr kumimoji="1" sz="1200">
                <a:solidFill>
                  <a:schemeClr val="tx1"/>
                </a:solidFill>
                <a:latin typeface="Times New Roman" pitchFamily="18" charset="0"/>
                <a:ea typeface="宋体" pitchFamily="2" charset="-122"/>
              </a:defRPr>
            </a:lvl2pPr>
            <a:lvl3pPr marL="1143000" indent="-228600">
              <a:spcBef>
                <a:spcPct val="30000"/>
              </a:spcBef>
              <a:defRPr kumimoji="1" sz="1200">
                <a:solidFill>
                  <a:schemeClr val="tx1"/>
                </a:solidFill>
                <a:latin typeface="Times New Roman" pitchFamily="18" charset="0"/>
                <a:ea typeface="宋体" pitchFamily="2" charset="-122"/>
              </a:defRPr>
            </a:lvl3pPr>
            <a:lvl4pPr marL="1600200" indent="-228600">
              <a:spcBef>
                <a:spcPct val="30000"/>
              </a:spcBef>
              <a:defRPr kumimoji="1" sz="1200">
                <a:solidFill>
                  <a:schemeClr val="tx1"/>
                </a:solidFill>
                <a:latin typeface="Times New Roman" pitchFamily="18" charset="0"/>
                <a:ea typeface="宋体" pitchFamily="2" charset="-122"/>
              </a:defRPr>
            </a:lvl4pPr>
            <a:lvl5pPr marL="2057400" indent="-22860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spcBef>
                <a:spcPct val="50000"/>
              </a:spcBef>
            </a:pPr>
            <a:fld id="{9BD22147-F87E-48C9-9C4A-41C6052271E4}" type="slidenum">
              <a:rPr lang="en-US" altLang="zh-CN"/>
              <a:pPr>
                <a:spcBef>
                  <a:spcPct val="50000"/>
                </a:spcBef>
              </a:pPr>
              <a:t>16</a:t>
            </a:fld>
            <a:endParaRPr lang="en-US" altLang="zh-CN"/>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z="2800">
              <a:solidFill>
                <a:srgbClr val="CC33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3D114D58-9D85-4CEC-B0C4-DCCB143964EB}" type="slidenum">
              <a:rPr lang="en-US" altLang="zh-CN"/>
              <a:pPr/>
              <a:t>‹#›</a:t>
            </a:fld>
            <a:endParaRPr lang="en-US" altLang="zh-CN"/>
          </a:p>
        </p:txBody>
      </p:sp>
    </p:spTree>
    <p:extLst>
      <p:ext uri="{BB962C8B-B14F-4D97-AF65-F5344CB8AC3E}">
        <p14:creationId xmlns:p14="http://schemas.microsoft.com/office/powerpoint/2010/main" val="802216926"/>
      </p:ext>
    </p:extLst>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B3AD1B14-5F0F-491D-A3A8-8D96A6D7F7B1}" type="slidenum">
              <a:rPr lang="en-US" altLang="zh-CN"/>
              <a:pPr/>
              <a:t>‹#›</a:t>
            </a:fld>
            <a:endParaRPr lang="en-US" altLang="zh-CN"/>
          </a:p>
        </p:txBody>
      </p:sp>
    </p:spTree>
    <p:extLst>
      <p:ext uri="{BB962C8B-B14F-4D97-AF65-F5344CB8AC3E}">
        <p14:creationId xmlns:p14="http://schemas.microsoft.com/office/powerpoint/2010/main" val="671277747"/>
      </p:ext>
    </p:extLst>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FE8447C5-4166-4E5B-A1CD-7C9B36F0E974}" type="slidenum">
              <a:rPr lang="en-US" altLang="zh-CN"/>
              <a:pPr/>
              <a:t>‹#›</a:t>
            </a:fld>
            <a:endParaRPr lang="en-US" altLang="zh-CN"/>
          </a:p>
        </p:txBody>
      </p:sp>
    </p:spTree>
    <p:extLst>
      <p:ext uri="{BB962C8B-B14F-4D97-AF65-F5344CB8AC3E}">
        <p14:creationId xmlns:p14="http://schemas.microsoft.com/office/powerpoint/2010/main" val="2055215650"/>
      </p:ext>
    </p:extLst>
  </p:cSld>
  <p:clrMapOvr>
    <a:masterClrMapping/>
  </p:clrMapOvr>
  <p:transition>
    <p:zoom dir="in"/>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3810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752600"/>
            <a:ext cx="4194175" cy="4270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52600"/>
            <a:ext cx="4194175" cy="4270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301625" y="6172200"/>
            <a:ext cx="2289175"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172200"/>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172200"/>
            <a:ext cx="2289175" cy="476250"/>
          </a:xfrm>
        </p:spPr>
        <p:txBody>
          <a:bodyPr/>
          <a:lstStyle>
            <a:lvl1pPr>
              <a:defRPr/>
            </a:lvl1pPr>
          </a:lstStyle>
          <a:p>
            <a:fld id="{6F7C9BAA-E857-45E7-87DA-31408C5CA985}" type="slidenum">
              <a:rPr lang="en-US" altLang="zh-CN"/>
              <a:pPr/>
              <a:t>‹#›</a:t>
            </a:fld>
            <a:endParaRPr lang="en-US" altLang="zh-CN"/>
          </a:p>
        </p:txBody>
      </p:sp>
    </p:spTree>
    <p:extLst>
      <p:ext uri="{BB962C8B-B14F-4D97-AF65-F5344CB8AC3E}">
        <p14:creationId xmlns:p14="http://schemas.microsoft.com/office/powerpoint/2010/main" val="83814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457256A2-4500-4C30-BB0A-A839DB1D28FE}" type="slidenum">
              <a:rPr lang="en-US" altLang="zh-CN"/>
              <a:pPr/>
              <a:t>‹#›</a:t>
            </a:fld>
            <a:endParaRPr lang="en-US" altLang="zh-CN"/>
          </a:p>
        </p:txBody>
      </p:sp>
    </p:spTree>
    <p:extLst>
      <p:ext uri="{BB962C8B-B14F-4D97-AF65-F5344CB8AC3E}">
        <p14:creationId xmlns:p14="http://schemas.microsoft.com/office/powerpoint/2010/main" val="1023126189"/>
      </p:ext>
    </p:extLst>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5473030D-FF7C-41E0-8634-DFF4BF5D5464}" type="slidenum">
              <a:rPr lang="en-US" altLang="zh-CN"/>
              <a:pPr/>
              <a:t>‹#›</a:t>
            </a:fld>
            <a:endParaRPr lang="en-US" altLang="zh-CN"/>
          </a:p>
        </p:txBody>
      </p:sp>
    </p:spTree>
    <p:extLst>
      <p:ext uri="{BB962C8B-B14F-4D97-AF65-F5344CB8AC3E}">
        <p14:creationId xmlns:p14="http://schemas.microsoft.com/office/powerpoint/2010/main" val="246306253"/>
      </p:ext>
    </p:extLst>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FAE9790-812A-4CC1-A489-1BCE9C27AA9B}" type="slidenum">
              <a:rPr lang="en-US" altLang="zh-CN"/>
              <a:pPr/>
              <a:t>‹#›</a:t>
            </a:fld>
            <a:endParaRPr lang="en-US" altLang="zh-CN"/>
          </a:p>
        </p:txBody>
      </p:sp>
    </p:spTree>
    <p:extLst>
      <p:ext uri="{BB962C8B-B14F-4D97-AF65-F5344CB8AC3E}">
        <p14:creationId xmlns:p14="http://schemas.microsoft.com/office/powerpoint/2010/main" val="1082637476"/>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234A1572-9E32-42DD-A09E-E55F1C92E127}" type="slidenum">
              <a:rPr lang="en-US" altLang="zh-CN"/>
              <a:pPr/>
              <a:t>‹#›</a:t>
            </a:fld>
            <a:endParaRPr lang="en-US" altLang="zh-CN"/>
          </a:p>
        </p:txBody>
      </p:sp>
    </p:spTree>
    <p:extLst>
      <p:ext uri="{BB962C8B-B14F-4D97-AF65-F5344CB8AC3E}">
        <p14:creationId xmlns:p14="http://schemas.microsoft.com/office/powerpoint/2010/main" val="1506314456"/>
      </p:ext>
    </p:extLst>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30010998-3C5B-4426-909A-751511AB8A28}" type="slidenum">
              <a:rPr lang="en-US" altLang="zh-CN"/>
              <a:pPr/>
              <a:t>‹#›</a:t>
            </a:fld>
            <a:endParaRPr lang="en-US" altLang="zh-CN"/>
          </a:p>
        </p:txBody>
      </p:sp>
    </p:spTree>
    <p:extLst>
      <p:ext uri="{BB962C8B-B14F-4D97-AF65-F5344CB8AC3E}">
        <p14:creationId xmlns:p14="http://schemas.microsoft.com/office/powerpoint/2010/main" val="3404334599"/>
      </p:ext>
    </p:extLst>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1FE20E96-6316-4482-8E5E-EF4D1C6C3CDA}" type="slidenum">
              <a:rPr lang="en-US" altLang="zh-CN"/>
              <a:pPr/>
              <a:t>‹#›</a:t>
            </a:fld>
            <a:endParaRPr lang="en-US" altLang="zh-CN"/>
          </a:p>
        </p:txBody>
      </p:sp>
    </p:spTree>
    <p:extLst>
      <p:ext uri="{BB962C8B-B14F-4D97-AF65-F5344CB8AC3E}">
        <p14:creationId xmlns:p14="http://schemas.microsoft.com/office/powerpoint/2010/main" val="3913659972"/>
      </p:ext>
    </p:extLst>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031EA360-C4C4-4EC1-AF49-ECBE2BCA16B1}" type="slidenum">
              <a:rPr lang="en-US" altLang="zh-CN"/>
              <a:pPr/>
              <a:t>‹#›</a:t>
            </a:fld>
            <a:endParaRPr lang="en-US" altLang="zh-CN"/>
          </a:p>
        </p:txBody>
      </p:sp>
    </p:spTree>
    <p:extLst>
      <p:ext uri="{BB962C8B-B14F-4D97-AF65-F5344CB8AC3E}">
        <p14:creationId xmlns:p14="http://schemas.microsoft.com/office/powerpoint/2010/main" val="3266941240"/>
      </p:ext>
    </p:extLst>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56C384B-7015-46FD-A476-24C8AB4E4954}" type="slidenum">
              <a:rPr lang="en-US" altLang="zh-CN"/>
              <a:pPr/>
              <a:t>‹#›</a:t>
            </a:fld>
            <a:endParaRPr lang="en-US" altLang="zh-CN"/>
          </a:p>
        </p:txBody>
      </p:sp>
    </p:spTree>
    <p:extLst>
      <p:ext uri="{BB962C8B-B14F-4D97-AF65-F5344CB8AC3E}">
        <p14:creationId xmlns:p14="http://schemas.microsoft.com/office/powerpoint/2010/main" val="2891707298"/>
      </p:ext>
    </p:extLst>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66"/>
            </a:gs>
            <a:gs pos="100000">
              <a:srgbClr val="FFFFEC"/>
            </a:gs>
          </a:gsLst>
          <a:path path="rect">
            <a:fillToRect l="100000" t="10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400" b="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1400" b="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vl1pPr>
          </a:lstStyle>
          <a:p>
            <a:fld id="{954EA846-2868-4DC4-BD85-A60D7315646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zoom dir="in"/>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e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emf"/><Relationship Id="rId4" Type="http://schemas.openxmlformats.org/officeDocument/2006/relationships/image" Target="../media/image1.emf"/><Relationship Id="rId9" Type="http://schemas.openxmlformats.org/officeDocument/2006/relationships/oleObject" Target="../embeddings/oleObject4.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9.emf"/></Relationships>
</file>

<file path=ppt/slides/_rels/slide1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oleObject" Target="../embeddings/oleObject30.bin"/><Relationship Id="rId1" Type="http://schemas.openxmlformats.org/officeDocument/2006/relationships/slideLayout" Target="../slideLayouts/slideLayout7.xml"/><Relationship Id="rId5" Type="http://schemas.openxmlformats.org/officeDocument/2006/relationships/image" Target="../media/image31.wmf"/><Relationship Id="rId4" Type="http://schemas.openxmlformats.org/officeDocument/2006/relationships/oleObject" Target="../embeddings/oleObject31.bin"/></Relationships>
</file>

<file path=ppt/slides/_rels/slide12.xml.rels><?xml version="1.0" encoding="UTF-8" standalone="yes"?>
<Relationships xmlns="http://schemas.openxmlformats.org/package/2006/relationships"><Relationship Id="rId13" Type="http://schemas.openxmlformats.org/officeDocument/2006/relationships/oleObject" Target="../embeddings/oleObject37.bin"/><Relationship Id="rId18" Type="http://schemas.openxmlformats.org/officeDocument/2006/relationships/image" Target="../media/image39.emf"/><Relationship Id="rId26" Type="http://schemas.openxmlformats.org/officeDocument/2006/relationships/image" Target="../media/image43.emf"/><Relationship Id="rId39" Type="http://schemas.openxmlformats.org/officeDocument/2006/relationships/oleObject" Target="../embeddings/oleObject50.bin"/><Relationship Id="rId21" Type="http://schemas.openxmlformats.org/officeDocument/2006/relationships/oleObject" Target="../embeddings/oleObject41.bin"/><Relationship Id="rId34" Type="http://schemas.openxmlformats.org/officeDocument/2006/relationships/image" Target="../media/image47.emf"/><Relationship Id="rId7" Type="http://schemas.openxmlformats.org/officeDocument/2006/relationships/oleObject" Target="../embeddings/oleObject34.bin"/><Relationship Id="rId12" Type="http://schemas.openxmlformats.org/officeDocument/2006/relationships/image" Target="../media/image36.emf"/><Relationship Id="rId17" Type="http://schemas.openxmlformats.org/officeDocument/2006/relationships/oleObject" Target="../embeddings/oleObject39.bin"/><Relationship Id="rId25" Type="http://schemas.openxmlformats.org/officeDocument/2006/relationships/oleObject" Target="../embeddings/oleObject43.bin"/><Relationship Id="rId33" Type="http://schemas.openxmlformats.org/officeDocument/2006/relationships/oleObject" Target="../embeddings/oleObject47.bin"/><Relationship Id="rId38" Type="http://schemas.openxmlformats.org/officeDocument/2006/relationships/image" Target="../media/image49.emf"/><Relationship Id="rId2" Type="http://schemas.openxmlformats.org/officeDocument/2006/relationships/notesSlide" Target="../notesSlides/notesSlide6.xml"/><Relationship Id="rId16" Type="http://schemas.openxmlformats.org/officeDocument/2006/relationships/image" Target="../media/image38.emf"/><Relationship Id="rId20" Type="http://schemas.openxmlformats.org/officeDocument/2006/relationships/image" Target="../media/image40.emf"/><Relationship Id="rId29" Type="http://schemas.openxmlformats.org/officeDocument/2006/relationships/oleObject" Target="../embeddings/oleObject45.bin"/><Relationship Id="rId1" Type="http://schemas.openxmlformats.org/officeDocument/2006/relationships/slideLayout" Target="../slideLayouts/slideLayout7.xml"/><Relationship Id="rId6" Type="http://schemas.openxmlformats.org/officeDocument/2006/relationships/image" Target="../media/image33.emf"/><Relationship Id="rId11" Type="http://schemas.openxmlformats.org/officeDocument/2006/relationships/oleObject" Target="../embeddings/oleObject36.bin"/><Relationship Id="rId24" Type="http://schemas.openxmlformats.org/officeDocument/2006/relationships/image" Target="../media/image42.emf"/><Relationship Id="rId32" Type="http://schemas.openxmlformats.org/officeDocument/2006/relationships/image" Target="../media/image46.emf"/><Relationship Id="rId37" Type="http://schemas.openxmlformats.org/officeDocument/2006/relationships/oleObject" Target="../embeddings/oleObject49.bin"/><Relationship Id="rId40" Type="http://schemas.openxmlformats.org/officeDocument/2006/relationships/image" Target="../media/image50.emf"/><Relationship Id="rId5" Type="http://schemas.openxmlformats.org/officeDocument/2006/relationships/oleObject" Target="../embeddings/oleObject33.bin"/><Relationship Id="rId15" Type="http://schemas.openxmlformats.org/officeDocument/2006/relationships/oleObject" Target="../embeddings/oleObject38.bin"/><Relationship Id="rId23" Type="http://schemas.openxmlformats.org/officeDocument/2006/relationships/oleObject" Target="../embeddings/oleObject42.bin"/><Relationship Id="rId28" Type="http://schemas.openxmlformats.org/officeDocument/2006/relationships/image" Target="../media/image44.emf"/><Relationship Id="rId36" Type="http://schemas.openxmlformats.org/officeDocument/2006/relationships/image" Target="../media/image48.emf"/><Relationship Id="rId10" Type="http://schemas.openxmlformats.org/officeDocument/2006/relationships/image" Target="../media/image35.emf"/><Relationship Id="rId19" Type="http://schemas.openxmlformats.org/officeDocument/2006/relationships/oleObject" Target="../embeddings/oleObject40.bin"/><Relationship Id="rId31" Type="http://schemas.openxmlformats.org/officeDocument/2006/relationships/oleObject" Target="../embeddings/oleObject46.bin"/><Relationship Id="rId4" Type="http://schemas.openxmlformats.org/officeDocument/2006/relationships/image" Target="../media/image32.emf"/><Relationship Id="rId9" Type="http://schemas.openxmlformats.org/officeDocument/2006/relationships/oleObject" Target="../embeddings/oleObject35.bin"/><Relationship Id="rId14" Type="http://schemas.openxmlformats.org/officeDocument/2006/relationships/image" Target="../media/image37.emf"/><Relationship Id="rId22" Type="http://schemas.openxmlformats.org/officeDocument/2006/relationships/image" Target="../media/image41.emf"/><Relationship Id="rId27" Type="http://schemas.openxmlformats.org/officeDocument/2006/relationships/oleObject" Target="../embeddings/oleObject44.bin"/><Relationship Id="rId30" Type="http://schemas.openxmlformats.org/officeDocument/2006/relationships/image" Target="../media/image45.emf"/><Relationship Id="rId35" Type="http://schemas.openxmlformats.org/officeDocument/2006/relationships/oleObject" Target="../embeddings/oleObject48.bin"/><Relationship Id="rId8" Type="http://schemas.openxmlformats.org/officeDocument/2006/relationships/image" Target="../media/image34.emf"/><Relationship Id="rId3" Type="http://schemas.openxmlformats.org/officeDocument/2006/relationships/oleObject" Target="../embeddings/oleObject3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56.emf"/><Relationship Id="rId3" Type="http://schemas.openxmlformats.org/officeDocument/2006/relationships/image" Target="../media/image51.emf"/><Relationship Id="rId7" Type="http://schemas.openxmlformats.org/officeDocument/2006/relationships/image" Target="../media/image53.emf"/><Relationship Id="rId12" Type="http://schemas.openxmlformats.org/officeDocument/2006/relationships/oleObject" Target="../embeddings/oleObject56.bin"/><Relationship Id="rId2" Type="http://schemas.openxmlformats.org/officeDocument/2006/relationships/oleObject" Target="../embeddings/oleObject51.bin"/><Relationship Id="rId1" Type="http://schemas.openxmlformats.org/officeDocument/2006/relationships/slideLayout" Target="../slideLayouts/slideLayout7.xml"/><Relationship Id="rId6" Type="http://schemas.openxmlformats.org/officeDocument/2006/relationships/oleObject" Target="../embeddings/oleObject53.bin"/><Relationship Id="rId11" Type="http://schemas.openxmlformats.org/officeDocument/2006/relationships/image" Target="../media/image55.emf"/><Relationship Id="rId5" Type="http://schemas.openxmlformats.org/officeDocument/2006/relationships/image" Target="../media/image52.emf"/><Relationship Id="rId15" Type="http://schemas.openxmlformats.org/officeDocument/2006/relationships/image" Target="../media/image57.e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54.emf"/><Relationship Id="rId14" Type="http://schemas.openxmlformats.org/officeDocument/2006/relationships/oleObject" Target="../embeddings/oleObject57.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image" Target="../media/image58.emf"/><Relationship Id="rId7" Type="http://schemas.openxmlformats.org/officeDocument/2006/relationships/image" Target="../media/image60.emf"/><Relationship Id="rId2" Type="http://schemas.openxmlformats.org/officeDocument/2006/relationships/oleObject" Target="../embeddings/oleObject58.bin"/><Relationship Id="rId1" Type="http://schemas.openxmlformats.org/officeDocument/2006/relationships/slideLayout" Target="../slideLayouts/slideLayout7.xml"/><Relationship Id="rId6" Type="http://schemas.openxmlformats.org/officeDocument/2006/relationships/oleObject" Target="../embeddings/oleObject60.bin"/><Relationship Id="rId5" Type="http://schemas.openxmlformats.org/officeDocument/2006/relationships/image" Target="../media/image59.emf"/><Relationship Id="rId4" Type="http://schemas.openxmlformats.org/officeDocument/2006/relationships/oleObject" Target="../embeddings/oleObject59.bin"/><Relationship Id="rId9" Type="http://schemas.openxmlformats.org/officeDocument/2006/relationships/image" Target="../media/image61.emf"/></Relationships>
</file>

<file path=ppt/slides/_rels/slide16.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66.emf"/><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3.emf"/><Relationship Id="rId11" Type="http://schemas.openxmlformats.org/officeDocument/2006/relationships/oleObject" Target="../embeddings/oleObject66.bin"/><Relationship Id="rId5" Type="http://schemas.openxmlformats.org/officeDocument/2006/relationships/oleObject" Target="../embeddings/oleObject63.bin"/><Relationship Id="rId10" Type="http://schemas.openxmlformats.org/officeDocument/2006/relationships/image" Target="../media/image65.emf"/><Relationship Id="rId4" Type="http://schemas.openxmlformats.org/officeDocument/2006/relationships/image" Target="../media/image62.emf"/><Relationship Id="rId9" Type="http://schemas.openxmlformats.org/officeDocument/2006/relationships/oleObject" Target="../embeddings/oleObject65.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image" Target="../media/image16.emf"/><Relationship Id="rId7" Type="http://schemas.openxmlformats.org/officeDocument/2006/relationships/image" Target="../media/image29.emf"/><Relationship Id="rId2" Type="http://schemas.openxmlformats.org/officeDocument/2006/relationships/oleObject" Target="../embeddings/oleObject67.bin"/><Relationship Id="rId1" Type="http://schemas.openxmlformats.org/officeDocument/2006/relationships/slideLayout" Target="../slideLayouts/slideLayout7.xml"/><Relationship Id="rId6" Type="http://schemas.openxmlformats.org/officeDocument/2006/relationships/oleObject" Target="../embeddings/oleObject69.bin"/><Relationship Id="rId11" Type="http://schemas.openxmlformats.org/officeDocument/2006/relationships/image" Target="../media/image69.wmf"/><Relationship Id="rId5" Type="http://schemas.openxmlformats.org/officeDocument/2006/relationships/image" Target="../media/image67.wmf"/><Relationship Id="rId10" Type="http://schemas.openxmlformats.org/officeDocument/2006/relationships/oleObject" Target="../embeddings/oleObject71.bin"/><Relationship Id="rId4" Type="http://schemas.openxmlformats.org/officeDocument/2006/relationships/oleObject" Target="../embeddings/oleObject68.bin"/><Relationship Id="rId9" Type="http://schemas.openxmlformats.org/officeDocument/2006/relationships/image" Target="../media/image68.w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6.emf"/><Relationship Id="rId7" Type="http://schemas.openxmlformats.org/officeDocument/2006/relationships/image" Target="../media/image8.emf"/><Relationship Id="rId2" Type="http://schemas.openxmlformats.org/officeDocument/2006/relationships/oleObject" Target="../embeddings/oleObject6.bin"/><Relationship Id="rId1" Type="http://schemas.openxmlformats.org/officeDocument/2006/relationships/slideLayout" Target="../slideLayouts/slideLayout7.xml"/><Relationship Id="rId6" Type="http://schemas.openxmlformats.org/officeDocument/2006/relationships/oleObject" Target="../embeddings/oleObject8.bin"/><Relationship Id="rId11" Type="http://schemas.openxmlformats.org/officeDocument/2006/relationships/image" Target="../media/image10.emf"/><Relationship Id="rId5" Type="http://schemas.openxmlformats.org/officeDocument/2006/relationships/image" Target="../media/image7.e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9.emf"/></Relationships>
</file>

<file path=ppt/slides/_rels/slide2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75.bin"/><Relationship Id="rId13" Type="http://schemas.openxmlformats.org/officeDocument/2006/relationships/image" Target="../media/image76.emf"/><Relationship Id="rId18" Type="http://schemas.openxmlformats.org/officeDocument/2006/relationships/oleObject" Target="../embeddings/oleObject80.bin"/><Relationship Id="rId3" Type="http://schemas.openxmlformats.org/officeDocument/2006/relationships/image" Target="../media/image71.emf"/><Relationship Id="rId21" Type="http://schemas.openxmlformats.org/officeDocument/2006/relationships/image" Target="../media/image80.emf"/><Relationship Id="rId7" Type="http://schemas.openxmlformats.org/officeDocument/2006/relationships/image" Target="../media/image73.emf"/><Relationship Id="rId12" Type="http://schemas.openxmlformats.org/officeDocument/2006/relationships/oleObject" Target="../embeddings/oleObject77.bin"/><Relationship Id="rId17" Type="http://schemas.openxmlformats.org/officeDocument/2006/relationships/image" Target="../media/image78.emf"/><Relationship Id="rId2" Type="http://schemas.openxmlformats.org/officeDocument/2006/relationships/oleObject" Target="../embeddings/oleObject72.bin"/><Relationship Id="rId16" Type="http://schemas.openxmlformats.org/officeDocument/2006/relationships/oleObject" Target="../embeddings/oleObject79.bin"/><Relationship Id="rId20" Type="http://schemas.openxmlformats.org/officeDocument/2006/relationships/oleObject" Target="../embeddings/oleObject81.bin"/><Relationship Id="rId1" Type="http://schemas.openxmlformats.org/officeDocument/2006/relationships/slideLayout" Target="../slideLayouts/slideLayout7.xml"/><Relationship Id="rId6" Type="http://schemas.openxmlformats.org/officeDocument/2006/relationships/oleObject" Target="../embeddings/oleObject74.bin"/><Relationship Id="rId11" Type="http://schemas.openxmlformats.org/officeDocument/2006/relationships/image" Target="../media/image75.emf"/><Relationship Id="rId5" Type="http://schemas.openxmlformats.org/officeDocument/2006/relationships/image" Target="../media/image72.emf"/><Relationship Id="rId15" Type="http://schemas.openxmlformats.org/officeDocument/2006/relationships/image" Target="../media/image77.emf"/><Relationship Id="rId23" Type="http://schemas.openxmlformats.org/officeDocument/2006/relationships/image" Target="../media/image81.emf"/><Relationship Id="rId10" Type="http://schemas.openxmlformats.org/officeDocument/2006/relationships/oleObject" Target="../embeddings/oleObject76.bin"/><Relationship Id="rId19" Type="http://schemas.openxmlformats.org/officeDocument/2006/relationships/image" Target="../media/image79.emf"/><Relationship Id="rId4" Type="http://schemas.openxmlformats.org/officeDocument/2006/relationships/oleObject" Target="../embeddings/oleObject73.bin"/><Relationship Id="rId9" Type="http://schemas.openxmlformats.org/officeDocument/2006/relationships/image" Target="../media/image74.emf"/><Relationship Id="rId14" Type="http://schemas.openxmlformats.org/officeDocument/2006/relationships/oleObject" Target="../embeddings/oleObject78.bin"/><Relationship Id="rId22" Type="http://schemas.openxmlformats.org/officeDocument/2006/relationships/oleObject" Target="../embeddings/oleObject82.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86.bin"/><Relationship Id="rId13" Type="http://schemas.openxmlformats.org/officeDocument/2006/relationships/image" Target="../media/image87.emf"/><Relationship Id="rId18" Type="http://schemas.openxmlformats.org/officeDocument/2006/relationships/oleObject" Target="../embeddings/oleObject91.bin"/><Relationship Id="rId26" Type="http://schemas.openxmlformats.org/officeDocument/2006/relationships/oleObject" Target="../embeddings/oleObject95.bin"/><Relationship Id="rId3" Type="http://schemas.openxmlformats.org/officeDocument/2006/relationships/image" Target="../media/image82.emf"/><Relationship Id="rId21" Type="http://schemas.openxmlformats.org/officeDocument/2006/relationships/image" Target="../media/image91.emf"/><Relationship Id="rId7" Type="http://schemas.openxmlformats.org/officeDocument/2006/relationships/image" Target="../media/image84.emf"/><Relationship Id="rId12" Type="http://schemas.openxmlformats.org/officeDocument/2006/relationships/oleObject" Target="../embeddings/oleObject88.bin"/><Relationship Id="rId17" Type="http://schemas.openxmlformats.org/officeDocument/2006/relationships/image" Target="../media/image89.emf"/><Relationship Id="rId25" Type="http://schemas.openxmlformats.org/officeDocument/2006/relationships/image" Target="../media/image93.emf"/><Relationship Id="rId2" Type="http://schemas.openxmlformats.org/officeDocument/2006/relationships/oleObject" Target="../embeddings/oleObject83.bin"/><Relationship Id="rId16" Type="http://schemas.openxmlformats.org/officeDocument/2006/relationships/oleObject" Target="../embeddings/oleObject90.bin"/><Relationship Id="rId20" Type="http://schemas.openxmlformats.org/officeDocument/2006/relationships/oleObject" Target="../embeddings/oleObject92.bin"/><Relationship Id="rId29" Type="http://schemas.openxmlformats.org/officeDocument/2006/relationships/image" Target="../media/image95.emf"/><Relationship Id="rId1" Type="http://schemas.openxmlformats.org/officeDocument/2006/relationships/slideLayout" Target="../slideLayouts/slideLayout7.xml"/><Relationship Id="rId6" Type="http://schemas.openxmlformats.org/officeDocument/2006/relationships/oleObject" Target="../embeddings/oleObject85.bin"/><Relationship Id="rId11" Type="http://schemas.openxmlformats.org/officeDocument/2006/relationships/image" Target="../media/image86.emf"/><Relationship Id="rId24" Type="http://schemas.openxmlformats.org/officeDocument/2006/relationships/oleObject" Target="../embeddings/oleObject94.bin"/><Relationship Id="rId5" Type="http://schemas.openxmlformats.org/officeDocument/2006/relationships/image" Target="../media/image83.emf"/><Relationship Id="rId15" Type="http://schemas.openxmlformats.org/officeDocument/2006/relationships/image" Target="../media/image88.emf"/><Relationship Id="rId23" Type="http://schemas.openxmlformats.org/officeDocument/2006/relationships/image" Target="../media/image92.emf"/><Relationship Id="rId28" Type="http://schemas.openxmlformats.org/officeDocument/2006/relationships/oleObject" Target="../embeddings/oleObject96.bin"/><Relationship Id="rId10" Type="http://schemas.openxmlformats.org/officeDocument/2006/relationships/oleObject" Target="../embeddings/oleObject87.bin"/><Relationship Id="rId19" Type="http://schemas.openxmlformats.org/officeDocument/2006/relationships/image" Target="../media/image90.emf"/><Relationship Id="rId4" Type="http://schemas.openxmlformats.org/officeDocument/2006/relationships/oleObject" Target="../embeddings/oleObject84.bin"/><Relationship Id="rId9" Type="http://schemas.openxmlformats.org/officeDocument/2006/relationships/image" Target="../media/image85.emf"/><Relationship Id="rId14" Type="http://schemas.openxmlformats.org/officeDocument/2006/relationships/oleObject" Target="../embeddings/oleObject89.bin"/><Relationship Id="rId22" Type="http://schemas.openxmlformats.org/officeDocument/2006/relationships/oleObject" Target="../embeddings/oleObject93.bin"/><Relationship Id="rId27" Type="http://schemas.openxmlformats.org/officeDocument/2006/relationships/image" Target="../media/image94.e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00.bin"/><Relationship Id="rId13" Type="http://schemas.openxmlformats.org/officeDocument/2006/relationships/image" Target="../media/image101.emf"/><Relationship Id="rId18" Type="http://schemas.openxmlformats.org/officeDocument/2006/relationships/oleObject" Target="../embeddings/oleObject105.bin"/><Relationship Id="rId3" Type="http://schemas.openxmlformats.org/officeDocument/2006/relationships/image" Target="../media/image96.emf"/><Relationship Id="rId21" Type="http://schemas.openxmlformats.org/officeDocument/2006/relationships/image" Target="../media/image105.emf"/><Relationship Id="rId7" Type="http://schemas.openxmlformats.org/officeDocument/2006/relationships/image" Target="../media/image98.emf"/><Relationship Id="rId12" Type="http://schemas.openxmlformats.org/officeDocument/2006/relationships/oleObject" Target="../embeddings/oleObject102.bin"/><Relationship Id="rId17" Type="http://schemas.openxmlformats.org/officeDocument/2006/relationships/image" Target="../media/image103.emf"/><Relationship Id="rId25" Type="http://schemas.openxmlformats.org/officeDocument/2006/relationships/image" Target="../media/image107.emf"/><Relationship Id="rId2" Type="http://schemas.openxmlformats.org/officeDocument/2006/relationships/oleObject" Target="../embeddings/oleObject97.bin"/><Relationship Id="rId16" Type="http://schemas.openxmlformats.org/officeDocument/2006/relationships/oleObject" Target="../embeddings/oleObject104.bin"/><Relationship Id="rId20" Type="http://schemas.openxmlformats.org/officeDocument/2006/relationships/oleObject" Target="../embeddings/oleObject106.bin"/><Relationship Id="rId1" Type="http://schemas.openxmlformats.org/officeDocument/2006/relationships/slideLayout" Target="../slideLayouts/slideLayout7.xml"/><Relationship Id="rId6" Type="http://schemas.openxmlformats.org/officeDocument/2006/relationships/oleObject" Target="../embeddings/oleObject99.bin"/><Relationship Id="rId11" Type="http://schemas.openxmlformats.org/officeDocument/2006/relationships/image" Target="../media/image100.emf"/><Relationship Id="rId24" Type="http://schemas.openxmlformats.org/officeDocument/2006/relationships/oleObject" Target="../embeddings/oleObject108.bin"/><Relationship Id="rId5" Type="http://schemas.openxmlformats.org/officeDocument/2006/relationships/image" Target="../media/image97.emf"/><Relationship Id="rId15" Type="http://schemas.openxmlformats.org/officeDocument/2006/relationships/image" Target="../media/image102.emf"/><Relationship Id="rId23" Type="http://schemas.openxmlformats.org/officeDocument/2006/relationships/image" Target="../media/image106.emf"/><Relationship Id="rId10" Type="http://schemas.openxmlformats.org/officeDocument/2006/relationships/oleObject" Target="../embeddings/oleObject101.bin"/><Relationship Id="rId19" Type="http://schemas.openxmlformats.org/officeDocument/2006/relationships/image" Target="../media/image104.emf"/><Relationship Id="rId4" Type="http://schemas.openxmlformats.org/officeDocument/2006/relationships/oleObject" Target="../embeddings/oleObject98.bin"/><Relationship Id="rId9" Type="http://schemas.openxmlformats.org/officeDocument/2006/relationships/image" Target="../media/image99.emf"/><Relationship Id="rId14" Type="http://schemas.openxmlformats.org/officeDocument/2006/relationships/oleObject" Target="../embeddings/oleObject103.bin"/><Relationship Id="rId22" Type="http://schemas.openxmlformats.org/officeDocument/2006/relationships/oleObject" Target="../embeddings/oleObject107.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12.bin"/><Relationship Id="rId13" Type="http://schemas.openxmlformats.org/officeDocument/2006/relationships/image" Target="../media/image113.emf"/><Relationship Id="rId3" Type="http://schemas.openxmlformats.org/officeDocument/2006/relationships/image" Target="../media/image108.emf"/><Relationship Id="rId7" Type="http://schemas.openxmlformats.org/officeDocument/2006/relationships/image" Target="../media/image110.emf"/><Relationship Id="rId12" Type="http://schemas.openxmlformats.org/officeDocument/2006/relationships/oleObject" Target="../embeddings/oleObject114.bin"/><Relationship Id="rId2" Type="http://schemas.openxmlformats.org/officeDocument/2006/relationships/oleObject" Target="../embeddings/oleObject109.bin"/><Relationship Id="rId1" Type="http://schemas.openxmlformats.org/officeDocument/2006/relationships/slideLayout" Target="../slideLayouts/slideLayout7.xml"/><Relationship Id="rId6" Type="http://schemas.openxmlformats.org/officeDocument/2006/relationships/oleObject" Target="../embeddings/oleObject111.bin"/><Relationship Id="rId11" Type="http://schemas.openxmlformats.org/officeDocument/2006/relationships/image" Target="../media/image112.emf"/><Relationship Id="rId5" Type="http://schemas.openxmlformats.org/officeDocument/2006/relationships/image" Target="../media/image109.emf"/><Relationship Id="rId15" Type="http://schemas.openxmlformats.org/officeDocument/2006/relationships/image" Target="../media/image114.emf"/><Relationship Id="rId10" Type="http://schemas.openxmlformats.org/officeDocument/2006/relationships/oleObject" Target="../embeddings/oleObject113.bin"/><Relationship Id="rId4" Type="http://schemas.openxmlformats.org/officeDocument/2006/relationships/oleObject" Target="../embeddings/oleObject110.bin"/><Relationship Id="rId9" Type="http://schemas.openxmlformats.org/officeDocument/2006/relationships/image" Target="../media/image111.emf"/><Relationship Id="rId14" Type="http://schemas.openxmlformats.org/officeDocument/2006/relationships/oleObject" Target="../embeddings/oleObject115.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19.bin"/><Relationship Id="rId13" Type="http://schemas.openxmlformats.org/officeDocument/2006/relationships/image" Target="../media/image120.emf"/><Relationship Id="rId18" Type="http://schemas.openxmlformats.org/officeDocument/2006/relationships/oleObject" Target="../embeddings/oleObject124.bin"/><Relationship Id="rId3" Type="http://schemas.openxmlformats.org/officeDocument/2006/relationships/image" Target="../media/image115.emf"/><Relationship Id="rId7" Type="http://schemas.openxmlformats.org/officeDocument/2006/relationships/image" Target="../media/image117.emf"/><Relationship Id="rId12" Type="http://schemas.openxmlformats.org/officeDocument/2006/relationships/oleObject" Target="../embeddings/oleObject121.bin"/><Relationship Id="rId17" Type="http://schemas.openxmlformats.org/officeDocument/2006/relationships/image" Target="../media/image122.emf"/><Relationship Id="rId2" Type="http://schemas.openxmlformats.org/officeDocument/2006/relationships/oleObject" Target="../embeddings/oleObject116.bin"/><Relationship Id="rId16" Type="http://schemas.openxmlformats.org/officeDocument/2006/relationships/oleObject" Target="../embeddings/oleObject123.bin"/><Relationship Id="rId1" Type="http://schemas.openxmlformats.org/officeDocument/2006/relationships/slideLayout" Target="../slideLayouts/slideLayout7.xml"/><Relationship Id="rId6" Type="http://schemas.openxmlformats.org/officeDocument/2006/relationships/oleObject" Target="../embeddings/oleObject118.bin"/><Relationship Id="rId11" Type="http://schemas.openxmlformats.org/officeDocument/2006/relationships/image" Target="../media/image119.emf"/><Relationship Id="rId5" Type="http://schemas.openxmlformats.org/officeDocument/2006/relationships/image" Target="../media/image116.emf"/><Relationship Id="rId15" Type="http://schemas.openxmlformats.org/officeDocument/2006/relationships/image" Target="../media/image121.emf"/><Relationship Id="rId10" Type="http://schemas.openxmlformats.org/officeDocument/2006/relationships/oleObject" Target="../embeddings/oleObject120.bin"/><Relationship Id="rId19" Type="http://schemas.openxmlformats.org/officeDocument/2006/relationships/image" Target="../media/image123.emf"/><Relationship Id="rId4" Type="http://schemas.openxmlformats.org/officeDocument/2006/relationships/oleObject" Target="../embeddings/oleObject117.bin"/><Relationship Id="rId9" Type="http://schemas.openxmlformats.org/officeDocument/2006/relationships/image" Target="../media/image118.emf"/><Relationship Id="rId14" Type="http://schemas.openxmlformats.org/officeDocument/2006/relationships/oleObject" Target="../embeddings/oleObject122.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28.bin"/><Relationship Id="rId3" Type="http://schemas.openxmlformats.org/officeDocument/2006/relationships/image" Target="../media/image124.emf"/><Relationship Id="rId7" Type="http://schemas.openxmlformats.org/officeDocument/2006/relationships/image" Target="../media/image126.emf"/><Relationship Id="rId2" Type="http://schemas.openxmlformats.org/officeDocument/2006/relationships/oleObject" Target="../embeddings/oleObject125.bin"/><Relationship Id="rId1" Type="http://schemas.openxmlformats.org/officeDocument/2006/relationships/slideLayout" Target="../slideLayouts/slideLayout7.xml"/><Relationship Id="rId6" Type="http://schemas.openxmlformats.org/officeDocument/2006/relationships/oleObject" Target="../embeddings/oleObject127.bin"/><Relationship Id="rId5" Type="http://schemas.openxmlformats.org/officeDocument/2006/relationships/image" Target="../media/image125.emf"/><Relationship Id="rId4" Type="http://schemas.openxmlformats.org/officeDocument/2006/relationships/oleObject" Target="../embeddings/oleObject126.bin"/><Relationship Id="rId9" Type="http://schemas.openxmlformats.org/officeDocument/2006/relationships/image" Target="../media/image127.e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32.bin"/><Relationship Id="rId3" Type="http://schemas.openxmlformats.org/officeDocument/2006/relationships/image" Target="../media/image128.emf"/><Relationship Id="rId7" Type="http://schemas.openxmlformats.org/officeDocument/2006/relationships/image" Target="../media/image130.emf"/><Relationship Id="rId2" Type="http://schemas.openxmlformats.org/officeDocument/2006/relationships/oleObject" Target="../embeddings/oleObject129.bin"/><Relationship Id="rId1" Type="http://schemas.openxmlformats.org/officeDocument/2006/relationships/slideLayout" Target="../slideLayouts/slideLayout7.xml"/><Relationship Id="rId6" Type="http://schemas.openxmlformats.org/officeDocument/2006/relationships/oleObject" Target="../embeddings/oleObject131.bin"/><Relationship Id="rId11" Type="http://schemas.openxmlformats.org/officeDocument/2006/relationships/image" Target="../media/image132.emf"/><Relationship Id="rId5" Type="http://schemas.openxmlformats.org/officeDocument/2006/relationships/image" Target="../media/image129.emf"/><Relationship Id="rId10" Type="http://schemas.openxmlformats.org/officeDocument/2006/relationships/oleObject" Target="../embeddings/oleObject133.bin"/><Relationship Id="rId4" Type="http://schemas.openxmlformats.org/officeDocument/2006/relationships/oleObject" Target="../embeddings/oleObject130.bin"/><Relationship Id="rId9" Type="http://schemas.openxmlformats.org/officeDocument/2006/relationships/image" Target="../media/image131.e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37.bin"/><Relationship Id="rId13" Type="http://schemas.openxmlformats.org/officeDocument/2006/relationships/image" Target="../media/image138.emf"/><Relationship Id="rId3" Type="http://schemas.openxmlformats.org/officeDocument/2006/relationships/image" Target="../media/image133.emf"/><Relationship Id="rId7" Type="http://schemas.openxmlformats.org/officeDocument/2006/relationships/image" Target="../media/image135.emf"/><Relationship Id="rId12" Type="http://schemas.openxmlformats.org/officeDocument/2006/relationships/oleObject" Target="../embeddings/oleObject139.bin"/><Relationship Id="rId2" Type="http://schemas.openxmlformats.org/officeDocument/2006/relationships/oleObject" Target="../embeddings/oleObject134.bin"/><Relationship Id="rId1" Type="http://schemas.openxmlformats.org/officeDocument/2006/relationships/slideLayout" Target="../slideLayouts/slideLayout7.xml"/><Relationship Id="rId6" Type="http://schemas.openxmlformats.org/officeDocument/2006/relationships/oleObject" Target="../embeddings/oleObject136.bin"/><Relationship Id="rId11" Type="http://schemas.openxmlformats.org/officeDocument/2006/relationships/image" Target="../media/image137.emf"/><Relationship Id="rId5" Type="http://schemas.openxmlformats.org/officeDocument/2006/relationships/image" Target="../media/image134.wmf"/><Relationship Id="rId10" Type="http://schemas.openxmlformats.org/officeDocument/2006/relationships/oleObject" Target="../embeddings/oleObject138.bin"/><Relationship Id="rId4" Type="http://schemas.openxmlformats.org/officeDocument/2006/relationships/oleObject" Target="../embeddings/oleObject135.bin"/><Relationship Id="rId9" Type="http://schemas.openxmlformats.org/officeDocument/2006/relationships/image" Target="../media/image136.wmf"/></Relationships>
</file>

<file path=ppt/slides/_rels/slide29.xml.rels><?xml version="1.0" encoding="UTF-8" standalone="yes"?>
<Relationships xmlns="http://schemas.openxmlformats.org/package/2006/relationships"><Relationship Id="rId3" Type="http://schemas.openxmlformats.org/officeDocument/2006/relationships/image" Target="../media/image139.emf"/><Relationship Id="rId2" Type="http://schemas.openxmlformats.org/officeDocument/2006/relationships/oleObject" Target="../embeddings/oleObject140.bin"/><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3.emf"/><Relationship Id="rId2" Type="http://schemas.openxmlformats.org/officeDocument/2006/relationships/oleObject" Target="../embeddings/oleObject11.bin"/><Relationship Id="rId1" Type="http://schemas.openxmlformats.org/officeDocument/2006/relationships/slideLayout" Target="../slideLayouts/slideLayout7.xml"/><Relationship Id="rId6" Type="http://schemas.openxmlformats.org/officeDocument/2006/relationships/oleObject" Target="../embeddings/oleObject13.bin"/><Relationship Id="rId5" Type="http://schemas.openxmlformats.org/officeDocument/2006/relationships/image" Target="../media/image12.emf"/><Relationship Id="rId4" Type="http://schemas.openxmlformats.org/officeDocument/2006/relationships/oleObject" Target="../embeddings/oleObject12.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0.gi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44.bin"/><Relationship Id="rId3" Type="http://schemas.openxmlformats.org/officeDocument/2006/relationships/image" Target="../media/image144.emf"/><Relationship Id="rId7" Type="http://schemas.openxmlformats.org/officeDocument/2006/relationships/image" Target="../media/image146.emf"/><Relationship Id="rId2" Type="http://schemas.openxmlformats.org/officeDocument/2006/relationships/oleObject" Target="../embeddings/oleObject141.bin"/><Relationship Id="rId1" Type="http://schemas.openxmlformats.org/officeDocument/2006/relationships/slideLayout" Target="../slideLayouts/slideLayout7.xml"/><Relationship Id="rId6" Type="http://schemas.openxmlformats.org/officeDocument/2006/relationships/oleObject" Target="../embeddings/oleObject143.bin"/><Relationship Id="rId5" Type="http://schemas.openxmlformats.org/officeDocument/2006/relationships/image" Target="../media/image145.emf"/><Relationship Id="rId4" Type="http://schemas.openxmlformats.org/officeDocument/2006/relationships/oleObject" Target="../embeddings/oleObject142.bin"/><Relationship Id="rId9" Type="http://schemas.openxmlformats.org/officeDocument/2006/relationships/image" Target="../media/image147.emf"/></Relationships>
</file>

<file path=ppt/slides/_rels/slide38.xml.rels><?xml version="1.0" encoding="UTF-8" standalone="yes"?>
<Relationships xmlns="http://schemas.openxmlformats.org/package/2006/relationships"><Relationship Id="rId13" Type="http://schemas.openxmlformats.org/officeDocument/2006/relationships/image" Target="../media/image153.emf"/><Relationship Id="rId18" Type="http://schemas.openxmlformats.org/officeDocument/2006/relationships/oleObject" Target="../embeddings/oleObject153.bin"/><Relationship Id="rId26" Type="http://schemas.openxmlformats.org/officeDocument/2006/relationships/oleObject" Target="../embeddings/oleObject157.bin"/><Relationship Id="rId3" Type="http://schemas.openxmlformats.org/officeDocument/2006/relationships/image" Target="../media/image148.emf"/><Relationship Id="rId21" Type="http://schemas.openxmlformats.org/officeDocument/2006/relationships/image" Target="../media/image157.emf"/><Relationship Id="rId7" Type="http://schemas.openxmlformats.org/officeDocument/2006/relationships/image" Target="../media/image150.emf"/><Relationship Id="rId12" Type="http://schemas.openxmlformats.org/officeDocument/2006/relationships/oleObject" Target="../embeddings/oleObject150.bin"/><Relationship Id="rId17" Type="http://schemas.openxmlformats.org/officeDocument/2006/relationships/image" Target="../media/image155.emf"/><Relationship Id="rId25" Type="http://schemas.openxmlformats.org/officeDocument/2006/relationships/image" Target="../media/image159.emf"/><Relationship Id="rId33" Type="http://schemas.openxmlformats.org/officeDocument/2006/relationships/image" Target="../media/image163.emf"/><Relationship Id="rId2" Type="http://schemas.openxmlformats.org/officeDocument/2006/relationships/oleObject" Target="../embeddings/oleObject145.bin"/><Relationship Id="rId16" Type="http://schemas.openxmlformats.org/officeDocument/2006/relationships/oleObject" Target="../embeddings/oleObject152.bin"/><Relationship Id="rId20" Type="http://schemas.openxmlformats.org/officeDocument/2006/relationships/oleObject" Target="../embeddings/oleObject154.bin"/><Relationship Id="rId29" Type="http://schemas.openxmlformats.org/officeDocument/2006/relationships/image" Target="../media/image161.emf"/><Relationship Id="rId1" Type="http://schemas.openxmlformats.org/officeDocument/2006/relationships/slideLayout" Target="../slideLayouts/slideLayout7.xml"/><Relationship Id="rId6" Type="http://schemas.openxmlformats.org/officeDocument/2006/relationships/oleObject" Target="../embeddings/oleObject147.bin"/><Relationship Id="rId11" Type="http://schemas.openxmlformats.org/officeDocument/2006/relationships/image" Target="../media/image152.emf"/><Relationship Id="rId24" Type="http://schemas.openxmlformats.org/officeDocument/2006/relationships/oleObject" Target="../embeddings/oleObject156.bin"/><Relationship Id="rId32" Type="http://schemas.openxmlformats.org/officeDocument/2006/relationships/oleObject" Target="../embeddings/oleObject160.bin"/><Relationship Id="rId5" Type="http://schemas.openxmlformats.org/officeDocument/2006/relationships/image" Target="../media/image149.emf"/><Relationship Id="rId15" Type="http://schemas.openxmlformats.org/officeDocument/2006/relationships/image" Target="../media/image154.emf"/><Relationship Id="rId23" Type="http://schemas.openxmlformats.org/officeDocument/2006/relationships/image" Target="../media/image158.emf"/><Relationship Id="rId28" Type="http://schemas.openxmlformats.org/officeDocument/2006/relationships/oleObject" Target="../embeddings/oleObject158.bin"/><Relationship Id="rId10" Type="http://schemas.openxmlformats.org/officeDocument/2006/relationships/oleObject" Target="../embeddings/oleObject149.bin"/><Relationship Id="rId19" Type="http://schemas.openxmlformats.org/officeDocument/2006/relationships/image" Target="../media/image156.emf"/><Relationship Id="rId31" Type="http://schemas.openxmlformats.org/officeDocument/2006/relationships/image" Target="../media/image162.emf"/><Relationship Id="rId4" Type="http://schemas.openxmlformats.org/officeDocument/2006/relationships/oleObject" Target="../embeddings/oleObject146.bin"/><Relationship Id="rId9" Type="http://schemas.openxmlformats.org/officeDocument/2006/relationships/image" Target="../media/image151.emf"/><Relationship Id="rId14" Type="http://schemas.openxmlformats.org/officeDocument/2006/relationships/oleObject" Target="../embeddings/oleObject151.bin"/><Relationship Id="rId22" Type="http://schemas.openxmlformats.org/officeDocument/2006/relationships/oleObject" Target="../embeddings/oleObject155.bin"/><Relationship Id="rId27" Type="http://schemas.openxmlformats.org/officeDocument/2006/relationships/image" Target="../media/image160.emf"/><Relationship Id="rId30" Type="http://schemas.openxmlformats.org/officeDocument/2006/relationships/oleObject" Target="../embeddings/oleObject159.bin"/><Relationship Id="rId8" Type="http://schemas.openxmlformats.org/officeDocument/2006/relationships/oleObject" Target="../embeddings/oleObject148.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64.bin"/><Relationship Id="rId13" Type="http://schemas.openxmlformats.org/officeDocument/2006/relationships/image" Target="../media/image169.emf"/><Relationship Id="rId18" Type="http://schemas.openxmlformats.org/officeDocument/2006/relationships/oleObject" Target="../embeddings/oleObject169.bin"/><Relationship Id="rId26" Type="http://schemas.openxmlformats.org/officeDocument/2006/relationships/oleObject" Target="../embeddings/oleObject173.bin"/><Relationship Id="rId3" Type="http://schemas.openxmlformats.org/officeDocument/2006/relationships/image" Target="../media/image164.emf"/><Relationship Id="rId21" Type="http://schemas.openxmlformats.org/officeDocument/2006/relationships/image" Target="../media/image173.emf"/><Relationship Id="rId7" Type="http://schemas.openxmlformats.org/officeDocument/2006/relationships/image" Target="../media/image166.emf"/><Relationship Id="rId12" Type="http://schemas.openxmlformats.org/officeDocument/2006/relationships/oleObject" Target="../embeddings/oleObject166.bin"/><Relationship Id="rId17" Type="http://schemas.openxmlformats.org/officeDocument/2006/relationships/image" Target="../media/image171.emf"/><Relationship Id="rId25" Type="http://schemas.openxmlformats.org/officeDocument/2006/relationships/image" Target="../media/image175.emf"/><Relationship Id="rId2" Type="http://schemas.openxmlformats.org/officeDocument/2006/relationships/oleObject" Target="../embeddings/oleObject161.bin"/><Relationship Id="rId16" Type="http://schemas.openxmlformats.org/officeDocument/2006/relationships/oleObject" Target="../embeddings/oleObject168.bin"/><Relationship Id="rId20" Type="http://schemas.openxmlformats.org/officeDocument/2006/relationships/oleObject" Target="../embeddings/oleObject170.bin"/><Relationship Id="rId1" Type="http://schemas.openxmlformats.org/officeDocument/2006/relationships/slideLayout" Target="../slideLayouts/slideLayout7.xml"/><Relationship Id="rId6" Type="http://schemas.openxmlformats.org/officeDocument/2006/relationships/oleObject" Target="../embeddings/oleObject163.bin"/><Relationship Id="rId11" Type="http://schemas.openxmlformats.org/officeDocument/2006/relationships/image" Target="../media/image168.emf"/><Relationship Id="rId24" Type="http://schemas.openxmlformats.org/officeDocument/2006/relationships/oleObject" Target="../embeddings/oleObject172.bin"/><Relationship Id="rId5" Type="http://schemas.openxmlformats.org/officeDocument/2006/relationships/image" Target="../media/image165.emf"/><Relationship Id="rId15" Type="http://schemas.openxmlformats.org/officeDocument/2006/relationships/image" Target="../media/image170.emf"/><Relationship Id="rId23" Type="http://schemas.openxmlformats.org/officeDocument/2006/relationships/image" Target="../media/image174.emf"/><Relationship Id="rId10" Type="http://schemas.openxmlformats.org/officeDocument/2006/relationships/oleObject" Target="../embeddings/oleObject165.bin"/><Relationship Id="rId19" Type="http://schemas.openxmlformats.org/officeDocument/2006/relationships/image" Target="../media/image172.emf"/><Relationship Id="rId4" Type="http://schemas.openxmlformats.org/officeDocument/2006/relationships/oleObject" Target="../embeddings/oleObject162.bin"/><Relationship Id="rId9" Type="http://schemas.openxmlformats.org/officeDocument/2006/relationships/image" Target="../media/image167.emf"/><Relationship Id="rId14" Type="http://schemas.openxmlformats.org/officeDocument/2006/relationships/oleObject" Target="../embeddings/oleObject167.bin"/><Relationship Id="rId22" Type="http://schemas.openxmlformats.org/officeDocument/2006/relationships/oleObject" Target="../embeddings/oleObject171.bin"/><Relationship Id="rId27" Type="http://schemas.openxmlformats.org/officeDocument/2006/relationships/image" Target="../media/image176.emf"/></Relationships>
</file>

<file path=ppt/slides/_rels/slide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4.bin"/><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77.bin"/><Relationship Id="rId13" Type="http://schemas.openxmlformats.org/officeDocument/2006/relationships/image" Target="../media/image182.emf"/><Relationship Id="rId18" Type="http://schemas.openxmlformats.org/officeDocument/2006/relationships/oleObject" Target="../embeddings/oleObject182.bin"/><Relationship Id="rId3" Type="http://schemas.openxmlformats.org/officeDocument/2006/relationships/image" Target="../media/image177.emf"/><Relationship Id="rId21" Type="http://schemas.openxmlformats.org/officeDocument/2006/relationships/image" Target="../media/image186.emf"/><Relationship Id="rId7" Type="http://schemas.openxmlformats.org/officeDocument/2006/relationships/image" Target="../media/image179.emf"/><Relationship Id="rId12" Type="http://schemas.openxmlformats.org/officeDocument/2006/relationships/oleObject" Target="../embeddings/oleObject179.bin"/><Relationship Id="rId17" Type="http://schemas.openxmlformats.org/officeDocument/2006/relationships/image" Target="../media/image184.emf"/><Relationship Id="rId2" Type="http://schemas.openxmlformats.org/officeDocument/2006/relationships/oleObject" Target="../embeddings/oleObject174.bin"/><Relationship Id="rId16" Type="http://schemas.openxmlformats.org/officeDocument/2006/relationships/oleObject" Target="../embeddings/oleObject181.bin"/><Relationship Id="rId20" Type="http://schemas.openxmlformats.org/officeDocument/2006/relationships/oleObject" Target="../embeddings/oleObject183.bin"/><Relationship Id="rId1" Type="http://schemas.openxmlformats.org/officeDocument/2006/relationships/slideLayout" Target="../slideLayouts/slideLayout7.xml"/><Relationship Id="rId6" Type="http://schemas.openxmlformats.org/officeDocument/2006/relationships/oleObject" Target="../embeddings/oleObject176.bin"/><Relationship Id="rId11" Type="http://schemas.openxmlformats.org/officeDocument/2006/relationships/image" Target="../media/image181.emf"/><Relationship Id="rId5" Type="http://schemas.openxmlformats.org/officeDocument/2006/relationships/image" Target="../media/image178.emf"/><Relationship Id="rId15" Type="http://schemas.openxmlformats.org/officeDocument/2006/relationships/image" Target="../media/image183.emf"/><Relationship Id="rId10" Type="http://schemas.openxmlformats.org/officeDocument/2006/relationships/oleObject" Target="../embeddings/oleObject178.bin"/><Relationship Id="rId19" Type="http://schemas.openxmlformats.org/officeDocument/2006/relationships/image" Target="../media/image185.emf"/><Relationship Id="rId4" Type="http://schemas.openxmlformats.org/officeDocument/2006/relationships/oleObject" Target="../embeddings/oleObject175.bin"/><Relationship Id="rId9" Type="http://schemas.openxmlformats.org/officeDocument/2006/relationships/image" Target="../media/image180.emf"/><Relationship Id="rId14" Type="http://schemas.openxmlformats.org/officeDocument/2006/relationships/oleObject" Target="../embeddings/oleObject180.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87.bin"/><Relationship Id="rId3" Type="http://schemas.openxmlformats.org/officeDocument/2006/relationships/image" Target="../media/image187.emf"/><Relationship Id="rId7" Type="http://schemas.openxmlformats.org/officeDocument/2006/relationships/image" Target="../media/image189.emf"/><Relationship Id="rId2" Type="http://schemas.openxmlformats.org/officeDocument/2006/relationships/oleObject" Target="../embeddings/oleObject184.bin"/><Relationship Id="rId1" Type="http://schemas.openxmlformats.org/officeDocument/2006/relationships/slideLayout" Target="../slideLayouts/slideLayout7.xml"/><Relationship Id="rId6" Type="http://schemas.openxmlformats.org/officeDocument/2006/relationships/oleObject" Target="../embeddings/oleObject186.bin"/><Relationship Id="rId5" Type="http://schemas.openxmlformats.org/officeDocument/2006/relationships/image" Target="../media/image188.emf"/><Relationship Id="rId4" Type="http://schemas.openxmlformats.org/officeDocument/2006/relationships/oleObject" Target="../embeddings/oleObject185.bin"/><Relationship Id="rId9" Type="http://schemas.openxmlformats.org/officeDocument/2006/relationships/image" Target="../media/image190.emf"/></Relationships>
</file>

<file path=ppt/slides/_rels/slide42.xml.rels><?xml version="1.0" encoding="UTF-8" standalone="yes"?>
<Relationships xmlns="http://schemas.openxmlformats.org/package/2006/relationships"><Relationship Id="rId3" Type="http://schemas.openxmlformats.org/officeDocument/2006/relationships/image" Target="../media/image191.emf"/><Relationship Id="rId7" Type="http://schemas.openxmlformats.org/officeDocument/2006/relationships/image" Target="../media/image193.emf"/><Relationship Id="rId2" Type="http://schemas.openxmlformats.org/officeDocument/2006/relationships/oleObject" Target="../embeddings/oleObject188.bin"/><Relationship Id="rId1" Type="http://schemas.openxmlformats.org/officeDocument/2006/relationships/slideLayout" Target="../slideLayouts/slideLayout7.xml"/><Relationship Id="rId6" Type="http://schemas.openxmlformats.org/officeDocument/2006/relationships/oleObject" Target="../embeddings/oleObject190.bin"/><Relationship Id="rId5" Type="http://schemas.openxmlformats.org/officeDocument/2006/relationships/image" Target="../media/image192.emf"/><Relationship Id="rId4" Type="http://schemas.openxmlformats.org/officeDocument/2006/relationships/oleObject" Target="../embeddings/oleObject189.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19.e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6.e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18.emf"/><Relationship Id="rId4" Type="http://schemas.openxmlformats.org/officeDocument/2006/relationships/image" Target="../media/image15.emf"/><Relationship Id="rId9" Type="http://schemas.openxmlformats.org/officeDocument/2006/relationships/oleObject" Target="../embeddings/oleObject18.bin"/><Relationship Id="rId14" Type="http://schemas.openxmlformats.org/officeDocument/2006/relationships/image" Target="../media/image20.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1.wmf"/></Relationships>
</file>

<file path=ppt/slides/_rels/slide7.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3.emf"/><Relationship Id="rId5" Type="http://schemas.openxmlformats.org/officeDocument/2006/relationships/oleObject" Target="../embeddings/oleObject23.bin"/><Relationship Id="rId10" Type="http://schemas.openxmlformats.org/officeDocument/2006/relationships/image" Target="../media/image25.wmf"/><Relationship Id="rId4" Type="http://schemas.openxmlformats.org/officeDocument/2006/relationships/image" Target="../media/image22.emf"/><Relationship Id="rId9" Type="http://schemas.openxmlformats.org/officeDocument/2006/relationships/oleObject" Target="../embeddings/oleObject25.bin"/></Relationships>
</file>

<file path=ppt/slides/_rels/slide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oleObject" Target="../embeddings/oleObject26.bin"/><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7.bin"/><Relationship Id="rId1" Type="http://schemas.openxmlformats.org/officeDocument/2006/relationships/slideLayout" Target="../slideLayouts/slideLayout7.xml"/><Relationship Id="rId5" Type="http://schemas.openxmlformats.org/officeDocument/2006/relationships/image" Target="../media/image28.wmf"/><Relationship Id="rId4" Type="http://schemas.openxmlformats.org/officeDocument/2006/relationships/oleObject" Target="../embeddings/oleObject28.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ext Box 1026"/>
          <p:cNvSpPr txBox="1">
            <a:spLocks noChangeArrowheads="1"/>
          </p:cNvSpPr>
          <p:nvPr/>
        </p:nvSpPr>
        <p:spPr bwMode="auto">
          <a:xfrm>
            <a:off x="827088" y="44450"/>
            <a:ext cx="6769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3600" dirty="0">
                <a:solidFill>
                  <a:schemeClr val="accent2"/>
                </a:solidFill>
              </a:rPr>
              <a:t>1.4  </a:t>
            </a:r>
            <a:r>
              <a:rPr lang="zh-CN" altLang="en-US" sz="3600" dirty="0">
                <a:solidFill>
                  <a:schemeClr val="accent2"/>
                </a:solidFill>
              </a:rPr>
              <a:t>静电场的环路定理、电势</a:t>
            </a:r>
          </a:p>
        </p:txBody>
      </p:sp>
      <p:sp>
        <p:nvSpPr>
          <p:cNvPr id="24579" name="Rectangle 1027"/>
          <p:cNvSpPr>
            <a:spLocks noChangeArrowheads="1"/>
          </p:cNvSpPr>
          <p:nvPr/>
        </p:nvSpPr>
        <p:spPr bwMode="auto">
          <a:xfrm>
            <a:off x="0" y="688975"/>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24580" name="Text Box 1028"/>
          <p:cNvSpPr txBox="1">
            <a:spLocks noChangeArrowheads="1"/>
          </p:cNvSpPr>
          <p:nvPr/>
        </p:nvSpPr>
        <p:spPr bwMode="auto">
          <a:xfrm>
            <a:off x="228600" y="1363663"/>
            <a:ext cx="75834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a:solidFill>
                  <a:schemeClr val="accent2"/>
                </a:solidFill>
              </a:rPr>
              <a:t>一、什么是保守力</a:t>
            </a:r>
            <a:r>
              <a:rPr lang="en-US" altLang="zh-CN">
                <a:solidFill>
                  <a:schemeClr val="accent2"/>
                </a:solidFill>
              </a:rPr>
              <a:t>(Conservative Force)</a:t>
            </a:r>
            <a:r>
              <a:rPr lang="zh-CN" altLang="en-US">
                <a:solidFill>
                  <a:schemeClr val="accent2"/>
                </a:solidFill>
              </a:rPr>
              <a:t>？</a:t>
            </a:r>
            <a:endParaRPr lang="zh-CN" altLang="en-US" b="0">
              <a:solidFill>
                <a:schemeClr val="accent2"/>
              </a:solidFill>
            </a:endParaRPr>
          </a:p>
        </p:txBody>
      </p:sp>
      <p:sp>
        <p:nvSpPr>
          <p:cNvPr id="24581" name="Text Box 1029"/>
          <p:cNvSpPr txBox="1">
            <a:spLocks noChangeArrowheads="1"/>
          </p:cNvSpPr>
          <p:nvPr/>
        </p:nvSpPr>
        <p:spPr bwMode="auto">
          <a:xfrm>
            <a:off x="914400" y="1973263"/>
            <a:ext cx="73152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0"/>
              </a:spcBef>
              <a:buFontTx/>
              <a:buNone/>
            </a:pPr>
            <a:r>
              <a:rPr lang="zh-CN" altLang="en-US" sz="2800">
                <a:solidFill>
                  <a:schemeClr val="accent2"/>
                </a:solidFill>
              </a:rPr>
              <a:t>力所做的功只与物体的始末位置有关，而与所经历的路径无关，这类力叫做</a:t>
            </a:r>
            <a:r>
              <a:rPr lang="zh-CN" altLang="en-US" sz="2800">
                <a:solidFill>
                  <a:srgbClr val="CC3300"/>
                </a:solidFill>
              </a:rPr>
              <a:t>保守力</a:t>
            </a:r>
            <a:r>
              <a:rPr lang="zh-CN" altLang="en-US" sz="2800">
                <a:solidFill>
                  <a:schemeClr val="accent2"/>
                </a:solidFill>
              </a:rPr>
              <a:t>。</a:t>
            </a:r>
            <a:endParaRPr lang="zh-CN" altLang="en-US" sz="2400" b="0">
              <a:solidFill>
                <a:schemeClr val="accent2"/>
              </a:solidFill>
            </a:endParaRPr>
          </a:p>
        </p:txBody>
      </p:sp>
      <p:sp>
        <p:nvSpPr>
          <p:cNvPr id="24582" name="Text Box 1030"/>
          <p:cNvSpPr txBox="1">
            <a:spLocks noChangeArrowheads="1"/>
          </p:cNvSpPr>
          <p:nvPr/>
        </p:nvSpPr>
        <p:spPr bwMode="auto">
          <a:xfrm>
            <a:off x="304800" y="3367088"/>
            <a:ext cx="5181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a:solidFill>
                  <a:schemeClr val="accent2"/>
                </a:solidFill>
              </a:rPr>
              <a:t>二、静电场是保守场</a:t>
            </a:r>
            <a:endParaRPr lang="zh-CN" altLang="en-US" b="0">
              <a:solidFill>
                <a:schemeClr val="accent2"/>
              </a:solidFill>
            </a:endParaRPr>
          </a:p>
        </p:txBody>
      </p:sp>
      <p:sp>
        <p:nvSpPr>
          <p:cNvPr id="24583" name="Text Box 1031"/>
          <p:cNvSpPr txBox="1">
            <a:spLocks noChangeArrowheads="1"/>
          </p:cNvSpPr>
          <p:nvPr/>
        </p:nvSpPr>
        <p:spPr bwMode="auto">
          <a:xfrm>
            <a:off x="428625" y="4000500"/>
            <a:ext cx="4060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1.</a:t>
            </a:r>
            <a:r>
              <a:rPr lang="zh-CN" altLang="en-US" sz="2800">
                <a:solidFill>
                  <a:schemeClr val="accent2"/>
                </a:solidFill>
              </a:rPr>
              <a:t>验证点电荷产生的电场</a:t>
            </a:r>
            <a:endParaRPr lang="zh-CN" altLang="en-US" sz="2800" b="0"/>
          </a:p>
        </p:txBody>
      </p:sp>
      <p:grpSp>
        <p:nvGrpSpPr>
          <p:cNvPr id="2" name="Group 1062"/>
          <p:cNvGrpSpPr>
            <a:grpSpLocks/>
          </p:cNvGrpSpPr>
          <p:nvPr/>
        </p:nvGrpSpPr>
        <p:grpSpPr bwMode="auto">
          <a:xfrm>
            <a:off x="5638800" y="2986088"/>
            <a:ext cx="3397250" cy="3338512"/>
            <a:chOff x="3552" y="1881"/>
            <a:chExt cx="2140" cy="2103"/>
          </a:xfrm>
        </p:grpSpPr>
        <p:sp>
          <p:nvSpPr>
            <p:cNvPr id="3085" name="Freeform 1032"/>
            <p:cNvSpPr>
              <a:spLocks/>
            </p:cNvSpPr>
            <p:nvPr/>
          </p:nvSpPr>
          <p:spPr bwMode="auto">
            <a:xfrm>
              <a:off x="4050" y="2112"/>
              <a:ext cx="1302" cy="1776"/>
            </a:xfrm>
            <a:custGeom>
              <a:avLst/>
              <a:gdLst>
                <a:gd name="T0" fmla="*/ 0 w 1302"/>
                <a:gd name="T1" fmla="*/ 1776 h 1776"/>
                <a:gd name="T2" fmla="*/ 432 w 1302"/>
                <a:gd name="T3" fmla="*/ 1739 h 1776"/>
                <a:gd name="T4" fmla="*/ 720 w 1302"/>
                <a:gd name="T5" fmla="*/ 1644 h 1776"/>
                <a:gd name="T6" fmla="*/ 972 w 1302"/>
                <a:gd name="T7" fmla="*/ 1500 h 1776"/>
                <a:gd name="T8" fmla="*/ 1272 w 1302"/>
                <a:gd name="T9" fmla="*/ 1188 h 1776"/>
                <a:gd name="T10" fmla="*/ 1152 w 1302"/>
                <a:gd name="T11" fmla="*/ 852 h 1776"/>
                <a:gd name="T12" fmla="*/ 1000 w 1302"/>
                <a:gd name="T13" fmla="*/ 600 h 1776"/>
                <a:gd name="T14" fmla="*/ 900 w 1302"/>
                <a:gd name="T15" fmla="*/ 420 h 1776"/>
                <a:gd name="T16" fmla="*/ 852 w 1302"/>
                <a:gd name="T17" fmla="*/ 252 h 1776"/>
                <a:gd name="T18" fmla="*/ 1008 w 1302"/>
                <a:gd name="T19" fmla="*/ 0 h 17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02"/>
                <a:gd name="T31" fmla="*/ 0 h 1776"/>
                <a:gd name="T32" fmla="*/ 1302 w 1302"/>
                <a:gd name="T33" fmla="*/ 1776 h 17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02" h="1776">
                  <a:moveTo>
                    <a:pt x="0" y="1776"/>
                  </a:moveTo>
                  <a:cubicBezTo>
                    <a:pt x="160" y="1773"/>
                    <a:pt x="312" y="1761"/>
                    <a:pt x="432" y="1739"/>
                  </a:cubicBezTo>
                  <a:cubicBezTo>
                    <a:pt x="552" y="1717"/>
                    <a:pt x="630" y="1684"/>
                    <a:pt x="720" y="1644"/>
                  </a:cubicBezTo>
                  <a:cubicBezTo>
                    <a:pt x="810" y="1604"/>
                    <a:pt x="880" y="1576"/>
                    <a:pt x="972" y="1500"/>
                  </a:cubicBezTo>
                  <a:cubicBezTo>
                    <a:pt x="1064" y="1424"/>
                    <a:pt x="1242" y="1296"/>
                    <a:pt x="1272" y="1188"/>
                  </a:cubicBezTo>
                  <a:cubicBezTo>
                    <a:pt x="1302" y="1080"/>
                    <a:pt x="1197" y="950"/>
                    <a:pt x="1152" y="852"/>
                  </a:cubicBezTo>
                  <a:cubicBezTo>
                    <a:pt x="1107" y="754"/>
                    <a:pt x="1042" y="672"/>
                    <a:pt x="1000" y="600"/>
                  </a:cubicBezTo>
                  <a:cubicBezTo>
                    <a:pt x="958" y="528"/>
                    <a:pt x="925" y="478"/>
                    <a:pt x="900" y="420"/>
                  </a:cubicBezTo>
                  <a:cubicBezTo>
                    <a:pt x="875" y="362"/>
                    <a:pt x="834" y="322"/>
                    <a:pt x="852" y="252"/>
                  </a:cubicBezTo>
                  <a:cubicBezTo>
                    <a:pt x="870" y="182"/>
                    <a:pt x="976" y="52"/>
                    <a:pt x="1008" y="0"/>
                  </a:cubicBez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86" name="Freeform 1033"/>
            <p:cNvSpPr>
              <a:spLocks/>
            </p:cNvSpPr>
            <p:nvPr/>
          </p:nvSpPr>
          <p:spPr bwMode="auto">
            <a:xfrm>
              <a:off x="3770" y="2104"/>
              <a:ext cx="1296" cy="912"/>
            </a:xfrm>
            <a:custGeom>
              <a:avLst/>
              <a:gdLst>
                <a:gd name="T0" fmla="*/ 0 w 1296"/>
                <a:gd name="T1" fmla="*/ 912 h 912"/>
                <a:gd name="T2" fmla="*/ 1296 w 1296"/>
                <a:gd name="T3" fmla="*/ 0 h 912"/>
                <a:gd name="T4" fmla="*/ 0 60000 65536"/>
                <a:gd name="T5" fmla="*/ 0 60000 65536"/>
                <a:gd name="T6" fmla="*/ 0 w 1296"/>
                <a:gd name="T7" fmla="*/ 0 h 912"/>
                <a:gd name="T8" fmla="*/ 1296 w 1296"/>
                <a:gd name="T9" fmla="*/ 912 h 912"/>
              </a:gdLst>
              <a:ahLst/>
              <a:cxnLst>
                <a:cxn ang="T4">
                  <a:pos x="T0" y="T1"/>
                </a:cxn>
                <a:cxn ang="T5">
                  <a:pos x="T2" y="T3"/>
                </a:cxn>
              </a:cxnLst>
              <a:rect l="T6" t="T7" r="T8" b="T9"/>
              <a:pathLst>
                <a:path w="1296" h="912">
                  <a:moveTo>
                    <a:pt x="0" y="912"/>
                  </a:moveTo>
                  <a:lnTo>
                    <a:pt x="1296" y="0"/>
                  </a:lnTo>
                </a:path>
              </a:pathLst>
            </a:custGeom>
            <a:noFill/>
            <a:ln w="28575">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87" name="Line 1034"/>
            <p:cNvSpPr>
              <a:spLocks noChangeShapeType="1"/>
            </p:cNvSpPr>
            <p:nvPr/>
          </p:nvSpPr>
          <p:spPr bwMode="auto">
            <a:xfrm>
              <a:off x="3762" y="3024"/>
              <a:ext cx="288" cy="864"/>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8" name="Freeform 1035"/>
            <p:cNvSpPr>
              <a:spLocks/>
            </p:cNvSpPr>
            <p:nvPr/>
          </p:nvSpPr>
          <p:spPr bwMode="auto">
            <a:xfrm>
              <a:off x="5016" y="3618"/>
              <a:ext cx="426" cy="222"/>
            </a:xfrm>
            <a:custGeom>
              <a:avLst/>
              <a:gdLst>
                <a:gd name="T0" fmla="*/ 0 w 426"/>
                <a:gd name="T1" fmla="*/ 0 h 222"/>
                <a:gd name="T2" fmla="*/ 426 w 426"/>
                <a:gd name="T3" fmla="*/ 222 h 222"/>
                <a:gd name="T4" fmla="*/ 0 60000 65536"/>
                <a:gd name="T5" fmla="*/ 0 60000 65536"/>
                <a:gd name="T6" fmla="*/ 0 w 426"/>
                <a:gd name="T7" fmla="*/ 0 h 222"/>
                <a:gd name="T8" fmla="*/ 426 w 426"/>
                <a:gd name="T9" fmla="*/ 222 h 222"/>
              </a:gdLst>
              <a:ahLst/>
              <a:cxnLst>
                <a:cxn ang="T4">
                  <a:pos x="T0" y="T1"/>
                </a:cxn>
                <a:cxn ang="T5">
                  <a:pos x="T2" y="T3"/>
                </a:cxn>
              </a:cxnLst>
              <a:rect l="T6" t="T7" r="T8" b="T9"/>
              <a:pathLst>
                <a:path w="426" h="222">
                  <a:moveTo>
                    <a:pt x="0" y="0"/>
                  </a:moveTo>
                  <a:lnTo>
                    <a:pt x="426" y="222"/>
                  </a:ln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89" name="Freeform 1036"/>
            <p:cNvSpPr>
              <a:spLocks/>
            </p:cNvSpPr>
            <p:nvPr/>
          </p:nvSpPr>
          <p:spPr bwMode="auto">
            <a:xfrm>
              <a:off x="3738" y="3024"/>
              <a:ext cx="1524" cy="399"/>
            </a:xfrm>
            <a:custGeom>
              <a:avLst/>
              <a:gdLst>
                <a:gd name="T0" fmla="*/ 0 w 1524"/>
                <a:gd name="T1" fmla="*/ 0 h 399"/>
                <a:gd name="T2" fmla="*/ 1524 w 1524"/>
                <a:gd name="T3" fmla="*/ 399 h 399"/>
                <a:gd name="T4" fmla="*/ 0 60000 65536"/>
                <a:gd name="T5" fmla="*/ 0 60000 65536"/>
                <a:gd name="T6" fmla="*/ 0 w 1524"/>
                <a:gd name="T7" fmla="*/ 0 h 399"/>
                <a:gd name="T8" fmla="*/ 1524 w 1524"/>
                <a:gd name="T9" fmla="*/ 399 h 399"/>
              </a:gdLst>
              <a:ahLst/>
              <a:cxnLst>
                <a:cxn ang="T4">
                  <a:pos x="T0" y="T1"/>
                </a:cxn>
                <a:cxn ang="T5">
                  <a:pos x="T2" y="T3"/>
                </a:cxn>
              </a:cxnLst>
              <a:rect l="T6" t="T7" r="T8" b="T9"/>
              <a:pathLst>
                <a:path w="1524" h="399">
                  <a:moveTo>
                    <a:pt x="0" y="0"/>
                  </a:moveTo>
                  <a:lnTo>
                    <a:pt x="1524" y="399"/>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90" name="Freeform 1037"/>
            <p:cNvSpPr>
              <a:spLocks/>
            </p:cNvSpPr>
            <p:nvPr/>
          </p:nvSpPr>
          <p:spPr bwMode="auto">
            <a:xfrm>
              <a:off x="5013" y="3357"/>
              <a:ext cx="48" cy="270"/>
            </a:xfrm>
            <a:custGeom>
              <a:avLst/>
              <a:gdLst>
                <a:gd name="T0" fmla="*/ 0 w 48"/>
                <a:gd name="T1" fmla="*/ 270 h 270"/>
                <a:gd name="T2" fmla="*/ 48 w 48"/>
                <a:gd name="T3" fmla="*/ 0 h 270"/>
                <a:gd name="T4" fmla="*/ 0 60000 65536"/>
                <a:gd name="T5" fmla="*/ 0 60000 65536"/>
                <a:gd name="T6" fmla="*/ 0 w 48"/>
                <a:gd name="T7" fmla="*/ 0 h 270"/>
                <a:gd name="T8" fmla="*/ 48 w 48"/>
                <a:gd name="T9" fmla="*/ 270 h 270"/>
              </a:gdLst>
              <a:ahLst/>
              <a:cxnLst>
                <a:cxn ang="T4">
                  <a:pos x="T0" y="T1"/>
                </a:cxn>
                <a:cxn ang="T5">
                  <a:pos x="T2" y="T3"/>
                </a:cxn>
              </a:cxnLst>
              <a:rect l="T6" t="T7" r="T8" b="T9"/>
              <a:pathLst>
                <a:path w="48" h="270">
                  <a:moveTo>
                    <a:pt x="0" y="270"/>
                  </a:moveTo>
                  <a:lnTo>
                    <a:pt x="48" y="0"/>
                  </a:lnTo>
                </a:path>
              </a:pathLst>
            </a:custGeom>
            <a:noFill/>
            <a:ln w="28575">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91" name="Freeform 1038"/>
            <p:cNvSpPr>
              <a:spLocks/>
            </p:cNvSpPr>
            <p:nvPr/>
          </p:nvSpPr>
          <p:spPr bwMode="auto">
            <a:xfrm>
              <a:off x="5013" y="3408"/>
              <a:ext cx="237" cy="213"/>
            </a:xfrm>
            <a:custGeom>
              <a:avLst/>
              <a:gdLst>
                <a:gd name="T0" fmla="*/ 0 w 237"/>
                <a:gd name="T1" fmla="*/ 213 h 213"/>
                <a:gd name="T2" fmla="*/ 237 w 237"/>
                <a:gd name="T3" fmla="*/ 0 h 213"/>
                <a:gd name="T4" fmla="*/ 0 60000 65536"/>
                <a:gd name="T5" fmla="*/ 0 60000 65536"/>
                <a:gd name="T6" fmla="*/ 0 w 237"/>
                <a:gd name="T7" fmla="*/ 0 h 213"/>
                <a:gd name="T8" fmla="*/ 237 w 237"/>
                <a:gd name="T9" fmla="*/ 213 h 213"/>
              </a:gdLst>
              <a:ahLst/>
              <a:cxnLst>
                <a:cxn ang="T4">
                  <a:pos x="T0" y="T1"/>
                </a:cxn>
                <a:cxn ang="T5">
                  <a:pos x="T2" y="T3"/>
                </a:cxn>
              </a:cxnLst>
              <a:rect l="T6" t="T7" r="T8" b="T9"/>
              <a:pathLst>
                <a:path w="237" h="213">
                  <a:moveTo>
                    <a:pt x="0" y="213"/>
                  </a:moveTo>
                  <a:lnTo>
                    <a:pt x="237" y="0"/>
                  </a:lnTo>
                </a:path>
              </a:pathLst>
            </a:custGeom>
            <a:noFill/>
            <a:ln w="38100">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92" name="Text Box 1039"/>
            <p:cNvSpPr txBox="1">
              <a:spLocks noChangeArrowheads="1"/>
            </p:cNvSpPr>
            <p:nvPr/>
          </p:nvSpPr>
          <p:spPr bwMode="auto">
            <a:xfrm>
              <a:off x="3552" y="271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en-US" altLang="zh-CN" sz="2800" i="1">
                  <a:solidFill>
                    <a:schemeClr val="accent2"/>
                  </a:solidFill>
                </a:rPr>
                <a:t>q</a:t>
              </a:r>
              <a:endParaRPr lang="en-US" altLang="zh-CN" sz="2800" b="0" i="1">
                <a:solidFill>
                  <a:schemeClr val="accent2"/>
                </a:solidFill>
              </a:endParaRPr>
            </a:p>
          </p:txBody>
        </p:sp>
        <p:sp>
          <p:nvSpPr>
            <p:cNvPr id="3093" name="Text Box 1040"/>
            <p:cNvSpPr txBox="1">
              <a:spLocks noChangeArrowheads="1"/>
            </p:cNvSpPr>
            <p:nvPr/>
          </p:nvSpPr>
          <p:spPr bwMode="auto">
            <a:xfrm>
              <a:off x="4012" y="357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en-US" altLang="zh-CN" sz="2800" i="1">
                  <a:solidFill>
                    <a:schemeClr val="accent2"/>
                  </a:solidFill>
                </a:rPr>
                <a:t>a</a:t>
              </a:r>
              <a:endParaRPr lang="en-US" altLang="zh-CN" sz="2400" b="0" i="1">
                <a:solidFill>
                  <a:schemeClr val="accent2"/>
                </a:solidFill>
              </a:endParaRPr>
            </a:p>
          </p:txBody>
        </p:sp>
        <p:sp>
          <p:nvSpPr>
            <p:cNvPr id="3094" name="Text Box 1041"/>
            <p:cNvSpPr txBox="1">
              <a:spLocks noChangeArrowheads="1"/>
            </p:cNvSpPr>
            <p:nvPr/>
          </p:nvSpPr>
          <p:spPr bwMode="auto">
            <a:xfrm>
              <a:off x="5016" y="188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en-US" altLang="zh-CN" sz="2800" i="1">
                  <a:solidFill>
                    <a:schemeClr val="accent2"/>
                  </a:solidFill>
                </a:rPr>
                <a:t>b</a:t>
              </a:r>
              <a:endParaRPr lang="en-US" altLang="zh-CN" sz="2400" b="0" i="1">
                <a:solidFill>
                  <a:schemeClr val="accent2"/>
                </a:solidFill>
              </a:endParaRPr>
            </a:p>
          </p:txBody>
        </p:sp>
        <p:sp>
          <p:nvSpPr>
            <p:cNvPr id="3095" name="Text Box 1042"/>
            <p:cNvSpPr txBox="1">
              <a:spLocks noChangeArrowheads="1"/>
            </p:cNvSpPr>
            <p:nvPr/>
          </p:nvSpPr>
          <p:spPr bwMode="auto">
            <a:xfrm>
              <a:off x="4722" y="3456"/>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en-US" altLang="zh-CN" sz="2800" i="1">
                  <a:solidFill>
                    <a:schemeClr val="accent2"/>
                  </a:solidFill>
                </a:rPr>
                <a:t>c</a:t>
              </a:r>
              <a:endParaRPr lang="en-US" altLang="zh-CN" sz="2400" b="0" i="1">
                <a:solidFill>
                  <a:schemeClr val="accent2"/>
                </a:solidFill>
              </a:endParaRPr>
            </a:p>
          </p:txBody>
        </p:sp>
        <p:sp>
          <p:nvSpPr>
            <p:cNvPr id="3096" name="Text Box 1043"/>
            <p:cNvSpPr txBox="1">
              <a:spLocks noChangeArrowheads="1"/>
            </p:cNvSpPr>
            <p:nvPr/>
          </p:nvSpPr>
          <p:spPr bwMode="auto">
            <a:xfrm>
              <a:off x="5082" y="3225"/>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en-US" altLang="zh-CN" sz="2800" i="1">
                  <a:solidFill>
                    <a:schemeClr val="accent2"/>
                  </a:solidFill>
                </a:rPr>
                <a:t>c’</a:t>
              </a:r>
              <a:endParaRPr lang="en-US" altLang="zh-CN" sz="2400" b="0" i="1">
                <a:solidFill>
                  <a:schemeClr val="accent2"/>
                </a:solidFill>
              </a:endParaRPr>
            </a:p>
          </p:txBody>
        </p:sp>
        <p:sp>
          <p:nvSpPr>
            <p:cNvPr id="3097" name="Freeform 1044"/>
            <p:cNvSpPr>
              <a:spLocks/>
            </p:cNvSpPr>
            <p:nvPr/>
          </p:nvSpPr>
          <p:spPr bwMode="auto">
            <a:xfrm>
              <a:off x="5067" y="3117"/>
              <a:ext cx="63" cy="274"/>
            </a:xfrm>
            <a:custGeom>
              <a:avLst/>
              <a:gdLst>
                <a:gd name="T0" fmla="*/ 63 w 63"/>
                <a:gd name="T1" fmla="*/ 274 h 274"/>
                <a:gd name="T2" fmla="*/ 0 w 63"/>
                <a:gd name="T3" fmla="*/ 0 h 274"/>
                <a:gd name="T4" fmla="*/ 0 60000 65536"/>
                <a:gd name="T5" fmla="*/ 0 60000 65536"/>
                <a:gd name="T6" fmla="*/ 0 w 63"/>
                <a:gd name="T7" fmla="*/ 0 h 274"/>
                <a:gd name="T8" fmla="*/ 63 w 63"/>
                <a:gd name="T9" fmla="*/ 274 h 274"/>
              </a:gdLst>
              <a:ahLst/>
              <a:cxnLst>
                <a:cxn ang="T4">
                  <a:pos x="T0" y="T1"/>
                </a:cxn>
                <a:cxn ang="T5">
                  <a:pos x="T2" y="T3"/>
                </a:cxn>
              </a:cxnLst>
              <a:rect l="T6" t="T7" r="T8" b="T9"/>
              <a:pathLst>
                <a:path w="63" h="274">
                  <a:moveTo>
                    <a:pt x="63" y="274"/>
                  </a:moveTo>
                  <a:lnTo>
                    <a:pt x="0" y="0"/>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98" name="Text Box 1045"/>
            <p:cNvSpPr txBox="1">
              <a:spLocks noChangeArrowheads="1"/>
            </p:cNvSpPr>
            <p:nvPr/>
          </p:nvSpPr>
          <p:spPr bwMode="auto">
            <a:xfrm>
              <a:off x="4919" y="2880"/>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en-US" altLang="zh-CN" sz="2400">
                  <a:solidFill>
                    <a:schemeClr val="accent2"/>
                  </a:solidFill>
                </a:rPr>
                <a:t>d</a:t>
              </a:r>
              <a:r>
                <a:rPr lang="en-US" altLang="zh-CN" sz="2400" i="1">
                  <a:solidFill>
                    <a:schemeClr val="accent2"/>
                  </a:solidFill>
                </a:rPr>
                <a:t>r</a:t>
              </a:r>
              <a:endParaRPr lang="en-US" altLang="zh-CN" sz="2400" b="0" i="1">
                <a:solidFill>
                  <a:schemeClr val="accent2"/>
                </a:solidFill>
              </a:endParaRPr>
            </a:p>
          </p:txBody>
        </p:sp>
        <p:sp>
          <p:nvSpPr>
            <p:cNvPr id="3099" name="Text Box 1046"/>
            <p:cNvSpPr txBox="1">
              <a:spLocks noChangeArrowheads="1"/>
            </p:cNvSpPr>
            <p:nvPr/>
          </p:nvSpPr>
          <p:spPr bwMode="auto">
            <a:xfrm rot="1600249">
              <a:off x="4261" y="3216"/>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en-US" altLang="zh-CN" sz="2800" i="1">
                  <a:solidFill>
                    <a:schemeClr val="accent2"/>
                  </a:solidFill>
                </a:rPr>
                <a:t>r</a:t>
              </a:r>
              <a:endParaRPr lang="en-US" altLang="zh-CN" sz="2400" b="0" i="1">
                <a:solidFill>
                  <a:schemeClr val="accent2"/>
                </a:solidFill>
              </a:endParaRPr>
            </a:p>
          </p:txBody>
        </p:sp>
        <p:sp>
          <p:nvSpPr>
            <p:cNvPr id="3100" name="Text Box 1047"/>
            <p:cNvSpPr txBox="1">
              <a:spLocks noChangeArrowheads="1"/>
            </p:cNvSpPr>
            <p:nvPr/>
          </p:nvSpPr>
          <p:spPr bwMode="auto">
            <a:xfrm rot="823606">
              <a:off x="4092" y="2937"/>
              <a:ext cx="8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en-US" altLang="zh-CN" sz="2800" i="1">
                  <a:solidFill>
                    <a:schemeClr val="accent2"/>
                  </a:solidFill>
                </a:rPr>
                <a:t>r’=r+</a:t>
              </a:r>
              <a:r>
                <a:rPr lang="en-US" altLang="zh-CN" sz="2800">
                  <a:solidFill>
                    <a:schemeClr val="accent2"/>
                  </a:solidFill>
                </a:rPr>
                <a:t>d</a:t>
              </a:r>
              <a:r>
                <a:rPr lang="en-US" altLang="zh-CN" sz="2800" i="1">
                  <a:solidFill>
                    <a:schemeClr val="accent2"/>
                  </a:solidFill>
                </a:rPr>
                <a:t>r</a:t>
              </a:r>
              <a:endParaRPr lang="en-US" altLang="zh-CN" sz="2400" b="0" i="1">
                <a:solidFill>
                  <a:schemeClr val="accent2"/>
                </a:solidFill>
              </a:endParaRPr>
            </a:p>
          </p:txBody>
        </p:sp>
        <p:sp>
          <p:nvSpPr>
            <p:cNvPr id="3101" name="Freeform 1048"/>
            <p:cNvSpPr>
              <a:spLocks/>
            </p:cNvSpPr>
            <p:nvPr/>
          </p:nvSpPr>
          <p:spPr bwMode="auto">
            <a:xfrm>
              <a:off x="5106" y="3522"/>
              <a:ext cx="300" cy="30"/>
            </a:xfrm>
            <a:custGeom>
              <a:avLst/>
              <a:gdLst>
                <a:gd name="T0" fmla="*/ 0 w 300"/>
                <a:gd name="T1" fmla="*/ 30 h 30"/>
                <a:gd name="T2" fmla="*/ 18 w 300"/>
                <a:gd name="T3" fmla="*/ 3 h 30"/>
                <a:gd name="T4" fmla="*/ 300 w 300"/>
                <a:gd name="T5" fmla="*/ 0 h 30"/>
                <a:gd name="T6" fmla="*/ 0 60000 65536"/>
                <a:gd name="T7" fmla="*/ 0 60000 65536"/>
                <a:gd name="T8" fmla="*/ 0 60000 65536"/>
                <a:gd name="T9" fmla="*/ 0 w 300"/>
                <a:gd name="T10" fmla="*/ 0 h 30"/>
                <a:gd name="T11" fmla="*/ 300 w 300"/>
                <a:gd name="T12" fmla="*/ 30 h 30"/>
              </a:gdLst>
              <a:ahLst/>
              <a:cxnLst>
                <a:cxn ang="T6">
                  <a:pos x="T0" y="T1"/>
                </a:cxn>
                <a:cxn ang="T7">
                  <a:pos x="T2" y="T3"/>
                </a:cxn>
                <a:cxn ang="T8">
                  <a:pos x="T4" y="T5"/>
                </a:cxn>
              </a:cxnLst>
              <a:rect l="T9" t="T10" r="T11" b="T12"/>
              <a:pathLst>
                <a:path w="300" h="30">
                  <a:moveTo>
                    <a:pt x="0" y="30"/>
                  </a:moveTo>
                  <a:lnTo>
                    <a:pt x="18" y="3"/>
                  </a:lnTo>
                  <a:lnTo>
                    <a:pt x="300" y="0"/>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02" name="Text Box 1049"/>
            <p:cNvSpPr txBox="1">
              <a:spLocks noChangeArrowheads="1"/>
            </p:cNvSpPr>
            <p:nvPr/>
          </p:nvSpPr>
          <p:spPr bwMode="auto">
            <a:xfrm>
              <a:off x="5576" y="336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endParaRPr lang="en-US" altLang="zh-CN" sz="2400" b="0">
                <a:solidFill>
                  <a:schemeClr val="accent2"/>
                </a:solidFill>
              </a:endParaRPr>
            </a:p>
          </p:txBody>
        </p:sp>
        <p:graphicFrame>
          <p:nvGraphicFramePr>
            <p:cNvPr id="3103" name="Object 1050"/>
            <p:cNvGraphicFramePr>
              <a:graphicFrameLocks noChangeAspect="1"/>
            </p:cNvGraphicFramePr>
            <p:nvPr/>
          </p:nvGraphicFramePr>
          <p:xfrm>
            <a:off x="5418" y="3360"/>
            <a:ext cx="264" cy="256"/>
          </p:xfrm>
          <a:graphic>
            <a:graphicData uri="http://schemas.openxmlformats.org/presentationml/2006/ole">
              <mc:AlternateContent xmlns:mc="http://schemas.openxmlformats.org/markup-compatibility/2006">
                <mc:Choice xmlns:v="urn:schemas-microsoft-com:vml" Requires="v">
                  <p:oleObj name="公式" r:id="rId3" imgW="381135" imgH="371543" progId="Equation.3">
                    <p:embed/>
                  </p:oleObj>
                </mc:Choice>
                <mc:Fallback>
                  <p:oleObj name="公式" r:id="rId3" imgW="381135" imgH="371543" progId="Equation.3">
                    <p:embed/>
                    <p:pic>
                      <p:nvPicPr>
                        <p:cNvPr id="0" name="Object 10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8" y="3360"/>
                          <a:ext cx="26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04" name="Object 1052"/>
            <p:cNvGraphicFramePr>
              <a:graphicFrameLocks noChangeAspect="1"/>
            </p:cNvGraphicFramePr>
            <p:nvPr/>
          </p:nvGraphicFramePr>
          <p:xfrm>
            <a:off x="5418" y="3744"/>
            <a:ext cx="216" cy="240"/>
          </p:xfrm>
          <a:graphic>
            <a:graphicData uri="http://schemas.openxmlformats.org/presentationml/2006/ole">
              <mc:AlternateContent xmlns:mc="http://schemas.openxmlformats.org/markup-compatibility/2006">
                <mc:Choice xmlns:v="urn:schemas-microsoft-com:vml" Requires="v">
                  <p:oleObj name="Equation" r:id="rId5" imgW="304800" imgH="342900" progId="Equation.3">
                    <p:embed/>
                  </p:oleObj>
                </mc:Choice>
                <mc:Fallback>
                  <p:oleObj name="Equation" r:id="rId5" imgW="304800" imgH="342900" progId="Equation.3">
                    <p:embed/>
                    <p:pic>
                      <p:nvPicPr>
                        <p:cNvPr id="0" name="Object 10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8" y="3744"/>
                          <a:ext cx="2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05" name="Text Box 1053"/>
            <p:cNvSpPr txBox="1">
              <a:spLocks noChangeArrowheads="1"/>
            </p:cNvSpPr>
            <p:nvPr/>
          </p:nvSpPr>
          <p:spPr bwMode="auto">
            <a:xfrm>
              <a:off x="5034" y="3456"/>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en-US" altLang="zh-CN" sz="2400" i="1">
                  <a:solidFill>
                    <a:schemeClr val="accent2"/>
                  </a:solidFill>
                  <a:latin typeface="宋体" pitchFamily="2" charset="-122"/>
                </a:rPr>
                <a:t>θ</a:t>
              </a:r>
              <a:endParaRPr lang="en-US" altLang="zh-CN" sz="2400" b="0" i="1">
                <a:solidFill>
                  <a:schemeClr val="accent2"/>
                </a:solidFill>
                <a:latin typeface="宋体" pitchFamily="2" charset="-122"/>
              </a:endParaRPr>
            </a:p>
          </p:txBody>
        </p:sp>
        <p:sp>
          <p:nvSpPr>
            <p:cNvPr id="3106" name="Text Box 1054"/>
            <p:cNvSpPr txBox="1">
              <a:spLocks noChangeArrowheads="1"/>
            </p:cNvSpPr>
            <p:nvPr/>
          </p:nvSpPr>
          <p:spPr bwMode="auto">
            <a:xfrm>
              <a:off x="4885" y="3552"/>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en-US" altLang="zh-CN" sz="2800" i="1">
                  <a:solidFill>
                    <a:schemeClr val="accent2"/>
                  </a:solidFill>
                </a:rPr>
                <a:t>q</a:t>
              </a:r>
              <a:r>
                <a:rPr lang="en-US" altLang="zh-CN" sz="2800" baseline="-25000">
                  <a:solidFill>
                    <a:schemeClr val="accent2"/>
                  </a:solidFill>
                </a:rPr>
                <a:t>0</a:t>
              </a:r>
              <a:endParaRPr lang="en-US" altLang="zh-CN" sz="2800">
                <a:solidFill>
                  <a:schemeClr val="accent2"/>
                </a:solidFill>
              </a:endParaRPr>
            </a:p>
          </p:txBody>
        </p:sp>
        <p:sp>
          <p:nvSpPr>
            <p:cNvPr id="3107" name="Freeform 1055"/>
            <p:cNvSpPr>
              <a:spLocks/>
            </p:cNvSpPr>
            <p:nvPr/>
          </p:nvSpPr>
          <p:spPr bwMode="auto">
            <a:xfrm>
              <a:off x="3738" y="3024"/>
              <a:ext cx="1284" cy="603"/>
            </a:xfrm>
            <a:custGeom>
              <a:avLst/>
              <a:gdLst>
                <a:gd name="T0" fmla="*/ 0 w 1284"/>
                <a:gd name="T1" fmla="*/ 0 h 603"/>
                <a:gd name="T2" fmla="*/ 1284 w 1284"/>
                <a:gd name="T3" fmla="*/ 603 h 603"/>
                <a:gd name="T4" fmla="*/ 0 60000 65536"/>
                <a:gd name="T5" fmla="*/ 0 60000 65536"/>
                <a:gd name="T6" fmla="*/ 0 w 1284"/>
                <a:gd name="T7" fmla="*/ 0 h 603"/>
                <a:gd name="T8" fmla="*/ 1284 w 1284"/>
                <a:gd name="T9" fmla="*/ 603 h 603"/>
              </a:gdLst>
              <a:ahLst/>
              <a:cxnLst>
                <a:cxn ang="T4">
                  <a:pos x="T0" y="T1"/>
                </a:cxn>
                <a:cxn ang="T5">
                  <a:pos x="T2" y="T3"/>
                </a:cxn>
              </a:cxnLst>
              <a:rect l="T6" t="T7" r="T8" b="T9"/>
              <a:pathLst>
                <a:path w="1284" h="603">
                  <a:moveTo>
                    <a:pt x="0" y="0"/>
                  </a:moveTo>
                  <a:lnTo>
                    <a:pt x="1284" y="603"/>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08" name="Freeform 1056"/>
            <p:cNvSpPr>
              <a:spLocks/>
            </p:cNvSpPr>
            <p:nvPr/>
          </p:nvSpPr>
          <p:spPr bwMode="auto">
            <a:xfrm>
              <a:off x="5106" y="3552"/>
              <a:ext cx="26" cy="114"/>
            </a:xfrm>
            <a:custGeom>
              <a:avLst/>
              <a:gdLst>
                <a:gd name="T0" fmla="*/ 0 w 26"/>
                <a:gd name="T1" fmla="*/ 0 h 114"/>
                <a:gd name="T2" fmla="*/ 24 w 26"/>
                <a:gd name="T3" fmla="*/ 66 h 114"/>
                <a:gd name="T4" fmla="*/ 12 w 26"/>
                <a:gd name="T5" fmla="*/ 114 h 114"/>
                <a:gd name="T6" fmla="*/ 0 60000 65536"/>
                <a:gd name="T7" fmla="*/ 0 60000 65536"/>
                <a:gd name="T8" fmla="*/ 0 60000 65536"/>
                <a:gd name="T9" fmla="*/ 0 w 26"/>
                <a:gd name="T10" fmla="*/ 0 h 114"/>
                <a:gd name="T11" fmla="*/ 26 w 26"/>
                <a:gd name="T12" fmla="*/ 114 h 114"/>
              </a:gdLst>
              <a:ahLst/>
              <a:cxnLst>
                <a:cxn ang="T6">
                  <a:pos x="T0" y="T1"/>
                </a:cxn>
                <a:cxn ang="T7">
                  <a:pos x="T2" y="T3"/>
                </a:cxn>
                <a:cxn ang="T8">
                  <a:pos x="T4" y="T5"/>
                </a:cxn>
              </a:cxnLst>
              <a:rect l="T9" t="T10" r="T11" b="T12"/>
              <a:pathLst>
                <a:path w="26" h="114">
                  <a:moveTo>
                    <a:pt x="0" y="0"/>
                  </a:moveTo>
                  <a:cubicBezTo>
                    <a:pt x="4" y="11"/>
                    <a:pt x="22" y="47"/>
                    <a:pt x="24" y="66"/>
                  </a:cubicBezTo>
                  <a:cubicBezTo>
                    <a:pt x="26" y="85"/>
                    <a:pt x="15" y="104"/>
                    <a:pt x="12" y="114"/>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09" name="Oval 1057"/>
            <p:cNvSpPr>
              <a:spLocks noChangeArrowheads="1"/>
            </p:cNvSpPr>
            <p:nvPr/>
          </p:nvSpPr>
          <p:spPr bwMode="auto">
            <a:xfrm>
              <a:off x="3714" y="2976"/>
              <a:ext cx="95" cy="96"/>
            </a:xfrm>
            <a:prstGeom prst="ellipse">
              <a:avLst/>
            </a:prstGeom>
            <a:solidFill>
              <a:srgbClr val="CC3300"/>
            </a:solidFill>
            <a:ln w="19050">
              <a:solidFill>
                <a:srgbClr val="CC33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3110" name="Oval 1058"/>
            <p:cNvSpPr>
              <a:spLocks noChangeArrowheads="1"/>
            </p:cNvSpPr>
            <p:nvPr/>
          </p:nvSpPr>
          <p:spPr bwMode="auto">
            <a:xfrm>
              <a:off x="4972" y="3609"/>
              <a:ext cx="50" cy="50"/>
            </a:xfrm>
            <a:prstGeom prst="ellipse">
              <a:avLst/>
            </a:prstGeom>
            <a:solidFill>
              <a:srgbClr val="FF9900"/>
            </a:solidFill>
            <a:ln w="19050">
              <a:solidFill>
                <a:schemeClr val="accent2"/>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grpSp>
      <p:graphicFrame>
        <p:nvGraphicFramePr>
          <p:cNvPr id="24611" name="Object 1059"/>
          <p:cNvGraphicFramePr>
            <a:graphicFrameLocks noChangeAspect="1"/>
          </p:cNvGraphicFramePr>
          <p:nvPr/>
        </p:nvGraphicFramePr>
        <p:xfrm>
          <a:off x="671513" y="4560888"/>
          <a:ext cx="4030662" cy="584200"/>
        </p:xfrm>
        <a:graphic>
          <a:graphicData uri="http://schemas.openxmlformats.org/presentationml/2006/ole">
            <mc:AlternateContent xmlns:mc="http://schemas.openxmlformats.org/markup-compatibility/2006">
              <mc:Choice xmlns:v="urn:schemas-microsoft-com:vml" Requires="v">
                <p:oleObj name="公式" r:id="rId7" imgW="4067057" imgH="523943" progId="Equation.3">
                  <p:embed/>
                </p:oleObj>
              </mc:Choice>
              <mc:Fallback>
                <p:oleObj name="公式" r:id="rId7" imgW="4067057" imgH="523943" progId="Equation.3">
                  <p:embed/>
                  <p:pic>
                    <p:nvPicPr>
                      <p:cNvPr id="0" name="Object 10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1513" y="4560888"/>
                        <a:ext cx="40306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12" name="Object 1060"/>
          <p:cNvGraphicFramePr>
            <a:graphicFrameLocks noChangeAspect="1"/>
          </p:cNvGraphicFramePr>
          <p:nvPr/>
        </p:nvGraphicFramePr>
        <p:xfrm>
          <a:off x="815975" y="5156200"/>
          <a:ext cx="3514725" cy="558800"/>
        </p:xfrm>
        <a:graphic>
          <a:graphicData uri="http://schemas.openxmlformats.org/presentationml/2006/ole">
            <mc:AlternateContent xmlns:mc="http://schemas.openxmlformats.org/markup-compatibility/2006">
              <mc:Choice xmlns:v="urn:schemas-microsoft-com:vml" Requires="v">
                <p:oleObj name="公式" r:id="rId9" imgW="3381392" imgH="523943" progId="Equation.3">
                  <p:embed/>
                </p:oleObj>
              </mc:Choice>
              <mc:Fallback>
                <p:oleObj name="公式" r:id="rId9" imgW="3381392" imgH="523943" progId="Equation.3">
                  <p:embed/>
                  <p:pic>
                    <p:nvPicPr>
                      <p:cNvPr id="0" name="Object 10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5975" y="5156200"/>
                        <a:ext cx="35147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13" name="Object 1061"/>
          <p:cNvGraphicFramePr>
            <a:graphicFrameLocks noChangeAspect="1"/>
          </p:cNvGraphicFramePr>
          <p:nvPr/>
        </p:nvGraphicFramePr>
        <p:xfrm>
          <a:off x="609600" y="5607050"/>
          <a:ext cx="5060950" cy="1112838"/>
        </p:xfrm>
        <a:graphic>
          <a:graphicData uri="http://schemas.openxmlformats.org/presentationml/2006/ole">
            <mc:AlternateContent xmlns:mc="http://schemas.openxmlformats.org/markup-compatibility/2006">
              <mc:Choice xmlns:v="urn:schemas-microsoft-com:vml" Requires="v">
                <p:oleObj name="公式" r:id="rId11" imgW="4876800" imgH="1028700" progId="Equation.3">
                  <p:embed/>
                </p:oleObj>
              </mc:Choice>
              <mc:Fallback>
                <p:oleObj name="公式" r:id="rId11" imgW="4876800" imgH="1028700" progId="Equation.3">
                  <p:embed/>
                  <p:pic>
                    <p:nvPicPr>
                      <p:cNvPr id="0" name="Object 106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 y="5607050"/>
                        <a:ext cx="5060950"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615" name="Text Box 1063"/>
          <p:cNvSpPr txBox="1">
            <a:spLocks noChangeArrowheads="1"/>
          </p:cNvSpPr>
          <p:nvPr/>
        </p:nvSpPr>
        <p:spPr bwMode="auto">
          <a:xfrm>
            <a:off x="107950" y="771525"/>
            <a:ext cx="46085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dirty="0">
                <a:solidFill>
                  <a:schemeClr val="accent2"/>
                </a:solidFill>
              </a:rPr>
              <a:t>1.4.1  </a:t>
            </a:r>
            <a:r>
              <a:rPr lang="zh-CN" altLang="en-US" dirty="0">
                <a:solidFill>
                  <a:schemeClr val="accent2"/>
                </a:solidFill>
              </a:rPr>
              <a:t>静电场的环路定理</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blinds(horizontal)">
                                      <p:cBhvr>
                                        <p:cTn id="7" dur="500"/>
                                        <p:tgtEl>
                                          <p:spTgt spid="24578"/>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24579"/>
                                        </p:tgtEl>
                                        <p:attrNameLst>
                                          <p:attrName>style.visibility</p:attrName>
                                        </p:attrNameLst>
                                      </p:cBhvr>
                                      <p:to>
                                        <p:strVal val="visible"/>
                                      </p:to>
                                    </p:set>
                                    <p:animEffect transition="in" filter="strips(upRight)">
                                      <p:cBhvr>
                                        <p:cTn id="11" dur="500"/>
                                        <p:tgtEl>
                                          <p:spTgt spid="2457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1" nodeType="clickEffect">
                                  <p:stCondLst>
                                    <p:cond delay="0"/>
                                  </p:stCondLst>
                                  <p:childTnLst>
                                    <p:set>
                                      <p:cBhvr>
                                        <p:cTn id="15" dur="1" fill="hold">
                                          <p:stCondLst>
                                            <p:cond delay="0"/>
                                          </p:stCondLst>
                                        </p:cTn>
                                        <p:tgtEl>
                                          <p:spTgt spid="24615"/>
                                        </p:tgtEl>
                                        <p:attrNameLst>
                                          <p:attrName>style.visibility</p:attrName>
                                        </p:attrNameLst>
                                      </p:cBhvr>
                                      <p:to>
                                        <p:strVal val="visible"/>
                                      </p:to>
                                    </p:set>
                                    <p:animEffect transition="in" filter="wipe(left)">
                                      <p:cBhvr>
                                        <p:cTn id="16" dur="500"/>
                                        <p:tgtEl>
                                          <p:spTgt spid="246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4580"/>
                                        </p:tgtEl>
                                        <p:attrNameLst>
                                          <p:attrName>style.visibility</p:attrName>
                                        </p:attrNameLst>
                                      </p:cBhvr>
                                      <p:to>
                                        <p:strVal val="visible"/>
                                      </p:to>
                                    </p:set>
                                    <p:animEffect transition="in" filter="wipe(left)">
                                      <p:cBhvr>
                                        <p:cTn id="21" dur="500"/>
                                        <p:tgtEl>
                                          <p:spTgt spid="2458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4581"/>
                                        </p:tgtEl>
                                        <p:attrNameLst>
                                          <p:attrName>style.visibility</p:attrName>
                                        </p:attrNameLst>
                                      </p:cBhvr>
                                      <p:to>
                                        <p:strVal val="visible"/>
                                      </p:to>
                                    </p:set>
                                    <p:animEffect transition="in" filter="wipe(up)">
                                      <p:cBhvr>
                                        <p:cTn id="26" dur="500"/>
                                        <p:tgtEl>
                                          <p:spTgt spid="2458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582"/>
                                        </p:tgtEl>
                                        <p:attrNameLst>
                                          <p:attrName>style.visibility</p:attrName>
                                        </p:attrNameLst>
                                      </p:cBhvr>
                                      <p:to>
                                        <p:strVal val="visible"/>
                                      </p:to>
                                    </p:set>
                                    <p:animEffect transition="in" filter="wipe(left)">
                                      <p:cBhvr>
                                        <p:cTn id="31" dur="500"/>
                                        <p:tgtEl>
                                          <p:spTgt spid="2458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4583"/>
                                        </p:tgtEl>
                                        <p:attrNameLst>
                                          <p:attrName>style.visibility</p:attrName>
                                        </p:attrNameLst>
                                      </p:cBhvr>
                                      <p:to>
                                        <p:strVal val="visible"/>
                                      </p:to>
                                    </p:set>
                                    <p:animEffect transition="in" filter="wipe(left)">
                                      <p:cBhvr>
                                        <p:cTn id="36" dur="500"/>
                                        <p:tgtEl>
                                          <p:spTgt spid="24583"/>
                                        </p:tgtEl>
                                      </p:cBhvr>
                                    </p:animEffect>
                                  </p:childTnLst>
                                </p:cTn>
                              </p:par>
                            </p:childTnLst>
                          </p:cTn>
                        </p:par>
                        <p:par>
                          <p:cTn id="37" fill="hold" nodeType="afterGroup">
                            <p:stCondLst>
                              <p:cond delay="500"/>
                            </p:stCondLst>
                            <p:childTnLst>
                              <p:par>
                                <p:cTn id="38" presetID="2" presetClass="entr" presetSubtype="2"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fill="hold"/>
                                        <p:tgtEl>
                                          <p:spTgt spid="2"/>
                                        </p:tgtEl>
                                        <p:attrNameLst>
                                          <p:attrName>ppt_x</p:attrName>
                                        </p:attrNameLst>
                                      </p:cBhvr>
                                      <p:tavLst>
                                        <p:tav tm="0">
                                          <p:val>
                                            <p:strVal val="1+#ppt_w/2"/>
                                          </p:val>
                                        </p:tav>
                                        <p:tav tm="100000">
                                          <p:val>
                                            <p:strVal val="#ppt_x"/>
                                          </p:val>
                                        </p:tav>
                                      </p:tavLst>
                                    </p:anim>
                                    <p:anim calcmode="lin" valueType="num">
                                      <p:cBhvr additive="base">
                                        <p:cTn id="41"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4611"/>
                                        </p:tgtEl>
                                        <p:attrNameLst>
                                          <p:attrName>style.visibility</p:attrName>
                                        </p:attrNameLst>
                                      </p:cBhvr>
                                      <p:to>
                                        <p:strVal val="visible"/>
                                      </p:to>
                                    </p:set>
                                    <p:animEffect transition="in" filter="wipe(left)">
                                      <p:cBhvr>
                                        <p:cTn id="46" dur="500"/>
                                        <p:tgtEl>
                                          <p:spTgt spid="2461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4612"/>
                                        </p:tgtEl>
                                        <p:attrNameLst>
                                          <p:attrName>style.visibility</p:attrName>
                                        </p:attrNameLst>
                                      </p:cBhvr>
                                      <p:to>
                                        <p:strVal val="visible"/>
                                      </p:to>
                                    </p:set>
                                    <p:animEffect transition="in" filter="wipe(left)">
                                      <p:cBhvr>
                                        <p:cTn id="51" dur="500"/>
                                        <p:tgtEl>
                                          <p:spTgt spid="2461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24613"/>
                                        </p:tgtEl>
                                        <p:attrNameLst>
                                          <p:attrName>style.visibility</p:attrName>
                                        </p:attrNameLst>
                                      </p:cBhvr>
                                      <p:to>
                                        <p:strVal val="visible"/>
                                      </p:to>
                                    </p:set>
                                    <p:animEffect transition="in" filter="wipe(left)">
                                      <p:cBhvr>
                                        <p:cTn id="56" dur="500"/>
                                        <p:tgtEl>
                                          <p:spTgt spid="24613"/>
                                        </p:tgtEl>
                                      </p:cBhvr>
                                    </p:animEffect>
                                  </p:childTnLst>
                                </p:cTn>
                              </p:par>
                            </p:childTnLst>
                          </p:cTn>
                        </p:par>
                        <p:par>
                          <p:cTn id="57" fill="hold" nodeType="afterGroup">
                            <p:stCondLst>
                              <p:cond delay="500"/>
                            </p:stCondLst>
                            <p:childTnLst>
                              <p:par>
                                <p:cTn id="58" presetID="3" presetClass="entr" presetSubtype="10" fill="hold" grpId="0" nodeType="afterEffect">
                                  <p:stCondLst>
                                    <p:cond delay="0"/>
                                  </p:stCondLst>
                                  <p:childTnLst>
                                    <p:set>
                                      <p:cBhvr>
                                        <p:cTn id="59" dur="1" fill="hold">
                                          <p:stCondLst>
                                            <p:cond delay="0"/>
                                          </p:stCondLst>
                                        </p:cTn>
                                        <p:tgtEl>
                                          <p:spTgt spid="24615"/>
                                        </p:tgtEl>
                                        <p:attrNameLst>
                                          <p:attrName>style.visibility</p:attrName>
                                        </p:attrNameLst>
                                      </p:cBhvr>
                                      <p:to>
                                        <p:strVal val="visible"/>
                                      </p:to>
                                    </p:set>
                                    <p:animEffect transition="in" filter="blinds(horizontal)">
                                      <p:cBhvr>
                                        <p:cTn id="60" dur="500"/>
                                        <p:tgtEl>
                                          <p:spTgt spid="24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79" grpId="0" animBg="1"/>
      <p:bldP spid="24580" grpId="0" autoUpdateAnimBg="0"/>
      <p:bldP spid="24581" grpId="0" autoUpdateAnimBg="0"/>
      <p:bldP spid="24582" grpId="0" autoUpdateAnimBg="0"/>
      <p:bldP spid="24583" grpId="0" autoUpdateAnimBg="0"/>
      <p:bldP spid="24615" grpId="0" autoUpdateAnimBg="0"/>
      <p:bldP spid="24615" grpId="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127000" y="115888"/>
            <a:ext cx="50927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kumimoji="0" lang="zh-CN" altLang="en-US" dirty="0">
                <a:solidFill>
                  <a:schemeClr val="accent2"/>
                </a:solidFill>
              </a:rPr>
              <a:t>二、</a:t>
            </a:r>
            <a:r>
              <a:rPr lang="zh-CN" altLang="en-US" dirty="0">
                <a:solidFill>
                  <a:schemeClr val="accent2"/>
                </a:solidFill>
              </a:rPr>
              <a:t>电势</a:t>
            </a:r>
            <a:r>
              <a:rPr lang="en-US" altLang="zh-CN" dirty="0">
                <a:solidFill>
                  <a:schemeClr val="accent2"/>
                </a:solidFill>
              </a:rPr>
              <a:t>(Electric Potential)</a:t>
            </a:r>
            <a:endParaRPr lang="en-US" altLang="zh-CN" b="0" dirty="0">
              <a:solidFill>
                <a:schemeClr val="accent2"/>
              </a:solidFill>
            </a:endParaRPr>
          </a:p>
        </p:txBody>
      </p:sp>
      <p:sp>
        <p:nvSpPr>
          <p:cNvPr id="12292" name="Text Box 4"/>
          <p:cNvSpPr txBox="1">
            <a:spLocks noChangeArrowheads="1"/>
          </p:cNvSpPr>
          <p:nvPr/>
        </p:nvSpPr>
        <p:spPr bwMode="auto">
          <a:xfrm>
            <a:off x="152400" y="911225"/>
            <a:ext cx="93154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marL="457200" indent="-457200">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Clr>
                <a:srgbClr val="CC3300"/>
              </a:buClr>
              <a:buSzPct val="130000"/>
              <a:buFontTx/>
              <a:buNone/>
            </a:pPr>
            <a:r>
              <a:rPr lang="en-US" altLang="zh-CN" sz="2800">
                <a:solidFill>
                  <a:schemeClr val="accent2"/>
                </a:solidFill>
              </a:rPr>
              <a:t>1. </a:t>
            </a:r>
            <a:r>
              <a:rPr lang="zh-CN" altLang="en-US" sz="2800">
                <a:solidFill>
                  <a:schemeClr val="accent2"/>
                </a:solidFill>
              </a:rPr>
              <a:t>定义：电场中任一点的</a:t>
            </a:r>
            <a:r>
              <a:rPr lang="zh-CN" altLang="en-US" sz="2800">
                <a:solidFill>
                  <a:srgbClr val="CC3300"/>
                </a:solidFill>
              </a:rPr>
              <a:t>电势</a:t>
            </a:r>
            <a:r>
              <a:rPr lang="zh-CN" altLang="en-US" sz="2800">
                <a:solidFill>
                  <a:schemeClr val="accent2"/>
                </a:solidFill>
              </a:rPr>
              <a:t>等于把单位正电荷自该点</a:t>
            </a:r>
          </a:p>
          <a:p>
            <a:pPr eaLnBrk="1" hangingPunct="1">
              <a:spcBef>
                <a:spcPct val="0"/>
              </a:spcBef>
              <a:buClr>
                <a:srgbClr val="CC3300"/>
              </a:buClr>
              <a:buSzPct val="130000"/>
              <a:buFontTx/>
              <a:buNone/>
            </a:pPr>
            <a:r>
              <a:rPr lang="zh-CN" altLang="en-US" sz="2800">
                <a:solidFill>
                  <a:schemeClr val="accent2"/>
                </a:solidFill>
              </a:rPr>
              <a:t>                沿任意路径移动到电势零点静电场力所做的功，    </a:t>
            </a:r>
          </a:p>
          <a:p>
            <a:pPr eaLnBrk="1" hangingPunct="1">
              <a:spcBef>
                <a:spcPct val="0"/>
              </a:spcBef>
              <a:buClr>
                <a:srgbClr val="CC3300"/>
              </a:buClr>
              <a:buSzPct val="130000"/>
              <a:buFontTx/>
              <a:buNone/>
            </a:pPr>
            <a:r>
              <a:rPr lang="zh-CN" altLang="en-US" sz="2800">
                <a:solidFill>
                  <a:schemeClr val="accent2"/>
                </a:solidFill>
              </a:rPr>
              <a:t>                </a:t>
            </a:r>
            <a:r>
              <a:rPr lang="zh-CN" altLang="en-US" sz="2800">
                <a:solidFill>
                  <a:srgbClr val="CC3300"/>
                </a:solidFill>
              </a:rPr>
              <a:t>等于场强从该点沿任意路径到电势零点的线积   </a:t>
            </a:r>
          </a:p>
          <a:p>
            <a:pPr eaLnBrk="1" hangingPunct="1">
              <a:spcBef>
                <a:spcPct val="0"/>
              </a:spcBef>
              <a:buClr>
                <a:srgbClr val="CC3300"/>
              </a:buClr>
              <a:buSzPct val="130000"/>
              <a:buFontTx/>
              <a:buNone/>
            </a:pPr>
            <a:r>
              <a:rPr lang="zh-CN" altLang="en-US" sz="2800">
                <a:solidFill>
                  <a:srgbClr val="CC3300"/>
                </a:solidFill>
              </a:rPr>
              <a:t>                分</a:t>
            </a:r>
            <a:r>
              <a:rPr lang="zh-CN" altLang="en-US" sz="2800" b="0">
                <a:solidFill>
                  <a:schemeClr val="accent2"/>
                </a:solidFill>
              </a:rPr>
              <a:t>。</a:t>
            </a:r>
          </a:p>
        </p:txBody>
      </p:sp>
      <p:graphicFrame>
        <p:nvGraphicFramePr>
          <p:cNvPr id="12295" name="Object 7"/>
          <p:cNvGraphicFramePr>
            <a:graphicFrameLocks noChangeAspect="1"/>
          </p:cNvGraphicFramePr>
          <p:nvPr/>
        </p:nvGraphicFramePr>
        <p:xfrm>
          <a:off x="2863850" y="2446338"/>
          <a:ext cx="2841625" cy="736600"/>
        </p:xfrm>
        <a:graphic>
          <a:graphicData uri="http://schemas.openxmlformats.org/presentationml/2006/ole">
            <mc:AlternateContent xmlns:mc="http://schemas.openxmlformats.org/markup-compatibility/2006">
              <mc:Choice xmlns:v="urn:schemas-microsoft-com:vml" Requires="v">
                <p:oleObj name="公式" r:id="rId3" imgW="2752641" imgH="695257" progId="Equation.3">
                  <p:embed/>
                </p:oleObj>
              </mc:Choice>
              <mc:Fallback>
                <p:oleObj name="公式" r:id="rId3" imgW="2752641" imgH="695257"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3850" y="2446338"/>
                        <a:ext cx="2841625"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6" name="Rectangle 8"/>
          <p:cNvSpPr>
            <a:spLocks noChangeArrowheads="1"/>
          </p:cNvSpPr>
          <p:nvPr/>
        </p:nvSpPr>
        <p:spPr bwMode="auto">
          <a:xfrm>
            <a:off x="0" y="760413"/>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12308" name="Rectangle 20"/>
          <p:cNvSpPr>
            <a:spLocks noChangeArrowheads="1"/>
          </p:cNvSpPr>
          <p:nvPr/>
        </p:nvSpPr>
        <p:spPr bwMode="auto">
          <a:xfrm>
            <a:off x="2286000" y="5873750"/>
            <a:ext cx="4264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dirty="0">
                <a:solidFill>
                  <a:srgbClr val="CC3300"/>
                </a:solidFill>
                <a:latin typeface="宋体" pitchFamily="2" charset="-122"/>
              </a:rPr>
              <a:t>电势零点不同电势不同</a:t>
            </a:r>
          </a:p>
        </p:txBody>
      </p:sp>
      <p:sp>
        <p:nvSpPr>
          <p:cNvPr id="12309" name="Text Box 21"/>
          <p:cNvSpPr txBox="1">
            <a:spLocks noChangeArrowheads="1"/>
          </p:cNvSpPr>
          <p:nvPr/>
        </p:nvSpPr>
        <p:spPr bwMode="auto">
          <a:xfrm>
            <a:off x="242888" y="3563938"/>
            <a:ext cx="30400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en-US" altLang="zh-CN" sz="2800">
                <a:solidFill>
                  <a:schemeClr val="accent2"/>
                </a:solidFill>
              </a:rPr>
              <a:t>2. </a:t>
            </a:r>
            <a:r>
              <a:rPr lang="zh-CN" altLang="en-US" sz="2800">
                <a:solidFill>
                  <a:schemeClr val="accent2"/>
                </a:solidFill>
              </a:rPr>
              <a:t>电势零点的选择</a:t>
            </a:r>
            <a:endParaRPr lang="zh-CN" altLang="en-US" sz="2800" b="0"/>
          </a:p>
        </p:txBody>
      </p:sp>
      <p:sp>
        <p:nvSpPr>
          <p:cNvPr id="12310" name="Text Box 22"/>
          <p:cNvSpPr txBox="1">
            <a:spLocks noChangeArrowheads="1"/>
          </p:cNvSpPr>
          <p:nvPr/>
        </p:nvSpPr>
        <p:spPr bwMode="auto">
          <a:xfrm>
            <a:off x="152400" y="4035425"/>
            <a:ext cx="6256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原则：</a:t>
            </a:r>
            <a:r>
              <a:rPr lang="zh-CN" altLang="en-US" sz="2800">
                <a:solidFill>
                  <a:srgbClr val="CC3300"/>
                </a:solidFill>
              </a:rPr>
              <a:t>任意</a:t>
            </a:r>
            <a:r>
              <a:rPr lang="zh-CN" altLang="en-US" sz="2800">
                <a:solidFill>
                  <a:schemeClr val="accent2"/>
                </a:solidFill>
              </a:rPr>
              <a:t>，视研究问题的方便而定；</a:t>
            </a:r>
          </a:p>
        </p:txBody>
      </p:sp>
      <p:sp>
        <p:nvSpPr>
          <p:cNvPr id="12311" name="Text Box 23"/>
          <p:cNvSpPr txBox="1">
            <a:spLocks noChangeArrowheads="1"/>
          </p:cNvSpPr>
          <p:nvPr/>
        </p:nvSpPr>
        <p:spPr bwMode="auto">
          <a:xfrm>
            <a:off x="152400" y="4568825"/>
            <a:ext cx="9459913"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25000"/>
              </a:spcBef>
              <a:buFontTx/>
              <a:buNone/>
            </a:pPr>
            <a:r>
              <a:rPr lang="zh-CN" altLang="en-US" sz="2800">
                <a:solidFill>
                  <a:schemeClr val="accent2"/>
                </a:solidFill>
              </a:rPr>
              <a:t>通常：</a:t>
            </a:r>
            <a:r>
              <a:rPr lang="zh-CN" altLang="en-US" sz="2800">
                <a:solidFill>
                  <a:srgbClr val="CC3300"/>
                </a:solidFill>
              </a:rPr>
              <a:t>理论</a:t>
            </a:r>
            <a:r>
              <a:rPr lang="zh-CN" altLang="en-US" sz="2800">
                <a:solidFill>
                  <a:schemeClr val="accent2"/>
                </a:solidFill>
              </a:rPr>
              <a:t>计算</a:t>
            </a:r>
            <a:r>
              <a:rPr lang="zh-CN" altLang="en-US" sz="2800">
                <a:solidFill>
                  <a:srgbClr val="CC3300"/>
                </a:solidFill>
              </a:rPr>
              <a:t>有限带电体</a:t>
            </a:r>
            <a:r>
              <a:rPr lang="zh-CN" altLang="en-US" sz="2800">
                <a:solidFill>
                  <a:schemeClr val="accent2"/>
                </a:solidFill>
              </a:rPr>
              <a:t>电势时选</a:t>
            </a:r>
            <a:r>
              <a:rPr lang="zh-CN" altLang="en-US" sz="2800">
                <a:solidFill>
                  <a:srgbClr val="CC3300"/>
                </a:solidFill>
              </a:rPr>
              <a:t>无限远</a:t>
            </a:r>
            <a:r>
              <a:rPr lang="zh-CN" altLang="en-US" sz="2800">
                <a:solidFill>
                  <a:schemeClr val="accent2"/>
                </a:solidFill>
              </a:rPr>
              <a:t>为参考点；</a:t>
            </a:r>
          </a:p>
          <a:p>
            <a:pPr eaLnBrk="1" hangingPunct="1">
              <a:spcBef>
                <a:spcPct val="25000"/>
              </a:spcBef>
              <a:buFontTx/>
              <a:buNone/>
            </a:pPr>
            <a:r>
              <a:rPr lang="zh-CN" altLang="en-US" sz="2800">
                <a:solidFill>
                  <a:srgbClr val="CC3300"/>
                </a:solidFill>
              </a:rPr>
              <a:t>            实际</a:t>
            </a:r>
            <a:r>
              <a:rPr lang="zh-CN" altLang="en-US" sz="2800">
                <a:solidFill>
                  <a:schemeClr val="accent2"/>
                </a:solidFill>
              </a:rPr>
              <a:t>应用或研究电路问题时取</a:t>
            </a:r>
            <a:r>
              <a:rPr lang="zh-CN" altLang="en-US" sz="2800">
                <a:solidFill>
                  <a:srgbClr val="CC3300"/>
                </a:solidFill>
              </a:rPr>
              <a:t>大地</a:t>
            </a:r>
            <a:r>
              <a:rPr lang="zh-CN" altLang="en-US" sz="2800">
                <a:solidFill>
                  <a:schemeClr val="accent2"/>
                </a:solidFill>
              </a:rPr>
              <a:t>、</a:t>
            </a:r>
            <a:r>
              <a:rPr lang="zh-CN" altLang="en-US" sz="2800">
                <a:solidFill>
                  <a:srgbClr val="CC3300"/>
                </a:solidFill>
              </a:rPr>
              <a:t>仪器外壳</a:t>
            </a:r>
            <a:r>
              <a:rPr lang="zh-CN" altLang="en-US" sz="2800">
                <a:solidFill>
                  <a:schemeClr val="accent2"/>
                </a:solidFill>
              </a:rPr>
              <a:t>等。</a:t>
            </a:r>
            <a:endParaRPr lang="en-US" altLang="zh-CN" sz="2800">
              <a:solidFill>
                <a:schemeClr val="accent2"/>
              </a:solidFill>
            </a:endParaRPr>
          </a:p>
        </p:txBody>
      </p:sp>
      <p:sp>
        <p:nvSpPr>
          <p:cNvPr id="10" name="Rectangle 20"/>
          <p:cNvSpPr>
            <a:spLocks noChangeArrowheads="1"/>
          </p:cNvSpPr>
          <p:nvPr/>
        </p:nvSpPr>
        <p:spPr bwMode="auto">
          <a:xfrm>
            <a:off x="6588224" y="2492896"/>
            <a:ext cx="142058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dirty="0">
                <a:solidFill>
                  <a:srgbClr val="CC3300"/>
                </a:solidFill>
                <a:latin typeface="宋体" pitchFamily="2" charset="-122"/>
              </a:rPr>
              <a:t>标量场</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blinds(horizontal)">
                                      <p:cBhvr>
                                        <p:cTn id="7" dur="500"/>
                                        <p:tgtEl>
                                          <p:spTgt spid="12291"/>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12296"/>
                                        </p:tgtEl>
                                        <p:attrNameLst>
                                          <p:attrName>style.visibility</p:attrName>
                                        </p:attrNameLst>
                                      </p:cBhvr>
                                      <p:to>
                                        <p:strVal val="visible"/>
                                      </p:to>
                                    </p:set>
                                    <p:animEffect transition="in" filter="strips(upRight)">
                                      <p:cBhvr>
                                        <p:cTn id="11" dur="500"/>
                                        <p:tgtEl>
                                          <p:spTgt spid="1229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2292"/>
                                        </p:tgtEl>
                                        <p:attrNameLst>
                                          <p:attrName>style.visibility</p:attrName>
                                        </p:attrNameLst>
                                      </p:cBhvr>
                                      <p:to>
                                        <p:strVal val="visible"/>
                                      </p:to>
                                    </p:set>
                                    <p:animEffect transition="in" filter="wipe(left)">
                                      <p:cBhvr>
                                        <p:cTn id="16" dur="500"/>
                                        <p:tgtEl>
                                          <p:spTgt spid="1229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nodeType="clickEffect">
                                  <p:stCondLst>
                                    <p:cond delay="0"/>
                                  </p:stCondLst>
                                  <p:childTnLst>
                                    <p:set>
                                      <p:cBhvr>
                                        <p:cTn id="20" dur="1" fill="hold">
                                          <p:stCondLst>
                                            <p:cond delay="0"/>
                                          </p:stCondLst>
                                        </p:cTn>
                                        <p:tgtEl>
                                          <p:spTgt spid="12295"/>
                                        </p:tgtEl>
                                        <p:attrNameLst>
                                          <p:attrName>style.visibility</p:attrName>
                                        </p:attrNameLst>
                                      </p:cBhvr>
                                      <p:to>
                                        <p:strVal val="visible"/>
                                      </p:to>
                                    </p:set>
                                    <p:anim calcmode="lin" valueType="num">
                                      <p:cBhvr>
                                        <p:cTn id="21" dur="500" fill="hold"/>
                                        <p:tgtEl>
                                          <p:spTgt spid="12295"/>
                                        </p:tgtEl>
                                        <p:attrNameLst>
                                          <p:attrName>ppt_w</p:attrName>
                                        </p:attrNameLst>
                                      </p:cBhvr>
                                      <p:tavLst>
                                        <p:tav tm="0">
                                          <p:val>
                                            <p:fltVal val="0"/>
                                          </p:val>
                                        </p:tav>
                                        <p:tav tm="100000">
                                          <p:val>
                                            <p:strVal val="#ppt_w"/>
                                          </p:val>
                                        </p:tav>
                                      </p:tavLst>
                                    </p:anim>
                                    <p:anim calcmode="lin" valueType="num">
                                      <p:cBhvr>
                                        <p:cTn id="22" dur="500" fill="hold"/>
                                        <p:tgtEl>
                                          <p:spTgt spid="12295"/>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2309"/>
                                        </p:tgtEl>
                                        <p:attrNameLst>
                                          <p:attrName>style.visibility</p:attrName>
                                        </p:attrNameLst>
                                      </p:cBhvr>
                                      <p:to>
                                        <p:strVal val="visible"/>
                                      </p:to>
                                    </p:set>
                                    <p:animEffect transition="in" filter="wipe(left)">
                                      <p:cBhvr>
                                        <p:cTn id="33" dur="500"/>
                                        <p:tgtEl>
                                          <p:spTgt spid="1230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2310"/>
                                        </p:tgtEl>
                                        <p:attrNameLst>
                                          <p:attrName>style.visibility</p:attrName>
                                        </p:attrNameLst>
                                      </p:cBhvr>
                                      <p:to>
                                        <p:strVal val="visible"/>
                                      </p:to>
                                    </p:set>
                                    <p:animEffect transition="in" filter="wipe(left)">
                                      <p:cBhvr>
                                        <p:cTn id="38" dur="500"/>
                                        <p:tgtEl>
                                          <p:spTgt spid="1231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2311"/>
                                        </p:tgtEl>
                                        <p:attrNameLst>
                                          <p:attrName>style.visibility</p:attrName>
                                        </p:attrNameLst>
                                      </p:cBhvr>
                                      <p:to>
                                        <p:strVal val="visible"/>
                                      </p:to>
                                    </p:set>
                                    <p:animEffect transition="in" filter="wipe(left)">
                                      <p:cBhvr>
                                        <p:cTn id="43" dur="500"/>
                                        <p:tgtEl>
                                          <p:spTgt spid="1231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16" fill="hold" grpId="0" nodeType="clickEffect">
                                  <p:stCondLst>
                                    <p:cond delay="0"/>
                                  </p:stCondLst>
                                  <p:childTnLst>
                                    <p:set>
                                      <p:cBhvr>
                                        <p:cTn id="47" dur="1" fill="hold">
                                          <p:stCondLst>
                                            <p:cond delay="0"/>
                                          </p:stCondLst>
                                        </p:cTn>
                                        <p:tgtEl>
                                          <p:spTgt spid="12308"/>
                                        </p:tgtEl>
                                        <p:attrNameLst>
                                          <p:attrName>style.visibility</p:attrName>
                                        </p:attrNameLst>
                                      </p:cBhvr>
                                      <p:to>
                                        <p:strVal val="visible"/>
                                      </p:to>
                                    </p:set>
                                    <p:anim calcmode="lin" valueType="num">
                                      <p:cBhvr>
                                        <p:cTn id="48" dur="500" fill="hold"/>
                                        <p:tgtEl>
                                          <p:spTgt spid="12308"/>
                                        </p:tgtEl>
                                        <p:attrNameLst>
                                          <p:attrName>ppt_w</p:attrName>
                                        </p:attrNameLst>
                                      </p:cBhvr>
                                      <p:tavLst>
                                        <p:tav tm="0">
                                          <p:val>
                                            <p:fltVal val="0"/>
                                          </p:val>
                                        </p:tav>
                                        <p:tav tm="100000">
                                          <p:val>
                                            <p:strVal val="#ppt_w"/>
                                          </p:val>
                                        </p:tav>
                                      </p:tavLst>
                                    </p:anim>
                                    <p:anim calcmode="lin" valueType="num">
                                      <p:cBhvr>
                                        <p:cTn id="49" dur="500" fill="hold"/>
                                        <p:tgtEl>
                                          <p:spTgt spid="1230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utoUpdateAnimBg="0"/>
      <p:bldP spid="12292" grpId="0" autoUpdateAnimBg="0"/>
      <p:bldP spid="12296" grpId="0" animBg="1"/>
      <p:bldP spid="12308" grpId="0" autoUpdateAnimBg="0"/>
      <p:bldP spid="12309" grpId="0" autoUpdateAnimBg="0"/>
      <p:bldP spid="12310" grpId="0" autoUpdateAnimBg="0"/>
      <p:bldP spid="12311" grpId="0" autoUpdateAnimBg="0"/>
      <p:bldP spid="1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533400" y="4937125"/>
            <a:ext cx="1524000" cy="1066800"/>
            <a:chOff x="384" y="2783"/>
            <a:chExt cx="960" cy="672"/>
          </a:xfrm>
        </p:grpSpPr>
        <p:sp>
          <p:nvSpPr>
            <p:cNvPr id="18444" name="AutoShape 11"/>
            <p:cNvSpPr>
              <a:spLocks noChangeArrowheads="1"/>
            </p:cNvSpPr>
            <p:nvPr/>
          </p:nvSpPr>
          <p:spPr bwMode="auto">
            <a:xfrm>
              <a:off x="384" y="2783"/>
              <a:ext cx="864" cy="672"/>
            </a:xfrm>
            <a:prstGeom prst="irregularSeal1">
              <a:avLst/>
            </a:prstGeom>
            <a:solidFill>
              <a:srgbClr val="FF9900"/>
            </a:solidFill>
            <a:ln w="12699">
              <a:solidFill>
                <a:srgbClr val="990000"/>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18445" name="Text Box 12"/>
            <p:cNvSpPr txBox="1">
              <a:spLocks noChangeArrowheads="1"/>
            </p:cNvSpPr>
            <p:nvPr/>
          </p:nvSpPr>
          <p:spPr bwMode="auto">
            <a:xfrm>
              <a:off x="480" y="2927"/>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solidFill>
                    <a:srgbClr val="3333CC"/>
                  </a:solidFill>
                  <a:latin typeface="宋体" pitchFamily="2" charset="-122"/>
                </a:rPr>
                <a:t>注意</a:t>
              </a:r>
            </a:p>
          </p:txBody>
        </p:sp>
      </p:grpSp>
      <p:sp>
        <p:nvSpPr>
          <p:cNvPr id="13330" name="Text Box 18"/>
          <p:cNvSpPr txBox="1">
            <a:spLocks noChangeArrowheads="1"/>
          </p:cNvSpPr>
          <p:nvPr/>
        </p:nvSpPr>
        <p:spPr bwMode="auto">
          <a:xfrm>
            <a:off x="2667000" y="5362575"/>
            <a:ext cx="472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800">
                <a:solidFill>
                  <a:srgbClr val="CC3300"/>
                </a:solidFill>
              </a:rPr>
              <a:t>电势是描述电场性质的物理量，与试验电荷无关；</a:t>
            </a:r>
            <a:endParaRPr lang="en-US" altLang="zh-CN" sz="2800">
              <a:solidFill>
                <a:srgbClr val="CC3300"/>
              </a:solidFill>
            </a:endParaRPr>
          </a:p>
        </p:txBody>
      </p:sp>
      <p:sp>
        <p:nvSpPr>
          <p:cNvPr id="13331" name="Text Box 19"/>
          <p:cNvSpPr txBox="1">
            <a:spLocks noChangeArrowheads="1"/>
          </p:cNvSpPr>
          <p:nvPr/>
        </p:nvSpPr>
        <p:spPr bwMode="auto">
          <a:xfrm>
            <a:off x="250825" y="319088"/>
            <a:ext cx="4038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a:solidFill>
                  <a:schemeClr val="accent2"/>
                </a:solidFill>
              </a:rPr>
              <a:t>3. </a:t>
            </a:r>
            <a:r>
              <a:rPr lang="zh-CN" altLang="en-US" sz="2800">
                <a:solidFill>
                  <a:schemeClr val="accent2"/>
                </a:solidFill>
              </a:rPr>
              <a:t>电势和电势能的关系 </a:t>
            </a:r>
          </a:p>
        </p:txBody>
      </p:sp>
      <p:sp>
        <p:nvSpPr>
          <p:cNvPr id="13332" name="Text Box 20"/>
          <p:cNvSpPr txBox="1">
            <a:spLocks noChangeArrowheads="1"/>
          </p:cNvSpPr>
          <p:nvPr/>
        </p:nvSpPr>
        <p:spPr bwMode="auto">
          <a:xfrm>
            <a:off x="323850" y="3870325"/>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en-US" altLang="zh-CN" sz="2800">
                <a:solidFill>
                  <a:schemeClr val="accent2"/>
                </a:solidFill>
              </a:rPr>
              <a:t>5. </a:t>
            </a:r>
            <a:r>
              <a:rPr lang="zh-CN" altLang="en-US" sz="2800">
                <a:solidFill>
                  <a:schemeClr val="accent2"/>
                </a:solidFill>
              </a:rPr>
              <a:t>单位</a:t>
            </a:r>
            <a:endParaRPr lang="zh-CN" altLang="en-US" sz="2800" b="0"/>
          </a:p>
        </p:txBody>
      </p:sp>
      <p:sp>
        <p:nvSpPr>
          <p:cNvPr id="13333" name="Text Box 21"/>
          <p:cNvSpPr txBox="1">
            <a:spLocks noChangeArrowheads="1"/>
          </p:cNvSpPr>
          <p:nvPr/>
        </p:nvSpPr>
        <p:spPr bwMode="auto">
          <a:xfrm>
            <a:off x="2590800" y="4251325"/>
            <a:ext cx="320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SI</a:t>
            </a:r>
            <a:r>
              <a:rPr lang="zh-CN" altLang="en-US" sz="2800">
                <a:solidFill>
                  <a:schemeClr val="accent2"/>
                </a:solidFill>
              </a:rPr>
              <a:t>单位：</a:t>
            </a:r>
            <a:r>
              <a:rPr lang="zh-CN" altLang="en-US" sz="2800">
                <a:solidFill>
                  <a:srgbClr val="CC3300"/>
                </a:solidFill>
              </a:rPr>
              <a:t>伏</a:t>
            </a:r>
            <a:r>
              <a:rPr lang="en-US" altLang="zh-CN" sz="2800">
                <a:solidFill>
                  <a:srgbClr val="CC3300"/>
                </a:solidFill>
              </a:rPr>
              <a:t>[</a:t>
            </a:r>
            <a:r>
              <a:rPr lang="zh-CN" altLang="en-US" sz="2800">
                <a:solidFill>
                  <a:srgbClr val="CC3300"/>
                </a:solidFill>
              </a:rPr>
              <a:t>特</a:t>
            </a:r>
            <a:r>
              <a:rPr lang="en-US" altLang="zh-CN" sz="2800">
                <a:solidFill>
                  <a:srgbClr val="CC3300"/>
                </a:solidFill>
              </a:rPr>
              <a:t>](V)</a:t>
            </a:r>
            <a:endParaRPr lang="en-US" altLang="zh-CN" sz="2800" b="0">
              <a:solidFill>
                <a:schemeClr val="accent2"/>
              </a:solidFill>
            </a:endParaRPr>
          </a:p>
        </p:txBody>
      </p:sp>
      <p:sp>
        <p:nvSpPr>
          <p:cNvPr id="13334" name="Text Box 22"/>
          <p:cNvSpPr txBox="1">
            <a:spLocks noChangeArrowheads="1"/>
          </p:cNvSpPr>
          <p:nvPr/>
        </p:nvSpPr>
        <p:spPr bwMode="auto">
          <a:xfrm>
            <a:off x="165348" y="893763"/>
            <a:ext cx="4838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dirty="0">
                <a:solidFill>
                  <a:schemeClr val="accent2"/>
                </a:solidFill>
                <a:latin typeface="宋体" pitchFamily="2" charset="-122"/>
              </a:rPr>
              <a:t>点电荷</a:t>
            </a:r>
            <a:r>
              <a:rPr lang="en-US" altLang="zh-CN" sz="2800" i="1" dirty="0">
                <a:solidFill>
                  <a:schemeClr val="accent2"/>
                </a:solidFill>
              </a:rPr>
              <a:t>q</a:t>
            </a:r>
            <a:r>
              <a:rPr lang="en-US" altLang="zh-CN" sz="2800" baseline="-25000" dirty="0">
                <a:solidFill>
                  <a:schemeClr val="accent2"/>
                </a:solidFill>
              </a:rPr>
              <a:t>0</a:t>
            </a:r>
            <a:r>
              <a:rPr lang="zh-CN" altLang="en-US" sz="2800" dirty="0">
                <a:solidFill>
                  <a:schemeClr val="accent2"/>
                </a:solidFill>
                <a:latin typeface="宋体" pitchFamily="2" charset="-122"/>
              </a:rPr>
              <a:t>在电场中的电势能为</a:t>
            </a:r>
            <a:r>
              <a:rPr lang="zh-CN" altLang="en-US" sz="2800" dirty="0">
                <a:solidFill>
                  <a:schemeClr val="accent2"/>
                </a:solidFill>
              </a:rPr>
              <a:t> </a:t>
            </a:r>
            <a:endParaRPr lang="en-US" altLang="zh-CN" sz="2800" dirty="0">
              <a:solidFill>
                <a:schemeClr val="accent2"/>
              </a:solidFill>
            </a:endParaRPr>
          </a:p>
        </p:txBody>
      </p:sp>
      <p:graphicFrame>
        <p:nvGraphicFramePr>
          <p:cNvPr id="27704" name="Object 56"/>
          <p:cNvGraphicFramePr>
            <a:graphicFrameLocks noChangeAspect="1"/>
          </p:cNvGraphicFramePr>
          <p:nvPr>
            <p:extLst>
              <p:ext uri="{D42A27DB-BD31-4B8C-83A1-F6EECF244321}">
                <p14:modId xmlns:p14="http://schemas.microsoft.com/office/powerpoint/2010/main" val="1383537503"/>
              </p:ext>
            </p:extLst>
          </p:nvPr>
        </p:nvGraphicFramePr>
        <p:xfrm>
          <a:off x="1242120" y="1458913"/>
          <a:ext cx="1403350" cy="457200"/>
        </p:xfrm>
        <a:graphic>
          <a:graphicData uri="http://schemas.openxmlformats.org/presentationml/2006/ole">
            <mc:AlternateContent xmlns:mc="http://schemas.openxmlformats.org/markup-compatibility/2006">
              <mc:Choice xmlns:v="urn:schemas-microsoft-com:vml" Requires="v">
                <p:oleObj name="Equation" r:id="rId2" imgW="1304976" imgH="419100" progId="Equation.3">
                  <p:embed/>
                </p:oleObj>
              </mc:Choice>
              <mc:Fallback>
                <p:oleObj name="Equation" r:id="rId2" imgW="1304976" imgH="419100" progId="Equation.3">
                  <p:embed/>
                  <p:pic>
                    <p:nvPicPr>
                      <p:cNvPr id="0" name="Object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2120" y="1458913"/>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sp>
        <p:nvSpPr>
          <p:cNvPr id="13337" name="Text Box 25"/>
          <p:cNvSpPr txBox="1">
            <a:spLocks noChangeArrowheads="1"/>
          </p:cNvSpPr>
          <p:nvPr/>
        </p:nvSpPr>
        <p:spPr bwMode="auto">
          <a:xfrm>
            <a:off x="251520" y="1973263"/>
            <a:ext cx="3740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rgbClr val="CC3300"/>
                </a:solidFill>
              </a:rPr>
              <a:t>电势零点即电势能零点</a:t>
            </a:r>
          </a:p>
        </p:txBody>
      </p:sp>
      <p:sp>
        <p:nvSpPr>
          <p:cNvPr id="13338" name="Text Box 26"/>
          <p:cNvSpPr txBox="1">
            <a:spLocks noChangeArrowheads="1"/>
          </p:cNvSpPr>
          <p:nvPr/>
        </p:nvSpPr>
        <p:spPr bwMode="auto">
          <a:xfrm>
            <a:off x="250825" y="2636838"/>
            <a:ext cx="8839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marL="285750" indent="-285750">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a:solidFill>
                  <a:schemeClr val="accent2"/>
                </a:solidFill>
              </a:rPr>
              <a:t>4. </a:t>
            </a:r>
            <a:r>
              <a:rPr lang="zh-CN" altLang="en-US" sz="2800">
                <a:solidFill>
                  <a:schemeClr val="accent2"/>
                </a:solidFill>
              </a:rPr>
              <a:t>把电荷</a:t>
            </a:r>
            <a:r>
              <a:rPr lang="en-US" altLang="zh-CN" sz="2800" i="1">
                <a:solidFill>
                  <a:schemeClr val="accent2"/>
                </a:solidFill>
              </a:rPr>
              <a:t>q</a:t>
            </a:r>
            <a:r>
              <a:rPr lang="en-US" altLang="zh-CN" sz="2800" baseline="-25000">
                <a:solidFill>
                  <a:schemeClr val="accent2"/>
                </a:solidFill>
              </a:rPr>
              <a:t>0</a:t>
            </a:r>
            <a:r>
              <a:rPr lang="zh-CN" altLang="en-US" sz="2800">
                <a:solidFill>
                  <a:schemeClr val="accent2"/>
                </a:solidFill>
              </a:rPr>
              <a:t>从</a:t>
            </a:r>
            <a:r>
              <a:rPr lang="en-US" altLang="zh-CN" sz="2800" i="1">
                <a:solidFill>
                  <a:schemeClr val="accent2"/>
                </a:solidFill>
              </a:rPr>
              <a:t>a</a:t>
            </a:r>
            <a:r>
              <a:rPr lang="zh-CN" altLang="en-US" sz="2800">
                <a:solidFill>
                  <a:schemeClr val="accent2"/>
                </a:solidFill>
              </a:rPr>
              <a:t>沿任意路径移动到</a:t>
            </a:r>
            <a:r>
              <a:rPr lang="en-US" altLang="zh-CN" sz="2800" i="1">
                <a:solidFill>
                  <a:schemeClr val="accent2"/>
                </a:solidFill>
              </a:rPr>
              <a:t>b,</a:t>
            </a:r>
            <a:r>
              <a:rPr lang="zh-CN" altLang="en-US" sz="2800">
                <a:solidFill>
                  <a:schemeClr val="accent2"/>
                </a:solidFill>
              </a:rPr>
              <a:t>静电场力所做的功为</a:t>
            </a:r>
            <a:endParaRPr lang="zh-CN" altLang="en-US" sz="2400" b="0">
              <a:solidFill>
                <a:schemeClr val="accent2"/>
              </a:solidFill>
            </a:endParaRPr>
          </a:p>
        </p:txBody>
      </p:sp>
      <p:graphicFrame>
        <p:nvGraphicFramePr>
          <p:cNvPr id="27705" name="Object 57"/>
          <p:cNvGraphicFramePr>
            <a:graphicFrameLocks noChangeAspect="1"/>
          </p:cNvGraphicFramePr>
          <p:nvPr>
            <p:extLst>
              <p:ext uri="{D42A27DB-BD31-4B8C-83A1-F6EECF244321}">
                <p14:modId xmlns:p14="http://schemas.microsoft.com/office/powerpoint/2010/main" val="2247667242"/>
              </p:ext>
            </p:extLst>
          </p:nvPr>
        </p:nvGraphicFramePr>
        <p:xfrm>
          <a:off x="3275856" y="3284984"/>
          <a:ext cx="2840037" cy="649287"/>
        </p:xfrm>
        <a:graphic>
          <a:graphicData uri="http://schemas.openxmlformats.org/presentationml/2006/ole">
            <mc:AlternateContent xmlns:mc="http://schemas.openxmlformats.org/markup-compatibility/2006">
              <mc:Choice xmlns:v="urn:schemas-microsoft-com:vml" Requires="v">
                <p:oleObj name="Equation" r:id="rId4" imgW="1028520" imgH="228600" progId="Equation.DSMT4">
                  <p:embed/>
                </p:oleObj>
              </mc:Choice>
              <mc:Fallback>
                <p:oleObj name="Equation" r:id="rId4" imgW="1028520" imgH="228600" progId="Equation.DSMT4">
                  <p:embed/>
                  <p:pic>
                    <p:nvPicPr>
                      <p:cNvPr id="0" name="Object 57"/>
                      <p:cNvPicPr>
                        <a:picLocks noChangeAspect="1" noChangeArrowheads="1"/>
                      </p:cNvPicPr>
                      <p:nvPr/>
                    </p:nvPicPr>
                    <p:blipFill>
                      <a:blip r:embed="rId5"/>
                      <a:srcRect/>
                      <a:stretch>
                        <a:fillRect/>
                      </a:stretch>
                    </p:blipFill>
                    <p:spPr bwMode="auto">
                      <a:xfrm>
                        <a:off x="3275856" y="3284984"/>
                        <a:ext cx="2840037" cy="649287"/>
                      </a:xfrm>
                      <a:prstGeom prst="rect">
                        <a:avLst/>
                      </a:prstGeom>
                      <a:noFill/>
                      <a:ln>
                        <a:noFill/>
                      </a:ln>
                    </p:spPr>
                  </p:pic>
                </p:oleObj>
              </mc:Fallback>
            </mc:AlternateContent>
          </a:graphicData>
        </a:graphic>
      </p:graphicFrame>
      <p:sp>
        <p:nvSpPr>
          <p:cNvPr id="3" name="矩形 2"/>
          <p:cNvSpPr/>
          <p:nvPr/>
        </p:nvSpPr>
        <p:spPr>
          <a:xfrm>
            <a:off x="5102473" y="101590"/>
            <a:ext cx="3862015" cy="954107"/>
          </a:xfrm>
          <a:prstGeom prst="rect">
            <a:avLst/>
          </a:prstGeom>
        </p:spPr>
        <p:txBody>
          <a:bodyPr wrap="square">
            <a:spAutoFit/>
          </a:bodyPr>
          <a:lstStyle/>
          <a:p>
            <a:r>
              <a:rPr lang="zh-CN" altLang="en-US" dirty="0"/>
              <a:t>自由电荷的运动总是朝着电势能降低的方向</a:t>
            </a:r>
          </a:p>
        </p:txBody>
      </p:sp>
      <p:sp>
        <p:nvSpPr>
          <p:cNvPr id="15" name="矩形 14"/>
          <p:cNvSpPr/>
          <p:nvPr/>
        </p:nvSpPr>
        <p:spPr>
          <a:xfrm>
            <a:off x="5148064" y="1124744"/>
            <a:ext cx="3862015" cy="1384995"/>
          </a:xfrm>
          <a:prstGeom prst="rect">
            <a:avLst/>
          </a:prstGeom>
        </p:spPr>
        <p:txBody>
          <a:bodyPr wrap="square">
            <a:spAutoFit/>
          </a:bodyPr>
          <a:lstStyle/>
          <a:p>
            <a:r>
              <a:rPr lang="zh-CN" altLang="en-US" dirty="0">
                <a:solidFill>
                  <a:srgbClr val="FF0000"/>
                </a:solidFill>
              </a:rPr>
              <a:t>自由正电荷往电势低的方向运动，而负电荷往电势高的方向运动</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331"/>
                                        </p:tgtEl>
                                        <p:attrNameLst>
                                          <p:attrName>style.visibility</p:attrName>
                                        </p:attrNameLst>
                                      </p:cBhvr>
                                      <p:to>
                                        <p:strVal val="visible"/>
                                      </p:to>
                                    </p:set>
                                    <p:animEffect transition="in" filter="wipe(left)">
                                      <p:cBhvr>
                                        <p:cTn id="7" dur="500"/>
                                        <p:tgtEl>
                                          <p:spTgt spid="133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34"/>
                                        </p:tgtEl>
                                        <p:attrNameLst>
                                          <p:attrName>style.visibility</p:attrName>
                                        </p:attrNameLst>
                                      </p:cBhvr>
                                      <p:to>
                                        <p:strVal val="visible"/>
                                      </p:to>
                                    </p:set>
                                    <p:animEffect transition="in" filter="wipe(left)">
                                      <p:cBhvr>
                                        <p:cTn id="12" dur="500"/>
                                        <p:tgtEl>
                                          <p:spTgt spid="133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27704"/>
                                        </p:tgtEl>
                                        <p:attrNameLst>
                                          <p:attrName>style.visibility</p:attrName>
                                        </p:attrNameLst>
                                      </p:cBhvr>
                                      <p:to>
                                        <p:strVal val="visible"/>
                                      </p:to>
                                    </p:set>
                                    <p:anim calcmode="lin" valueType="num">
                                      <p:cBhvr>
                                        <p:cTn id="17" dur="500" fill="hold"/>
                                        <p:tgtEl>
                                          <p:spTgt spid="27704"/>
                                        </p:tgtEl>
                                        <p:attrNameLst>
                                          <p:attrName>ppt_w</p:attrName>
                                        </p:attrNameLst>
                                      </p:cBhvr>
                                      <p:tavLst>
                                        <p:tav tm="0">
                                          <p:val>
                                            <p:fltVal val="0"/>
                                          </p:val>
                                        </p:tav>
                                        <p:tav tm="100000">
                                          <p:val>
                                            <p:strVal val="#ppt_w"/>
                                          </p:val>
                                        </p:tav>
                                      </p:tavLst>
                                    </p:anim>
                                    <p:anim calcmode="lin" valueType="num">
                                      <p:cBhvr>
                                        <p:cTn id="18" dur="500" fill="hold"/>
                                        <p:tgtEl>
                                          <p:spTgt spid="27704"/>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3337"/>
                                        </p:tgtEl>
                                        <p:attrNameLst>
                                          <p:attrName>style.visibility</p:attrName>
                                        </p:attrNameLst>
                                      </p:cBhvr>
                                      <p:to>
                                        <p:strVal val="visible"/>
                                      </p:to>
                                    </p:set>
                                    <p:animEffect transition="in" filter="wipe(left)">
                                      <p:cBhvr>
                                        <p:cTn id="23" dur="500"/>
                                        <p:tgtEl>
                                          <p:spTgt spid="1333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3338"/>
                                        </p:tgtEl>
                                        <p:attrNameLst>
                                          <p:attrName>style.visibility</p:attrName>
                                        </p:attrNameLst>
                                      </p:cBhvr>
                                      <p:to>
                                        <p:strVal val="visible"/>
                                      </p:to>
                                    </p:set>
                                    <p:animEffect transition="in" filter="wipe(left)">
                                      <p:cBhvr>
                                        <p:cTn id="36" dur="500"/>
                                        <p:tgtEl>
                                          <p:spTgt spid="1333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7705"/>
                                        </p:tgtEl>
                                        <p:attrNameLst>
                                          <p:attrName>style.visibility</p:attrName>
                                        </p:attrNameLst>
                                      </p:cBhvr>
                                      <p:to>
                                        <p:strVal val="visible"/>
                                      </p:to>
                                    </p:set>
                                    <p:animEffect transition="in" filter="wipe(left)">
                                      <p:cBhvr>
                                        <p:cTn id="41" dur="500"/>
                                        <p:tgtEl>
                                          <p:spTgt spid="2770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3332"/>
                                        </p:tgtEl>
                                        <p:attrNameLst>
                                          <p:attrName>style.visibility</p:attrName>
                                        </p:attrNameLst>
                                      </p:cBhvr>
                                      <p:to>
                                        <p:strVal val="visible"/>
                                      </p:to>
                                    </p:set>
                                    <p:animEffect transition="in" filter="wipe(left)">
                                      <p:cBhvr>
                                        <p:cTn id="46" dur="500"/>
                                        <p:tgtEl>
                                          <p:spTgt spid="1333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3333"/>
                                        </p:tgtEl>
                                        <p:attrNameLst>
                                          <p:attrName>style.visibility</p:attrName>
                                        </p:attrNameLst>
                                      </p:cBhvr>
                                      <p:to>
                                        <p:strVal val="visible"/>
                                      </p:to>
                                    </p:set>
                                    <p:animEffect transition="in" filter="wipe(up)">
                                      <p:cBhvr>
                                        <p:cTn id="51" dur="500"/>
                                        <p:tgtEl>
                                          <p:spTgt spid="13333"/>
                                        </p:tgtEl>
                                      </p:cBhvr>
                                    </p:animEffect>
                                  </p:childTnLst>
                                </p:cTn>
                              </p:par>
                            </p:childTnLst>
                          </p:cTn>
                        </p:par>
                        <p:par>
                          <p:cTn id="52" fill="hold" nodeType="afterGroup">
                            <p:stCondLst>
                              <p:cond delay="500"/>
                            </p:stCondLst>
                            <p:childTnLst>
                              <p:par>
                                <p:cTn id="53" presetID="19" presetClass="entr" presetSubtype="10" fill="hold" nodeType="after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p:cTn id="55" dur="5000" fill="hold"/>
                                        <p:tgtEl>
                                          <p:spTgt spid="2"/>
                                        </p:tgtEl>
                                        <p:attrNameLst>
                                          <p:attrName>ppt_w</p:attrName>
                                        </p:attrNameLst>
                                      </p:cBhvr>
                                      <p:tavLst>
                                        <p:tav tm="0" fmla="#ppt_w*sin(2.5*pi*$)">
                                          <p:val>
                                            <p:fltVal val="0"/>
                                          </p:val>
                                        </p:tav>
                                        <p:tav tm="100000">
                                          <p:val>
                                            <p:fltVal val="1"/>
                                          </p:val>
                                        </p:tav>
                                      </p:tavLst>
                                    </p:anim>
                                    <p:anim calcmode="lin" valueType="num">
                                      <p:cBhvr>
                                        <p:cTn id="56"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3" presetClass="entr" presetSubtype="16" fill="hold" grpId="0" nodeType="clickEffect">
                                  <p:stCondLst>
                                    <p:cond delay="0"/>
                                  </p:stCondLst>
                                  <p:childTnLst>
                                    <p:set>
                                      <p:cBhvr>
                                        <p:cTn id="60" dur="1" fill="hold">
                                          <p:stCondLst>
                                            <p:cond delay="0"/>
                                          </p:stCondLst>
                                        </p:cTn>
                                        <p:tgtEl>
                                          <p:spTgt spid="13330"/>
                                        </p:tgtEl>
                                        <p:attrNameLst>
                                          <p:attrName>style.visibility</p:attrName>
                                        </p:attrNameLst>
                                      </p:cBhvr>
                                      <p:to>
                                        <p:strVal val="visible"/>
                                      </p:to>
                                    </p:set>
                                    <p:anim calcmode="lin" valueType="num">
                                      <p:cBhvr>
                                        <p:cTn id="61" dur="500" fill="hold"/>
                                        <p:tgtEl>
                                          <p:spTgt spid="13330"/>
                                        </p:tgtEl>
                                        <p:attrNameLst>
                                          <p:attrName>ppt_w</p:attrName>
                                        </p:attrNameLst>
                                      </p:cBhvr>
                                      <p:tavLst>
                                        <p:tav tm="0">
                                          <p:val>
                                            <p:fltVal val="0"/>
                                          </p:val>
                                        </p:tav>
                                        <p:tav tm="100000">
                                          <p:val>
                                            <p:strVal val="#ppt_w"/>
                                          </p:val>
                                        </p:tav>
                                      </p:tavLst>
                                    </p:anim>
                                    <p:anim calcmode="lin" valueType="num">
                                      <p:cBhvr>
                                        <p:cTn id="62" dur="500" fill="hold"/>
                                        <p:tgtEl>
                                          <p:spTgt spid="1333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0" grpId="0" autoUpdateAnimBg="0"/>
      <p:bldP spid="13331" grpId="0" autoUpdateAnimBg="0"/>
      <p:bldP spid="13332" grpId="0" autoUpdateAnimBg="0"/>
      <p:bldP spid="13333" grpId="0" autoUpdateAnimBg="0"/>
      <p:bldP spid="13334" grpId="0" autoUpdateAnimBg="0"/>
      <p:bldP spid="13337" grpId="0" autoUpdateAnimBg="0"/>
      <p:bldP spid="13338" grpId="0" autoUpdateAnimBg="0"/>
      <p:bldP spid="3"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52400" y="1157288"/>
            <a:ext cx="91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解：</a:t>
            </a:r>
          </a:p>
        </p:txBody>
      </p:sp>
      <p:sp>
        <p:nvSpPr>
          <p:cNvPr id="27652" name="Rectangle 4"/>
          <p:cNvSpPr>
            <a:spLocks noChangeArrowheads="1"/>
          </p:cNvSpPr>
          <p:nvPr/>
        </p:nvSpPr>
        <p:spPr bwMode="auto">
          <a:xfrm>
            <a:off x="0" y="9906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grpSp>
        <p:nvGrpSpPr>
          <p:cNvPr id="2" name="Group 50"/>
          <p:cNvGrpSpPr>
            <a:grpSpLocks/>
          </p:cNvGrpSpPr>
          <p:nvPr/>
        </p:nvGrpSpPr>
        <p:grpSpPr bwMode="auto">
          <a:xfrm>
            <a:off x="76200" y="76200"/>
            <a:ext cx="8931275" cy="946150"/>
            <a:chOff x="48" y="48"/>
            <a:chExt cx="5626" cy="596"/>
          </a:xfrm>
        </p:grpSpPr>
        <p:sp>
          <p:nvSpPr>
            <p:cNvPr id="19493" name="Text Box 3"/>
            <p:cNvSpPr txBox="1">
              <a:spLocks noChangeArrowheads="1"/>
            </p:cNvSpPr>
            <p:nvPr/>
          </p:nvSpPr>
          <p:spPr bwMode="auto">
            <a:xfrm>
              <a:off x="48" y="48"/>
              <a:ext cx="562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    求偶极矩为            的电偶极子在均匀外电场    中所具有的电势能。（假设无穷远处为势能零点）</a:t>
              </a:r>
              <a:endParaRPr lang="en-US" altLang="zh-CN" sz="2800">
                <a:solidFill>
                  <a:schemeClr val="accent2"/>
                </a:solidFill>
              </a:endParaRPr>
            </a:p>
          </p:txBody>
        </p:sp>
        <p:graphicFrame>
          <p:nvGraphicFramePr>
            <p:cNvPr id="19494" name="Object 19"/>
            <p:cNvGraphicFramePr>
              <a:graphicFrameLocks noChangeAspect="1"/>
            </p:cNvGraphicFramePr>
            <p:nvPr/>
          </p:nvGraphicFramePr>
          <p:xfrm>
            <a:off x="1477" y="48"/>
            <a:ext cx="683" cy="304"/>
          </p:xfrm>
          <a:graphic>
            <a:graphicData uri="http://schemas.openxmlformats.org/presentationml/2006/ole">
              <mc:AlternateContent xmlns:mc="http://schemas.openxmlformats.org/markup-compatibility/2006">
                <mc:Choice xmlns:v="urn:schemas-microsoft-com:vml" Requires="v">
                  <p:oleObj name="Equation" r:id="rId3" imgW="1000176" imgH="447743" progId="Equation.3">
                    <p:embed/>
                  </p:oleObj>
                </mc:Choice>
                <mc:Fallback>
                  <p:oleObj name="Equation" r:id="rId3" imgW="1000176" imgH="447743"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7" y="48"/>
                          <a:ext cx="68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19495" name="Object 20"/>
            <p:cNvGraphicFramePr>
              <a:graphicFrameLocks noChangeAspect="1"/>
            </p:cNvGraphicFramePr>
            <p:nvPr/>
          </p:nvGraphicFramePr>
          <p:xfrm>
            <a:off x="4608" y="48"/>
            <a:ext cx="225" cy="240"/>
          </p:xfrm>
          <a:graphic>
            <a:graphicData uri="http://schemas.openxmlformats.org/presentationml/2006/ole">
              <mc:AlternateContent xmlns:mc="http://schemas.openxmlformats.org/markup-compatibility/2006">
                <mc:Choice xmlns:v="urn:schemas-microsoft-com:vml" Requires="v">
                  <p:oleObj name="Equation" r:id="rId5" imgW="304800" imgH="342900" progId="Equation.3">
                    <p:embed/>
                  </p:oleObj>
                </mc:Choice>
                <mc:Fallback>
                  <p:oleObj name="Equation" r:id="rId5" imgW="304800" imgH="342900"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8" y="48"/>
                          <a:ext cx="22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pSp>
      <p:grpSp>
        <p:nvGrpSpPr>
          <p:cNvPr id="3" name="Group 39"/>
          <p:cNvGrpSpPr>
            <a:grpSpLocks/>
          </p:cNvGrpSpPr>
          <p:nvPr/>
        </p:nvGrpSpPr>
        <p:grpSpPr bwMode="auto">
          <a:xfrm>
            <a:off x="5943600" y="1728788"/>
            <a:ext cx="3181350" cy="1624012"/>
            <a:chOff x="3612" y="1482"/>
            <a:chExt cx="2004" cy="1023"/>
          </a:xfrm>
        </p:grpSpPr>
        <p:sp>
          <p:nvSpPr>
            <p:cNvPr id="19479" name="Line 9"/>
            <p:cNvSpPr>
              <a:spLocks noChangeShapeType="1"/>
            </p:cNvSpPr>
            <p:nvPr/>
          </p:nvSpPr>
          <p:spPr bwMode="auto">
            <a:xfrm>
              <a:off x="3612" y="1593"/>
              <a:ext cx="1680"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0" name="Line 10"/>
            <p:cNvSpPr>
              <a:spLocks noChangeShapeType="1"/>
            </p:cNvSpPr>
            <p:nvPr/>
          </p:nvSpPr>
          <p:spPr bwMode="auto">
            <a:xfrm>
              <a:off x="3612" y="2064"/>
              <a:ext cx="1680"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1" name="Line 11"/>
            <p:cNvSpPr>
              <a:spLocks noChangeShapeType="1"/>
            </p:cNvSpPr>
            <p:nvPr/>
          </p:nvSpPr>
          <p:spPr bwMode="auto">
            <a:xfrm>
              <a:off x="3612" y="2505"/>
              <a:ext cx="1680"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2" name="Oval 12"/>
            <p:cNvSpPr>
              <a:spLocks noChangeArrowheads="1"/>
            </p:cNvSpPr>
            <p:nvPr/>
          </p:nvSpPr>
          <p:spPr bwMode="auto">
            <a:xfrm>
              <a:off x="4047" y="2265"/>
              <a:ext cx="93" cy="9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19483" name="Oval 13"/>
            <p:cNvSpPr>
              <a:spLocks noChangeArrowheads="1"/>
            </p:cNvSpPr>
            <p:nvPr/>
          </p:nvSpPr>
          <p:spPr bwMode="auto">
            <a:xfrm>
              <a:off x="4641" y="1716"/>
              <a:ext cx="93" cy="9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19484" name="Freeform 14"/>
            <p:cNvSpPr>
              <a:spLocks/>
            </p:cNvSpPr>
            <p:nvPr/>
          </p:nvSpPr>
          <p:spPr bwMode="auto">
            <a:xfrm>
              <a:off x="4128" y="1792"/>
              <a:ext cx="520" cy="488"/>
            </a:xfrm>
            <a:custGeom>
              <a:avLst/>
              <a:gdLst>
                <a:gd name="T0" fmla="*/ 0 w 520"/>
                <a:gd name="T1" fmla="*/ 488 h 488"/>
                <a:gd name="T2" fmla="*/ 520 w 520"/>
                <a:gd name="T3" fmla="*/ 0 h 488"/>
                <a:gd name="T4" fmla="*/ 0 60000 65536"/>
                <a:gd name="T5" fmla="*/ 0 60000 65536"/>
                <a:gd name="T6" fmla="*/ 0 w 520"/>
                <a:gd name="T7" fmla="*/ 0 h 488"/>
                <a:gd name="T8" fmla="*/ 520 w 520"/>
                <a:gd name="T9" fmla="*/ 488 h 488"/>
              </a:gdLst>
              <a:ahLst/>
              <a:cxnLst>
                <a:cxn ang="T4">
                  <a:pos x="T0" y="T1"/>
                </a:cxn>
                <a:cxn ang="T5">
                  <a:pos x="T2" y="T3"/>
                </a:cxn>
              </a:cxnLst>
              <a:rect l="T6" t="T7" r="T8" b="T9"/>
              <a:pathLst>
                <a:path w="520" h="488">
                  <a:moveTo>
                    <a:pt x="0" y="488"/>
                  </a:moveTo>
                  <a:lnTo>
                    <a:pt x="520" y="0"/>
                  </a:lnTo>
                </a:path>
              </a:pathLst>
            </a:custGeom>
            <a:noFill/>
            <a:ln w="381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19485" name="Object 14"/>
            <p:cNvGraphicFramePr>
              <a:graphicFrameLocks noChangeAspect="1"/>
            </p:cNvGraphicFramePr>
            <p:nvPr/>
          </p:nvGraphicFramePr>
          <p:xfrm>
            <a:off x="3744" y="2256"/>
            <a:ext cx="234" cy="183"/>
          </p:xfrm>
          <a:graphic>
            <a:graphicData uri="http://schemas.openxmlformats.org/presentationml/2006/ole">
              <mc:AlternateContent xmlns:mc="http://schemas.openxmlformats.org/markup-compatibility/2006">
                <mc:Choice xmlns:v="urn:schemas-microsoft-com:vml" Requires="v">
                  <p:oleObj name="Equation" r:id="rId7" imgW="466641" imgH="295343" progId="Equation.3">
                    <p:embed/>
                  </p:oleObj>
                </mc:Choice>
                <mc:Fallback>
                  <p:oleObj name="Equation" r:id="rId7" imgW="466641" imgH="295343"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4" y="2256"/>
                          <a:ext cx="234"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6" name="Object 15"/>
            <p:cNvGraphicFramePr>
              <a:graphicFrameLocks noChangeAspect="1"/>
            </p:cNvGraphicFramePr>
            <p:nvPr/>
          </p:nvGraphicFramePr>
          <p:xfrm>
            <a:off x="4752" y="1682"/>
            <a:ext cx="240" cy="190"/>
          </p:xfrm>
          <a:graphic>
            <a:graphicData uri="http://schemas.openxmlformats.org/presentationml/2006/ole">
              <mc:AlternateContent xmlns:mc="http://schemas.openxmlformats.org/markup-compatibility/2006">
                <mc:Choice xmlns:v="urn:schemas-microsoft-com:vml" Requires="v">
                  <p:oleObj name="Equation" r:id="rId9" imgW="485792" imgH="304800" progId="Equation.3">
                    <p:embed/>
                  </p:oleObj>
                </mc:Choice>
                <mc:Fallback>
                  <p:oleObj name="Equation" r:id="rId9" imgW="485792" imgH="30480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52" y="1682"/>
                          <a:ext cx="240"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7" name="Object 16"/>
            <p:cNvGraphicFramePr>
              <a:graphicFrameLocks noChangeAspect="1"/>
            </p:cNvGraphicFramePr>
            <p:nvPr/>
          </p:nvGraphicFramePr>
          <p:xfrm>
            <a:off x="4224" y="1872"/>
            <a:ext cx="100" cy="225"/>
          </p:xfrm>
          <a:graphic>
            <a:graphicData uri="http://schemas.openxmlformats.org/presentationml/2006/ole">
              <mc:AlternateContent xmlns:mc="http://schemas.openxmlformats.org/markup-compatibility/2006">
                <mc:Choice xmlns:v="urn:schemas-microsoft-com:vml" Requires="v">
                  <p:oleObj name="Equation" r:id="rId11" imgW="180992" imgH="371543" progId="Equation.3">
                    <p:embed/>
                  </p:oleObj>
                </mc:Choice>
                <mc:Fallback>
                  <p:oleObj name="Equation" r:id="rId11" imgW="180992" imgH="371543"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24" y="1872"/>
                          <a:ext cx="100"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8" name="Object 17"/>
            <p:cNvGraphicFramePr>
              <a:graphicFrameLocks noChangeAspect="1"/>
            </p:cNvGraphicFramePr>
            <p:nvPr/>
          </p:nvGraphicFramePr>
          <p:xfrm>
            <a:off x="5388" y="1881"/>
            <a:ext cx="228" cy="260"/>
          </p:xfrm>
          <a:graphic>
            <a:graphicData uri="http://schemas.openxmlformats.org/presentationml/2006/ole">
              <mc:AlternateContent xmlns:mc="http://schemas.openxmlformats.org/markup-compatibility/2006">
                <mc:Choice xmlns:v="urn:schemas-microsoft-com:vml" Requires="v">
                  <p:oleObj name="Equation" r:id="rId13" imgW="304800" imgH="342900" progId="Equation.3">
                    <p:embed/>
                  </p:oleObj>
                </mc:Choice>
                <mc:Fallback>
                  <p:oleObj name="Equation" r:id="rId13" imgW="304800" imgH="34290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88" y="1881"/>
                          <a:ext cx="228"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89" name="Freeform 32"/>
            <p:cNvSpPr>
              <a:spLocks/>
            </p:cNvSpPr>
            <p:nvPr/>
          </p:nvSpPr>
          <p:spPr bwMode="auto">
            <a:xfrm>
              <a:off x="4479" y="1941"/>
              <a:ext cx="81" cy="123"/>
            </a:xfrm>
            <a:custGeom>
              <a:avLst/>
              <a:gdLst>
                <a:gd name="T0" fmla="*/ 0 w 81"/>
                <a:gd name="T1" fmla="*/ 0 h 123"/>
                <a:gd name="T2" fmla="*/ 63 w 81"/>
                <a:gd name="T3" fmla="*/ 45 h 123"/>
                <a:gd name="T4" fmla="*/ 81 w 81"/>
                <a:gd name="T5" fmla="*/ 123 h 123"/>
                <a:gd name="T6" fmla="*/ 0 60000 65536"/>
                <a:gd name="T7" fmla="*/ 0 60000 65536"/>
                <a:gd name="T8" fmla="*/ 0 60000 65536"/>
                <a:gd name="T9" fmla="*/ 0 w 81"/>
                <a:gd name="T10" fmla="*/ 0 h 123"/>
                <a:gd name="T11" fmla="*/ 81 w 81"/>
                <a:gd name="T12" fmla="*/ 123 h 123"/>
              </a:gdLst>
              <a:ahLst/>
              <a:cxnLst>
                <a:cxn ang="T6">
                  <a:pos x="T0" y="T1"/>
                </a:cxn>
                <a:cxn ang="T7">
                  <a:pos x="T2" y="T3"/>
                </a:cxn>
                <a:cxn ang="T8">
                  <a:pos x="T4" y="T5"/>
                </a:cxn>
              </a:cxnLst>
              <a:rect l="T9" t="T10" r="T11" b="T12"/>
              <a:pathLst>
                <a:path w="81" h="123">
                  <a:moveTo>
                    <a:pt x="0" y="0"/>
                  </a:moveTo>
                  <a:cubicBezTo>
                    <a:pt x="11" y="7"/>
                    <a:pt x="49" y="25"/>
                    <a:pt x="63" y="45"/>
                  </a:cubicBezTo>
                  <a:cubicBezTo>
                    <a:pt x="77" y="65"/>
                    <a:pt x="77" y="107"/>
                    <a:pt x="81" y="123"/>
                  </a:cubicBezTo>
                </a:path>
              </a:pathLst>
            </a:cu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19490" name="Object 18"/>
            <p:cNvGraphicFramePr>
              <a:graphicFrameLocks noChangeAspect="1"/>
            </p:cNvGraphicFramePr>
            <p:nvPr/>
          </p:nvGraphicFramePr>
          <p:xfrm>
            <a:off x="4608" y="1872"/>
            <a:ext cx="167" cy="208"/>
          </p:xfrm>
          <a:graphic>
            <a:graphicData uri="http://schemas.openxmlformats.org/presentationml/2006/ole">
              <mc:AlternateContent xmlns:mc="http://schemas.openxmlformats.org/markup-compatibility/2006">
                <mc:Choice xmlns:v="urn:schemas-microsoft-com:vml" Requires="v">
                  <p:oleObj name="Equation" r:id="rId15" imgW="219024" imgH="295343" progId="Equation.3">
                    <p:embed/>
                  </p:oleObj>
                </mc:Choice>
                <mc:Fallback>
                  <p:oleObj name="Equation" r:id="rId15" imgW="219024" imgH="295343"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08" y="1872"/>
                          <a:ext cx="167"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sp>
          <p:nvSpPr>
            <p:cNvPr id="19491" name="Text Box 36"/>
            <p:cNvSpPr txBox="1">
              <a:spLocks noChangeArrowheads="1"/>
            </p:cNvSpPr>
            <p:nvPr/>
          </p:nvSpPr>
          <p:spPr bwMode="auto">
            <a:xfrm>
              <a:off x="4502" y="148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i="1">
                  <a:solidFill>
                    <a:schemeClr val="accent2"/>
                  </a:solidFill>
                </a:rPr>
                <a:t>a</a:t>
              </a:r>
            </a:p>
          </p:txBody>
        </p:sp>
        <p:sp>
          <p:nvSpPr>
            <p:cNvPr id="19492" name="Text Box 37"/>
            <p:cNvSpPr txBox="1">
              <a:spLocks noChangeArrowheads="1"/>
            </p:cNvSpPr>
            <p:nvPr/>
          </p:nvSpPr>
          <p:spPr bwMode="auto">
            <a:xfrm>
              <a:off x="4128" y="216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i="1">
                  <a:solidFill>
                    <a:schemeClr val="accent2"/>
                  </a:solidFill>
                </a:rPr>
                <a:t>b</a:t>
              </a:r>
            </a:p>
          </p:txBody>
        </p:sp>
      </p:grpSp>
      <p:grpSp>
        <p:nvGrpSpPr>
          <p:cNvPr id="4" name="Group 51"/>
          <p:cNvGrpSpPr>
            <a:grpSpLocks/>
          </p:cNvGrpSpPr>
          <p:nvPr/>
        </p:nvGrpSpPr>
        <p:grpSpPr bwMode="auto">
          <a:xfrm>
            <a:off x="914400" y="1143000"/>
            <a:ext cx="7772400" cy="946150"/>
            <a:chOff x="576" y="720"/>
            <a:chExt cx="4896" cy="596"/>
          </a:xfrm>
        </p:grpSpPr>
        <p:sp>
          <p:nvSpPr>
            <p:cNvPr id="19476" name="Text Box 34"/>
            <p:cNvSpPr txBox="1">
              <a:spLocks noChangeArrowheads="1"/>
            </p:cNvSpPr>
            <p:nvPr/>
          </p:nvSpPr>
          <p:spPr bwMode="auto">
            <a:xfrm>
              <a:off x="576" y="720"/>
              <a:ext cx="489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设</a:t>
              </a:r>
              <a:r>
                <a:rPr lang="en-US" altLang="zh-CN" sz="2800">
                  <a:solidFill>
                    <a:schemeClr val="accent2"/>
                  </a:solidFill>
                </a:rPr>
                <a:t>+</a:t>
              </a:r>
              <a:r>
                <a:rPr lang="en-US" altLang="zh-CN" sz="2800" i="1">
                  <a:solidFill>
                    <a:schemeClr val="accent2"/>
                  </a:solidFill>
                </a:rPr>
                <a:t>q</a:t>
              </a:r>
              <a:r>
                <a:rPr lang="zh-CN" altLang="en-US" sz="2800">
                  <a:solidFill>
                    <a:schemeClr val="accent2"/>
                  </a:solidFill>
                </a:rPr>
                <a:t>和－</a:t>
              </a:r>
              <a:r>
                <a:rPr lang="en-US" altLang="zh-CN" sz="2800" i="1">
                  <a:solidFill>
                    <a:schemeClr val="accent2"/>
                  </a:solidFill>
                </a:rPr>
                <a:t>q</a:t>
              </a:r>
              <a:r>
                <a:rPr lang="zh-CN" altLang="en-US" sz="2800">
                  <a:solidFill>
                    <a:schemeClr val="accent2"/>
                  </a:solidFill>
                </a:rPr>
                <a:t>所在处的电势分别为    和     ， 则它们的电势能分别为</a:t>
              </a:r>
              <a:endParaRPr lang="en-US" altLang="zh-CN" sz="2800">
                <a:solidFill>
                  <a:schemeClr val="accent2"/>
                </a:solidFill>
              </a:endParaRPr>
            </a:p>
          </p:txBody>
        </p:sp>
        <p:graphicFrame>
          <p:nvGraphicFramePr>
            <p:cNvPr id="19477" name="Object 12"/>
            <p:cNvGraphicFramePr>
              <a:graphicFrameLocks noChangeAspect="1"/>
            </p:cNvGraphicFramePr>
            <p:nvPr/>
          </p:nvGraphicFramePr>
          <p:xfrm>
            <a:off x="3696" y="720"/>
            <a:ext cx="251" cy="288"/>
          </p:xfrm>
          <a:graphic>
            <a:graphicData uri="http://schemas.openxmlformats.org/presentationml/2006/ole">
              <mc:AlternateContent xmlns:mc="http://schemas.openxmlformats.org/markup-compatibility/2006">
                <mc:Choice xmlns:v="urn:schemas-microsoft-com:vml" Requires="v">
                  <p:oleObj name="Equation" r:id="rId17" imgW="342833" imgH="419100" progId="Equation.3">
                    <p:embed/>
                  </p:oleObj>
                </mc:Choice>
                <mc:Fallback>
                  <p:oleObj name="Equation" r:id="rId17" imgW="342833" imgH="419100"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96" y="720"/>
                          <a:ext cx="2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19478" name="Object 13"/>
            <p:cNvGraphicFramePr>
              <a:graphicFrameLocks noChangeAspect="1"/>
            </p:cNvGraphicFramePr>
            <p:nvPr/>
          </p:nvGraphicFramePr>
          <p:xfrm>
            <a:off x="4165" y="720"/>
            <a:ext cx="251" cy="288"/>
          </p:xfrm>
          <a:graphic>
            <a:graphicData uri="http://schemas.openxmlformats.org/presentationml/2006/ole">
              <mc:AlternateContent xmlns:mc="http://schemas.openxmlformats.org/markup-compatibility/2006">
                <mc:Choice xmlns:v="urn:schemas-microsoft-com:vml" Requires="v">
                  <p:oleObj name="Equation" r:id="rId19" imgW="342833" imgH="419100" progId="Equation.3">
                    <p:embed/>
                  </p:oleObj>
                </mc:Choice>
                <mc:Fallback>
                  <p:oleObj name="Equation" r:id="rId19" imgW="342833" imgH="419100" progId="Equation.3">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65" y="720"/>
                          <a:ext cx="2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pSp>
      <p:graphicFrame>
        <p:nvGraphicFramePr>
          <p:cNvPr id="83970" name="Object 2"/>
          <p:cNvGraphicFramePr>
            <a:graphicFrameLocks noChangeAspect="1"/>
          </p:cNvGraphicFramePr>
          <p:nvPr/>
        </p:nvGraphicFramePr>
        <p:xfrm>
          <a:off x="1066800" y="2133600"/>
          <a:ext cx="1527175" cy="457200"/>
        </p:xfrm>
        <a:graphic>
          <a:graphicData uri="http://schemas.openxmlformats.org/presentationml/2006/ole">
            <mc:AlternateContent xmlns:mc="http://schemas.openxmlformats.org/markup-compatibility/2006">
              <mc:Choice xmlns:v="urn:schemas-microsoft-com:vml" Requires="v">
                <p:oleObj name="Equation" r:id="rId21" imgW="1419343" imgH="419100" progId="Equation.3">
                  <p:embed/>
                </p:oleObj>
              </mc:Choice>
              <mc:Fallback>
                <p:oleObj name="Equation" r:id="rId21" imgW="1419343" imgH="419100" progId="Equation.3">
                  <p:embed/>
                  <p:pic>
                    <p:nvPicPr>
                      <p:cNvPr id="0" name="Object 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66800" y="2133600"/>
                        <a:ext cx="1527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83971" name="Object 3"/>
          <p:cNvGraphicFramePr>
            <a:graphicFrameLocks noChangeAspect="1"/>
          </p:cNvGraphicFramePr>
          <p:nvPr/>
        </p:nvGraphicFramePr>
        <p:xfrm>
          <a:off x="3124200" y="2133600"/>
          <a:ext cx="1754188" cy="457200"/>
        </p:xfrm>
        <a:graphic>
          <a:graphicData uri="http://schemas.openxmlformats.org/presentationml/2006/ole">
            <mc:AlternateContent xmlns:mc="http://schemas.openxmlformats.org/markup-compatibility/2006">
              <mc:Choice xmlns:v="urn:schemas-microsoft-com:vml" Requires="v">
                <p:oleObj name="Equation" r:id="rId23" imgW="1638367" imgH="419100" progId="Equation.3">
                  <p:embed/>
                </p:oleObj>
              </mc:Choice>
              <mc:Fallback>
                <p:oleObj name="Equation" r:id="rId23" imgW="1638367" imgH="419100" progId="Equation.3">
                  <p:embed/>
                  <p:pic>
                    <p:nvPicPr>
                      <p:cNvPr id="0" name="Object 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24200" y="2133600"/>
                        <a:ext cx="1754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sp>
        <p:nvSpPr>
          <p:cNvPr id="27690" name="Text Box 42"/>
          <p:cNvSpPr txBox="1">
            <a:spLocks noChangeArrowheads="1"/>
          </p:cNvSpPr>
          <p:nvPr/>
        </p:nvSpPr>
        <p:spPr bwMode="auto">
          <a:xfrm>
            <a:off x="682625" y="2590800"/>
            <a:ext cx="518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电偶极子在外电场中的电势能为</a:t>
            </a:r>
          </a:p>
        </p:txBody>
      </p:sp>
      <p:graphicFrame>
        <p:nvGraphicFramePr>
          <p:cNvPr id="83972" name="Object 4"/>
          <p:cNvGraphicFramePr>
            <a:graphicFrameLocks noChangeAspect="1"/>
          </p:cNvGraphicFramePr>
          <p:nvPr/>
        </p:nvGraphicFramePr>
        <p:xfrm>
          <a:off x="990600" y="3124200"/>
          <a:ext cx="4237038" cy="457200"/>
        </p:xfrm>
        <a:graphic>
          <a:graphicData uri="http://schemas.openxmlformats.org/presentationml/2006/ole">
            <mc:AlternateContent xmlns:mc="http://schemas.openxmlformats.org/markup-compatibility/2006">
              <mc:Choice xmlns:v="urn:schemas-microsoft-com:vml" Requires="v">
                <p:oleObj name="Equation" r:id="rId25" imgW="4010143" imgH="419100" progId="Equation.3">
                  <p:embed/>
                </p:oleObj>
              </mc:Choice>
              <mc:Fallback>
                <p:oleObj name="Equation" r:id="rId25" imgW="4010143" imgH="419100" progId="Equation.3">
                  <p:embed/>
                  <p:pic>
                    <p:nvPicPr>
                      <p:cNvPr id="0" name="Object 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90600" y="3124200"/>
                        <a:ext cx="4237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83973" name="Object 5"/>
          <p:cNvGraphicFramePr>
            <a:graphicFrameLocks noChangeAspect="1"/>
          </p:cNvGraphicFramePr>
          <p:nvPr/>
        </p:nvGraphicFramePr>
        <p:xfrm>
          <a:off x="1331913" y="3683000"/>
          <a:ext cx="4024312" cy="736600"/>
        </p:xfrm>
        <a:graphic>
          <a:graphicData uri="http://schemas.openxmlformats.org/presentationml/2006/ole">
            <mc:AlternateContent xmlns:mc="http://schemas.openxmlformats.org/markup-compatibility/2006">
              <mc:Choice xmlns:v="urn:schemas-microsoft-com:vml" Requires="v">
                <p:oleObj name="公式" r:id="rId27" imgW="3810000" imgH="695257" progId="Equation.3">
                  <p:embed/>
                </p:oleObj>
              </mc:Choice>
              <mc:Fallback>
                <p:oleObj name="公式" r:id="rId27" imgW="3810000" imgH="695257" progId="Equation.3">
                  <p:embed/>
                  <p:pic>
                    <p:nvPicPr>
                      <p:cNvPr id="0" name="Object 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331913" y="3683000"/>
                        <a:ext cx="4024312"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83974" name="Object 6"/>
          <p:cNvGraphicFramePr>
            <a:graphicFrameLocks noChangeAspect="1"/>
          </p:cNvGraphicFramePr>
          <p:nvPr/>
        </p:nvGraphicFramePr>
        <p:xfrm>
          <a:off x="5383213" y="3606800"/>
          <a:ext cx="3068637" cy="736600"/>
        </p:xfrm>
        <a:graphic>
          <a:graphicData uri="http://schemas.openxmlformats.org/presentationml/2006/ole">
            <mc:AlternateContent xmlns:mc="http://schemas.openxmlformats.org/markup-compatibility/2006">
              <mc:Choice xmlns:v="urn:schemas-microsoft-com:vml" Requires="v">
                <p:oleObj name="公式" r:id="rId29" imgW="2895600" imgH="695257" progId="Equation.3">
                  <p:embed/>
                </p:oleObj>
              </mc:Choice>
              <mc:Fallback>
                <p:oleObj name="公式" r:id="rId29" imgW="2895600" imgH="695257" progId="Equation.3">
                  <p:embed/>
                  <p:pic>
                    <p:nvPicPr>
                      <p:cNvPr id="0" name="Object 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383213" y="3606800"/>
                        <a:ext cx="306863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83975" name="Object 7"/>
          <p:cNvGraphicFramePr>
            <a:graphicFrameLocks noChangeAspect="1"/>
          </p:cNvGraphicFramePr>
          <p:nvPr/>
        </p:nvGraphicFramePr>
        <p:xfrm>
          <a:off x="1420813" y="4419600"/>
          <a:ext cx="4741862" cy="736600"/>
        </p:xfrm>
        <a:graphic>
          <a:graphicData uri="http://schemas.openxmlformats.org/presentationml/2006/ole">
            <mc:AlternateContent xmlns:mc="http://schemas.openxmlformats.org/markup-compatibility/2006">
              <mc:Choice xmlns:v="urn:schemas-microsoft-com:vml" Requires="v">
                <p:oleObj name="公式" r:id="rId31" imgW="4495935" imgH="695257" progId="Equation.3">
                  <p:embed/>
                </p:oleObj>
              </mc:Choice>
              <mc:Fallback>
                <p:oleObj name="公式" r:id="rId31" imgW="4495935" imgH="695257" progId="Equation.3">
                  <p:embed/>
                  <p:pic>
                    <p:nvPicPr>
                      <p:cNvPr id="0" name="Object 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420813" y="4419600"/>
                        <a:ext cx="4741862"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83976" name="Object 8"/>
          <p:cNvGraphicFramePr>
            <a:graphicFrameLocks noChangeAspect="1"/>
          </p:cNvGraphicFramePr>
          <p:nvPr/>
        </p:nvGraphicFramePr>
        <p:xfrm>
          <a:off x="6173788" y="4572000"/>
          <a:ext cx="1979612" cy="406400"/>
        </p:xfrm>
        <a:graphic>
          <a:graphicData uri="http://schemas.openxmlformats.org/presentationml/2006/ole">
            <mc:AlternateContent xmlns:mc="http://schemas.openxmlformats.org/markup-compatibility/2006">
              <mc:Choice xmlns:v="urn:schemas-microsoft-com:vml" Requires="v">
                <p:oleObj name="Equation" r:id="rId33" imgW="1857392" imgH="371543" progId="Equation.3">
                  <p:embed/>
                </p:oleObj>
              </mc:Choice>
              <mc:Fallback>
                <p:oleObj name="Equation" r:id="rId33" imgW="1857392" imgH="371543" progId="Equation.3">
                  <p:embed/>
                  <p:pic>
                    <p:nvPicPr>
                      <p:cNvPr id="0" name="Object 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173788" y="4572000"/>
                        <a:ext cx="197961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83977" name="Object 9"/>
          <p:cNvGraphicFramePr>
            <a:graphicFrameLocks noChangeAspect="1"/>
          </p:cNvGraphicFramePr>
          <p:nvPr>
            <p:extLst>
              <p:ext uri="{D42A27DB-BD31-4B8C-83A1-F6EECF244321}">
                <p14:modId xmlns:p14="http://schemas.microsoft.com/office/powerpoint/2010/main" val="821270204"/>
              </p:ext>
            </p:extLst>
          </p:nvPr>
        </p:nvGraphicFramePr>
        <p:xfrm>
          <a:off x="3352800" y="5181600"/>
          <a:ext cx="1846263" cy="469900"/>
        </p:xfrm>
        <a:graphic>
          <a:graphicData uri="http://schemas.openxmlformats.org/presentationml/2006/ole">
            <mc:AlternateContent xmlns:mc="http://schemas.openxmlformats.org/markup-compatibility/2006">
              <mc:Choice xmlns:v="urn:schemas-microsoft-com:vml" Requires="v">
                <p:oleObj name="Equation" r:id="rId35" imgW="1724143" imgH="428557" progId="Equation.3">
                  <p:embed/>
                </p:oleObj>
              </mc:Choice>
              <mc:Fallback>
                <p:oleObj name="Equation" r:id="rId35" imgW="1724143" imgH="428557" progId="Equation.3">
                  <p:embed/>
                  <p:pic>
                    <p:nvPicPr>
                      <p:cNvPr id="0" name="Object 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352800" y="5181600"/>
                        <a:ext cx="1846263" cy="469900"/>
                      </a:xfrm>
                      <a:prstGeom prst="rect">
                        <a:avLst/>
                      </a:prstGeom>
                      <a:solidFill>
                        <a:srgbClr val="00FF00"/>
                      </a:solidFill>
                      <a:ln>
                        <a:noFill/>
                      </a:ln>
                    </p:spPr>
                  </p:pic>
                </p:oleObj>
              </mc:Fallback>
            </mc:AlternateContent>
          </a:graphicData>
        </a:graphic>
      </p:graphicFrame>
      <p:grpSp>
        <p:nvGrpSpPr>
          <p:cNvPr id="5" name="Group 55"/>
          <p:cNvGrpSpPr>
            <a:grpSpLocks/>
          </p:cNvGrpSpPr>
          <p:nvPr/>
        </p:nvGrpSpPr>
        <p:grpSpPr bwMode="auto">
          <a:xfrm>
            <a:off x="-36513" y="5661025"/>
            <a:ext cx="9217026" cy="946150"/>
            <a:chOff x="144" y="3580"/>
            <a:chExt cx="5568" cy="596"/>
          </a:xfrm>
        </p:grpSpPr>
        <p:sp>
          <p:nvSpPr>
            <p:cNvPr id="19473" name="Text Box 52"/>
            <p:cNvSpPr txBox="1">
              <a:spLocks noChangeArrowheads="1"/>
            </p:cNvSpPr>
            <p:nvPr/>
          </p:nvSpPr>
          <p:spPr bwMode="auto">
            <a:xfrm>
              <a:off x="144" y="3580"/>
              <a:ext cx="556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latin typeface="宋体" pitchFamily="2" charset="-122"/>
                </a:rPr>
                <a:t>当  和  同向时，</a:t>
              </a:r>
              <a:r>
                <a:rPr lang="en-US" altLang="zh-CN" sz="2800" i="1">
                  <a:solidFill>
                    <a:schemeClr val="accent2"/>
                  </a:solidFill>
                </a:rPr>
                <a:t>W</a:t>
              </a:r>
              <a:r>
                <a:rPr lang="zh-CN" altLang="en-US" sz="2800">
                  <a:solidFill>
                    <a:schemeClr val="accent2"/>
                  </a:solidFill>
                  <a:latin typeface="宋体" pitchFamily="2" charset="-122"/>
                </a:rPr>
                <a:t>取最小值－</a:t>
              </a:r>
              <a:r>
                <a:rPr lang="en-US" altLang="zh-CN" sz="2800" i="1">
                  <a:solidFill>
                    <a:schemeClr val="accent2"/>
                  </a:solidFill>
                </a:rPr>
                <a:t>pE</a:t>
              </a:r>
              <a:r>
                <a:rPr lang="zh-CN" altLang="en-US" sz="2800">
                  <a:solidFill>
                    <a:schemeClr val="accent2"/>
                  </a:solidFill>
                </a:rPr>
                <a:t>， </a:t>
              </a:r>
              <a:r>
                <a:rPr lang="zh-CN" altLang="en-US" sz="2800">
                  <a:solidFill>
                    <a:schemeClr val="accent2"/>
                  </a:solidFill>
                  <a:latin typeface="宋体" pitchFamily="2" charset="-122"/>
                </a:rPr>
                <a:t>电偶极子达到稳定平衡，即外电场的作用总是使电偶极子转向外场方向。</a:t>
              </a:r>
              <a:r>
                <a:rPr lang="zh-CN" altLang="en-US" sz="2800">
                  <a:solidFill>
                    <a:schemeClr val="accent2"/>
                  </a:solidFill>
                </a:rPr>
                <a:t> </a:t>
              </a:r>
              <a:endParaRPr lang="en-US" altLang="zh-CN" sz="2800">
                <a:solidFill>
                  <a:schemeClr val="accent2"/>
                </a:solidFill>
              </a:endParaRPr>
            </a:p>
          </p:txBody>
        </p:sp>
        <p:graphicFrame>
          <p:nvGraphicFramePr>
            <p:cNvPr id="19474" name="Object 10"/>
            <p:cNvGraphicFramePr>
              <a:graphicFrameLocks noChangeAspect="1"/>
            </p:cNvGraphicFramePr>
            <p:nvPr/>
          </p:nvGraphicFramePr>
          <p:xfrm>
            <a:off x="432" y="3628"/>
            <a:ext cx="184" cy="248"/>
          </p:xfrm>
          <a:graphic>
            <a:graphicData uri="http://schemas.openxmlformats.org/presentationml/2006/ole">
              <mc:AlternateContent xmlns:mc="http://schemas.openxmlformats.org/markup-compatibility/2006">
                <mc:Choice xmlns:v="urn:schemas-microsoft-com:vml" Requires="v">
                  <p:oleObj name="Equation" r:id="rId37" imgW="238176" imgH="352357" progId="Equation.3">
                    <p:embed/>
                  </p:oleObj>
                </mc:Choice>
                <mc:Fallback>
                  <p:oleObj name="Equation" r:id="rId37" imgW="238176" imgH="352357" progId="Equation.3">
                    <p:embed/>
                    <p:pic>
                      <p:nvPicPr>
                        <p:cNvPr id="0" name="Object 10"/>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32" y="3628"/>
                          <a:ext cx="18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19475" name="Object 11"/>
            <p:cNvGraphicFramePr>
              <a:graphicFrameLocks noChangeAspect="1"/>
            </p:cNvGraphicFramePr>
            <p:nvPr/>
          </p:nvGraphicFramePr>
          <p:xfrm>
            <a:off x="864" y="3628"/>
            <a:ext cx="226" cy="240"/>
          </p:xfrm>
          <a:graphic>
            <a:graphicData uri="http://schemas.openxmlformats.org/presentationml/2006/ole">
              <mc:AlternateContent xmlns:mc="http://schemas.openxmlformats.org/markup-compatibility/2006">
                <mc:Choice xmlns:v="urn:schemas-microsoft-com:vml" Requires="v">
                  <p:oleObj name="Equation" r:id="rId39" imgW="304800" imgH="342900" progId="Equation.3">
                    <p:embed/>
                  </p:oleObj>
                </mc:Choice>
                <mc:Fallback>
                  <p:oleObj name="Equation" r:id="rId39" imgW="304800" imgH="342900" progId="Equation.3">
                    <p:embed/>
                    <p:pic>
                      <p:nvPicPr>
                        <p:cNvPr id="0" name="Object 11"/>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864" y="3628"/>
                          <a:ext cx="22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27652"/>
                                        </p:tgtEl>
                                        <p:attrNameLst>
                                          <p:attrName>style.visibility</p:attrName>
                                        </p:attrNameLst>
                                      </p:cBhvr>
                                      <p:to>
                                        <p:strVal val="visible"/>
                                      </p:to>
                                    </p:set>
                                    <p:animEffect transition="in" filter="strips(upRight)">
                                      <p:cBhvr>
                                        <p:cTn id="12" dur="500"/>
                                        <p:tgtEl>
                                          <p:spTgt spid="27652"/>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1+#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650"/>
                                        </p:tgtEl>
                                        <p:attrNameLst>
                                          <p:attrName>style.visibility</p:attrName>
                                        </p:attrNameLst>
                                      </p:cBhvr>
                                      <p:to>
                                        <p:strVal val="visible"/>
                                      </p:to>
                                    </p:set>
                                    <p:animEffect transition="in" filter="wipe(left)">
                                      <p:cBhvr>
                                        <p:cTn id="22" dur="500"/>
                                        <p:tgtEl>
                                          <p:spTgt spid="27650"/>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83970"/>
                                        </p:tgtEl>
                                        <p:attrNameLst>
                                          <p:attrName>style.visibility</p:attrName>
                                        </p:attrNameLst>
                                      </p:cBhvr>
                                      <p:to>
                                        <p:strVal val="visible"/>
                                      </p:to>
                                    </p:set>
                                    <p:animEffect transition="in" filter="wipe(left)">
                                      <p:cBhvr>
                                        <p:cTn id="31" dur="500"/>
                                        <p:tgtEl>
                                          <p:spTgt spid="8397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83971"/>
                                        </p:tgtEl>
                                        <p:attrNameLst>
                                          <p:attrName>style.visibility</p:attrName>
                                        </p:attrNameLst>
                                      </p:cBhvr>
                                      <p:to>
                                        <p:strVal val="visible"/>
                                      </p:to>
                                    </p:set>
                                    <p:animEffect transition="in" filter="wipe(left)">
                                      <p:cBhvr>
                                        <p:cTn id="36" dur="500"/>
                                        <p:tgtEl>
                                          <p:spTgt spid="8397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7690"/>
                                        </p:tgtEl>
                                        <p:attrNameLst>
                                          <p:attrName>style.visibility</p:attrName>
                                        </p:attrNameLst>
                                      </p:cBhvr>
                                      <p:to>
                                        <p:strVal val="visible"/>
                                      </p:to>
                                    </p:set>
                                    <p:animEffect transition="in" filter="wipe(left)">
                                      <p:cBhvr>
                                        <p:cTn id="41" dur="500"/>
                                        <p:tgtEl>
                                          <p:spTgt spid="2769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83972"/>
                                        </p:tgtEl>
                                        <p:attrNameLst>
                                          <p:attrName>style.visibility</p:attrName>
                                        </p:attrNameLst>
                                      </p:cBhvr>
                                      <p:to>
                                        <p:strVal val="visible"/>
                                      </p:to>
                                    </p:set>
                                    <p:animEffect transition="in" filter="wipe(left)">
                                      <p:cBhvr>
                                        <p:cTn id="46" dur="500"/>
                                        <p:tgtEl>
                                          <p:spTgt spid="8397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83973"/>
                                        </p:tgtEl>
                                        <p:attrNameLst>
                                          <p:attrName>style.visibility</p:attrName>
                                        </p:attrNameLst>
                                      </p:cBhvr>
                                      <p:to>
                                        <p:strVal val="visible"/>
                                      </p:to>
                                    </p:set>
                                    <p:animEffect transition="in" filter="wipe(left)">
                                      <p:cBhvr>
                                        <p:cTn id="51" dur="500"/>
                                        <p:tgtEl>
                                          <p:spTgt spid="8397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83974"/>
                                        </p:tgtEl>
                                        <p:attrNameLst>
                                          <p:attrName>style.visibility</p:attrName>
                                        </p:attrNameLst>
                                      </p:cBhvr>
                                      <p:to>
                                        <p:strVal val="visible"/>
                                      </p:to>
                                    </p:set>
                                    <p:animEffect transition="in" filter="wipe(left)">
                                      <p:cBhvr>
                                        <p:cTn id="56" dur="500"/>
                                        <p:tgtEl>
                                          <p:spTgt spid="8397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83975"/>
                                        </p:tgtEl>
                                        <p:attrNameLst>
                                          <p:attrName>style.visibility</p:attrName>
                                        </p:attrNameLst>
                                      </p:cBhvr>
                                      <p:to>
                                        <p:strVal val="visible"/>
                                      </p:to>
                                    </p:set>
                                    <p:animEffect transition="in" filter="wipe(left)">
                                      <p:cBhvr>
                                        <p:cTn id="61" dur="500"/>
                                        <p:tgtEl>
                                          <p:spTgt spid="8397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83976"/>
                                        </p:tgtEl>
                                        <p:attrNameLst>
                                          <p:attrName>style.visibility</p:attrName>
                                        </p:attrNameLst>
                                      </p:cBhvr>
                                      <p:to>
                                        <p:strVal val="visible"/>
                                      </p:to>
                                    </p:set>
                                    <p:animEffect transition="in" filter="wipe(left)">
                                      <p:cBhvr>
                                        <p:cTn id="66" dur="500"/>
                                        <p:tgtEl>
                                          <p:spTgt spid="8397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83977"/>
                                        </p:tgtEl>
                                        <p:attrNameLst>
                                          <p:attrName>style.visibility</p:attrName>
                                        </p:attrNameLst>
                                      </p:cBhvr>
                                      <p:to>
                                        <p:strVal val="visible"/>
                                      </p:to>
                                    </p:set>
                                    <p:animEffect transition="in" filter="wipe(left)">
                                      <p:cBhvr>
                                        <p:cTn id="71" dur="500"/>
                                        <p:tgtEl>
                                          <p:spTgt spid="83977"/>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wipe(up)">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P spid="27652" grpId="0" animBg="1"/>
      <p:bldP spid="27690"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ChangeArrowheads="1"/>
          </p:cNvSpPr>
          <p:nvPr/>
        </p:nvSpPr>
        <p:spPr bwMode="auto">
          <a:xfrm>
            <a:off x="900113" y="404813"/>
            <a:ext cx="73437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如果一个正电荷沿着负电荷产生的电场线自由运动，它的电势是升高还是降低？它的电势能是增加还是减少</a:t>
            </a:r>
            <a:r>
              <a:rPr lang="en-US" altLang="zh-CN" sz="2800">
                <a:solidFill>
                  <a:schemeClr val="accent2"/>
                </a:solidFill>
              </a:rPr>
              <a:t>?</a:t>
            </a:r>
            <a:endParaRPr lang="en-US" altLang="zh-CN" sz="2800"/>
          </a:p>
        </p:txBody>
      </p:sp>
      <p:sp>
        <p:nvSpPr>
          <p:cNvPr id="3" name="椭圆 2"/>
          <p:cNvSpPr/>
          <p:nvPr/>
        </p:nvSpPr>
        <p:spPr bwMode="auto">
          <a:xfrm>
            <a:off x="2268538" y="3141663"/>
            <a:ext cx="574675" cy="574675"/>
          </a:xfrm>
          <a:prstGeom prst="ellips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eaLnBrk="1" hangingPunct="1">
              <a:spcBef>
                <a:spcPct val="50000"/>
              </a:spcBef>
              <a:defRPr/>
            </a:pPr>
            <a:endParaRPr lang="zh-CN" altLang="en-US">
              <a:solidFill>
                <a:schemeClr val="tx1"/>
              </a:solidFill>
            </a:endParaRPr>
          </a:p>
        </p:txBody>
      </p:sp>
      <p:cxnSp>
        <p:nvCxnSpPr>
          <p:cNvPr id="5" name="直接连接符 4"/>
          <p:cNvCxnSpPr/>
          <p:nvPr/>
        </p:nvCxnSpPr>
        <p:spPr bwMode="auto">
          <a:xfrm>
            <a:off x="2386013" y="3429000"/>
            <a:ext cx="36036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7" name="直接箭头连接符 6"/>
          <p:cNvCxnSpPr/>
          <p:nvPr/>
        </p:nvCxnSpPr>
        <p:spPr bwMode="auto">
          <a:xfrm flipH="1">
            <a:off x="2916238" y="3429000"/>
            <a:ext cx="28797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1510" name="流程图: 或者 10"/>
          <p:cNvSpPr>
            <a:spLocks noChangeArrowheads="1"/>
          </p:cNvSpPr>
          <p:nvPr/>
        </p:nvSpPr>
        <p:spPr bwMode="auto">
          <a:xfrm>
            <a:off x="4932363" y="2960688"/>
            <a:ext cx="360362" cy="396875"/>
          </a:xfrm>
          <a:prstGeom prst="flowChartOr">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zh-CN" altLang="en-US" sz="2800"/>
          </a:p>
        </p:txBody>
      </p:sp>
      <p:sp>
        <p:nvSpPr>
          <p:cNvPr id="2" name="TextBox 1"/>
          <p:cNvSpPr txBox="1"/>
          <p:nvPr/>
        </p:nvSpPr>
        <p:spPr>
          <a:xfrm>
            <a:off x="0" y="4797152"/>
            <a:ext cx="9144000" cy="1815882"/>
          </a:xfrm>
          <a:prstGeom prst="rect">
            <a:avLst/>
          </a:prstGeom>
          <a:noFill/>
        </p:spPr>
        <p:txBody>
          <a:bodyPr wrap="square" rtlCol="0">
            <a:spAutoFit/>
          </a:bodyPr>
          <a:lstStyle/>
          <a:p>
            <a:pPr marL="457200" indent="-457200">
              <a:buFont typeface="Wingdings" panose="05000000000000000000" pitchFamily="2" charset="2"/>
              <a:buChar char="Ø"/>
            </a:pPr>
            <a:r>
              <a:rPr lang="zh-CN" altLang="en-US" dirty="0"/>
              <a:t>自由运动时，</a:t>
            </a:r>
            <a:r>
              <a:rPr lang="zh-CN" altLang="en-US" dirty="0">
                <a:solidFill>
                  <a:srgbClr val="FF0000"/>
                </a:solidFill>
              </a:rPr>
              <a:t>正电荷</a:t>
            </a:r>
            <a:r>
              <a:rPr lang="zh-CN" altLang="en-US" dirty="0"/>
              <a:t>总是朝着电势低的方向，</a:t>
            </a:r>
            <a:endParaRPr lang="en-US" altLang="zh-CN" dirty="0"/>
          </a:p>
          <a:p>
            <a:r>
              <a:rPr lang="en-US" altLang="zh-CN" dirty="0">
                <a:solidFill>
                  <a:srgbClr val="0000FF"/>
                </a:solidFill>
              </a:rPr>
              <a:t>                             </a:t>
            </a:r>
            <a:r>
              <a:rPr lang="zh-CN" altLang="en-US" dirty="0">
                <a:solidFill>
                  <a:srgbClr val="0000FF"/>
                </a:solidFill>
              </a:rPr>
              <a:t>负电荷</a:t>
            </a:r>
            <a:r>
              <a:rPr lang="zh-CN" altLang="en-US" dirty="0"/>
              <a:t>总是朝着电势高的方向。</a:t>
            </a:r>
            <a:endParaRPr lang="en-US" altLang="zh-CN" dirty="0"/>
          </a:p>
          <a:p>
            <a:pPr marL="457200" indent="-457200">
              <a:buFont typeface="Wingdings" panose="05000000000000000000" pitchFamily="2" charset="2"/>
              <a:buChar char="Ø"/>
            </a:pPr>
            <a:r>
              <a:rPr lang="zh-CN" altLang="en-US" dirty="0"/>
              <a:t>自由运动时无论正负电荷都是朝着电势能降低的方向，因为电荷被加速动能增加，而能量是守恒的。</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04788" y="822325"/>
            <a:ext cx="46720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zh-CN" altLang="en-US">
                <a:solidFill>
                  <a:schemeClr val="accent2"/>
                </a:solidFill>
              </a:rPr>
              <a:t>一、点电荷电场中的电势</a:t>
            </a:r>
            <a:endParaRPr lang="zh-CN" altLang="en-US" b="0">
              <a:solidFill>
                <a:schemeClr val="accent2"/>
              </a:solidFill>
            </a:endParaRPr>
          </a:p>
        </p:txBody>
      </p:sp>
      <p:sp>
        <p:nvSpPr>
          <p:cNvPr id="22531" name="Text Box 3"/>
          <p:cNvSpPr txBox="1">
            <a:spLocks noChangeArrowheads="1"/>
          </p:cNvSpPr>
          <p:nvPr/>
        </p:nvSpPr>
        <p:spPr bwMode="auto">
          <a:xfrm>
            <a:off x="4175125" y="49149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endParaRPr lang="en-US" altLang="zh-CN" sz="2400" b="0"/>
          </a:p>
        </p:txBody>
      </p:sp>
      <p:sp>
        <p:nvSpPr>
          <p:cNvPr id="54276" name="Text Box 4"/>
          <p:cNvSpPr txBox="1">
            <a:spLocks noChangeArrowheads="1"/>
          </p:cNvSpPr>
          <p:nvPr/>
        </p:nvSpPr>
        <p:spPr bwMode="auto">
          <a:xfrm>
            <a:off x="107950" y="103694"/>
            <a:ext cx="35798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dirty="0">
                <a:solidFill>
                  <a:schemeClr val="accent2"/>
                </a:solidFill>
              </a:rPr>
              <a:t>1.4.4 </a:t>
            </a:r>
            <a:r>
              <a:rPr lang="zh-CN" altLang="en-US" dirty="0">
                <a:solidFill>
                  <a:schemeClr val="accent2"/>
                </a:solidFill>
              </a:rPr>
              <a:t>电势叠加原理</a:t>
            </a:r>
          </a:p>
        </p:txBody>
      </p:sp>
      <p:sp>
        <p:nvSpPr>
          <p:cNvPr id="54277" name="Rectangle 5"/>
          <p:cNvSpPr>
            <a:spLocks noChangeArrowheads="1"/>
          </p:cNvSpPr>
          <p:nvPr/>
        </p:nvSpPr>
        <p:spPr bwMode="auto">
          <a:xfrm>
            <a:off x="0" y="6858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54278" name="Text Box 6"/>
          <p:cNvSpPr txBox="1">
            <a:spLocks noChangeArrowheads="1"/>
          </p:cNvSpPr>
          <p:nvPr/>
        </p:nvSpPr>
        <p:spPr bwMode="auto">
          <a:xfrm>
            <a:off x="685800" y="1371600"/>
            <a:ext cx="845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latin typeface="宋体" pitchFamily="2" charset="-122"/>
              </a:rPr>
              <a:t>选无限远为电势零点，点电荷电量为</a:t>
            </a:r>
            <a:r>
              <a:rPr lang="en-US" altLang="zh-CN" sz="2800" i="1">
                <a:solidFill>
                  <a:schemeClr val="accent2"/>
                </a:solidFill>
              </a:rPr>
              <a:t>q</a:t>
            </a:r>
            <a:r>
              <a:rPr lang="zh-CN" altLang="en-US" sz="2800" i="1">
                <a:solidFill>
                  <a:schemeClr val="accent2"/>
                </a:solidFill>
              </a:rPr>
              <a:t>，</a:t>
            </a:r>
            <a:r>
              <a:rPr lang="zh-CN" altLang="en-US" sz="2800">
                <a:solidFill>
                  <a:schemeClr val="accent2"/>
                </a:solidFill>
                <a:latin typeface="宋体" pitchFamily="2" charset="-122"/>
              </a:rPr>
              <a:t>其场强为：</a:t>
            </a:r>
            <a:r>
              <a:rPr lang="zh-CN" altLang="en-US" sz="2800">
                <a:solidFill>
                  <a:schemeClr val="accent2"/>
                </a:solidFill>
              </a:rPr>
              <a:t>  </a:t>
            </a:r>
            <a:endParaRPr lang="en-US" altLang="zh-CN" sz="2800">
              <a:solidFill>
                <a:schemeClr val="accent2"/>
              </a:solidFill>
            </a:endParaRPr>
          </a:p>
        </p:txBody>
      </p:sp>
      <p:graphicFrame>
        <p:nvGraphicFramePr>
          <p:cNvPr id="54279" name="Object 7"/>
          <p:cNvGraphicFramePr>
            <a:graphicFrameLocks noChangeAspect="1"/>
          </p:cNvGraphicFramePr>
          <p:nvPr/>
        </p:nvGraphicFramePr>
        <p:xfrm>
          <a:off x="1397000" y="4413250"/>
          <a:ext cx="3381375" cy="1001713"/>
        </p:xfrm>
        <a:graphic>
          <a:graphicData uri="http://schemas.openxmlformats.org/presentationml/2006/ole">
            <mc:AlternateContent xmlns:mc="http://schemas.openxmlformats.org/markup-compatibility/2006">
              <mc:Choice xmlns:v="urn:schemas-microsoft-com:vml" Requires="v">
                <p:oleObj name="公式" r:id="rId2" imgW="3248143" imgH="952500" progId="Equation.3">
                  <p:embed/>
                </p:oleObj>
              </mc:Choice>
              <mc:Fallback>
                <p:oleObj name="公式" r:id="rId2" imgW="3248143" imgH="95250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00" y="4413250"/>
                        <a:ext cx="3381375"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0" name="Object 8"/>
          <p:cNvGraphicFramePr>
            <a:graphicFrameLocks noChangeAspect="1"/>
          </p:cNvGraphicFramePr>
          <p:nvPr/>
        </p:nvGraphicFramePr>
        <p:xfrm>
          <a:off x="2946400" y="1822450"/>
          <a:ext cx="2206625" cy="1001713"/>
        </p:xfrm>
        <a:graphic>
          <a:graphicData uri="http://schemas.openxmlformats.org/presentationml/2006/ole">
            <mc:AlternateContent xmlns:mc="http://schemas.openxmlformats.org/markup-compatibility/2006">
              <mc:Choice xmlns:v="urn:schemas-microsoft-com:vml" Requires="v">
                <p:oleObj name="公式" r:id="rId4" imgW="2105008" imgH="952500" progId="Equation.3">
                  <p:embed/>
                </p:oleObj>
              </mc:Choice>
              <mc:Fallback>
                <p:oleObj name="公式" r:id="rId4" imgW="2105008" imgH="9525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6400" y="1822450"/>
                        <a:ext cx="2206625"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81" name="Text Box 9"/>
          <p:cNvSpPr txBox="1">
            <a:spLocks noChangeArrowheads="1"/>
          </p:cNvSpPr>
          <p:nvPr/>
        </p:nvSpPr>
        <p:spPr bwMode="auto">
          <a:xfrm>
            <a:off x="762000" y="2895600"/>
            <a:ext cx="4895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latin typeface="宋体" pitchFamily="2" charset="-122"/>
              </a:rPr>
              <a:t>离点电荷为</a:t>
            </a:r>
            <a:r>
              <a:rPr lang="en-US" altLang="zh-CN" sz="2800" i="1">
                <a:solidFill>
                  <a:schemeClr val="accent2"/>
                </a:solidFill>
              </a:rPr>
              <a:t>r</a:t>
            </a:r>
            <a:r>
              <a:rPr lang="zh-CN" altLang="en-US" sz="2800">
                <a:solidFill>
                  <a:schemeClr val="accent2"/>
                </a:solidFill>
                <a:latin typeface="宋体" pitchFamily="2" charset="-122"/>
              </a:rPr>
              <a:t>的</a:t>
            </a:r>
            <a:r>
              <a:rPr lang="en-US" altLang="zh-CN" sz="2800" i="1">
                <a:solidFill>
                  <a:schemeClr val="accent2"/>
                </a:solidFill>
              </a:rPr>
              <a:t>P</a:t>
            </a:r>
            <a:r>
              <a:rPr lang="zh-CN" altLang="en-US" sz="2800">
                <a:solidFill>
                  <a:schemeClr val="accent2"/>
                </a:solidFill>
                <a:latin typeface="宋体" pitchFamily="2" charset="-122"/>
              </a:rPr>
              <a:t>点的电势为：</a:t>
            </a:r>
            <a:r>
              <a:rPr lang="zh-CN" altLang="en-US" sz="2800">
                <a:solidFill>
                  <a:schemeClr val="accent2"/>
                </a:solidFill>
              </a:rPr>
              <a:t> </a:t>
            </a:r>
            <a:endParaRPr lang="en-US" altLang="zh-CN" sz="2800">
              <a:solidFill>
                <a:schemeClr val="accent2"/>
              </a:solidFill>
            </a:endParaRPr>
          </a:p>
        </p:txBody>
      </p:sp>
      <p:graphicFrame>
        <p:nvGraphicFramePr>
          <p:cNvPr id="54282" name="Object 10"/>
          <p:cNvGraphicFramePr>
            <a:graphicFrameLocks noChangeAspect="1"/>
          </p:cNvGraphicFramePr>
          <p:nvPr/>
        </p:nvGraphicFramePr>
        <p:xfrm>
          <a:off x="1009650" y="3422650"/>
          <a:ext cx="4870450" cy="1000125"/>
        </p:xfrm>
        <a:graphic>
          <a:graphicData uri="http://schemas.openxmlformats.org/presentationml/2006/ole">
            <mc:AlternateContent xmlns:mc="http://schemas.openxmlformats.org/markup-compatibility/2006">
              <mc:Choice xmlns:v="urn:schemas-microsoft-com:vml" Requires="v">
                <p:oleObj name="公式" r:id="rId6" imgW="4695808" imgH="952500" progId="Equation.3">
                  <p:embed/>
                </p:oleObj>
              </mc:Choice>
              <mc:Fallback>
                <p:oleObj name="公式" r:id="rId6" imgW="4695808" imgH="9525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9650" y="3422650"/>
                        <a:ext cx="48704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83" name="AutoShape 11"/>
          <p:cNvSpPr>
            <a:spLocks noChangeArrowheads="1"/>
          </p:cNvSpPr>
          <p:nvPr/>
        </p:nvSpPr>
        <p:spPr bwMode="auto">
          <a:xfrm>
            <a:off x="5715000" y="2895600"/>
            <a:ext cx="3124200" cy="533400"/>
          </a:xfrm>
          <a:prstGeom prst="wedgeRoundRectCallout">
            <a:avLst>
              <a:gd name="adj1" fmla="val -48681"/>
              <a:gd name="adj2" fmla="val 96130"/>
              <a:gd name="adj3" fmla="val 16667"/>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zh-CN" altLang="en-US" sz="2800">
                <a:solidFill>
                  <a:schemeClr val="accent2"/>
                </a:solidFill>
              </a:rPr>
              <a:t>积分路径沿径向</a:t>
            </a:r>
          </a:p>
        </p:txBody>
      </p:sp>
      <p:grpSp>
        <p:nvGrpSpPr>
          <p:cNvPr id="2" name="Group 12"/>
          <p:cNvGrpSpPr>
            <a:grpSpLocks/>
          </p:cNvGrpSpPr>
          <p:nvPr/>
        </p:nvGrpSpPr>
        <p:grpSpPr bwMode="auto">
          <a:xfrm>
            <a:off x="395536" y="5579194"/>
            <a:ext cx="5105400" cy="946150"/>
            <a:chOff x="960" y="3648"/>
            <a:chExt cx="3216" cy="596"/>
          </a:xfrm>
        </p:grpSpPr>
        <p:sp>
          <p:nvSpPr>
            <p:cNvPr id="22541" name="Text Box 13"/>
            <p:cNvSpPr txBox="1">
              <a:spLocks noChangeArrowheads="1"/>
            </p:cNvSpPr>
            <p:nvPr/>
          </p:nvSpPr>
          <p:spPr bwMode="auto">
            <a:xfrm>
              <a:off x="960" y="3648"/>
              <a:ext cx="321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dirty="0">
                  <a:solidFill>
                    <a:schemeClr val="accent2"/>
                  </a:solidFill>
                </a:rPr>
                <a:t>q</a:t>
              </a:r>
              <a:r>
                <a:rPr lang="zh-CN" altLang="en-US" sz="2800" dirty="0">
                  <a:solidFill>
                    <a:schemeClr val="accent2"/>
                  </a:solidFill>
                </a:rPr>
                <a:t>为正， 为正，</a:t>
              </a:r>
              <a:r>
                <a:rPr lang="en-US" altLang="zh-CN" sz="2800" i="1" dirty="0">
                  <a:solidFill>
                    <a:schemeClr val="accent2"/>
                  </a:solidFill>
                </a:rPr>
                <a:t>r</a:t>
              </a:r>
              <a:r>
                <a:rPr lang="zh-CN" altLang="en-US" sz="2800" dirty="0">
                  <a:solidFill>
                    <a:schemeClr val="accent2"/>
                  </a:solidFill>
                </a:rPr>
                <a:t>越小，  越大；</a:t>
              </a:r>
              <a:r>
                <a:rPr lang="en-US" altLang="zh-CN" sz="2800" i="1" dirty="0">
                  <a:solidFill>
                    <a:schemeClr val="accent2"/>
                  </a:solidFill>
                </a:rPr>
                <a:t>q</a:t>
              </a:r>
              <a:r>
                <a:rPr lang="zh-CN" altLang="en-US" sz="2800" dirty="0">
                  <a:solidFill>
                    <a:schemeClr val="accent2"/>
                  </a:solidFill>
                </a:rPr>
                <a:t>为负， 为负，</a:t>
              </a:r>
              <a:r>
                <a:rPr lang="en-US" altLang="zh-CN" sz="2800" i="1" dirty="0">
                  <a:solidFill>
                    <a:schemeClr val="accent2"/>
                  </a:solidFill>
                </a:rPr>
                <a:t>r</a:t>
              </a:r>
              <a:r>
                <a:rPr lang="zh-CN" altLang="en-US" sz="2800" dirty="0">
                  <a:solidFill>
                    <a:schemeClr val="accent2"/>
                  </a:solidFill>
                </a:rPr>
                <a:t>越小，  越小。</a:t>
              </a:r>
              <a:endParaRPr lang="zh-CN" altLang="en-US" sz="2800" b="0" dirty="0"/>
            </a:p>
          </p:txBody>
        </p:sp>
        <p:graphicFrame>
          <p:nvGraphicFramePr>
            <p:cNvPr id="22542" name="Object 14"/>
            <p:cNvGraphicFramePr>
              <a:graphicFrameLocks noChangeAspect="1"/>
            </p:cNvGraphicFramePr>
            <p:nvPr/>
          </p:nvGraphicFramePr>
          <p:xfrm>
            <a:off x="1728" y="3734"/>
            <a:ext cx="181" cy="202"/>
          </p:xfrm>
          <a:graphic>
            <a:graphicData uri="http://schemas.openxmlformats.org/presentationml/2006/ole">
              <mc:AlternateContent xmlns:mc="http://schemas.openxmlformats.org/markup-compatibility/2006">
                <mc:Choice xmlns:v="urn:schemas-microsoft-com:vml" Requires="v">
                  <p:oleObj name="Equation" r:id="rId8" imgW="238176" imgH="276157" progId="Equation.3">
                    <p:embed/>
                  </p:oleObj>
                </mc:Choice>
                <mc:Fallback>
                  <p:oleObj name="Equation" r:id="rId8" imgW="238176" imgH="276157"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28" y="3734"/>
                          <a:ext cx="18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43" name="Object 15"/>
            <p:cNvGraphicFramePr>
              <a:graphicFrameLocks noChangeAspect="1"/>
            </p:cNvGraphicFramePr>
            <p:nvPr/>
          </p:nvGraphicFramePr>
          <p:xfrm>
            <a:off x="3216" y="3734"/>
            <a:ext cx="181" cy="202"/>
          </p:xfrm>
          <a:graphic>
            <a:graphicData uri="http://schemas.openxmlformats.org/presentationml/2006/ole">
              <mc:AlternateContent xmlns:mc="http://schemas.openxmlformats.org/markup-compatibility/2006">
                <mc:Choice xmlns:v="urn:schemas-microsoft-com:vml" Requires="v">
                  <p:oleObj name="Equation" r:id="rId10" imgW="238176" imgH="276157" progId="Equation.3">
                    <p:embed/>
                  </p:oleObj>
                </mc:Choice>
                <mc:Fallback>
                  <p:oleObj name="Equation" r:id="rId10" imgW="238176" imgH="276157"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16" y="3734"/>
                          <a:ext cx="18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44" name="Object 16"/>
            <p:cNvGraphicFramePr>
              <a:graphicFrameLocks noChangeAspect="1"/>
            </p:cNvGraphicFramePr>
            <p:nvPr/>
          </p:nvGraphicFramePr>
          <p:xfrm>
            <a:off x="1728" y="3984"/>
            <a:ext cx="181" cy="202"/>
          </p:xfrm>
          <a:graphic>
            <a:graphicData uri="http://schemas.openxmlformats.org/presentationml/2006/ole">
              <mc:AlternateContent xmlns:mc="http://schemas.openxmlformats.org/markup-compatibility/2006">
                <mc:Choice xmlns:v="urn:schemas-microsoft-com:vml" Requires="v">
                  <p:oleObj name="Equation" r:id="rId12" imgW="238176" imgH="276157" progId="Equation.3">
                    <p:embed/>
                  </p:oleObj>
                </mc:Choice>
                <mc:Fallback>
                  <p:oleObj name="Equation" r:id="rId12" imgW="238176" imgH="276157"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28" y="3984"/>
                          <a:ext cx="18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45" name="Object 17"/>
            <p:cNvGraphicFramePr>
              <a:graphicFrameLocks noChangeAspect="1"/>
            </p:cNvGraphicFramePr>
            <p:nvPr/>
          </p:nvGraphicFramePr>
          <p:xfrm>
            <a:off x="3227" y="3984"/>
            <a:ext cx="181" cy="202"/>
          </p:xfrm>
          <a:graphic>
            <a:graphicData uri="http://schemas.openxmlformats.org/presentationml/2006/ole">
              <mc:AlternateContent xmlns:mc="http://schemas.openxmlformats.org/markup-compatibility/2006">
                <mc:Choice xmlns:v="urn:schemas-microsoft-com:vml" Requires="v">
                  <p:oleObj name="Equation" r:id="rId14" imgW="238176" imgH="276157" progId="Equation.3">
                    <p:embed/>
                  </p:oleObj>
                </mc:Choice>
                <mc:Fallback>
                  <p:oleObj name="Equation" r:id="rId14" imgW="238176" imgH="276157" progId="Equation.3">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27" y="3984"/>
                          <a:ext cx="18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8" name="Rectangle 20"/>
          <p:cNvSpPr>
            <a:spLocks noChangeArrowheads="1"/>
          </p:cNvSpPr>
          <p:nvPr/>
        </p:nvSpPr>
        <p:spPr bwMode="auto">
          <a:xfrm>
            <a:off x="5750408" y="5229200"/>
            <a:ext cx="316835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dirty="0">
                <a:solidFill>
                  <a:srgbClr val="CC3300"/>
                </a:solidFill>
                <a:latin typeface="宋体" pitchFamily="2" charset="-122"/>
              </a:rPr>
              <a:t>正电荷在</a:t>
            </a:r>
            <a:r>
              <a:rPr lang="zh-CN" altLang="en-US" sz="2800">
                <a:solidFill>
                  <a:srgbClr val="CC3300"/>
                </a:solidFill>
                <a:latin typeface="宋体" pitchFamily="2" charset="-122"/>
              </a:rPr>
              <a:t>电场中受力的</a:t>
            </a:r>
            <a:r>
              <a:rPr lang="zh-CN" altLang="en-US" sz="2800" dirty="0">
                <a:solidFill>
                  <a:srgbClr val="CC3300"/>
                </a:solidFill>
                <a:latin typeface="宋体" pitchFamily="2" charset="-122"/>
              </a:rPr>
              <a:t>方向就是电势减小的方向</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blinds(horizontal)">
                                      <p:cBhvr>
                                        <p:cTn id="7" dur="500"/>
                                        <p:tgtEl>
                                          <p:spTgt spid="54276"/>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54277"/>
                                        </p:tgtEl>
                                        <p:attrNameLst>
                                          <p:attrName>style.visibility</p:attrName>
                                        </p:attrNameLst>
                                      </p:cBhvr>
                                      <p:to>
                                        <p:strVal val="visible"/>
                                      </p:to>
                                    </p:set>
                                    <p:animEffect transition="in" filter="strips(upRight)">
                                      <p:cBhvr>
                                        <p:cTn id="11" dur="500"/>
                                        <p:tgtEl>
                                          <p:spTgt spid="5427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4274"/>
                                        </p:tgtEl>
                                        <p:attrNameLst>
                                          <p:attrName>style.visibility</p:attrName>
                                        </p:attrNameLst>
                                      </p:cBhvr>
                                      <p:to>
                                        <p:strVal val="visible"/>
                                      </p:to>
                                    </p:set>
                                    <p:animEffect transition="in" filter="wipe(left)">
                                      <p:cBhvr>
                                        <p:cTn id="16" dur="500"/>
                                        <p:tgtEl>
                                          <p:spTgt spid="5427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4278"/>
                                        </p:tgtEl>
                                        <p:attrNameLst>
                                          <p:attrName>style.visibility</p:attrName>
                                        </p:attrNameLst>
                                      </p:cBhvr>
                                      <p:to>
                                        <p:strVal val="visible"/>
                                      </p:to>
                                    </p:set>
                                    <p:animEffect transition="in" filter="wipe(left)">
                                      <p:cBhvr>
                                        <p:cTn id="21" dur="500"/>
                                        <p:tgtEl>
                                          <p:spTgt spid="5427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54280"/>
                                        </p:tgtEl>
                                        <p:attrNameLst>
                                          <p:attrName>style.visibility</p:attrName>
                                        </p:attrNameLst>
                                      </p:cBhvr>
                                      <p:to>
                                        <p:strVal val="visible"/>
                                      </p:to>
                                    </p:set>
                                    <p:animEffect transition="in" filter="wipe(left)">
                                      <p:cBhvr>
                                        <p:cTn id="26" dur="500"/>
                                        <p:tgtEl>
                                          <p:spTgt spid="5428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4281"/>
                                        </p:tgtEl>
                                        <p:attrNameLst>
                                          <p:attrName>style.visibility</p:attrName>
                                        </p:attrNameLst>
                                      </p:cBhvr>
                                      <p:to>
                                        <p:strVal val="visible"/>
                                      </p:to>
                                    </p:set>
                                    <p:animEffect transition="in" filter="wipe(left)">
                                      <p:cBhvr>
                                        <p:cTn id="31" dur="500"/>
                                        <p:tgtEl>
                                          <p:spTgt spid="5428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54282"/>
                                        </p:tgtEl>
                                        <p:attrNameLst>
                                          <p:attrName>style.visibility</p:attrName>
                                        </p:attrNameLst>
                                      </p:cBhvr>
                                      <p:to>
                                        <p:strVal val="visible"/>
                                      </p:to>
                                    </p:set>
                                    <p:animEffect transition="in" filter="wipe(left)">
                                      <p:cBhvr>
                                        <p:cTn id="36" dur="500"/>
                                        <p:tgtEl>
                                          <p:spTgt spid="5428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8" fill="hold" grpId="0" nodeType="clickEffect">
                                  <p:stCondLst>
                                    <p:cond delay="0"/>
                                  </p:stCondLst>
                                  <p:childTnLst>
                                    <p:set>
                                      <p:cBhvr>
                                        <p:cTn id="40" dur="1" fill="hold">
                                          <p:stCondLst>
                                            <p:cond delay="0"/>
                                          </p:stCondLst>
                                        </p:cTn>
                                        <p:tgtEl>
                                          <p:spTgt spid="54283"/>
                                        </p:tgtEl>
                                        <p:attrNameLst>
                                          <p:attrName>style.visibility</p:attrName>
                                        </p:attrNameLst>
                                      </p:cBhvr>
                                      <p:to>
                                        <p:strVal val="visible"/>
                                      </p:to>
                                    </p:set>
                                    <p:anim calcmode="lin" valueType="num">
                                      <p:cBhvr>
                                        <p:cTn id="41" dur="500" fill="hold"/>
                                        <p:tgtEl>
                                          <p:spTgt spid="54283"/>
                                        </p:tgtEl>
                                        <p:attrNameLst>
                                          <p:attrName>ppt_x</p:attrName>
                                        </p:attrNameLst>
                                      </p:cBhvr>
                                      <p:tavLst>
                                        <p:tav tm="0">
                                          <p:val>
                                            <p:strVal val="#ppt_x-#ppt_w/2"/>
                                          </p:val>
                                        </p:tav>
                                        <p:tav tm="100000">
                                          <p:val>
                                            <p:strVal val="#ppt_x"/>
                                          </p:val>
                                        </p:tav>
                                      </p:tavLst>
                                    </p:anim>
                                    <p:anim calcmode="lin" valueType="num">
                                      <p:cBhvr>
                                        <p:cTn id="42" dur="500" fill="hold"/>
                                        <p:tgtEl>
                                          <p:spTgt spid="54283"/>
                                        </p:tgtEl>
                                        <p:attrNameLst>
                                          <p:attrName>ppt_y</p:attrName>
                                        </p:attrNameLst>
                                      </p:cBhvr>
                                      <p:tavLst>
                                        <p:tav tm="0">
                                          <p:val>
                                            <p:strVal val="#ppt_y"/>
                                          </p:val>
                                        </p:tav>
                                        <p:tav tm="100000">
                                          <p:val>
                                            <p:strVal val="#ppt_y"/>
                                          </p:val>
                                        </p:tav>
                                      </p:tavLst>
                                    </p:anim>
                                    <p:anim calcmode="lin" valueType="num">
                                      <p:cBhvr>
                                        <p:cTn id="43" dur="500" fill="hold"/>
                                        <p:tgtEl>
                                          <p:spTgt spid="54283"/>
                                        </p:tgtEl>
                                        <p:attrNameLst>
                                          <p:attrName>ppt_w</p:attrName>
                                        </p:attrNameLst>
                                      </p:cBhvr>
                                      <p:tavLst>
                                        <p:tav tm="0">
                                          <p:val>
                                            <p:fltVal val="0"/>
                                          </p:val>
                                        </p:tav>
                                        <p:tav tm="100000">
                                          <p:val>
                                            <p:strVal val="#ppt_w"/>
                                          </p:val>
                                        </p:tav>
                                      </p:tavLst>
                                    </p:anim>
                                    <p:anim calcmode="lin" valueType="num">
                                      <p:cBhvr>
                                        <p:cTn id="44" dur="500" fill="hold"/>
                                        <p:tgtEl>
                                          <p:spTgt spid="54283"/>
                                        </p:tgtEl>
                                        <p:attrNameLst>
                                          <p:attrName>ppt_h</p:attrName>
                                        </p:attrNameLst>
                                      </p:cBhvr>
                                      <p:tavLst>
                                        <p:tav tm="0">
                                          <p:val>
                                            <p:strVal val="#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54279"/>
                                        </p:tgtEl>
                                        <p:attrNameLst>
                                          <p:attrName>style.visibility</p:attrName>
                                        </p:attrNameLst>
                                      </p:cBhvr>
                                      <p:to>
                                        <p:strVal val="visible"/>
                                      </p:to>
                                    </p:set>
                                    <p:animEffect transition="in" filter="wipe(left)">
                                      <p:cBhvr>
                                        <p:cTn id="49" dur="500"/>
                                        <p:tgtEl>
                                          <p:spTgt spid="5427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wipe(up)">
                                      <p:cBhvr>
                                        <p:cTn id="54" dur="500"/>
                                        <p:tgtEl>
                                          <p:spTgt spid="2"/>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p:cTn id="59" dur="500" fill="hold"/>
                                        <p:tgtEl>
                                          <p:spTgt spid="18"/>
                                        </p:tgtEl>
                                        <p:attrNameLst>
                                          <p:attrName>ppt_w</p:attrName>
                                        </p:attrNameLst>
                                      </p:cBhvr>
                                      <p:tavLst>
                                        <p:tav tm="0">
                                          <p:val>
                                            <p:fltVal val="0"/>
                                          </p:val>
                                        </p:tav>
                                        <p:tav tm="100000">
                                          <p:val>
                                            <p:strVal val="#ppt_w"/>
                                          </p:val>
                                        </p:tav>
                                      </p:tavLst>
                                    </p:anim>
                                    <p:anim calcmode="lin" valueType="num">
                                      <p:cBhvr>
                                        <p:cTn id="60" dur="500" fill="hold"/>
                                        <p:tgtEl>
                                          <p:spTgt spid="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utoUpdateAnimBg="0"/>
      <p:bldP spid="54276" grpId="0" autoUpdateAnimBg="0"/>
      <p:bldP spid="54277" grpId="0" animBg="1"/>
      <p:bldP spid="54278" grpId="0" autoUpdateAnimBg="0"/>
      <p:bldP spid="54281" grpId="0" autoUpdateAnimBg="0"/>
      <p:bldP spid="54283" grpId="0" animBg="1" autoUpdateAnimBg="0"/>
      <p:bldP spid="1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152400" y="0"/>
            <a:ext cx="54879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a:solidFill>
                  <a:schemeClr val="accent2"/>
                </a:solidFill>
              </a:rPr>
              <a:t>二、任意带电体电场中的电势</a:t>
            </a:r>
          </a:p>
        </p:txBody>
      </p:sp>
      <p:sp>
        <p:nvSpPr>
          <p:cNvPr id="55299" name="Rectangle 3"/>
          <p:cNvSpPr>
            <a:spLocks noChangeArrowheads="1"/>
          </p:cNvSpPr>
          <p:nvPr/>
        </p:nvSpPr>
        <p:spPr bwMode="auto">
          <a:xfrm>
            <a:off x="0" y="5334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55300" name="Text Box 4"/>
          <p:cNvSpPr txBox="1">
            <a:spLocks noChangeArrowheads="1"/>
          </p:cNvSpPr>
          <p:nvPr/>
        </p:nvSpPr>
        <p:spPr bwMode="auto">
          <a:xfrm>
            <a:off x="228600" y="609600"/>
            <a:ext cx="411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a:solidFill>
                  <a:schemeClr val="accent2"/>
                </a:solidFill>
              </a:rPr>
              <a:t>1. </a:t>
            </a:r>
            <a:r>
              <a:rPr lang="zh-CN" altLang="en-US" sz="2800">
                <a:solidFill>
                  <a:srgbClr val="CC3300"/>
                </a:solidFill>
              </a:rPr>
              <a:t>场强积分法（由定义）</a:t>
            </a:r>
          </a:p>
        </p:txBody>
      </p:sp>
      <p:sp>
        <p:nvSpPr>
          <p:cNvPr id="55301" name="Text Box 5"/>
          <p:cNvSpPr txBox="1">
            <a:spLocks noChangeArrowheads="1"/>
          </p:cNvSpPr>
          <p:nvPr/>
        </p:nvSpPr>
        <p:spPr bwMode="auto">
          <a:xfrm>
            <a:off x="762000" y="1016000"/>
            <a:ext cx="710088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0000"/>
              </a:lnSpc>
              <a:spcBef>
                <a:spcPct val="0"/>
              </a:spcBef>
              <a:buFontTx/>
              <a:buNone/>
            </a:pPr>
            <a:r>
              <a:rPr lang="zh-CN" altLang="en-US" sz="2800">
                <a:solidFill>
                  <a:schemeClr val="accent2"/>
                </a:solidFill>
              </a:rPr>
              <a:t>步骤：</a:t>
            </a:r>
            <a:r>
              <a:rPr lang="en-US" altLang="zh-CN" sz="2800">
                <a:solidFill>
                  <a:schemeClr val="accent2"/>
                </a:solidFill>
              </a:rPr>
              <a:t>(1) </a:t>
            </a:r>
            <a:r>
              <a:rPr lang="zh-CN" altLang="en-US" sz="2800">
                <a:solidFill>
                  <a:schemeClr val="accent2"/>
                </a:solidFill>
              </a:rPr>
              <a:t>计算场强；</a:t>
            </a:r>
            <a:r>
              <a:rPr lang="en-US" altLang="zh-CN" sz="2800">
                <a:solidFill>
                  <a:schemeClr val="accent2"/>
                </a:solidFill>
              </a:rPr>
              <a:t>(2) </a:t>
            </a:r>
            <a:r>
              <a:rPr lang="zh-CN" altLang="en-US" sz="2800">
                <a:solidFill>
                  <a:schemeClr val="accent2"/>
                </a:solidFill>
              </a:rPr>
              <a:t>选择合适的路径</a:t>
            </a:r>
            <a:r>
              <a:rPr lang="en-US" altLang="zh-CN" sz="2800" i="1">
                <a:solidFill>
                  <a:schemeClr val="accent2"/>
                </a:solidFill>
              </a:rPr>
              <a:t>L</a:t>
            </a:r>
            <a:r>
              <a:rPr lang="zh-CN" altLang="en-US" sz="2800">
                <a:solidFill>
                  <a:schemeClr val="accent2"/>
                </a:solidFill>
              </a:rPr>
              <a:t>；</a:t>
            </a:r>
          </a:p>
          <a:p>
            <a:pPr eaLnBrk="1" hangingPunct="1">
              <a:lnSpc>
                <a:spcPct val="120000"/>
              </a:lnSpc>
              <a:spcBef>
                <a:spcPct val="0"/>
              </a:spcBef>
              <a:buFontTx/>
              <a:buNone/>
            </a:pPr>
            <a:r>
              <a:rPr lang="en-US" altLang="zh-CN" sz="2800">
                <a:solidFill>
                  <a:schemeClr val="accent2"/>
                </a:solidFill>
              </a:rPr>
              <a:t>(3) </a:t>
            </a:r>
            <a:r>
              <a:rPr lang="zh-CN" altLang="en-US" sz="2800">
                <a:solidFill>
                  <a:schemeClr val="accent2"/>
                </a:solidFill>
              </a:rPr>
              <a:t>分段积分</a:t>
            </a:r>
            <a:r>
              <a:rPr lang="en-US" altLang="zh-CN" sz="2800">
                <a:solidFill>
                  <a:schemeClr val="accent2"/>
                </a:solidFill>
              </a:rPr>
              <a:t>(</a:t>
            </a:r>
            <a:r>
              <a:rPr lang="zh-CN" altLang="en-US" sz="2800">
                <a:solidFill>
                  <a:schemeClr val="accent2"/>
                </a:solidFill>
              </a:rPr>
              <a:t>计算</a:t>
            </a:r>
            <a:r>
              <a:rPr lang="en-US" altLang="zh-CN" sz="2800">
                <a:solidFill>
                  <a:schemeClr val="accent2"/>
                </a:solidFill>
              </a:rPr>
              <a:t>)</a:t>
            </a:r>
            <a:r>
              <a:rPr lang="zh-CN" altLang="en-US" sz="2800">
                <a:solidFill>
                  <a:schemeClr val="accent2"/>
                </a:solidFill>
              </a:rPr>
              <a:t>。</a:t>
            </a:r>
            <a:endParaRPr lang="en-US" altLang="zh-CN" sz="2800">
              <a:solidFill>
                <a:schemeClr val="accent2"/>
              </a:solidFill>
            </a:endParaRPr>
          </a:p>
        </p:txBody>
      </p:sp>
      <p:sp>
        <p:nvSpPr>
          <p:cNvPr id="55302" name="Text Box 6"/>
          <p:cNvSpPr txBox="1">
            <a:spLocks noChangeArrowheads="1"/>
          </p:cNvSpPr>
          <p:nvPr/>
        </p:nvSpPr>
        <p:spPr bwMode="auto">
          <a:xfrm>
            <a:off x="152400" y="2133600"/>
            <a:ext cx="8839200"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pPr>
            <a:r>
              <a:rPr lang="zh-CN" altLang="en-US" sz="2800">
                <a:solidFill>
                  <a:schemeClr val="accent2"/>
                </a:solidFill>
              </a:rPr>
              <a:t>例</a:t>
            </a:r>
            <a:r>
              <a:rPr lang="en-US" altLang="zh-CN" sz="2800">
                <a:solidFill>
                  <a:schemeClr val="accent2"/>
                </a:solidFill>
              </a:rPr>
              <a:t>1</a:t>
            </a:r>
            <a:r>
              <a:rPr lang="zh-CN" altLang="en-US" sz="2800">
                <a:solidFill>
                  <a:schemeClr val="accent2"/>
                </a:solidFill>
              </a:rPr>
              <a:t>：求均匀带电球面的电势分布。设球面半径为</a:t>
            </a:r>
            <a:r>
              <a:rPr lang="en-US" altLang="zh-CN" sz="2800" i="1">
                <a:solidFill>
                  <a:schemeClr val="accent2"/>
                </a:solidFill>
              </a:rPr>
              <a:t>R</a:t>
            </a:r>
            <a:r>
              <a:rPr lang="zh-CN" altLang="en-US" sz="2800">
                <a:solidFill>
                  <a:schemeClr val="accent2"/>
                </a:solidFill>
              </a:rPr>
              <a:t>，</a:t>
            </a:r>
          </a:p>
          <a:p>
            <a:pPr eaLnBrk="1" hangingPunct="1">
              <a:spcBef>
                <a:spcPct val="10000"/>
              </a:spcBef>
              <a:buFontTx/>
              <a:buNone/>
            </a:pPr>
            <a:r>
              <a:rPr lang="zh-CN" altLang="en-US" sz="2800">
                <a:solidFill>
                  <a:schemeClr val="accent2"/>
                </a:solidFill>
              </a:rPr>
              <a:t>        带电量为</a:t>
            </a:r>
            <a:r>
              <a:rPr lang="en-US" altLang="zh-CN" sz="2800" i="1">
                <a:solidFill>
                  <a:schemeClr val="accent2"/>
                </a:solidFill>
              </a:rPr>
              <a:t>q</a:t>
            </a:r>
            <a:r>
              <a:rPr lang="zh-CN" altLang="en-US" sz="2800">
                <a:solidFill>
                  <a:schemeClr val="accent2"/>
                </a:solidFill>
              </a:rPr>
              <a:t>。</a:t>
            </a:r>
            <a:endParaRPr lang="en-US" altLang="zh-CN" sz="2800">
              <a:solidFill>
                <a:schemeClr val="accent2"/>
              </a:solidFill>
            </a:endParaRPr>
          </a:p>
        </p:txBody>
      </p:sp>
      <p:sp>
        <p:nvSpPr>
          <p:cNvPr id="55303" name="Text Box 7"/>
          <p:cNvSpPr txBox="1">
            <a:spLocks noChangeArrowheads="1"/>
          </p:cNvSpPr>
          <p:nvPr/>
        </p:nvSpPr>
        <p:spPr bwMode="auto">
          <a:xfrm>
            <a:off x="304800" y="4295775"/>
            <a:ext cx="86868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以无限远为电势零点。由于在球面外直到无穷远处场强的分布都和电荷集中在球心处的点电荷的场强分布一样，因此球面外任一点的电势与点电荷的结果相同，即：</a:t>
            </a:r>
            <a:endParaRPr lang="en-US" altLang="zh-CN" sz="2800">
              <a:solidFill>
                <a:schemeClr val="accent2"/>
              </a:solidFill>
            </a:endParaRPr>
          </a:p>
        </p:txBody>
      </p:sp>
      <p:sp>
        <p:nvSpPr>
          <p:cNvPr id="55304" name="Rectangle 8"/>
          <p:cNvSpPr>
            <a:spLocks noChangeArrowheads="1"/>
          </p:cNvSpPr>
          <p:nvPr/>
        </p:nvSpPr>
        <p:spPr bwMode="auto">
          <a:xfrm>
            <a:off x="0" y="20574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graphicFrame>
        <p:nvGraphicFramePr>
          <p:cNvPr id="55305" name="Object 9"/>
          <p:cNvGraphicFramePr>
            <a:graphicFrameLocks noChangeAspect="1"/>
          </p:cNvGraphicFramePr>
          <p:nvPr/>
        </p:nvGraphicFramePr>
        <p:xfrm>
          <a:off x="2524125" y="5632450"/>
          <a:ext cx="3370263" cy="1001713"/>
        </p:xfrm>
        <a:graphic>
          <a:graphicData uri="http://schemas.openxmlformats.org/presentationml/2006/ole">
            <mc:AlternateContent xmlns:mc="http://schemas.openxmlformats.org/markup-compatibility/2006">
              <mc:Choice xmlns:v="urn:schemas-microsoft-com:vml" Requires="v">
                <p:oleObj name="公式" r:id="rId2" imgW="3238433" imgH="952500" progId="Equation.3">
                  <p:embed/>
                </p:oleObj>
              </mc:Choice>
              <mc:Fallback>
                <p:oleObj name="公式" r:id="rId2" imgW="3238433" imgH="952500" progId="Equation.3">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25" y="5632450"/>
                        <a:ext cx="3370263"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0"/>
          <p:cNvGrpSpPr>
            <a:grpSpLocks/>
          </p:cNvGrpSpPr>
          <p:nvPr/>
        </p:nvGrpSpPr>
        <p:grpSpPr bwMode="auto">
          <a:xfrm>
            <a:off x="3124200" y="2971800"/>
            <a:ext cx="4229100" cy="1377950"/>
            <a:chOff x="1104" y="2160"/>
            <a:chExt cx="2664" cy="868"/>
          </a:xfrm>
        </p:grpSpPr>
        <p:graphicFrame>
          <p:nvGraphicFramePr>
            <p:cNvPr id="23564" name="Object 11"/>
            <p:cNvGraphicFramePr>
              <a:graphicFrameLocks noChangeAspect="1"/>
            </p:cNvGraphicFramePr>
            <p:nvPr/>
          </p:nvGraphicFramePr>
          <p:xfrm>
            <a:off x="1104" y="2304"/>
            <a:ext cx="413" cy="243"/>
          </p:xfrm>
          <a:graphic>
            <a:graphicData uri="http://schemas.openxmlformats.org/presentationml/2006/ole">
              <mc:AlternateContent xmlns:mc="http://schemas.openxmlformats.org/markup-compatibility/2006">
                <mc:Choice xmlns:v="urn:schemas-microsoft-com:vml" Requires="v">
                  <p:oleObj name="Equation" r:id="rId4" imgW="600159" imgH="342900" progId="Equation.3">
                    <p:embed/>
                  </p:oleObj>
                </mc:Choice>
                <mc:Fallback>
                  <p:oleObj name="Equation" r:id="rId4" imgW="600159" imgH="34290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 y="2304"/>
                          <a:ext cx="413"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sp>
          <p:nvSpPr>
            <p:cNvPr id="23565" name="AutoShape 12"/>
            <p:cNvSpPr>
              <a:spLocks/>
            </p:cNvSpPr>
            <p:nvPr/>
          </p:nvSpPr>
          <p:spPr bwMode="auto">
            <a:xfrm>
              <a:off x="1584" y="2304"/>
              <a:ext cx="48" cy="384"/>
            </a:xfrm>
            <a:prstGeom prst="leftBrace">
              <a:avLst>
                <a:gd name="adj1" fmla="val 66667"/>
                <a:gd name="adj2"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graphicFrame>
          <p:nvGraphicFramePr>
            <p:cNvPr id="23566" name="Object 13"/>
            <p:cNvGraphicFramePr>
              <a:graphicFrameLocks noChangeAspect="1"/>
            </p:cNvGraphicFramePr>
            <p:nvPr/>
          </p:nvGraphicFramePr>
          <p:xfrm>
            <a:off x="2016" y="2160"/>
            <a:ext cx="1709" cy="283"/>
          </p:xfrm>
          <a:graphic>
            <a:graphicData uri="http://schemas.openxmlformats.org/presentationml/2006/ole">
              <mc:AlternateContent xmlns:mc="http://schemas.openxmlformats.org/markup-compatibility/2006">
                <mc:Choice xmlns:v="urn:schemas-microsoft-com:vml" Requires="v">
                  <p:oleObj name="Equation" r:id="rId6" imgW="2590800" imgH="409643" progId="Equation.3">
                    <p:embed/>
                  </p:oleObj>
                </mc:Choice>
                <mc:Fallback>
                  <p:oleObj name="Equation" r:id="rId6" imgW="2590800" imgH="409643"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6" y="2160"/>
                          <a:ext cx="1709"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23567" name="Object 14"/>
            <p:cNvGraphicFramePr>
              <a:graphicFrameLocks noChangeAspect="1"/>
            </p:cNvGraphicFramePr>
            <p:nvPr/>
          </p:nvGraphicFramePr>
          <p:xfrm>
            <a:off x="1720" y="2396"/>
            <a:ext cx="2048" cy="632"/>
          </p:xfrm>
          <a:graphic>
            <a:graphicData uri="http://schemas.openxmlformats.org/presentationml/2006/ole">
              <mc:AlternateContent xmlns:mc="http://schemas.openxmlformats.org/markup-compatibility/2006">
                <mc:Choice xmlns:v="urn:schemas-microsoft-com:vml" Requires="v">
                  <p:oleObj name="公式" r:id="rId8" imgW="3114624" imgH="952500" progId="Equation.3">
                    <p:embed/>
                  </p:oleObj>
                </mc:Choice>
                <mc:Fallback>
                  <p:oleObj name="公式" r:id="rId8" imgW="3114624" imgH="95250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20" y="2396"/>
                          <a:ext cx="2048"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pSp>
      <p:sp>
        <p:nvSpPr>
          <p:cNvPr id="55311" name="Text Box 15"/>
          <p:cNvSpPr txBox="1">
            <a:spLocks noChangeArrowheads="1"/>
          </p:cNvSpPr>
          <p:nvPr/>
        </p:nvSpPr>
        <p:spPr bwMode="auto">
          <a:xfrm>
            <a:off x="152400" y="3138488"/>
            <a:ext cx="2971800"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25000"/>
              </a:spcBef>
              <a:buFontTx/>
              <a:buNone/>
            </a:pPr>
            <a:r>
              <a:rPr lang="zh-CN" altLang="en-US" sz="2800">
                <a:solidFill>
                  <a:schemeClr val="accent2"/>
                </a:solidFill>
              </a:rPr>
              <a:t>解：场强已由高</a:t>
            </a:r>
          </a:p>
          <a:p>
            <a:pPr eaLnBrk="1" hangingPunct="1">
              <a:spcBef>
                <a:spcPct val="25000"/>
              </a:spcBef>
              <a:buFontTx/>
              <a:buNone/>
            </a:pPr>
            <a:r>
              <a:rPr lang="zh-CN" altLang="en-US" sz="2800">
                <a:solidFill>
                  <a:schemeClr val="accent2"/>
                </a:solidFill>
              </a:rPr>
              <a:t>        斯定理求得</a:t>
            </a:r>
            <a:endParaRPr lang="en-US" altLang="zh-CN" sz="2800">
              <a:solidFill>
                <a:schemeClr val="accent2"/>
              </a:solidFill>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5298"/>
                                        </p:tgtEl>
                                        <p:attrNameLst>
                                          <p:attrName>style.visibility</p:attrName>
                                        </p:attrNameLst>
                                      </p:cBhvr>
                                      <p:to>
                                        <p:strVal val="visible"/>
                                      </p:to>
                                    </p:set>
                                    <p:animEffect transition="in" filter="blinds(horizontal)">
                                      <p:cBhvr>
                                        <p:cTn id="7" dur="500"/>
                                        <p:tgtEl>
                                          <p:spTgt spid="55298"/>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55299"/>
                                        </p:tgtEl>
                                        <p:attrNameLst>
                                          <p:attrName>style.visibility</p:attrName>
                                        </p:attrNameLst>
                                      </p:cBhvr>
                                      <p:to>
                                        <p:strVal val="visible"/>
                                      </p:to>
                                    </p:set>
                                    <p:animEffect transition="in" filter="strips(upRight)">
                                      <p:cBhvr>
                                        <p:cTn id="11" dur="500"/>
                                        <p:tgtEl>
                                          <p:spTgt spid="5529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5300"/>
                                        </p:tgtEl>
                                        <p:attrNameLst>
                                          <p:attrName>style.visibility</p:attrName>
                                        </p:attrNameLst>
                                      </p:cBhvr>
                                      <p:to>
                                        <p:strVal val="visible"/>
                                      </p:to>
                                    </p:set>
                                    <p:animEffect transition="in" filter="wipe(left)">
                                      <p:cBhvr>
                                        <p:cTn id="16" dur="500"/>
                                        <p:tgtEl>
                                          <p:spTgt spid="5530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55301"/>
                                        </p:tgtEl>
                                        <p:attrNameLst>
                                          <p:attrName>style.visibility</p:attrName>
                                        </p:attrNameLst>
                                      </p:cBhvr>
                                      <p:to>
                                        <p:strVal val="visible"/>
                                      </p:to>
                                    </p:set>
                                    <p:animEffect transition="in" filter="wipe(up)">
                                      <p:cBhvr>
                                        <p:cTn id="21" dur="500"/>
                                        <p:tgtEl>
                                          <p:spTgt spid="5530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3" fill="hold" grpId="0" nodeType="clickEffect">
                                  <p:stCondLst>
                                    <p:cond delay="0"/>
                                  </p:stCondLst>
                                  <p:childTnLst>
                                    <p:set>
                                      <p:cBhvr>
                                        <p:cTn id="25" dur="1" fill="hold">
                                          <p:stCondLst>
                                            <p:cond delay="0"/>
                                          </p:stCondLst>
                                        </p:cTn>
                                        <p:tgtEl>
                                          <p:spTgt spid="55304"/>
                                        </p:tgtEl>
                                        <p:attrNameLst>
                                          <p:attrName>style.visibility</p:attrName>
                                        </p:attrNameLst>
                                      </p:cBhvr>
                                      <p:to>
                                        <p:strVal val="visible"/>
                                      </p:to>
                                    </p:set>
                                    <p:animEffect transition="in" filter="strips(upRight)">
                                      <p:cBhvr>
                                        <p:cTn id="26" dur="500"/>
                                        <p:tgtEl>
                                          <p:spTgt spid="55304"/>
                                        </p:tgtEl>
                                      </p:cBhvr>
                                    </p:animEffect>
                                  </p:childTnLst>
                                </p:cTn>
                              </p:par>
                            </p:childTnLst>
                          </p:cTn>
                        </p:par>
                        <p:par>
                          <p:cTn id="27" fill="hold" nodeType="afterGroup">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55302"/>
                                        </p:tgtEl>
                                        <p:attrNameLst>
                                          <p:attrName>style.visibility</p:attrName>
                                        </p:attrNameLst>
                                      </p:cBhvr>
                                      <p:to>
                                        <p:strVal val="visible"/>
                                      </p:to>
                                    </p:set>
                                    <p:anim calcmode="lin" valueType="num">
                                      <p:cBhvr additive="base">
                                        <p:cTn id="30" dur="500" fill="hold"/>
                                        <p:tgtEl>
                                          <p:spTgt spid="55302"/>
                                        </p:tgtEl>
                                        <p:attrNameLst>
                                          <p:attrName>ppt_x</p:attrName>
                                        </p:attrNameLst>
                                      </p:cBhvr>
                                      <p:tavLst>
                                        <p:tav tm="0">
                                          <p:val>
                                            <p:strVal val="#ppt_x"/>
                                          </p:val>
                                        </p:tav>
                                        <p:tav tm="100000">
                                          <p:val>
                                            <p:strVal val="#ppt_x"/>
                                          </p:val>
                                        </p:tav>
                                      </p:tavLst>
                                    </p:anim>
                                    <p:anim calcmode="lin" valueType="num">
                                      <p:cBhvr additive="base">
                                        <p:cTn id="31" dur="500" fill="hold"/>
                                        <p:tgtEl>
                                          <p:spTgt spid="55302"/>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55311"/>
                                        </p:tgtEl>
                                        <p:attrNameLst>
                                          <p:attrName>style.visibility</p:attrName>
                                        </p:attrNameLst>
                                      </p:cBhvr>
                                      <p:to>
                                        <p:strVal val="visible"/>
                                      </p:to>
                                    </p:set>
                                    <p:animEffect transition="in" filter="wipe(up)">
                                      <p:cBhvr>
                                        <p:cTn id="36" dur="500"/>
                                        <p:tgtEl>
                                          <p:spTgt spid="5531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left)">
                                      <p:cBhvr>
                                        <p:cTn id="41" dur="500"/>
                                        <p:tgtEl>
                                          <p:spTgt spid="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5303"/>
                                        </p:tgtEl>
                                        <p:attrNameLst>
                                          <p:attrName>style.visibility</p:attrName>
                                        </p:attrNameLst>
                                      </p:cBhvr>
                                      <p:to>
                                        <p:strVal val="visible"/>
                                      </p:to>
                                    </p:set>
                                    <p:animEffect transition="in" filter="wipe(left)">
                                      <p:cBhvr>
                                        <p:cTn id="46" dur="500"/>
                                        <p:tgtEl>
                                          <p:spTgt spid="5530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55305"/>
                                        </p:tgtEl>
                                        <p:attrNameLst>
                                          <p:attrName>style.visibility</p:attrName>
                                        </p:attrNameLst>
                                      </p:cBhvr>
                                      <p:to>
                                        <p:strVal val="visible"/>
                                      </p:to>
                                    </p:set>
                                    <p:animEffect transition="in" filter="wipe(left)">
                                      <p:cBhvr>
                                        <p:cTn id="51" dur="500"/>
                                        <p:tgtEl>
                                          <p:spTgt spid="55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utoUpdateAnimBg="0"/>
      <p:bldP spid="55299" grpId="0" animBg="1"/>
      <p:bldP spid="55300" grpId="0" autoUpdateAnimBg="0"/>
      <p:bldP spid="55301" grpId="0" autoUpdateAnimBg="0"/>
      <p:bldP spid="55302" grpId="0" autoUpdateAnimBg="0"/>
      <p:bldP spid="55303" grpId="0" autoUpdateAnimBg="0"/>
      <p:bldP spid="55304" grpId="0" animBg="1"/>
      <p:bldP spid="5531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210300" y="2286000"/>
            <a:ext cx="2171700" cy="1665288"/>
            <a:chOff x="3912" y="1440"/>
            <a:chExt cx="1368" cy="1049"/>
          </a:xfrm>
        </p:grpSpPr>
        <p:sp>
          <p:nvSpPr>
            <p:cNvPr id="24596" name="Oval 3"/>
            <p:cNvSpPr>
              <a:spLocks noChangeArrowheads="1"/>
            </p:cNvSpPr>
            <p:nvPr/>
          </p:nvSpPr>
          <p:spPr bwMode="auto">
            <a:xfrm>
              <a:off x="3912" y="1701"/>
              <a:ext cx="812" cy="788"/>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24597" name="Text Box 4"/>
            <p:cNvSpPr txBox="1">
              <a:spLocks noChangeArrowheads="1"/>
            </p:cNvSpPr>
            <p:nvPr/>
          </p:nvSpPr>
          <p:spPr bwMode="auto">
            <a:xfrm>
              <a:off x="4080" y="1440"/>
              <a:ext cx="20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kumimoji="0" lang="en-US" altLang="zh-CN" sz="2400" i="1">
                  <a:solidFill>
                    <a:schemeClr val="accent2"/>
                  </a:solidFill>
                </a:rPr>
                <a:t>q</a:t>
              </a:r>
            </a:p>
          </p:txBody>
        </p:sp>
        <p:sp>
          <p:nvSpPr>
            <p:cNvPr id="24598" name="Text Box 5"/>
            <p:cNvSpPr txBox="1">
              <a:spLocks noChangeArrowheads="1"/>
            </p:cNvSpPr>
            <p:nvPr/>
          </p:nvSpPr>
          <p:spPr bwMode="auto">
            <a:xfrm>
              <a:off x="4053" y="2070"/>
              <a:ext cx="205"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kumimoji="0" lang="en-US" altLang="zh-CN" sz="2400" i="1">
                  <a:solidFill>
                    <a:schemeClr val="accent2"/>
                  </a:solidFill>
                </a:rPr>
                <a:t>R</a:t>
              </a:r>
            </a:p>
          </p:txBody>
        </p:sp>
        <p:sp>
          <p:nvSpPr>
            <p:cNvPr id="24599" name="Line 6"/>
            <p:cNvSpPr>
              <a:spLocks noChangeShapeType="1"/>
            </p:cNvSpPr>
            <p:nvPr/>
          </p:nvSpPr>
          <p:spPr bwMode="auto">
            <a:xfrm flipH="1">
              <a:off x="4020" y="2127"/>
              <a:ext cx="303" cy="23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0" name="Text Box 7"/>
            <p:cNvSpPr txBox="1">
              <a:spLocks noChangeArrowheads="1"/>
            </p:cNvSpPr>
            <p:nvPr/>
          </p:nvSpPr>
          <p:spPr bwMode="auto">
            <a:xfrm>
              <a:off x="4224" y="1914"/>
              <a:ext cx="20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kumimoji="0" lang="en-US" altLang="zh-CN" sz="2400" i="1">
                  <a:solidFill>
                    <a:schemeClr val="accent2"/>
                  </a:solidFill>
                </a:rPr>
                <a:t>O</a:t>
              </a:r>
            </a:p>
          </p:txBody>
        </p:sp>
        <p:sp>
          <p:nvSpPr>
            <p:cNvPr id="24601" name="Line 8"/>
            <p:cNvSpPr>
              <a:spLocks noChangeShapeType="1"/>
            </p:cNvSpPr>
            <p:nvPr/>
          </p:nvSpPr>
          <p:spPr bwMode="auto">
            <a:xfrm>
              <a:off x="4323" y="2137"/>
              <a:ext cx="790" cy="0"/>
            </a:xfrm>
            <a:prstGeom prst="line">
              <a:avLst/>
            </a:prstGeom>
            <a:noFill/>
            <a:ln w="28575">
              <a:solidFill>
                <a:schemeClr val="accent2"/>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4602" name="Text Box 9"/>
            <p:cNvSpPr txBox="1">
              <a:spLocks noChangeArrowheads="1"/>
            </p:cNvSpPr>
            <p:nvPr/>
          </p:nvSpPr>
          <p:spPr bwMode="auto">
            <a:xfrm>
              <a:off x="5074" y="2160"/>
              <a:ext cx="20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kumimoji="0" lang="en-US" altLang="zh-CN" sz="2400" i="1">
                  <a:solidFill>
                    <a:schemeClr val="accent2"/>
                  </a:solidFill>
                </a:rPr>
                <a:t>P</a:t>
              </a:r>
            </a:p>
          </p:txBody>
        </p:sp>
        <p:sp>
          <p:nvSpPr>
            <p:cNvPr id="24603" name="Text Box 10"/>
            <p:cNvSpPr txBox="1">
              <a:spLocks noChangeArrowheads="1"/>
            </p:cNvSpPr>
            <p:nvPr/>
          </p:nvSpPr>
          <p:spPr bwMode="auto">
            <a:xfrm>
              <a:off x="4848" y="1913"/>
              <a:ext cx="205"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kumimoji="0" lang="en-US" altLang="zh-CN" sz="2400" i="1">
                  <a:solidFill>
                    <a:schemeClr val="accent2"/>
                  </a:solidFill>
                </a:rPr>
                <a:t>r</a:t>
              </a:r>
            </a:p>
          </p:txBody>
        </p:sp>
      </p:grpSp>
      <p:grpSp>
        <p:nvGrpSpPr>
          <p:cNvPr id="3" name="Group 11"/>
          <p:cNvGrpSpPr>
            <a:grpSpLocks/>
          </p:cNvGrpSpPr>
          <p:nvPr/>
        </p:nvGrpSpPr>
        <p:grpSpPr bwMode="auto">
          <a:xfrm>
            <a:off x="6494463" y="3341688"/>
            <a:ext cx="2344737" cy="2678112"/>
            <a:chOff x="4091" y="2105"/>
            <a:chExt cx="1477" cy="1687"/>
          </a:xfrm>
        </p:grpSpPr>
        <p:sp>
          <p:nvSpPr>
            <p:cNvPr id="24586" name="Line 12"/>
            <p:cNvSpPr>
              <a:spLocks noChangeShapeType="1"/>
            </p:cNvSpPr>
            <p:nvPr/>
          </p:nvSpPr>
          <p:spPr bwMode="auto">
            <a:xfrm>
              <a:off x="4735" y="2105"/>
              <a:ext cx="0" cy="1414"/>
            </a:xfrm>
            <a:prstGeom prst="line">
              <a:avLst/>
            </a:prstGeom>
            <a:noFill/>
            <a:ln w="28575">
              <a:solidFill>
                <a:schemeClr val="accent2"/>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87" name="Line 13"/>
            <p:cNvSpPr>
              <a:spLocks noChangeShapeType="1"/>
            </p:cNvSpPr>
            <p:nvPr/>
          </p:nvSpPr>
          <p:spPr bwMode="auto">
            <a:xfrm>
              <a:off x="4323" y="2116"/>
              <a:ext cx="0" cy="649"/>
            </a:xfrm>
            <a:prstGeom prst="line">
              <a:avLst/>
            </a:prstGeom>
            <a:noFill/>
            <a:ln w="28575">
              <a:solidFill>
                <a:schemeClr val="accent2"/>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88" name="Line 14"/>
            <p:cNvSpPr>
              <a:spLocks noChangeShapeType="1"/>
            </p:cNvSpPr>
            <p:nvPr/>
          </p:nvSpPr>
          <p:spPr bwMode="auto">
            <a:xfrm>
              <a:off x="4323" y="3520"/>
              <a:ext cx="1143" cy="5"/>
            </a:xfrm>
            <a:prstGeom prst="line">
              <a:avLst/>
            </a:prstGeom>
            <a:noFill/>
            <a:ln w="28575">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9" name="Line 15"/>
            <p:cNvSpPr>
              <a:spLocks noChangeShapeType="1"/>
            </p:cNvSpPr>
            <p:nvPr/>
          </p:nvSpPr>
          <p:spPr bwMode="auto">
            <a:xfrm flipV="1">
              <a:off x="4323" y="2797"/>
              <a:ext cx="0" cy="735"/>
            </a:xfrm>
            <a:prstGeom prst="line">
              <a:avLst/>
            </a:prstGeom>
            <a:noFill/>
            <a:ln w="28575">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0" name="Freeform 16"/>
            <p:cNvSpPr>
              <a:spLocks/>
            </p:cNvSpPr>
            <p:nvPr/>
          </p:nvSpPr>
          <p:spPr bwMode="auto">
            <a:xfrm>
              <a:off x="4719" y="3188"/>
              <a:ext cx="707" cy="287"/>
            </a:xfrm>
            <a:custGeom>
              <a:avLst/>
              <a:gdLst>
                <a:gd name="T0" fmla="*/ 0 w 1305"/>
                <a:gd name="T1" fmla="*/ 0 h 540"/>
                <a:gd name="T2" fmla="*/ 1 w 1305"/>
                <a:gd name="T3" fmla="*/ 1 h 540"/>
                <a:gd name="T4" fmla="*/ 1 w 1305"/>
                <a:gd name="T5" fmla="*/ 1 h 540"/>
                <a:gd name="T6" fmla="*/ 0 60000 65536"/>
                <a:gd name="T7" fmla="*/ 0 60000 65536"/>
                <a:gd name="T8" fmla="*/ 0 60000 65536"/>
                <a:gd name="T9" fmla="*/ 0 w 1305"/>
                <a:gd name="T10" fmla="*/ 0 h 540"/>
                <a:gd name="T11" fmla="*/ 1305 w 1305"/>
                <a:gd name="T12" fmla="*/ 540 h 540"/>
              </a:gdLst>
              <a:ahLst/>
              <a:cxnLst>
                <a:cxn ang="T6">
                  <a:pos x="T0" y="T1"/>
                </a:cxn>
                <a:cxn ang="T7">
                  <a:pos x="T2" y="T3"/>
                </a:cxn>
                <a:cxn ang="T8">
                  <a:pos x="T4" y="T5"/>
                </a:cxn>
              </a:cxnLst>
              <a:rect l="T9" t="T10" r="T11" b="T12"/>
              <a:pathLst>
                <a:path w="1305" h="540">
                  <a:moveTo>
                    <a:pt x="0" y="0"/>
                  </a:moveTo>
                  <a:cubicBezTo>
                    <a:pt x="72" y="57"/>
                    <a:pt x="232" y="255"/>
                    <a:pt x="450" y="345"/>
                  </a:cubicBezTo>
                  <a:cubicBezTo>
                    <a:pt x="668" y="435"/>
                    <a:pt x="1127" y="499"/>
                    <a:pt x="1305" y="540"/>
                  </a:cubicBezTo>
                </a:path>
              </a:pathLst>
            </a:cu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1" name="Line 17"/>
            <p:cNvSpPr>
              <a:spLocks noChangeShapeType="1"/>
            </p:cNvSpPr>
            <p:nvPr/>
          </p:nvSpPr>
          <p:spPr bwMode="auto">
            <a:xfrm flipH="1">
              <a:off x="4323" y="3191"/>
              <a:ext cx="401"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2" name="Text Box 18"/>
            <p:cNvSpPr txBox="1">
              <a:spLocks noChangeArrowheads="1"/>
            </p:cNvSpPr>
            <p:nvPr/>
          </p:nvSpPr>
          <p:spPr bwMode="auto">
            <a:xfrm>
              <a:off x="4691" y="3558"/>
              <a:ext cx="20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kumimoji="0" lang="en-US" altLang="zh-CN" sz="2400" i="1">
                  <a:solidFill>
                    <a:schemeClr val="accent2"/>
                  </a:solidFill>
                </a:rPr>
                <a:t>R</a:t>
              </a:r>
            </a:p>
          </p:txBody>
        </p:sp>
        <p:sp>
          <p:nvSpPr>
            <p:cNvPr id="24593" name="Text Box 19"/>
            <p:cNvSpPr txBox="1">
              <a:spLocks noChangeArrowheads="1"/>
            </p:cNvSpPr>
            <p:nvPr/>
          </p:nvSpPr>
          <p:spPr bwMode="auto">
            <a:xfrm>
              <a:off x="4128" y="3510"/>
              <a:ext cx="20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kumimoji="0" lang="en-US" altLang="zh-CN" sz="2400" i="1">
                  <a:solidFill>
                    <a:schemeClr val="accent2"/>
                  </a:solidFill>
                </a:rPr>
                <a:t>O</a:t>
              </a:r>
            </a:p>
          </p:txBody>
        </p:sp>
        <p:sp>
          <p:nvSpPr>
            <p:cNvPr id="24594" name="Text Box 20"/>
            <p:cNvSpPr txBox="1">
              <a:spLocks noChangeArrowheads="1"/>
            </p:cNvSpPr>
            <p:nvPr/>
          </p:nvSpPr>
          <p:spPr bwMode="auto">
            <a:xfrm>
              <a:off x="5362" y="3510"/>
              <a:ext cx="20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kumimoji="0" lang="en-US" altLang="zh-CN" sz="2400" i="1">
                  <a:solidFill>
                    <a:schemeClr val="accent2"/>
                  </a:solidFill>
                </a:rPr>
                <a:t>r</a:t>
              </a:r>
            </a:p>
          </p:txBody>
        </p:sp>
        <p:graphicFrame>
          <p:nvGraphicFramePr>
            <p:cNvPr id="24595" name="Object 21"/>
            <p:cNvGraphicFramePr>
              <a:graphicFrameLocks noChangeAspect="1"/>
            </p:cNvGraphicFramePr>
            <p:nvPr/>
          </p:nvGraphicFramePr>
          <p:xfrm>
            <a:off x="4091" y="2773"/>
            <a:ext cx="181" cy="203"/>
          </p:xfrm>
          <a:graphic>
            <a:graphicData uri="http://schemas.openxmlformats.org/presentationml/2006/ole">
              <mc:AlternateContent xmlns:mc="http://schemas.openxmlformats.org/markup-compatibility/2006">
                <mc:Choice xmlns:v="urn:schemas-microsoft-com:vml" Requires="v">
                  <p:oleObj name="Equation" r:id="rId3" imgW="238176" imgH="276157" progId="Equation.3">
                    <p:embed/>
                  </p:oleObj>
                </mc:Choice>
                <mc:Fallback>
                  <p:oleObj name="Equation" r:id="rId3" imgW="238176" imgH="276157"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1" y="2773"/>
                          <a:ext cx="181"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6342" name="Text Box 22"/>
          <p:cNvSpPr txBox="1">
            <a:spLocks noChangeArrowheads="1"/>
          </p:cNvSpPr>
          <p:nvPr/>
        </p:nvSpPr>
        <p:spPr bwMode="auto">
          <a:xfrm>
            <a:off x="381000" y="304800"/>
            <a:ext cx="54260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latin typeface="宋体" pitchFamily="2" charset="-122"/>
              </a:rPr>
              <a:t>若</a:t>
            </a:r>
            <a:r>
              <a:rPr lang="en-US" altLang="zh-CN" sz="2800" i="1">
                <a:solidFill>
                  <a:schemeClr val="accent2"/>
                </a:solidFill>
              </a:rPr>
              <a:t>P</a:t>
            </a:r>
            <a:r>
              <a:rPr lang="zh-CN" altLang="en-US" sz="2800">
                <a:solidFill>
                  <a:schemeClr val="accent2"/>
                </a:solidFill>
                <a:latin typeface="宋体" pitchFamily="2" charset="-122"/>
              </a:rPr>
              <a:t>点在球面内</a:t>
            </a:r>
            <a:r>
              <a:rPr lang="en-US" altLang="zh-CN" sz="2800">
                <a:solidFill>
                  <a:schemeClr val="accent2"/>
                </a:solidFill>
              </a:rPr>
              <a:t>(</a:t>
            </a:r>
            <a:r>
              <a:rPr lang="en-US" altLang="zh-CN" sz="2800" i="1">
                <a:solidFill>
                  <a:schemeClr val="accent2"/>
                </a:solidFill>
              </a:rPr>
              <a:t> r</a:t>
            </a:r>
            <a:r>
              <a:rPr lang="en-US" altLang="zh-CN" sz="2800">
                <a:solidFill>
                  <a:schemeClr val="accent2"/>
                </a:solidFill>
              </a:rPr>
              <a:t> &lt;</a:t>
            </a:r>
            <a:r>
              <a:rPr lang="en-US" altLang="zh-CN" sz="2800" i="1">
                <a:solidFill>
                  <a:schemeClr val="accent2"/>
                </a:solidFill>
              </a:rPr>
              <a:t>R</a:t>
            </a:r>
            <a:r>
              <a:rPr lang="en-US" altLang="zh-CN" sz="2800">
                <a:solidFill>
                  <a:schemeClr val="accent2"/>
                </a:solidFill>
              </a:rPr>
              <a:t> )</a:t>
            </a:r>
            <a:r>
              <a:rPr lang="zh-CN" altLang="en-US" sz="2800">
                <a:solidFill>
                  <a:schemeClr val="accent2"/>
                </a:solidFill>
              </a:rPr>
              <a:t>，</a:t>
            </a:r>
            <a:r>
              <a:rPr lang="zh-CN" altLang="en-US" sz="2800">
                <a:solidFill>
                  <a:schemeClr val="accent2"/>
                </a:solidFill>
                <a:latin typeface="宋体" pitchFamily="2" charset="-122"/>
              </a:rPr>
              <a:t>由于球面内外场强的表达式不同，所以电势的定义式中的积分要分成两段</a:t>
            </a:r>
            <a:r>
              <a:rPr lang="zh-CN" altLang="en-US" sz="2800">
                <a:solidFill>
                  <a:schemeClr val="accent2"/>
                </a:solidFill>
              </a:rPr>
              <a:t> </a:t>
            </a:r>
            <a:endParaRPr lang="en-US" altLang="zh-CN" sz="2800">
              <a:solidFill>
                <a:schemeClr val="accent2"/>
              </a:solidFill>
            </a:endParaRPr>
          </a:p>
        </p:txBody>
      </p:sp>
      <p:graphicFrame>
        <p:nvGraphicFramePr>
          <p:cNvPr id="56343" name="Object 23"/>
          <p:cNvGraphicFramePr>
            <a:graphicFrameLocks noChangeAspect="1"/>
          </p:cNvGraphicFramePr>
          <p:nvPr/>
        </p:nvGraphicFramePr>
        <p:xfrm>
          <a:off x="819150" y="1676400"/>
          <a:ext cx="2011363" cy="742950"/>
        </p:xfrm>
        <a:graphic>
          <a:graphicData uri="http://schemas.openxmlformats.org/presentationml/2006/ole">
            <mc:AlternateContent xmlns:mc="http://schemas.openxmlformats.org/markup-compatibility/2006">
              <mc:Choice xmlns:v="urn:schemas-microsoft-com:vml" Requires="v">
                <p:oleObj name="公式" r:id="rId5" imgW="1914576" imgH="695257" progId="Equation.3">
                  <p:embed/>
                </p:oleObj>
              </mc:Choice>
              <mc:Fallback>
                <p:oleObj name="公式" r:id="rId5" imgW="1914576" imgH="695257"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9150" y="1676400"/>
                        <a:ext cx="20113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44" name="Object 24"/>
          <p:cNvGraphicFramePr>
            <a:graphicFrameLocks noChangeAspect="1"/>
          </p:cNvGraphicFramePr>
          <p:nvPr/>
        </p:nvGraphicFramePr>
        <p:xfrm>
          <a:off x="1181100" y="2590800"/>
          <a:ext cx="3370263" cy="742950"/>
        </p:xfrm>
        <a:graphic>
          <a:graphicData uri="http://schemas.openxmlformats.org/presentationml/2006/ole">
            <mc:AlternateContent xmlns:mc="http://schemas.openxmlformats.org/markup-compatibility/2006">
              <mc:Choice xmlns:v="urn:schemas-microsoft-com:vml" Requires="v">
                <p:oleObj name="公式" r:id="rId7" imgW="3238433" imgH="695257" progId="Equation.3">
                  <p:embed/>
                </p:oleObj>
              </mc:Choice>
              <mc:Fallback>
                <p:oleObj name="公式" r:id="rId7" imgW="3238433" imgH="695257" progId="Equation.3">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1100" y="2590800"/>
                        <a:ext cx="33702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45" name="Object 25"/>
          <p:cNvGraphicFramePr>
            <a:graphicFrameLocks noChangeAspect="1"/>
          </p:cNvGraphicFramePr>
          <p:nvPr/>
        </p:nvGraphicFramePr>
        <p:xfrm>
          <a:off x="1257300" y="3498850"/>
          <a:ext cx="2820988" cy="998538"/>
        </p:xfrm>
        <a:graphic>
          <a:graphicData uri="http://schemas.openxmlformats.org/presentationml/2006/ole">
            <mc:AlternateContent xmlns:mc="http://schemas.openxmlformats.org/markup-compatibility/2006">
              <mc:Choice xmlns:v="urn:schemas-microsoft-com:vml" Requires="v">
                <p:oleObj name="公式" r:id="rId9" imgW="2705167" imgH="952500" progId="Equation.3">
                  <p:embed/>
                </p:oleObj>
              </mc:Choice>
              <mc:Fallback>
                <p:oleObj name="公式" r:id="rId9" imgW="2705167" imgH="952500" progId="Equation.3">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7300" y="3498850"/>
                        <a:ext cx="282098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46" name="Object 26"/>
          <p:cNvGraphicFramePr>
            <a:graphicFrameLocks noChangeAspect="1"/>
          </p:cNvGraphicFramePr>
          <p:nvPr/>
        </p:nvGraphicFramePr>
        <p:xfrm>
          <a:off x="2184400" y="4641850"/>
          <a:ext cx="3475038" cy="1000125"/>
        </p:xfrm>
        <a:graphic>
          <a:graphicData uri="http://schemas.openxmlformats.org/presentationml/2006/ole">
            <mc:AlternateContent xmlns:mc="http://schemas.openxmlformats.org/markup-compatibility/2006">
              <mc:Choice xmlns:v="urn:schemas-microsoft-com:vml" Requires="v">
                <p:oleObj name="公式" r:id="rId11" imgW="3343359" imgH="952500" progId="Equation.3">
                  <p:embed/>
                </p:oleObj>
              </mc:Choice>
              <mc:Fallback>
                <p:oleObj name="公式" r:id="rId11" imgW="3343359" imgH="952500" progId="Equation.3">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84400" y="4641850"/>
                        <a:ext cx="347503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47" name="Text Box 27"/>
          <p:cNvSpPr txBox="1">
            <a:spLocks noChangeArrowheads="1"/>
          </p:cNvSpPr>
          <p:nvPr/>
        </p:nvSpPr>
        <p:spPr bwMode="auto">
          <a:xfrm>
            <a:off x="762000" y="6096000"/>
            <a:ext cx="769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rgbClr val="CC3300"/>
                </a:solidFill>
              </a:rPr>
              <a:t>均匀带电球面内各点电势相等并等于球面上电势</a:t>
            </a:r>
            <a:endParaRPr lang="zh-CN" altLang="en-US" sz="2400" b="0">
              <a:solidFill>
                <a:srgbClr val="CC3300"/>
              </a:solidFill>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6342"/>
                                        </p:tgtEl>
                                        <p:attrNameLst>
                                          <p:attrName>style.visibility</p:attrName>
                                        </p:attrNameLst>
                                      </p:cBhvr>
                                      <p:to>
                                        <p:strVal val="visible"/>
                                      </p:to>
                                    </p:set>
                                    <p:animEffect transition="in" filter="wipe(left)">
                                      <p:cBhvr>
                                        <p:cTn id="7" dur="500"/>
                                        <p:tgtEl>
                                          <p:spTgt spid="563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6343"/>
                                        </p:tgtEl>
                                        <p:attrNameLst>
                                          <p:attrName>style.visibility</p:attrName>
                                        </p:attrNameLst>
                                      </p:cBhvr>
                                      <p:to>
                                        <p:strVal val="visible"/>
                                      </p:to>
                                    </p:set>
                                    <p:animEffect transition="in" filter="wipe(left)">
                                      <p:cBhvr>
                                        <p:cTn id="12" dur="500"/>
                                        <p:tgtEl>
                                          <p:spTgt spid="563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6344"/>
                                        </p:tgtEl>
                                        <p:attrNameLst>
                                          <p:attrName>style.visibility</p:attrName>
                                        </p:attrNameLst>
                                      </p:cBhvr>
                                      <p:to>
                                        <p:strVal val="visible"/>
                                      </p:to>
                                    </p:set>
                                    <p:animEffect transition="in" filter="wipe(left)">
                                      <p:cBhvr>
                                        <p:cTn id="17" dur="500"/>
                                        <p:tgtEl>
                                          <p:spTgt spid="563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6345"/>
                                        </p:tgtEl>
                                        <p:attrNameLst>
                                          <p:attrName>style.visibility</p:attrName>
                                        </p:attrNameLst>
                                      </p:cBhvr>
                                      <p:to>
                                        <p:strVal val="visible"/>
                                      </p:to>
                                    </p:set>
                                    <p:animEffect transition="in" filter="wipe(left)">
                                      <p:cBhvr>
                                        <p:cTn id="22" dur="500"/>
                                        <p:tgtEl>
                                          <p:spTgt spid="563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6346"/>
                                        </p:tgtEl>
                                        <p:attrNameLst>
                                          <p:attrName>style.visibility</p:attrName>
                                        </p:attrNameLst>
                                      </p:cBhvr>
                                      <p:to>
                                        <p:strVal val="visible"/>
                                      </p:to>
                                    </p:set>
                                    <p:animEffect transition="in" filter="wipe(left)">
                                      <p:cBhvr>
                                        <p:cTn id="27" dur="500"/>
                                        <p:tgtEl>
                                          <p:spTgt spid="563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ppt_x"/>
                                          </p:val>
                                        </p:tav>
                                        <p:tav tm="100000">
                                          <p:val>
                                            <p:strVal val="#ppt_x"/>
                                          </p:val>
                                        </p:tav>
                                      </p:tavLst>
                                    </p:anim>
                                    <p:anim calcmode="lin" valueType="num">
                                      <p:cBhvr additive="base">
                                        <p:cTn id="3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additive="base">
                                        <p:cTn id="38" dur="500" fill="hold"/>
                                        <p:tgtEl>
                                          <p:spTgt spid="3"/>
                                        </p:tgtEl>
                                        <p:attrNameLst>
                                          <p:attrName>ppt_x</p:attrName>
                                        </p:attrNameLst>
                                      </p:cBhvr>
                                      <p:tavLst>
                                        <p:tav tm="0">
                                          <p:val>
                                            <p:strVal val="#ppt_x"/>
                                          </p:val>
                                        </p:tav>
                                        <p:tav tm="100000">
                                          <p:val>
                                            <p:strVal val="#ppt_x"/>
                                          </p:val>
                                        </p:tav>
                                      </p:tavLst>
                                    </p:anim>
                                    <p:anim calcmode="lin" valueType="num">
                                      <p:cBhvr additive="base">
                                        <p:cTn id="3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56347"/>
                                        </p:tgtEl>
                                        <p:attrNameLst>
                                          <p:attrName>style.visibility</p:attrName>
                                        </p:attrNameLst>
                                      </p:cBhvr>
                                      <p:to>
                                        <p:strVal val="visible"/>
                                      </p:to>
                                    </p:set>
                                    <p:animEffect transition="in" filter="box(in)">
                                      <p:cBhvr>
                                        <p:cTn id="44" dur="500"/>
                                        <p:tgtEl>
                                          <p:spTgt spid="56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42" grpId="0" autoUpdateAnimBg="0"/>
      <p:bldP spid="563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116013" y="404813"/>
            <a:ext cx="65532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25000"/>
              </a:spcBef>
              <a:buFontTx/>
              <a:buNone/>
            </a:pPr>
            <a:r>
              <a:rPr lang="zh-CN" altLang="en-US" sz="2800">
                <a:solidFill>
                  <a:schemeClr val="accent2"/>
                </a:solidFill>
              </a:rPr>
              <a:t>从例题</a:t>
            </a:r>
            <a:r>
              <a:rPr lang="en-US" altLang="zh-CN" sz="2800">
                <a:solidFill>
                  <a:schemeClr val="accent2"/>
                </a:solidFill>
              </a:rPr>
              <a:t>1</a:t>
            </a:r>
            <a:r>
              <a:rPr lang="zh-CN" altLang="en-US" sz="2800">
                <a:solidFill>
                  <a:schemeClr val="accent2"/>
                </a:solidFill>
              </a:rPr>
              <a:t>的结论你猜出了什么？</a:t>
            </a:r>
          </a:p>
        </p:txBody>
      </p:sp>
      <p:sp>
        <p:nvSpPr>
          <p:cNvPr id="3" name="Text Box 3"/>
          <p:cNvSpPr txBox="1">
            <a:spLocks noChangeArrowheads="1"/>
          </p:cNvSpPr>
          <p:nvPr/>
        </p:nvSpPr>
        <p:spPr bwMode="auto">
          <a:xfrm>
            <a:off x="971550" y="1533525"/>
            <a:ext cx="655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25000"/>
              </a:spcBef>
              <a:buFontTx/>
              <a:buNone/>
            </a:pPr>
            <a:r>
              <a:rPr lang="en-US" altLang="zh-CN" sz="2800">
                <a:solidFill>
                  <a:schemeClr val="accent2"/>
                </a:solidFill>
              </a:rPr>
              <a:t>1.  </a:t>
            </a:r>
            <a:r>
              <a:rPr lang="zh-CN" altLang="en-US" sz="2800">
                <a:solidFill>
                  <a:schemeClr val="accent2"/>
                </a:solidFill>
              </a:rPr>
              <a:t>什么也没有 </a:t>
            </a:r>
            <a:r>
              <a:rPr lang="en-US" altLang="zh-CN" sz="2800">
                <a:solidFill>
                  <a:schemeClr val="accent2"/>
                </a:solidFill>
              </a:rPr>
              <a:t> </a:t>
            </a:r>
            <a:endParaRPr lang="zh-CN" altLang="en-US" sz="2800">
              <a:solidFill>
                <a:schemeClr val="accent2"/>
              </a:solidFill>
            </a:endParaRPr>
          </a:p>
        </p:txBody>
      </p:sp>
      <p:sp>
        <p:nvSpPr>
          <p:cNvPr id="4" name="Text Box 3"/>
          <p:cNvSpPr txBox="1">
            <a:spLocks noChangeArrowheads="1"/>
          </p:cNvSpPr>
          <p:nvPr/>
        </p:nvSpPr>
        <p:spPr bwMode="auto">
          <a:xfrm>
            <a:off x="971550" y="2349500"/>
            <a:ext cx="6553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25000"/>
              </a:spcBef>
              <a:buFontTx/>
              <a:buNone/>
            </a:pPr>
            <a:r>
              <a:rPr lang="en-US" altLang="zh-CN" sz="2800">
                <a:solidFill>
                  <a:schemeClr val="accent2"/>
                </a:solidFill>
              </a:rPr>
              <a:t>2.  </a:t>
            </a:r>
            <a:r>
              <a:rPr lang="zh-CN" altLang="en-US" sz="2800">
                <a:solidFill>
                  <a:schemeClr val="accent2"/>
                </a:solidFill>
              </a:rPr>
              <a:t>有分界面时，电场不一定连续，电势有可能连续。</a:t>
            </a:r>
            <a:r>
              <a:rPr lang="en-US" altLang="zh-CN" sz="2800">
                <a:solidFill>
                  <a:schemeClr val="accent2"/>
                </a:solidFill>
              </a:rPr>
              <a:t>-- </a:t>
            </a:r>
            <a:r>
              <a:rPr lang="zh-CN" altLang="en-US" sz="2800">
                <a:solidFill>
                  <a:schemeClr val="accent2"/>
                </a:solidFill>
              </a:rPr>
              <a:t>  不错</a:t>
            </a:r>
          </a:p>
        </p:txBody>
      </p:sp>
      <p:sp>
        <p:nvSpPr>
          <p:cNvPr id="5" name="Text Box 3"/>
          <p:cNvSpPr txBox="1">
            <a:spLocks noChangeArrowheads="1"/>
          </p:cNvSpPr>
          <p:nvPr/>
        </p:nvSpPr>
        <p:spPr bwMode="auto">
          <a:xfrm>
            <a:off x="1042988" y="3573463"/>
            <a:ext cx="65532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25000"/>
              </a:spcBef>
              <a:buFontTx/>
              <a:buNone/>
            </a:pPr>
            <a:r>
              <a:rPr lang="en-US" altLang="zh-CN" sz="2800">
                <a:solidFill>
                  <a:schemeClr val="accent2"/>
                </a:solidFill>
              </a:rPr>
              <a:t>3. </a:t>
            </a:r>
            <a:r>
              <a:rPr lang="zh-CN" altLang="en-US" sz="2800">
                <a:solidFill>
                  <a:schemeClr val="accent2"/>
                </a:solidFill>
              </a:rPr>
              <a:t>球面内各点电势相等，同时内部场强为零</a:t>
            </a:r>
            <a:r>
              <a:rPr lang="en-US" altLang="zh-CN" sz="2800">
                <a:solidFill>
                  <a:schemeClr val="accent2"/>
                </a:solidFill>
              </a:rPr>
              <a:t> </a:t>
            </a:r>
            <a:r>
              <a:rPr lang="zh-CN" altLang="en-US" sz="2800">
                <a:solidFill>
                  <a:schemeClr val="accent2"/>
                </a:solidFill>
              </a:rPr>
              <a:t>。</a:t>
            </a:r>
          </a:p>
        </p:txBody>
      </p:sp>
      <p:sp>
        <p:nvSpPr>
          <p:cNvPr id="6" name="Text Box 3"/>
          <p:cNvSpPr txBox="1">
            <a:spLocks noChangeArrowheads="1"/>
          </p:cNvSpPr>
          <p:nvPr/>
        </p:nvSpPr>
        <p:spPr bwMode="auto">
          <a:xfrm>
            <a:off x="3492500" y="1484313"/>
            <a:ext cx="2087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25000"/>
              </a:spcBef>
              <a:buFontTx/>
              <a:buNone/>
            </a:pPr>
            <a:r>
              <a:rPr lang="en-US" altLang="zh-CN" sz="2800">
                <a:solidFill>
                  <a:schemeClr val="accent2"/>
                </a:solidFill>
              </a:rPr>
              <a:t>– </a:t>
            </a:r>
            <a:r>
              <a:rPr lang="zh-CN" altLang="en-US" sz="2800">
                <a:solidFill>
                  <a:schemeClr val="accent2"/>
                </a:solidFill>
              </a:rPr>
              <a:t>至少诚实</a:t>
            </a:r>
            <a:r>
              <a:rPr lang="en-US" altLang="zh-CN" sz="2800">
                <a:solidFill>
                  <a:schemeClr val="accent2"/>
                </a:solidFill>
              </a:rPr>
              <a:t> </a:t>
            </a:r>
            <a:endParaRPr lang="zh-CN" altLang="en-US" sz="2800">
              <a:solidFill>
                <a:schemeClr val="accent2"/>
              </a:solidFill>
            </a:endParaRPr>
          </a:p>
        </p:txBody>
      </p:sp>
      <p:sp>
        <p:nvSpPr>
          <p:cNvPr id="7" name="Rectangle 6"/>
          <p:cNvSpPr>
            <a:spLocks noChangeArrowheads="1"/>
          </p:cNvSpPr>
          <p:nvPr/>
        </p:nvSpPr>
        <p:spPr bwMode="auto">
          <a:xfrm>
            <a:off x="1042988" y="4724400"/>
            <a:ext cx="6553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等势空间区域内场强不存在，即场强与电势的变化量相联系。</a:t>
            </a:r>
            <a:endParaRPr lang="en-US" altLang="zh-CN" sz="2800"/>
          </a:p>
        </p:txBody>
      </p:sp>
      <p:sp>
        <p:nvSpPr>
          <p:cNvPr id="8" name="Rectangle 7"/>
          <p:cNvSpPr>
            <a:spLocks noChangeArrowheads="1"/>
          </p:cNvSpPr>
          <p:nvPr/>
        </p:nvSpPr>
        <p:spPr bwMode="auto">
          <a:xfrm>
            <a:off x="1031875" y="5956300"/>
            <a:ext cx="74882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a:solidFill>
                  <a:schemeClr val="accent2"/>
                </a:solidFill>
              </a:rPr>
              <a:t>-- </a:t>
            </a:r>
            <a:r>
              <a:rPr lang="zh-CN" altLang="en-US" sz="2800">
                <a:solidFill>
                  <a:schemeClr val="accent2"/>
                </a:solidFill>
              </a:rPr>
              <a:t>物理嗅觉相当敏锐，不学物理可惜了。</a:t>
            </a:r>
            <a:endParaRPr lang="en-US" altLang="zh-CN" sz="2800"/>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checkerboard(across)">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amond(in)">
                                      <p:cBhvr>
                                        <p:cTn id="3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5" grpId="0" autoUpdateAnimBg="0"/>
      <p:bldP spid="6" grpId="0" autoUpdateAnimBg="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476375" y="577850"/>
            <a:ext cx="59753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25000"/>
              </a:spcBef>
              <a:buFontTx/>
              <a:buNone/>
            </a:pPr>
            <a:r>
              <a:rPr lang="zh-CN" altLang="en-US" sz="4000" dirty="0">
                <a:solidFill>
                  <a:schemeClr val="accent2"/>
                </a:solidFill>
              </a:rPr>
              <a:t>作业： </a:t>
            </a:r>
            <a:r>
              <a:rPr lang="en-US" altLang="zh-CN" sz="4000" dirty="0">
                <a:solidFill>
                  <a:schemeClr val="accent2"/>
                </a:solidFill>
              </a:rPr>
              <a:t>2-14</a:t>
            </a:r>
            <a:r>
              <a:rPr lang="zh-CN" altLang="en-US" sz="4000" dirty="0">
                <a:solidFill>
                  <a:schemeClr val="accent2"/>
                </a:solidFill>
              </a:rPr>
              <a:t>，</a:t>
            </a:r>
            <a:r>
              <a:rPr lang="en-US" altLang="zh-CN" sz="4000" dirty="0">
                <a:solidFill>
                  <a:schemeClr val="accent2"/>
                </a:solidFill>
              </a:rPr>
              <a:t>2-15</a:t>
            </a:r>
            <a:r>
              <a:rPr lang="zh-CN" altLang="en-US" sz="4000" dirty="0">
                <a:solidFill>
                  <a:schemeClr val="accent2"/>
                </a:solidFill>
              </a:rPr>
              <a:t>，</a:t>
            </a:r>
            <a:r>
              <a:rPr lang="en-US" altLang="zh-CN" sz="4000" dirty="0">
                <a:solidFill>
                  <a:schemeClr val="accent2"/>
                </a:solidFill>
              </a:rPr>
              <a:t>2-16</a:t>
            </a:r>
            <a:endParaRPr lang="zh-CN" altLang="en-US" sz="4000" dirty="0">
              <a:solidFill>
                <a:schemeClr val="accent2"/>
              </a:solidFill>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195736" y="1052736"/>
            <a:ext cx="5688632" cy="820738"/>
            <a:chOff x="2288346" y="188640"/>
            <a:chExt cx="5688632" cy="820738"/>
          </a:xfrm>
        </p:grpSpPr>
        <p:graphicFrame>
          <p:nvGraphicFramePr>
            <p:cNvPr id="3" name="对象 2"/>
            <p:cNvGraphicFramePr>
              <a:graphicFrameLocks noChangeAspect="1"/>
            </p:cNvGraphicFramePr>
            <p:nvPr>
              <p:extLst>
                <p:ext uri="{D42A27DB-BD31-4B8C-83A1-F6EECF244321}">
                  <p14:modId xmlns:p14="http://schemas.microsoft.com/office/powerpoint/2010/main" val="1755372955"/>
                </p:ext>
              </p:extLst>
            </p:nvPr>
          </p:nvGraphicFramePr>
          <p:xfrm>
            <a:off x="2288346" y="188640"/>
            <a:ext cx="2182813" cy="820738"/>
          </p:xfrm>
          <a:graphic>
            <a:graphicData uri="http://schemas.openxmlformats.org/presentationml/2006/ole">
              <mc:AlternateContent xmlns:mc="http://schemas.openxmlformats.org/markup-compatibility/2006">
                <mc:Choice xmlns:v="urn:schemas-microsoft-com:vml" Requires="v">
                  <p:oleObj name="公式" r:id="rId2" imgW="2234160" imgH="812160" progId="Equation.3">
                    <p:embed/>
                  </p:oleObj>
                </mc:Choice>
                <mc:Fallback>
                  <p:oleObj name="公式" r:id="rId2" imgW="2234160" imgH="812160" progId="Equation.3">
                    <p:embed/>
                    <p:pic>
                      <p:nvPicPr>
                        <p:cNvPr id="0" name="Object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8346" y="188640"/>
                          <a:ext cx="2182813"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p:nvPr/>
          </p:nvSpPr>
          <p:spPr>
            <a:xfrm>
              <a:off x="5240674" y="234226"/>
              <a:ext cx="2736304" cy="523220"/>
            </a:xfrm>
            <a:prstGeom prst="rect">
              <a:avLst/>
            </a:prstGeom>
            <a:noFill/>
          </p:spPr>
          <p:txBody>
            <a:bodyPr wrap="square" rtlCol="0">
              <a:spAutoFit/>
            </a:bodyPr>
            <a:lstStyle/>
            <a:p>
              <a:r>
                <a:rPr lang="zh-CN" altLang="en-US" dirty="0"/>
                <a:t>静电场是保守场</a:t>
              </a:r>
            </a:p>
          </p:txBody>
        </p:sp>
      </p:grpSp>
      <p:grpSp>
        <p:nvGrpSpPr>
          <p:cNvPr id="10" name="组合 9"/>
          <p:cNvGrpSpPr/>
          <p:nvPr/>
        </p:nvGrpSpPr>
        <p:grpSpPr>
          <a:xfrm>
            <a:off x="1259632" y="2095682"/>
            <a:ext cx="6480720" cy="1909382"/>
            <a:chOff x="827584" y="1484784"/>
            <a:chExt cx="6480720" cy="1909382"/>
          </a:xfrm>
        </p:grpSpPr>
        <p:graphicFrame>
          <p:nvGraphicFramePr>
            <p:cNvPr id="4" name="对象 3"/>
            <p:cNvGraphicFramePr>
              <a:graphicFrameLocks noChangeAspect="1"/>
            </p:cNvGraphicFramePr>
            <p:nvPr>
              <p:extLst>
                <p:ext uri="{D42A27DB-BD31-4B8C-83A1-F6EECF244321}">
                  <p14:modId xmlns:p14="http://schemas.microsoft.com/office/powerpoint/2010/main" val="2330193388"/>
                </p:ext>
              </p:extLst>
            </p:nvPr>
          </p:nvGraphicFramePr>
          <p:xfrm>
            <a:off x="1496258" y="1484784"/>
            <a:ext cx="5060756" cy="1223640"/>
          </p:xfrm>
          <a:graphic>
            <a:graphicData uri="http://schemas.openxmlformats.org/presentationml/2006/ole">
              <mc:AlternateContent xmlns:mc="http://schemas.openxmlformats.org/markup-compatibility/2006">
                <mc:Choice xmlns:v="urn:schemas-microsoft-com:vml" Requires="v">
                  <p:oleObj name="Equation" r:id="rId4" imgW="1384200" imgH="330120" progId="Equation.DSMT4">
                    <p:embed/>
                  </p:oleObj>
                </mc:Choice>
                <mc:Fallback>
                  <p:oleObj name="Equation" r:id="rId4" imgW="1384200" imgH="330120" progId="Equation.DSMT4">
                    <p:embed/>
                    <p:pic>
                      <p:nvPicPr>
                        <p:cNvPr id="0" name="Object 28"/>
                        <p:cNvPicPr>
                          <a:picLocks noChangeAspect="1" noChangeArrowheads="1"/>
                        </p:cNvPicPr>
                        <p:nvPr/>
                      </p:nvPicPr>
                      <p:blipFill>
                        <a:blip r:embed="rId5"/>
                        <a:srcRect/>
                        <a:stretch>
                          <a:fillRect/>
                        </a:stretch>
                      </p:blipFill>
                      <p:spPr bwMode="auto">
                        <a:xfrm>
                          <a:off x="1496258" y="1484784"/>
                          <a:ext cx="5060756" cy="1223640"/>
                        </a:xfrm>
                        <a:prstGeom prst="rect">
                          <a:avLst/>
                        </a:prstGeom>
                        <a:noFill/>
                        <a:ln>
                          <a:noFill/>
                        </a:ln>
                      </p:spPr>
                    </p:pic>
                  </p:oleObj>
                </mc:Fallback>
              </mc:AlternateContent>
            </a:graphicData>
          </a:graphic>
        </p:graphicFrame>
        <p:sp>
          <p:nvSpPr>
            <p:cNvPr id="6" name="TextBox 5"/>
            <p:cNvSpPr txBox="1"/>
            <p:nvPr/>
          </p:nvSpPr>
          <p:spPr>
            <a:xfrm>
              <a:off x="827584" y="2870946"/>
              <a:ext cx="6480720" cy="523220"/>
            </a:xfrm>
            <a:prstGeom prst="rect">
              <a:avLst/>
            </a:prstGeom>
            <a:noFill/>
          </p:spPr>
          <p:txBody>
            <a:bodyPr wrap="square" rtlCol="0">
              <a:spAutoFit/>
            </a:bodyPr>
            <a:lstStyle/>
            <a:p>
              <a:r>
                <a:rPr lang="zh-CN" altLang="en-US" dirty="0"/>
                <a:t>电势能的增加，等于电场力做功的负值</a:t>
              </a:r>
            </a:p>
          </p:txBody>
        </p:sp>
      </p:grpSp>
      <p:grpSp>
        <p:nvGrpSpPr>
          <p:cNvPr id="11" name="组合 10"/>
          <p:cNvGrpSpPr/>
          <p:nvPr/>
        </p:nvGrpSpPr>
        <p:grpSpPr>
          <a:xfrm>
            <a:off x="827584" y="4365104"/>
            <a:ext cx="3384376" cy="1952502"/>
            <a:chOff x="2483768" y="4135885"/>
            <a:chExt cx="3384376" cy="1952502"/>
          </a:xfrm>
        </p:grpSpPr>
        <p:graphicFrame>
          <p:nvGraphicFramePr>
            <p:cNvPr id="2" name="对象 1"/>
            <p:cNvGraphicFramePr>
              <a:graphicFrameLocks noChangeAspect="1"/>
            </p:cNvGraphicFramePr>
            <p:nvPr>
              <p:extLst>
                <p:ext uri="{D42A27DB-BD31-4B8C-83A1-F6EECF244321}">
                  <p14:modId xmlns:p14="http://schemas.microsoft.com/office/powerpoint/2010/main" val="1438897701"/>
                </p:ext>
              </p:extLst>
            </p:nvPr>
          </p:nvGraphicFramePr>
          <p:xfrm>
            <a:off x="2483768" y="4135885"/>
            <a:ext cx="3384376" cy="877291"/>
          </p:xfrm>
          <a:graphic>
            <a:graphicData uri="http://schemas.openxmlformats.org/presentationml/2006/ole">
              <mc:AlternateContent xmlns:mc="http://schemas.openxmlformats.org/markup-compatibility/2006">
                <mc:Choice xmlns:v="urn:schemas-microsoft-com:vml" Requires="v">
                  <p:oleObj name="公式" r:id="rId6" imgW="3655800" imgH="913680" progId="Equation.3">
                    <p:embed/>
                  </p:oleObj>
                </mc:Choice>
                <mc:Fallback>
                  <p:oleObj name="公式" r:id="rId6" imgW="3655800" imgH="91368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3768" y="4135885"/>
                          <a:ext cx="3384376" cy="877291"/>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532498360"/>
                </p:ext>
              </p:extLst>
            </p:nvPr>
          </p:nvGraphicFramePr>
          <p:xfrm>
            <a:off x="2843808" y="5157192"/>
            <a:ext cx="2596058" cy="931195"/>
          </p:xfrm>
          <a:graphic>
            <a:graphicData uri="http://schemas.openxmlformats.org/presentationml/2006/ole">
              <mc:AlternateContent xmlns:mc="http://schemas.openxmlformats.org/markup-compatibility/2006">
                <mc:Choice xmlns:v="urn:schemas-microsoft-com:vml" Requires="v">
                  <p:oleObj name="Equation" r:id="rId8" imgW="799920" imgH="253800" progId="Equation.DSMT4">
                    <p:embed/>
                  </p:oleObj>
                </mc:Choice>
                <mc:Fallback>
                  <p:oleObj name="Equation" r:id="rId8" imgW="799920" imgH="253800" progId="Equation.DSMT4">
                    <p:embed/>
                    <p:pic>
                      <p:nvPicPr>
                        <p:cNvPr id="0" name="Object 2"/>
                        <p:cNvPicPr>
                          <a:picLocks noChangeAspect="1" noChangeArrowheads="1"/>
                        </p:cNvPicPr>
                        <p:nvPr/>
                      </p:nvPicPr>
                      <p:blipFill>
                        <a:blip r:embed="rId9"/>
                        <a:srcRect/>
                        <a:stretch>
                          <a:fillRect/>
                        </a:stretch>
                      </p:blipFill>
                      <p:spPr bwMode="auto">
                        <a:xfrm>
                          <a:off x="2843808" y="5157192"/>
                          <a:ext cx="2596058" cy="931195"/>
                        </a:xfrm>
                        <a:prstGeom prst="rect">
                          <a:avLst/>
                        </a:prstGeom>
                        <a:noFill/>
                        <a:ln>
                          <a:noFill/>
                        </a:ln>
                      </p:spPr>
                    </p:pic>
                  </p:oleObj>
                </mc:Fallback>
              </mc:AlternateContent>
            </a:graphicData>
          </a:graphic>
        </p:graphicFrame>
      </p:grpSp>
      <p:sp>
        <p:nvSpPr>
          <p:cNvPr id="12" name="TextBox 11"/>
          <p:cNvSpPr txBox="1"/>
          <p:nvPr/>
        </p:nvSpPr>
        <p:spPr>
          <a:xfrm>
            <a:off x="467544" y="97468"/>
            <a:ext cx="6645338" cy="769441"/>
          </a:xfrm>
          <a:prstGeom prst="rect">
            <a:avLst/>
          </a:prstGeom>
          <a:noFill/>
        </p:spPr>
        <p:txBody>
          <a:bodyPr wrap="square" rtlCol="0">
            <a:spAutoFit/>
          </a:bodyPr>
          <a:lstStyle/>
          <a:p>
            <a:r>
              <a:rPr lang="zh-CN" altLang="en-US" sz="4400" dirty="0"/>
              <a:t>总结一下：</a:t>
            </a:r>
          </a:p>
        </p:txBody>
      </p:sp>
      <p:graphicFrame>
        <p:nvGraphicFramePr>
          <p:cNvPr id="7" name="对象 6"/>
          <p:cNvGraphicFramePr>
            <a:graphicFrameLocks noChangeAspect="1"/>
          </p:cNvGraphicFramePr>
          <p:nvPr>
            <p:extLst>
              <p:ext uri="{D42A27DB-BD31-4B8C-83A1-F6EECF244321}">
                <p14:modId xmlns:p14="http://schemas.microsoft.com/office/powerpoint/2010/main" val="3351490053"/>
              </p:ext>
            </p:extLst>
          </p:nvPr>
        </p:nvGraphicFramePr>
        <p:xfrm>
          <a:off x="4860032" y="4797152"/>
          <a:ext cx="3833603" cy="1245865"/>
        </p:xfrm>
        <a:graphic>
          <a:graphicData uri="http://schemas.openxmlformats.org/presentationml/2006/ole">
            <mc:AlternateContent xmlns:mc="http://schemas.openxmlformats.org/markup-compatibility/2006">
              <mc:Choice xmlns:v="urn:schemas-microsoft-com:vml" Requires="v">
                <p:oleObj name="Equation" r:id="rId10" imgW="1066680" imgH="330120" progId="Equation.DSMT4">
                  <p:embed/>
                </p:oleObj>
              </mc:Choice>
              <mc:Fallback>
                <p:oleObj name="Equation" r:id="rId10" imgW="1066680" imgH="330120" progId="Equation.DSMT4">
                  <p:embed/>
                  <p:pic>
                    <p:nvPicPr>
                      <p:cNvPr id="0"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60032" y="4797152"/>
                        <a:ext cx="3833603" cy="124586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15526356"/>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134" name="Object 14"/>
          <p:cNvGraphicFramePr>
            <a:graphicFrameLocks noChangeAspect="1"/>
          </p:cNvGraphicFramePr>
          <p:nvPr/>
        </p:nvGraphicFramePr>
        <p:xfrm>
          <a:off x="531813" y="-12700"/>
          <a:ext cx="5060950" cy="1112838"/>
        </p:xfrm>
        <a:graphic>
          <a:graphicData uri="http://schemas.openxmlformats.org/presentationml/2006/ole">
            <mc:AlternateContent xmlns:mc="http://schemas.openxmlformats.org/markup-compatibility/2006">
              <mc:Choice xmlns:v="urn:schemas-microsoft-com:vml" Requires="v">
                <p:oleObj name="公式" r:id="rId2" imgW="4876800" imgH="1028700" progId="Equation.3">
                  <p:embed/>
                </p:oleObj>
              </mc:Choice>
              <mc:Fallback>
                <p:oleObj name="公式" r:id="rId2" imgW="4876800" imgH="1028700" progId="Equation.3">
                  <p:embed/>
                  <p:pic>
                    <p:nvPicPr>
                      <p:cNvPr id="0"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813" y="-12700"/>
                        <a:ext cx="5060950"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35" name="Object 15"/>
          <p:cNvGraphicFramePr>
            <a:graphicFrameLocks noChangeAspect="1"/>
          </p:cNvGraphicFramePr>
          <p:nvPr/>
        </p:nvGraphicFramePr>
        <p:xfrm>
          <a:off x="406400" y="1365250"/>
          <a:ext cx="4089400" cy="1022350"/>
        </p:xfrm>
        <a:graphic>
          <a:graphicData uri="http://schemas.openxmlformats.org/presentationml/2006/ole">
            <mc:AlternateContent xmlns:mc="http://schemas.openxmlformats.org/markup-compatibility/2006">
              <mc:Choice xmlns:v="urn:schemas-microsoft-com:vml" Requires="v">
                <p:oleObj name="公式" r:id="rId4" imgW="3933808" imgH="952500" progId="Equation.3">
                  <p:embed/>
                </p:oleObj>
              </mc:Choice>
              <mc:Fallback>
                <p:oleObj name="公式" r:id="rId4" imgW="3933808" imgH="952500"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400" y="1365250"/>
                        <a:ext cx="40894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03" name="Text Box 55"/>
          <p:cNvSpPr txBox="1">
            <a:spLocks noChangeArrowheads="1"/>
          </p:cNvSpPr>
          <p:nvPr/>
        </p:nvSpPr>
        <p:spPr bwMode="auto">
          <a:xfrm>
            <a:off x="2667000" y="3749675"/>
            <a:ext cx="5943600"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dirty="0">
                <a:solidFill>
                  <a:schemeClr val="accent2"/>
                </a:solidFill>
              </a:rPr>
              <a:t>试验电荷在点电荷的电场中移动时，电场力所做的功只与起点和终点的位置有关，而与试验电荷在电场中所经过的路径无关</a:t>
            </a:r>
            <a:r>
              <a:rPr lang="zh-CN" altLang="en-US" dirty="0">
                <a:solidFill>
                  <a:schemeClr val="accent2"/>
                </a:solidFill>
              </a:rPr>
              <a:t>。</a:t>
            </a:r>
            <a:endParaRPr lang="zh-CN" altLang="en-US" sz="2400" b="0" dirty="0"/>
          </a:p>
        </p:txBody>
      </p:sp>
      <p:sp>
        <p:nvSpPr>
          <p:cNvPr id="2105" name="Text Box 57"/>
          <p:cNvSpPr txBox="1">
            <a:spLocks noChangeArrowheads="1"/>
          </p:cNvSpPr>
          <p:nvPr/>
        </p:nvSpPr>
        <p:spPr bwMode="auto">
          <a:xfrm>
            <a:off x="1371600" y="5791200"/>
            <a:ext cx="68008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a:solidFill>
                  <a:srgbClr val="CC3300"/>
                </a:solidFill>
              </a:rPr>
              <a:t>点电荷所产生的电场是保守力场。</a:t>
            </a:r>
            <a:endParaRPr lang="zh-CN" altLang="en-US" sz="2400" b="0"/>
          </a:p>
        </p:txBody>
      </p:sp>
      <p:grpSp>
        <p:nvGrpSpPr>
          <p:cNvPr id="5126" name="Group 65"/>
          <p:cNvGrpSpPr>
            <a:grpSpLocks/>
          </p:cNvGrpSpPr>
          <p:nvPr/>
        </p:nvGrpSpPr>
        <p:grpSpPr bwMode="auto">
          <a:xfrm>
            <a:off x="5562600" y="166688"/>
            <a:ext cx="3397250" cy="3795712"/>
            <a:chOff x="3504" y="105"/>
            <a:chExt cx="2140" cy="2391"/>
          </a:xfrm>
        </p:grpSpPr>
        <p:sp>
          <p:nvSpPr>
            <p:cNvPr id="5132" name="Freeform 27"/>
            <p:cNvSpPr>
              <a:spLocks/>
            </p:cNvSpPr>
            <p:nvPr/>
          </p:nvSpPr>
          <p:spPr bwMode="auto">
            <a:xfrm>
              <a:off x="4002" y="336"/>
              <a:ext cx="1302" cy="1776"/>
            </a:xfrm>
            <a:custGeom>
              <a:avLst/>
              <a:gdLst>
                <a:gd name="T0" fmla="*/ 0 w 1302"/>
                <a:gd name="T1" fmla="*/ 1776 h 1776"/>
                <a:gd name="T2" fmla="*/ 432 w 1302"/>
                <a:gd name="T3" fmla="*/ 1739 h 1776"/>
                <a:gd name="T4" fmla="*/ 720 w 1302"/>
                <a:gd name="T5" fmla="*/ 1644 h 1776"/>
                <a:gd name="T6" fmla="*/ 972 w 1302"/>
                <a:gd name="T7" fmla="*/ 1500 h 1776"/>
                <a:gd name="T8" fmla="*/ 1272 w 1302"/>
                <a:gd name="T9" fmla="*/ 1188 h 1776"/>
                <a:gd name="T10" fmla="*/ 1152 w 1302"/>
                <a:gd name="T11" fmla="*/ 852 h 1776"/>
                <a:gd name="T12" fmla="*/ 1000 w 1302"/>
                <a:gd name="T13" fmla="*/ 600 h 1776"/>
                <a:gd name="T14" fmla="*/ 900 w 1302"/>
                <a:gd name="T15" fmla="*/ 420 h 1776"/>
                <a:gd name="T16" fmla="*/ 852 w 1302"/>
                <a:gd name="T17" fmla="*/ 252 h 1776"/>
                <a:gd name="T18" fmla="*/ 1008 w 1302"/>
                <a:gd name="T19" fmla="*/ 0 h 17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02"/>
                <a:gd name="T31" fmla="*/ 0 h 1776"/>
                <a:gd name="T32" fmla="*/ 1302 w 1302"/>
                <a:gd name="T33" fmla="*/ 1776 h 17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02" h="1776">
                  <a:moveTo>
                    <a:pt x="0" y="1776"/>
                  </a:moveTo>
                  <a:cubicBezTo>
                    <a:pt x="160" y="1773"/>
                    <a:pt x="312" y="1761"/>
                    <a:pt x="432" y="1739"/>
                  </a:cubicBezTo>
                  <a:cubicBezTo>
                    <a:pt x="552" y="1717"/>
                    <a:pt x="630" y="1684"/>
                    <a:pt x="720" y="1644"/>
                  </a:cubicBezTo>
                  <a:cubicBezTo>
                    <a:pt x="810" y="1604"/>
                    <a:pt x="880" y="1576"/>
                    <a:pt x="972" y="1500"/>
                  </a:cubicBezTo>
                  <a:cubicBezTo>
                    <a:pt x="1064" y="1424"/>
                    <a:pt x="1242" y="1296"/>
                    <a:pt x="1272" y="1188"/>
                  </a:cubicBezTo>
                  <a:cubicBezTo>
                    <a:pt x="1302" y="1080"/>
                    <a:pt x="1197" y="950"/>
                    <a:pt x="1152" y="852"/>
                  </a:cubicBezTo>
                  <a:cubicBezTo>
                    <a:pt x="1107" y="754"/>
                    <a:pt x="1042" y="672"/>
                    <a:pt x="1000" y="600"/>
                  </a:cubicBezTo>
                  <a:cubicBezTo>
                    <a:pt x="958" y="528"/>
                    <a:pt x="925" y="478"/>
                    <a:pt x="900" y="420"/>
                  </a:cubicBezTo>
                  <a:cubicBezTo>
                    <a:pt x="875" y="362"/>
                    <a:pt x="834" y="322"/>
                    <a:pt x="852" y="252"/>
                  </a:cubicBezTo>
                  <a:cubicBezTo>
                    <a:pt x="870" y="182"/>
                    <a:pt x="976" y="52"/>
                    <a:pt x="1008" y="0"/>
                  </a:cubicBez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33" name="Freeform 29"/>
            <p:cNvSpPr>
              <a:spLocks/>
            </p:cNvSpPr>
            <p:nvPr/>
          </p:nvSpPr>
          <p:spPr bwMode="auto">
            <a:xfrm>
              <a:off x="3722" y="328"/>
              <a:ext cx="1296" cy="912"/>
            </a:xfrm>
            <a:custGeom>
              <a:avLst/>
              <a:gdLst>
                <a:gd name="T0" fmla="*/ 0 w 1296"/>
                <a:gd name="T1" fmla="*/ 912 h 912"/>
                <a:gd name="T2" fmla="*/ 1296 w 1296"/>
                <a:gd name="T3" fmla="*/ 0 h 912"/>
                <a:gd name="T4" fmla="*/ 0 60000 65536"/>
                <a:gd name="T5" fmla="*/ 0 60000 65536"/>
                <a:gd name="T6" fmla="*/ 0 w 1296"/>
                <a:gd name="T7" fmla="*/ 0 h 912"/>
                <a:gd name="T8" fmla="*/ 1296 w 1296"/>
                <a:gd name="T9" fmla="*/ 912 h 912"/>
              </a:gdLst>
              <a:ahLst/>
              <a:cxnLst>
                <a:cxn ang="T4">
                  <a:pos x="T0" y="T1"/>
                </a:cxn>
                <a:cxn ang="T5">
                  <a:pos x="T2" y="T3"/>
                </a:cxn>
              </a:cxnLst>
              <a:rect l="T6" t="T7" r="T8" b="T9"/>
              <a:pathLst>
                <a:path w="1296" h="912">
                  <a:moveTo>
                    <a:pt x="0" y="912"/>
                  </a:moveTo>
                  <a:lnTo>
                    <a:pt x="1296" y="0"/>
                  </a:lnTo>
                </a:path>
              </a:pathLst>
            </a:custGeom>
            <a:noFill/>
            <a:ln w="28575">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 name="Line 30"/>
            <p:cNvSpPr>
              <a:spLocks noChangeShapeType="1"/>
            </p:cNvSpPr>
            <p:nvPr/>
          </p:nvSpPr>
          <p:spPr bwMode="auto">
            <a:xfrm>
              <a:off x="3714" y="1248"/>
              <a:ext cx="288" cy="864"/>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 name="Freeform 31"/>
            <p:cNvSpPr>
              <a:spLocks/>
            </p:cNvSpPr>
            <p:nvPr/>
          </p:nvSpPr>
          <p:spPr bwMode="auto">
            <a:xfrm>
              <a:off x="4968" y="1842"/>
              <a:ext cx="426" cy="222"/>
            </a:xfrm>
            <a:custGeom>
              <a:avLst/>
              <a:gdLst>
                <a:gd name="T0" fmla="*/ 0 w 426"/>
                <a:gd name="T1" fmla="*/ 0 h 222"/>
                <a:gd name="T2" fmla="*/ 426 w 426"/>
                <a:gd name="T3" fmla="*/ 222 h 222"/>
                <a:gd name="T4" fmla="*/ 0 60000 65536"/>
                <a:gd name="T5" fmla="*/ 0 60000 65536"/>
                <a:gd name="T6" fmla="*/ 0 w 426"/>
                <a:gd name="T7" fmla="*/ 0 h 222"/>
                <a:gd name="T8" fmla="*/ 426 w 426"/>
                <a:gd name="T9" fmla="*/ 222 h 222"/>
              </a:gdLst>
              <a:ahLst/>
              <a:cxnLst>
                <a:cxn ang="T4">
                  <a:pos x="T0" y="T1"/>
                </a:cxn>
                <a:cxn ang="T5">
                  <a:pos x="T2" y="T3"/>
                </a:cxn>
              </a:cxnLst>
              <a:rect l="T6" t="T7" r="T8" b="T9"/>
              <a:pathLst>
                <a:path w="426" h="222">
                  <a:moveTo>
                    <a:pt x="0" y="0"/>
                  </a:moveTo>
                  <a:lnTo>
                    <a:pt x="426" y="222"/>
                  </a:ln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 name="Freeform 32"/>
            <p:cNvSpPr>
              <a:spLocks/>
            </p:cNvSpPr>
            <p:nvPr/>
          </p:nvSpPr>
          <p:spPr bwMode="auto">
            <a:xfrm>
              <a:off x="3690" y="1248"/>
              <a:ext cx="1524" cy="399"/>
            </a:xfrm>
            <a:custGeom>
              <a:avLst/>
              <a:gdLst>
                <a:gd name="T0" fmla="*/ 0 w 1524"/>
                <a:gd name="T1" fmla="*/ 0 h 399"/>
                <a:gd name="T2" fmla="*/ 1524 w 1524"/>
                <a:gd name="T3" fmla="*/ 399 h 399"/>
                <a:gd name="T4" fmla="*/ 0 60000 65536"/>
                <a:gd name="T5" fmla="*/ 0 60000 65536"/>
                <a:gd name="T6" fmla="*/ 0 w 1524"/>
                <a:gd name="T7" fmla="*/ 0 h 399"/>
                <a:gd name="T8" fmla="*/ 1524 w 1524"/>
                <a:gd name="T9" fmla="*/ 399 h 399"/>
              </a:gdLst>
              <a:ahLst/>
              <a:cxnLst>
                <a:cxn ang="T4">
                  <a:pos x="T0" y="T1"/>
                </a:cxn>
                <a:cxn ang="T5">
                  <a:pos x="T2" y="T3"/>
                </a:cxn>
              </a:cxnLst>
              <a:rect l="T6" t="T7" r="T8" b="T9"/>
              <a:pathLst>
                <a:path w="1524" h="399">
                  <a:moveTo>
                    <a:pt x="0" y="0"/>
                  </a:moveTo>
                  <a:lnTo>
                    <a:pt x="1524" y="399"/>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37" name="Freeform 33"/>
            <p:cNvSpPr>
              <a:spLocks/>
            </p:cNvSpPr>
            <p:nvPr/>
          </p:nvSpPr>
          <p:spPr bwMode="auto">
            <a:xfrm>
              <a:off x="4965" y="1581"/>
              <a:ext cx="48" cy="270"/>
            </a:xfrm>
            <a:custGeom>
              <a:avLst/>
              <a:gdLst>
                <a:gd name="T0" fmla="*/ 0 w 48"/>
                <a:gd name="T1" fmla="*/ 270 h 270"/>
                <a:gd name="T2" fmla="*/ 48 w 48"/>
                <a:gd name="T3" fmla="*/ 0 h 270"/>
                <a:gd name="T4" fmla="*/ 0 60000 65536"/>
                <a:gd name="T5" fmla="*/ 0 60000 65536"/>
                <a:gd name="T6" fmla="*/ 0 w 48"/>
                <a:gd name="T7" fmla="*/ 0 h 270"/>
                <a:gd name="T8" fmla="*/ 48 w 48"/>
                <a:gd name="T9" fmla="*/ 270 h 270"/>
              </a:gdLst>
              <a:ahLst/>
              <a:cxnLst>
                <a:cxn ang="T4">
                  <a:pos x="T0" y="T1"/>
                </a:cxn>
                <a:cxn ang="T5">
                  <a:pos x="T2" y="T3"/>
                </a:cxn>
              </a:cxnLst>
              <a:rect l="T6" t="T7" r="T8" b="T9"/>
              <a:pathLst>
                <a:path w="48" h="270">
                  <a:moveTo>
                    <a:pt x="0" y="270"/>
                  </a:moveTo>
                  <a:lnTo>
                    <a:pt x="48" y="0"/>
                  </a:lnTo>
                </a:path>
              </a:pathLst>
            </a:custGeom>
            <a:noFill/>
            <a:ln w="28575">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38" name="Freeform 34"/>
            <p:cNvSpPr>
              <a:spLocks/>
            </p:cNvSpPr>
            <p:nvPr/>
          </p:nvSpPr>
          <p:spPr bwMode="auto">
            <a:xfrm>
              <a:off x="4965" y="1632"/>
              <a:ext cx="237" cy="213"/>
            </a:xfrm>
            <a:custGeom>
              <a:avLst/>
              <a:gdLst>
                <a:gd name="T0" fmla="*/ 0 w 237"/>
                <a:gd name="T1" fmla="*/ 213 h 213"/>
                <a:gd name="T2" fmla="*/ 237 w 237"/>
                <a:gd name="T3" fmla="*/ 0 h 213"/>
                <a:gd name="T4" fmla="*/ 0 60000 65536"/>
                <a:gd name="T5" fmla="*/ 0 60000 65536"/>
                <a:gd name="T6" fmla="*/ 0 w 237"/>
                <a:gd name="T7" fmla="*/ 0 h 213"/>
                <a:gd name="T8" fmla="*/ 237 w 237"/>
                <a:gd name="T9" fmla="*/ 213 h 213"/>
              </a:gdLst>
              <a:ahLst/>
              <a:cxnLst>
                <a:cxn ang="T4">
                  <a:pos x="T0" y="T1"/>
                </a:cxn>
                <a:cxn ang="T5">
                  <a:pos x="T2" y="T3"/>
                </a:cxn>
              </a:cxnLst>
              <a:rect l="T6" t="T7" r="T8" b="T9"/>
              <a:pathLst>
                <a:path w="237" h="213">
                  <a:moveTo>
                    <a:pt x="0" y="213"/>
                  </a:moveTo>
                  <a:lnTo>
                    <a:pt x="237" y="0"/>
                  </a:lnTo>
                </a:path>
              </a:pathLst>
            </a:custGeom>
            <a:noFill/>
            <a:ln w="38100">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39" name="Text Box 35"/>
            <p:cNvSpPr txBox="1">
              <a:spLocks noChangeArrowheads="1"/>
            </p:cNvSpPr>
            <p:nvPr/>
          </p:nvSpPr>
          <p:spPr bwMode="auto">
            <a:xfrm>
              <a:off x="3504" y="94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en-US" altLang="zh-CN" sz="2800" i="1">
                  <a:solidFill>
                    <a:schemeClr val="accent2"/>
                  </a:solidFill>
                </a:rPr>
                <a:t>q</a:t>
              </a:r>
              <a:endParaRPr lang="en-US" altLang="zh-CN" sz="2800" b="0" i="1">
                <a:solidFill>
                  <a:schemeClr val="accent2"/>
                </a:solidFill>
              </a:endParaRPr>
            </a:p>
          </p:txBody>
        </p:sp>
        <p:sp>
          <p:nvSpPr>
            <p:cNvPr id="5140" name="Text Box 36"/>
            <p:cNvSpPr txBox="1">
              <a:spLocks noChangeArrowheads="1"/>
            </p:cNvSpPr>
            <p:nvPr/>
          </p:nvSpPr>
          <p:spPr bwMode="auto">
            <a:xfrm>
              <a:off x="3964" y="179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en-US" altLang="zh-CN" sz="2800" i="1">
                  <a:solidFill>
                    <a:schemeClr val="accent2"/>
                  </a:solidFill>
                </a:rPr>
                <a:t>a</a:t>
              </a:r>
              <a:endParaRPr lang="en-US" altLang="zh-CN" sz="2400" b="0" i="1">
                <a:solidFill>
                  <a:schemeClr val="accent2"/>
                </a:solidFill>
              </a:endParaRPr>
            </a:p>
          </p:txBody>
        </p:sp>
        <p:sp>
          <p:nvSpPr>
            <p:cNvPr id="5141" name="Text Box 37"/>
            <p:cNvSpPr txBox="1">
              <a:spLocks noChangeArrowheads="1"/>
            </p:cNvSpPr>
            <p:nvPr/>
          </p:nvSpPr>
          <p:spPr bwMode="auto">
            <a:xfrm>
              <a:off x="4968" y="10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en-US" altLang="zh-CN" sz="2800" i="1">
                  <a:solidFill>
                    <a:schemeClr val="accent2"/>
                  </a:solidFill>
                </a:rPr>
                <a:t>b</a:t>
              </a:r>
              <a:endParaRPr lang="en-US" altLang="zh-CN" sz="2400" b="0" i="1">
                <a:solidFill>
                  <a:schemeClr val="accent2"/>
                </a:solidFill>
              </a:endParaRPr>
            </a:p>
          </p:txBody>
        </p:sp>
        <p:sp>
          <p:nvSpPr>
            <p:cNvPr id="5142" name="Text Box 38"/>
            <p:cNvSpPr txBox="1">
              <a:spLocks noChangeArrowheads="1"/>
            </p:cNvSpPr>
            <p:nvPr/>
          </p:nvSpPr>
          <p:spPr bwMode="auto">
            <a:xfrm>
              <a:off x="4674" y="1680"/>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en-US" altLang="zh-CN" sz="2800" i="1">
                  <a:solidFill>
                    <a:schemeClr val="accent2"/>
                  </a:solidFill>
                </a:rPr>
                <a:t>c</a:t>
              </a:r>
              <a:endParaRPr lang="en-US" altLang="zh-CN" sz="2400" b="0" i="1">
                <a:solidFill>
                  <a:schemeClr val="accent2"/>
                </a:solidFill>
              </a:endParaRPr>
            </a:p>
          </p:txBody>
        </p:sp>
        <p:sp>
          <p:nvSpPr>
            <p:cNvPr id="5143" name="Text Box 39"/>
            <p:cNvSpPr txBox="1">
              <a:spLocks noChangeArrowheads="1"/>
            </p:cNvSpPr>
            <p:nvPr/>
          </p:nvSpPr>
          <p:spPr bwMode="auto">
            <a:xfrm>
              <a:off x="5034" y="1449"/>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en-US" altLang="zh-CN" sz="2800" i="1">
                  <a:solidFill>
                    <a:schemeClr val="accent2"/>
                  </a:solidFill>
                </a:rPr>
                <a:t>c’</a:t>
              </a:r>
              <a:endParaRPr lang="en-US" altLang="zh-CN" sz="2400" b="0" i="1">
                <a:solidFill>
                  <a:schemeClr val="accent2"/>
                </a:solidFill>
              </a:endParaRPr>
            </a:p>
          </p:txBody>
        </p:sp>
        <p:sp>
          <p:nvSpPr>
            <p:cNvPr id="5144" name="Freeform 40"/>
            <p:cNvSpPr>
              <a:spLocks/>
            </p:cNvSpPr>
            <p:nvPr/>
          </p:nvSpPr>
          <p:spPr bwMode="auto">
            <a:xfrm>
              <a:off x="5019" y="1341"/>
              <a:ext cx="63" cy="274"/>
            </a:xfrm>
            <a:custGeom>
              <a:avLst/>
              <a:gdLst>
                <a:gd name="T0" fmla="*/ 63 w 63"/>
                <a:gd name="T1" fmla="*/ 274 h 274"/>
                <a:gd name="T2" fmla="*/ 0 w 63"/>
                <a:gd name="T3" fmla="*/ 0 h 274"/>
                <a:gd name="T4" fmla="*/ 0 60000 65536"/>
                <a:gd name="T5" fmla="*/ 0 60000 65536"/>
                <a:gd name="T6" fmla="*/ 0 w 63"/>
                <a:gd name="T7" fmla="*/ 0 h 274"/>
                <a:gd name="T8" fmla="*/ 63 w 63"/>
                <a:gd name="T9" fmla="*/ 274 h 274"/>
              </a:gdLst>
              <a:ahLst/>
              <a:cxnLst>
                <a:cxn ang="T4">
                  <a:pos x="T0" y="T1"/>
                </a:cxn>
                <a:cxn ang="T5">
                  <a:pos x="T2" y="T3"/>
                </a:cxn>
              </a:cxnLst>
              <a:rect l="T6" t="T7" r="T8" b="T9"/>
              <a:pathLst>
                <a:path w="63" h="274">
                  <a:moveTo>
                    <a:pt x="63" y="274"/>
                  </a:moveTo>
                  <a:lnTo>
                    <a:pt x="0" y="0"/>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45" name="Text Box 41"/>
            <p:cNvSpPr txBox="1">
              <a:spLocks noChangeArrowheads="1"/>
            </p:cNvSpPr>
            <p:nvPr/>
          </p:nvSpPr>
          <p:spPr bwMode="auto">
            <a:xfrm>
              <a:off x="4871" y="1104"/>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en-US" altLang="zh-CN" sz="2400">
                  <a:solidFill>
                    <a:schemeClr val="accent2"/>
                  </a:solidFill>
                </a:rPr>
                <a:t>d</a:t>
              </a:r>
              <a:r>
                <a:rPr lang="en-US" altLang="zh-CN" sz="2400" i="1">
                  <a:solidFill>
                    <a:schemeClr val="accent2"/>
                  </a:solidFill>
                </a:rPr>
                <a:t>r</a:t>
              </a:r>
              <a:endParaRPr lang="en-US" altLang="zh-CN" sz="2400" b="0" i="1">
                <a:solidFill>
                  <a:schemeClr val="accent2"/>
                </a:solidFill>
              </a:endParaRPr>
            </a:p>
          </p:txBody>
        </p:sp>
        <p:sp>
          <p:nvSpPr>
            <p:cNvPr id="5146" name="Text Box 42"/>
            <p:cNvSpPr txBox="1">
              <a:spLocks noChangeArrowheads="1"/>
            </p:cNvSpPr>
            <p:nvPr/>
          </p:nvSpPr>
          <p:spPr bwMode="auto">
            <a:xfrm rot="1600249">
              <a:off x="4213" y="1440"/>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en-US" altLang="zh-CN" sz="2800" i="1">
                  <a:solidFill>
                    <a:schemeClr val="accent2"/>
                  </a:solidFill>
                </a:rPr>
                <a:t>r</a:t>
              </a:r>
              <a:endParaRPr lang="en-US" altLang="zh-CN" sz="2400" b="0" i="1">
                <a:solidFill>
                  <a:schemeClr val="accent2"/>
                </a:solidFill>
              </a:endParaRPr>
            </a:p>
          </p:txBody>
        </p:sp>
        <p:sp>
          <p:nvSpPr>
            <p:cNvPr id="5147" name="Text Box 43"/>
            <p:cNvSpPr txBox="1">
              <a:spLocks noChangeArrowheads="1"/>
            </p:cNvSpPr>
            <p:nvPr/>
          </p:nvSpPr>
          <p:spPr bwMode="auto">
            <a:xfrm rot="823606">
              <a:off x="4044" y="1161"/>
              <a:ext cx="8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en-US" altLang="zh-CN" sz="2800" i="1">
                  <a:solidFill>
                    <a:schemeClr val="accent2"/>
                  </a:solidFill>
                </a:rPr>
                <a:t>r’=r+</a:t>
              </a:r>
              <a:r>
                <a:rPr lang="en-US" altLang="zh-CN" sz="2800">
                  <a:solidFill>
                    <a:schemeClr val="accent2"/>
                  </a:solidFill>
                </a:rPr>
                <a:t>d</a:t>
              </a:r>
              <a:r>
                <a:rPr lang="en-US" altLang="zh-CN" sz="2800" i="1">
                  <a:solidFill>
                    <a:schemeClr val="accent2"/>
                  </a:solidFill>
                </a:rPr>
                <a:t>r</a:t>
              </a:r>
              <a:endParaRPr lang="en-US" altLang="zh-CN" sz="2400" b="0" i="1">
                <a:solidFill>
                  <a:schemeClr val="accent2"/>
                </a:solidFill>
              </a:endParaRPr>
            </a:p>
          </p:txBody>
        </p:sp>
        <p:sp>
          <p:nvSpPr>
            <p:cNvPr id="5148" name="Freeform 44"/>
            <p:cNvSpPr>
              <a:spLocks/>
            </p:cNvSpPr>
            <p:nvPr/>
          </p:nvSpPr>
          <p:spPr bwMode="auto">
            <a:xfrm>
              <a:off x="5058" y="1746"/>
              <a:ext cx="300" cy="30"/>
            </a:xfrm>
            <a:custGeom>
              <a:avLst/>
              <a:gdLst>
                <a:gd name="T0" fmla="*/ 0 w 300"/>
                <a:gd name="T1" fmla="*/ 30 h 30"/>
                <a:gd name="T2" fmla="*/ 18 w 300"/>
                <a:gd name="T3" fmla="*/ 3 h 30"/>
                <a:gd name="T4" fmla="*/ 300 w 300"/>
                <a:gd name="T5" fmla="*/ 0 h 30"/>
                <a:gd name="T6" fmla="*/ 0 60000 65536"/>
                <a:gd name="T7" fmla="*/ 0 60000 65536"/>
                <a:gd name="T8" fmla="*/ 0 60000 65536"/>
                <a:gd name="T9" fmla="*/ 0 w 300"/>
                <a:gd name="T10" fmla="*/ 0 h 30"/>
                <a:gd name="T11" fmla="*/ 300 w 300"/>
                <a:gd name="T12" fmla="*/ 30 h 30"/>
              </a:gdLst>
              <a:ahLst/>
              <a:cxnLst>
                <a:cxn ang="T6">
                  <a:pos x="T0" y="T1"/>
                </a:cxn>
                <a:cxn ang="T7">
                  <a:pos x="T2" y="T3"/>
                </a:cxn>
                <a:cxn ang="T8">
                  <a:pos x="T4" y="T5"/>
                </a:cxn>
              </a:cxnLst>
              <a:rect l="T9" t="T10" r="T11" b="T12"/>
              <a:pathLst>
                <a:path w="300" h="30">
                  <a:moveTo>
                    <a:pt x="0" y="30"/>
                  </a:moveTo>
                  <a:lnTo>
                    <a:pt x="18" y="3"/>
                  </a:lnTo>
                  <a:lnTo>
                    <a:pt x="300" y="0"/>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49" name="Text Box 45"/>
            <p:cNvSpPr txBox="1">
              <a:spLocks noChangeArrowheads="1"/>
            </p:cNvSpPr>
            <p:nvPr/>
          </p:nvSpPr>
          <p:spPr bwMode="auto">
            <a:xfrm>
              <a:off x="5528" y="1584"/>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endParaRPr lang="en-US" altLang="zh-CN" sz="2400" b="0">
                <a:solidFill>
                  <a:schemeClr val="accent2"/>
                </a:solidFill>
              </a:endParaRPr>
            </a:p>
          </p:txBody>
        </p:sp>
        <p:graphicFrame>
          <p:nvGraphicFramePr>
            <p:cNvPr id="5150" name="Object 17"/>
            <p:cNvGraphicFramePr>
              <a:graphicFrameLocks noChangeAspect="1"/>
            </p:cNvGraphicFramePr>
            <p:nvPr/>
          </p:nvGraphicFramePr>
          <p:xfrm>
            <a:off x="5370" y="1584"/>
            <a:ext cx="264" cy="256"/>
          </p:xfrm>
          <a:graphic>
            <a:graphicData uri="http://schemas.openxmlformats.org/presentationml/2006/ole">
              <mc:AlternateContent xmlns:mc="http://schemas.openxmlformats.org/markup-compatibility/2006">
                <mc:Choice xmlns:v="urn:schemas-microsoft-com:vml" Requires="v">
                  <p:oleObj name="公式" r:id="rId6" imgW="381135" imgH="371543" progId="Equation.3">
                    <p:embed/>
                  </p:oleObj>
                </mc:Choice>
                <mc:Fallback>
                  <p:oleObj name="公式" r:id="rId6" imgW="381135" imgH="371543"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0" y="1584"/>
                          <a:ext cx="26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51" name="Text Box 47"/>
            <p:cNvSpPr txBox="1">
              <a:spLocks noChangeArrowheads="1"/>
            </p:cNvSpPr>
            <p:nvPr/>
          </p:nvSpPr>
          <p:spPr bwMode="auto">
            <a:xfrm>
              <a:off x="5336" y="2208"/>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endParaRPr lang="en-US" altLang="zh-CN" sz="2400" b="0">
                <a:solidFill>
                  <a:schemeClr val="accent2"/>
                </a:solidFill>
              </a:endParaRPr>
            </a:p>
          </p:txBody>
        </p:sp>
        <p:graphicFrame>
          <p:nvGraphicFramePr>
            <p:cNvPr id="5152" name="Object 18"/>
            <p:cNvGraphicFramePr>
              <a:graphicFrameLocks noChangeAspect="1"/>
            </p:cNvGraphicFramePr>
            <p:nvPr/>
          </p:nvGraphicFramePr>
          <p:xfrm>
            <a:off x="5370" y="1968"/>
            <a:ext cx="216" cy="240"/>
          </p:xfrm>
          <a:graphic>
            <a:graphicData uri="http://schemas.openxmlformats.org/presentationml/2006/ole">
              <mc:AlternateContent xmlns:mc="http://schemas.openxmlformats.org/markup-compatibility/2006">
                <mc:Choice xmlns:v="urn:schemas-microsoft-com:vml" Requires="v">
                  <p:oleObj name="Equation" r:id="rId8" imgW="304800" imgH="342900" progId="Equation.3">
                    <p:embed/>
                  </p:oleObj>
                </mc:Choice>
                <mc:Fallback>
                  <p:oleObj name="Equation" r:id="rId8" imgW="304800" imgH="342900" progId="Equation.3">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70" y="1968"/>
                          <a:ext cx="2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53" name="Text Box 49"/>
            <p:cNvSpPr txBox="1">
              <a:spLocks noChangeArrowheads="1"/>
            </p:cNvSpPr>
            <p:nvPr/>
          </p:nvSpPr>
          <p:spPr bwMode="auto">
            <a:xfrm>
              <a:off x="4986" y="1680"/>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en-US" altLang="zh-CN" sz="2400" i="1">
                  <a:solidFill>
                    <a:schemeClr val="accent2"/>
                  </a:solidFill>
                  <a:latin typeface="宋体" pitchFamily="2" charset="-122"/>
                </a:rPr>
                <a:t>θ</a:t>
              </a:r>
              <a:endParaRPr lang="en-US" altLang="zh-CN" sz="2400" b="0" i="1">
                <a:solidFill>
                  <a:schemeClr val="accent2"/>
                </a:solidFill>
                <a:latin typeface="宋体" pitchFamily="2" charset="-122"/>
              </a:endParaRPr>
            </a:p>
          </p:txBody>
        </p:sp>
        <p:sp>
          <p:nvSpPr>
            <p:cNvPr id="5154" name="Text Box 50"/>
            <p:cNvSpPr txBox="1">
              <a:spLocks noChangeArrowheads="1"/>
            </p:cNvSpPr>
            <p:nvPr/>
          </p:nvSpPr>
          <p:spPr bwMode="auto">
            <a:xfrm>
              <a:off x="4837" y="1776"/>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en-US" altLang="zh-CN" sz="2800" i="1">
                  <a:solidFill>
                    <a:schemeClr val="accent2"/>
                  </a:solidFill>
                </a:rPr>
                <a:t>q</a:t>
              </a:r>
              <a:r>
                <a:rPr lang="en-US" altLang="zh-CN" sz="2800" i="1" baseline="-25000">
                  <a:solidFill>
                    <a:schemeClr val="accent2"/>
                  </a:solidFill>
                </a:rPr>
                <a:t>0</a:t>
              </a:r>
              <a:endParaRPr lang="en-US" altLang="zh-CN" sz="2800" i="1">
                <a:solidFill>
                  <a:schemeClr val="accent2"/>
                </a:solidFill>
              </a:endParaRPr>
            </a:p>
          </p:txBody>
        </p:sp>
        <p:sp>
          <p:nvSpPr>
            <p:cNvPr id="5155" name="Freeform 52"/>
            <p:cNvSpPr>
              <a:spLocks/>
            </p:cNvSpPr>
            <p:nvPr/>
          </p:nvSpPr>
          <p:spPr bwMode="auto">
            <a:xfrm>
              <a:off x="3690" y="1248"/>
              <a:ext cx="1284" cy="603"/>
            </a:xfrm>
            <a:custGeom>
              <a:avLst/>
              <a:gdLst>
                <a:gd name="T0" fmla="*/ 0 w 1284"/>
                <a:gd name="T1" fmla="*/ 0 h 603"/>
                <a:gd name="T2" fmla="*/ 1284 w 1284"/>
                <a:gd name="T3" fmla="*/ 603 h 603"/>
                <a:gd name="T4" fmla="*/ 0 60000 65536"/>
                <a:gd name="T5" fmla="*/ 0 60000 65536"/>
                <a:gd name="T6" fmla="*/ 0 w 1284"/>
                <a:gd name="T7" fmla="*/ 0 h 603"/>
                <a:gd name="T8" fmla="*/ 1284 w 1284"/>
                <a:gd name="T9" fmla="*/ 603 h 603"/>
              </a:gdLst>
              <a:ahLst/>
              <a:cxnLst>
                <a:cxn ang="T4">
                  <a:pos x="T0" y="T1"/>
                </a:cxn>
                <a:cxn ang="T5">
                  <a:pos x="T2" y="T3"/>
                </a:cxn>
              </a:cxnLst>
              <a:rect l="T6" t="T7" r="T8" b="T9"/>
              <a:pathLst>
                <a:path w="1284" h="603">
                  <a:moveTo>
                    <a:pt x="0" y="0"/>
                  </a:moveTo>
                  <a:lnTo>
                    <a:pt x="1284" y="603"/>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56" name="Freeform 53"/>
            <p:cNvSpPr>
              <a:spLocks/>
            </p:cNvSpPr>
            <p:nvPr/>
          </p:nvSpPr>
          <p:spPr bwMode="auto">
            <a:xfrm>
              <a:off x="5058" y="1776"/>
              <a:ext cx="26" cy="114"/>
            </a:xfrm>
            <a:custGeom>
              <a:avLst/>
              <a:gdLst>
                <a:gd name="T0" fmla="*/ 0 w 26"/>
                <a:gd name="T1" fmla="*/ 0 h 114"/>
                <a:gd name="T2" fmla="*/ 24 w 26"/>
                <a:gd name="T3" fmla="*/ 66 h 114"/>
                <a:gd name="T4" fmla="*/ 12 w 26"/>
                <a:gd name="T5" fmla="*/ 114 h 114"/>
                <a:gd name="T6" fmla="*/ 0 60000 65536"/>
                <a:gd name="T7" fmla="*/ 0 60000 65536"/>
                <a:gd name="T8" fmla="*/ 0 60000 65536"/>
                <a:gd name="T9" fmla="*/ 0 w 26"/>
                <a:gd name="T10" fmla="*/ 0 h 114"/>
                <a:gd name="T11" fmla="*/ 26 w 26"/>
                <a:gd name="T12" fmla="*/ 114 h 114"/>
              </a:gdLst>
              <a:ahLst/>
              <a:cxnLst>
                <a:cxn ang="T6">
                  <a:pos x="T0" y="T1"/>
                </a:cxn>
                <a:cxn ang="T7">
                  <a:pos x="T2" y="T3"/>
                </a:cxn>
                <a:cxn ang="T8">
                  <a:pos x="T4" y="T5"/>
                </a:cxn>
              </a:cxnLst>
              <a:rect l="T9" t="T10" r="T11" b="T12"/>
              <a:pathLst>
                <a:path w="26" h="114">
                  <a:moveTo>
                    <a:pt x="0" y="0"/>
                  </a:moveTo>
                  <a:cubicBezTo>
                    <a:pt x="4" y="11"/>
                    <a:pt x="22" y="47"/>
                    <a:pt x="24" y="66"/>
                  </a:cubicBezTo>
                  <a:cubicBezTo>
                    <a:pt x="26" y="85"/>
                    <a:pt x="15" y="104"/>
                    <a:pt x="12" y="114"/>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57" name="Oval 28"/>
            <p:cNvSpPr>
              <a:spLocks noChangeArrowheads="1"/>
            </p:cNvSpPr>
            <p:nvPr/>
          </p:nvSpPr>
          <p:spPr bwMode="auto">
            <a:xfrm>
              <a:off x="3666" y="1200"/>
              <a:ext cx="95" cy="96"/>
            </a:xfrm>
            <a:prstGeom prst="ellipse">
              <a:avLst/>
            </a:prstGeom>
            <a:solidFill>
              <a:srgbClr val="CC3300"/>
            </a:solidFill>
            <a:ln w="19050">
              <a:solidFill>
                <a:srgbClr val="CC33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5158" name="Oval 58"/>
            <p:cNvSpPr>
              <a:spLocks noChangeArrowheads="1"/>
            </p:cNvSpPr>
            <p:nvPr/>
          </p:nvSpPr>
          <p:spPr bwMode="auto">
            <a:xfrm>
              <a:off x="4924" y="1833"/>
              <a:ext cx="50" cy="50"/>
            </a:xfrm>
            <a:prstGeom prst="ellipse">
              <a:avLst/>
            </a:prstGeom>
            <a:solidFill>
              <a:srgbClr val="008000"/>
            </a:solidFill>
            <a:ln w="19050">
              <a:solidFill>
                <a:srgbClr val="008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grpSp>
      <p:sp>
        <p:nvSpPr>
          <p:cNvPr id="2107" name="Rectangle 59"/>
          <p:cNvSpPr>
            <a:spLocks noChangeArrowheads="1"/>
          </p:cNvSpPr>
          <p:nvPr/>
        </p:nvSpPr>
        <p:spPr bwMode="auto">
          <a:xfrm>
            <a:off x="0" y="1143000"/>
            <a:ext cx="5715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graphicFrame>
        <p:nvGraphicFramePr>
          <p:cNvPr id="5136" name="Object 16"/>
          <p:cNvGraphicFramePr>
            <a:graphicFrameLocks noChangeAspect="1"/>
          </p:cNvGraphicFramePr>
          <p:nvPr/>
        </p:nvGraphicFramePr>
        <p:xfrm>
          <a:off x="1041400" y="2584450"/>
          <a:ext cx="2443163" cy="1022350"/>
        </p:xfrm>
        <a:graphic>
          <a:graphicData uri="http://schemas.openxmlformats.org/presentationml/2006/ole">
            <mc:AlternateContent xmlns:mc="http://schemas.openxmlformats.org/markup-compatibility/2006">
              <mc:Choice xmlns:v="urn:schemas-microsoft-com:vml" Requires="v">
                <p:oleObj name="公式" r:id="rId10" imgW="2333743" imgH="952500" progId="Equation.3">
                  <p:embed/>
                </p:oleObj>
              </mc:Choice>
              <mc:Fallback>
                <p:oleObj name="公式" r:id="rId10" imgW="2333743" imgH="952500"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1400" y="2584450"/>
                        <a:ext cx="2443163"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62"/>
          <p:cNvGrpSpPr>
            <a:grpSpLocks/>
          </p:cNvGrpSpPr>
          <p:nvPr/>
        </p:nvGrpSpPr>
        <p:grpSpPr bwMode="auto">
          <a:xfrm>
            <a:off x="457200" y="3886200"/>
            <a:ext cx="1524000" cy="1066800"/>
            <a:chOff x="384" y="2783"/>
            <a:chExt cx="960" cy="672"/>
          </a:xfrm>
        </p:grpSpPr>
        <p:sp>
          <p:nvSpPr>
            <p:cNvPr id="5130" name="AutoShape 63"/>
            <p:cNvSpPr>
              <a:spLocks noChangeArrowheads="1"/>
            </p:cNvSpPr>
            <p:nvPr/>
          </p:nvSpPr>
          <p:spPr bwMode="auto">
            <a:xfrm>
              <a:off x="384" y="2783"/>
              <a:ext cx="864" cy="672"/>
            </a:xfrm>
            <a:prstGeom prst="irregularSeal1">
              <a:avLst/>
            </a:prstGeom>
            <a:solidFill>
              <a:srgbClr val="FF9900"/>
            </a:solidFill>
            <a:ln w="12699">
              <a:solidFill>
                <a:srgbClr val="990000"/>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5131" name="Text Box 64"/>
            <p:cNvSpPr txBox="1">
              <a:spLocks noChangeArrowheads="1"/>
            </p:cNvSpPr>
            <p:nvPr/>
          </p:nvSpPr>
          <p:spPr bwMode="auto">
            <a:xfrm>
              <a:off x="480" y="2927"/>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solidFill>
                    <a:srgbClr val="3333CC"/>
                  </a:solidFill>
                  <a:latin typeface="宋体" pitchFamily="2" charset="-122"/>
                </a:rPr>
                <a:t>结论</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134"/>
                                        </p:tgtEl>
                                        <p:attrNameLst>
                                          <p:attrName>style.visibility</p:attrName>
                                        </p:attrNameLst>
                                      </p:cBhvr>
                                      <p:to>
                                        <p:strVal val="visible"/>
                                      </p:to>
                                    </p:set>
                                    <p:anim calcmode="lin" valueType="num">
                                      <p:cBhvr additive="base">
                                        <p:cTn id="7" dur="500" fill="hold"/>
                                        <p:tgtEl>
                                          <p:spTgt spid="5134"/>
                                        </p:tgtEl>
                                        <p:attrNameLst>
                                          <p:attrName>ppt_x</p:attrName>
                                        </p:attrNameLst>
                                      </p:cBhvr>
                                      <p:tavLst>
                                        <p:tav tm="0">
                                          <p:val>
                                            <p:strVal val="0-#ppt_w/2"/>
                                          </p:val>
                                        </p:tav>
                                        <p:tav tm="100000">
                                          <p:val>
                                            <p:strVal val="#ppt_x"/>
                                          </p:val>
                                        </p:tav>
                                      </p:tavLst>
                                    </p:anim>
                                    <p:anim calcmode="lin" valueType="num">
                                      <p:cBhvr additive="base">
                                        <p:cTn id="8" dur="500" fill="hold"/>
                                        <p:tgtEl>
                                          <p:spTgt spid="513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2107"/>
                                        </p:tgtEl>
                                        <p:attrNameLst>
                                          <p:attrName>style.visibility</p:attrName>
                                        </p:attrNameLst>
                                      </p:cBhvr>
                                      <p:to>
                                        <p:strVal val="visible"/>
                                      </p:to>
                                    </p:set>
                                    <p:animEffect transition="in" filter="strips(upRight)">
                                      <p:cBhvr>
                                        <p:cTn id="12" dur="500"/>
                                        <p:tgtEl>
                                          <p:spTgt spid="21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135"/>
                                        </p:tgtEl>
                                        <p:attrNameLst>
                                          <p:attrName>style.visibility</p:attrName>
                                        </p:attrNameLst>
                                      </p:cBhvr>
                                      <p:to>
                                        <p:strVal val="visible"/>
                                      </p:to>
                                    </p:set>
                                    <p:animEffect transition="in" filter="wipe(left)">
                                      <p:cBhvr>
                                        <p:cTn id="17" dur="500"/>
                                        <p:tgtEl>
                                          <p:spTgt spid="51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136"/>
                                        </p:tgtEl>
                                        <p:attrNameLst>
                                          <p:attrName>style.visibility</p:attrName>
                                        </p:attrNameLst>
                                      </p:cBhvr>
                                      <p:to>
                                        <p:strVal val="visible"/>
                                      </p:to>
                                    </p:set>
                                    <p:animEffect transition="in" filter="wipe(left)">
                                      <p:cBhvr>
                                        <p:cTn id="22" dur="500"/>
                                        <p:tgtEl>
                                          <p:spTgt spid="51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9"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0" fill="hold"/>
                                        <p:tgtEl>
                                          <p:spTgt spid="3"/>
                                        </p:tgtEl>
                                        <p:attrNameLst>
                                          <p:attrName>ppt_w</p:attrName>
                                        </p:attrNameLst>
                                      </p:cBhvr>
                                      <p:tavLst>
                                        <p:tav tm="0" fmla="#ppt_w*sin(2.5*pi*$)">
                                          <p:val>
                                            <p:fltVal val="0"/>
                                          </p:val>
                                        </p:tav>
                                        <p:tav tm="100000">
                                          <p:val>
                                            <p:fltVal val="1"/>
                                          </p:val>
                                        </p:tav>
                                      </p:tavLst>
                                    </p:anim>
                                    <p:anim calcmode="lin" valueType="num">
                                      <p:cBhvr>
                                        <p:cTn id="28" dur="5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103"/>
                                        </p:tgtEl>
                                        <p:attrNameLst>
                                          <p:attrName>style.visibility</p:attrName>
                                        </p:attrNameLst>
                                      </p:cBhvr>
                                      <p:to>
                                        <p:strVal val="visible"/>
                                      </p:to>
                                    </p:set>
                                    <p:animEffect transition="in" filter="wipe(up)">
                                      <p:cBhvr>
                                        <p:cTn id="33" dur="500"/>
                                        <p:tgtEl>
                                          <p:spTgt spid="210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2105"/>
                                        </p:tgtEl>
                                        <p:attrNameLst>
                                          <p:attrName>style.visibility</p:attrName>
                                        </p:attrNameLst>
                                      </p:cBhvr>
                                      <p:to>
                                        <p:strVal val="visible"/>
                                      </p:to>
                                    </p:set>
                                    <p:anim calcmode="lin" valueType="num">
                                      <p:cBhvr>
                                        <p:cTn id="38" dur="500" fill="hold"/>
                                        <p:tgtEl>
                                          <p:spTgt spid="2105"/>
                                        </p:tgtEl>
                                        <p:attrNameLst>
                                          <p:attrName>ppt_w</p:attrName>
                                        </p:attrNameLst>
                                      </p:cBhvr>
                                      <p:tavLst>
                                        <p:tav tm="0">
                                          <p:val>
                                            <p:fltVal val="0"/>
                                          </p:val>
                                        </p:tav>
                                        <p:tav tm="100000">
                                          <p:val>
                                            <p:strVal val="#ppt_w"/>
                                          </p:val>
                                        </p:tav>
                                      </p:tavLst>
                                    </p:anim>
                                    <p:anim calcmode="lin" valueType="num">
                                      <p:cBhvr>
                                        <p:cTn id="39" dur="500" fill="hold"/>
                                        <p:tgtEl>
                                          <p:spTgt spid="210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3" grpId="0" autoUpdateAnimBg="0"/>
      <p:bldP spid="2105" grpId="0" autoUpdateAnimBg="0"/>
      <p:bldP spid="210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176" y="609067"/>
            <a:ext cx="4499012" cy="5544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823495" y="692696"/>
            <a:ext cx="2915816" cy="523220"/>
          </a:xfrm>
          <a:prstGeom prst="rect">
            <a:avLst/>
          </a:prstGeom>
          <a:noFill/>
        </p:spPr>
        <p:txBody>
          <a:bodyPr wrap="square" rtlCol="0">
            <a:spAutoFit/>
          </a:bodyPr>
          <a:lstStyle/>
          <a:p>
            <a:r>
              <a:rPr lang="zh-CN" altLang="en-US" dirty="0"/>
              <a:t>（</a:t>
            </a:r>
            <a:r>
              <a:rPr lang="en-US" altLang="zh-CN" dirty="0"/>
              <a:t>3</a:t>
            </a:r>
            <a:r>
              <a:rPr lang="zh-CN" altLang="en-US" dirty="0"/>
              <a:t>）举一个例子</a:t>
            </a:r>
          </a:p>
        </p:txBody>
      </p:sp>
      <p:grpSp>
        <p:nvGrpSpPr>
          <p:cNvPr id="3" name="组合 2"/>
          <p:cNvGrpSpPr>
            <a:grpSpLocks noChangeAspect="1"/>
          </p:cNvGrpSpPr>
          <p:nvPr/>
        </p:nvGrpSpPr>
        <p:grpSpPr>
          <a:xfrm>
            <a:off x="6303389" y="4087252"/>
            <a:ext cx="2206625" cy="2206625"/>
            <a:chOff x="4716463" y="2711450"/>
            <a:chExt cx="3886200" cy="3886200"/>
          </a:xfrm>
        </p:grpSpPr>
        <p:grpSp>
          <p:nvGrpSpPr>
            <p:cNvPr id="5" name="Group 64"/>
            <p:cNvGrpSpPr>
              <a:grpSpLocks/>
            </p:cNvGrpSpPr>
            <p:nvPr/>
          </p:nvGrpSpPr>
          <p:grpSpPr bwMode="auto">
            <a:xfrm>
              <a:off x="4716463" y="2711450"/>
              <a:ext cx="3886200" cy="3886200"/>
              <a:chOff x="1704" y="1537"/>
              <a:chExt cx="2448" cy="2448"/>
            </a:xfrm>
          </p:grpSpPr>
          <p:sp>
            <p:nvSpPr>
              <p:cNvPr id="6" name="Line 65"/>
              <p:cNvSpPr>
                <a:spLocks noChangeShapeType="1"/>
              </p:cNvSpPr>
              <p:nvPr/>
            </p:nvSpPr>
            <p:spPr bwMode="auto">
              <a:xfrm flipH="1">
                <a:off x="1704" y="2808"/>
                <a:ext cx="2448" cy="0"/>
              </a:xfrm>
              <a:prstGeom prst="line">
                <a:avLst/>
              </a:prstGeom>
              <a:noFill/>
              <a:ln w="31750">
                <a:solidFill>
                  <a:schemeClr val="accent2"/>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 name="Line 66"/>
              <p:cNvSpPr>
                <a:spLocks noChangeShapeType="1"/>
              </p:cNvSpPr>
              <p:nvPr/>
            </p:nvSpPr>
            <p:spPr bwMode="auto">
              <a:xfrm flipH="1" flipV="1">
                <a:off x="1745" y="2349"/>
                <a:ext cx="2270" cy="918"/>
              </a:xfrm>
              <a:prstGeom prst="line">
                <a:avLst/>
              </a:prstGeom>
              <a:noFill/>
              <a:ln w="31750">
                <a:solidFill>
                  <a:schemeClr val="accent2"/>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 name="Line 67"/>
              <p:cNvSpPr>
                <a:spLocks noChangeShapeType="1"/>
              </p:cNvSpPr>
              <p:nvPr/>
            </p:nvSpPr>
            <p:spPr bwMode="auto">
              <a:xfrm flipH="1" flipV="1">
                <a:off x="2000" y="1959"/>
                <a:ext cx="1792" cy="1689"/>
              </a:xfrm>
              <a:prstGeom prst="line">
                <a:avLst/>
              </a:prstGeom>
              <a:noFill/>
              <a:ln w="31750">
                <a:solidFill>
                  <a:schemeClr val="accent2"/>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 name="Line 68"/>
              <p:cNvSpPr>
                <a:spLocks noChangeShapeType="1"/>
              </p:cNvSpPr>
              <p:nvPr/>
            </p:nvSpPr>
            <p:spPr bwMode="auto">
              <a:xfrm flipH="1">
                <a:off x="2430" y="1653"/>
                <a:ext cx="968" cy="2225"/>
              </a:xfrm>
              <a:prstGeom prst="line">
                <a:avLst/>
              </a:prstGeom>
              <a:noFill/>
              <a:ln w="31750">
                <a:solidFill>
                  <a:schemeClr val="accent2"/>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 name="Line 69"/>
              <p:cNvSpPr>
                <a:spLocks noChangeShapeType="1"/>
              </p:cNvSpPr>
              <p:nvPr/>
            </p:nvSpPr>
            <p:spPr bwMode="auto">
              <a:xfrm flipH="1">
                <a:off x="1779" y="2390"/>
                <a:ext cx="2300" cy="836"/>
              </a:xfrm>
              <a:prstGeom prst="line">
                <a:avLst/>
              </a:prstGeom>
              <a:noFill/>
              <a:ln w="31750">
                <a:solidFill>
                  <a:schemeClr val="accent2"/>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 name="Line 70"/>
              <p:cNvSpPr>
                <a:spLocks noChangeShapeType="1"/>
              </p:cNvSpPr>
              <p:nvPr/>
            </p:nvSpPr>
            <p:spPr bwMode="auto">
              <a:xfrm flipV="1">
                <a:off x="2048" y="1910"/>
                <a:ext cx="1762" cy="1700"/>
              </a:xfrm>
              <a:prstGeom prst="line">
                <a:avLst/>
              </a:prstGeom>
              <a:noFill/>
              <a:ln w="31750">
                <a:solidFill>
                  <a:schemeClr val="accent2"/>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2" name="Line 71"/>
              <p:cNvSpPr>
                <a:spLocks noChangeShapeType="1"/>
              </p:cNvSpPr>
              <p:nvPr/>
            </p:nvSpPr>
            <p:spPr bwMode="auto">
              <a:xfrm flipV="1">
                <a:off x="2880" y="1537"/>
                <a:ext cx="0" cy="2448"/>
              </a:xfrm>
              <a:prstGeom prst="line">
                <a:avLst/>
              </a:prstGeom>
              <a:noFill/>
              <a:ln w="31750">
                <a:solidFill>
                  <a:schemeClr val="accent2"/>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3" name="Line 72"/>
              <p:cNvSpPr>
                <a:spLocks noChangeShapeType="1"/>
              </p:cNvSpPr>
              <p:nvPr/>
            </p:nvSpPr>
            <p:spPr bwMode="auto">
              <a:xfrm flipH="1" flipV="1">
                <a:off x="2383" y="1642"/>
                <a:ext cx="996" cy="2236"/>
              </a:xfrm>
              <a:prstGeom prst="line">
                <a:avLst/>
              </a:prstGeom>
              <a:noFill/>
              <a:ln w="31750">
                <a:solidFill>
                  <a:schemeClr val="accent2"/>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15" name="Oval 73"/>
            <p:cNvSpPr>
              <a:spLocks noChangeArrowheads="1"/>
            </p:cNvSpPr>
            <p:nvPr/>
          </p:nvSpPr>
          <p:spPr bwMode="auto">
            <a:xfrm>
              <a:off x="6438893" y="4538664"/>
              <a:ext cx="368299" cy="368301"/>
            </a:xfrm>
            <a:prstGeom prst="ellipse">
              <a:avLst/>
            </a:prstGeom>
            <a:gradFill rotWithShape="0">
              <a:gsLst>
                <a:gs pos="0">
                  <a:srgbClr val="FF3300"/>
                </a:gs>
                <a:gs pos="100000">
                  <a:srgbClr val="801A00"/>
                </a:gs>
              </a:gsLst>
              <a:path path="shape">
                <a:fillToRect l="50000" t="50000" r="50000" b="50000"/>
              </a:path>
            </a:gra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17" name="Oval 82"/>
            <p:cNvSpPr>
              <a:spLocks noChangeArrowheads="1"/>
            </p:cNvSpPr>
            <p:nvPr/>
          </p:nvSpPr>
          <p:spPr bwMode="auto">
            <a:xfrm>
              <a:off x="5665788" y="3776663"/>
              <a:ext cx="1892300" cy="1892300"/>
            </a:xfrm>
            <a:prstGeom prst="ellipse">
              <a:avLst/>
            </a:prstGeom>
            <a:noFill/>
            <a:ln w="3175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18" name="Oval 83"/>
            <p:cNvSpPr>
              <a:spLocks noChangeArrowheads="1"/>
            </p:cNvSpPr>
            <p:nvPr/>
          </p:nvSpPr>
          <p:spPr bwMode="auto">
            <a:xfrm>
              <a:off x="6046788" y="4157663"/>
              <a:ext cx="1130300" cy="1130300"/>
            </a:xfrm>
            <a:prstGeom prst="ellipse">
              <a:avLst/>
            </a:prstGeom>
            <a:noFill/>
            <a:ln w="3175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19" name="Oval 84"/>
            <p:cNvSpPr>
              <a:spLocks noChangeArrowheads="1"/>
            </p:cNvSpPr>
            <p:nvPr/>
          </p:nvSpPr>
          <p:spPr bwMode="auto">
            <a:xfrm>
              <a:off x="5056188" y="3090863"/>
              <a:ext cx="3187700" cy="3187700"/>
            </a:xfrm>
            <a:prstGeom prst="ellipse">
              <a:avLst/>
            </a:prstGeom>
            <a:noFill/>
            <a:ln w="3175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20" name="Oval 85"/>
            <p:cNvSpPr>
              <a:spLocks noChangeArrowheads="1"/>
            </p:cNvSpPr>
            <p:nvPr/>
          </p:nvSpPr>
          <p:spPr bwMode="auto">
            <a:xfrm>
              <a:off x="6275388" y="4386263"/>
              <a:ext cx="673100" cy="673100"/>
            </a:xfrm>
            <a:prstGeom prst="ellipse">
              <a:avLst/>
            </a:prstGeom>
            <a:noFill/>
            <a:ln w="3175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grpSp>
      <p:sp>
        <p:nvSpPr>
          <p:cNvPr id="21" name="椭圆 20"/>
          <p:cNvSpPr/>
          <p:nvPr/>
        </p:nvSpPr>
        <p:spPr bwMode="auto">
          <a:xfrm>
            <a:off x="6092821" y="2430827"/>
            <a:ext cx="2543030" cy="86409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50000"/>
              </a:lnSpc>
              <a:spcBef>
                <a:spcPct val="50000"/>
              </a:spcBef>
              <a:spcAft>
                <a:spcPct val="0"/>
              </a:spcAft>
              <a:buClrTx/>
              <a:buSzTx/>
              <a:buFontTx/>
              <a:buNone/>
              <a:tabLst/>
            </a:pPr>
            <a:r>
              <a:rPr lang="zh-CN" altLang="en-US" sz="1800" dirty="0">
                <a:solidFill>
                  <a:srgbClr val="FF0000"/>
                </a:solidFill>
              </a:rPr>
              <a:t>带负电</a:t>
            </a:r>
            <a:r>
              <a:rPr lang="en-US" altLang="zh-CN" sz="1800" dirty="0">
                <a:solidFill>
                  <a:srgbClr val="FF0000"/>
                </a:solidFill>
              </a:rPr>
              <a:t>q</a:t>
            </a:r>
            <a:r>
              <a:rPr lang="zh-CN" altLang="en-US" sz="1800" dirty="0">
                <a:solidFill>
                  <a:srgbClr val="FF0000"/>
                </a:solidFill>
              </a:rPr>
              <a:t>的导体</a:t>
            </a:r>
            <a:endParaRPr kumimoji="1" lang="zh-CN" altLang="en-US" sz="1800" b="1" i="0" u="none" strike="noStrike" cap="none" normalizeH="0" baseline="0" dirty="0">
              <a:ln>
                <a:noFill/>
              </a:ln>
              <a:solidFill>
                <a:srgbClr val="FF0000"/>
              </a:solidFill>
              <a:effectLst/>
            </a:endParaRPr>
          </a:p>
        </p:txBody>
      </p:sp>
      <p:sp>
        <p:nvSpPr>
          <p:cNvPr id="22" name="矩形 21"/>
          <p:cNvSpPr/>
          <p:nvPr/>
        </p:nvSpPr>
        <p:spPr>
          <a:xfrm>
            <a:off x="6234594" y="3490540"/>
            <a:ext cx="782587" cy="1015663"/>
          </a:xfrm>
          <a:prstGeom prst="rect">
            <a:avLst/>
          </a:prstGeom>
        </p:spPr>
        <p:txBody>
          <a:bodyPr wrap="none">
            <a:spAutoFit/>
          </a:bodyPr>
          <a:lstStyle/>
          <a:p>
            <a:r>
              <a:rPr lang="en-US" altLang="zh-CN" sz="6000" dirty="0">
                <a:solidFill>
                  <a:srgbClr val="FF0000"/>
                </a:solidFill>
              </a:rPr>
              <a:t>Q</a:t>
            </a:r>
            <a:endParaRPr lang="zh-CN" altLang="en-US" sz="6000" dirty="0"/>
          </a:p>
        </p:txBody>
      </p:sp>
    </p:spTree>
    <p:extLst>
      <p:ext uri="{BB962C8B-B14F-4D97-AF65-F5344CB8AC3E}">
        <p14:creationId xmlns:p14="http://schemas.microsoft.com/office/powerpoint/2010/main" val="1581673317"/>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212725" y="1538288"/>
            <a:ext cx="5883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解：</a:t>
            </a:r>
            <a:r>
              <a:rPr lang="en-US" altLang="zh-CN" sz="2800">
                <a:solidFill>
                  <a:schemeClr val="accent2"/>
                </a:solidFill>
              </a:rPr>
              <a:t>1) </a:t>
            </a:r>
            <a:r>
              <a:rPr lang="zh-CN" altLang="en-US" sz="2800">
                <a:solidFill>
                  <a:schemeClr val="accent2"/>
                </a:solidFill>
              </a:rPr>
              <a:t>由高斯定理可得场强分布：</a:t>
            </a:r>
          </a:p>
        </p:txBody>
      </p:sp>
      <p:sp>
        <p:nvSpPr>
          <p:cNvPr id="58371" name="Rectangle 3"/>
          <p:cNvSpPr>
            <a:spLocks noChangeArrowheads="1"/>
          </p:cNvSpPr>
          <p:nvPr/>
        </p:nvSpPr>
        <p:spPr bwMode="auto">
          <a:xfrm>
            <a:off x="0" y="14478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grpSp>
        <p:nvGrpSpPr>
          <p:cNvPr id="2" name="Group 4"/>
          <p:cNvGrpSpPr>
            <a:grpSpLocks/>
          </p:cNvGrpSpPr>
          <p:nvPr/>
        </p:nvGrpSpPr>
        <p:grpSpPr bwMode="auto">
          <a:xfrm>
            <a:off x="76200" y="74613"/>
            <a:ext cx="9248775" cy="1373187"/>
            <a:chOff x="48" y="47"/>
            <a:chExt cx="5826" cy="865"/>
          </a:xfrm>
        </p:grpSpPr>
        <p:sp>
          <p:nvSpPr>
            <p:cNvPr id="28706" name="Text Box 5"/>
            <p:cNvSpPr txBox="1">
              <a:spLocks noChangeArrowheads="1"/>
            </p:cNvSpPr>
            <p:nvPr/>
          </p:nvSpPr>
          <p:spPr bwMode="auto">
            <a:xfrm>
              <a:off x="48" y="47"/>
              <a:ext cx="5826"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例</a:t>
              </a:r>
              <a:r>
                <a:rPr lang="en-US" altLang="zh-CN" sz="2800">
                  <a:solidFill>
                    <a:schemeClr val="accent2"/>
                  </a:solidFill>
                </a:rPr>
                <a:t>2</a:t>
              </a:r>
              <a:r>
                <a:rPr lang="zh-CN" altLang="en-US" sz="2800">
                  <a:solidFill>
                    <a:schemeClr val="accent2"/>
                  </a:solidFill>
                </a:rPr>
                <a:t>：两无限长同轴圆柱面，半径分别为</a:t>
              </a:r>
              <a:r>
                <a:rPr lang="en-US" altLang="zh-CN" sz="2800" i="1">
                  <a:solidFill>
                    <a:schemeClr val="accent2"/>
                  </a:solidFill>
                </a:rPr>
                <a:t>R</a:t>
              </a:r>
              <a:r>
                <a:rPr lang="en-US" altLang="zh-CN" sz="2800" baseline="-25000">
                  <a:solidFill>
                    <a:schemeClr val="accent2"/>
                  </a:solidFill>
                </a:rPr>
                <a:t>1</a:t>
              </a:r>
              <a:r>
                <a:rPr lang="zh-CN" altLang="en-US" sz="2800">
                  <a:solidFill>
                    <a:schemeClr val="accent2"/>
                  </a:solidFill>
                </a:rPr>
                <a:t>和</a:t>
              </a:r>
              <a:r>
                <a:rPr lang="en-US" altLang="zh-CN" sz="2800" i="1">
                  <a:solidFill>
                    <a:schemeClr val="accent2"/>
                  </a:solidFill>
                </a:rPr>
                <a:t>R</a:t>
              </a:r>
              <a:r>
                <a:rPr lang="en-US" altLang="zh-CN" sz="2800" baseline="-25000">
                  <a:solidFill>
                    <a:schemeClr val="accent2"/>
                  </a:solidFill>
                </a:rPr>
                <a:t>2</a:t>
              </a:r>
              <a:r>
                <a:rPr lang="zh-CN" altLang="en-US" sz="2800">
                  <a:solidFill>
                    <a:schemeClr val="accent2"/>
                  </a:solidFill>
                </a:rPr>
                <a:t>。圆柱面均匀带电，线电荷密度分别为    和     。</a:t>
              </a:r>
            </a:p>
            <a:p>
              <a:pPr eaLnBrk="1" hangingPunct="1">
                <a:spcBef>
                  <a:spcPct val="0"/>
                </a:spcBef>
                <a:buFontTx/>
                <a:buNone/>
              </a:pPr>
              <a:r>
                <a:rPr lang="zh-CN" altLang="en-US" sz="2800">
                  <a:solidFill>
                    <a:schemeClr val="accent2"/>
                  </a:solidFill>
                </a:rPr>
                <a:t>求：</a:t>
              </a:r>
              <a:r>
                <a:rPr lang="en-US" altLang="zh-CN" sz="2800">
                  <a:solidFill>
                    <a:schemeClr val="accent2"/>
                  </a:solidFill>
                </a:rPr>
                <a:t>1)</a:t>
              </a:r>
              <a:r>
                <a:rPr lang="zh-CN" altLang="en-US" sz="2800">
                  <a:solidFill>
                    <a:schemeClr val="accent2"/>
                  </a:solidFill>
                </a:rPr>
                <a:t>电势分布并画出         曲线；</a:t>
              </a:r>
              <a:r>
                <a:rPr lang="en-US" altLang="zh-CN" sz="2800">
                  <a:solidFill>
                    <a:schemeClr val="accent2"/>
                  </a:solidFill>
                </a:rPr>
                <a:t>2)</a:t>
              </a:r>
              <a:r>
                <a:rPr lang="zh-CN" altLang="en-US" sz="2800">
                  <a:solidFill>
                    <a:schemeClr val="accent2"/>
                  </a:solidFill>
                </a:rPr>
                <a:t>两圆柱面之间电压。</a:t>
              </a:r>
            </a:p>
          </p:txBody>
        </p:sp>
        <p:graphicFrame>
          <p:nvGraphicFramePr>
            <p:cNvPr id="28707" name="Object 6"/>
            <p:cNvGraphicFramePr>
              <a:graphicFrameLocks noChangeAspect="1"/>
            </p:cNvGraphicFramePr>
            <p:nvPr/>
          </p:nvGraphicFramePr>
          <p:xfrm>
            <a:off x="2337" y="671"/>
            <a:ext cx="519" cy="213"/>
          </p:xfrm>
          <a:graphic>
            <a:graphicData uri="http://schemas.openxmlformats.org/presentationml/2006/ole">
              <mc:AlternateContent xmlns:mc="http://schemas.openxmlformats.org/markup-compatibility/2006">
                <mc:Choice xmlns:v="urn:schemas-microsoft-com:vml" Requires="v">
                  <p:oleObj name="Equation" r:id="rId2" imgW="762000" imgH="295343" progId="Equation.3">
                    <p:embed/>
                  </p:oleObj>
                </mc:Choice>
                <mc:Fallback>
                  <p:oleObj name="Equation" r:id="rId2" imgW="762000" imgH="295343"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7" y="671"/>
                          <a:ext cx="51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708" name="Object 7"/>
            <p:cNvGraphicFramePr>
              <a:graphicFrameLocks noChangeAspect="1"/>
            </p:cNvGraphicFramePr>
            <p:nvPr/>
          </p:nvGraphicFramePr>
          <p:xfrm>
            <a:off x="3049" y="335"/>
            <a:ext cx="214" cy="294"/>
          </p:xfrm>
          <a:graphic>
            <a:graphicData uri="http://schemas.openxmlformats.org/presentationml/2006/ole">
              <mc:AlternateContent xmlns:mc="http://schemas.openxmlformats.org/markup-compatibility/2006">
                <mc:Choice xmlns:v="urn:schemas-microsoft-com:vml" Requires="v">
                  <p:oleObj name="Equation" r:id="rId4" imgW="295359" imgH="419100" progId="Equation.3">
                    <p:embed/>
                  </p:oleObj>
                </mc:Choice>
                <mc:Fallback>
                  <p:oleObj name="Equation" r:id="rId4" imgW="295359" imgH="4191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9" y="335"/>
                          <a:ext cx="21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709" name="Object 8"/>
            <p:cNvGraphicFramePr>
              <a:graphicFrameLocks noChangeAspect="1"/>
            </p:cNvGraphicFramePr>
            <p:nvPr/>
          </p:nvGraphicFramePr>
          <p:xfrm>
            <a:off x="3533" y="335"/>
            <a:ext cx="231" cy="294"/>
          </p:xfrm>
          <a:graphic>
            <a:graphicData uri="http://schemas.openxmlformats.org/presentationml/2006/ole">
              <mc:AlternateContent xmlns:mc="http://schemas.openxmlformats.org/markup-compatibility/2006">
                <mc:Choice xmlns:v="urn:schemas-microsoft-com:vml" Requires="v">
                  <p:oleObj name="Equation" r:id="rId6" imgW="314241" imgH="419100" progId="Equation.3">
                    <p:embed/>
                  </p:oleObj>
                </mc:Choice>
                <mc:Fallback>
                  <p:oleObj name="Equation" r:id="rId6" imgW="314241" imgH="4191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3" y="335"/>
                          <a:ext cx="231"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8377" name="Object 9"/>
          <p:cNvGraphicFramePr>
            <a:graphicFrameLocks noChangeAspect="1"/>
          </p:cNvGraphicFramePr>
          <p:nvPr/>
        </p:nvGraphicFramePr>
        <p:xfrm>
          <a:off x="1089025" y="2965450"/>
          <a:ext cx="647700" cy="323850"/>
        </p:xfrm>
        <a:graphic>
          <a:graphicData uri="http://schemas.openxmlformats.org/presentationml/2006/ole">
            <mc:AlternateContent xmlns:mc="http://schemas.openxmlformats.org/markup-compatibility/2006">
              <mc:Choice xmlns:v="urn:schemas-microsoft-com:vml" Requires="v">
                <p:oleObj name="Equation" r:id="rId8" imgW="600159" imgH="276157" progId="Equation.3">
                  <p:embed/>
                </p:oleObj>
              </mc:Choice>
              <mc:Fallback>
                <p:oleObj name="Equation" r:id="rId8" imgW="600159" imgH="276157"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9025" y="2965450"/>
                        <a:ext cx="6477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10"/>
          <p:cNvGrpSpPr>
            <a:grpSpLocks/>
          </p:cNvGrpSpPr>
          <p:nvPr/>
        </p:nvGrpSpPr>
        <p:grpSpPr bwMode="auto">
          <a:xfrm>
            <a:off x="6319838" y="1616075"/>
            <a:ext cx="2747962" cy="2955925"/>
            <a:chOff x="3981" y="1152"/>
            <a:chExt cx="1731" cy="2102"/>
          </a:xfrm>
        </p:grpSpPr>
        <p:graphicFrame>
          <p:nvGraphicFramePr>
            <p:cNvPr id="28691" name="Object 11"/>
            <p:cNvGraphicFramePr>
              <a:graphicFrameLocks noChangeAspect="1"/>
            </p:cNvGraphicFramePr>
            <p:nvPr/>
          </p:nvGraphicFramePr>
          <p:xfrm>
            <a:off x="5565" y="2304"/>
            <a:ext cx="147" cy="196"/>
          </p:xfrm>
          <a:graphic>
            <a:graphicData uri="http://schemas.openxmlformats.org/presentationml/2006/ole">
              <mc:AlternateContent xmlns:mc="http://schemas.openxmlformats.org/markup-compatibility/2006">
                <mc:Choice xmlns:v="urn:schemas-microsoft-com:vml" Requires="v">
                  <p:oleObj name="Equation" r:id="rId10" imgW="190433" imgH="266700" progId="Equation.3">
                    <p:embed/>
                  </p:oleObj>
                </mc:Choice>
                <mc:Fallback>
                  <p:oleObj name="Equation" r:id="rId10" imgW="190433" imgH="2667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65" y="2304"/>
                          <a:ext cx="147"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92" name="Line 12"/>
            <p:cNvSpPr>
              <a:spLocks noChangeShapeType="1"/>
            </p:cNvSpPr>
            <p:nvPr/>
          </p:nvSpPr>
          <p:spPr bwMode="auto">
            <a:xfrm>
              <a:off x="4461" y="1824"/>
              <a:ext cx="288"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3" name="Line 13"/>
            <p:cNvSpPr>
              <a:spLocks noChangeShapeType="1"/>
            </p:cNvSpPr>
            <p:nvPr/>
          </p:nvSpPr>
          <p:spPr bwMode="auto">
            <a:xfrm>
              <a:off x="4461" y="2112"/>
              <a:ext cx="48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4" name="Line 14"/>
            <p:cNvSpPr>
              <a:spLocks noChangeShapeType="1"/>
            </p:cNvSpPr>
            <p:nvPr/>
          </p:nvSpPr>
          <p:spPr bwMode="auto">
            <a:xfrm>
              <a:off x="4461" y="2400"/>
              <a:ext cx="1104"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5" name="Line 15"/>
            <p:cNvSpPr>
              <a:spLocks noChangeShapeType="1"/>
            </p:cNvSpPr>
            <p:nvPr/>
          </p:nvSpPr>
          <p:spPr bwMode="auto">
            <a:xfrm>
              <a:off x="3981" y="1344"/>
              <a:ext cx="0" cy="172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6" name="Line 16"/>
            <p:cNvSpPr>
              <a:spLocks noChangeShapeType="1"/>
            </p:cNvSpPr>
            <p:nvPr/>
          </p:nvSpPr>
          <p:spPr bwMode="auto">
            <a:xfrm>
              <a:off x="4941" y="1344"/>
              <a:ext cx="0" cy="172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7" name="Line 17"/>
            <p:cNvSpPr>
              <a:spLocks noChangeShapeType="1"/>
            </p:cNvSpPr>
            <p:nvPr/>
          </p:nvSpPr>
          <p:spPr bwMode="auto">
            <a:xfrm>
              <a:off x="4461" y="1536"/>
              <a:ext cx="0" cy="1718"/>
            </a:xfrm>
            <a:prstGeom prst="line">
              <a:avLst/>
            </a:prstGeom>
            <a:noFill/>
            <a:ln w="28575">
              <a:solidFill>
                <a:schemeClr val="accent2"/>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8" name="Oval 18"/>
            <p:cNvSpPr>
              <a:spLocks noChangeArrowheads="1"/>
            </p:cNvSpPr>
            <p:nvPr/>
          </p:nvSpPr>
          <p:spPr bwMode="auto">
            <a:xfrm>
              <a:off x="3981" y="1152"/>
              <a:ext cx="960" cy="384"/>
            </a:xfrm>
            <a:prstGeom prst="ellipse">
              <a:avLst/>
            </a:prstGeom>
            <a:solidFill>
              <a:schemeClr val="bg1"/>
            </a:solidFill>
            <a:ln w="28575">
              <a:solidFill>
                <a:schemeClr val="accent2"/>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28699" name="Oval 19"/>
            <p:cNvSpPr>
              <a:spLocks noChangeArrowheads="1"/>
            </p:cNvSpPr>
            <p:nvPr/>
          </p:nvSpPr>
          <p:spPr bwMode="auto">
            <a:xfrm>
              <a:off x="4173" y="1248"/>
              <a:ext cx="576" cy="192"/>
            </a:xfrm>
            <a:prstGeom prst="ellipse">
              <a:avLst/>
            </a:prstGeom>
            <a:solidFill>
              <a:srgbClr val="FFFFCC"/>
            </a:solidFill>
            <a:ln w="28575">
              <a:solidFill>
                <a:schemeClr val="accent2"/>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28700" name="Line 20"/>
            <p:cNvSpPr>
              <a:spLocks noChangeShapeType="1"/>
            </p:cNvSpPr>
            <p:nvPr/>
          </p:nvSpPr>
          <p:spPr bwMode="auto">
            <a:xfrm>
              <a:off x="4173" y="1344"/>
              <a:ext cx="0" cy="182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1" name="Line 21"/>
            <p:cNvSpPr>
              <a:spLocks noChangeShapeType="1"/>
            </p:cNvSpPr>
            <p:nvPr/>
          </p:nvSpPr>
          <p:spPr bwMode="auto">
            <a:xfrm>
              <a:off x="4749" y="1344"/>
              <a:ext cx="0" cy="187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2" name="Text Box 22"/>
            <p:cNvSpPr txBox="1">
              <a:spLocks noChangeArrowheads="1"/>
            </p:cNvSpPr>
            <p:nvPr/>
          </p:nvSpPr>
          <p:spPr bwMode="auto">
            <a:xfrm>
              <a:off x="4461" y="1824"/>
              <a:ext cx="30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R</a:t>
              </a:r>
              <a:r>
                <a:rPr lang="en-US" altLang="zh-CN" sz="2400" baseline="-25000">
                  <a:solidFill>
                    <a:schemeClr val="accent2"/>
                  </a:solidFill>
                </a:rPr>
                <a:t>2</a:t>
              </a:r>
            </a:p>
          </p:txBody>
        </p:sp>
        <p:sp>
          <p:nvSpPr>
            <p:cNvPr id="28703" name="Text Box 23"/>
            <p:cNvSpPr txBox="1">
              <a:spLocks noChangeArrowheads="1"/>
            </p:cNvSpPr>
            <p:nvPr/>
          </p:nvSpPr>
          <p:spPr bwMode="auto">
            <a:xfrm>
              <a:off x="4461" y="1536"/>
              <a:ext cx="30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R</a:t>
              </a:r>
              <a:r>
                <a:rPr lang="en-US" altLang="zh-CN" sz="2400" baseline="-25000">
                  <a:solidFill>
                    <a:schemeClr val="accent2"/>
                  </a:solidFill>
                </a:rPr>
                <a:t>1</a:t>
              </a:r>
            </a:p>
          </p:txBody>
        </p:sp>
        <p:graphicFrame>
          <p:nvGraphicFramePr>
            <p:cNvPr id="28704" name="Object 24"/>
            <p:cNvGraphicFramePr>
              <a:graphicFrameLocks noChangeAspect="1"/>
            </p:cNvGraphicFramePr>
            <p:nvPr/>
          </p:nvGraphicFramePr>
          <p:xfrm>
            <a:off x="4224" y="1818"/>
            <a:ext cx="177" cy="246"/>
          </p:xfrm>
          <a:graphic>
            <a:graphicData uri="http://schemas.openxmlformats.org/presentationml/2006/ole">
              <mc:AlternateContent xmlns:mc="http://schemas.openxmlformats.org/markup-compatibility/2006">
                <mc:Choice xmlns:v="urn:schemas-microsoft-com:vml" Requires="v">
                  <p:oleObj name="Equation" r:id="rId12" imgW="295359" imgH="419100" progId="Equation.3">
                    <p:embed/>
                  </p:oleObj>
                </mc:Choice>
                <mc:Fallback>
                  <p:oleObj name="Equation" r:id="rId12" imgW="295359" imgH="419100" progId="Equation.3">
                    <p:embed/>
                    <p:pic>
                      <p:nvPicPr>
                        <p:cNvPr id="0" name="Object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24" y="1818"/>
                          <a:ext cx="17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705" name="Object 25"/>
            <p:cNvGraphicFramePr>
              <a:graphicFrameLocks noChangeAspect="1"/>
            </p:cNvGraphicFramePr>
            <p:nvPr/>
          </p:nvGraphicFramePr>
          <p:xfrm>
            <a:off x="3984" y="1824"/>
            <a:ext cx="192" cy="246"/>
          </p:xfrm>
          <a:graphic>
            <a:graphicData uri="http://schemas.openxmlformats.org/presentationml/2006/ole">
              <mc:AlternateContent xmlns:mc="http://schemas.openxmlformats.org/markup-compatibility/2006">
                <mc:Choice xmlns:v="urn:schemas-microsoft-com:vml" Requires="v">
                  <p:oleObj name="Equation" r:id="rId14" imgW="314241" imgH="419100" progId="Equation.3">
                    <p:embed/>
                  </p:oleObj>
                </mc:Choice>
                <mc:Fallback>
                  <p:oleObj name="Equation" r:id="rId14" imgW="314241" imgH="419100" progId="Equation.3">
                    <p:embed/>
                    <p:pic>
                      <p:nvPicPr>
                        <p:cNvPr id="0" name="Object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84" y="1824"/>
                          <a:ext cx="192"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8394" name="Object 26"/>
          <p:cNvGraphicFramePr>
            <a:graphicFrameLocks noChangeAspect="1"/>
          </p:cNvGraphicFramePr>
          <p:nvPr/>
        </p:nvGraphicFramePr>
        <p:xfrm>
          <a:off x="2146300" y="2133600"/>
          <a:ext cx="2578100" cy="465138"/>
        </p:xfrm>
        <a:graphic>
          <a:graphicData uri="http://schemas.openxmlformats.org/presentationml/2006/ole">
            <mc:AlternateContent xmlns:mc="http://schemas.openxmlformats.org/markup-compatibility/2006">
              <mc:Choice xmlns:v="urn:schemas-microsoft-com:vml" Requires="v">
                <p:oleObj name="Equation" r:id="rId16" imgW="2486143" imgH="419100" progId="Equation.3">
                  <p:embed/>
                </p:oleObj>
              </mc:Choice>
              <mc:Fallback>
                <p:oleObj name="Equation" r:id="rId16" imgW="2486143" imgH="419100" progId="Equation.3">
                  <p:embed/>
                  <p:pic>
                    <p:nvPicPr>
                      <p:cNvPr id="0" name="Object 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46300" y="2133600"/>
                        <a:ext cx="25781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95" name="Object 27"/>
          <p:cNvGraphicFramePr>
            <a:graphicFrameLocks noChangeAspect="1"/>
          </p:cNvGraphicFramePr>
          <p:nvPr/>
        </p:nvGraphicFramePr>
        <p:xfrm>
          <a:off x="2190750" y="2508250"/>
          <a:ext cx="3405188" cy="1008063"/>
        </p:xfrm>
        <a:graphic>
          <a:graphicData uri="http://schemas.openxmlformats.org/presentationml/2006/ole">
            <mc:AlternateContent xmlns:mc="http://schemas.openxmlformats.org/markup-compatibility/2006">
              <mc:Choice xmlns:v="urn:schemas-microsoft-com:vml" Requires="v">
                <p:oleObj name="公式" r:id="rId18" imgW="3305057" imgH="952500" progId="Equation.3">
                  <p:embed/>
                </p:oleObj>
              </mc:Choice>
              <mc:Fallback>
                <p:oleObj name="公式" r:id="rId18" imgW="3305057" imgH="952500" progId="Equation.3">
                  <p:embed/>
                  <p:pic>
                    <p:nvPicPr>
                      <p:cNvPr id="0" name="Object 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90750" y="2508250"/>
                        <a:ext cx="3405188"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96" name="Object 28"/>
          <p:cNvGraphicFramePr>
            <a:graphicFrameLocks noChangeAspect="1"/>
          </p:cNvGraphicFramePr>
          <p:nvPr/>
        </p:nvGraphicFramePr>
        <p:xfrm>
          <a:off x="2127250" y="3570288"/>
          <a:ext cx="2757488" cy="1008062"/>
        </p:xfrm>
        <a:graphic>
          <a:graphicData uri="http://schemas.openxmlformats.org/presentationml/2006/ole">
            <mc:AlternateContent xmlns:mc="http://schemas.openxmlformats.org/markup-compatibility/2006">
              <mc:Choice xmlns:v="urn:schemas-microsoft-com:vml" Requires="v">
                <p:oleObj name="公式" r:id="rId20" imgW="2667135" imgH="952500" progId="Equation.3">
                  <p:embed/>
                </p:oleObj>
              </mc:Choice>
              <mc:Fallback>
                <p:oleObj name="公式" r:id="rId20" imgW="2667135" imgH="952500" progId="Equation.3">
                  <p:embed/>
                  <p:pic>
                    <p:nvPicPr>
                      <p:cNvPr id="0" name="Object 2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27250" y="3570288"/>
                        <a:ext cx="2757488"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97" name="AutoShape 29"/>
          <p:cNvSpPr>
            <a:spLocks/>
          </p:cNvSpPr>
          <p:nvPr/>
        </p:nvSpPr>
        <p:spPr bwMode="auto">
          <a:xfrm>
            <a:off x="1828800" y="2362200"/>
            <a:ext cx="228600" cy="1676400"/>
          </a:xfrm>
          <a:prstGeom prst="leftBrace">
            <a:avLst>
              <a:gd name="adj1" fmla="val 61111"/>
              <a:gd name="adj2"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grpSp>
        <p:nvGrpSpPr>
          <p:cNvPr id="4" name="Group 30"/>
          <p:cNvGrpSpPr>
            <a:grpSpLocks/>
          </p:cNvGrpSpPr>
          <p:nvPr/>
        </p:nvGrpSpPr>
        <p:grpSpPr bwMode="auto">
          <a:xfrm>
            <a:off x="85725" y="4554538"/>
            <a:ext cx="9058275" cy="2227262"/>
            <a:chOff x="54" y="2869"/>
            <a:chExt cx="5706" cy="1403"/>
          </a:xfrm>
        </p:grpSpPr>
        <p:sp>
          <p:nvSpPr>
            <p:cNvPr id="28689" name="Text Box 31"/>
            <p:cNvSpPr txBox="1">
              <a:spLocks noChangeArrowheads="1"/>
            </p:cNvSpPr>
            <p:nvPr/>
          </p:nvSpPr>
          <p:spPr bwMode="auto">
            <a:xfrm>
              <a:off x="54" y="2869"/>
              <a:ext cx="5706" cy="1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latin typeface="宋体" pitchFamily="2" charset="-122"/>
                </a:rPr>
                <a:t>方向垂直于圆柱面。由于电荷分布不局限于有限空间范围，如果仍选无限远为电势零点，则由积分      的结果可知各点电势都为无限大而失去意义。但是如果把电势零点选在有限远处，就可得到空间各点的电势值。例如我们选</a:t>
              </a:r>
              <a:r>
                <a:rPr lang="en-US" altLang="zh-CN" sz="2800" i="1">
                  <a:solidFill>
                    <a:schemeClr val="accent2"/>
                  </a:solidFill>
                </a:rPr>
                <a:t>r</a:t>
              </a:r>
              <a:r>
                <a:rPr lang="en-US" altLang="zh-CN" sz="2800">
                  <a:solidFill>
                    <a:schemeClr val="accent2"/>
                  </a:solidFill>
                </a:rPr>
                <a:t> = </a:t>
              </a:r>
              <a:r>
                <a:rPr lang="en-US" altLang="zh-CN" sz="2800" i="1">
                  <a:solidFill>
                    <a:schemeClr val="accent2"/>
                  </a:solidFill>
                </a:rPr>
                <a:t>R</a:t>
              </a:r>
              <a:r>
                <a:rPr lang="en-US" altLang="zh-CN" sz="2800" baseline="-30000">
                  <a:solidFill>
                    <a:schemeClr val="accent2"/>
                  </a:solidFill>
                </a:rPr>
                <a:t>2</a:t>
              </a:r>
              <a:r>
                <a:rPr lang="zh-CN" altLang="en-US" sz="2800">
                  <a:solidFill>
                    <a:schemeClr val="accent2"/>
                  </a:solidFill>
                  <a:latin typeface="宋体" pitchFamily="2" charset="-122"/>
                </a:rPr>
                <a:t>处的</a:t>
              </a:r>
              <a:r>
                <a:rPr lang="en-US" altLang="zh-CN" sz="2800" i="1">
                  <a:solidFill>
                    <a:schemeClr val="accent2"/>
                  </a:solidFill>
                </a:rPr>
                <a:t>P</a:t>
              </a:r>
              <a:r>
                <a:rPr lang="en-US" altLang="zh-CN" sz="2800" baseline="-30000">
                  <a:solidFill>
                    <a:schemeClr val="accent2"/>
                  </a:solidFill>
                </a:rPr>
                <a:t>0</a:t>
              </a:r>
              <a:r>
                <a:rPr lang="zh-CN" altLang="en-US" sz="2800">
                  <a:solidFill>
                    <a:schemeClr val="accent2"/>
                  </a:solidFill>
                  <a:latin typeface="宋体" pitchFamily="2" charset="-122"/>
                </a:rPr>
                <a:t>点作为电势零点。</a:t>
              </a:r>
              <a:endParaRPr lang="en-US" altLang="zh-CN" sz="2800"/>
            </a:p>
          </p:txBody>
        </p:sp>
        <p:graphicFrame>
          <p:nvGraphicFramePr>
            <p:cNvPr id="28690" name="Object 32"/>
            <p:cNvGraphicFramePr>
              <a:graphicFrameLocks noChangeAspect="1"/>
            </p:cNvGraphicFramePr>
            <p:nvPr/>
          </p:nvGraphicFramePr>
          <p:xfrm>
            <a:off x="4362" y="3126"/>
            <a:ext cx="685" cy="391"/>
          </p:xfrm>
          <a:graphic>
            <a:graphicData uri="http://schemas.openxmlformats.org/presentationml/2006/ole">
              <mc:AlternateContent xmlns:mc="http://schemas.openxmlformats.org/markup-compatibility/2006">
                <mc:Choice xmlns:v="urn:schemas-microsoft-com:vml" Requires="v">
                  <p:oleObj name="公式" r:id="rId22" imgW="1295535" imgH="733357" progId="Equation.3">
                    <p:embed/>
                  </p:oleObj>
                </mc:Choice>
                <mc:Fallback>
                  <p:oleObj name="公式" r:id="rId22" imgW="1295535" imgH="733357" progId="Equation.3">
                    <p:embed/>
                    <p:pic>
                      <p:nvPicPr>
                        <p:cNvPr id="0" name="Object 3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362" y="3126"/>
                          <a:ext cx="685"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8401" name="Oval 33"/>
          <p:cNvSpPr>
            <a:spLocks noChangeArrowheads="1"/>
          </p:cNvSpPr>
          <p:nvPr/>
        </p:nvSpPr>
        <p:spPr bwMode="auto">
          <a:xfrm>
            <a:off x="7772400" y="2895600"/>
            <a:ext cx="152400" cy="152400"/>
          </a:xfrm>
          <a:prstGeom prst="ellipse">
            <a:avLst/>
          </a:prstGeom>
          <a:solidFill>
            <a:srgbClr val="CC3300"/>
          </a:solidFill>
          <a:ln w="9525">
            <a:solidFill>
              <a:srgbClr val="CC33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28685" name="Text Box 34"/>
          <p:cNvSpPr txBox="1">
            <a:spLocks noChangeArrowheads="1"/>
          </p:cNvSpPr>
          <p:nvPr/>
        </p:nvSpPr>
        <p:spPr bwMode="auto">
          <a:xfrm>
            <a:off x="7985125" y="255905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58403" name="Text Box 35"/>
          <p:cNvSpPr txBox="1">
            <a:spLocks noChangeArrowheads="1"/>
          </p:cNvSpPr>
          <p:nvPr/>
        </p:nvSpPr>
        <p:spPr bwMode="auto">
          <a:xfrm>
            <a:off x="7924800" y="2743200"/>
            <a:ext cx="471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P</a:t>
            </a:r>
            <a:r>
              <a:rPr lang="en-US" altLang="zh-CN" sz="2400" baseline="-30000">
                <a:solidFill>
                  <a:schemeClr val="accent2"/>
                </a:solidFill>
              </a:rPr>
              <a:t>0</a:t>
            </a:r>
          </a:p>
        </p:txBody>
      </p:sp>
      <p:sp>
        <p:nvSpPr>
          <p:cNvPr id="58404" name="Oval 36"/>
          <p:cNvSpPr>
            <a:spLocks noChangeArrowheads="1"/>
          </p:cNvSpPr>
          <p:nvPr/>
        </p:nvSpPr>
        <p:spPr bwMode="auto">
          <a:xfrm>
            <a:off x="8382000" y="3733800"/>
            <a:ext cx="76200" cy="76200"/>
          </a:xfrm>
          <a:prstGeom prst="ellipse">
            <a:avLst/>
          </a:prstGeom>
          <a:solidFill>
            <a:srgbClr val="CC3300"/>
          </a:solidFill>
          <a:ln w="9525">
            <a:solidFill>
              <a:srgbClr val="CC33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58405" name="Text Box 37"/>
          <p:cNvSpPr txBox="1">
            <a:spLocks noChangeArrowheads="1"/>
          </p:cNvSpPr>
          <p:nvPr/>
        </p:nvSpPr>
        <p:spPr bwMode="auto">
          <a:xfrm>
            <a:off x="8442325" y="3546475"/>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P</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58371"/>
                                        </p:tgtEl>
                                        <p:attrNameLst>
                                          <p:attrName>style.visibility</p:attrName>
                                        </p:attrNameLst>
                                      </p:cBhvr>
                                      <p:to>
                                        <p:strVal val="visible"/>
                                      </p:to>
                                    </p:set>
                                    <p:animEffect transition="in" filter="strips(upRight)">
                                      <p:cBhvr>
                                        <p:cTn id="12" dur="500"/>
                                        <p:tgtEl>
                                          <p:spTgt spid="58371"/>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1+#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8370"/>
                                        </p:tgtEl>
                                        <p:attrNameLst>
                                          <p:attrName>style.visibility</p:attrName>
                                        </p:attrNameLst>
                                      </p:cBhvr>
                                      <p:to>
                                        <p:strVal val="visible"/>
                                      </p:to>
                                    </p:set>
                                    <p:animEffect transition="in" filter="wipe(left)">
                                      <p:cBhvr>
                                        <p:cTn id="22" dur="500"/>
                                        <p:tgtEl>
                                          <p:spTgt spid="583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8377"/>
                                        </p:tgtEl>
                                        <p:attrNameLst>
                                          <p:attrName>style.visibility</p:attrName>
                                        </p:attrNameLst>
                                      </p:cBhvr>
                                      <p:to>
                                        <p:strVal val="visible"/>
                                      </p:to>
                                    </p:set>
                                    <p:animEffect transition="in" filter="wipe(left)">
                                      <p:cBhvr>
                                        <p:cTn id="27" dur="500"/>
                                        <p:tgtEl>
                                          <p:spTgt spid="583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8397"/>
                                        </p:tgtEl>
                                        <p:attrNameLst>
                                          <p:attrName>style.visibility</p:attrName>
                                        </p:attrNameLst>
                                      </p:cBhvr>
                                      <p:to>
                                        <p:strVal val="visible"/>
                                      </p:to>
                                    </p:set>
                                    <p:animEffect transition="in" filter="wipe(up)">
                                      <p:cBhvr>
                                        <p:cTn id="32" dur="500"/>
                                        <p:tgtEl>
                                          <p:spTgt spid="583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8394"/>
                                        </p:tgtEl>
                                        <p:attrNameLst>
                                          <p:attrName>style.visibility</p:attrName>
                                        </p:attrNameLst>
                                      </p:cBhvr>
                                      <p:to>
                                        <p:strVal val="visible"/>
                                      </p:to>
                                    </p:set>
                                    <p:animEffect transition="in" filter="wipe(left)">
                                      <p:cBhvr>
                                        <p:cTn id="37" dur="500"/>
                                        <p:tgtEl>
                                          <p:spTgt spid="5839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8395"/>
                                        </p:tgtEl>
                                        <p:attrNameLst>
                                          <p:attrName>style.visibility</p:attrName>
                                        </p:attrNameLst>
                                      </p:cBhvr>
                                      <p:to>
                                        <p:strVal val="visible"/>
                                      </p:to>
                                    </p:set>
                                    <p:animEffect transition="in" filter="wipe(left)">
                                      <p:cBhvr>
                                        <p:cTn id="42" dur="500"/>
                                        <p:tgtEl>
                                          <p:spTgt spid="5839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8396"/>
                                        </p:tgtEl>
                                        <p:attrNameLst>
                                          <p:attrName>style.visibility</p:attrName>
                                        </p:attrNameLst>
                                      </p:cBhvr>
                                      <p:to>
                                        <p:strVal val="visible"/>
                                      </p:to>
                                    </p:set>
                                    <p:animEffect transition="in" filter="wipe(left)">
                                      <p:cBhvr>
                                        <p:cTn id="47" dur="500"/>
                                        <p:tgtEl>
                                          <p:spTgt spid="5839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500"/>
                                        <p:tgtEl>
                                          <p:spTgt spid="4"/>
                                        </p:tgtEl>
                                      </p:cBhvr>
                                    </p:animEffect>
                                  </p:childTnLst>
                                </p:cTn>
                              </p:par>
                            </p:childTnLst>
                          </p:cTn>
                        </p:par>
                        <p:par>
                          <p:cTn id="53" fill="hold" nodeType="afterGroup">
                            <p:stCondLst>
                              <p:cond delay="500"/>
                            </p:stCondLst>
                            <p:childTnLst>
                              <p:par>
                                <p:cTn id="54" presetID="22" presetClass="entr" presetSubtype="1" fill="hold" grpId="0" nodeType="afterEffect">
                                  <p:stCondLst>
                                    <p:cond delay="0"/>
                                  </p:stCondLst>
                                  <p:childTnLst>
                                    <p:set>
                                      <p:cBhvr>
                                        <p:cTn id="55" dur="1" fill="hold">
                                          <p:stCondLst>
                                            <p:cond delay="0"/>
                                          </p:stCondLst>
                                        </p:cTn>
                                        <p:tgtEl>
                                          <p:spTgt spid="58404"/>
                                        </p:tgtEl>
                                        <p:attrNameLst>
                                          <p:attrName>style.visibility</p:attrName>
                                        </p:attrNameLst>
                                      </p:cBhvr>
                                      <p:to>
                                        <p:strVal val="visible"/>
                                      </p:to>
                                    </p:set>
                                    <p:animEffect transition="in" filter="wipe(up)">
                                      <p:cBhvr>
                                        <p:cTn id="56" dur="500"/>
                                        <p:tgtEl>
                                          <p:spTgt spid="58404"/>
                                        </p:tgtEl>
                                      </p:cBhvr>
                                    </p:animEffect>
                                  </p:childTnLst>
                                </p:cTn>
                              </p:par>
                            </p:childTnLst>
                          </p:cTn>
                        </p:par>
                        <p:par>
                          <p:cTn id="57" fill="hold" nodeType="afterGroup">
                            <p:stCondLst>
                              <p:cond delay="1000"/>
                            </p:stCondLst>
                            <p:childTnLst>
                              <p:par>
                                <p:cTn id="58" presetID="22" presetClass="entr" presetSubtype="8" fill="hold" grpId="0" nodeType="afterEffect">
                                  <p:stCondLst>
                                    <p:cond delay="0"/>
                                  </p:stCondLst>
                                  <p:childTnLst>
                                    <p:set>
                                      <p:cBhvr>
                                        <p:cTn id="59" dur="1" fill="hold">
                                          <p:stCondLst>
                                            <p:cond delay="0"/>
                                          </p:stCondLst>
                                        </p:cTn>
                                        <p:tgtEl>
                                          <p:spTgt spid="58405"/>
                                        </p:tgtEl>
                                        <p:attrNameLst>
                                          <p:attrName>style.visibility</p:attrName>
                                        </p:attrNameLst>
                                      </p:cBhvr>
                                      <p:to>
                                        <p:strVal val="visible"/>
                                      </p:to>
                                    </p:set>
                                    <p:animEffect transition="in" filter="wipe(left)">
                                      <p:cBhvr>
                                        <p:cTn id="60" dur="500"/>
                                        <p:tgtEl>
                                          <p:spTgt spid="5840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58401"/>
                                        </p:tgtEl>
                                        <p:attrNameLst>
                                          <p:attrName>style.visibility</p:attrName>
                                        </p:attrNameLst>
                                      </p:cBhvr>
                                      <p:to>
                                        <p:strVal val="visible"/>
                                      </p:to>
                                    </p:set>
                                    <p:animEffect transition="in" filter="wipe(up)">
                                      <p:cBhvr>
                                        <p:cTn id="65" dur="500"/>
                                        <p:tgtEl>
                                          <p:spTgt spid="58401"/>
                                        </p:tgtEl>
                                      </p:cBhvr>
                                    </p:animEffect>
                                  </p:childTnLst>
                                </p:cTn>
                              </p:par>
                            </p:childTnLst>
                          </p:cTn>
                        </p:par>
                        <p:par>
                          <p:cTn id="66" fill="hold" nodeType="afterGroup">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58403"/>
                                        </p:tgtEl>
                                        <p:attrNameLst>
                                          <p:attrName>style.visibility</p:attrName>
                                        </p:attrNameLst>
                                      </p:cBhvr>
                                      <p:to>
                                        <p:strVal val="visible"/>
                                      </p:to>
                                    </p:set>
                                    <p:animEffect transition="in" filter="wipe(left)">
                                      <p:cBhvr>
                                        <p:cTn id="69" dur="500"/>
                                        <p:tgtEl>
                                          <p:spTgt spid="58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utoUpdateAnimBg="0"/>
      <p:bldP spid="58371" grpId="0" animBg="1"/>
      <p:bldP spid="58397" grpId="0" animBg="1"/>
      <p:bldP spid="58401" grpId="0" animBg="1"/>
      <p:bldP spid="58403" grpId="0" autoUpdateAnimBg="0"/>
      <p:bldP spid="58404" grpId="0" animBg="1"/>
      <p:bldP spid="5840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28600" y="304800"/>
            <a:ext cx="2233613" cy="519113"/>
            <a:chOff x="144" y="192"/>
            <a:chExt cx="1407" cy="327"/>
          </a:xfrm>
        </p:grpSpPr>
        <p:sp>
          <p:nvSpPr>
            <p:cNvPr id="29743" name="Text Box 3"/>
            <p:cNvSpPr txBox="1">
              <a:spLocks noChangeArrowheads="1"/>
            </p:cNvSpPr>
            <p:nvPr/>
          </p:nvSpPr>
          <p:spPr bwMode="auto">
            <a:xfrm>
              <a:off x="144" y="192"/>
              <a:ext cx="140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当           时，</a:t>
              </a:r>
            </a:p>
          </p:txBody>
        </p:sp>
        <p:graphicFrame>
          <p:nvGraphicFramePr>
            <p:cNvPr id="29744" name="Object 4"/>
            <p:cNvGraphicFramePr>
              <a:graphicFrameLocks noChangeAspect="1"/>
            </p:cNvGraphicFramePr>
            <p:nvPr/>
          </p:nvGraphicFramePr>
          <p:xfrm>
            <a:off x="432" y="192"/>
            <a:ext cx="604" cy="293"/>
          </p:xfrm>
          <a:graphic>
            <a:graphicData uri="http://schemas.openxmlformats.org/presentationml/2006/ole">
              <mc:AlternateContent xmlns:mc="http://schemas.openxmlformats.org/markup-compatibility/2006">
                <mc:Choice xmlns:v="urn:schemas-microsoft-com:vml" Requires="v">
                  <p:oleObj name="Equation" r:id="rId2" imgW="904959" imgH="419100" progId="Equation.3">
                    <p:embed/>
                  </p:oleObj>
                </mc:Choice>
                <mc:Fallback>
                  <p:oleObj name="Equation" r:id="rId2" imgW="904959" imgH="4191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 y="192"/>
                          <a:ext cx="60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9397" name="Text Box 5"/>
          <p:cNvSpPr txBox="1">
            <a:spLocks noChangeArrowheads="1"/>
          </p:cNvSpPr>
          <p:nvPr/>
        </p:nvSpPr>
        <p:spPr bwMode="auto">
          <a:xfrm>
            <a:off x="2270125" y="273050"/>
            <a:ext cx="3398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选如图所示积分路径</a:t>
            </a:r>
          </a:p>
        </p:txBody>
      </p:sp>
      <p:graphicFrame>
        <p:nvGraphicFramePr>
          <p:cNvPr id="59398" name="Object 6"/>
          <p:cNvGraphicFramePr>
            <a:graphicFrameLocks noChangeAspect="1"/>
          </p:cNvGraphicFramePr>
          <p:nvPr/>
        </p:nvGraphicFramePr>
        <p:xfrm>
          <a:off x="361950" y="914400"/>
          <a:ext cx="2073275" cy="749300"/>
        </p:xfrm>
        <a:graphic>
          <a:graphicData uri="http://schemas.openxmlformats.org/presentationml/2006/ole">
            <mc:AlternateContent xmlns:mc="http://schemas.openxmlformats.org/markup-compatibility/2006">
              <mc:Choice xmlns:v="urn:schemas-microsoft-com:vml" Requires="v">
                <p:oleObj name="公式" r:id="rId4" imgW="1990641" imgH="695257" progId="Equation.3">
                  <p:embed/>
                </p:oleObj>
              </mc:Choice>
              <mc:Fallback>
                <p:oleObj name="公式" r:id="rId4" imgW="1990641" imgH="695257"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950" y="914400"/>
                        <a:ext cx="20732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399" name="Object 7"/>
          <p:cNvGraphicFramePr>
            <a:graphicFrameLocks noChangeAspect="1"/>
          </p:cNvGraphicFramePr>
          <p:nvPr/>
        </p:nvGraphicFramePr>
        <p:xfrm>
          <a:off x="2413000" y="914400"/>
          <a:ext cx="3487738" cy="749300"/>
        </p:xfrm>
        <a:graphic>
          <a:graphicData uri="http://schemas.openxmlformats.org/presentationml/2006/ole">
            <mc:AlternateContent xmlns:mc="http://schemas.openxmlformats.org/markup-compatibility/2006">
              <mc:Choice xmlns:v="urn:schemas-microsoft-com:vml" Requires="v">
                <p:oleObj name="公式" r:id="rId6" imgW="3381392" imgH="695257" progId="Equation.3">
                  <p:embed/>
                </p:oleObj>
              </mc:Choice>
              <mc:Fallback>
                <p:oleObj name="公式" r:id="rId6" imgW="3381392" imgH="695257"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3000" y="914400"/>
                        <a:ext cx="3487738"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00" name="Object 8"/>
          <p:cNvGraphicFramePr>
            <a:graphicFrameLocks noChangeAspect="1"/>
          </p:cNvGraphicFramePr>
          <p:nvPr/>
        </p:nvGraphicFramePr>
        <p:xfrm>
          <a:off x="709613" y="1828800"/>
          <a:ext cx="2281237" cy="749300"/>
        </p:xfrm>
        <a:graphic>
          <a:graphicData uri="http://schemas.openxmlformats.org/presentationml/2006/ole">
            <mc:AlternateContent xmlns:mc="http://schemas.openxmlformats.org/markup-compatibility/2006">
              <mc:Choice xmlns:v="urn:schemas-microsoft-com:vml" Requires="v">
                <p:oleObj name="公式" r:id="rId8" imgW="2200224" imgH="695257" progId="Equation.3">
                  <p:embed/>
                </p:oleObj>
              </mc:Choice>
              <mc:Fallback>
                <p:oleObj name="公式" r:id="rId8" imgW="2200224" imgH="695257"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9613" y="1828800"/>
                        <a:ext cx="2281237"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01" name="Object 9"/>
          <p:cNvGraphicFramePr>
            <a:graphicFrameLocks noChangeAspect="1"/>
          </p:cNvGraphicFramePr>
          <p:nvPr/>
        </p:nvGraphicFramePr>
        <p:xfrm>
          <a:off x="666750" y="5334000"/>
          <a:ext cx="2101850" cy="749300"/>
        </p:xfrm>
        <a:graphic>
          <a:graphicData uri="http://schemas.openxmlformats.org/presentationml/2006/ole">
            <mc:AlternateContent xmlns:mc="http://schemas.openxmlformats.org/markup-compatibility/2006">
              <mc:Choice xmlns:v="urn:schemas-microsoft-com:vml" Requires="v">
                <p:oleObj name="公式" r:id="rId10" imgW="2019233" imgH="695257" progId="Equation.3">
                  <p:embed/>
                </p:oleObj>
              </mc:Choice>
              <mc:Fallback>
                <p:oleObj name="公式" r:id="rId10" imgW="2019233" imgH="695257"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6750" y="5334000"/>
                        <a:ext cx="210185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02" name="Object 10"/>
          <p:cNvGraphicFramePr>
            <a:graphicFrameLocks noChangeAspect="1"/>
          </p:cNvGraphicFramePr>
          <p:nvPr/>
        </p:nvGraphicFramePr>
        <p:xfrm>
          <a:off x="723900" y="3498850"/>
          <a:ext cx="2738438" cy="1008063"/>
        </p:xfrm>
        <a:graphic>
          <a:graphicData uri="http://schemas.openxmlformats.org/presentationml/2006/ole">
            <mc:AlternateContent xmlns:mc="http://schemas.openxmlformats.org/markup-compatibility/2006">
              <mc:Choice xmlns:v="urn:schemas-microsoft-com:vml" Requires="v">
                <p:oleObj name="公式" r:id="rId12" imgW="2638543" imgH="952500" progId="Equation.3">
                  <p:embed/>
                </p:oleObj>
              </mc:Choice>
              <mc:Fallback>
                <p:oleObj name="公式" r:id="rId12" imgW="2638543" imgH="952500"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 y="3498850"/>
                        <a:ext cx="2738438"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03" name="Object 11"/>
          <p:cNvGraphicFramePr>
            <a:graphicFrameLocks noChangeAspect="1"/>
          </p:cNvGraphicFramePr>
          <p:nvPr/>
        </p:nvGraphicFramePr>
        <p:xfrm>
          <a:off x="3457575" y="3494088"/>
          <a:ext cx="2582863" cy="1008062"/>
        </p:xfrm>
        <a:graphic>
          <a:graphicData uri="http://schemas.openxmlformats.org/presentationml/2006/ole">
            <mc:AlternateContent xmlns:mc="http://schemas.openxmlformats.org/markup-compatibility/2006">
              <mc:Choice xmlns:v="urn:schemas-microsoft-com:vml" Requires="v">
                <p:oleObj name="公式" r:id="rId14" imgW="2486143" imgH="952500" progId="Equation.3">
                  <p:embed/>
                </p:oleObj>
              </mc:Choice>
              <mc:Fallback>
                <p:oleObj name="公式" r:id="rId14" imgW="2486143" imgH="952500" progId="Equation.3">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57575" y="3494088"/>
                        <a:ext cx="2582863"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4" name="Text Box 12"/>
          <p:cNvSpPr txBox="1">
            <a:spLocks noChangeArrowheads="1"/>
          </p:cNvSpPr>
          <p:nvPr/>
        </p:nvSpPr>
        <p:spPr bwMode="auto">
          <a:xfrm>
            <a:off x="3124200" y="4648200"/>
            <a:ext cx="2684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选类似积分路径</a:t>
            </a:r>
          </a:p>
        </p:txBody>
      </p:sp>
      <p:graphicFrame>
        <p:nvGraphicFramePr>
          <p:cNvPr id="59405" name="Object 13"/>
          <p:cNvGraphicFramePr>
            <a:graphicFrameLocks noChangeAspect="1"/>
          </p:cNvGraphicFramePr>
          <p:nvPr/>
        </p:nvGraphicFramePr>
        <p:xfrm>
          <a:off x="690563" y="2667000"/>
          <a:ext cx="3540125" cy="801688"/>
        </p:xfrm>
        <a:graphic>
          <a:graphicData uri="http://schemas.openxmlformats.org/presentationml/2006/ole">
            <mc:AlternateContent xmlns:mc="http://schemas.openxmlformats.org/markup-compatibility/2006">
              <mc:Choice xmlns:v="urn:schemas-microsoft-com:vml" Requires="v">
                <p:oleObj name="公式" r:id="rId16" imgW="3429135" imgH="752543" progId="Equation.3">
                  <p:embed/>
                </p:oleObj>
              </mc:Choice>
              <mc:Fallback>
                <p:oleObj name="公式" r:id="rId16" imgW="3429135" imgH="752543" progId="Equation.3">
                  <p:embed/>
                  <p:pic>
                    <p:nvPicPr>
                      <p:cNvPr id="0"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0563" y="2667000"/>
                        <a:ext cx="3540125"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06" name="Object 14"/>
          <p:cNvGraphicFramePr>
            <a:graphicFrameLocks noChangeAspect="1"/>
          </p:cNvGraphicFramePr>
          <p:nvPr/>
        </p:nvGraphicFramePr>
        <p:xfrm>
          <a:off x="2774950" y="5251450"/>
          <a:ext cx="2192338" cy="1008063"/>
        </p:xfrm>
        <a:graphic>
          <a:graphicData uri="http://schemas.openxmlformats.org/presentationml/2006/ole">
            <mc:AlternateContent xmlns:mc="http://schemas.openxmlformats.org/markup-compatibility/2006">
              <mc:Choice xmlns:v="urn:schemas-microsoft-com:vml" Requires="v">
                <p:oleObj name="公式" r:id="rId18" imgW="2105008" imgH="952500" progId="Equation.3">
                  <p:embed/>
                </p:oleObj>
              </mc:Choice>
              <mc:Fallback>
                <p:oleObj name="公式" r:id="rId18" imgW="2105008" imgH="952500" progId="Equation.3">
                  <p:embed/>
                  <p:pic>
                    <p:nvPicPr>
                      <p:cNvPr id="0" name="Object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74950" y="5251450"/>
                        <a:ext cx="2192338"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07" name="Object 15"/>
          <p:cNvGraphicFramePr>
            <a:graphicFrameLocks noChangeAspect="1"/>
          </p:cNvGraphicFramePr>
          <p:nvPr/>
        </p:nvGraphicFramePr>
        <p:xfrm>
          <a:off x="4981575" y="5251450"/>
          <a:ext cx="2582863" cy="1008063"/>
        </p:xfrm>
        <a:graphic>
          <a:graphicData uri="http://schemas.openxmlformats.org/presentationml/2006/ole">
            <mc:AlternateContent xmlns:mc="http://schemas.openxmlformats.org/markup-compatibility/2006">
              <mc:Choice xmlns:v="urn:schemas-microsoft-com:vml" Requires="v">
                <p:oleObj name="公式" r:id="rId20" imgW="2486143" imgH="952500" progId="Equation.3">
                  <p:embed/>
                </p:oleObj>
              </mc:Choice>
              <mc:Fallback>
                <p:oleObj name="公式" r:id="rId20" imgW="2486143" imgH="952500" progId="Equation.3">
                  <p:embed/>
                  <p:pic>
                    <p:nvPicPr>
                      <p:cNvPr id="0" name="Object 1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81575" y="5251450"/>
                        <a:ext cx="258286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9710" name="Group 16"/>
          <p:cNvGrpSpPr>
            <a:grpSpLocks/>
          </p:cNvGrpSpPr>
          <p:nvPr/>
        </p:nvGrpSpPr>
        <p:grpSpPr bwMode="auto">
          <a:xfrm>
            <a:off x="6319838" y="304800"/>
            <a:ext cx="2747962" cy="2955925"/>
            <a:chOff x="3981" y="192"/>
            <a:chExt cx="1731" cy="1862"/>
          </a:xfrm>
        </p:grpSpPr>
        <p:grpSp>
          <p:nvGrpSpPr>
            <p:cNvPr id="29724" name="Group 17"/>
            <p:cNvGrpSpPr>
              <a:grpSpLocks/>
            </p:cNvGrpSpPr>
            <p:nvPr/>
          </p:nvGrpSpPr>
          <p:grpSpPr bwMode="auto">
            <a:xfrm>
              <a:off x="3981" y="192"/>
              <a:ext cx="1731" cy="1862"/>
              <a:chOff x="3981" y="1152"/>
              <a:chExt cx="1731" cy="2102"/>
            </a:xfrm>
          </p:grpSpPr>
          <p:graphicFrame>
            <p:nvGraphicFramePr>
              <p:cNvPr id="29728" name="Object 18"/>
              <p:cNvGraphicFramePr>
                <a:graphicFrameLocks noChangeAspect="1"/>
              </p:cNvGraphicFramePr>
              <p:nvPr/>
            </p:nvGraphicFramePr>
            <p:xfrm>
              <a:off x="5565" y="2304"/>
              <a:ext cx="147" cy="196"/>
            </p:xfrm>
            <a:graphic>
              <a:graphicData uri="http://schemas.openxmlformats.org/presentationml/2006/ole">
                <mc:AlternateContent xmlns:mc="http://schemas.openxmlformats.org/markup-compatibility/2006">
                  <mc:Choice xmlns:v="urn:schemas-microsoft-com:vml" Requires="v">
                    <p:oleObj name="Equation" r:id="rId22" imgW="190433" imgH="266700" progId="Equation.3">
                      <p:embed/>
                    </p:oleObj>
                  </mc:Choice>
                  <mc:Fallback>
                    <p:oleObj name="Equation" r:id="rId22" imgW="190433" imgH="266700" progId="Equation.3">
                      <p:embed/>
                      <p:pic>
                        <p:nvPicPr>
                          <p:cNvPr id="0" name="Object 1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565" y="2304"/>
                            <a:ext cx="147"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29" name="Line 19"/>
              <p:cNvSpPr>
                <a:spLocks noChangeShapeType="1"/>
              </p:cNvSpPr>
              <p:nvPr/>
            </p:nvSpPr>
            <p:spPr bwMode="auto">
              <a:xfrm>
                <a:off x="4461" y="1824"/>
                <a:ext cx="288"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0" name="Line 20"/>
              <p:cNvSpPr>
                <a:spLocks noChangeShapeType="1"/>
              </p:cNvSpPr>
              <p:nvPr/>
            </p:nvSpPr>
            <p:spPr bwMode="auto">
              <a:xfrm>
                <a:off x="4461" y="2112"/>
                <a:ext cx="48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1" name="Line 21"/>
              <p:cNvSpPr>
                <a:spLocks noChangeShapeType="1"/>
              </p:cNvSpPr>
              <p:nvPr/>
            </p:nvSpPr>
            <p:spPr bwMode="auto">
              <a:xfrm>
                <a:off x="4461" y="2400"/>
                <a:ext cx="1104"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2" name="Line 22"/>
              <p:cNvSpPr>
                <a:spLocks noChangeShapeType="1"/>
              </p:cNvSpPr>
              <p:nvPr/>
            </p:nvSpPr>
            <p:spPr bwMode="auto">
              <a:xfrm>
                <a:off x="3981" y="1344"/>
                <a:ext cx="0" cy="172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3" name="Line 23"/>
              <p:cNvSpPr>
                <a:spLocks noChangeShapeType="1"/>
              </p:cNvSpPr>
              <p:nvPr/>
            </p:nvSpPr>
            <p:spPr bwMode="auto">
              <a:xfrm>
                <a:off x="4941" y="1344"/>
                <a:ext cx="0" cy="172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4" name="Line 24"/>
              <p:cNvSpPr>
                <a:spLocks noChangeShapeType="1"/>
              </p:cNvSpPr>
              <p:nvPr/>
            </p:nvSpPr>
            <p:spPr bwMode="auto">
              <a:xfrm>
                <a:off x="4461" y="1536"/>
                <a:ext cx="0" cy="1718"/>
              </a:xfrm>
              <a:prstGeom prst="line">
                <a:avLst/>
              </a:prstGeom>
              <a:noFill/>
              <a:ln w="28575">
                <a:solidFill>
                  <a:schemeClr val="accent2"/>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5" name="Oval 25"/>
              <p:cNvSpPr>
                <a:spLocks noChangeArrowheads="1"/>
              </p:cNvSpPr>
              <p:nvPr/>
            </p:nvSpPr>
            <p:spPr bwMode="auto">
              <a:xfrm>
                <a:off x="3981" y="1152"/>
                <a:ext cx="960" cy="384"/>
              </a:xfrm>
              <a:prstGeom prst="ellipse">
                <a:avLst/>
              </a:prstGeom>
              <a:solidFill>
                <a:schemeClr val="bg1"/>
              </a:solidFill>
              <a:ln w="28575">
                <a:solidFill>
                  <a:schemeClr val="accent2"/>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29736" name="Oval 26"/>
              <p:cNvSpPr>
                <a:spLocks noChangeArrowheads="1"/>
              </p:cNvSpPr>
              <p:nvPr/>
            </p:nvSpPr>
            <p:spPr bwMode="auto">
              <a:xfrm>
                <a:off x="4173" y="1248"/>
                <a:ext cx="576" cy="192"/>
              </a:xfrm>
              <a:prstGeom prst="ellipse">
                <a:avLst/>
              </a:prstGeom>
              <a:solidFill>
                <a:srgbClr val="FFFFCC"/>
              </a:solidFill>
              <a:ln w="28575">
                <a:solidFill>
                  <a:schemeClr val="accent2"/>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29737" name="Line 27"/>
              <p:cNvSpPr>
                <a:spLocks noChangeShapeType="1"/>
              </p:cNvSpPr>
              <p:nvPr/>
            </p:nvSpPr>
            <p:spPr bwMode="auto">
              <a:xfrm>
                <a:off x="4173" y="1344"/>
                <a:ext cx="0" cy="182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8" name="Line 28"/>
              <p:cNvSpPr>
                <a:spLocks noChangeShapeType="1"/>
              </p:cNvSpPr>
              <p:nvPr/>
            </p:nvSpPr>
            <p:spPr bwMode="auto">
              <a:xfrm>
                <a:off x="4749" y="1344"/>
                <a:ext cx="0" cy="187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9" name="Text Box 29"/>
              <p:cNvSpPr txBox="1">
                <a:spLocks noChangeArrowheads="1"/>
              </p:cNvSpPr>
              <p:nvPr/>
            </p:nvSpPr>
            <p:spPr bwMode="auto">
              <a:xfrm>
                <a:off x="4461" y="1824"/>
                <a:ext cx="30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R</a:t>
                </a:r>
                <a:r>
                  <a:rPr lang="en-US" altLang="zh-CN" sz="2400" baseline="-25000">
                    <a:solidFill>
                      <a:schemeClr val="accent2"/>
                    </a:solidFill>
                  </a:rPr>
                  <a:t>2</a:t>
                </a:r>
              </a:p>
            </p:txBody>
          </p:sp>
          <p:sp>
            <p:nvSpPr>
              <p:cNvPr id="29740" name="Text Box 30"/>
              <p:cNvSpPr txBox="1">
                <a:spLocks noChangeArrowheads="1"/>
              </p:cNvSpPr>
              <p:nvPr/>
            </p:nvSpPr>
            <p:spPr bwMode="auto">
              <a:xfrm>
                <a:off x="4461" y="1536"/>
                <a:ext cx="30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R</a:t>
                </a:r>
                <a:r>
                  <a:rPr lang="en-US" altLang="zh-CN" sz="2400" baseline="-25000">
                    <a:solidFill>
                      <a:schemeClr val="accent2"/>
                    </a:solidFill>
                  </a:rPr>
                  <a:t>1</a:t>
                </a:r>
              </a:p>
            </p:txBody>
          </p:sp>
          <p:graphicFrame>
            <p:nvGraphicFramePr>
              <p:cNvPr id="29741" name="Object 31"/>
              <p:cNvGraphicFramePr>
                <a:graphicFrameLocks noChangeAspect="1"/>
              </p:cNvGraphicFramePr>
              <p:nvPr/>
            </p:nvGraphicFramePr>
            <p:xfrm>
              <a:off x="4224" y="1818"/>
              <a:ext cx="177" cy="246"/>
            </p:xfrm>
            <a:graphic>
              <a:graphicData uri="http://schemas.openxmlformats.org/presentationml/2006/ole">
                <mc:AlternateContent xmlns:mc="http://schemas.openxmlformats.org/markup-compatibility/2006">
                  <mc:Choice xmlns:v="urn:schemas-microsoft-com:vml" Requires="v">
                    <p:oleObj name="Equation" r:id="rId24" imgW="295359" imgH="419100" progId="Equation.3">
                      <p:embed/>
                    </p:oleObj>
                  </mc:Choice>
                  <mc:Fallback>
                    <p:oleObj name="Equation" r:id="rId24" imgW="295359" imgH="419100" progId="Equation.3">
                      <p:embed/>
                      <p:pic>
                        <p:nvPicPr>
                          <p:cNvPr id="0" name="Object 3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24" y="1818"/>
                            <a:ext cx="17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42" name="Object 32"/>
              <p:cNvGraphicFramePr>
                <a:graphicFrameLocks noChangeAspect="1"/>
              </p:cNvGraphicFramePr>
              <p:nvPr/>
            </p:nvGraphicFramePr>
            <p:xfrm>
              <a:off x="3984" y="1824"/>
              <a:ext cx="192" cy="246"/>
            </p:xfrm>
            <a:graphic>
              <a:graphicData uri="http://schemas.openxmlformats.org/presentationml/2006/ole">
                <mc:AlternateContent xmlns:mc="http://schemas.openxmlformats.org/markup-compatibility/2006">
                  <mc:Choice xmlns:v="urn:schemas-microsoft-com:vml" Requires="v">
                    <p:oleObj name="Equation" r:id="rId26" imgW="314241" imgH="419100" progId="Equation.3">
                      <p:embed/>
                    </p:oleObj>
                  </mc:Choice>
                  <mc:Fallback>
                    <p:oleObj name="Equation" r:id="rId26" imgW="314241" imgH="419100" progId="Equation.3">
                      <p:embed/>
                      <p:pic>
                        <p:nvPicPr>
                          <p:cNvPr id="0" name="Object 3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984" y="1824"/>
                            <a:ext cx="192"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9725" name="Oval 33"/>
            <p:cNvSpPr>
              <a:spLocks noChangeArrowheads="1"/>
            </p:cNvSpPr>
            <p:nvPr/>
          </p:nvSpPr>
          <p:spPr bwMode="auto">
            <a:xfrm>
              <a:off x="4896" y="998"/>
              <a:ext cx="96" cy="96"/>
            </a:xfrm>
            <a:prstGeom prst="ellipse">
              <a:avLst/>
            </a:prstGeom>
            <a:solidFill>
              <a:srgbClr val="CC3300"/>
            </a:solidFill>
            <a:ln w="9525">
              <a:solidFill>
                <a:srgbClr val="CC33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29726" name="Text Box 34"/>
            <p:cNvSpPr txBox="1">
              <a:spLocks noChangeArrowheads="1"/>
            </p:cNvSpPr>
            <p:nvPr/>
          </p:nvSpPr>
          <p:spPr bwMode="auto">
            <a:xfrm>
              <a:off x="5030" y="786"/>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29727" name="Text Box 35"/>
            <p:cNvSpPr txBox="1">
              <a:spLocks noChangeArrowheads="1"/>
            </p:cNvSpPr>
            <p:nvPr/>
          </p:nvSpPr>
          <p:spPr bwMode="auto">
            <a:xfrm>
              <a:off x="4992" y="902"/>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P</a:t>
              </a:r>
              <a:r>
                <a:rPr lang="en-US" altLang="zh-CN" sz="2400" baseline="-30000">
                  <a:solidFill>
                    <a:schemeClr val="accent2"/>
                  </a:solidFill>
                </a:rPr>
                <a:t>0</a:t>
              </a:r>
            </a:p>
          </p:txBody>
        </p:sp>
      </p:grpSp>
      <p:sp>
        <p:nvSpPr>
          <p:cNvPr id="59428" name="Oval 36"/>
          <p:cNvSpPr>
            <a:spLocks noChangeArrowheads="1"/>
          </p:cNvSpPr>
          <p:nvPr/>
        </p:nvSpPr>
        <p:spPr bwMode="auto">
          <a:xfrm>
            <a:off x="7239000" y="2403475"/>
            <a:ext cx="76200" cy="76200"/>
          </a:xfrm>
          <a:prstGeom prst="ellipse">
            <a:avLst/>
          </a:prstGeom>
          <a:solidFill>
            <a:srgbClr val="CC3300"/>
          </a:solidFill>
          <a:ln w="9525">
            <a:solidFill>
              <a:srgbClr val="CC33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59429" name="Text Box 37"/>
          <p:cNvSpPr txBox="1">
            <a:spLocks noChangeArrowheads="1"/>
          </p:cNvSpPr>
          <p:nvPr/>
        </p:nvSpPr>
        <p:spPr bwMode="auto">
          <a:xfrm>
            <a:off x="7086600" y="243840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P</a:t>
            </a:r>
          </a:p>
        </p:txBody>
      </p:sp>
      <p:sp>
        <p:nvSpPr>
          <p:cNvPr id="59430" name="Line 38"/>
          <p:cNvSpPr>
            <a:spLocks noChangeShapeType="1"/>
          </p:cNvSpPr>
          <p:nvPr/>
        </p:nvSpPr>
        <p:spPr bwMode="auto">
          <a:xfrm>
            <a:off x="7239000" y="2438400"/>
            <a:ext cx="609600"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1" name="Line 39"/>
          <p:cNvSpPr>
            <a:spLocks noChangeShapeType="1"/>
          </p:cNvSpPr>
          <p:nvPr/>
        </p:nvSpPr>
        <p:spPr bwMode="auto">
          <a:xfrm flipV="1">
            <a:off x="7848600" y="1676400"/>
            <a:ext cx="0" cy="76200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2" name="Text Box 40"/>
          <p:cNvSpPr txBox="1">
            <a:spLocks noChangeArrowheads="1"/>
          </p:cNvSpPr>
          <p:nvPr/>
        </p:nvSpPr>
        <p:spPr bwMode="auto">
          <a:xfrm>
            <a:off x="7834313" y="2362200"/>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P</a:t>
            </a:r>
            <a:r>
              <a:rPr lang="en-US" altLang="zh-CN" sz="2400">
                <a:solidFill>
                  <a:schemeClr val="accent2"/>
                </a:solidFill>
              </a:rPr>
              <a:t>’</a:t>
            </a:r>
          </a:p>
        </p:txBody>
      </p:sp>
      <p:sp>
        <p:nvSpPr>
          <p:cNvPr id="59433" name="Oval 41"/>
          <p:cNvSpPr>
            <a:spLocks noChangeArrowheads="1"/>
          </p:cNvSpPr>
          <p:nvPr/>
        </p:nvSpPr>
        <p:spPr bwMode="auto">
          <a:xfrm>
            <a:off x="7812088" y="2395538"/>
            <a:ext cx="76200" cy="76200"/>
          </a:xfrm>
          <a:prstGeom prst="ellipse">
            <a:avLst/>
          </a:prstGeom>
          <a:solidFill>
            <a:srgbClr val="CC3300"/>
          </a:solidFill>
          <a:ln w="9525">
            <a:solidFill>
              <a:srgbClr val="CC33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59434" name="Line 42"/>
          <p:cNvSpPr>
            <a:spLocks noChangeShapeType="1"/>
          </p:cNvSpPr>
          <p:nvPr/>
        </p:nvSpPr>
        <p:spPr bwMode="auto">
          <a:xfrm>
            <a:off x="7620000" y="2743200"/>
            <a:ext cx="228600"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5" name="Line 43"/>
          <p:cNvSpPr>
            <a:spLocks noChangeShapeType="1"/>
          </p:cNvSpPr>
          <p:nvPr/>
        </p:nvSpPr>
        <p:spPr bwMode="auto">
          <a:xfrm flipV="1">
            <a:off x="7848600" y="2438400"/>
            <a:ext cx="0" cy="30480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44"/>
          <p:cNvGrpSpPr>
            <a:grpSpLocks/>
          </p:cNvGrpSpPr>
          <p:nvPr/>
        </p:nvGrpSpPr>
        <p:grpSpPr bwMode="auto">
          <a:xfrm>
            <a:off x="381000" y="4679950"/>
            <a:ext cx="3033713" cy="519113"/>
            <a:chOff x="240" y="2948"/>
            <a:chExt cx="1911" cy="327"/>
          </a:xfrm>
        </p:grpSpPr>
        <p:sp>
          <p:nvSpPr>
            <p:cNvPr id="29722" name="Text Box 45"/>
            <p:cNvSpPr txBox="1">
              <a:spLocks noChangeArrowheads="1"/>
            </p:cNvSpPr>
            <p:nvPr/>
          </p:nvSpPr>
          <p:spPr bwMode="auto">
            <a:xfrm>
              <a:off x="240" y="2948"/>
              <a:ext cx="191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当                    时，</a:t>
              </a:r>
            </a:p>
          </p:txBody>
        </p:sp>
        <p:graphicFrame>
          <p:nvGraphicFramePr>
            <p:cNvPr id="29723" name="Object 46"/>
            <p:cNvGraphicFramePr>
              <a:graphicFrameLocks noChangeAspect="1"/>
            </p:cNvGraphicFramePr>
            <p:nvPr/>
          </p:nvGraphicFramePr>
          <p:xfrm>
            <a:off x="522" y="2971"/>
            <a:ext cx="1110" cy="293"/>
          </p:xfrm>
          <a:graphic>
            <a:graphicData uri="http://schemas.openxmlformats.org/presentationml/2006/ole">
              <mc:AlternateContent xmlns:mc="http://schemas.openxmlformats.org/markup-compatibility/2006">
                <mc:Choice xmlns:v="urn:schemas-microsoft-com:vml" Requires="v">
                  <p:oleObj name="Equation" r:id="rId28" imgW="1685841" imgH="419100" progId="Equation.3">
                    <p:embed/>
                  </p:oleObj>
                </mc:Choice>
                <mc:Fallback>
                  <p:oleObj name="Equation" r:id="rId28" imgW="1685841" imgH="419100" progId="Equation.3">
                    <p:embed/>
                    <p:pic>
                      <p:nvPicPr>
                        <p:cNvPr id="0" name="Object 4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22" y="2971"/>
                          <a:ext cx="1110"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9439" name="Oval 47"/>
          <p:cNvSpPr>
            <a:spLocks noChangeArrowheads="1"/>
          </p:cNvSpPr>
          <p:nvPr/>
        </p:nvSpPr>
        <p:spPr bwMode="auto">
          <a:xfrm>
            <a:off x="7620000" y="2708275"/>
            <a:ext cx="76200" cy="76200"/>
          </a:xfrm>
          <a:prstGeom prst="ellipse">
            <a:avLst/>
          </a:prstGeom>
          <a:solidFill>
            <a:srgbClr val="CC3300"/>
          </a:solidFill>
          <a:ln w="9525">
            <a:solidFill>
              <a:srgbClr val="CC33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59440" name="Text Box 48"/>
          <p:cNvSpPr txBox="1">
            <a:spLocks noChangeArrowheads="1"/>
          </p:cNvSpPr>
          <p:nvPr/>
        </p:nvSpPr>
        <p:spPr bwMode="auto">
          <a:xfrm>
            <a:off x="7467600" y="274320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P</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9428"/>
                                        </p:tgtEl>
                                        <p:attrNameLst>
                                          <p:attrName>style.visibility</p:attrName>
                                        </p:attrNameLst>
                                      </p:cBhvr>
                                      <p:to>
                                        <p:strVal val="visible"/>
                                      </p:to>
                                    </p:set>
                                    <p:animEffect transition="in" filter="wipe(up)">
                                      <p:cBhvr>
                                        <p:cTn id="11" dur="500"/>
                                        <p:tgtEl>
                                          <p:spTgt spid="59428"/>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429"/>
                                        </p:tgtEl>
                                        <p:attrNameLst>
                                          <p:attrName>style.visibility</p:attrName>
                                        </p:attrNameLst>
                                      </p:cBhvr>
                                      <p:to>
                                        <p:strVal val="visible"/>
                                      </p:to>
                                    </p:set>
                                    <p:animEffect transition="in" filter="wipe(left)">
                                      <p:cBhvr>
                                        <p:cTn id="15" dur="500"/>
                                        <p:tgtEl>
                                          <p:spTgt spid="5942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9397"/>
                                        </p:tgtEl>
                                        <p:attrNameLst>
                                          <p:attrName>style.visibility</p:attrName>
                                        </p:attrNameLst>
                                      </p:cBhvr>
                                      <p:to>
                                        <p:strVal val="visible"/>
                                      </p:to>
                                    </p:set>
                                    <p:animEffect transition="in" filter="wipe(left)">
                                      <p:cBhvr>
                                        <p:cTn id="20" dur="500"/>
                                        <p:tgtEl>
                                          <p:spTgt spid="59397"/>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59430"/>
                                        </p:tgtEl>
                                        <p:attrNameLst>
                                          <p:attrName>style.visibility</p:attrName>
                                        </p:attrNameLst>
                                      </p:cBhvr>
                                      <p:to>
                                        <p:strVal val="visible"/>
                                      </p:to>
                                    </p:set>
                                    <p:animEffect transition="in" filter="wipe(left)">
                                      <p:cBhvr>
                                        <p:cTn id="24" dur="500"/>
                                        <p:tgtEl>
                                          <p:spTgt spid="59430"/>
                                        </p:tgtEl>
                                      </p:cBhvr>
                                    </p:animEffect>
                                  </p:childTnLst>
                                </p:cTn>
                              </p:par>
                            </p:childTnLst>
                          </p:cTn>
                        </p:par>
                        <p:par>
                          <p:cTn id="25" fill="hold" nodeType="after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59433"/>
                                        </p:tgtEl>
                                        <p:attrNameLst>
                                          <p:attrName>style.visibility</p:attrName>
                                        </p:attrNameLst>
                                      </p:cBhvr>
                                      <p:to>
                                        <p:strVal val="visible"/>
                                      </p:to>
                                    </p:set>
                                    <p:animEffect transition="in" filter="wipe(up)">
                                      <p:cBhvr>
                                        <p:cTn id="28" dur="500"/>
                                        <p:tgtEl>
                                          <p:spTgt spid="59433"/>
                                        </p:tgtEl>
                                      </p:cBhvr>
                                    </p:animEffect>
                                  </p:childTnLst>
                                </p:cTn>
                              </p:par>
                            </p:childTnLst>
                          </p:cTn>
                        </p:par>
                        <p:par>
                          <p:cTn id="29" fill="hold" nodeType="afterGroup">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59432"/>
                                        </p:tgtEl>
                                        <p:attrNameLst>
                                          <p:attrName>style.visibility</p:attrName>
                                        </p:attrNameLst>
                                      </p:cBhvr>
                                      <p:to>
                                        <p:strVal val="visible"/>
                                      </p:to>
                                    </p:set>
                                    <p:animEffect transition="in" filter="wipe(left)">
                                      <p:cBhvr>
                                        <p:cTn id="32" dur="500"/>
                                        <p:tgtEl>
                                          <p:spTgt spid="59432"/>
                                        </p:tgtEl>
                                      </p:cBhvr>
                                    </p:animEffect>
                                  </p:childTnLst>
                                </p:cTn>
                              </p:par>
                            </p:childTnLst>
                          </p:cTn>
                        </p:par>
                        <p:par>
                          <p:cTn id="33" fill="hold" nodeType="afterGroup">
                            <p:stCondLst>
                              <p:cond delay="2000"/>
                            </p:stCondLst>
                            <p:childTnLst>
                              <p:par>
                                <p:cTn id="34" presetID="22" presetClass="entr" presetSubtype="4" fill="hold" grpId="0" nodeType="afterEffect">
                                  <p:stCondLst>
                                    <p:cond delay="0"/>
                                  </p:stCondLst>
                                  <p:childTnLst>
                                    <p:set>
                                      <p:cBhvr>
                                        <p:cTn id="35" dur="1" fill="hold">
                                          <p:stCondLst>
                                            <p:cond delay="0"/>
                                          </p:stCondLst>
                                        </p:cTn>
                                        <p:tgtEl>
                                          <p:spTgt spid="59431"/>
                                        </p:tgtEl>
                                        <p:attrNameLst>
                                          <p:attrName>style.visibility</p:attrName>
                                        </p:attrNameLst>
                                      </p:cBhvr>
                                      <p:to>
                                        <p:strVal val="visible"/>
                                      </p:to>
                                    </p:set>
                                    <p:animEffect transition="in" filter="wipe(down)">
                                      <p:cBhvr>
                                        <p:cTn id="36" dur="500"/>
                                        <p:tgtEl>
                                          <p:spTgt spid="5943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59398"/>
                                        </p:tgtEl>
                                        <p:attrNameLst>
                                          <p:attrName>style.visibility</p:attrName>
                                        </p:attrNameLst>
                                      </p:cBhvr>
                                      <p:to>
                                        <p:strVal val="visible"/>
                                      </p:to>
                                    </p:set>
                                    <p:animEffect transition="in" filter="wipe(left)">
                                      <p:cBhvr>
                                        <p:cTn id="41" dur="500"/>
                                        <p:tgtEl>
                                          <p:spTgt spid="5939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59399"/>
                                        </p:tgtEl>
                                        <p:attrNameLst>
                                          <p:attrName>style.visibility</p:attrName>
                                        </p:attrNameLst>
                                      </p:cBhvr>
                                      <p:to>
                                        <p:strVal val="visible"/>
                                      </p:to>
                                    </p:set>
                                    <p:animEffect transition="in" filter="wipe(left)">
                                      <p:cBhvr>
                                        <p:cTn id="46" dur="500"/>
                                        <p:tgtEl>
                                          <p:spTgt spid="5939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59400"/>
                                        </p:tgtEl>
                                        <p:attrNameLst>
                                          <p:attrName>style.visibility</p:attrName>
                                        </p:attrNameLst>
                                      </p:cBhvr>
                                      <p:to>
                                        <p:strVal val="visible"/>
                                      </p:to>
                                    </p:set>
                                    <p:animEffect transition="in" filter="wipe(left)">
                                      <p:cBhvr>
                                        <p:cTn id="51" dur="500"/>
                                        <p:tgtEl>
                                          <p:spTgt spid="5940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59405"/>
                                        </p:tgtEl>
                                        <p:attrNameLst>
                                          <p:attrName>style.visibility</p:attrName>
                                        </p:attrNameLst>
                                      </p:cBhvr>
                                      <p:to>
                                        <p:strVal val="visible"/>
                                      </p:to>
                                    </p:set>
                                    <p:animEffect transition="in" filter="wipe(left)">
                                      <p:cBhvr>
                                        <p:cTn id="56" dur="500"/>
                                        <p:tgtEl>
                                          <p:spTgt spid="5940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59402"/>
                                        </p:tgtEl>
                                        <p:attrNameLst>
                                          <p:attrName>style.visibility</p:attrName>
                                        </p:attrNameLst>
                                      </p:cBhvr>
                                      <p:to>
                                        <p:strVal val="visible"/>
                                      </p:to>
                                    </p:set>
                                    <p:animEffect transition="in" filter="wipe(left)">
                                      <p:cBhvr>
                                        <p:cTn id="61" dur="500"/>
                                        <p:tgtEl>
                                          <p:spTgt spid="5940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59403"/>
                                        </p:tgtEl>
                                        <p:attrNameLst>
                                          <p:attrName>style.visibility</p:attrName>
                                        </p:attrNameLst>
                                      </p:cBhvr>
                                      <p:to>
                                        <p:strVal val="visible"/>
                                      </p:to>
                                    </p:set>
                                    <p:animEffect transition="in" filter="wipe(left)">
                                      <p:cBhvr>
                                        <p:cTn id="66" dur="500"/>
                                        <p:tgtEl>
                                          <p:spTgt spid="5940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wipe(left)">
                                      <p:cBhvr>
                                        <p:cTn id="71" dur="500"/>
                                        <p:tgtEl>
                                          <p:spTgt spid="5"/>
                                        </p:tgtEl>
                                      </p:cBhvr>
                                    </p:animEffect>
                                  </p:childTnLst>
                                </p:cTn>
                              </p:par>
                            </p:childTnLst>
                          </p:cTn>
                        </p:par>
                        <p:par>
                          <p:cTn id="72" fill="hold" nodeType="afterGroup">
                            <p:stCondLst>
                              <p:cond delay="500"/>
                            </p:stCondLst>
                            <p:childTnLst>
                              <p:par>
                                <p:cTn id="73" presetID="22" presetClass="entr" presetSubtype="1" fill="hold" grpId="0" nodeType="afterEffect">
                                  <p:stCondLst>
                                    <p:cond delay="0"/>
                                  </p:stCondLst>
                                  <p:childTnLst>
                                    <p:set>
                                      <p:cBhvr>
                                        <p:cTn id="74" dur="1" fill="hold">
                                          <p:stCondLst>
                                            <p:cond delay="0"/>
                                          </p:stCondLst>
                                        </p:cTn>
                                        <p:tgtEl>
                                          <p:spTgt spid="59439"/>
                                        </p:tgtEl>
                                        <p:attrNameLst>
                                          <p:attrName>style.visibility</p:attrName>
                                        </p:attrNameLst>
                                      </p:cBhvr>
                                      <p:to>
                                        <p:strVal val="visible"/>
                                      </p:to>
                                    </p:set>
                                    <p:animEffect transition="in" filter="wipe(up)">
                                      <p:cBhvr>
                                        <p:cTn id="75" dur="500"/>
                                        <p:tgtEl>
                                          <p:spTgt spid="59439"/>
                                        </p:tgtEl>
                                      </p:cBhvr>
                                    </p:animEffect>
                                  </p:childTnLst>
                                </p:cTn>
                              </p:par>
                            </p:childTnLst>
                          </p:cTn>
                        </p:par>
                        <p:par>
                          <p:cTn id="76" fill="hold" nodeType="afterGroup">
                            <p:stCondLst>
                              <p:cond delay="1000"/>
                            </p:stCondLst>
                            <p:childTnLst>
                              <p:par>
                                <p:cTn id="77" presetID="22" presetClass="entr" presetSubtype="8" fill="hold" grpId="0" nodeType="afterEffect">
                                  <p:stCondLst>
                                    <p:cond delay="0"/>
                                  </p:stCondLst>
                                  <p:childTnLst>
                                    <p:set>
                                      <p:cBhvr>
                                        <p:cTn id="78" dur="1" fill="hold">
                                          <p:stCondLst>
                                            <p:cond delay="0"/>
                                          </p:stCondLst>
                                        </p:cTn>
                                        <p:tgtEl>
                                          <p:spTgt spid="59440"/>
                                        </p:tgtEl>
                                        <p:attrNameLst>
                                          <p:attrName>style.visibility</p:attrName>
                                        </p:attrNameLst>
                                      </p:cBhvr>
                                      <p:to>
                                        <p:strVal val="visible"/>
                                      </p:to>
                                    </p:set>
                                    <p:animEffect transition="in" filter="wipe(left)">
                                      <p:cBhvr>
                                        <p:cTn id="79" dur="500"/>
                                        <p:tgtEl>
                                          <p:spTgt spid="59440"/>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59404"/>
                                        </p:tgtEl>
                                        <p:attrNameLst>
                                          <p:attrName>style.visibility</p:attrName>
                                        </p:attrNameLst>
                                      </p:cBhvr>
                                      <p:to>
                                        <p:strVal val="visible"/>
                                      </p:to>
                                    </p:set>
                                    <p:animEffect transition="in" filter="wipe(left)">
                                      <p:cBhvr>
                                        <p:cTn id="84" dur="500"/>
                                        <p:tgtEl>
                                          <p:spTgt spid="59404"/>
                                        </p:tgtEl>
                                      </p:cBhvr>
                                    </p:animEffect>
                                  </p:childTnLst>
                                </p:cTn>
                              </p:par>
                            </p:childTnLst>
                          </p:cTn>
                        </p:par>
                        <p:par>
                          <p:cTn id="85" fill="hold" nodeType="afterGroup">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59434"/>
                                        </p:tgtEl>
                                        <p:attrNameLst>
                                          <p:attrName>style.visibility</p:attrName>
                                        </p:attrNameLst>
                                      </p:cBhvr>
                                      <p:to>
                                        <p:strVal val="visible"/>
                                      </p:to>
                                    </p:set>
                                    <p:animEffect transition="in" filter="wipe(left)">
                                      <p:cBhvr>
                                        <p:cTn id="88" dur="500"/>
                                        <p:tgtEl>
                                          <p:spTgt spid="59434"/>
                                        </p:tgtEl>
                                      </p:cBhvr>
                                    </p:animEffect>
                                  </p:childTnLst>
                                </p:cTn>
                              </p:par>
                            </p:childTnLst>
                          </p:cTn>
                        </p:par>
                        <p:par>
                          <p:cTn id="89" fill="hold" nodeType="afterGroup">
                            <p:stCondLst>
                              <p:cond delay="1000"/>
                            </p:stCondLst>
                            <p:childTnLst>
                              <p:par>
                                <p:cTn id="90" presetID="22" presetClass="entr" presetSubtype="4" fill="hold" grpId="0" nodeType="afterEffect">
                                  <p:stCondLst>
                                    <p:cond delay="0"/>
                                  </p:stCondLst>
                                  <p:childTnLst>
                                    <p:set>
                                      <p:cBhvr>
                                        <p:cTn id="91" dur="1" fill="hold">
                                          <p:stCondLst>
                                            <p:cond delay="0"/>
                                          </p:stCondLst>
                                        </p:cTn>
                                        <p:tgtEl>
                                          <p:spTgt spid="59435"/>
                                        </p:tgtEl>
                                        <p:attrNameLst>
                                          <p:attrName>style.visibility</p:attrName>
                                        </p:attrNameLst>
                                      </p:cBhvr>
                                      <p:to>
                                        <p:strVal val="visible"/>
                                      </p:to>
                                    </p:set>
                                    <p:animEffect transition="in" filter="wipe(down)">
                                      <p:cBhvr>
                                        <p:cTn id="92" dur="500"/>
                                        <p:tgtEl>
                                          <p:spTgt spid="59435"/>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59401"/>
                                        </p:tgtEl>
                                        <p:attrNameLst>
                                          <p:attrName>style.visibility</p:attrName>
                                        </p:attrNameLst>
                                      </p:cBhvr>
                                      <p:to>
                                        <p:strVal val="visible"/>
                                      </p:to>
                                    </p:set>
                                    <p:animEffect transition="in" filter="wipe(left)">
                                      <p:cBhvr>
                                        <p:cTn id="97" dur="500"/>
                                        <p:tgtEl>
                                          <p:spTgt spid="59401"/>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nodeType="clickEffect">
                                  <p:stCondLst>
                                    <p:cond delay="0"/>
                                  </p:stCondLst>
                                  <p:childTnLst>
                                    <p:set>
                                      <p:cBhvr>
                                        <p:cTn id="101" dur="1" fill="hold">
                                          <p:stCondLst>
                                            <p:cond delay="0"/>
                                          </p:stCondLst>
                                        </p:cTn>
                                        <p:tgtEl>
                                          <p:spTgt spid="59406"/>
                                        </p:tgtEl>
                                        <p:attrNameLst>
                                          <p:attrName>style.visibility</p:attrName>
                                        </p:attrNameLst>
                                      </p:cBhvr>
                                      <p:to>
                                        <p:strVal val="visible"/>
                                      </p:to>
                                    </p:set>
                                    <p:animEffect transition="in" filter="wipe(left)">
                                      <p:cBhvr>
                                        <p:cTn id="102" dur="500"/>
                                        <p:tgtEl>
                                          <p:spTgt spid="59406"/>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nodeType="clickEffect">
                                  <p:stCondLst>
                                    <p:cond delay="0"/>
                                  </p:stCondLst>
                                  <p:childTnLst>
                                    <p:set>
                                      <p:cBhvr>
                                        <p:cTn id="106" dur="1" fill="hold">
                                          <p:stCondLst>
                                            <p:cond delay="0"/>
                                          </p:stCondLst>
                                        </p:cTn>
                                        <p:tgtEl>
                                          <p:spTgt spid="59407"/>
                                        </p:tgtEl>
                                        <p:attrNameLst>
                                          <p:attrName>style.visibility</p:attrName>
                                        </p:attrNameLst>
                                      </p:cBhvr>
                                      <p:to>
                                        <p:strVal val="visible"/>
                                      </p:to>
                                    </p:set>
                                    <p:animEffect transition="in" filter="wipe(left)">
                                      <p:cBhvr>
                                        <p:cTn id="107" dur="500"/>
                                        <p:tgtEl>
                                          <p:spTgt spid="59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utoUpdateAnimBg="0"/>
      <p:bldP spid="59404" grpId="0" autoUpdateAnimBg="0"/>
      <p:bldP spid="59428" grpId="0" animBg="1"/>
      <p:bldP spid="59429" grpId="0" autoUpdateAnimBg="0"/>
      <p:bldP spid="59430" grpId="0" animBg="1"/>
      <p:bldP spid="59431" grpId="0" animBg="1"/>
      <p:bldP spid="59432" grpId="0" autoUpdateAnimBg="0"/>
      <p:bldP spid="59433" grpId="0" animBg="1"/>
      <p:bldP spid="59434" grpId="0" animBg="1"/>
      <p:bldP spid="59435" grpId="0" animBg="1"/>
      <p:bldP spid="59439" grpId="0" animBg="1"/>
      <p:bldP spid="5944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0722" name="Group 2"/>
          <p:cNvGrpSpPr>
            <a:grpSpLocks/>
          </p:cNvGrpSpPr>
          <p:nvPr/>
        </p:nvGrpSpPr>
        <p:grpSpPr bwMode="auto">
          <a:xfrm>
            <a:off x="6319838" y="304800"/>
            <a:ext cx="2747962" cy="2955925"/>
            <a:chOff x="3981" y="192"/>
            <a:chExt cx="1731" cy="1862"/>
          </a:xfrm>
        </p:grpSpPr>
        <p:grpSp>
          <p:nvGrpSpPr>
            <p:cNvPr id="30753" name="Group 3"/>
            <p:cNvGrpSpPr>
              <a:grpSpLocks/>
            </p:cNvGrpSpPr>
            <p:nvPr/>
          </p:nvGrpSpPr>
          <p:grpSpPr bwMode="auto">
            <a:xfrm>
              <a:off x="3981" y="192"/>
              <a:ext cx="1731" cy="1862"/>
              <a:chOff x="3981" y="1152"/>
              <a:chExt cx="1731" cy="2102"/>
            </a:xfrm>
          </p:grpSpPr>
          <p:graphicFrame>
            <p:nvGraphicFramePr>
              <p:cNvPr id="30757" name="Object 4"/>
              <p:cNvGraphicFramePr>
                <a:graphicFrameLocks noChangeAspect="1"/>
              </p:cNvGraphicFramePr>
              <p:nvPr/>
            </p:nvGraphicFramePr>
            <p:xfrm>
              <a:off x="5565" y="2304"/>
              <a:ext cx="147" cy="196"/>
            </p:xfrm>
            <a:graphic>
              <a:graphicData uri="http://schemas.openxmlformats.org/presentationml/2006/ole">
                <mc:AlternateContent xmlns:mc="http://schemas.openxmlformats.org/markup-compatibility/2006">
                  <mc:Choice xmlns:v="urn:schemas-microsoft-com:vml" Requires="v">
                    <p:oleObj name="Equation" r:id="rId2" imgW="190433" imgH="266700" progId="Equation.3">
                      <p:embed/>
                    </p:oleObj>
                  </mc:Choice>
                  <mc:Fallback>
                    <p:oleObj name="Equation" r:id="rId2" imgW="190433" imgH="2667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5" y="2304"/>
                            <a:ext cx="147"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58" name="Line 5"/>
              <p:cNvSpPr>
                <a:spLocks noChangeShapeType="1"/>
              </p:cNvSpPr>
              <p:nvPr/>
            </p:nvSpPr>
            <p:spPr bwMode="auto">
              <a:xfrm>
                <a:off x="4461" y="1824"/>
                <a:ext cx="288"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9" name="Line 6"/>
              <p:cNvSpPr>
                <a:spLocks noChangeShapeType="1"/>
              </p:cNvSpPr>
              <p:nvPr/>
            </p:nvSpPr>
            <p:spPr bwMode="auto">
              <a:xfrm>
                <a:off x="4461" y="2112"/>
                <a:ext cx="48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0" name="Line 7"/>
              <p:cNvSpPr>
                <a:spLocks noChangeShapeType="1"/>
              </p:cNvSpPr>
              <p:nvPr/>
            </p:nvSpPr>
            <p:spPr bwMode="auto">
              <a:xfrm>
                <a:off x="4461" y="2400"/>
                <a:ext cx="1104"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1" name="Line 8"/>
              <p:cNvSpPr>
                <a:spLocks noChangeShapeType="1"/>
              </p:cNvSpPr>
              <p:nvPr/>
            </p:nvSpPr>
            <p:spPr bwMode="auto">
              <a:xfrm>
                <a:off x="3981" y="1344"/>
                <a:ext cx="0" cy="172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2" name="Line 9"/>
              <p:cNvSpPr>
                <a:spLocks noChangeShapeType="1"/>
              </p:cNvSpPr>
              <p:nvPr/>
            </p:nvSpPr>
            <p:spPr bwMode="auto">
              <a:xfrm>
                <a:off x="4941" y="1344"/>
                <a:ext cx="0" cy="172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3" name="Line 10"/>
              <p:cNvSpPr>
                <a:spLocks noChangeShapeType="1"/>
              </p:cNvSpPr>
              <p:nvPr/>
            </p:nvSpPr>
            <p:spPr bwMode="auto">
              <a:xfrm>
                <a:off x="4461" y="1536"/>
                <a:ext cx="0" cy="1718"/>
              </a:xfrm>
              <a:prstGeom prst="line">
                <a:avLst/>
              </a:prstGeom>
              <a:noFill/>
              <a:ln w="28575">
                <a:solidFill>
                  <a:schemeClr val="accent2"/>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4" name="Oval 11"/>
              <p:cNvSpPr>
                <a:spLocks noChangeArrowheads="1"/>
              </p:cNvSpPr>
              <p:nvPr/>
            </p:nvSpPr>
            <p:spPr bwMode="auto">
              <a:xfrm>
                <a:off x="3981" y="1152"/>
                <a:ext cx="960" cy="384"/>
              </a:xfrm>
              <a:prstGeom prst="ellipse">
                <a:avLst/>
              </a:prstGeom>
              <a:solidFill>
                <a:schemeClr val="bg1"/>
              </a:solidFill>
              <a:ln w="28575">
                <a:solidFill>
                  <a:schemeClr val="accent2"/>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30765" name="Oval 12"/>
              <p:cNvSpPr>
                <a:spLocks noChangeArrowheads="1"/>
              </p:cNvSpPr>
              <p:nvPr/>
            </p:nvSpPr>
            <p:spPr bwMode="auto">
              <a:xfrm>
                <a:off x="4173" y="1248"/>
                <a:ext cx="576" cy="192"/>
              </a:xfrm>
              <a:prstGeom prst="ellipse">
                <a:avLst/>
              </a:prstGeom>
              <a:solidFill>
                <a:srgbClr val="FFFFCC"/>
              </a:solidFill>
              <a:ln w="28575">
                <a:solidFill>
                  <a:schemeClr val="accent2"/>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30766" name="Line 13"/>
              <p:cNvSpPr>
                <a:spLocks noChangeShapeType="1"/>
              </p:cNvSpPr>
              <p:nvPr/>
            </p:nvSpPr>
            <p:spPr bwMode="auto">
              <a:xfrm>
                <a:off x="4173" y="1344"/>
                <a:ext cx="0" cy="182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7" name="Line 14"/>
              <p:cNvSpPr>
                <a:spLocks noChangeShapeType="1"/>
              </p:cNvSpPr>
              <p:nvPr/>
            </p:nvSpPr>
            <p:spPr bwMode="auto">
              <a:xfrm>
                <a:off x="4749" y="1344"/>
                <a:ext cx="0" cy="187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8" name="Text Box 15"/>
              <p:cNvSpPr txBox="1">
                <a:spLocks noChangeArrowheads="1"/>
              </p:cNvSpPr>
              <p:nvPr/>
            </p:nvSpPr>
            <p:spPr bwMode="auto">
              <a:xfrm>
                <a:off x="4461" y="1824"/>
                <a:ext cx="30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R</a:t>
                </a:r>
                <a:r>
                  <a:rPr lang="en-US" altLang="zh-CN" sz="2400" baseline="-25000">
                    <a:solidFill>
                      <a:schemeClr val="accent2"/>
                    </a:solidFill>
                  </a:rPr>
                  <a:t>2</a:t>
                </a:r>
              </a:p>
            </p:txBody>
          </p:sp>
          <p:sp>
            <p:nvSpPr>
              <p:cNvPr id="30769" name="Text Box 16"/>
              <p:cNvSpPr txBox="1">
                <a:spLocks noChangeArrowheads="1"/>
              </p:cNvSpPr>
              <p:nvPr/>
            </p:nvSpPr>
            <p:spPr bwMode="auto">
              <a:xfrm>
                <a:off x="4461" y="1536"/>
                <a:ext cx="30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R</a:t>
                </a:r>
                <a:r>
                  <a:rPr lang="en-US" altLang="zh-CN" sz="2400" baseline="-25000">
                    <a:solidFill>
                      <a:schemeClr val="accent2"/>
                    </a:solidFill>
                  </a:rPr>
                  <a:t>1</a:t>
                </a:r>
              </a:p>
            </p:txBody>
          </p:sp>
          <p:graphicFrame>
            <p:nvGraphicFramePr>
              <p:cNvPr id="30770" name="Object 17"/>
              <p:cNvGraphicFramePr>
                <a:graphicFrameLocks noChangeAspect="1"/>
              </p:cNvGraphicFramePr>
              <p:nvPr/>
            </p:nvGraphicFramePr>
            <p:xfrm>
              <a:off x="4224" y="1818"/>
              <a:ext cx="177" cy="246"/>
            </p:xfrm>
            <a:graphic>
              <a:graphicData uri="http://schemas.openxmlformats.org/presentationml/2006/ole">
                <mc:AlternateContent xmlns:mc="http://schemas.openxmlformats.org/markup-compatibility/2006">
                  <mc:Choice xmlns:v="urn:schemas-microsoft-com:vml" Requires="v">
                    <p:oleObj name="Equation" r:id="rId4" imgW="295359" imgH="419100" progId="Equation.3">
                      <p:embed/>
                    </p:oleObj>
                  </mc:Choice>
                  <mc:Fallback>
                    <p:oleObj name="Equation" r:id="rId4" imgW="295359" imgH="419100"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4" y="1818"/>
                            <a:ext cx="17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71" name="Object 18"/>
              <p:cNvGraphicFramePr>
                <a:graphicFrameLocks noChangeAspect="1"/>
              </p:cNvGraphicFramePr>
              <p:nvPr/>
            </p:nvGraphicFramePr>
            <p:xfrm>
              <a:off x="3984" y="1824"/>
              <a:ext cx="192" cy="246"/>
            </p:xfrm>
            <a:graphic>
              <a:graphicData uri="http://schemas.openxmlformats.org/presentationml/2006/ole">
                <mc:AlternateContent xmlns:mc="http://schemas.openxmlformats.org/markup-compatibility/2006">
                  <mc:Choice xmlns:v="urn:schemas-microsoft-com:vml" Requires="v">
                    <p:oleObj name="Equation" r:id="rId6" imgW="314241" imgH="419100" progId="Equation.3">
                      <p:embed/>
                    </p:oleObj>
                  </mc:Choice>
                  <mc:Fallback>
                    <p:oleObj name="Equation" r:id="rId6" imgW="314241" imgH="419100"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4" y="1824"/>
                            <a:ext cx="192"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0754" name="Oval 19"/>
            <p:cNvSpPr>
              <a:spLocks noChangeArrowheads="1"/>
            </p:cNvSpPr>
            <p:nvPr/>
          </p:nvSpPr>
          <p:spPr bwMode="auto">
            <a:xfrm>
              <a:off x="4896" y="998"/>
              <a:ext cx="96" cy="96"/>
            </a:xfrm>
            <a:prstGeom prst="ellipse">
              <a:avLst/>
            </a:prstGeom>
            <a:solidFill>
              <a:srgbClr val="CC3300"/>
            </a:solidFill>
            <a:ln w="9525">
              <a:solidFill>
                <a:srgbClr val="CC33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30755" name="Text Box 20"/>
            <p:cNvSpPr txBox="1">
              <a:spLocks noChangeArrowheads="1"/>
            </p:cNvSpPr>
            <p:nvPr/>
          </p:nvSpPr>
          <p:spPr bwMode="auto">
            <a:xfrm>
              <a:off x="5030" y="786"/>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30756" name="Text Box 21"/>
            <p:cNvSpPr txBox="1">
              <a:spLocks noChangeArrowheads="1"/>
            </p:cNvSpPr>
            <p:nvPr/>
          </p:nvSpPr>
          <p:spPr bwMode="auto">
            <a:xfrm>
              <a:off x="4992" y="902"/>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P</a:t>
              </a:r>
              <a:r>
                <a:rPr lang="en-US" altLang="zh-CN" sz="2400" baseline="-30000">
                  <a:solidFill>
                    <a:schemeClr val="accent2"/>
                  </a:solidFill>
                </a:rPr>
                <a:t>0</a:t>
              </a:r>
            </a:p>
          </p:txBody>
        </p:sp>
      </p:grpSp>
      <p:sp>
        <p:nvSpPr>
          <p:cNvPr id="60438" name="Oval 22"/>
          <p:cNvSpPr>
            <a:spLocks noChangeArrowheads="1"/>
          </p:cNvSpPr>
          <p:nvPr/>
        </p:nvSpPr>
        <p:spPr bwMode="auto">
          <a:xfrm>
            <a:off x="8382000" y="2403475"/>
            <a:ext cx="76200" cy="76200"/>
          </a:xfrm>
          <a:prstGeom prst="ellipse">
            <a:avLst/>
          </a:prstGeom>
          <a:solidFill>
            <a:srgbClr val="CC3300"/>
          </a:solidFill>
          <a:ln w="9525">
            <a:solidFill>
              <a:srgbClr val="CC33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60439" name="Text Box 23"/>
          <p:cNvSpPr txBox="1">
            <a:spLocks noChangeArrowheads="1"/>
          </p:cNvSpPr>
          <p:nvPr/>
        </p:nvSpPr>
        <p:spPr bwMode="auto">
          <a:xfrm>
            <a:off x="8393113" y="2362200"/>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P</a:t>
            </a:r>
          </a:p>
        </p:txBody>
      </p:sp>
      <p:sp>
        <p:nvSpPr>
          <p:cNvPr id="60440" name="Line 24"/>
          <p:cNvSpPr>
            <a:spLocks noChangeShapeType="1"/>
          </p:cNvSpPr>
          <p:nvPr/>
        </p:nvSpPr>
        <p:spPr bwMode="auto">
          <a:xfrm>
            <a:off x="7848600" y="2438400"/>
            <a:ext cx="609600"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1" name="Line 25"/>
          <p:cNvSpPr>
            <a:spLocks noChangeShapeType="1"/>
          </p:cNvSpPr>
          <p:nvPr/>
        </p:nvSpPr>
        <p:spPr bwMode="auto">
          <a:xfrm flipV="1">
            <a:off x="7848600" y="1676400"/>
            <a:ext cx="0" cy="76200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2" name="Text Box 26"/>
          <p:cNvSpPr txBox="1">
            <a:spLocks noChangeArrowheads="1"/>
          </p:cNvSpPr>
          <p:nvPr/>
        </p:nvSpPr>
        <p:spPr bwMode="auto">
          <a:xfrm>
            <a:off x="7834313" y="2362200"/>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P</a:t>
            </a:r>
            <a:r>
              <a:rPr lang="en-US" altLang="zh-CN" sz="2400">
                <a:solidFill>
                  <a:schemeClr val="accent2"/>
                </a:solidFill>
              </a:rPr>
              <a:t>’</a:t>
            </a:r>
          </a:p>
        </p:txBody>
      </p:sp>
      <p:sp>
        <p:nvSpPr>
          <p:cNvPr id="60443" name="Oval 27"/>
          <p:cNvSpPr>
            <a:spLocks noChangeArrowheads="1"/>
          </p:cNvSpPr>
          <p:nvPr/>
        </p:nvSpPr>
        <p:spPr bwMode="auto">
          <a:xfrm>
            <a:off x="7812088" y="2395538"/>
            <a:ext cx="76200" cy="76200"/>
          </a:xfrm>
          <a:prstGeom prst="ellipse">
            <a:avLst/>
          </a:prstGeom>
          <a:solidFill>
            <a:srgbClr val="CC3300"/>
          </a:solidFill>
          <a:ln w="9525">
            <a:solidFill>
              <a:srgbClr val="CC33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grpSp>
        <p:nvGrpSpPr>
          <p:cNvPr id="4" name="Group 28"/>
          <p:cNvGrpSpPr>
            <a:grpSpLocks/>
          </p:cNvGrpSpPr>
          <p:nvPr/>
        </p:nvGrpSpPr>
        <p:grpSpPr bwMode="auto">
          <a:xfrm>
            <a:off x="381000" y="336550"/>
            <a:ext cx="2322513" cy="519113"/>
            <a:chOff x="240" y="212"/>
            <a:chExt cx="1463" cy="327"/>
          </a:xfrm>
        </p:grpSpPr>
        <p:sp>
          <p:nvSpPr>
            <p:cNvPr id="30751" name="Text Box 29"/>
            <p:cNvSpPr txBox="1">
              <a:spLocks noChangeArrowheads="1"/>
            </p:cNvSpPr>
            <p:nvPr/>
          </p:nvSpPr>
          <p:spPr bwMode="auto">
            <a:xfrm>
              <a:off x="240" y="212"/>
              <a:ext cx="14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当            时，</a:t>
              </a:r>
            </a:p>
          </p:txBody>
        </p:sp>
        <p:graphicFrame>
          <p:nvGraphicFramePr>
            <p:cNvPr id="30752" name="Object 30"/>
            <p:cNvGraphicFramePr>
              <a:graphicFrameLocks noChangeAspect="1"/>
            </p:cNvGraphicFramePr>
            <p:nvPr/>
          </p:nvGraphicFramePr>
          <p:xfrm>
            <a:off x="528" y="235"/>
            <a:ext cx="628" cy="293"/>
          </p:xfrm>
          <a:graphic>
            <a:graphicData uri="http://schemas.openxmlformats.org/presentationml/2006/ole">
              <mc:AlternateContent xmlns:mc="http://schemas.openxmlformats.org/markup-compatibility/2006">
                <mc:Choice xmlns:v="urn:schemas-microsoft-com:vml" Requires="v">
                  <p:oleObj name="Equation" r:id="rId8" imgW="942992" imgH="419100" progId="Equation.3">
                    <p:embed/>
                  </p:oleObj>
                </mc:Choice>
                <mc:Fallback>
                  <p:oleObj name="Equation" r:id="rId8" imgW="942992" imgH="419100" progId="Equation.3">
                    <p:embed/>
                    <p:pic>
                      <p:nvPicPr>
                        <p:cNvPr id="0" name="Object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 y="235"/>
                          <a:ext cx="628"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0447" name="Text Box 31"/>
          <p:cNvSpPr txBox="1">
            <a:spLocks noChangeArrowheads="1"/>
          </p:cNvSpPr>
          <p:nvPr/>
        </p:nvSpPr>
        <p:spPr bwMode="auto">
          <a:xfrm>
            <a:off x="2362200" y="304800"/>
            <a:ext cx="2684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选类似积分路径</a:t>
            </a:r>
          </a:p>
        </p:txBody>
      </p:sp>
      <p:graphicFrame>
        <p:nvGraphicFramePr>
          <p:cNvPr id="60448" name="Object 32"/>
          <p:cNvGraphicFramePr>
            <a:graphicFrameLocks noChangeAspect="1"/>
          </p:cNvGraphicFramePr>
          <p:nvPr/>
        </p:nvGraphicFramePr>
        <p:xfrm>
          <a:off x="612775" y="914400"/>
          <a:ext cx="2100263" cy="749300"/>
        </p:xfrm>
        <a:graphic>
          <a:graphicData uri="http://schemas.openxmlformats.org/presentationml/2006/ole">
            <mc:AlternateContent xmlns:mc="http://schemas.openxmlformats.org/markup-compatibility/2006">
              <mc:Choice xmlns:v="urn:schemas-microsoft-com:vml" Requires="v">
                <p:oleObj name="公式" r:id="rId10" imgW="2019233" imgH="695257" progId="Equation.3">
                  <p:embed/>
                </p:oleObj>
              </mc:Choice>
              <mc:Fallback>
                <p:oleObj name="公式" r:id="rId10" imgW="2019233" imgH="695257" progId="Equation.3">
                  <p:embed/>
                  <p:pic>
                    <p:nvPicPr>
                      <p:cNvPr id="0" name="Object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2775" y="914400"/>
                        <a:ext cx="210026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49" name="Object 33"/>
          <p:cNvGraphicFramePr>
            <a:graphicFrameLocks noChangeAspect="1"/>
          </p:cNvGraphicFramePr>
          <p:nvPr/>
        </p:nvGraphicFramePr>
        <p:xfrm>
          <a:off x="2649538" y="831850"/>
          <a:ext cx="2335212" cy="1008063"/>
        </p:xfrm>
        <a:graphic>
          <a:graphicData uri="http://schemas.openxmlformats.org/presentationml/2006/ole">
            <mc:AlternateContent xmlns:mc="http://schemas.openxmlformats.org/markup-compatibility/2006">
              <mc:Choice xmlns:v="urn:schemas-microsoft-com:vml" Requires="v">
                <p:oleObj name="公式" r:id="rId12" imgW="2247967" imgH="952500" progId="Equation.3">
                  <p:embed/>
                </p:oleObj>
              </mc:Choice>
              <mc:Fallback>
                <p:oleObj name="公式" r:id="rId12" imgW="2247967" imgH="952500" progId="Equation.3">
                  <p:embed/>
                  <p:pic>
                    <p:nvPicPr>
                      <p:cNvPr id="0" name="Object 3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49538" y="831850"/>
                        <a:ext cx="233521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50" name="Object 34"/>
          <p:cNvGraphicFramePr>
            <a:graphicFrameLocks noChangeAspect="1"/>
          </p:cNvGraphicFramePr>
          <p:nvPr/>
        </p:nvGraphicFramePr>
        <p:xfrm>
          <a:off x="977900" y="1898650"/>
          <a:ext cx="2879725" cy="1008063"/>
        </p:xfrm>
        <a:graphic>
          <a:graphicData uri="http://schemas.openxmlformats.org/presentationml/2006/ole">
            <mc:AlternateContent xmlns:mc="http://schemas.openxmlformats.org/markup-compatibility/2006">
              <mc:Choice xmlns:v="urn:schemas-microsoft-com:vml" Requires="v">
                <p:oleObj name="公式" r:id="rId14" imgW="2781233" imgH="952500" progId="Equation.3">
                  <p:embed/>
                </p:oleObj>
              </mc:Choice>
              <mc:Fallback>
                <p:oleObj name="公式" r:id="rId14" imgW="2781233" imgH="952500" progId="Equation.3">
                  <p:embed/>
                  <p:pic>
                    <p:nvPicPr>
                      <p:cNvPr id="0" name="Object 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77900" y="1898650"/>
                        <a:ext cx="287972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35"/>
          <p:cNvGrpSpPr>
            <a:grpSpLocks/>
          </p:cNvGrpSpPr>
          <p:nvPr/>
        </p:nvGrpSpPr>
        <p:grpSpPr bwMode="auto">
          <a:xfrm>
            <a:off x="6248400" y="3657600"/>
            <a:ext cx="2589213" cy="2413000"/>
            <a:chOff x="3936" y="2304"/>
            <a:chExt cx="1631" cy="1520"/>
          </a:xfrm>
        </p:grpSpPr>
        <p:sp>
          <p:nvSpPr>
            <p:cNvPr id="30740" name="Line 36"/>
            <p:cNvSpPr>
              <a:spLocks noChangeShapeType="1"/>
            </p:cNvSpPr>
            <p:nvPr/>
          </p:nvSpPr>
          <p:spPr bwMode="auto">
            <a:xfrm>
              <a:off x="4532" y="2352"/>
              <a:ext cx="0" cy="1392"/>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1" name="Line 37"/>
            <p:cNvSpPr>
              <a:spLocks noChangeShapeType="1"/>
            </p:cNvSpPr>
            <p:nvPr/>
          </p:nvSpPr>
          <p:spPr bwMode="auto">
            <a:xfrm>
              <a:off x="4820" y="2352"/>
              <a:ext cx="0" cy="1392"/>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2" name="Line 38"/>
            <p:cNvSpPr>
              <a:spLocks noChangeShapeType="1"/>
            </p:cNvSpPr>
            <p:nvPr/>
          </p:nvSpPr>
          <p:spPr bwMode="auto">
            <a:xfrm>
              <a:off x="4148" y="2592"/>
              <a:ext cx="384"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3" name="Freeform 39"/>
            <p:cNvSpPr>
              <a:spLocks/>
            </p:cNvSpPr>
            <p:nvPr/>
          </p:nvSpPr>
          <p:spPr bwMode="auto">
            <a:xfrm>
              <a:off x="4532" y="2592"/>
              <a:ext cx="640" cy="1232"/>
            </a:xfrm>
            <a:custGeom>
              <a:avLst/>
              <a:gdLst>
                <a:gd name="T0" fmla="*/ 0 w 640"/>
                <a:gd name="T1" fmla="*/ 0 h 1232"/>
                <a:gd name="T2" fmla="*/ 56 w 640"/>
                <a:gd name="T3" fmla="*/ 232 h 1232"/>
                <a:gd name="T4" fmla="*/ 184 w 640"/>
                <a:gd name="T5" fmla="*/ 552 h 1232"/>
                <a:gd name="T6" fmla="*/ 285 w 640"/>
                <a:gd name="T7" fmla="*/ 756 h 1232"/>
                <a:gd name="T8" fmla="*/ 424 w 640"/>
                <a:gd name="T9" fmla="*/ 984 h 1232"/>
                <a:gd name="T10" fmla="*/ 640 w 640"/>
                <a:gd name="T11" fmla="*/ 1232 h 1232"/>
                <a:gd name="T12" fmla="*/ 0 60000 65536"/>
                <a:gd name="T13" fmla="*/ 0 60000 65536"/>
                <a:gd name="T14" fmla="*/ 0 60000 65536"/>
                <a:gd name="T15" fmla="*/ 0 60000 65536"/>
                <a:gd name="T16" fmla="*/ 0 60000 65536"/>
                <a:gd name="T17" fmla="*/ 0 60000 65536"/>
                <a:gd name="T18" fmla="*/ 0 w 640"/>
                <a:gd name="T19" fmla="*/ 0 h 1232"/>
                <a:gd name="T20" fmla="*/ 640 w 640"/>
                <a:gd name="T21" fmla="*/ 1232 h 1232"/>
              </a:gdLst>
              <a:ahLst/>
              <a:cxnLst>
                <a:cxn ang="T12">
                  <a:pos x="T0" y="T1"/>
                </a:cxn>
                <a:cxn ang="T13">
                  <a:pos x="T2" y="T3"/>
                </a:cxn>
                <a:cxn ang="T14">
                  <a:pos x="T4" y="T5"/>
                </a:cxn>
                <a:cxn ang="T15">
                  <a:pos x="T6" y="T7"/>
                </a:cxn>
                <a:cxn ang="T16">
                  <a:pos x="T8" y="T9"/>
                </a:cxn>
                <a:cxn ang="T17">
                  <a:pos x="T10" y="T11"/>
                </a:cxn>
              </a:cxnLst>
              <a:rect l="T18" t="T19" r="T20" b="T21"/>
              <a:pathLst>
                <a:path w="640" h="1232">
                  <a:moveTo>
                    <a:pt x="0" y="0"/>
                  </a:moveTo>
                  <a:cubicBezTo>
                    <a:pt x="9" y="39"/>
                    <a:pt x="25" y="140"/>
                    <a:pt x="56" y="232"/>
                  </a:cubicBezTo>
                  <a:cubicBezTo>
                    <a:pt x="87" y="324"/>
                    <a:pt x="146" y="465"/>
                    <a:pt x="184" y="552"/>
                  </a:cubicBezTo>
                  <a:cubicBezTo>
                    <a:pt x="222" y="639"/>
                    <a:pt x="245" y="684"/>
                    <a:pt x="285" y="756"/>
                  </a:cubicBezTo>
                  <a:cubicBezTo>
                    <a:pt x="325" y="828"/>
                    <a:pt x="365" y="905"/>
                    <a:pt x="424" y="984"/>
                  </a:cubicBezTo>
                  <a:cubicBezTo>
                    <a:pt x="483" y="1063"/>
                    <a:pt x="595" y="1180"/>
                    <a:pt x="640" y="1232"/>
                  </a:cubicBezTo>
                </a:path>
              </a:pathLst>
            </a:cu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44" name="Line 40"/>
            <p:cNvSpPr>
              <a:spLocks noChangeShapeType="1"/>
            </p:cNvSpPr>
            <p:nvPr/>
          </p:nvSpPr>
          <p:spPr bwMode="auto">
            <a:xfrm>
              <a:off x="4158" y="2313"/>
              <a:ext cx="0" cy="1392"/>
            </a:xfrm>
            <a:prstGeom prst="line">
              <a:avLst/>
            </a:prstGeom>
            <a:noFill/>
            <a:ln w="28575">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5" name="Line 41"/>
            <p:cNvSpPr>
              <a:spLocks noChangeShapeType="1"/>
            </p:cNvSpPr>
            <p:nvPr/>
          </p:nvSpPr>
          <p:spPr bwMode="auto">
            <a:xfrm>
              <a:off x="4158" y="3321"/>
              <a:ext cx="1392"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6" name="Text Box 42"/>
            <p:cNvSpPr txBox="1">
              <a:spLocks noChangeArrowheads="1"/>
            </p:cNvSpPr>
            <p:nvPr/>
          </p:nvSpPr>
          <p:spPr bwMode="auto">
            <a:xfrm>
              <a:off x="3936" y="31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0</a:t>
              </a:r>
            </a:p>
          </p:txBody>
        </p:sp>
        <p:sp>
          <p:nvSpPr>
            <p:cNvPr id="30747" name="Text Box 43"/>
            <p:cNvSpPr txBox="1">
              <a:spLocks noChangeArrowheads="1"/>
            </p:cNvSpPr>
            <p:nvPr/>
          </p:nvSpPr>
          <p:spPr bwMode="auto">
            <a:xfrm>
              <a:off x="5328" y="3264"/>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 r</a:t>
              </a:r>
            </a:p>
          </p:txBody>
        </p:sp>
        <p:sp>
          <p:nvSpPr>
            <p:cNvPr id="30748" name="Text Box 44"/>
            <p:cNvSpPr txBox="1">
              <a:spLocks noChangeArrowheads="1"/>
            </p:cNvSpPr>
            <p:nvPr/>
          </p:nvSpPr>
          <p:spPr bwMode="auto">
            <a:xfrm>
              <a:off x="4244" y="326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R</a:t>
              </a:r>
              <a:r>
                <a:rPr lang="en-US" altLang="zh-CN" sz="2400" baseline="-25000">
                  <a:solidFill>
                    <a:schemeClr val="accent2"/>
                  </a:solidFill>
                </a:rPr>
                <a:t>1</a:t>
              </a:r>
            </a:p>
          </p:txBody>
        </p:sp>
        <p:sp>
          <p:nvSpPr>
            <p:cNvPr id="30749" name="Text Box 45"/>
            <p:cNvSpPr txBox="1">
              <a:spLocks noChangeArrowheads="1"/>
            </p:cNvSpPr>
            <p:nvPr/>
          </p:nvSpPr>
          <p:spPr bwMode="auto">
            <a:xfrm>
              <a:off x="4560" y="326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R</a:t>
              </a:r>
              <a:r>
                <a:rPr lang="en-US" altLang="zh-CN" sz="2400" baseline="-25000">
                  <a:solidFill>
                    <a:schemeClr val="accent2"/>
                  </a:solidFill>
                </a:rPr>
                <a:t>2</a:t>
              </a:r>
            </a:p>
          </p:txBody>
        </p:sp>
        <p:graphicFrame>
          <p:nvGraphicFramePr>
            <p:cNvPr id="30750" name="Object 46"/>
            <p:cNvGraphicFramePr>
              <a:graphicFrameLocks noChangeAspect="1"/>
            </p:cNvGraphicFramePr>
            <p:nvPr/>
          </p:nvGraphicFramePr>
          <p:xfrm>
            <a:off x="3936" y="2304"/>
            <a:ext cx="180" cy="203"/>
          </p:xfrm>
          <a:graphic>
            <a:graphicData uri="http://schemas.openxmlformats.org/presentationml/2006/ole">
              <mc:AlternateContent xmlns:mc="http://schemas.openxmlformats.org/markup-compatibility/2006">
                <mc:Choice xmlns:v="urn:schemas-microsoft-com:vml" Requires="v">
                  <p:oleObj name="Equation" r:id="rId16" imgW="238176" imgH="276157" progId="Equation.3">
                    <p:embed/>
                  </p:oleObj>
                </mc:Choice>
                <mc:Fallback>
                  <p:oleObj name="Equation" r:id="rId16" imgW="238176" imgH="276157" progId="Equation.3">
                    <p:embed/>
                    <p:pic>
                      <p:nvPicPr>
                        <p:cNvPr id="0" name="Object 4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36" y="2304"/>
                          <a:ext cx="18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0463" name="Text Box 47"/>
          <p:cNvSpPr txBox="1">
            <a:spLocks noChangeArrowheads="1"/>
          </p:cNvSpPr>
          <p:nvPr/>
        </p:nvSpPr>
        <p:spPr bwMode="auto">
          <a:xfrm>
            <a:off x="533400" y="3124200"/>
            <a:ext cx="3427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a:solidFill>
                  <a:schemeClr val="accent2"/>
                </a:solidFill>
              </a:rPr>
              <a:t>2) </a:t>
            </a:r>
            <a:r>
              <a:rPr lang="zh-CN" altLang="en-US" sz="2800">
                <a:solidFill>
                  <a:schemeClr val="accent2"/>
                </a:solidFill>
              </a:rPr>
              <a:t>两圆柱面之间电压</a:t>
            </a:r>
          </a:p>
        </p:txBody>
      </p:sp>
      <p:graphicFrame>
        <p:nvGraphicFramePr>
          <p:cNvPr id="60464" name="Object 48"/>
          <p:cNvGraphicFramePr>
            <a:graphicFrameLocks noChangeAspect="1"/>
          </p:cNvGraphicFramePr>
          <p:nvPr/>
        </p:nvGraphicFramePr>
        <p:xfrm>
          <a:off x="1371600" y="3733800"/>
          <a:ext cx="2089150" cy="515938"/>
        </p:xfrm>
        <a:graphic>
          <a:graphicData uri="http://schemas.openxmlformats.org/presentationml/2006/ole">
            <mc:AlternateContent xmlns:mc="http://schemas.openxmlformats.org/markup-compatibility/2006">
              <mc:Choice xmlns:v="urn:schemas-microsoft-com:vml" Requires="v">
                <p:oleObj name="Equation" r:id="rId18" imgW="2009792" imgH="466657" progId="Equation.3">
                  <p:embed/>
                </p:oleObj>
              </mc:Choice>
              <mc:Fallback>
                <p:oleObj name="Equation" r:id="rId18" imgW="2009792" imgH="466657" progId="Equation.3">
                  <p:embed/>
                  <p:pic>
                    <p:nvPicPr>
                      <p:cNvPr id="0" name="Object 4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371600" y="3733800"/>
                        <a:ext cx="20891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65" name="Object 49"/>
          <p:cNvGraphicFramePr>
            <a:graphicFrameLocks noChangeAspect="1"/>
          </p:cNvGraphicFramePr>
          <p:nvPr/>
        </p:nvGraphicFramePr>
        <p:xfrm>
          <a:off x="1749425" y="4419600"/>
          <a:ext cx="1776413" cy="801688"/>
        </p:xfrm>
        <a:graphic>
          <a:graphicData uri="http://schemas.openxmlformats.org/presentationml/2006/ole">
            <mc:AlternateContent xmlns:mc="http://schemas.openxmlformats.org/markup-compatibility/2006">
              <mc:Choice xmlns:v="urn:schemas-microsoft-com:vml" Requires="v">
                <p:oleObj name="公式" r:id="rId20" imgW="1704992" imgH="752543" progId="Equation.3">
                  <p:embed/>
                </p:oleObj>
              </mc:Choice>
              <mc:Fallback>
                <p:oleObj name="公式" r:id="rId20" imgW="1704992" imgH="752543" progId="Equation.3">
                  <p:embed/>
                  <p:pic>
                    <p:nvPicPr>
                      <p:cNvPr id="0" name="Object 4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749425" y="4419600"/>
                        <a:ext cx="1776413"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66" name="Object 50"/>
          <p:cNvGraphicFramePr>
            <a:graphicFrameLocks noChangeAspect="1"/>
          </p:cNvGraphicFramePr>
          <p:nvPr/>
        </p:nvGraphicFramePr>
        <p:xfrm>
          <a:off x="3536950" y="4337050"/>
          <a:ext cx="2192338" cy="1008063"/>
        </p:xfrm>
        <a:graphic>
          <a:graphicData uri="http://schemas.openxmlformats.org/presentationml/2006/ole">
            <mc:AlternateContent xmlns:mc="http://schemas.openxmlformats.org/markup-compatibility/2006">
              <mc:Choice xmlns:v="urn:schemas-microsoft-com:vml" Requires="v">
                <p:oleObj name="公式" r:id="rId22" imgW="2105008" imgH="952500" progId="Equation.3">
                  <p:embed/>
                </p:oleObj>
              </mc:Choice>
              <mc:Fallback>
                <p:oleObj name="公式" r:id="rId22" imgW="2105008" imgH="952500" progId="Equation.3">
                  <p:embed/>
                  <p:pic>
                    <p:nvPicPr>
                      <p:cNvPr id="0" name="Object 5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536950" y="4337050"/>
                        <a:ext cx="2192338"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67" name="Object 51"/>
          <p:cNvGraphicFramePr>
            <a:graphicFrameLocks noChangeAspect="1"/>
          </p:cNvGraphicFramePr>
          <p:nvPr/>
        </p:nvGraphicFramePr>
        <p:xfrm>
          <a:off x="1803400" y="5403850"/>
          <a:ext cx="2011363" cy="1008063"/>
        </p:xfrm>
        <a:graphic>
          <a:graphicData uri="http://schemas.openxmlformats.org/presentationml/2006/ole">
            <mc:AlternateContent xmlns:mc="http://schemas.openxmlformats.org/markup-compatibility/2006">
              <mc:Choice xmlns:v="urn:schemas-microsoft-com:vml" Requires="v">
                <p:oleObj name="公式" r:id="rId24" imgW="1933457" imgH="952500" progId="Equation.3">
                  <p:embed/>
                </p:oleObj>
              </mc:Choice>
              <mc:Fallback>
                <p:oleObj name="公式" r:id="rId24" imgW="1933457" imgH="952500" progId="Equation.3">
                  <p:embed/>
                  <p:pic>
                    <p:nvPicPr>
                      <p:cNvPr id="0" name="Object 5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803400" y="5403850"/>
                        <a:ext cx="201136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0438"/>
                                        </p:tgtEl>
                                        <p:attrNameLst>
                                          <p:attrName>style.visibility</p:attrName>
                                        </p:attrNameLst>
                                      </p:cBhvr>
                                      <p:to>
                                        <p:strVal val="visible"/>
                                      </p:to>
                                    </p:set>
                                    <p:animEffect transition="in" filter="wipe(up)">
                                      <p:cBhvr>
                                        <p:cTn id="11" dur="500"/>
                                        <p:tgtEl>
                                          <p:spTgt spid="60438"/>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0439"/>
                                        </p:tgtEl>
                                        <p:attrNameLst>
                                          <p:attrName>style.visibility</p:attrName>
                                        </p:attrNameLst>
                                      </p:cBhvr>
                                      <p:to>
                                        <p:strVal val="visible"/>
                                      </p:to>
                                    </p:set>
                                    <p:animEffect transition="in" filter="wipe(left)">
                                      <p:cBhvr>
                                        <p:cTn id="15" dur="500"/>
                                        <p:tgtEl>
                                          <p:spTgt spid="6043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0447"/>
                                        </p:tgtEl>
                                        <p:attrNameLst>
                                          <p:attrName>style.visibility</p:attrName>
                                        </p:attrNameLst>
                                      </p:cBhvr>
                                      <p:to>
                                        <p:strVal val="visible"/>
                                      </p:to>
                                    </p:set>
                                    <p:animEffect transition="in" filter="wipe(left)">
                                      <p:cBhvr>
                                        <p:cTn id="20" dur="500"/>
                                        <p:tgtEl>
                                          <p:spTgt spid="60447"/>
                                        </p:tgtEl>
                                      </p:cBhvr>
                                    </p:animEffect>
                                  </p:childTnLst>
                                </p:cTn>
                              </p:par>
                            </p:childTnLst>
                          </p:cTn>
                        </p:par>
                        <p:par>
                          <p:cTn id="21" fill="hold" nodeType="afterGroup">
                            <p:stCondLst>
                              <p:cond delay="500"/>
                            </p:stCondLst>
                            <p:childTnLst>
                              <p:par>
                                <p:cTn id="22" presetID="22" presetClass="entr" presetSubtype="2" fill="hold" grpId="0" nodeType="afterEffect">
                                  <p:stCondLst>
                                    <p:cond delay="0"/>
                                  </p:stCondLst>
                                  <p:childTnLst>
                                    <p:set>
                                      <p:cBhvr>
                                        <p:cTn id="23" dur="1" fill="hold">
                                          <p:stCondLst>
                                            <p:cond delay="0"/>
                                          </p:stCondLst>
                                        </p:cTn>
                                        <p:tgtEl>
                                          <p:spTgt spid="60440"/>
                                        </p:tgtEl>
                                        <p:attrNameLst>
                                          <p:attrName>style.visibility</p:attrName>
                                        </p:attrNameLst>
                                      </p:cBhvr>
                                      <p:to>
                                        <p:strVal val="visible"/>
                                      </p:to>
                                    </p:set>
                                    <p:animEffect transition="in" filter="wipe(right)">
                                      <p:cBhvr>
                                        <p:cTn id="24" dur="500"/>
                                        <p:tgtEl>
                                          <p:spTgt spid="60440"/>
                                        </p:tgtEl>
                                      </p:cBhvr>
                                    </p:animEffect>
                                  </p:childTnLst>
                                </p:cTn>
                              </p:par>
                            </p:childTnLst>
                          </p:cTn>
                        </p:par>
                        <p:par>
                          <p:cTn id="25" fill="hold" nodeType="after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60443"/>
                                        </p:tgtEl>
                                        <p:attrNameLst>
                                          <p:attrName>style.visibility</p:attrName>
                                        </p:attrNameLst>
                                      </p:cBhvr>
                                      <p:to>
                                        <p:strVal val="visible"/>
                                      </p:to>
                                    </p:set>
                                    <p:animEffect transition="in" filter="wipe(up)">
                                      <p:cBhvr>
                                        <p:cTn id="28" dur="500"/>
                                        <p:tgtEl>
                                          <p:spTgt spid="60443"/>
                                        </p:tgtEl>
                                      </p:cBhvr>
                                    </p:animEffect>
                                  </p:childTnLst>
                                </p:cTn>
                              </p:par>
                            </p:childTnLst>
                          </p:cTn>
                        </p:par>
                        <p:par>
                          <p:cTn id="29" fill="hold" nodeType="afterGroup">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60442"/>
                                        </p:tgtEl>
                                        <p:attrNameLst>
                                          <p:attrName>style.visibility</p:attrName>
                                        </p:attrNameLst>
                                      </p:cBhvr>
                                      <p:to>
                                        <p:strVal val="visible"/>
                                      </p:to>
                                    </p:set>
                                    <p:animEffect transition="in" filter="wipe(left)">
                                      <p:cBhvr>
                                        <p:cTn id="32" dur="500"/>
                                        <p:tgtEl>
                                          <p:spTgt spid="60442"/>
                                        </p:tgtEl>
                                      </p:cBhvr>
                                    </p:animEffect>
                                  </p:childTnLst>
                                </p:cTn>
                              </p:par>
                            </p:childTnLst>
                          </p:cTn>
                        </p:par>
                        <p:par>
                          <p:cTn id="33" fill="hold" nodeType="afterGroup">
                            <p:stCondLst>
                              <p:cond delay="2000"/>
                            </p:stCondLst>
                            <p:childTnLst>
                              <p:par>
                                <p:cTn id="34" presetID="22" presetClass="entr" presetSubtype="4" fill="hold" grpId="0" nodeType="afterEffect">
                                  <p:stCondLst>
                                    <p:cond delay="0"/>
                                  </p:stCondLst>
                                  <p:childTnLst>
                                    <p:set>
                                      <p:cBhvr>
                                        <p:cTn id="35" dur="1" fill="hold">
                                          <p:stCondLst>
                                            <p:cond delay="0"/>
                                          </p:stCondLst>
                                        </p:cTn>
                                        <p:tgtEl>
                                          <p:spTgt spid="60441"/>
                                        </p:tgtEl>
                                        <p:attrNameLst>
                                          <p:attrName>style.visibility</p:attrName>
                                        </p:attrNameLst>
                                      </p:cBhvr>
                                      <p:to>
                                        <p:strVal val="visible"/>
                                      </p:to>
                                    </p:set>
                                    <p:animEffect transition="in" filter="wipe(down)">
                                      <p:cBhvr>
                                        <p:cTn id="36" dur="500"/>
                                        <p:tgtEl>
                                          <p:spTgt spid="6044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60448"/>
                                        </p:tgtEl>
                                        <p:attrNameLst>
                                          <p:attrName>style.visibility</p:attrName>
                                        </p:attrNameLst>
                                      </p:cBhvr>
                                      <p:to>
                                        <p:strVal val="visible"/>
                                      </p:to>
                                    </p:set>
                                    <p:animEffect transition="in" filter="wipe(left)">
                                      <p:cBhvr>
                                        <p:cTn id="41" dur="500"/>
                                        <p:tgtEl>
                                          <p:spTgt spid="6044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60449"/>
                                        </p:tgtEl>
                                        <p:attrNameLst>
                                          <p:attrName>style.visibility</p:attrName>
                                        </p:attrNameLst>
                                      </p:cBhvr>
                                      <p:to>
                                        <p:strVal val="visible"/>
                                      </p:to>
                                    </p:set>
                                    <p:animEffect transition="in" filter="wipe(left)">
                                      <p:cBhvr>
                                        <p:cTn id="46" dur="500"/>
                                        <p:tgtEl>
                                          <p:spTgt spid="6044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60450"/>
                                        </p:tgtEl>
                                        <p:attrNameLst>
                                          <p:attrName>style.visibility</p:attrName>
                                        </p:attrNameLst>
                                      </p:cBhvr>
                                      <p:to>
                                        <p:strVal val="visible"/>
                                      </p:to>
                                    </p:set>
                                    <p:animEffect transition="in" filter="wipe(left)">
                                      <p:cBhvr>
                                        <p:cTn id="51" dur="500"/>
                                        <p:tgtEl>
                                          <p:spTgt spid="6045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2"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 calcmode="lin" valueType="num">
                                      <p:cBhvr additive="base">
                                        <p:cTn id="56" dur="500" fill="hold"/>
                                        <p:tgtEl>
                                          <p:spTgt spid="5"/>
                                        </p:tgtEl>
                                        <p:attrNameLst>
                                          <p:attrName>ppt_x</p:attrName>
                                        </p:attrNameLst>
                                      </p:cBhvr>
                                      <p:tavLst>
                                        <p:tav tm="0">
                                          <p:val>
                                            <p:strVal val="1+#ppt_w/2"/>
                                          </p:val>
                                        </p:tav>
                                        <p:tav tm="100000">
                                          <p:val>
                                            <p:strVal val="#ppt_x"/>
                                          </p:val>
                                        </p:tav>
                                      </p:tavLst>
                                    </p:anim>
                                    <p:anim calcmode="lin" valueType="num">
                                      <p:cBhvr additive="base">
                                        <p:cTn id="57"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0463"/>
                                        </p:tgtEl>
                                        <p:attrNameLst>
                                          <p:attrName>style.visibility</p:attrName>
                                        </p:attrNameLst>
                                      </p:cBhvr>
                                      <p:to>
                                        <p:strVal val="visible"/>
                                      </p:to>
                                    </p:set>
                                    <p:animEffect transition="in" filter="wipe(left)">
                                      <p:cBhvr>
                                        <p:cTn id="62" dur="500"/>
                                        <p:tgtEl>
                                          <p:spTgt spid="6046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60464"/>
                                        </p:tgtEl>
                                        <p:attrNameLst>
                                          <p:attrName>style.visibility</p:attrName>
                                        </p:attrNameLst>
                                      </p:cBhvr>
                                      <p:to>
                                        <p:strVal val="visible"/>
                                      </p:to>
                                    </p:set>
                                    <p:animEffect transition="in" filter="wipe(left)">
                                      <p:cBhvr>
                                        <p:cTn id="67" dur="500"/>
                                        <p:tgtEl>
                                          <p:spTgt spid="6046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60465"/>
                                        </p:tgtEl>
                                        <p:attrNameLst>
                                          <p:attrName>style.visibility</p:attrName>
                                        </p:attrNameLst>
                                      </p:cBhvr>
                                      <p:to>
                                        <p:strVal val="visible"/>
                                      </p:to>
                                    </p:set>
                                    <p:animEffect transition="in" filter="wipe(left)">
                                      <p:cBhvr>
                                        <p:cTn id="72" dur="500"/>
                                        <p:tgtEl>
                                          <p:spTgt spid="6046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60466"/>
                                        </p:tgtEl>
                                        <p:attrNameLst>
                                          <p:attrName>style.visibility</p:attrName>
                                        </p:attrNameLst>
                                      </p:cBhvr>
                                      <p:to>
                                        <p:strVal val="visible"/>
                                      </p:to>
                                    </p:set>
                                    <p:animEffect transition="in" filter="wipe(left)">
                                      <p:cBhvr>
                                        <p:cTn id="77" dur="500"/>
                                        <p:tgtEl>
                                          <p:spTgt spid="6046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60467"/>
                                        </p:tgtEl>
                                        <p:attrNameLst>
                                          <p:attrName>style.visibility</p:attrName>
                                        </p:attrNameLst>
                                      </p:cBhvr>
                                      <p:to>
                                        <p:strVal val="visible"/>
                                      </p:to>
                                    </p:set>
                                    <p:animEffect transition="in" filter="wipe(left)">
                                      <p:cBhvr>
                                        <p:cTn id="82" dur="500"/>
                                        <p:tgtEl>
                                          <p:spTgt spid="60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8" grpId="0" animBg="1"/>
      <p:bldP spid="60439" grpId="0" autoUpdateAnimBg="0"/>
      <p:bldP spid="60440" grpId="0" animBg="1"/>
      <p:bldP spid="60441" grpId="0" animBg="1"/>
      <p:bldP spid="60442" grpId="0" autoUpdateAnimBg="0"/>
      <p:bldP spid="60443" grpId="0" animBg="1"/>
      <p:bldP spid="60447" grpId="0" autoUpdateAnimBg="0"/>
      <p:bldP spid="6046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228600" y="76200"/>
            <a:ext cx="2503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a:solidFill>
                  <a:schemeClr val="accent2"/>
                </a:solidFill>
              </a:rPr>
              <a:t>2.</a:t>
            </a:r>
            <a:r>
              <a:rPr lang="en-US" altLang="zh-CN" sz="2800">
                <a:solidFill>
                  <a:srgbClr val="CC3300"/>
                </a:solidFill>
              </a:rPr>
              <a:t> </a:t>
            </a:r>
            <a:r>
              <a:rPr lang="zh-CN" altLang="en-US" sz="2800">
                <a:solidFill>
                  <a:srgbClr val="CC3300"/>
                </a:solidFill>
              </a:rPr>
              <a:t>电势叠加法  </a:t>
            </a:r>
            <a:endParaRPr lang="en-US" altLang="zh-CN" sz="2800">
              <a:solidFill>
                <a:srgbClr val="CC3300"/>
              </a:solidFill>
            </a:endParaRPr>
          </a:p>
        </p:txBody>
      </p:sp>
      <p:sp>
        <p:nvSpPr>
          <p:cNvPr id="61443" name="Text Box 3"/>
          <p:cNvSpPr txBox="1">
            <a:spLocks noChangeArrowheads="1"/>
          </p:cNvSpPr>
          <p:nvPr/>
        </p:nvSpPr>
        <p:spPr bwMode="auto">
          <a:xfrm>
            <a:off x="457200" y="5002213"/>
            <a:ext cx="1538288"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0000"/>
              </a:lnSpc>
              <a:spcBef>
                <a:spcPct val="0"/>
              </a:spcBef>
              <a:buClr>
                <a:srgbClr val="CC3300"/>
              </a:buClr>
              <a:buFont typeface="Wingdings" pitchFamily="2" charset="2"/>
              <a:buChar char="Ø"/>
            </a:pPr>
            <a:r>
              <a:rPr lang="zh-CN" altLang="en-US" sz="2800">
                <a:solidFill>
                  <a:schemeClr val="accent2"/>
                </a:solidFill>
              </a:rPr>
              <a:t>步骤：</a:t>
            </a:r>
            <a:endParaRPr lang="en-US" altLang="zh-CN" sz="2800">
              <a:solidFill>
                <a:schemeClr val="accent2"/>
              </a:solidFill>
            </a:endParaRPr>
          </a:p>
        </p:txBody>
      </p:sp>
      <p:sp>
        <p:nvSpPr>
          <p:cNvPr id="61444" name="Text Box 4"/>
          <p:cNvSpPr txBox="1">
            <a:spLocks noChangeArrowheads="1"/>
          </p:cNvSpPr>
          <p:nvPr/>
        </p:nvSpPr>
        <p:spPr bwMode="auto">
          <a:xfrm>
            <a:off x="381000" y="654050"/>
            <a:ext cx="85121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 typeface="Wingdings" pitchFamily="2" charset="2"/>
              <a:buChar char="Ø"/>
            </a:pPr>
            <a:r>
              <a:rPr lang="zh-CN" altLang="en-US" sz="2800">
                <a:solidFill>
                  <a:srgbClr val="CC3300"/>
                </a:solidFill>
              </a:rPr>
              <a:t>电势叠加原理</a:t>
            </a:r>
            <a:r>
              <a:rPr lang="zh-CN" altLang="en-US" sz="2800"/>
              <a:t>：</a:t>
            </a:r>
            <a:r>
              <a:rPr lang="zh-CN" altLang="en-US" sz="2800">
                <a:solidFill>
                  <a:schemeClr val="accent2"/>
                </a:solidFill>
              </a:rPr>
              <a:t>点电荷系电场中某点的电势等于各生场电荷单独存在时在该点产生的电势的代数和。</a:t>
            </a:r>
          </a:p>
        </p:txBody>
      </p:sp>
      <p:graphicFrame>
        <p:nvGraphicFramePr>
          <p:cNvPr id="61445" name="Object 5"/>
          <p:cNvGraphicFramePr>
            <a:graphicFrameLocks noChangeAspect="1"/>
          </p:cNvGraphicFramePr>
          <p:nvPr/>
        </p:nvGraphicFramePr>
        <p:xfrm>
          <a:off x="711200" y="1600200"/>
          <a:ext cx="6237288" cy="739775"/>
        </p:xfrm>
        <a:graphic>
          <a:graphicData uri="http://schemas.openxmlformats.org/presentationml/2006/ole">
            <mc:AlternateContent xmlns:mc="http://schemas.openxmlformats.org/markup-compatibility/2006">
              <mc:Choice xmlns:v="urn:schemas-microsoft-com:vml" Requires="v">
                <p:oleObj name="公式" r:id="rId2" imgW="6134033" imgH="695257" progId="Equation.3">
                  <p:embed/>
                </p:oleObj>
              </mc:Choice>
              <mc:Fallback>
                <p:oleObj name="公式" r:id="rId2" imgW="6134033" imgH="695257"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1600200"/>
                        <a:ext cx="6237288"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6" name="Object 6"/>
          <p:cNvGraphicFramePr>
            <a:graphicFrameLocks noChangeAspect="1"/>
          </p:cNvGraphicFramePr>
          <p:nvPr/>
        </p:nvGraphicFramePr>
        <p:xfrm>
          <a:off x="1003300" y="2308225"/>
          <a:ext cx="5876925" cy="739775"/>
        </p:xfrm>
        <a:graphic>
          <a:graphicData uri="http://schemas.openxmlformats.org/presentationml/2006/ole">
            <mc:AlternateContent xmlns:mc="http://schemas.openxmlformats.org/markup-compatibility/2006">
              <mc:Choice xmlns:v="urn:schemas-microsoft-com:vml" Requires="v">
                <p:oleObj name="公式" r:id="rId4" imgW="5781759" imgH="695257" progId="Equation.3">
                  <p:embed/>
                </p:oleObj>
              </mc:Choice>
              <mc:Fallback>
                <p:oleObj name="公式" r:id="rId4" imgW="5781759" imgH="695257"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3300" y="2308225"/>
                        <a:ext cx="587692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7" name="Object 7"/>
          <p:cNvGraphicFramePr>
            <a:graphicFrameLocks noChangeAspect="1"/>
          </p:cNvGraphicFramePr>
          <p:nvPr/>
        </p:nvGraphicFramePr>
        <p:xfrm>
          <a:off x="1028700" y="2965450"/>
          <a:ext cx="5943600" cy="1019175"/>
        </p:xfrm>
        <a:graphic>
          <a:graphicData uri="http://schemas.openxmlformats.org/presentationml/2006/ole">
            <mc:AlternateContent xmlns:mc="http://schemas.openxmlformats.org/markup-compatibility/2006">
              <mc:Choice xmlns:v="urn:schemas-microsoft-com:vml" Requires="v">
                <p:oleObj name="公式" r:id="rId6" imgW="5838943" imgH="981143" progId="Equation.3">
                  <p:embed/>
                </p:oleObj>
              </mc:Choice>
              <mc:Fallback>
                <p:oleObj name="公式" r:id="rId6" imgW="5838943" imgH="981143"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8700" y="2965450"/>
                        <a:ext cx="59436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8" name="Text Box 8"/>
          <p:cNvSpPr txBox="1">
            <a:spLocks noChangeArrowheads="1"/>
          </p:cNvSpPr>
          <p:nvPr/>
        </p:nvSpPr>
        <p:spPr bwMode="auto">
          <a:xfrm>
            <a:off x="1371600" y="4114800"/>
            <a:ext cx="3276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电荷连续分布的带电体电场中的电势</a:t>
            </a:r>
            <a:endParaRPr lang="en-US" altLang="zh-CN" sz="2800">
              <a:solidFill>
                <a:schemeClr val="accent2"/>
              </a:solidFill>
            </a:endParaRPr>
          </a:p>
        </p:txBody>
      </p:sp>
      <p:sp>
        <p:nvSpPr>
          <p:cNvPr id="61449" name="Rectangle 9"/>
          <p:cNvSpPr>
            <a:spLocks noChangeArrowheads="1"/>
          </p:cNvSpPr>
          <p:nvPr/>
        </p:nvSpPr>
        <p:spPr bwMode="auto">
          <a:xfrm>
            <a:off x="0" y="5334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61450" name="Text Box 10"/>
          <p:cNvSpPr txBox="1">
            <a:spLocks noChangeArrowheads="1"/>
          </p:cNvSpPr>
          <p:nvPr/>
        </p:nvSpPr>
        <p:spPr bwMode="auto">
          <a:xfrm>
            <a:off x="7391400" y="3501008"/>
            <a:ext cx="164509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dirty="0">
                <a:solidFill>
                  <a:srgbClr val="CC3300"/>
                </a:solidFill>
              </a:rPr>
              <a:t>电势零点选在无限远处</a:t>
            </a:r>
            <a:endParaRPr lang="en-US" altLang="zh-CN" sz="2800" dirty="0">
              <a:solidFill>
                <a:srgbClr val="CC3300"/>
              </a:solidFill>
            </a:endParaRPr>
          </a:p>
        </p:txBody>
      </p:sp>
      <p:graphicFrame>
        <p:nvGraphicFramePr>
          <p:cNvPr id="61451" name="Object 11"/>
          <p:cNvGraphicFramePr>
            <a:graphicFrameLocks noChangeAspect="1"/>
          </p:cNvGraphicFramePr>
          <p:nvPr/>
        </p:nvGraphicFramePr>
        <p:xfrm>
          <a:off x="5156200" y="4108450"/>
          <a:ext cx="1874838" cy="1011238"/>
        </p:xfrm>
        <a:graphic>
          <a:graphicData uri="http://schemas.openxmlformats.org/presentationml/2006/ole">
            <mc:AlternateContent xmlns:mc="http://schemas.openxmlformats.org/markup-compatibility/2006">
              <mc:Choice xmlns:v="urn:schemas-microsoft-com:vml" Requires="v">
                <p:oleObj name="公式" r:id="rId8" imgW="1800208" imgH="952500" progId="Equation.3">
                  <p:embed/>
                </p:oleObj>
              </mc:Choice>
              <mc:Fallback>
                <p:oleObj name="公式" r:id="rId8" imgW="1800208" imgH="9525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56200" y="4108450"/>
                        <a:ext cx="1874838"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52" name="AutoShape 12"/>
          <p:cNvSpPr>
            <a:spLocks/>
          </p:cNvSpPr>
          <p:nvPr/>
        </p:nvSpPr>
        <p:spPr bwMode="auto">
          <a:xfrm>
            <a:off x="7162800" y="3505200"/>
            <a:ext cx="76200" cy="1295400"/>
          </a:xfrm>
          <a:prstGeom prst="rightBrace">
            <a:avLst>
              <a:gd name="adj1" fmla="val 141667"/>
              <a:gd name="adj2"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grpSp>
        <p:nvGrpSpPr>
          <p:cNvPr id="2" name="Group 13"/>
          <p:cNvGrpSpPr>
            <a:grpSpLocks/>
          </p:cNvGrpSpPr>
          <p:nvPr/>
        </p:nvGrpSpPr>
        <p:grpSpPr bwMode="auto">
          <a:xfrm>
            <a:off x="1819275" y="5491163"/>
            <a:ext cx="6310313" cy="604837"/>
            <a:chOff x="1146" y="3459"/>
            <a:chExt cx="3975" cy="381"/>
          </a:xfrm>
        </p:grpSpPr>
        <p:sp>
          <p:nvSpPr>
            <p:cNvPr id="31763" name="Text Box 14"/>
            <p:cNvSpPr txBox="1">
              <a:spLocks noChangeArrowheads="1"/>
            </p:cNvSpPr>
            <p:nvPr/>
          </p:nvSpPr>
          <p:spPr bwMode="auto">
            <a:xfrm>
              <a:off x="1146" y="3459"/>
              <a:ext cx="397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0000"/>
                </a:lnSpc>
                <a:spcBef>
                  <a:spcPct val="0"/>
                </a:spcBef>
                <a:buFontTx/>
                <a:buNone/>
              </a:pPr>
              <a:r>
                <a:rPr lang="en-US" altLang="zh-CN" sz="2800">
                  <a:solidFill>
                    <a:schemeClr val="accent2"/>
                  </a:solidFill>
                </a:rPr>
                <a:t>(2) </a:t>
              </a:r>
              <a:r>
                <a:rPr lang="zh-CN" altLang="en-US" sz="2800">
                  <a:solidFill>
                    <a:schemeClr val="accent2"/>
                  </a:solidFill>
                </a:rPr>
                <a:t>根据点电荷电势公式由</a:t>
              </a:r>
              <a:r>
                <a:rPr lang="en-US" altLang="zh-CN" sz="2800">
                  <a:solidFill>
                    <a:schemeClr val="accent2"/>
                  </a:solidFill>
                </a:rPr>
                <a:t>d</a:t>
              </a:r>
              <a:r>
                <a:rPr lang="en-US" altLang="zh-CN" sz="2800" i="1">
                  <a:solidFill>
                    <a:schemeClr val="accent2"/>
                  </a:solidFill>
                </a:rPr>
                <a:t>q </a:t>
              </a:r>
              <a:r>
                <a:rPr lang="zh-CN" altLang="en-US" sz="2800">
                  <a:solidFill>
                    <a:schemeClr val="accent2"/>
                  </a:solidFill>
                </a:rPr>
                <a:t>求出      ；</a:t>
              </a:r>
              <a:endParaRPr lang="en-US" altLang="zh-CN" sz="2800"/>
            </a:p>
          </p:txBody>
        </p:sp>
        <p:graphicFrame>
          <p:nvGraphicFramePr>
            <p:cNvPr id="31764" name="Object 15"/>
            <p:cNvGraphicFramePr>
              <a:graphicFrameLocks noChangeAspect="1"/>
            </p:cNvGraphicFramePr>
            <p:nvPr/>
          </p:nvGraphicFramePr>
          <p:xfrm>
            <a:off x="4508" y="3578"/>
            <a:ext cx="325" cy="262"/>
          </p:xfrm>
          <a:graphic>
            <a:graphicData uri="http://schemas.openxmlformats.org/presentationml/2006/ole">
              <mc:AlternateContent xmlns:mc="http://schemas.openxmlformats.org/markup-compatibility/2006">
                <mc:Choice xmlns:v="urn:schemas-microsoft-com:vml" Requires="v">
                  <p:oleObj name="公式" r:id="rId10" imgW="466641" imgH="371543" progId="Equation.3">
                    <p:embed/>
                  </p:oleObj>
                </mc:Choice>
                <mc:Fallback>
                  <p:oleObj name="公式" r:id="rId10" imgW="466641" imgH="371543"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08" y="3578"/>
                          <a:ext cx="32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16"/>
          <p:cNvGrpSpPr>
            <a:grpSpLocks/>
          </p:cNvGrpSpPr>
          <p:nvPr/>
        </p:nvGrpSpPr>
        <p:grpSpPr bwMode="auto">
          <a:xfrm>
            <a:off x="1835150" y="6086475"/>
            <a:ext cx="6911975" cy="650875"/>
            <a:chOff x="1152" y="3815"/>
            <a:chExt cx="4354" cy="410"/>
          </a:xfrm>
        </p:grpSpPr>
        <p:graphicFrame>
          <p:nvGraphicFramePr>
            <p:cNvPr id="31760" name="Object 17"/>
            <p:cNvGraphicFramePr>
              <a:graphicFrameLocks noChangeAspect="1"/>
            </p:cNvGraphicFramePr>
            <p:nvPr/>
          </p:nvGraphicFramePr>
          <p:xfrm>
            <a:off x="3548" y="3888"/>
            <a:ext cx="325" cy="262"/>
          </p:xfrm>
          <a:graphic>
            <a:graphicData uri="http://schemas.openxmlformats.org/presentationml/2006/ole">
              <mc:AlternateContent xmlns:mc="http://schemas.openxmlformats.org/markup-compatibility/2006">
                <mc:Choice xmlns:v="urn:schemas-microsoft-com:vml" Requires="v">
                  <p:oleObj name="公式" r:id="rId12" imgW="466641" imgH="371543" progId="Equation.3">
                    <p:embed/>
                  </p:oleObj>
                </mc:Choice>
                <mc:Fallback>
                  <p:oleObj name="公式" r:id="rId12" imgW="466641" imgH="371543" progId="Equation.3">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48" y="3888"/>
                          <a:ext cx="32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61" name="Object 18"/>
            <p:cNvGraphicFramePr>
              <a:graphicFrameLocks noChangeAspect="1"/>
            </p:cNvGraphicFramePr>
            <p:nvPr/>
          </p:nvGraphicFramePr>
          <p:xfrm>
            <a:off x="4363" y="3815"/>
            <a:ext cx="877" cy="410"/>
          </p:xfrm>
          <a:graphic>
            <a:graphicData uri="http://schemas.openxmlformats.org/presentationml/2006/ole">
              <mc:AlternateContent xmlns:mc="http://schemas.openxmlformats.org/markup-compatibility/2006">
                <mc:Choice xmlns:v="urn:schemas-microsoft-com:vml" Requires="v">
                  <p:oleObj name="公式" r:id="rId14" imgW="1333567" imgH="600143" progId="Equation.3">
                    <p:embed/>
                  </p:oleObj>
                </mc:Choice>
                <mc:Fallback>
                  <p:oleObj name="公式" r:id="rId14" imgW="1333567" imgH="600143" progId="Equation.3">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63" y="3815"/>
                          <a:ext cx="877"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62" name="Text Box 19"/>
            <p:cNvSpPr txBox="1">
              <a:spLocks noChangeArrowheads="1"/>
            </p:cNvSpPr>
            <p:nvPr/>
          </p:nvSpPr>
          <p:spPr bwMode="auto">
            <a:xfrm>
              <a:off x="1152" y="3840"/>
              <a:ext cx="43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a:solidFill>
                    <a:schemeClr val="accent2"/>
                  </a:solidFill>
                </a:rPr>
                <a:t>(3) </a:t>
              </a:r>
              <a:r>
                <a:rPr lang="zh-CN" altLang="en-US" sz="2800">
                  <a:solidFill>
                    <a:schemeClr val="accent2"/>
                  </a:solidFill>
                </a:rPr>
                <a:t>根据电势叠加原理由      求出                。</a:t>
              </a:r>
              <a:endParaRPr lang="en-US" altLang="zh-CN" sz="2800">
                <a:solidFill>
                  <a:schemeClr val="accent2"/>
                </a:solidFill>
              </a:endParaRPr>
            </a:p>
          </p:txBody>
        </p:sp>
      </p:grpSp>
      <p:sp>
        <p:nvSpPr>
          <p:cNvPr id="61460" name="Text Box 20"/>
          <p:cNvSpPr txBox="1">
            <a:spLocks noChangeArrowheads="1"/>
          </p:cNvSpPr>
          <p:nvPr/>
        </p:nvSpPr>
        <p:spPr bwMode="auto">
          <a:xfrm>
            <a:off x="1836738" y="5095875"/>
            <a:ext cx="4621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a:solidFill>
                  <a:schemeClr val="accent2"/>
                </a:solidFill>
              </a:rPr>
              <a:t>(1) </a:t>
            </a:r>
            <a:r>
              <a:rPr lang="zh-CN" altLang="en-US" sz="2800">
                <a:solidFill>
                  <a:schemeClr val="accent2"/>
                </a:solidFill>
              </a:rPr>
              <a:t>把带电体分为无限多</a:t>
            </a:r>
            <a:r>
              <a:rPr lang="en-US" altLang="zh-CN" sz="2800">
                <a:solidFill>
                  <a:schemeClr val="accent2"/>
                </a:solidFill>
              </a:rPr>
              <a:t>d</a:t>
            </a:r>
            <a:r>
              <a:rPr lang="en-US" altLang="zh-CN" sz="2800" i="1">
                <a:solidFill>
                  <a:schemeClr val="accent2"/>
                </a:solidFill>
              </a:rPr>
              <a:t>q</a:t>
            </a:r>
            <a:r>
              <a:rPr lang="zh-CN" altLang="en-US" sz="2800">
                <a:solidFill>
                  <a:schemeClr val="accent2"/>
                </a:solidFill>
              </a:rPr>
              <a:t>；</a:t>
            </a:r>
            <a:endParaRPr lang="en-US" altLang="zh-CN" sz="2800">
              <a:solidFill>
                <a:schemeClr val="accent2"/>
              </a:solidFill>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blinds(horizontal)">
                                      <p:cBhvr>
                                        <p:cTn id="7" dur="500"/>
                                        <p:tgtEl>
                                          <p:spTgt spid="61442"/>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61449"/>
                                        </p:tgtEl>
                                        <p:attrNameLst>
                                          <p:attrName>style.visibility</p:attrName>
                                        </p:attrNameLst>
                                      </p:cBhvr>
                                      <p:to>
                                        <p:strVal val="visible"/>
                                      </p:to>
                                    </p:set>
                                    <p:animEffect transition="in" filter="strips(upRight)">
                                      <p:cBhvr>
                                        <p:cTn id="11" dur="500"/>
                                        <p:tgtEl>
                                          <p:spTgt spid="6144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1444"/>
                                        </p:tgtEl>
                                        <p:attrNameLst>
                                          <p:attrName>style.visibility</p:attrName>
                                        </p:attrNameLst>
                                      </p:cBhvr>
                                      <p:to>
                                        <p:strVal val="visible"/>
                                      </p:to>
                                    </p:set>
                                    <p:animEffect transition="in" filter="wipe(left)">
                                      <p:cBhvr>
                                        <p:cTn id="16" dur="500"/>
                                        <p:tgtEl>
                                          <p:spTgt spid="6144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1445"/>
                                        </p:tgtEl>
                                        <p:attrNameLst>
                                          <p:attrName>style.visibility</p:attrName>
                                        </p:attrNameLst>
                                      </p:cBhvr>
                                      <p:to>
                                        <p:strVal val="visible"/>
                                      </p:to>
                                    </p:set>
                                    <p:animEffect transition="in" filter="wipe(left)">
                                      <p:cBhvr>
                                        <p:cTn id="21" dur="500"/>
                                        <p:tgtEl>
                                          <p:spTgt spid="6144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61446"/>
                                        </p:tgtEl>
                                        <p:attrNameLst>
                                          <p:attrName>style.visibility</p:attrName>
                                        </p:attrNameLst>
                                      </p:cBhvr>
                                      <p:to>
                                        <p:strVal val="visible"/>
                                      </p:to>
                                    </p:set>
                                    <p:animEffect transition="in" filter="wipe(left)">
                                      <p:cBhvr>
                                        <p:cTn id="26" dur="500"/>
                                        <p:tgtEl>
                                          <p:spTgt spid="6144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61447"/>
                                        </p:tgtEl>
                                        <p:attrNameLst>
                                          <p:attrName>style.visibility</p:attrName>
                                        </p:attrNameLst>
                                      </p:cBhvr>
                                      <p:to>
                                        <p:strVal val="visible"/>
                                      </p:to>
                                    </p:set>
                                    <p:animEffect transition="in" filter="wipe(left)">
                                      <p:cBhvr>
                                        <p:cTn id="31" dur="500"/>
                                        <p:tgtEl>
                                          <p:spTgt spid="6144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1448"/>
                                        </p:tgtEl>
                                        <p:attrNameLst>
                                          <p:attrName>style.visibility</p:attrName>
                                        </p:attrNameLst>
                                      </p:cBhvr>
                                      <p:to>
                                        <p:strVal val="visible"/>
                                      </p:to>
                                    </p:set>
                                    <p:animEffect transition="in" filter="wipe(left)">
                                      <p:cBhvr>
                                        <p:cTn id="36" dur="500"/>
                                        <p:tgtEl>
                                          <p:spTgt spid="6144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61451"/>
                                        </p:tgtEl>
                                        <p:attrNameLst>
                                          <p:attrName>style.visibility</p:attrName>
                                        </p:attrNameLst>
                                      </p:cBhvr>
                                      <p:to>
                                        <p:strVal val="visible"/>
                                      </p:to>
                                    </p:set>
                                    <p:animEffect transition="in" filter="wipe(left)">
                                      <p:cBhvr>
                                        <p:cTn id="41" dur="500"/>
                                        <p:tgtEl>
                                          <p:spTgt spid="6145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61452"/>
                                        </p:tgtEl>
                                        <p:attrNameLst>
                                          <p:attrName>style.visibility</p:attrName>
                                        </p:attrNameLst>
                                      </p:cBhvr>
                                      <p:to>
                                        <p:strVal val="visible"/>
                                      </p:to>
                                    </p:set>
                                    <p:animEffect transition="in" filter="wipe(up)">
                                      <p:cBhvr>
                                        <p:cTn id="46" dur="500"/>
                                        <p:tgtEl>
                                          <p:spTgt spid="6145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61450"/>
                                        </p:tgtEl>
                                        <p:attrNameLst>
                                          <p:attrName>style.visibility</p:attrName>
                                        </p:attrNameLst>
                                      </p:cBhvr>
                                      <p:to>
                                        <p:strVal val="visible"/>
                                      </p:to>
                                    </p:set>
                                    <p:animEffect transition="in" filter="wipe(up)">
                                      <p:cBhvr>
                                        <p:cTn id="51" dur="500"/>
                                        <p:tgtEl>
                                          <p:spTgt spid="6145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1443"/>
                                        </p:tgtEl>
                                        <p:attrNameLst>
                                          <p:attrName>style.visibility</p:attrName>
                                        </p:attrNameLst>
                                      </p:cBhvr>
                                      <p:to>
                                        <p:strVal val="visible"/>
                                      </p:to>
                                    </p:set>
                                    <p:animEffect transition="in" filter="wipe(left)">
                                      <p:cBhvr>
                                        <p:cTn id="56" dur="500"/>
                                        <p:tgtEl>
                                          <p:spTgt spid="6144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61460"/>
                                        </p:tgtEl>
                                        <p:attrNameLst>
                                          <p:attrName>style.visibility</p:attrName>
                                        </p:attrNameLst>
                                      </p:cBhvr>
                                      <p:to>
                                        <p:strVal val="visible"/>
                                      </p:to>
                                    </p:set>
                                    <p:animEffect transition="in" filter="wipe(left)">
                                      <p:cBhvr>
                                        <p:cTn id="61" dur="500"/>
                                        <p:tgtEl>
                                          <p:spTgt spid="6146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wipe(left)">
                                      <p:cBhvr>
                                        <p:cTn id="66" dur="500"/>
                                        <p:tgtEl>
                                          <p:spTgt spid="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wipe(left)">
                                      <p:cBhvr>
                                        <p:cTn id="7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utoUpdateAnimBg="0"/>
      <p:bldP spid="61443" grpId="0" autoUpdateAnimBg="0"/>
      <p:bldP spid="61444" grpId="0" autoUpdateAnimBg="0"/>
      <p:bldP spid="61448" grpId="0" autoUpdateAnimBg="0"/>
      <p:bldP spid="61449" grpId="0" animBg="1"/>
      <p:bldP spid="61450" grpId="0" autoUpdateAnimBg="0"/>
      <p:bldP spid="61452" grpId="0" animBg="1"/>
      <p:bldP spid="6146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0" y="22860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grpSp>
        <p:nvGrpSpPr>
          <p:cNvPr id="2" name="Group 3"/>
          <p:cNvGrpSpPr>
            <a:grpSpLocks/>
          </p:cNvGrpSpPr>
          <p:nvPr/>
        </p:nvGrpSpPr>
        <p:grpSpPr bwMode="auto">
          <a:xfrm>
            <a:off x="60325" y="76200"/>
            <a:ext cx="8931275" cy="2227263"/>
            <a:chOff x="38" y="48"/>
            <a:chExt cx="5626" cy="1403"/>
          </a:xfrm>
        </p:grpSpPr>
        <p:sp>
          <p:nvSpPr>
            <p:cNvPr id="32800" name="Text Box 4"/>
            <p:cNvSpPr txBox="1">
              <a:spLocks noChangeArrowheads="1"/>
            </p:cNvSpPr>
            <p:nvPr/>
          </p:nvSpPr>
          <p:spPr bwMode="auto">
            <a:xfrm>
              <a:off x="38" y="48"/>
              <a:ext cx="5626" cy="1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例</a:t>
              </a:r>
              <a:r>
                <a:rPr lang="en-US" altLang="zh-CN" sz="2800">
                  <a:solidFill>
                    <a:schemeClr val="accent2"/>
                  </a:solidFill>
                </a:rPr>
                <a:t>3</a:t>
              </a:r>
              <a:r>
                <a:rPr lang="zh-CN" altLang="en-US" sz="2800">
                  <a:solidFill>
                    <a:schemeClr val="accent2"/>
                  </a:solidFill>
                </a:rPr>
                <a:t>：点电荷</a:t>
              </a:r>
              <a:r>
                <a:rPr lang="en-US" altLang="zh-CN" sz="2800" i="1">
                  <a:solidFill>
                    <a:schemeClr val="accent2"/>
                  </a:solidFill>
                </a:rPr>
                <a:t>q</a:t>
              </a:r>
              <a:r>
                <a:rPr lang="en-US" altLang="zh-CN" sz="2800" baseline="-25000">
                  <a:solidFill>
                    <a:schemeClr val="accent2"/>
                  </a:solidFill>
                </a:rPr>
                <a:t>1</a:t>
              </a:r>
              <a:r>
                <a:rPr lang="zh-CN" altLang="en-US" sz="2800">
                  <a:solidFill>
                    <a:schemeClr val="accent2"/>
                  </a:solidFill>
                </a:rPr>
                <a:t>、</a:t>
              </a:r>
              <a:r>
                <a:rPr lang="en-US" altLang="zh-CN" sz="2800" i="1">
                  <a:solidFill>
                    <a:schemeClr val="accent2"/>
                  </a:solidFill>
                </a:rPr>
                <a:t>q</a:t>
              </a:r>
              <a:r>
                <a:rPr lang="en-US" altLang="zh-CN" sz="2800" baseline="-25000">
                  <a:solidFill>
                    <a:schemeClr val="accent2"/>
                  </a:solidFill>
                </a:rPr>
                <a:t>2</a:t>
              </a:r>
              <a:r>
                <a:rPr lang="zh-CN" altLang="en-US" sz="2800">
                  <a:solidFill>
                    <a:schemeClr val="accent2"/>
                  </a:solidFill>
                </a:rPr>
                <a:t>、</a:t>
              </a:r>
              <a:r>
                <a:rPr lang="en-US" altLang="zh-CN" sz="2800" i="1">
                  <a:solidFill>
                    <a:schemeClr val="accent2"/>
                  </a:solidFill>
                </a:rPr>
                <a:t>q</a:t>
              </a:r>
              <a:r>
                <a:rPr lang="en-US" altLang="zh-CN" sz="2800" baseline="-25000">
                  <a:solidFill>
                    <a:schemeClr val="accent2"/>
                  </a:solidFill>
                </a:rPr>
                <a:t>3</a:t>
              </a:r>
              <a:r>
                <a:rPr lang="zh-CN" altLang="en-US" sz="2800">
                  <a:solidFill>
                    <a:schemeClr val="accent2"/>
                  </a:solidFill>
                </a:rPr>
                <a:t>、</a:t>
              </a:r>
              <a:r>
                <a:rPr lang="en-US" altLang="zh-CN" sz="2800" i="1">
                  <a:solidFill>
                    <a:schemeClr val="accent2"/>
                  </a:solidFill>
                </a:rPr>
                <a:t>q</a:t>
              </a:r>
              <a:r>
                <a:rPr lang="en-US" altLang="zh-CN" sz="2800" baseline="-25000">
                  <a:solidFill>
                    <a:schemeClr val="accent2"/>
                  </a:solidFill>
                </a:rPr>
                <a:t>4</a:t>
              </a:r>
              <a:r>
                <a:rPr lang="zh-CN" altLang="en-US" sz="2800">
                  <a:solidFill>
                    <a:schemeClr val="accent2"/>
                  </a:solidFill>
                </a:rPr>
                <a:t>均为                  ，放在一正方形的四个顶点上，各顶点与正方形中心</a:t>
              </a:r>
              <a:r>
                <a:rPr lang="en-US" altLang="zh-CN" sz="2800" i="1">
                  <a:solidFill>
                    <a:schemeClr val="accent2"/>
                  </a:solidFill>
                </a:rPr>
                <a:t>O</a:t>
              </a:r>
              <a:r>
                <a:rPr lang="zh-CN" altLang="en-US" sz="2800">
                  <a:solidFill>
                    <a:schemeClr val="accent2"/>
                  </a:solidFill>
                </a:rPr>
                <a:t>的距离均为</a:t>
              </a:r>
              <a:r>
                <a:rPr lang="en-US" altLang="zh-CN" sz="2800">
                  <a:solidFill>
                    <a:schemeClr val="accent2"/>
                  </a:solidFill>
                </a:rPr>
                <a:t>5.0cm</a:t>
              </a:r>
              <a:r>
                <a:rPr lang="zh-CN" altLang="en-US" sz="2800">
                  <a:solidFill>
                    <a:schemeClr val="accent2"/>
                  </a:solidFill>
                </a:rPr>
                <a:t>。</a:t>
              </a:r>
              <a:r>
                <a:rPr lang="en-US" altLang="zh-CN" sz="2800">
                  <a:solidFill>
                    <a:schemeClr val="accent2"/>
                  </a:solidFill>
                </a:rPr>
                <a:t>(1)</a:t>
              </a:r>
              <a:r>
                <a:rPr lang="zh-CN" altLang="en-US" sz="2800">
                  <a:solidFill>
                    <a:schemeClr val="accent2"/>
                  </a:solidFill>
                </a:rPr>
                <a:t>计算</a:t>
              </a:r>
              <a:r>
                <a:rPr lang="en-US" altLang="zh-CN" sz="2800" i="1">
                  <a:solidFill>
                    <a:schemeClr val="accent2"/>
                  </a:solidFill>
                </a:rPr>
                <a:t>O</a:t>
              </a:r>
              <a:r>
                <a:rPr lang="zh-CN" altLang="en-US" sz="2800">
                  <a:solidFill>
                    <a:schemeClr val="accent2"/>
                  </a:solidFill>
                </a:rPr>
                <a:t>点的电势；</a:t>
              </a:r>
              <a:r>
                <a:rPr lang="en-US" altLang="zh-CN" sz="2800">
                  <a:solidFill>
                    <a:schemeClr val="accent2"/>
                  </a:solidFill>
                </a:rPr>
                <a:t>(2)</a:t>
              </a:r>
              <a:r>
                <a:rPr lang="zh-CN" altLang="en-US" sz="2800">
                  <a:solidFill>
                    <a:schemeClr val="accent2"/>
                  </a:solidFill>
                </a:rPr>
                <a:t>将试验电荷                     从无限远处移到</a:t>
              </a:r>
              <a:r>
                <a:rPr lang="en-US" altLang="zh-CN" sz="2800" i="1">
                  <a:solidFill>
                    <a:schemeClr val="accent2"/>
                  </a:solidFill>
                </a:rPr>
                <a:t>O</a:t>
              </a:r>
              <a:r>
                <a:rPr lang="zh-CN" altLang="en-US" sz="2800">
                  <a:solidFill>
                    <a:schemeClr val="accent2"/>
                  </a:solidFill>
                </a:rPr>
                <a:t>点，电场力做的功为多少？</a:t>
              </a:r>
              <a:r>
                <a:rPr lang="en-US" altLang="zh-CN" sz="2800">
                  <a:solidFill>
                    <a:schemeClr val="accent2"/>
                  </a:solidFill>
                </a:rPr>
                <a:t>(3)</a:t>
              </a:r>
              <a:r>
                <a:rPr lang="zh-CN" altLang="en-US" sz="2800">
                  <a:solidFill>
                    <a:schemeClr val="accent2"/>
                  </a:solidFill>
                </a:rPr>
                <a:t>电势能改变多少？是增加还是减少？</a:t>
              </a:r>
            </a:p>
          </p:txBody>
        </p:sp>
        <p:graphicFrame>
          <p:nvGraphicFramePr>
            <p:cNvPr id="32801" name="Object 5"/>
            <p:cNvGraphicFramePr>
              <a:graphicFrameLocks noChangeAspect="1"/>
            </p:cNvGraphicFramePr>
            <p:nvPr/>
          </p:nvGraphicFramePr>
          <p:xfrm>
            <a:off x="3220" y="74"/>
            <a:ext cx="1000" cy="236"/>
          </p:xfrm>
          <a:graphic>
            <a:graphicData uri="http://schemas.openxmlformats.org/presentationml/2006/ole">
              <mc:AlternateContent xmlns:mc="http://schemas.openxmlformats.org/markup-compatibility/2006">
                <mc:Choice xmlns:v="urn:schemas-microsoft-com:vml" Requires="v">
                  <p:oleObj name="公式" r:id="rId2" imgW="1685841" imgH="371543" progId="Equation.3">
                    <p:embed/>
                  </p:oleObj>
                </mc:Choice>
                <mc:Fallback>
                  <p:oleObj name="公式" r:id="rId2" imgW="1685841" imgH="371543"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0" y="74"/>
                          <a:ext cx="1000"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802" name="Object 6"/>
            <p:cNvGraphicFramePr>
              <a:graphicFrameLocks noChangeAspect="1"/>
            </p:cNvGraphicFramePr>
            <p:nvPr/>
          </p:nvGraphicFramePr>
          <p:xfrm>
            <a:off x="4272" y="611"/>
            <a:ext cx="1392" cy="284"/>
          </p:xfrm>
          <a:graphic>
            <a:graphicData uri="http://schemas.openxmlformats.org/presentationml/2006/ole">
              <mc:AlternateContent xmlns:mc="http://schemas.openxmlformats.org/markup-compatibility/2006">
                <mc:Choice xmlns:v="urn:schemas-microsoft-com:vml" Requires="v">
                  <p:oleObj name="公式" r:id="rId4" imgW="2400367" imgH="457200" progId="Equation.3">
                    <p:embed/>
                  </p:oleObj>
                </mc:Choice>
                <mc:Fallback>
                  <p:oleObj name="公式" r:id="rId4" imgW="2400367" imgH="457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2" y="611"/>
                          <a:ext cx="1392"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2471" name="Text Box 7"/>
          <p:cNvSpPr txBox="1">
            <a:spLocks noChangeArrowheads="1"/>
          </p:cNvSpPr>
          <p:nvPr/>
        </p:nvSpPr>
        <p:spPr bwMode="auto">
          <a:xfrm>
            <a:off x="288925" y="2505075"/>
            <a:ext cx="987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解： </a:t>
            </a:r>
          </a:p>
        </p:txBody>
      </p:sp>
      <p:grpSp>
        <p:nvGrpSpPr>
          <p:cNvPr id="3" name="Group 8"/>
          <p:cNvGrpSpPr>
            <a:grpSpLocks/>
          </p:cNvGrpSpPr>
          <p:nvPr/>
        </p:nvGrpSpPr>
        <p:grpSpPr bwMode="auto">
          <a:xfrm>
            <a:off x="6400800" y="2362200"/>
            <a:ext cx="2743200" cy="2362200"/>
            <a:chOff x="4032" y="1488"/>
            <a:chExt cx="1728" cy="1488"/>
          </a:xfrm>
        </p:grpSpPr>
        <p:sp>
          <p:nvSpPr>
            <p:cNvPr id="32788" name="Line 9"/>
            <p:cNvSpPr>
              <a:spLocks noChangeShapeType="1"/>
            </p:cNvSpPr>
            <p:nvPr/>
          </p:nvSpPr>
          <p:spPr bwMode="auto">
            <a:xfrm flipV="1">
              <a:off x="4320" y="1728"/>
              <a:ext cx="1104" cy="110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9" name="Line 10"/>
            <p:cNvSpPr>
              <a:spLocks noChangeShapeType="1"/>
            </p:cNvSpPr>
            <p:nvPr/>
          </p:nvSpPr>
          <p:spPr bwMode="auto">
            <a:xfrm>
              <a:off x="4320" y="1728"/>
              <a:ext cx="1104" cy="110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0" name="Rectangle 11"/>
            <p:cNvSpPr>
              <a:spLocks noChangeArrowheads="1"/>
            </p:cNvSpPr>
            <p:nvPr/>
          </p:nvSpPr>
          <p:spPr bwMode="auto">
            <a:xfrm>
              <a:off x="4320" y="1728"/>
              <a:ext cx="1109" cy="1104"/>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32791" name="Oval 12"/>
            <p:cNvSpPr>
              <a:spLocks noChangeArrowheads="1"/>
            </p:cNvSpPr>
            <p:nvPr/>
          </p:nvSpPr>
          <p:spPr bwMode="auto">
            <a:xfrm>
              <a:off x="4272" y="1680"/>
              <a:ext cx="96" cy="96"/>
            </a:xfrm>
            <a:prstGeom prst="ellipse">
              <a:avLst/>
            </a:prstGeom>
            <a:solidFill>
              <a:srgbClr val="CC3300"/>
            </a:solidFill>
            <a:ln w="9525">
              <a:solidFill>
                <a:srgbClr val="CC33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32792" name="Oval 13"/>
            <p:cNvSpPr>
              <a:spLocks noChangeArrowheads="1"/>
            </p:cNvSpPr>
            <p:nvPr/>
          </p:nvSpPr>
          <p:spPr bwMode="auto">
            <a:xfrm>
              <a:off x="4272" y="2784"/>
              <a:ext cx="96" cy="96"/>
            </a:xfrm>
            <a:prstGeom prst="ellipse">
              <a:avLst/>
            </a:prstGeom>
            <a:solidFill>
              <a:srgbClr val="CC3300"/>
            </a:solidFill>
            <a:ln w="9525">
              <a:solidFill>
                <a:srgbClr val="CC33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32793" name="Oval 14"/>
            <p:cNvSpPr>
              <a:spLocks noChangeArrowheads="1"/>
            </p:cNvSpPr>
            <p:nvPr/>
          </p:nvSpPr>
          <p:spPr bwMode="auto">
            <a:xfrm>
              <a:off x="5376" y="1680"/>
              <a:ext cx="96" cy="96"/>
            </a:xfrm>
            <a:prstGeom prst="ellipse">
              <a:avLst/>
            </a:prstGeom>
            <a:solidFill>
              <a:srgbClr val="CC3300"/>
            </a:solidFill>
            <a:ln w="9525">
              <a:solidFill>
                <a:srgbClr val="CC33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32794" name="Oval 15"/>
            <p:cNvSpPr>
              <a:spLocks noChangeArrowheads="1"/>
            </p:cNvSpPr>
            <p:nvPr/>
          </p:nvSpPr>
          <p:spPr bwMode="auto">
            <a:xfrm>
              <a:off x="5376" y="2784"/>
              <a:ext cx="96" cy="96"/>
            </a:xfrm>
            <a:prstGeom prst="ellipse">
              <a:avLst/>
            </a:prstGeom>
            <a:solidFill>
              <a:srgbClr val="CC3300"/>
            </a:solidFill>
            <a:ln w="9525">
              <a:solidFill>
                <a:srgbClr val="CC33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32795" name="Text Box 16"/>
            <p:cNvSpPr txBox="1">
              <a:spLocks noChangeArrowheads="1"/>
            </p:cNvSpPr>
            <p:nvPr/>
          </p:nvSpPr>
          <p:spPr bwMode="auto">
            <a:xfrm>
              <a:off x="4752" y="2009"/>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O</a:t>
              </a:r>
            </a:p>
          </p:txBody>
        </p:sp>
        <p:sp>
          <p:nvSpPr>
            <p:cNvPr id="32796" name="Text Box 17"/>
            <p:cNvSpPr txBox="1">
              <a:spLocks noChangeArrowheads="1"/>
            </p:cNvSpPr>
            <p:nvPr/>
          </p:nvSpPr>
          <p:spPr bwMode="auto">
            <a:xfrm>
              <a:off x="4032" y="1488"/>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i="1">
                  <a:solidFill>
                    <a:schemeClr val="accent2"/>
                  </a:solidFill>
                </a:rPr>
                <a:t>q</a:t>
              </a:r>
              <a:r>
                <a:rPr lang="en-US" altLang="zh-CN" sz="2800" baseline="-25000">
                  <a:solidFill>
                    <a:schemeClr val="accent2"/>
                  </a:solidFill>
                </a:rPr>
                <a:t>1</a:t>
              </a:r>
            </a:p>
          </p:txBody>
        </p:sp>
        <p:sp>
          <p:nvSpPr>
            <p:cNvPr id="32797" name="Text Box 18"/>
            <p:cNvSpPr txBox="1">
              <a:spLocks noChangeArrowheads="1"/>
            </p:cNvSpPr>
            <p:nvPr/>
          </p:nvSpPr>
          <p:spPr bwMode="auto">
            <a:xfrm>
              <a:off x="5456" y="1497"/>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i="1">
                  <a:solidFill>
                    <a:schemeClr val="accent2"/>
                  </a:solidFill>
                </a:rPr>
                <a:t>q</a:t>
              </a:r>
              <a:r>
                <a:rPr lang="en-US" altLang="zh-CN" sz="2800" baseline="-25000">
                  <a:solidFill>
                    <a:schemeClr val="accent2"/>
                  </a:solidFill>
                </a:rPr>
                <a:t>2</a:t>
              </a:r>
            </a:p>
          </p:txBody>
        </p:sp>
        <p:sp>
          <p:nvSpPr>
            <p:cNvPr id="32798" name="Text Box 19"/>
            <p:cNvSpPr txBox="1">
              <a:spLocks noChangeArrowheads="1"/>
            </p:cNvSpPr>
            <p:nvPr/>
          </p:nvSpPr>
          <p:spPr bwMode="auto">
            <a:xfrm>
              <a:off x="4032" y="2649"/>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i="1">
                  <a:solidFill>
                    <a:schemeClr val="accent2"/>
                  </a:solidFill>
                </a:rPr>
                <a:t>q</a:t>
              </a:r>
              <a:r>
                <a:rPr lang="en-US" altLang="zh-CN" sz="2800" baseline="-25000">
                  <a:solidFill>
                    <a:schemeClr val="accent2"/>
                  </a:solidFill>
                </a:rPr>
                <a:t>4</a:t>
              </a:r>
            </a:p>
          </p:txBody>
        </p:sp>
        <p:sp>
          <p:nvSpPr>
            <p:cNvPr id="32799" name="Text Box 20"/>
            <p:cNvSpPr txBox="1">
              <a:spLocks noChangeArrowheads="1"/>
            </p:cNvSpPr>
            <p:nvPr/>
          </p:nvSpPr>
          <p:spPr bwMode="auto">
            <a:xfrm>
              <a:off x="5456" y="2649"/>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i="1">
                  <a:solidFill>
                    <a:schemeClr val="accent2"/>
                  </a:solidFill>
                </a:rPr>
                <a:t>q</a:t>
              </a:r>
              <a:r>
                <a:rPr lang="en-US" altLang="zh-CN" sz="2800" baseline="-25000">
                  <a:solidFill>
                    <a:schemeClr val="accent2"/>
                  </a:solidFill>
                </a:rPr>
                <a:t>3</a:t>
              </a:r>
            </a:p>
          </p:txBody>
        </p:sp>
      </p:grpSp>
      <p:sp>
        <p:nvSpPr>
          <p:cNvPr id="62485" name="Text Box 21"/>
          <p:cNvSpPr txBox="1">
            <a:spLocks noChangeArrowheads="1"/>
          </p:cNvSpPr>
          <p:nvPr/>
        </p:nvSpPr>
        <p:spPr bwMode="auto">
          <a:xfrm>
            <a:off x="914400" y="2505075"/>
            <a:ext cx="5334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a:solidFill>
                  <a:schemeClr val="accent2"/>
                </a:solidFill>
              </a:rPr>
              <a:t>(1) </a:t>
            </a:r>
            <a:r>
              <a:rPr lang="zh-CN" altLang="en-US" sz="2800">
                <a:solidFill>
                  <a:schemeClr val="accent2"/>
                </a:solidFill>
              </a:rPr>
              <a:t>选无限远处为电势零点，根据电势叠加原理，</a:t>
            </a:r>
            <a:r>
              <a:rPr lang="en-US" altLang="zh-CN" sz="2800" i="1">
                <a:solidFill>
                  <a:schemeClr val="accent2"/>
                </a:solidFill>
              </a:rPr>
              <a:t>O</a:t>
            </a:r>
            <a:r>
              <a:rPr lang="zh-CN" altLang="en-US" sz="2800">
                <a:solidFill>
                  <a:schemeClr val="accent2"/>
                </a:solidFill>
              </a:rPr>
              <a:t>点电势为</a:t>
            </a:r>
          </a:p>
        </p:txBody>
      </p:sp>
      <p:graphicFrame>
        <p:nvGraphicFramePr>
          <p:cNvPr id="62486" name="Object 22"/>
          <p:cNvGraphicFramePr>
            <a:graphicFrameLocks noChangeAspect="1"/>
          </p:cNvGraphicFramePr>
          <p:nvPr/>
        </p:nvGraphicFramePr>
        <p:xfrm>
          <a:off x="1563688" y="3441700"/>
          <a:ext cx="3168650" cy="441325"/>
        </p:xfrm>
        <a:graphic>
          <a:graphicData uri="http://schemas.openxmlformats.org/presentationml/2006/ole">
            <mc:AlternateContent xmlns:mc="http://schemas.openxmlformats.org/markup-compatibility/2006">
              <mc:Choice xmlns:v="urn:schemas-microsoft-com:vml" Requires="v">
                <p:oleObj name="Equation" r:id="rId6" imgW="3076592" imgH="390457" progId="Equation.3">
                  <p:embed/>
                </p:oleObj>
              </mc:Choice>
              <mc:Fallback>
                <p:oleObj name="Equation" r:id="rId6" imgW="3076592" imgH="390457" progId="Equation.3">
                  <p:embed/>
                  <p:pic>
                    <p:nvPicPr>
                      <p:cNvPr id="0"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63688" y="3441700"/>
                        <a:ext cx="31686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87" name="Object 23"/>
          <p:cNvGraphicFramePr>
            <a:graphicFrameLocks noChangeAspect="1"/>
          </p:cNvGraphicFramePr>
          <p:nvPr/>
        </p:nvGraphicFramePr>
        <p:xfrm>
          <a:off x="1962150" y="3948113"/>
          <a:ext cx="2251075" cy="1011237"/>
        </p:xfrm>
        <a:graphic>
          <a:graphicData uri="http://schemas.openxmlformats.org/presentationml/2006/ole">
            <mc:AlternateContent xmlns:mc="http://schemas.openxmlformats.org/markup-compatibility/2006">
              <mc:Choice xmlns:v="urn:schemas-microsoft-com:vml" Requires="v">
                <p:oleObj name="公式" r:id="rId8" imgW="2171633" imgH="952500" progId="Equation.3">
                  <p:embed/>
                </p:oleObj>
              </mc:Choice>
              <mc:Fallback>
                <p:oleObj name="公式" r:id="rId8" imgW="2171633" imgH="952500" progId="Equation.3">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2150" y="3948113"/>
                        <a:ext cx="2251075"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88" name="Object 24"/>
          <p:cNvGraphicFramePr>
            <a:graphicFrameLocks noChangeAspect="1"/>
          </p:cNvGraphicFramePr>
          <p:nvPr/>
        </p:nvGraphicFramePr>
        <p:xfrm>
          <a:off x="4041775" y="4187825"/>
          <a:ext cx="1955800" cy="417513"/>
        </p:xfrm>
        <a:graphic>
          <a:graphicData uri="http://schemas.openxmlformats.org/presentationml/2006/ole">
            <mc:AlternateContent xmlns:mc="http://schemas.openxmlformats.org/markup-compatibility/2006">
              <mc:Choice xmlns:v="urn:schemas-microsoft-com:vml" Requires="v">
                <p:oleObj name="公式" r:id="rId10" imgW="1876543" imgH="371543" progId="Equation.3">
                  <p:embed/>
                </p:oleObj>
              </mc:Choice>
              <mc:Fallback>
                <p:oleObj name="公式" r:id="rId10" imgW="1876543" imgH="371543" progId="Equation.3">
                  <p:embed/>
                  <p:pic>
                    <p:nvPicPr>
                      <p:cNvPr id="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41775" y="4187825"/>
                        <a:ext cx="19558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89" name="Text Box 25"/>
          <p:cNvSpPr txBox="1">
            <a:spLocks noChangeArrowheads="1"/>
          </p:cNvSpPr>
          <p:nvPr/>
        </p:nvSpPr>
        <p:spPr bwMode="auto">
          <a:xfrm>
            <a:off x="1050925" y="4876800"/>
            <a:ext cx="600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a:solidFill>
                  <a:schemeClr val="accent2"/>
                </a:solidFill>
              </a:rPr>
              <a:t>(2)</a:t>
            </a:r>
          </a:p>
        </p:txBody>
      </p:sp>
      <p:graphicFrame>
        <p:nvGraphicFramePr>
          <p:cNvPr id="62490" name="Object 26"/>
          <p:cNvGraphicFramePr>
            <a:graphicFrameLocks noChangeAspect="1"/>
          </p:cNvGraphicFramePr>
          <p:nvPr/>
        </p:nvGraphicFramePr>
        <p:xfrm>
          <a:off x="1766888" y="4965700"/>
          <a:ext cx="2368550" cy="439738"/>
        </p:xfrm>
        <a:graphic>
          <a:graphicData uri="http://schemas.openxmlformats.org/presentationml/2006/ole">
            <mc:AlternateContent xmlns:mc="http://schemas.openxmlformats.org/markup-compatibility/2006">
              <mc:Choice xmlns:v="urn:schemas-microsoft-com:vml" Requires="v">
                <p:oleObj name="Equation" r:id="rId12" imgW="2286000" imgH="390457" progId="Equation.3">
                  <p:embed/>
                </p:oleObj>
              </mc:Choice>
              <mc:Fallback>
                <p:oleObj name="Equation" r:id="rId12" imgW="2286000" imgH="390457" progId="Equation.3">
                  <p:embed/>
                  <p:pic>
                    <p:nvPicPr>
                      <p:cNvPr id="0" name="Object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66888" y="4965700"/>
                        <a:ext cx="236855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91" name="Object 27"/>
          <p:cNvGraphicFramePr>
            <a:graphicFrameLocks noChangeAspect="1"/>
          </p:cNvGraphicFramePr>
          <p:nvPr/>
        </p:nvGraphicFramePr>
        <p:xfrm>
          <a:off x="4292600" y="4918075"/>
          <a:ext cx="2227263" cy="415925"/>
        </p:xfrm>
        <a:graphic>
          <a:graphicData uri="http://schemas.openxmlformats.org/presentationml/2006/ole">
            <mc:AlternateContent xmlns:mc="http://schemas.openxmlformats.org/markup-compatibility/2006">
              <mc:Choice xmlns:v="urn:schemas-microsoft-com:vml" Requires="v">
                <p:oleObj name="公式" r:id="rId14" imgW="2143041" imgH="371543" progId="Equation.3">
                  <p:embed/>
                </p:oleObj>
              </mc:Choice>
              <mc:Fallback>
                <p:oleObj name="公式" r:id="rId14" imgW="2143041" imgH="371543" progId="Equation.3">
                  <p:embed/>
                  <p:pic>
                    <p:nvPicPr>
                      <p:cNvPr id="0" name="Object 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92600" y="4918075"/>
                        <a:ext cx="222726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92" name="Text Box 28"/>
          <p:cNvSpPr txBox="1">
            <a:spLocks noChangeArrowheads="1"/>
          </p:cNvSpPr>
          <p:nvPr/>
        </p:nvSpPr>
        <p:spPr bwMode="auto">
          <a:xfrm>
            <a:off x="1066800" y="5500688"/>
            <a:ext cx="600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a:solidFill>
                  <a:schemeClr val="accent2"/>
                </a:solidFill>
              </a:rPr>
              <a:t>(3)</a:t>
            </a:r>
          </a:p>
        </p:txBody>
      </p:sp>
      <p:sp>
        <p:nvSpPr>
          <p:cNvPr id="62495" name="Text Box 31"/>
          <p:cNvSpPr txBox="1">
            <a:spLocks noChangeArrowheads="1"/>
          </p:cNvSpPr>
          <p:nvPr/>
        </p:nvSpPr>
        <p:spPr bwMode="auto">
          <a:xfrm>
            <a:off x="1741681" y="5562508"/>
            <a:ext cx="1970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dirty="0">
                <a:solidFill>
                  <a:schemeClr val="accent2"/>
                </a:solidFill>
              </a:rPr>
              <a:t>电势能改变</a:t>
            </a:r>
          </a:p>
        </p:txBody>
      </p:sp>
      <p:graphicFrame>
        <p:nvGraphicFramePr>
          <p:cNvPr id="62496" name="Object 32"/>
          <p:cNvGraphicFramePr>
            <a:graphicFrameLocks noChangeAspect="1"/>
          </p:cNvGraphicFramePr>
          <p:nvPr>
            <p:extLst>
              <p:ext uri="{D42A27DB-BD31-4B8C-83A1-F6EECF244321}">
                <p14:modId xmlns:p14="http://schemas.microsoft.com/office/powerpoint/2010/main" val="99945241"/>
              </p:ext>
            </p:extLst>
          </p:nvPr>
        </p:nvGraphicFramePr>
        <p:xfrm>
          <a:off x="3783206" y="5637120"/>
          <a:ext cx="1295400" cy="441325"/>
        </p:xfrm>
        <a:graphic>
          <a:graphicData uri="http://schemas.openxmlformats.org/presentationml/2006/ole">
            <mc:AlternateContent xmlns:mc="http://schemas.openxmlformats.org/markup-compatibility/2006">
              <mc:Choice xmlns:v="urn:schemas-microsoft-com:vml" Requires="v">
                <p:oleObj name="Equation" r:id="rId16" imgW="1228641" imgH="390457" progId="Equation.3">
                  <p:embed/>
                </p:oleObj>
              </mc:Choice>
              <mc:Fallback>
                <p:oleObj name="Equation" r:id="rId16" imgW="1228641" imgH="390457" progId="Equation.3">
                  <p:embed/>
                  <p:pic>
                    <p:nvPicPr>
                      <p:cNvPr id="0" name="Object 3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83206" y="5637120"/>
                        <a:ext cx="1295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97" name="Object 33"/>
          <p:cNvGraphicFramePr>
            <a:graphicFrameLocks noChangeAspect="1"/>
          </p:cNvGraphicFramePr>
          <p:nvPr/>
        </p:nvGraphicFramePr>
        <p:xfrm>
          <a:off x="4935538" y="6086475"/>
          <a:ext cx="2008187" cy="415925"/>
        </p:xfrm>
        <a:graphic>
          <a:graphicData uri="http://schemas.openxmlformats.org/presentationml/2006/ole">
            <mc:AlternateContent xmlns:mc="http://schemas.openxmlformats.org/markup-compatibility/2006">
              <mc:Choice xmlns:v="urn:schemas-microsoft-com:vml" Requires="v">
                <p:oleObj name="公式" r:id="rId18" imgW="1933457" imgH="371543" progId="Equation.3">
                  <p:embed/>
                </p:oleObj>
              </mc:Choice>
              <mc:Fallback>
                <p:oleObj name="公式" r:id="rId18" imgW="1933457" imgH="371543" progId="Equation.3">
                  <p:embed/>
                  <p:pic>
                    <p:nvPicPr>
                      <p:cNvPr id="0" name="Object 3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35538" y="6086475"/>
                        <a:ext cx="2008187"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98" name="Text Box 34"/>
          <p:cNvSpPr txBox="1">
            <a:spLocks noChangeArrowheads="1"/>
          </p:cNvSpPr>
          <p:nvPr/>
        </p:nvSpPr>
        <p:spPr bwMode="auto">
          <a:xfrm>
            <a:off x="7315200" y="6024563"/>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增加</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62466"/>
                                        </p:tgtEl>
                                        <p:attrNameLst>
                                          <p:attrName>style.visibility</p:attrName>
                                        </p:attrNameLst>
                                      </p:cBhvr>
                                      <p:to>
                                        <p:strVal val="visible"/>
                                      </p:to>
                                    </p:set>
                                    <p:animEffect transition="in" filter="strips(upRight)">
                                      <p:cBhvr>
                                        <p:cTn id="12" dur="500"/>
                                        <p:tgtEl>
                                          <p:spTgt spid="62466"/>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1+#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471"/>
                                        </p:tgtEl>
                                        <p:attrNameLst>
                                          <p:attrName>style.visibility</p:attrName>
                                        </p:attrNameLst>
                                      </p:cBhvr>
                                      <p:to>
                                        <p:strVal val="visible"/>
                                      </p:to>
                                    </p:set>
                                    <p:animEffect transition="in" filter="wipe(left)">
                                      <p:cBhvr>
                                        <p:cTn id="22" dur="500"/>
                                        <p:tgtEl>
                                          <p:spTgt spid="624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2485"/>
                                        </p:tgtEl>
                                        <p:attrNameLst>
                                          <p:attrName>style.visibility</p:attrName>
                                        </p:attrNameLst>
                                      </p:cBhvr>
                                      <p:to>
                                        <p:strVal val="visible"/>
                                      </p:to>
                                    </p:set>
                                    <p:animEffect transition="in" filter="wipe(left)">
                                      <p:cBhvr>
                                        <p:cTn id="27" dur="500"/>
                                        <p:tgtEl>
                                          <p:spTgt spid="624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2486"/>
                                        </p:tgtEl>
                                        <p:attrNameLst>
                                          <p:attrName>style.visibility</p:attrName>
                                        </p:attrNameLst>
                                      </p:cBhvr>
                                      <p:to>
                                        <p:strVal val="visible"/>
                                      </p:to>
                                    </p:set>
                                    <p:animEffect transition="in" filter="wipe(left)">
                                      <p:cBhvr>
                                        <p:cTn id="32" dur="500"/>
                                        <p:tgtEl>
                                          <p:spTgt spid="624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2487"/>
                                        </p:tgtEl>
                                        <p:attrNameLst>
                                          <p:attrName>style.visibility</p:attrName>
                                        </p:attrNameLst>
                                      </p:cBhvr>
                                      <p:to>
                                        <p:strVal val="visible"/>
                                      </p:to>
                                    </p:set>
                                    <p:animEffect transition="in" filter="wipe(left)">
                                      <p:cBhvr>
                                        <p:cTn id="37" dur="500"/>
                                        <p:tgtEl>
                                          <p:spTgt spid="6248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2488"/>
                                        </p:tgtEl>
                                        <p:attrNameLst>
                                          <p:attrName>style.visibility</p:attrName>
                                        </p:attrNameLst>
                                      </p:cBhvr>
                                      <p:to>
                                        <p:strVal val="visible"/>
                                      </p:to>
                                    </p:set>
                                    <p:animEffect transition="in" filter="wipe(left)">
                                      <p:cBhvr>
                                        <p:cTn id="42" dur="500"/>
                                        <p:tgtEl>
                                          <p:spTgt spid="62488"/>
                                        </p:tgtEl>
                                      </p:cBhvr>
                                    </p:animEffect>
                                  </p:childTnLst>
                                </p:cTn>
                              </p:par>
                            </p:childTnLst>
                          </p:cTn>
                        </p:par>
                        <p:par>
                          <p:cTn id="43" fill="hold" nodeType="afterGroup">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62489"/>
                                        </p:tgtEl>
                                        <p:attrNameLst>
                                          <p:attrName>style.visibility</p:attrName>
                                        </p:attrNameLst>
                                      </p:cBhvr>
                                      <p:to>
                                        <p:strVal val="visible"/>
                                      </p:to>
                                    </p:set>
                                    <p:animEffect transition="in" filter="wipe(left)">
                                      <p:cBhvr>
                                        <p:cTn id="46" dur="500"/>
                                        <p:tgtEl>
                                          <p:spTgt spid="6248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62490"/>
                                        </p:tgtEl>
                                        <p:attrNameLst>
                                          <p:attrName>style.visibility</p:attrName>
                                        </p:attrNameLst>
                                      </p:cBhvr>
                                      <p:to>
                                        <p:strVal val="visible"/>
                                      </p:to>
                                    </p:set>
                                    <p:animEffect transition="in" filter="wipe(left)">
                                      <p:cBhvr>
                                        <p:cTn id="51" dur="500"/>
                                        <p:tgtEl>
                                          <p:spTgt spid="6249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62491"/>
                                        </p:tgtEl>
                                        <p:attrNameLst>
                                          <p:attrName>style.visibility</p:attrName>
                                        </p:attrNameLst>
                                      </p:cBhvr>
                                      <p:to>
                                        <p:strVal val="visible"/>
                                      </p:to>
                                    </p:set>
                                    <p:animEffect transition="in" filter="wipe(left)">
                                      <p:cBhvr>
                                        <p:cTn id="56" dur="500"/>
                                        <p:tgtEl>
                                          <p:spTgt spid="62491"/>
                                        </p:tgtEl>
                                      </p:cBhvr>
                                    </p:animEffect>
                                  </p:childTnLst>
                                </p:cTn>
                              </p:par>
                            </p:childTnLst>
                          </p:cTn>
                        </p:par>
                        <p:par>
                          <p:cTn id="57" fill="hold" nodeType="afterGroup">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62492"/>
                                        </p:tgtEl>
                                        <p:attrNameLst>
                                          <p:attrName>style.visibility</p:attrName>
                                        </p:attrNameLst>
                                      </p:cBhvr>
                                      <p:to>
                                        <p:strVal val="visible"/>
                                      </p:to>
                                    </p:set>
                                    <p:animEffect transition="in" filter="wipe(left)">
                                      <p:cBhvr>
                                        <p:cTn id="60" dur="500"/>
                                        <p:tgtEl>
                                          <p:spTgt spid="6249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62495"/>
                                        </p:tgtEl>
                                        <p:attrNameLst>
                                          <p:attrName>style.visibility</p:attrName>
                                        </p:attrNameLst>
                                      </p:cBhvr>
                                      <p:to>
                                        <p:strVal val="visible"/>
                                      </p:to>
                                    </p:set>
                                    <p:animEffect transition="in" filter="wipe(left)">
                                      <p:cBhvr>
                                        <p:cTn id="65" dur="500"/>
                                        <p:tgtEl>
                                          <p:spTgt spid="6249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62496"/>
                                        </p:tgtEl>
                                        <p:attrNameLst>
                                          <p:attrName>style.visibility</p:attrName>
                                        </p:attrNameLst>
                                      </p:cBhvr>
                                      <p:to>
                                        <p:strVal val="visible"/>
                                      </p:to>
                                    </p:set>
                                    <p:animEffect transition="in" filter="wipe(left)">
                                      <p:cBhvr>
                                        <p:cTn id="70" dur="500"/>
                                        <p:tgtEl>
                                          <p:spTgt spid="6249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62497"/>
                                        </p:tgtEl>
                                        <p:attrNameLst>
                                          <p:attrName>style.visibility</p:attrName>
                                        </p:attrNameLst>
                                      </p:cBhvr>
                                      <p:to>
                                        <p:strVal val="visible"/>
                                      </p:to>
                                    </p:set>
                                    <p:animEffect transition="in" filter="wipe(left)">
                                      <p:cBhvr>
                                        <p:cTn id="75" dur="500"/>
                                        <p:tgtEl>
                                          <p:spTgt spid="62497"/>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62498"/>
                                        </p:tgtEl>
                                        <p:attrNameLst>
                                          <p:attrName>style.visibility</p:attrName>
                                        </p:attrNameLst>
                                      </p:cBhvr>
                                      <p:to>
                                        <p:strVal val="visible"/>
                                      </p:to>
                                    </p:set>
                                    <p:animEffect transition="in" filter="wipe(left)">
                                      <p:cBhvr>
                                        <p:cTn id="80" dur="500"/>
                                        <p:tgtEl>
                                          <p:spTgt spid="62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nimBg="1"/>
      <p:bldP spid="62471" grpId="0" autoUpdateAnimBg="0"/>
      <p:bldP spid="62485" grpId="0" autoUpdateAnimBg="0"/>
      <p:bldP spid="62489" grpId="0" autoUpdateAnimBg="0"/>
      <p:bldP spid="62492" grpId="0" autoUpdateAnimBg="0"/>
      <p:bldP spid="62495" grpId="0" autoUpdateAnimBg="0"/>
      <p:bldP spid="6249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3490" name="Object 2"/>
          <p:cNvGraphicFramePr>
            <a:graphicFrameLocks noChangeAspect="1"/>
          </p:cNvGraphicFramePr>
          <p:nvPr/>
        </p:nvGraphicFramePr>
        <p:xfrm>
          <a:off x="1376363" y="2254250"/>
          <a:ext cx="3141662" cy="1009650"/>
        </p:xfrm>
        <a:graphic>
          <a:graphicData uri="http://schemas.openxmlformats.org/presentationml/2006/ole">
            <mc:AlternateContent xmlns:mc="http://schemas.openxmlformats.org/markup-compatibility/2006">
              <mc:Choice xmlns:v="urn:schemas-microsoft-com:vml" Requires="v">
                <p:oleObj name="公式" r:id="rId2" imgW="3048000" imgH="952500" progId="Equation.3">
                  <p:embed/>
                </p:oleObj>
              </mc:Choice>
              <mc:Fallback>
                <p:oleObj name="公式" r:id="rId2" imgW="3048000" imgH="9525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363" y="2254250"/>
                        <a:ext cx="314166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491" name="Rectangle 3"/>
          <p:cNvSpPr>
            <a:spLocks noChangeArrowheads="1"/>
          </p:cNvSpPr>
          <p:nvPr/>
        </p:nvSpPr>
        <p:spPr bwMode="auto">
          <a:xfrm>
            <a:off x="0" y="10668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grpSp>
        <p:nvGrpSpPr>
          <p:cNvPr id="2" name="Group 4"/>
          <p:cNvGrpSpPr>
            <a:grpSpLocks/>
          </p:cNvGrpSpPr>
          <p:nvPr/>
        </p:nvGrpSpPr>
        <p:grpSpPr bwMode="auto">
          <a:xfrm>
            <a:off x="228600" y="152400"/>
            <a:ext cx="8839200" cy="946150"/>
            <a:chOff x="144" y="96"/>
            <a:chExt cx="5568" cy="596"/>
          </a:xfrm>
        </p:grpSpPr>
        <p:sp>
          <p:nvSpPr>
            <p:cNvPr id="33822" name="Text Box 5"/>
            <p:cNvSpPr txBox="1">
              <a:spLocks noChangeArrowheads="1"/>
            </p:cNvSpPr>
            <p:nvPr/>
          </p:nvSpPr>
          <p:spPr bwMode="auto">
            <a:xfrm>
              <a:off x="144" y="96"/>
              <a:ext cx="556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例</a:t>
              </a:r>
              <a:r>
                <a:rPr lang="en-US" altLang="zh-CN" sz="2800">
                  <a:solidFill>
                    <a:schemeClr val="accent2"/>
                  </a:solidFill>
                </a:rPr>
                <a:t>4</a:t>
              </a:r>
              <a:r>
                <a:rPr lang="zh-CN" altLang="en-US" sz="2800">
                  <a:solidFill>
                    <a:schemeClr val="accent2"/>
                  </a:solidFill>
                </a:rPr>
                <a:t>：一均匀带电直线，长为</a:t>
              </a:r>
              <a:r>
                <a:rPr lang="en-US" altLang="zh-CN" sz="2800" i="1">
                  <a:solidFill>
                    <a:schemeClr val="accent2"/>
                  </a:solidFill>
                </a:rPr>
                <a:t>L</a:t>
              </a:r>
              <a:r>
                <a:rPr lang="zh-CN" altLang="en-US" sz="2800">
                  <a:solidFill>
                    <a:schemeClr val="accent2"/>
                  </a:solidFill>
                </a:rPr>
                <a:t>，线电荷密度为   ，求直线延长线上到其一端距离为</a:t>
              </a:r>
              <a:r>
                <a:rPr lang="en-US" altLang="zh-CN" sz="2800" i="1">
                  <a:solidFill>
                    <a:schemeClr val="accent2"/>
                  </a:solidFill>
                </a:rPr>
                <a:t>d</a:t>
              </a:r>
              <a:r>
                <a:rPr lang="zh-CN" altLang="en-US" sz="2800">
                  <a:solidFill>
                    <a:schemeClr val="accent2"/>
                  </a:solidFill>
                </a:rPr>
                <a:t>的一点</a:t>
              </a:r>
              <a:r>
                <a:rPr lang="en-US" altLang="zh-CN" sz="2800" i="1">
                  <a:solidFill>
                    <a:schemeClr val="accent2"/>
                  </a:solidFill>
                </a:rPr>
                <a:t>P</a:t>
              </a:r>
              <a:r>
                <a:rPr lang="zh-CN" altLang="en-US" sz="2800">
                  <a:solidFill>
                    <a:schemeClr val="accent2"/>
                  </a:solidFill>
                </a:rPr>
                <a:t>的电势。</a:t>
              </a:r>
            </a:p>
          </p:txBody>
        </p:sp>
        <p:graphicFrame>
          <p:nvGraphicFramePr>
            <p:cNvPr id="33823" name="Object 6"/>
            <p:cNvGraphicFramePr>
              <a:graphicFrameLocks noChangeAspect="1"/>
            </p:cNvGraphicFramePr>
            <p:nvPr/>
          </p:nvGraphicFramePr>
          <p:xfrm>
            <a:off x="4733" y="144"/>
            <a:ext cx="163" cy="205"/>
          </p:xfrm>
          <a:graphic>
            <a:graphicData uri="http://schemas.openxmlformats.org/presentationml/2006/ole">
              <mc:AlternateContent xmlns:mc="http://schemas.openxmlformats.org/markup-compatibility/2006">
                <mc:Choice xmlns:v="urn:schemas-microsoft-com:vml" Requires="v">
                  <p:oleObj name="Equation" r:id="rId4" imgW="219024" imgH="276157" progId="Equation.3">
                    <p:embed/>
                  </p:oleObj>
                </mc:Choice>
                <mc:Fallback>
                  <p:oleObj name="Equation" r:id="rId4" imgW="219024" imgH="276157"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3" y="144"/>
                          <a:ext cx="163"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7"/>
          <p:cNvGrpSpPr>
            <a:grpSpLocks/>
          </p:cNvGrpSpPr>
          <p:nvPr/>
        </p:nvGrpSpPr>
        <p:grpSpPr bwMode="auto">
          <a:xfrm>
            <a:off x="6259513" y="2327275"/>
            <a:ext cx="2732087" cy="1406525"/>
            <a:chOff x="3943" y="1466"/>
            <a:chExt cx="1721" cy="886"/>
          </a:xfrm>
        </p:grpSpPr>
        <p:grpSp>
          <p:nvGrpSpPr>
            <p:cNvPr id="33802" name="Group 8"/>
            <p:cNvGrpSpPr>
              <a:grpSpLocks/>
            </p:cNvGrpSpPr>
            <p:nvPr/>
          </p:nvGrpSpPr>
          <p:grpSpPr bwMode="auto">
            <a:xfrm>
              <a:off x="3953" y="1466"/>
              <a:ext cx="1711" cy="576"/>
              <a:chOff x="3953" y="1466"/>
              <a:chExt cx="1711" cy="576"/>
            </a:xfrm>
          </p:grpSpPr>
          <p:sp>
            <p:nvSpPr>
              <p:cNvPr id="33811" name="Line 9"/>
              <p:cNvSpPr>
                <a:spLocks noChangeShapeType="1"/>
              </p:cNvSpPr>
              <p:nvPr/>
            </p:nvSpPr>
            <p:spPr bwMode="auto">
              <a:xfrm>
                <a:off x="3953" y="1920"/>
                <a:ext cx="768"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2" name="Line 10"/>
              <p:cNvSpPr>
                <a:spLocks noChangeShapeType="1"/>
              </p:cNvSpPr>
              <p:nvPr/>
            </p:nvSpPr>
            <p:spPr bwMode="auto">
              <a:xfrm>
                <a:off x="4721" y="1920"/>
                <a:ext cx="720" cy="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3" name="Line 11"/>
              <p:cNvSpPr>
                <a:spLocks noChangeShapeType="1"/>
              </p:cNvSpPr>
              <p:nvPr/>
            </p:nvSpPr>
            <p:spPr bwMode="auto">
              <a:xfrm flipV="1">
                <a:off x="3953" y="1776"/>
                <a:ext cx="0" cy="9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4" name="Line 12"/>
              <p:cNvSpPr>
                <a:spLocks noChangeShapeType="1"/>
              </p:cNvSpPr>
              <p:nvPr/>
            </p:nvSpPr>
            <p:spPr bwMode="auto">
              <a:xfrm flipV="1">
                <a:off x="4721" y="1776"/>
                <a:ext cx="0" cy="9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5" name="Line 13"/>
              <p:cNvSpPr>
                <a:spLocks noChangeShapeType="1"/>
              </p:cNvSpPr>
              <p:nvPr/>
            </p:nvSpPr>
            <p:spPr bwMode="auto">
              <a:xfrm>
                <a:off x="3953" y="1824"/>
                <a:ext cx="768" cy="0"/>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6" name="Line 14"/>
              <p:cNvSpPr>
                <a:spLocks noChangeShapeType="1"/>
              </p:cNvSpPr>
              <p:nvPr/>
            </p:nvSpPr>
            <p:spPr bwMode="auto">
              <a:xfrm flipV="1">
                <a:off x="5441" y="1776"/>
                <a:ext cx="0" cy="9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7" name="Line 15"/>
              <p:cNvSpPr>
                <a:spLocks noChangeShapeType="1"/>
              </p:cNvSpPr>
              <p:nvPr/>
            </p:nvSpPr>
            <p:spPr bwMode="auto">
              <a:xfrm>
                <a:off x="4721" y="1824"/>
                <a:ext cx="720" cy="0"/>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8" name="Text Box 16"/>
              <p:cNvSpPr txBox="1">
                <a:spLocks noChangeArrowheads="1"/>
              </p:cNvSpPr>
              <p:nvPr/>
            </p:nvSpPr>
            <p:spPr bwMode="auto">
              <a:xfrm>
                <a:off x="5431" y="1754"/>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P</a:t>
                </a:r>
              </a:p>
            </p:txBody>
          </p:sp>
          <p:sp>
            <p:nvSpPr>
              <p:cNvPr id="33819" name="Oval 17"/>
              <p:cNvSpPr>
                <a:spLocks noChangeArrowheads="1"/>
              </p:cNvSpPr>
              <p:nvPr/>
            </p:nvSpPr>
            <p:spPr bwMode="auto">
              <a:xfrm>
                <a:off x="5393" y="1872"/>
                <a:ext cx="48" cy="48"/>
              </a:xfrm>
              <a:prstGeom prst="ellipse">
                <a:avLst/>
              </a:prstGeom>
              <a:solidFill>
                <a:srgbClr val="CC3300"/>
              </a:solidFill>
              <a:ln w="9525">
                <a:solidFill>
                  <a:srgbClr val="CC33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33820" name="Text Box 18"/>
              <p:cNvSpPr txBox="1">
                <a:spLocks noChangeArrowheads="1"/>
              </p:cNvSpPr>
              <p:nvPr/>
            </p:nvSpPr>
            <p:spPr bwMode="auto">
              <a:xfrm>
                <a:off x="4231" y="1514"/>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L</a:t>
                </a:r>
              </a:p>
            </p:txBody>
          </p:sp>
          <p:sp>
            <p:nvSpPr>
              <p:cNvPr id="33821" name="Text Box 19"/>
              <p:cNvSpPr txBox="1">
                <a:spLocks noChangeArrowheads="1"/>
              </p:cNvSpPr>
              <p:nvPr/>
            </p:nvSpPr>
            <p:spPr bwMode="auto">
              <a:xfrm>
                <a:off x="4999" y="146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d</a:t>
                </a:r>
              </a:p>
            </p:txBody>
          </p:sp>
        </p:grpSp>
        <p:sp>
          <p:nvSpPr>
            <p:cNvPr id="33803" name="Line 20"/>
            <p:cNvSpPr>
              <a:spLocks noChangeShapeType="1"/>
            </p:cNvSpPr>
            <p:nvPr/>
          </p:nvSpPr>
          <p:spPr bwMode="auto">
            <a:xfrm>
              <a:off x="4193" y="1920"/>
              <a:ext cx="79"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3804" name="Group 21"/>
            <p:cNvGrpSpPr>
              <a:grpSpLocks/>
            </p:cNvGrpSpPr>
            <p:nvPr/>
          </p:nvGrpSpPr>
          <p:grpSpPr bwMode="auto">
            <a:xfrm>
              <a:off x="4255" y="1968"/>
              <a:ext cx="1169" cy="96"/>
              <a:chOff x="4272" y="2256"/>
              <a:chExt cx="1169" cy="96"/>
            </a:xfrm>
          </p:grpSpPr>
          <p:sp>
            <p:nvSpPr>
              <p:cNvPr id="33808" name="Line 22"/>
              <p:cNvSpPr>
                <a:spLocks noChangeShapeType="1"/>
              </p:cNvSpPr>
              <p:nvPr/>
            </p:nvSpPr>
            <p:spPr bwMode="auto">
              <a:xfrm>
                <a:off x="4289" y="2256"/>
                <a:ext cx="0" cy="9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9" name="Line 23"/>
              <p:cNvSpPr>
                <a:spLocks noChangeShapeType="1"/>
              </p:cNvSpPr>
              <p:nvPr/>
            </p:nvSpPr>
            <p:spPr bwMode="auto">
              <a:xfrm>
                <a:off x="5441" y="2256"/>
                <a:ext cx="0" cy="9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0" name="Line 24"/>
              <p:cNvSpPr>
                <a:spLocks noChangeShapeType="1"/>
              </p:cNvSpPr>
              <p:nvPr/>
            </p:nvSpPr>
            <p:spPr bwMode="auto">
              <a:xfrm>
                <a:off x="4272" y="2304"/>
                <a:ext cx="1169" cy="0"/>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805" name="Text Box 25"/>
            <p:cNvSpPr txBox="1">
              <a:spLocks noChangeArrowheads="1"/>
            </p:cNvSpPr>
            <p:nvPr/>
          </p:nvSpPr>
          <p:spPr bwMode="auto">
            <a:xfrm>
              <a:off x="4807" y="2016"/>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l</a:t>
              </a:r>
            </a:p>
          </p:txBody>
        </p:sp>
        <p:sp>
          <p:nvSpPr>
            <p:cNvPr id="33806" name="Text Box 26"/>
            <p:cNvSpPr txBox="1">
              <a:spLocks noChangeArrowheads="1"/>
            </p:cNvSpPr>
            <p:nvPr/>
          </p:nvSpPr>
          <p:spPr bwMode="auto">
            <a:xfrm>
              <a:off x="3943" y="2064"/>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solidFill>
                    <a:schemeClr val="accent2"/>
                  </a:solidFill>
                </a:rPr>
                <a:t>d</a:t>
              </a:r>
              <a:r>
                <a:rPr lang="en-US" altLang="zh-CN" sz="2400" i="1">
                  <a:solidFill>
                    <a:schemeClr val="accent2"/>
                  </a:solidFill>
                </a:rPr>
                <a:t>l</a:t>
              </a:r>
            </a:p>
          </p:txBody>
        </p:sp>
        <p:sp>
          <p:nvSpPr>
            <p:cNvPr id="33807" name="Line 27"/>
            <p:cNvSpPr>
              <a:spLocks noChangeShapeType="1"/>
            </p:cNvSpPr>
            <p:nvPr/>
          </p:nvSpPr>
          <p:spPr bwMode="auto">
            <a:xfrm flipH="1">
              <a:off x="4097" y="1968"/>
              <a:ext cx="144" cy="14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3516" name="Text Box 28"/>
          <p:cNvSpPr txBox="1">
            <a:spLocks noChangeArrowheads="1"/>
          </p:cNvSpPr>
          <p:nvPr/>
        </p:nvSpPr>
        <p:spPr bwMode="auto">
          <a:xfrm>
            <a:off x="304800" y="1268413"/>
            <a:ext cx="1171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解：</a:t>
            </a:r>
          </a:p>
        </p:txBody>
      </p:sp>
      <p:sp>
        <p:nvSpPr>
          <p:cNvPr id="63517" name="Text Box 29"/>
          <p:cNvSpPr txBox="1">
            <a:spLocks noChangeArrowheads="1"/>
          </p:cNvSpPr>
          <p:nvPr/>
        </p:nvSpPr>
        <p:spPr bwMode="auto">
          <a:xfrm>
            <a:off x="990600" y="1295400"/>
            <a:ext cx="50450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在直线上取电荷元</a:t>
            </a:r>
            <a:r>
              <a:rPr lang="en-US" altLang="zh-CN" sz="2800">
                <a:solidFill>
                  <a:schemeClr val="accent2"/>
                </a:solidFill>
              </a:rPr>
              <a:t>d</a:t>
            </a:r>
            <a:r>
              <a:rPr lang="en-US" altLang="zh-CN" sz="2800" i="1">
                <a:solidFill>
                  <a:schemeClr val="accent2"/>
                </a:solidFill>
              </a:rPr>
              <a:t>l</a:t>
            </a:r>
            <a:r>
              <a:rPr lang="zh-CN" altLang="en-US" sz="2800">
                <a:solidFill>
                  <a:schemeClr val="accent2"/>
                </a:solidFill>
              </a:rPr>
              <a:t>，它到</a:t>
            </a:r>
            <a:r>
              <a:rPr lang="en-US" altLang="zh-CN" sz="2800" i="1">
                <a:solidFill>
                  <a:schemeClr val="accent2"/>
                </a:solidFill>
              </a:rPr>
              <a:t>P</a:t>
            </a:r>
            <a:r>
              <a:rPr lang="zh-CN" altLang="en-US" sz="2800">
                <a:solidFill>
                  <a:schemeClr val="accent2"/>
                </a:solidFill>
              </a:rPr>
              <a:t>点距离为</a:t>
            </a:r>
            <a:r>
              <a:rPr lang="en-US" altLang="zh-CN" sz="2800" i="1">
                <a:solidFill>
                  <a:schemeClr val="accent2"/>
                </a:solidFill>
              </a:rPr>
              <a:t>l</a:t>
            </a:r>
            <a:r>
              <a:rPr lang="zh-CN" altLang="en-US" sz="2800">
                <a:solidFill>
                  <a:schemeClr val="accent2"/>
                </a:solidFill>
              </a:rPr>
              <a:t>，在</a:t>
            </a:r>
            <a:r>
              <a:rPr lang="en-US" altLang="zh-CN" sz="2800" i="1">
                <a:solidFill>
                  <a:schemeClr val="accent2"/>
                </a:solidFill>
              </a:rPr>
              <a:t>P</a:t>
            </a:r>
            <a:r>
              <a:rPr lang="zh-CN" altLang="en-US" sz="2800">
                <a:solidFill>
                  <a:schemeClr val="accent2"/>
                </a:solidFill>
              </a:rPr>
              <a:t>点产生的电势为</a:t>
            </a:r>
          </a:p>
        </p:txBody>
      </p:sp>
      <p:graphicFrame>
        <p:nvGraphicFramePr>
          <p:cNvPr id="63518" name="Object 30"/>
          <p:cNvGraphicFramePr>
            <a:graphicFrameLocks noChangeAspect="1"/>
          </p:cNvGraphicFramePr>
          <p:nvPr/>
        </p:nvGraphicFramePr>
        <p:xfrm>
          <a:off x="1262063" y="3549650"/>
          <a:ext cx="3660775" cy="1009650"/>
        </p:xfrm>
        <a:graphic>
          <a:graphicData uri="http://schemas.openxmlformats.org/presentationml/2006/ole">
            <mc:AlternateContent xmlns:mc="http://schemas.openxmlformats.org/markup-compatibility/2006">
              <mc:Choice xmlns:v="urn:schemas-microsoft-com:vml" Requires="v">
                <p:oleObj name="公式" r:id="rId6" imgW="3552943" imgH="952500" progId="Equation.3">
                  <p:embed/>
                </p:oleObj>
              </mc:Choice>
              <mc:Fallback>
                <p:oleObj name="公式" r:id="rId6" imgW="3552943" imgH="952500" progId="Equation.3">
                  <p:embed/>
                  <p:pic>
                    <p:nvPicPr>
                      <p:cNvPr id="0" name="Object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2063" y="3549650"/>
                        <a:ext cx="366077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519" name="Object 31"/>
          <p:cNvGraphicFramePr>
            <a:graphicFrameLocks noChangeAspect="1"/>
          </p:cNvGraphicFramePr>
          <p:nvPr/>
        </p:nvGraphicFramePr>
        <p:xfrm>
          <a:off x="1716088" y="4692650"/>
          <a:ext cx="2419350" cy="1011238"/>
        </p:xfrm>
        <a:graphic>
          <a:graphicData uri="http://schemas.openxmlformats.org/presentationml/2006/ole">
            <mc:AlternateContent xmlns:mc="http://schemas.openxmlformats.org/markup-compatibility/2006">
              <mc:Choice xmlns:v="urn:schemas-microsoft-com:vml" Requires="v">
                <p:oleObj name="公式" r:id="rId8" imgW="2333743" imgH="952500" progId="Equation.3">
                  <p:embed/>
                </p:oleObj>
              </mc:Choice>
              <mc:Fallback>
                <p:oleObj name="公式" r:id="rId8" imgW="2333743" imgH="952500" progId="Equation.3">
                  <p:embed/>
                  <p:pic>
                    <p:nvPicPr>
                      <p:cNvPr id="0" name="Object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16088" y="4692650"/>
                        <a:ext cx="2419350"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63491"/>
                                        </p:tgtEl>
                                        <p:attrNameLst>
                                          <p:attrName>style.visibility</p:attrName>
                                        </p:attrNameLst>
                                      </p:cBhvr>
                                      <p:to>
                                        <p:strVal val="visible"/>
                                      </p:to>
                                    </p:set>
                                    <p:animEffect transition="in" filter="strips(upRight)">
                                      <p:cBhvr>
                                        <p:cTn id="12" dur="500"/>
                                        <p:tgtEl>
                                          <p:spTgt spid="63491"/>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1+#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516"/>
                                        </p:tgtEl>
                                        <p:attrNameLst>
                                          <p:attrName>style.visibility</p:attrName>
                                        </p:attrNameLst>
                                      </p:cBhvr>
                                      <p:to>
                                        <p:strVal val="visible"/>
                                      </p:to>
                                    </p:set>
                                    <p:animEffect transition="in" filter="wipe(left)">
                                      <p:cBhvr>
                                        <p:cTn id="22" dur="500"/>
                                        <p:tgtEl>
                                          <p:spTgt spid="635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3517"/>
                                        </p:tgtEl>
                                        <p:attrNameLst>
                                          <p:attrName>style.visibility</p:attrName>
                                        </p:attrNameLst>
                                      </p:cBhvr>
                                      <p:to>
                                        <p:strVal val="visible"/>
                                      </p:to>
                                    </p:set>
                                    <p:animEffect transition="in" filter="wipe(left)">
                                      <p:cBhvr>
                                        <p:cTn id="27" dur="500"/>
                                        <p:tgtEl>
                                          <p:spTgt spid="635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3490"/>
                                        </p:tgtEl>
                                        <p:attrNameLst>
                                          <p:attrName>style.visibility</p:attrName>
                                        </p:attrNameLst>
                                      </p:cBhvr>
                                      <p:to>
                                        <p:strVal val="visible"/>
                                      </p:to>
                                    </p:set>
                                    <p:animEffect transition="in" filter="wipe(left)">
                                      <p:cBhvr>
                                        <p:cTn id="32" dur="500"/>
                                        <p:tgtEl>
                                          <p:spTgt spid="634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3518"/>
                                        </p:tgtEl>
                                        <p:attrNameLst>
                                          <p:attrName>style.visibility</p:attrName>
                                        </p:attrNameLst>
                                      </p:cBhvr>
                                      <p:to>
                                        <p:strVal val="visible"/>
                                      </p:to>
                                    </p:set>
                                    <p:animEffect transition="in" filter="wipe(left)">
                                      <p:cBhvr>
                                        <p:cTn id="37" dur="500"/>
                                        <p:tgtEl>
                                          <p:spTgt spid="635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3519"/>
                                        </p:tgtEl>
                                        <p:attrNameLst>
                                          <p:attrName>style.visibility</p:attrName>
                                        </p:attrNameLst>
                                      </p:cBhvr>
                                      <p:to>
                                        <p:strVal val="visible"/>
                                      </p:to>
                                    </p:set>
                                    <p:animEffect transition="in" filter="wipe(left)">
                                      <p:cBhvr>
                                        <p:cTn id="42" dur="500"/>
                                        <p:tgtEl>
                                          <p:spTgt spid="63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nimBg="1"/>
      <p:bldP spid="63516" grpId="0" autoUpdateAnimBg="0"/>
      <p:bldP spid="6351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957888" y="1447800"/>
            <a:ext cx="3033712" cy="1981200"/>
            <a:chOff x="3753" y="912"/>
            <a:chExt cx="1911" cy="1248"/>
          </a:xfrm>
        </p:grpSpPr>
        <p:grpSp>
          <p:nvGrpSpPr>
            <p:cNvPr id="34836" name="Group 3"/>
            <p:cNvGrpSpPr>
              <a:grpSpLocks/>
            </p:cNvGrpSpPr>
            <p:nvPr/>
          </p:nvGrpSpPr>
          <p:grpSpPr bwMode="auto">
            <a:xfrm>
              <a:off x="3753" y="912"/>
              <a:ext cx="1911" cy="1248"/>
              <a:chOff x="3753" y="912"/>
              <a:chExt cx="1911" cy="1248"/>
            </a:xfrm>
          </p:grpSpPr>
          <p:graphicFrame>
            <p:nvGraphicFramePr>
              <p:cNvPr id="34841" name="Object 4"/>
              <p:cNvGraphicFramePr>
                <a:graphicFrameLocks noChangeAspect="1"/>
              </p:cNvGraphicFramePr>
              <p:nvPr/>
            </p:nvGraphicFramePr>
            <p:xfrm>
              <a:off x="5520" y="1344"/>
              <a:ext cx="139" cy="189"/>
            </p:xfrm>
            <a:graphic>
              <a:graphicData uri="http://schemas.openxmlformats.org/presentationml/2006/ole">
                <mc:AlternateContent xmlns:mc="http://schemas.openxmlformats.org/markup-compatibility/2006">
                  <mc:Choice xmlns:v="urn:schemas-microsoft-com:vml" Requires="v">
                    <p:oleObj name="Equation" r:id="rId2" imgW="180992" imgH="257243" progId="Equation.3">
                      <p:embed/>
                    </p:oleObj>
                  </mc:Choice>
                  <mc:Fallback>
                    <p:oleObj name="Equation" r:id="rId2" imgW="180992" imgH="257243"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0" y="1344"/>
                            <a:ext cx="139"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42" name="Oval 5"/>
              <p:cNvSpPr>
                <a:spLocks noChangeArrowheads="1"/>
              </p:cNvSpPr>
              <p:nvPr/>
            </p:nvSpPr>
            <p:spPr bwMode="auto">
              <a:xfrm>
                <a:off x="3753" y="912"/>
                <a:ext cx="1344" cy="1248"/>
              </a:xfrm>
              <a:prstGeom prst="ellipse">
                <a:avLst/>
              </a:prstGeom>
              <a:solidFill>
                <a:schemeClr val="accent1"/>
              </a:solidFill>
              <a:ln w="28575">
                <a:solidFill>
                  <a:schemeClr val="accent2"/>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400" b="0"/>
              </a:p>
            </p:txBody>
          </p:sp>
          <p:sp>
            <p:nvSpPr>
              <p:cNvPr id="34843" name="Oval 6"/>
              <p:cNvSpPr>
                <a:spLocks noChangeArrowheads="1"/>
              </p:cNvSpPr>
              <p:nvPr/>
            </p:nvSpPr>
            <p:spPr bwMode="auto">
              <a:xfrm>
                <a:off x="4089" y="1248"/>
                <a:ext cx="672" cy="624"/>
              </a:xfrm>
              <a:prstGeom prst="ellipse">
                <a:avLst/>
              </a:prstGeom>
              <a:solidFill>
                <a:schemeClr val="bg1"/>
              </a:solidFill>
              <a:ln w="28575">
                <a:solidFill>
                  <a:schemeClr val="accent2"/>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1600" b="0"/>
              </a:p>
            </p:txBody>
          </p:sp>
          <p:sp>
            <p:nvSpPr>
              <p:cNvPr id="34844" name="Text Box 7"/>
              <p:cNvSpPr txBox="1">
                <a:spLocks noChangeArrowheads="1"/>
              </p:cNvSpPr>
              <p:nvPr/>
            </p:nvSpPr>
            <p:spPr bwMode="auto">
              <a:xfrm>
                <a:off x="4128" y="1440"/>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O</a:t>
                </a:r>
              </a:p>
            </p:txBody>
          </p:sp>
          <p:sp>
            <p:nvSpPr>
              <p:cNvPr id="34845" name="Oval 8"/>
              <p:cNvSpPr>
                <a:spLocks noChangeArrowheads="1"/>
              </p:cNvSpPr>
              <p:nvPr/>
            </p:nvSpPr>
            <p:spPr bwMode="auto">
              <a:xfrm>
                <a:off x="4608" y="1536"/>
                <a:ext cx="70" cy="70"/>
              </a:xfrm>
              <a:prstGeom prst="ellipse">
                <a:avLst/>
              </a:prstGeom>
              <a:solidFill>
                <a:srgbClr val="CC3300"/>
              </a:solidFill>
              <a:ln w="9525">
                <a:solidFill>
                  <a:srgbClr val="CC33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34846" name="Text Box 9"/>
              <p:cNvSpPr txBox="1">
                <a:spLocks noChangeArrowheads="1"/>
              </p:cNvSpPr>
              <p:nvPr/>
            </p:nvSpPr>
            <p:spPr bwMode="auto">
              <a:xfrm>
                <a:off x="4512" y="129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a</a:t>
                </a:r>
              </a:p>
            </p:txBody>
          </p:sp>
          <p:sp>
            <p:nvSpPr>
              <p:cNvPr id="34847" name="Text Box 10"/>
              <p:cNvSpPr txBox="1">
                <a:spLocks noChangeArrowheads="1"/>
              </p:cNvSpPr>
              <p:nvPr/>
            </p:nvSpPr>
            <p:spPr bwMode="auto">
              <a:xfrm>
                <a:off x="4896" y="129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b</a:t>
                </a:r>
              </a:p>
            </p:txBody>
          </p:sp>
          <p:sp>
            <p:nvSpPr>
              <p:cNvPr id="34848" name="Oval 11"/>
              <p:cNvSpPr>
                <a:spLocks noChangeArrowheads="1"/>
              </p:cNvSpPr>
              <p:nvPr/>
            </p:nvSpPr>
            <p:spPr bwMode="auto">
              <a:xfrm>
                <a:off x="4970" y="1536"/>
                <a:ext cx="70" cy="70"/>
              </a:xfrm>
              <a:prstGeom prst="ellipse">
                <a:avLst/>
              </a:prstGeom>
              <a:solidFill>
                <a:srgbClr val="CC3300"/>
              </a:solidFill>
              <a:ln w="9525">
                <a:solidFill>
                  <a:srgbClr val="CC33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34849" name="Line 12"/>
              <p:cNvSpPr>
                <a:spLocks noChangeShapeType="1"/>
              </p:cNvSpPr>
              <p:nvPr/>
            </p:nvSpPr>
            <p:spPr bwMode="auto">
              <a:xfrm flipH="1">
                <a:off x="4224" y="1584"/>
                <a:ext cx="192"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0" name="Line 13"/>
              <p:cNvSpPr>
                <a:spLocks noChangeShapeType="1"/>
              </p:cNvSpPr>
              <p:nvPr/>
            </p:nvSpPr>
            <p:spPr bwMode="auto">
              <a:xfrm flipH="1" flipV="1">
                <a:off x="4224" y="960"/>
                <a:ext cx="192" cy="62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1" name="Text Box 14"/>
              <p:cNvSpPr txBox="1">
                <a:spLocks noChangeArrowheads="1"/>
              </p:cNvSpPr>
              <p:nvPr/>
            </p:nvSpPr>
            <p:spPr bwMode="auto">
              <a:xfrm>
                <a:off x="4272" y="1584"/>
                <a:ext cx="3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R</a:t>
                </a:r>
                <a:r>
                  <a:rPr lang="en-US" altLang="zh-CN" sz="2400" baseline="-25000">
                    <a:solidFill>
                      <a:schemeClr val="accent2"/>
                    </a:solidFill>
                  </a:rPr>
                  <a:t>1</a:t>
                </a:r>
              </a:p>
            </p:txBody>
          </p:sp>
          <p:sp>
            <p:nvSpPr>
              <p:cNvPr id="34852" name="Text Box 15"/>
              <p:cNvSpPr txBox="1">
                <a:spLocks noChangeArrowheads="1"/>
              </p:cNvSpPr>
              <p:nvPr/>
            </p:nvSpPr>
            <p:spPr bwMode="auto">
              <a:xfrm>
                <a:off x="4272" y="960"/>
                <a:ext cx="3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R</a:t>
                </a:r>
                <a:r>
                  <a:rPr lang="en-US" altLang="zh-CN" sz="2400" baseline="-25000">
                    <a:solidFill>
                      <a:schemeClr val="accent2"/>
                    </a:solidFill>
                  </a:rPr>
                  <a:t>2</a:t>
                </a:r>
              </a:p>
            </p:txBody>
          </p:sp>
          <p:sp>
            <p:nvSpPr>
              <p:cNvPr id="34853" name="Line 16"/>
              <p:cNvSpPr>
                <a:spLocks noChangeShapeType="1"/>
              </p:cNvSpPr>
              <p:nvPr/>
            </p:nvSpPr>
            <p:spPr bwMode="auto">
              <a:xfrm>
                <a:off x="4416" y="1587"/>
                <a:ext cx="1248" cy="0"/>
              </a:xfrm>
              <a:prstGeom prst="line">
                <a:avLst/>
              </a:prstGeom>
              <a:noFill/>
              <a:ln w="28575">
                <a:solidFill>
                  <a:schemeClr val="accent2"/>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837" name="Line 17"/>
            <p:cNvSpPr>
              <a:spLocks noChangeShapeType="1"/>
            </p:cNvSpPr>
            <p:nvPr/>
          </p:nvSpPr>
          <p:spPr bwMode="auto">
            <a:xfrm>
              <a:off x="4992" y="1584"/>
              <a:ext cx="336" cy="19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8" name="Text Box 18"/>
            <p:cNvSpPr txBox="1">
              <a:spLocks noChangeArrowheads="1"/>
            </p:cNvSpPr>
            <p:nvPr/>
          </p:nvSpPr>
          <p:spPr bwMode="auto">
            <a:xfrm>
              <a:off x="5328" y="163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r</a:t>
              </a:r>
              <a:r>
                <a:rPr lang="en-US" altLang="zh-CN" sz="2400" i="1" baseline="-25000">
                  <a:solidFill>
                    <a:schemeClr val="accent2"/>
                  </a:solidFill>
                </a:rPr>
                <a:t>b</a:t>
              </a:r>
            </a:p>
          </p:txBody>
        </p:sp>
        <p:sp>
          <p:nvSpPr>
            <p:cNvPr id="34839" name="Freeform 19"/>
            <p:cNvSpPr>
              <a:spLocks/>
            </p:cNvSpPr>
            <p:nvPr/>
          </p:nvSpPr>
          <p:spPr bwMode="auto">
            <a:xfrm>
              <a:off x="4648" y="1152"/>
              <a:ext cx="488" cy="416"/>
            </a:xfrm>
            <a:custGeom>
              <a:avLst/>
              <a:gdLst>
                <a:gd name="T0" fmla="*/ 0 w 488"/>
                <a:gd name="T1" fmla="*/ 416 h 416"/>
                <a:gd name="T2" fmla="*/ 488 w 488"/>
                <a:gd name="T3" fmla="*/ 0 h 416"/>
                <a:gd name="T4" fmla="*/ 0 60000 65536"/>
                <a:gd name="T5" fmla="*/ 0 60000 65536"/>
                <a:gd name="T6" fmla="*/ 0 w 488"/>
                <a:gd name="T7" fmla="*/ 0 h 416"/>
                <a:gd name="T8" fmla="*/ 488 w 488"/>
                <a:gd name="T9" fmla="*/ 416 h 416"/>
              </a:gdLst>
              <a:ahLst/>
              <a:cxnLst>
                <a:cxn ang="T4">
                  <a:pos x="T0" y="T1"/>
                </a:cxn>
                <a:cxn ang="T5">
                  <a:pos x="T2" y="T3"/>
                </a:cxn>
              </a:cxnLst>
              <a:rect l="T6" t="T7" r="T8" b="T9"/>
              <a:pathLst>
                <a:path w="488" h="416">
                  <a:moveTo>
                    <a:pt x="0" y="416"/>
                  </a:moveTo>
                  <a:lnTo>
                    <a:pt x="488" y="0"/>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40" name="Text Box 20"/>
            <p:cNvSpPr txBox="1">
              <a:spLocks noChangeArrowheads="1"/>
            </p:cNvSpPr>
            <p:nvPr/>
          </p:nvSpPr>
          <p:spPr bwMode="auto">
            <a:xfrm>
              <a:off x="5121" y="96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r</a:t>
              </a:r>
              <a:r>
                <a:rPr lang="en-US" altLang="zh-CN" sz="2400" i="1" baseline="-25000">
                  <a:solidFill>
                    <a:schemeClr val="accent2"/>
                  </a:solidFill>
                </a:rPr>
                <a:t>a</a:t>
              </a:r>
            </a:p>
          </p:txBody>
        </p:sp>
      </p:grpSp>
      <p:grpSp>
        <p:nvGrpSpPr>
          <p:cNvPr id="4" name="Group 21"/>
          <p:cNvGrpSpPr>
            <a:grpSpLocks/>
          </p:cNvGrpSpPr>
          <p:nvPr/>
        </p:nvGrpSpPr>
        <p:grpSpPr bwMode="auto">
          <a:xfrm>
            <a:off x="304800" y="152400"/>
            <a:ext cx="8839200" cy="946150"/>
            <a:chOff x="192" y="96"/>
            <a:chExt cx="5568" cy="596"/>
          </a:xfrm>
        </p:grpSpPr>
        <p:sp>
          <p:nvSpPr>
            <p:cNvPr id="34834" name="Text Box 22"/>
            <p:cNvSpPr txBox="1">
              <a:spLocks noChangeArrowheads="1"/>
            </p:cNvSpPr>
            <p:nvPr/>
          </p:nvSpPr>
          <p:spPr bwMode="auto">
            <a:xfrm>
              <a:off x="192" y="96"/>
              <a:ext cx="556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例</a:t>
              </a:r>
              <a:r>
                <a:rPr lang="en-US" altLang="zh-CN" sz="2800">
                  <a:solidFill>
                    <a:schemeClr val="accent2"/>
                  </a:solidFill>
                </a:rPr>
                <a:t>5</a:t>
              </a:r>
              <a:r>
                <a:rPr lang="zh-CN" altLang="en-US" sz="2800">
                  <a:solidFill>
                    <a:schemeClr val="accent2"/>
                  </a:solidFill>
                </a:rPr>
                <a:t>：均匀带电球层，内半径为</a:t>
              </a:r>
              <a:r>
                <a:rPr lang="en-US" altLang="zh-CN" sz="2800" i="1">
                  <a:solidFill>
                    <a:schemeClr val="accent2"/>
                  </a:solidFill>
                </a:rPr>
                <a:t>R</a:t>
              </a:r>
              <a:r>
                <a:rPr lang="en-US" altLang="zh-CN" sz="2800" baseline="-25000">
                  <a:solidFill>
                    <a:schemeClr val="accent2"/>
                  </a:solidFill>
                </a:rPr>
                <a:t>1</a:t>
              </a:r>
              <a:r>
                <a:rPr lang="zh-CN" altLang="en-US" sz="2800">
                  <a:solidFill>
                    <a:schemeClr val="accent2"/>
                  </a:solidFill>
                </a:rPr>
                <a:t>，外半径为</a:t>
              </a:r>
              <a:r>
                <a:rPr lang="en-US" altLang="zh-CN" sz="2800" i="1">
                  <a:solidFill>
                    <a:schemeClr val="accent2"/>
                  </a:solidFill>
                </a:rPr>
                <a:t>R</a:t>
              </a:r>
              <a:r>
                <a:rPr lang="en-US" altLang="zh-CN" sz="2800" baseline="-25000">
                  <a:solidFill>
                    <a:schemeClr val="accent2"/>
                  </a:solidFill>
                </a:rPr>
                <a:t>2</a:t>
              </a:r>
              <a:r>
                <a:rPr lang="zh-CN" altLang="en-US" sz="2800">
                  <a:solidFill>
                    <a:schemeClr val="accent2"/>
                  </a:solidFill>
                </a:rPr>
                <a:t>，体电荷密度为   。求图中</a:t>
              </a:r>
              <a:r>
                <a:rPr lang="en-US" altLang="zh-CN" sz="2800" i="1">
                  <a:solidFill>
                    <a:schemeClr val="accent2"/>
                  </a:solidFill>
                </a:rPr>
                <a:t>a</a:t>
              </a:r>
              <a:r>
                <a:rPr lang="zh-CN" altLang="en-US" sz="2800">
                  <a:solidFill>
                    <a:schemeClr val="accent2"/>
                  </a:solidFill>
                </a:rPr>
                <a:t>点和</a:t>
              </a:r>
              <a:r>
                <a:rPr lang="en-US" altLang="zh-CN" sz="2800" i="1">
                  <a:solidFill>
                    <a:schemeClr val="accent2"/>
                  </a:solidFill>
                </a:rPr>
                <a:t>b</a:t>
              </a:r>
              <a:r>
                <a:rPr lang="zh-CN" altLang="en-US" sz="2800">
                  <a:solidFill>
                    <a:schemeClr val="accent2"/>
                  </a:solidFill>
                </a:rPr>
                <a:t>点电势。</a:t>
              </a:r>
            </a:p>
          </p:txBody>
        </p:sp>
        <p:graphicFrame>
          <p:nvGraphicFramePr>
            <p:cNvPr id="34835" name="Object 23"/>
            <p:cNvGraphicFramePr>
              <a:graphicFrameLocks noChangeAspect="1"/>
            </p:cNvGraphicFramePr>
            <p:nvPr/>
          </p:nvGraphicFramePr>
          <p:xfrm>
            <a:off x="1116" y="467"/>
            <a:ext cx="180" cy="205"/>
          </p:xfrm>
          <a:graphic>
            <a:graphicData uri="http://schemas.openxmlformats.org/presentationml/2006/ole">
              <mc:AlternateContent xmlns:mc="http://schemas.openxmlformats.org/markup-compatibility/2006">
                <mc:Choice xmlns:v="urn:schemas-microsoft-com:vml" Requires="v">
                  <p:oleObj name="Equation" r:id="rId4" imgW="238176" imgH="276157" progId="Equation.3">
                    <p:embed/>
                  </p:oleObj>
                </mc:Choice>
                <mc:Fallback>
                  <p:oleObj name="Equation" r:id="rId4" imgW="238176" imgH="276157" progId="Equation.3">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 y="467"/>
                          <a:ext cx="180"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4536" name="Rectangle 24"/>
          <p:cNvSpPr>
            <a:spLocks noChangeArrowheads="1"/>
          </p:cNvSpPr>
          <p:nvPr/>
        </p:nvSpPr>
        <p:spPr bwMode="auto">
          <a:xfrm>
            <a:off x="0" y="10668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64537" name="Text Box 25"/>
          <p:cNvSpPr txBox="1">
            <a:spLocks noChangeArrowheads="1"/>
          </p:cNvSpPr>
          <p:nvPr/>
        </p:nvSpPr>
        <p:spPr bwMode="auto">
          <a:xfrm>
            <a:off x="365125" y="126365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解：</a:t>
            </a:r>
          </a:p>
        </p:txBody>
      </p:sp>
      <p:sp>
        <p:nvSpPr>
          <p:cNvPr id="64538" name="Text Box 26"/>
          <p:cNvSpPr txBox="1">
            <a:spLocks noChangeArrowheads="1"/>
          </p:cNvSpPr>
          <p:nvPr/>
        </p:nvSpPr>
        <p:spPr bwMode="auto">
          <a:xfrm>
            <a:off x="990600" y="1295400"/>
            <a:ext cx="4572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取薄球壳，半径为</a:t>
            </a:r>
            <a:r>
              <a:rPr lang="en-US" altLang="zh-CN" sz="2800" i="1">
                <a:solidFill>
                  <a:schemeClr val="accent2"/>
                </a:solidFill>
              </a:rPr>
              <a:t>r</a:t>
            </a:r>
            <a:r>
              <a:rPr lang="zh-CN" altLang="en-US" sz="2800">
                <a:solidFill>
                  <a:schemeClr val="accent2"/>
                </a:solidFill>
              </a:rPr>
              <a:t>，厚为</a:t>
            </a:r>
            <a:r>
              <a:rPr lang="en-US" altLang="zh-CN" sz="2800">
                <a:solidFill>
                  <a:schemeClr val="accent2"/>
                </a:solidFill>
              </a:rPr>
              <a:t>d</a:t>
            </a:r>
            <a:r>
              <a:rPr lang="en-US" altLang="zh-CN" sz="2800" i="1">
                <a:solidFill>
                  <a:schemeClr val="accent2"/>
                </a:solidFill>
              </a:rPr>
              <a:t>r</a:t>
            </a:r>
            <a:r>
              <a:rPr lang="zh-CN" altLang="en-US" sz="2800">
                <a:solidFill>
                  <a:schemeClr val="accent2"/>
                </a:solidFill>
              </a:rPr>
              <a:t>，可视为均匀带电球面，其带电量为</a:t>
            </a:r>
          </a:p>
        </p:txBody>
      </p:sp>
      <p:graphicFrame>
        <p:nvGraphicFramePr>
          <p:cNvPr id="64539" name="Object 27"/>
          <p:cNvGraphicFramePr>
            <a:graphicFrameLocks noChangeAspect="1"/>
          </p:cNvGraphicFramePr>
          <p:nvPr/>
        </p:nvGraphicFramePr>
        <p:xfrm>
          <a:off x="1649413" y="2660650"/>
          <a:ext cx="2241550" cy="493713"/>
        </p:xfrm>
        <a:graphic>
          <a:graphicData uri="http://schemas.openxmlformats.org/presentationml/2006/ole">
            <mc:AlternateContent xmlns:mc="http://schemas.openxmlformats.org/markup-compatibility/2006">
              <mc:Choice xmlns:v="urn:schemas-microsoft-com:vml" Requires="v">
                <p:oleObj name="公式" r:id="rId6" imgW="2162192" imgH="447743" progId="Equation.3">
                  <p:embed/>
                </p:oleObj>
              </mc:Choice>
              <mc:Fallback>
                <p:oleObj name="公式" r:id="rId6" imgW="2162192" imgH="447743" progId="Equation.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9413" y="2660650"/>
                        <a:ext cx="22415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28"/>
          <p:cNvGrpSpPr>
            <a:grpSpLocks/>
          </p:cNvGrpSpPr>
          <p:nvPr/>
        </p:nvGrpSpPr>
        <p:grpSpPr bwMode="auto">
          <a:xfrm>
            <a:off x="6248400" y="1752600"/>
            <a:ext cx="1524000" cy="1443038"/>
            <a:chOff x="3936" y="1107"/>
            <a:chExt cx="960" cy="909"/>
          </a:xfrm>
        </p:grpSpPr>
        <p:sp>
          <p:nvSpPr>
            <p:cNvPr id="34832" name="Oval 29"/>
            <p:cNvSpPr>
              <a:spLocks noChangeArrowheads="1"/>
            </p:cNvSpPr>
            <p:nvPr/>
          </p:nvSpPr>
          <p:spPr bwMode="auto">
            <a:xfrm>
              <a:off x="3936" y="1107"/>
              <a:ext cx="960" cy="909"/>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34833" name="Oval 30"/>
            <p:cNvSpPr>
              <a:spLocks noChangeArrowheads="1"/>
            </p:cNvSpPr>
            <p:nvPr/>
          </p:nvSpPr>
          <p:spPr bwMode="auto">
            <a:xfrm>
              <a:off x="3984" y="1155"/>
              <a:ext cx="864" cy="816"/>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grpSp>
      <p:sp>
        <p:nvSpPr>
          <p:cNvPr id="64543" name="Freeform 31"/>
          <p:cNvSpPr>
            <a:spLocks/>
          </p:cNvSpPr>
          <p:nvPr/>
        </p:nvSpPr>
        <p:spPr bwMode="auto">
          <a:xfrm>
            <a:off x="7010400" y="2486025"/>
            <a:ext cx="414338" cy="485775"/>
          </a:xfrm>
          <a:custGeom>
            <a:avLst/>
            <a:gdLst>
              <a:gd name="T0" fmla="*/ 0 w 261"/>
              <a:gd name="T1" fmla="*/ 0 h 306"/>
              <a:gd name="T2" fmla="*/ 2147483646 w 261"/>
              <a:gd name="T3" fmla="*/ 2147483646 h 306"/>
              <a:gd name="T4" fmla="*/ 0 60000 65536"/>
              <a:gd name="T5" fmla="*/ 0 60000 65536"/>
              <a:gd name="T6" fmla="*/ 0 w 261"/>
              <a:gd name="T7" fmla="*/ 0 h 306"/>
              <a:gd name="T8" fmla="*/ 261 w 261"/>
              <a:gd name="T9" fmla="*/ 306 h 306"/>
            </a:gdLst>
            <a:ahLst/>
            <a:cxnLst>
              <a:cxn ang="T4">
                <a:pos x="T0" y="T1"/>
              </a:cxn>
              <a:cxn ang="T5">
                <a:pos x="T2" y="T3"/>
              </a:cxn>
            </a:cxnLst>
            <a:rect l="T6" t="T7" r="T8" b="T9"/>
            <a:pathLst>
              <a:path w="261" h="306">
                <a:moveTo>
                  <a:pt x="0" y="0"/>
                </a:moveTo>
                <a:lnTo>
                  <a:pt x="261" y="306"/>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44" name="Text Box 32"/>
          <p:cNvSpPr txBox="1">
            <a:spLocks noChangeArrowheads="1"/>
          </p:cNvSpPr>
          <p:nvPr/>
        </p:nvSpPr>
        <p:spPr bwMode="auto">
          <a:xfrm>
            <a:off x="7365131" y="2564904"/>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dirty="0">
                <a:solidFill>
                  <a:schemeClr val="accent2"/>
                </a:solidFill>
              </a:rPr>
              <a:t>r</a:t>
            </a:r>
          </a:p>
        </p:txBody>
      </p:sp>
      <p:sp>
        <p:nvSpPr>
          <p:cNvPr id="64545" name="Freeform 33"/>
          <p:cNvSpPr>
            <a:spLocks/>
          </p:cNvSpPr>
          <p:nvPr/>
        </p:nvSpPr>
        <p:spPr bwMode="auto">
          <a:xfrm>
            <a:off x="7491413" y="2976563"/>
            <a:ext cx="585787" cy="223837"/>
          </a:xfrm>
          <a:custGeom>
            <a:avLst/>
            <a:gdLst>
              <a:gd name="T0" fmla="*/ 0 w 369"/>
              <a:gd name="T1" fmla="*/ 0 h 141"/>
              <a:gd name="T2" fmla="*/ 2147483646 w 369"/>
              <a:gd name="T3" fmla="*/ 2147483646 h 141"/>
              <a:gd name="T4" fmla="*/ 0 60000 65536"/>
              <a:gd name="T5" fmla="*/ 0 60000 65536"/>
              <a:gd name="T6" fmla="*/ 0 w 369"/>
              <a:gd name="T7" fmla="*/ 0 h 141"/>
              <a:gd name="T8" fmla="*/ 369 w 369"/>
              <a:gd name="T9" fmla="*/ 141 h 141"/>
            </a:gdLst>
            <a:ahLst/>
            <a:cxnLst>
              <a:cxn ang="T4">
                <a:pos x="T0" y="T1"/>
              </a:cxn>
              <a:cxn ang="T5">
                <a:pos x="T2" y="T3"/>
              </a:cxn>
            </a:cxnLst>
            <a:rect l="T6" t="T7" r="T8" b="T9"/>
            <a:pathLst>
              <a:path w="369" h="141">
                <a:moveTo>
                  <a:pt x="0" y="0"/>
                </a:moveTo>
                <a:lnTo>
                  <a:pt x="369" y="141"/>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46" name="Text Box 34"/>
          <p:cNvSpPr txBox="1">
            <a:spLocks noChangeArrowheads="1"/>
          </p:cNvSpPr>
          <p:nvPr/>
        </p:nvSpPr>
        <p:spPr bwMode="auto">
          <a:xfrm>
            <a:off x="8001000" y="2971800"/>
            <a:ext cx="473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solidFill>
                  <a:schemeClr val="accent2"/>
                </a:solidFill>
              </a:rPr>
              <a:t>d</a:t>
            </a:r>
            <a:r>
              <a:rPr lang="en-US" altLang="zh-CN" sz="2400" i="1">
                <a:solidFill>
                  <a:schemeClr val="accent2"/>
                </a:solidFill>
              </a:rPr>
              <a:t>r</a:t>
            </a:r>
          </a:p>
        </p:txBody>
      </p:sp>
      <p:sp>
        <p:nvSpPr>
          <p:cNvPr id="64547" name="Text Box 35"/>
          <p:cNvSpPr txBox="1">
            <a:spLocks noChangeArrowheads="1"/>
          </p:cNvSpPr>
          <p:nvPr/>
        </p:nvSpPr>
        <p:spPr bwMode="auto">
          <a:xfrm>
            <a:off x="990600" y="3276600"/>
            <a:ext cx="5503863"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对</a:t>
            </a:r>
            <a:r>
              <a:rPr lang="en-US" altLang="zh-CN" sz="2800" i="1">
                <a:solidFill>
                  <a:schemeClr val="accent2"/>
                </a:solidFill>
              </a:rPr>
              <a:t>a</a:t>
            </a:r>
            <a:r>
              <a:rPr lang="zh-CN" altLang="en-US" sz="2800">
                <a:solidFill>
                  <a:schemeClr val="accent2"/>
                </a:solidFill>
              </a:rPr>
              <a:t>点，此带电球面产生的电势为 </a:t>
            </a:r>
            <a:endParaRPr lang="en-US" altLang="zh-CN" sz="2800">
              <a:solidFill>
                <a:schemeClr val="accent2"/>
              </a:solidFill>
            </a:endParaRPr>
          </a:p>
          <a:p>
            <a:pPr eaLnBrk="1" hangingPunct="1">
              <a:spcBef>
                <a:spcPct val="50000"/>
              </a:spcBef>
              <a:buFontTx/>
              <a:buNone/>
            </a:pPr>
            <a:r>
              <a:rPr lang="zh-CN" altLang="en-US" sz="2800">
                <a:solidFill>
                  <a:schemeClr val="accent2"/>
                </a:solidFill>
              </a:rPr>
              <a:t>（借用例题</a:t>
            </a:r>
            <a:r>
              <a:rPr lang="en-US" altLang="zh-CN" sz="2800">
                <a:solidFill>
                  <a:schemeClr val="accent2"/>
                </a:solidFill>
              </a:rPr>
              <a:t>1</a:t>
            </a:r>
            <a:r>
              <a:rPr lang="zh-CN" altLang="en-US" sz="2800">
                <a:solidFill>
                  <a:schemeClr val="accent2"/>
                </a:solidFill>
              </a:rPr>
              <a:t>的结果）</a:t>
            </a:r>
          </a:p>
        </p:txBody>
      </p:sp>
      <p:graphicFrame>
        <p:nvGraphicFramePr>
          <p:cNvPr id="64548" name="Object 36"/>
          <p:cNvGraphicFramePr>
            <a:graphicFrameLocks noChangeAspect="1"/>
          </p:cNvGraphicFramePr>
          <p:nvPr/>
        </p:nvGraphicFramePr>
        <p:xfrm>
          <a:off x="1042988" y="4652963"/>
          <a:ext cx="5045075" cy="1049337"/>
        </p:xfrm>
        <a:graphic>
          <a:graphicData uri="http://schemas.openxmlformats.org/presentationml/2006/ole">
            <mc:AlternateContent xmlns:mc="http://schemas.openxmlformats.org/markup-compatibility/2006">
              <mc:Choice xmlns:v="urn:schemas-microsoft-com:vml" Requires="v">
                <p:oleObj name="公式" r:id="rId8" imgW="4914833" imgH="990600" progId="Equation.3">
                  <p:embed/>
                </p:oleObj>
              </mc:Choice>
              <mc:Fallback>
                <p:oleObj name="公式" r:id="rId8" imgW="4914833" imgH="990600" progId="Equation.3">
                  <p:embed/>
                  <p:pic>
                    <p:nvPicPr>
                      <p:cNvPr id="0" name="Object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2988" y="4652963"/>
                        <a:ext cx="5045075" cy="104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49" name="Object 37"/>
          <p:cNvGraphicFramePr>
            <a:graphicFrameLocks noChangeAspect="1"/>
          </p:cNvGraphicFramePr>
          <p:nvPr/>
        </p:nvGraphicFramePr>
        <p:xfrm>
          <a:off x="1187450" y="5848350"/>
          <a:ext cx="5900738" cy="1009650"/>
        </p:xfrm>
        <a:graphic>
          <a:graphicData uri="http://schemas.openxmlformats.org/presentationml/2006/ole">
            <mc:AlternateContent xmlns:mc="http://schemas.openxmlformats.org/markup-compatibility/2006">
              <mc:Choice xmlns:v="urn:schemas-microsoft-com:vml" Requires="v">
                <p:oleObj name="公式" r:id="rId10" imgW="5753167" imgH="952500" progId="Equation.3">
                  <p:embed/>
                </p:oleObj>
              </mc:Choice>
              <mc:Fallback>
                <p:oleObj name="公式" r:id="rId10" imgW="5753167" imgH="952500" progId="Equation.3">
                  <p:embed/>
                  <p:pic>
                    <p:nvPicPr>
                      <p:cNvPr id="0" name="Object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87450" y="5848350"/>
                        <a:ext cx="5900738"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64536"/>
                                        </p:tgtEl>
                                        <p:attrNameLst>
                                          <p:attrName>style.visibility</p:attrName>
                                        </p:attrNameLst>
                                      </p:cBhvr>
                                      <p:to>
                                        <p:strVal val="visible"/>
                                      </p:to>
                                    </p:set>
                                    <p:animEffect transition="in" filter="strips(upRight)">
                                      <p:cBhvr>
                                        <p:cTn id="12" dur="500"/>
                                        <p:tgtEl>
                                          <p:spTgt spid="64536"/>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1+#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537"/>
                                        </p:tgtEl>
                                        <p:attrNameLst>
                                          <p:attrName>style.visibility</p:attrName>
                                        </p:attrNameLst>
                                      </p:cBhvr>
                                      <p:to>
                                        <p:strVal val="visible"/>
                                      </p:to>
                                    </p:set>
                                    <p:animEffect transition="in" filter="wipe(left)">
                                      <p:cBhvr>
                                        <p:cTn id="22" dur="500"/>
                                        <p:tgtEl>
                                          <p:spTgt spid="645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4538"/>
                                        </p:tgtEl>
                                        <p:attrNameLst>
                                          <p:attrName>style.visibility</p:attrName>
                                        </p:attrNameLst>
                                      </p:cBhvr>
                                      <p:to>
                                        <p:strVal val="visible"/>
                                      </p:to>
                                    </p:set>
                                    <p:animEffect transition="in" filter="wipe(left)">
                                      <p:cBhvr>
                                        <p:cTn id="27" dur="500"/>
                                        <p:tgtEl>
                                          <p:spTgt spid="64538"/>
                                        </p:tgtEl>
                                      </p:cBhvr>
                                    </p:animEffect>
                                  </p:childTnLst>
                                </p:cTn>
                              </p:par>
                            </p:childTnLst>
                          </p:cTn>
                        </p:par>
                        <p:par>
                          <p:cTn id="28" fill="hold" nodeType="afterGroup">
                            <p:stCondLst>
                              <p:cond delay="500"/>
                            </p:stCondLst>
                            <p:childTnLst>
                              <p:par>
                                <p:cTn id="29" presetID="23" presetClass="entr" presetSubtype="16"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4543"/>
                                        </p:tgtEl>
                                        <p:attrNameLst>
                                          <p:attrName>style.visibility</p:attrName>
                                        </p:attrNameLst>
                                      </p:cBhvr>
                                      <p:to>
                                        <p:strVal val="visible"/>
                                      </p:to>
                                    </p:set>
                                    <p:animEffect transition="in" filter="wipe(up)">
                                      <p:cBhvr>
                                        <p:cTn id="37" dur="500"/>
                                        <p:tgtEl>
                                          <p:spTgt spid="64543"/>
                                        </p:tgtEl>
                                      </p:cBhvr>
                                    </p:animEffect>
                                  </p:childTnLst>
                                </p:cTn>
                              </p:par>
                            </p:childTnLst>
                          </p:cTn>
                        </p:par>
                        <p:par>
                          <p:cTn id="38" fill="hold" nodeType="after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64544"/>
                                        </p:tgtEl>
                                        <p:attrNameLst>
                                          <p:attrName>style.visibility</p:attrName>
                                        </p:attrNameLst>
                                      </p:cBhvr>
                                      <p:to>
                                        <p:strVal val="visible"/>
                                      </p:to>
                                    </p:set>
                                    <p:animEffect transition="in" filter="wipe(left)">
                                      <p:cBhvr>
                                        <p:cTn id="41" dur="500"/>
                                        <p:tgtEl>
                                          <p:spTgt spid="6454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64545"/>
                                        </p:tgtEl>
                                        <p:attrNameLst>
                                          <p:attrName>style.visibility</p:attrName>
                                        </p:attrNameLst>
                                      </p:cBhvr>
                                      <p:to>
                                        <p:strVal val="visible"/>
                                      </p:to>
                                    </p:set>
                                    <p:animEffect transition="in" filter="wipe(left)">
                                      <p:cBhvr>
                                        <p:cTn id="46" dur="500"/>
                                        <p:tgtEl>
                                          <p:spTgt spid="64545"/>
                                        </p:tgtEl>
                                      </p:cBhvr>
                                    </p:animEffect>
                                  </p:childTnLst>
                                </p:cTn>
                              </p:par>
                            </p:childTnLst>
                          </p:cTn>
                        </p:par>
                        <p:par>
                          <p:cTn id="47" fill="hold" nodeType="afterGroup">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64546"/>
                                        </p:tgtEl>
                                        <p:attrNameLst>
                                          <p:attrName>style.visibility</p:attrName>
                                        </p:attrNameLst>
                                      </p:cBhvr>
                                      <p:to>
                                        <p:strVal val="visible"/>
                                      </p:to>
                                    </p:set>
                                    <p:animEffect transition="in" filter="wipe(left)">
                                      <p:cBhvr>
                                        <p:cTn id="50" dur="500"/>
                                        <p:tgtEl>
                                          <p:spTgt spid="6454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64539"/>
                                        </p:tgtEl>
                                        <p:attrNameLst>
                                          <p:attrName>style.visibility</p:attrName>
                                        </p:attrNameLst>
                                      </p:cBhvr>
                                      <p:to>
                                        <p:strVal val="visible"/>
                                      </p:to>
                                    </p:set>
                                    <p:animEffect transition="in" filter="wipe(left)">
                                      <p:cBhvr>
                                        <p:cTn id="55" dur="500"/>
                                        <p:tgtEl>
                                          <p:spTgt spid="6453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64547"/>
                                        </p:tgtEl>
                                        <p:attrNameLst>
                                          <p:attrName>style.visibility</p:attrName>
                                        </p:attrNameLst>
                                      </p:cBhvr>
                                      <p:to>
                                        <p:strVal val="visible"/>
                                      </p:to>
                                    </p:set>
                                    <p:animEffect transition="in" filter="wipe(left)">
                                      <p:cBhvr>
                                        <p:cTn id="60" dur="500"/>
                                        <p:tgtEl>
                                          <p:spTgt spid="6454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64548"/>
                                        </p:tgtEl>
                                        <p:attrNameLst>
                                          <p:attrName>style.visibility</p:attrName>
                                        </p:attrNameLst>
                                      </p:cBhvr>
                                      <p:to>
                                        <p:strVal val="visible"/>
                                      </p:to>
                                    </p:set>
                                    <p:animEffect transition="in" filter="wipe(left)">
                                      <p:cBhvr>
                                        <p:cTn id="65" dur="500"/>
                                        <p:tgtEl>
                                          <p:spTgt spid="6454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64549"/>
                                        </p:tgtEl>
                                        <p:attrNameLst>
                                          <p:attrName>style.visibility</p:attrName>
                                        </p:attrNameLst>
                                      </p:cBhvr>
                                      <p:to>
                                        <p:strVal val="visible"/>
                                      </p:to>
                                    </p:set>
                                    <p:animEffect transition="in" filter="wipe(left)">
                                      <p:cBhvr>
                                        <p:cTn id="70" dur="500"/>
                                        <p:tgtEl>
                                          <p:spTgt spid="64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36" grpId="0" animBg="1"/>
      <p:bldP spid="64537" grpId="0" autoUpdateAnimBg="0"/>
      <p:bldP spid="64538" grpId="0" autoUpdateAnimBg="0"/>
      <p:bldP spid="64543" grpId="0" animBg="1"/>
      <p:bldP spid="64544" grpId="0" autoUpdateAnimBg="0"/>
      <p:bldP spid="64545" grpId="0" animBg="1"/>
      <p:bldP spid="64546" grpId="0" autoUpdateAnimBg="0"/>
      <p:bldP spid="6454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304800" y="76200"/>
            <a:ext cx="5257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对</a:t>
            </a:r>
            <a:r>
              <a:rPr lang="en-US" altLang="zh-CN" sz="2800" i="1">
                <a:solidFill>
                  <a:schemeClr val="accent2"/>
                </a:solidFill>
              </a:rPr>
              <a:t>b</a:t>
            </a:r>
            <a:r>
              <a:rPr lang="zh-CN" altLang="en-US" sz="2800">
                <a:solidFill>
                  <a:schemeClr val="accent2"/>
                </a:solidFill>
              </a:rPr>
              <a:t>点，当球壳半径</a:t>
            </a:r>
            <a:r>
              <a:rPr lang="en-US" altLang="zh-CN" sz="2800" i="1">
                <a:solidFill>
                  <a:schemeClr val="accent2"/>
                </a:solidFill>
              </a:rPr>
              <a:t>r </a:t>
            </a:r>
            <a:r>
              <a:rPr lang="en-US" altLang="zh-CN" sz="2800">
                <a:solidFill>
                  <a:schemeClr val="accent2"/>
                </a:solidFill>
              </a:rPr>
              <a:t>&lt; </a:t>
            </a:r>
            <a:r>
              <a:rPr lang="en-US" altLang="zh-CN" sz="2800" i="1">
                <a:solidFill>
                  <a:schemeClr val="accent2"/>
                </a:solidFill>
              </a:rPr>
              <a:t>r</a:t>
            </a:r>
            <a:r>
              <a:rPr lang="en-US" altLang="zh-CN" sz="2800" i="1" baseline="-25000">
                <a:solidFill>
                  <a:schemeClr val="accent2"/>
                </a:solidFill>
              </a:rPr>
              <a:t>b</a:t>
            </a:r>
            <a:r>
              <a:rPr lang="zh-CN" altLang="en-US" sz="2800">
                <a:solidFill>
                  <a:schemeClr val="accent2"/>
                </a:solidFill>
              </a:rPr>
              <a:t>时，其产生的电势为</a:t>
            </a:r>
          </a:p>
        </p:txBody>
      </p:sp>
      <p:grpSp>
        <p:nvGrpSpPr>
          <p:cNvPr id="35843" name="Group 3"/>
          <p:cNvGrpSpPr>
            <a:grpSpLocks/>
          </p:cNvGrpSpPr>
          <p:nvPr/>
        </p:nvGrpSpPr>
        <p:grpSpPr bwMode="auto">
          <a:xfrm>
            <a:off x="5943600" y="381000"/>
            <a:ext cx="3033713" cy="1981200"/>
            <a:chOff x="3753" y="912"/>
            <a:chExt cx="1911" cy="1248"/>
          </a:xfrm>
        </p:grpSpPr>
        <p:grpSp>
          <p:nvGrpSpPr>
            <p:cNvPr id="35850" name="Group 4"/>
            <p:cNvGrpSpPr>
              <a:grpSpLocks/>
            </p:cNvGrpSpPr>
            <p:nvPr/>
          </p:nvGrpSpPr>
          <p:grpSpPr bwMode="auto">
            <a:xfrm>
              <a:off x="3753" y="912"/>
              <a:ext cx="1911" cy="1248"/>
              <a:chOff x="3753" y="912"/>
              <a:chExt cx="1911" cy="1248"/>
            </a:xfrm>
          </p:grpSpPr>
          <p:grpSp>
            <p:nvGrpSpPr>
              <p:cNvPr id="35858" name="Group 5"/>
              <p:cNvGrpSpPr>
                <a:grpSpLocks/>
              </p:cNvGrpSpPr>
              <p:nvPr/>
            </p:nvGrpSpPr>
            <p:grpSpPr bwMode="auto">
              <a:xfrm>
                <a:off x="3753" y="912"/>
                <a:ext cx="1911" cy="1248"/>
                <a:chOff x="3753" y="912"/>
                <a:chExt cx="1911" cy="1248"/>
              </a:xfrm>
            </p:grpSpPr>
            <p:graphicFrame>
              <p:nvGraphicFramePr>
                <p:cNvPr id="35863" name="Object 6"/>
                <p:cNvGraphicFramePr>
                  <a:graphicFrameLocks noChangeAspect="1"/>
                </p:cNvGraphicFramePr>
                <p:nvPr/>
              </p:nvGraphicFramePr>
              <p:xfrm>
                <a:off x="5520" y="1344"/>
                <a:ext cx="139" cy="189"/>
              </p:xfrm>
              <a:graphic>
                <a:graphicData uri="http://schemas.openxmlformats.org/presentationml/2006/ole">
                  <mc:AlternateContent xmlns:mc="http://schemas.openxmlformats.org/markup-compatibility/2006">
                    <mc:Choice xmlns:v="urn:schemas-microsoft-com:vml" Requires="v">
                      <p:oleObj name="Equation" r:id="rId2" imgW="180992" imgH="257243" progId="Equation.3">
                        <p:embed/>
                      </p:oleObj>
                    </mc:Choice>
                    <mc:Fallback>
                      <p:oleObj name="Equation" r:id="rId2" imgW="180992" imgH="257243"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0" y="1344"/>
                              <a:ext cx="139"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64" name="Oval 7"/>
                <p:cNvSpPr>
                  <a:spLocks noChangeArrowheads="1"/>
                </p:cNvSpPr>
                <p:nvPr/>
              </p:nvSpPr>
              <p:spPr bwMode="auto">
                <a:xfrm>
                  <a:off x="3753" y="912"/>
                  <a:ext cx="1344" cy="1248"/>
                </a:xfrm>
                <a:prstGeom prst="ellipse">
                  <a:avLst/>
                </a:prstGeom>
                <a:solidFill>
                  <a:schemeClr val="accent1"/>
                </a:solidFill>
                <a:ln w="28575">
                  <a:solidFill>
                    <a:schemeClr val="accent2"/>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400" b="0"/>
                </a:p>
              </p:txBody>
            </p:sp>
            <p:sp>
              <p:nvSpPr>
                <p:cNvPr id="35865" name="Oval 8"/>
                <p:cNvSpPr>
                  <a:spLocks noChangeArrowheads="1"/>
                </p:cNvSpPr>
                <p:nvPr/>
              </p:nvSpPr>
              <p:spPr bwMode="auto">
                <a:xfrm>
                  <a:off x="4089" y="1248"/>
                  <a:ext cx="672" cy="624"/>
                </a:xfrm>
                <a:prstGeom prst="ellipse">
                  <a:avLst/>
                </a:prstGeom>
                <a:solidFill>
                  <a:schemeClr val="bg1"/>
                </a:solidFill>
                <a:ln w="28575">
                  <a:solidFill>
                    <a:schemeClr val="accent2"/>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1600" b="0"/>
                </a:p>
              </p:txBody>
            </p:sp>
            <p:sp>
              <p:nvSpPr>
                <p:cNvPr id="35866" name="Text Box 9"/>
                <p:cNvSpPr txBox="1">
                  <a:spLocks noChangeArrowheads="1"/>
                </p:cNvSpPr>
                <p:nvPr/>
              </p:nvSpPr>
              <p:spPr bwMode="auto">
                <a:xfrm>
                  <a:off x="4128" y="1440"/>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O</a:t>
                  </a:r>
                </a:p>
              </p:txBody>
            </p:sp>
            <p:sp>
              <p:nvSpPr>
                <p:cNvPr id="35867" name="Oval 10"/>
                <p:cNvSpPr>
                  <a:spLocks noChangeArrowheads="1"/>
                </p:cNvSpPr>
                <p:nvPr/>
              </p:nvSpPr>
              <p:spPr bwMode="auto">
                <a:xfrm>
                  <a:off x="4608" y="1536"/>
                  <a:ext cx="70" cy="70"/>
                </a:xfrm>
                <a:prstGeom prst="ellipse">
                  <a:avLst/>
                </a:prstGeom>
                <a:solidFill>
                  <a:srgbClr val="CC3300"/>
                </a:solidFill>
                <a:ln w="9525">
                  <a:solidFill>
                    <a:srgbClr val="CC33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35868" name="Text Box 11"/>
                <p:cNvSpPr txBox="1">
                  <a:spLocks noChangeArrowheads="1"/>
                </p:cNvSpPr>
                <p:nvPr/>
              </p:nvSpPr>
              <p:spPr bwMode="auto">
                <a:xfrm>
                  <a:off x="4512" y="129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a</a:t>
                  </a:r>
                </a:p>
              </p:txBody>
            </p:sp>
            <p:sp>
              <p:nvSpPr>
                <p:cNvPr id="35869" name="Text Box 12"/>
                <p:cNvSpPr txBox="1">
                  <a:spLocks noChangeArrowheads="1"/>
                </p:cNvSpPr>
                <p:nvPr/>
              </p:nvSpPr>
              <p:spPr bwMode="auto">
                <a:xfrm>
                  <a:off x="4896" y="129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b</a:t>
                  </a:r>
                </a:p>
              </p:txBody>
            </p:sp>
            <p:sp>
              <p:nvSpPr>
                <p:cNvPr id="35870" name="Oval 13"/>
                <p:cNvSpPr>
                  <a:spLocks noChangeArrowheads="1"/>
                </p:cNvSpPr>
                <p:nvPr/>
              </p:nvSpPr>
              <p:spPr bwMode="auto">
                <a:xfrm>
                  <a:off x="4970" y="1536"/>
                  <a:ext cx="70" cy="70"/>
                </a:xfrm>
                <a:prstGeom prst="ellipse">
                  <a:avLst/>
                </a:prstGeom>
                <a:solidFill>
                  <a:srgbClr val="CC3300"/>
                </a:solidFill>
                <a:ln w="9525">
                  <a:solidFill>
                    <a:srgbClr val="CC33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35871" name="Line 14"/>
                <p:cNvSpPr>
                  <a:spLocks noChangeShapeType="1"/>
                </p:cNvSpPr>
                <p:nvPr/>
              </p:nvSpPr>
              <p:spPr bwMode="auto">
                <a:xfrm flipH="1">
                  <a:off x="4224" y="1584"/>
                  <a:ext cx="192"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2" name="Line 15"/>
                <p:cNvSpPr>
                  <a:spLocks noChangeShapeType="1"/>
                </p:cNvSpPr>
                <p:nvPr/>
              </p:nvSpPr>
              <p:spPr bwMode="auto">
                <a:xfrm flipH="1" flipV="1">
                  <a:off x="4224" y="960"/>
                  <a:ext cx="192" cy="62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3" name="Text Box 16"/>
                <p:cNvSpPr txBox="1">
                  <a:spLocks noChangeArrowheads="1"/>
                </p:cNvSpPr>
                <p:nvPr/>
              </p:nvSpPr>
              <p:spPr bwMode="auto">
                <a:xfrm>
                  <a:off x="4272" y="1584"/>
                  <a:ext cx="3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R</a:t>
                  </a:r>
                  <a:r>
                    <a:rPr lang="en-US" altLang="zh-CN" sz="2400" baseline="-25000">
                      <a:solidFill>
                        <a:schemeClr val="accent2"/>
                      </a:solidFill>
                    </a:rPr>
                    <a:t>1</a:t>
                  </a:r>
                </a:p>
              </p:txBody>
            </p:sp>
            <p:sp>
              <p:nvSpPr>
                <p:cNvPr id="35874" name="Text Box 17"/>
                <p:cNvSpPr txBox="1">
                  <a:spLocks noChangeArrowheads="1"/>
                </p:cNvSpPr>
                <p:nvPr/>
              </p:nvSpPr>
              <p:spPr bwMode="auto">
                <a:xfrm>
                  <a:off x="4272" y="960"/>
                  <a:ext cx="3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R</a:t>
                  </a:r>
                  <a:r>
                    <a:rPr lang="en-US" altLang="zh-CN" sz="2400" baseline="-25000">
                      <a:solidFill>
                        <a:schemeClr val="accent2"/>
                      </a:solidFill>
                    </a:rPr>
                    <a:t>2</a:t>
                  </a:r>
                </a:p>
              </p:txBody>
            </p:sp>
            <p:sp>
              <p:nvSpPr>
                <p:cNvPr id="35875" name="Line 18"/>
                <p:cNvSpPr>
                  <a:spLocks noChangeShapeType="1"/>
                </p:cNvSpPr>
                <p:nvPr/>
              </p:nvSpPr>
              <p:spPr bwMode="auto">
                <a:xfrm>
                  <a:off x="4416" y="1587"/>
                  <a:ext cx="1248" cy="0"/>
                </a:xfrm>
                <a:prstGeom prst="line">
                  <a:avLst/>
                </a:prstGeom>
                <a:noFill/>
                <a:ln w="28575">
                  <a:solidFill>
                    <a:schemeClr val="accent2"/>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5859" name="Line 19"/>
              <p:cNvSpPr>
                <a:spLocks noChangeShapeType="1"/>
              </p:cNvSpPr>
              <p:nvPr/>
            </p:nvSpPr>
            <p:spPr bwMode="auto">
              <a:xfrm>
                <a:off x="4992" y="1584"/>
                <a:ext cx="336" cy="19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0" name="Text Box 20"/>
              <p:cNvSpPr txBox="1">
                <a:spLocks noChangeArrowheads="1"/>
              </p:cNvSpPr>
              <p:nvPr/>
            </p:nvSpPr>
            <p:spPr bwMode="auto">
              <a:xfrm>
                <a:off x="5328" y="163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r</a:t>
                </a:r>
                <a:r>
                  <a:rPr lang="en-US" altLang="zh-CN" sz="2400" i="1" baseline="-25000">
                    <a:solidFill>
                      <a:schemeClr val="accent2"/>
                    </a:solidFill>
                  </a:rPr>
                  <a:t>b</a:t>
                </a:r>
              </a:p>
            </p:txBody>
          </p:sp>
          <p:sp>
            <p:nvSpPr>
              <p:cNvPr id="35861" name="Freeform 21"/>
              <p:cNvSpPr>
                <a:spLocks/>
              </p:cNvSpPr>
              <p:nvPr/>
            </p:nvSpPr>
            <p:spPr bwMode="auto">
              <a:xfrm>
                <a:off x="4648" y="1152"/>
                <a:ext cx="488" cy="416"/>
              </a:xfrm>
              <a:custGeom>
                <a:avLst/>
                <a:gdLst>
                  <a:gd name="T0" fmla="*/ 0 w 488"/>
                  <a:gd name="T1" fmla="*/ 416 h 416"/>
                  <a:gd name="T2" fmla="*/ 488 w 488"/>
                  <a:gd name="T3" fmla="*/ 0 h 416"/>
                  <a:gd name="T4" fmla="*/ 0 60000 65536"/>
                  <a:gd name="T5" fmla="*/ 0 60000 65536"/>
                  <a:gd name="T6" fmla="*/ 0 w 488"/>
                  <a:gd name="T7" fmla="*/ 0 h 416"/>
                  <a:gd name="T8" fmla="*/ 488 w 488"/>
                  <a:gd name="T9" fmla="*/ 416 h 416"/>
                </a:gdLst>
                <a:ahLst/>
                <a:cxnLst>
                  <a:cxn ang="T4">
                    <a:pos x="T0" y="T1"/>
                  </a:cxn>
                  <a:cxn ang="T5">
                    <a:pos x="T2" y="T3"/>
                  </a:cxn>
                </a:cxnLst>
                <a:rect l="T6" t="T7" r="T8" b="T9"/>
                <a:pathLst>
                  <a:path w="488" h="416">
                    <a:moveTo>
                      <a:pt x="0" y="416"/>
                    </a:moveTo>
                    <a:lnTo>
                      <a:pt x="488" y="0"/>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62" name="Text Box 22"/>
              <p:cNvSpPr txBox="1">
                <a:spLocks noChangeArrowheads="1"/>
              </p:cNvSpPr>
              <p:nvPr/>
            </p:nvSpPr>
            <p:spPr bwMode="auto">
              <a:xfrm>
                <a:off x="5121" y="96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r</a:t>
                </a:r>
                <a:r>
                  <a:rPr lang="en-US" altLang="zh-CN" sz="2400" i="1" baseline="-25000">
                    <a:solidFill>
                      <a:schemeClr val="accent2"/>
                    </a:solidFill>
                  </a:rPr>
                  <a:t>a</a:t>
                </a:r>
              </a:p>
            </p:txBody>
          </p:sp>
        </p:grpSp>
        <p:grpSp>
          <p:nvGrpSpPr>
            <p:cNvPr id="35851" name="Group 23"/>
            <p:cNvGrpSpPr>
              <a:grpSpLocks/>
            </p:cNvGrpSpPr>
            <p:nvPr/>
          </p:nvGrpSpPr>
          <p:grpSpPr bwMode="auto">
            <a:xfrm>
              <a:off x="3936" y="1107"/>
              <a:ext cx="960" cy="909"/>
              <a:chOff x="3936" y="1107"/>
              <a:chExt cx="960" cy="909"/>
            </a:xfrm>
          </p:grpSpPr>
          <p:sp>
            <p:nvSpPr>
              <p:cNvPr id="35856" name="Oval 24"/>
              <p:cNvSpPr>
                <a:spLocks noChangeArrowheads="1"/>
              </p:cNvSpPr>
              <p:nvPr/>
            </p:nvSpPr>
            <p:spPr bwMode="auto">
              <a:xfrm>
                <a:off x="3936" y="1107"/>
                <a:ext cx="960" cy="909"/>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35857" name="Oval 25"/>
              <p:cNvSpPr>
                <a:spLocks noChangeArrowheads="1"/>
              </p:cNvSpPr>
              <p:nvPr/>
            </p:nvSpPr>
            <p:spPr bwMode="auto">
              <a:xfrm>
                <a:off x="3984" y="1155"/>
                <a:ext cx="864" cy="816"/>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grpSp>
        <p:sp>
          <p:nvSpPr>
            <p:cNvPr id="35852" name="Freeform 26"/>
            <p:cNvSpPr>
              <a:spLocks/>
            </p:cNvSpPr>
            <p:nvPr/>
          </p:nvSpPr>
          <p:spPr bwMode="auto">
            <a:xfrm>
              <a:off x="4416" y="1566"/>
              <a:ext cx="261" cy="306"/>
            </a:xfrm>
            <a:custGeom>
              <a:avLst/>
              <a:gdLst>
                <a:gd name="T0" fmla="*/ 0 w 261"/>
                <a:gd name="T1" fmla="*/ 0 h 306"/>
                <a:gd name="T2" fmla="*/ 261 w 261"/>
                <a:gd name="T3" fmla="*/ 306 h 306"/>
                <a:gd name="T4" fmla="*/ 0 60000 65536"/>
                <a:gd name="T5" fmla="*/ 0 60000 65536"/>
                <a:gd name="T6" fmla="*/ 0 w 261"/>
                <a:gd name="T7" fmla="*/ 0 h 306"/>
                <a:gd name="T8" fmla="*/ 261 w 261"/>
                <a:gd name="T9" fmla="*/ 306 h 306"/>
              </a:gdLst>
              <a:ahLst/>
              <a:cxnLst>
                <a:cxn ang="T4">
                  <a:pos x="T0" y="T1"/>
                </a:cxn>
                <a:cxn ang="T5">
                  <a:pos x="T2" y="T3"/>
                </a:cxn>
              </a:cxnLst>
              <a:rect l="T6" t="T7" r="T8" b="T9"/>
              <a:pathLst>
                <a:path w="261" h="306">
                  <a:moveTo>
                    <a:pt x="0" y="0"/>
                  </a:moveTo>
                  <a:lnTo>
                    <a:pt x="261" y="306"/>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53" name="Text Box 27"/>
            <p:cNvSpPr txBox="1">
              <a:spLocks noChangeArrowheads="1"/>
            </p:cNvSpPr>
            <p:nvPr/>
          </p:nvSpPr>
          <p:spPr bwMode="auto">
            <a:xfrm>
              <a:off x="4628" y="1623"/>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dirty="0">
                  <a:solidFill>
                    <a:schemeClr val="accent2"/>
                  </a:solidFill>
                </a:rPr>
                <a:t>r</a:t>
              </a:r>
            </a:p>
          </p:txBody>
        </p:sp>
        <p:sp>
          <p:nvSpPr>
            <p:cNvPr id="35854" name="Freeform 28"/>
            <p:cNvSpPr>
              <a:spLocks/>
            </p:cNvSpPr>
            <p:nvPr/>
          </p:nvSpPr>
          <p:spPr bwMode="auto">
            <a:xfrm>
              <a:off x="4719" y="1875"/>
              <a:ext cx="369" cy="141"/>
            </a:xfrm>
            <a:custGeom>
              <a:avLst/>
              <a:gdLst>
                <a:gd name="T0" fmla="*/ 0 w 369"/>
                <a:gd name="T1" fmla="*/ 0 h 141"/>
                <a:gd name="T2" fmla="*/ 369 w 369"/>
                <a:gd name="T3" fmla="*/ 141 h 141"/>
                <a:gd name="T4" fmla="*/ 0 60000 65536"/>
                <a:gd name="T5" fmla="*/ 0 60000 65536"/>
                <a:gd name="T6" fmla="*/ 0 w 369"/>
                <a:gd name="T7" fmla="*/ 0 h 141"/>
                <a:gd name="T8" fmla="*/ 369 w 369"/>
                <a:gd name="T9" fmla="*/ 141 h 141"/>
              </a:gdLst>
              <a:ahLst/>
              <a:cxnLst>
                <a:cxn ang="T4">
                  <a:pos x="T0" y="T1"/>
                </a:cxn>
                <a:cxn ang="T5">
                  <a:pos x="T2" y="T3"/>
                </a:cxn>
              </a:cxnLst>
              <a:rect l="T6" t="T7" r="T8" b="T9"/>
              <a:pathLst>
                <a:path w="369" h="141">
                  <a:moveTo>
                    <a:pt x="0" y="0"/>
                  </a:moveTo>
                  <a:lnTo>
                    <a:pt x="369" y="141"/>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55" name="Text Box 29"/>
            <p:cNvSpPr txBox="1">
              <a:spLocks noChangeArrowheads="1"/>
            </p:cNvSpPr>
            <p:nvPr/>
          </p:nvSpPr>
          <p:spPr bwMode="auto">
            <a:xfrm>
              <a:off x="5040" y="1872"/>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solidFill>
                    <a:schemeClr val="accent2"/>
                  </a:solidFill>
                </a:rPr>
                <a:t>d</a:t>
              </a:r>
              <a:r>
                <a:rPr lang="en-US" altLang="zh-CN" sz="2400" i="1">
                  <a:solidFill>
                    <a:schemeClr val="accent2"/>
                  </a:solidFill>
                </a:rPr>
                <a:t>r</a:t>
              </a:r>
            </a:p>
          </p:txBody>
        </p:sp>
      </p:grpSp>
      <p:graphicFrame>
        <p:nvGraphicFramePr>
          <p:cNvPr id="65566" name="Object 30"/>
          <p:cNvGraphicFramePr>
            <a:graphicFrameLocks noChangeAspect="1"/>
          </p:cNvGraphicFramePr>
          <p:nvPr>
            <p:extLst>
              <p:ext uri="{D42A27DB-BD31-4B8C-83A1-F6EECF244321}">
                <p14:modId xmlns:p14="http://schemas.microsoft.com/office/powerpoint/2010/main" val="2381477893"/>
              </p:ext>
            </p:extLst>
          </p:nvPr>
        </p:nvGraphicFramePr>
        <p:xfrm>
          <a:off x="391146" y="849362"/>
          <a:ext cx="5185629" cy="1130201"/>
        </p:xfrm>
        <a:graphic>
          <a:graphicData uri="http://schemas.openxmlformats.org/presentationml/2006/ole">
            <mc:AlternateContent xmlns:mc="http://schemas.openxmlformats.org/markup-compatibility/2006">
              <mc:Choice xmlns:v="urn:schemas-microsoft-com:vml" Requires="v">
                <p:oleObj name="Equation" r:id="rId4" imgW="2171520" imgH="457200" progId="Equation.DSMT4">
                  <p:embed/>
                </p:oleObj>
              </mc:Choice>
              <mc:Fallback>
                <p:oleObj name="Equation" r:id="rId4" imgW="2171520" imgH="457200" progId="Equation.DSMT4">
                  <p:embed/>
                  <p:pic>
                    <p:nvPicPr>
                      <p:cNvPr id="0" name="Object 30"/>
                      <p:cNvPicPr>
                        <a:picLocks noChangeAspect="1" noChangeArrowheads="1"/>
                      </p:cNvPicPr>
                      <p:nvPr/>
                    </p:nvPicPr>
                    <p:blipFill>
                      <a:blip r:embed="rId5"/>
                      <a:srcRect/>
                      <a:stretch>
                        <a:fillRect/>
                      </a:stretch>
                    </p:blipFill>
                    <p:spPr bwMode="auto">
                      <a:xfrm>
                        <a:off x="391146" y="849362"/>
                        <a:ext cx="5185629" cy="1130201"/>
                      </a:xfrm>
                      <a:prstGeom prst="rect">
                        <a:avLst/>
                      </a:prstGeom>
                      <a:noFill/>
                      <a:ln>
                        <a:noFill/>
                      </a:ln>
                    </p:spPr>
                  </p:pic>
                </p:oleObj>
              </mc:Fallback>
            </mc:AlternateContent>
          </a:graphicData>
        </a:graphic>
      </p:graphicFrame>
      <p:graphicFrame>
        <p:nvGraphicFramePr>
          <p:cNvPr id="65567" name="Object 31"/>
          <p:cNvGraphicFramePr>
            <a:graphicFrameLocks noChangeAspect="1"/>
          </p:cNvGraphicFramePr>
          <p:nvPr/>
        </p:nvGraphicFramePr>
        <p:xfrm>
          <a:off x="107950" y="1873250"/>
          <a:ext cx="6251575" cy="1047750"/>
        </p:xfrm>
        <a:graphic>
          <a:graphicData uri="http://schemas.openxmlformats.org/presentationml/2006/ole">
            <mc:AlternateContent xmlns:mc="http://schemas.openxmlformats.org/markup-compatibility/2006">
              <mc:Choice xmlns:v="urn:schemas-microsoft-com:vml" Requires="v">
                <p:oleObj name="公式" r:id="rId6" imgW="6096000" imgH="990600" progId="Equation.3">
                  <p:embed/>
                </p:oleObj>
              </mc:Choice>
              <mc:Fallback>
                <p:oleObj name="公式" r:id="rId6" imgW="6096000" imgH="990600" progId="Equation.3">
                  <p:embed/>
                  <p:pic>
                    <p:nvPicPr>
                      <p:cNvPr id="0"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950" y="1873250"/>
                        <a:ext cx="62515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68" name="Text Box 32"/>
          <p:cNvSpPr txBox="1">
            <a:spLocks noChangeArrowheads="1"/>
          </p:cNvSpPr>
          <p:nvPr/>
        </p:nvSpPr>
        <p:spPr bwMode="auto">
          <a:xfrm>
            <a:off x="441325" y="2971800"/>
            <a:ext cx="5962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当球壳半径</a:t>
            </a:r>
            <a:r>
              <a:rPr lang="en-US" altLang="zh-CN" sz="2800" i="1">
                <a:solidFill>
                  <a:schemeClr val="accent2"/>
                </a:solidFill>
              </a:rPr>
              <a:t>r &gt;</a:t>
            </a:r>
            <a:r>
              <a:rPr lang="en-US" altLang="zh-CN" sz="2800">
                <a:solidFill>
                  <a:schemeClr val="accent2"/>
                </a:solidFill>
              </a:rPr>
              <a:t> </a:t>
            </a:r>
            <a:r>
              <a:rPr lang="en-US" altLang="zh-CN" sz="2800" i="1">
                <a:solidFill>
                  <a:schemeClr val="accent2"/>
                </a:solidFill>
              </a:rPr>
              <a:t>r</a:t>
            </a:r>
            <a:r>
              <a:rPr lang="en-US" altLang="zh-CN" sz="2800" i="1" baseline="-25000">
                <a:solidFill>
                  <a:schemeClr val="accent2"/>
                </a:solidFill>
              </a:rPr>
              <a:t>b</a:t>
            </a:r>
            <a:r>
              <a:rPr lang="zh-CN" altLang="en-US" sz="2800">
                <a:solidFill>
                  <a:schemeClr val="accent2"/>
                </a:solidFill>
              </a:rPr>
              <a:t>时，其产生的电势为</a:t>
            </a:r>
            <a:endParaRPr lang="en-US" altLang="zh-CN" sz="2800">
              <a:solidFill>
                <a:schemeClr val="accent2"/>
              </a:solidFill>
            </a:endParaRPr>
          </a:p>
        </p:txBody>
      </p:sp>
      <p:graphicFrame>
        <p:nvGraphicFramePr>
          <p:cNvPr id="65569" name="Object 33"/>
          <p:cNvGraphicFramePr>
            <a:graphicFrameLocks noChangeAspect="1"/>
          </p:cNvGraphicFramePr>
          <p:nvPr>
            <p:extLst>
              <p:ext uri="{D42A27DB-BD31-4B8C-83A1-F6EECF244321}">
                <p14:modId xmlns:p14="http://schemas.microsoft.com/office/powerpoint/2010/main" val="1306844065"/>
              </p:ext>
            </p:extLst>
          </p:nvPr>
        </p:nvGraphicFramePr>
        <p:xfrm>
          <a:off x="1187624" y="3429000"/>
          <a:ext cx="4609542" cy="1093912"/>
        </p:xfrm>
        <a:graphic>
          <a:graphicData uri="http://schemas.openxmlformats.org/presentationml/2006/ole">
            <mc:AlternateContent xmlns:mc="http://schemas.openxmlformats.org/markup-compatibility/2006">
              <mc:Choice xmlns:v="urn:schemas-microsoft-com:vml" Requires="v">
                <p:oleObj name="Equation" r:id="rId8" imgW="1981080" imgH="457200" progId="Equation.DSMT4">
                  <p:embed/>
                </p:oleObj>
              </mc:Choice>
              <mc:Fallback>
                <p:oleObj name="Equation" r:id="rId8" imgW="1981080" imgH="457200" progId="Equation.DSMT4">
                  <p:embed/>
                  <p:pic>
                    <p:nvPicPr>
                      <p:cNvPr id="0" name="Object 33"/>
                      <p:cNvPicPr>
                        <a:picLocks noChangeAspect="1" noChangeArrowheads="1"/>
                      </p:cNvPicPr>
                      <p:nvPr/>
                    </p:nvPicPr>
                    <p:blipFill>
                      <a:blip r:embed="rId9"/>
                      <a:srcRect/>
                      <a:stretch>
                        <a:fillRect/>
                      </a:stretch>
                    </p:blipFill>
                    <p:spPr bwMode="auto">
                      <a:xfrm>
                        <a:off x="1187624" y="3429000"/>
                        <a:ext cx="4609542" cy="1093912"/>
                      </a:xfrm>
                      <a:prstGeom prst="rect">
                        <a:avLst/>
                      </a:prstGeom>
                      <a:noFill/>
                      <a:ln>
                        <a:noFill/>
                      </a:ln>
                    </p:spPr>
                  </p:pic>
                </p:oleObj>
              </mc:Fallback>
            </mc:AlternateContent>
          </a:graphicData>
        </a:graphic>
      </p:graphicFrame>
      <p:graphicFrame>
        <p:nvGraphicFramePr>
          <p:cNvPr id="65570" name="Object 34"/>
          <p:cNvGraphicFramePr>
            <a:graphicFrameLocks noChangeAspect="1"/>
          </p:cNvGraphicFramePr>
          <p:nvPr/>
        </p:nvGraphicFramePr>
        <p:xfrm>
          <a:off x="522288" y="4510088"/>
          <a:ext cx="5915025" cy="1009650"/>
        </p:xfrm>
        <a:graphic>
          <a:graphicData uri="http://schemas.openxmlformats.org/presentationml/2006/ole">
            <mc:AlternateContent xmlns:mc="http://schemas.openxmlformats.org/markup-compatibility/2006">
              <mc:Choice xmlns:v="urn:schemas-microsoft-com:vml" Requires="v">
                <p:oleObj name="公式" r:id="rId10" imgW="5762608" imgH="952500" progId="Equation.3">
                  <p:embed/>
                </p:oleObj>
              </mc:Choice>
              <mc:Fallback>
                <p:oleObj name="公式" r:id="rId10" imgW="5762608" imgH="952500" progId="Equation.3">
                  <p:embed/>
                  <p:pic>
                    <p:nvPicPr>
                      <p:cNvPr id="0" name="Object 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2288" y="4510088"/>
                        <a:ext cx="591502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71" name="Object 35"/>
          <p:cNvGraphicFramePr>
            <a:graphicFrameLocks noChangeAspect="1"/>
          </p:cNvGraphicFramePr>
          <p:nvPr/>
        </p:nvGraphicFramePr>
        <p:xfrm>
          <a:off x="858838" y="5486400"/>
          <a:ext cx="5397500" cy="984250"/>
        </p:xfrm>
        <a:graphic>
          <a:graphicData uri="http://schemas.openxmlformats.org/presentationml/2006/ole">
            <mc:AlternateContent xmlns:mc="http://schemas.openxmlformats.org/markup-compatibility/2006">
              <mc:Choice xmlns:v="urn:schemas-microsoft-com:vml" Requires="v">
                <p:oleObj name="Equation" r:id="rId12" imgW="5257935" imgH="923857" progId="Equation.3">
                  <p:embed/>
                </p:oleObj>
              </mc:Choice>
              <mc:Fallback>
                <p:oleObj name="Equation" r:id="rId12" imgW="5257935" imgH="923857" progId="Equation.3">
                  <p:embed/>
                  <p:pic>
                    <p:nvPicPr>
                      <p:cNvPr id="0" name="Object 3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8838" y="5486400"/>
                        <a:ext cx="53975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wipe(left)">
                                      <p:cBhvr>
                                        <p:cTn id="7" dur="500"/>
                                        <p:tgtEl>
                                          <p:spTgt spid="655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5566"/>
                                        </p:tgtEl>
                                        <p:attrNameLst>
                                          <p:attrName>style.visibility</p:attrName>
                                        </p:attrNameLst>
                                      </p:cBhvr>
                                      <p:to>
                                        <p:strVal val="visible"/>
                                      </p:to>
                                    </p:set>
                                    <p:animEffect transition="in" filter="wipe(left)">
                                      <p:cBhvr>
                                        <p:cTn id="12" dur="500"/>
                                        <p:tgtEl>
                                          <p:spTgt spid="655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5567"/>
                                        </p:tgtEl>
                                        <p:attrNameLst>
                                          <p:attrName>style.visibility</p:attrName>
                                        </p:attrNameLst>
                                      </p:cBhvr>
                                      <p:to>
                                        <p:strVal val="visible"/>
                                      </p:to>
                                    </p:set>
                                    <p:animEffect transition="in" filter="wipe(left)">
                                      <p:cBhvr>
                                        <p:cTn id="17" dur="500"/>
                                        <p:tgtEl>
                                          <p:spTgt spid="655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5568"/>
                                        </p:tgtEl>
                                        <p:attrNameLst>
                                          <p:attrName>style.visibility</p:attrName>
                                        </p:attrNameLst>
                                      </p:cBhvr>
                                      <p:to>
                                        <p:strVal val="visible"/>
                                      </p:to>
                                    </p:set>
                                    <p:animEffect transition="in" filter="wipe(left)">
                                      <p:cBhvr>
                                        <p:cTn id="22" dur="500"/>
                                        <p:tgtEl>
                                          <p:spTgt spid="655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5569"/>
                                        </p:tgtEl>
                                        <p:attrNameLst>
                                          <p:attrName>style.visibility</p:attrName>
                                        </p:attrNameLst>
                                      </p:cBhvr>
                                      <p:to>
                                        <p:strVal val="visible"/>
                                      </p:to>
                                    </p:set>
                                    <p:animEffect transition="in" filter="wipe(left)">
                                      <p:cBhvr>
                                        <p:cTn id="27" dur="500"/>
                                        <p:tgtEl>
                                          <p:spTgt spid="655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5570"/>
                                        </p:tgtEl>
                                        <p:attrNameLst>
                                          <p:attrName>style.visibility</p:attrName>
                                        </p:attrNameLst>
                                      </p:cBhvr>
                                      <p:to>
                                        <p:strVal val="visible"/>
                                      </p:to>
                                    </p:set>
                                    <p:animEffect transition="in" filter="wipe(left)">
                                      <p:cBhvr>
                                        <p:cTn id="32" dur="500"/>
                                        <p:tgtEl>
                                          <p:spTgt spid="655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5571"/>
                                        </p:tgtEl>
                                        <p:attrNameLst>
                                          <p:attrName>style.visibility</p:attrName>
                                        </p:attrNameLst>
                                      </p:cBhvr>
                                      <p:to>
                                        <p:strVal val="visible"/>
                                      </p:to>
                                    </p:set>
                                    <p:animEffect transition="in" filter="wipe(left)">
                                      <p:cBhvr>
                                        <p:cTn id="37" dur="500"/>
                                        <p:tgtEl>
                                          <p:spTgt spid="65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utoUpdateAnimBg="0"/>
      <p:bldP spid="65568"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26587" y="73532"/>
            <a:ext cx="66159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en-US" altLang="zh-CN" dirty="0">
                <a:solidFill>
                  <a:schemeClr val="accent2"/>
                </a:solidFill>
              </a:rPr>
              <a:t>1.4.5 </a:t>
            </a:r>
            <a:r>
              <a:rPr lang="zh-CN" altLang="en-US" dirty="0">
                <a:solidFill>
                  <a:srgbClr val="CC3300"/>
                </a:solidFill>
              </a:rPr>
              <a:t>等势面</a:t>
            </a:r>
            <a:r>
              <a:rPr lang="en-US" altLang="zh-CN" dirty="0">
                <a:solidFill>
                  <a:srgbClr val="CC3300"/>
                </a:solidFill>
              </a:rPr>
              <a:t>(Equipotential Surfaces)</a:t>
            </a:r>
            <a:endParaRPr lang="en-US" altLang="zh-CN" b="0" dirty="0">
              <a:solidFill>
                <a:srgbClr val="CC3300"/>
              </a:solidFill>
            </a:endParaRPr>
          </a:p>
        </p:txBody>
      </p:sp>
      <p:sp>
        <p:nvSpPr>
          <p:cNvPr id="66563" name="Text Box 3"/>
          <p:cNvSpPr txBox="1">
            <a:spLocks noChangeArrowheads="1"/>
          </p:cNvSpPr>
          <p:nvPr/>
        </p:nvSpPr>
        <p:spPr bwMode="auto">
          <a:xfrm>
            <a:off x="228600" y="914400"/>
            <a:ext cx="853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marL="1619250" indent="-1619250">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1. </a:t>
            </a:r>
            <a:r>
              <a:rPr lang="zh-CN" altLang="en-US" sz="2800">
                <a:solidFill>
                  <a:schemeClr val="accent2"/>
                </a:solidFill>
              </a:rPr>
              <a:t>定义：电场中电势相等的各个点所构成的曲面。</a:t>
            </a:r>
            <a:endParaRPr lang="zh-CN" altLang="en-US" sz="2800" b="0">
              <a:solidFill>
                <a:schemeClr val="accent2"/>
              </a:solidFill>
            </a:endParaRPr>
          </a:p>
        </p:txBody>
      </p:sp>
      <p:sp>
        <p:nvSpPr>
          <p:cNvPr id="66564" name="Text Box 4"/>
          <p:cNvSpPr txBox="1">
            <a:spLocks noChangeArrowheads="1"/>
          </p:cNvSpPr>
          <p:nvPr/>
        </p:nvSpPr>
        <p:spPr bwMode="auto">
          <a:xfrm>
            <a:off x="304800" y="2286000"/>
            <a:ext cx="5183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2. </a:t>
            </a:r>
            <a:r>
              <a:rPr lang="zh-CN" altLang="en-US" sz="2800">
                <a:solidFill>
                  <a:schemeClr val="accent2"/>
                </a:solidFill>
              </a:rPr>
              <a:t>常见电场的等势面和电场线图</a:t>
            </a:r>
            <a:endParaRPr lang="zh-CN" altLang="en-US" sz="2800" b="0">
              <a:solidFill>
                <a:schemeClr val="accent2"/>
              </a:solidFill>
            </a:endParaRPr>
          </a:p>
        </p:txBody>
      </p:sp>
      <p:sp>
        <p:nvSpPr>
          <p:cNvPr id="66565" name="Rectangle 5"/>
          <p:cNvSpPr>
            <a:spLocks noChangeArrowheads="1"/>
          </p:cNvSpPr>
          <p:nvPr/>
        </p:nvSpPr>
        <p:spPr bwMode="auto">
          <a:xfrm>
            <a:off x="0" y="6858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graphicFrame>
        <p:nvGraphicFramePr>
          <p:cNvPr id="66566" name="Object 6"/>
          <p:cNvGraphicFramePr>
            <a:graphicFrameLocks noChangeAspect="1"/>
          </p:cNvGraphicFramePr>
          <p:nvPr/>
        </p:nvGraphicFramePr>
        <p:xfrm>
          <a:off x="2730500" y="1524000"/>
          <a:ext cx="3297238" cy="466725"/>
        </p:xfrm>
        <a:graphic>
          <a:graphicData uri="http://schemas.openxmlformats.org/presentationml/2006/ole">
            <mc:AlternateContent xmlns:mc="http://schemas.openxmlformats.org/markup-compatibility/2006">
              <mc:Choice xmlns:v="urn:schemas-microsoft-com:vml" Requires="v">
                <p:oleObj name="公式" r:id="rId2" imgW="3200400" imgH="419100" progId="Equation.3">
                  <p:embed/>
                </p:oleObj>
              </mc:Choice>
              <mc:Fallback>
                <p:oleObj name="公式" r:id="rId2" imgW="3200400" imgH="4191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500" y="1524000"/>
                        <a:ext cx="32972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76" name="Text Box 16"/>
          <p:cNvSpPr txBox="1">
            <a:spLocks noChangeArrowheads="1"/>
          </p:cNvSpPr>
          <p:nvPr/>
        </p:nvSpPr>
        <p:spPr bwMode="auto">
          <a:xfrm>
            <a:off x="611188" y="3068638"/>
            <a:ext cx="387826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marL="1428750" indent="-1428750">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rgbClr val="CC3300"/>
                </a:solidFill>
              </a:rPr>
              <a:t>规定</a:t>
            </a:r>
            <a:r>
              <a:rPr lang="zh-CN" altLang="en-US" sz="2800">
                <a:solidFill>
                  <a:schemeClr val="accent2"/>
                </a:solidFill>
              </a:rPr>
              <a:t>：任意两个相邻等势面之间的电势差相等。</a:t>
            </a:r>
            <a:endParaRPr lang="zh-CN" altLang="en-US" sz="2800" b="0">
              <a:solidFill>
                <a:schemeClr val="accent2"/>
              </a:solidFill>
            </a:endParaRPr>
          </a:p>
        </p:txBody>
      </p:sp>
      <p:grpSp>
        <p:nvGrpSpPr>
          <p:cNvPr id="2" name="Group 64"/>
          <p:cNvGrpSpPr>
            <a:grpSpLocks/>
          </p:cNvGrpSpPr>
          <p:nvPr/>
        </p:nvGrpSpPr>
        <p:grpSpPr bwMode="auto">
          <a:xfrm>
            <a:off x="4716463" y="2711450"/>
            <a:ext cx="3886200" cy="3886200"/>
            <a:chOff x="1704" y="1537"/>
            <a:chExt cx="2448" cy="2448"/>
          </a:xfrm>
        </p:grpSpPr>
        <p:sp>
          <p:nvSpPr>
            <p:cNvPr id="36881" name="Line 65"/>
            <p:cNvSpPr>
              <a:spLocks noChangeShapeType="1"/>
            </p:cNvSpPr>
            <p:nvPr/>
          </p:nvSpPr>
          <p:spPr bwMode="auto">
            <a:xfrm flipH="1">
              <a:off x="1704" y="2808"/>
              <a:ext cx="2448" cy="0"/>
            </a:xfrm>
            <a:prstGeom prst="line">
              <a:avLst/>
            </a:prstGeom>
            <a:noFill/>
            <a:ln w="31750">
              <a:solidFill>
                <a:schemeClr val="accent2"/>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6882" name="Line 66"/>
            <p:cNvSpPr>
              <a:spLocks noChangeShapeType="1"/>
            </p:cNvSpPr>
            <p:nvPr/>
          </p:nvSpPr>
          <p:spPr bwMode="auto">
            <a:xfrm flipH="1" flipV="1">
              <a:off x="1745" y="2349"/>
              <a:ext cx="2270" cy="918"/>
            </a:xfrm>
            <a:prstGeom prst="line">
              <a:avLst/>
            </a:prstGeom>
            <a:noFill/>
            <a:ln w="31750">
              <a:solidFill>
                <a:schemeClr val="accent2"/>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6883" name="Line 67"/>
            <p:cNvSpPr>
              <a:spLocks noChangeShapeType="1"/>
            </p:cNvSpPr>
            <p:nvPr/>
          </p:nvSpPr>
          <p:spPr bwMode="auto">
            <a:xfrm flipH="1" flipV="1">
              <a:off x="2000" y="1959"/>
              <a:ext cx="1792" cy="1689"/>
            </a:xfrm>
            <a:prstGeom prst="line">
              <a:avLst/>
            </a:prstGeom>
            <a:noFill/>
            <a:ln w="31750">
              <a:solidFill>
                <a:schemeClr val="accent2"/>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6884" name="Line 68"/>
            <p:cNvSpPr>
              <a:spLocks noChangeShapeType="1"/>
            </p:cNvSpPr>
            <p:nvPr/>
          </p:nvSpPr>
          <p:spPr bwMode="auto">
            <a:xfrm flipH="1">
              <a:off x="2430" y="1653"/>
              <a:ext cx="968" cy="2225"/>
            </a:xfrm>
            <a:prstGeom prst="line">
              <a:avLst/>
            </a:prstGeom>
            <a:noFill/>
            <a:ln w="31750">
              <a:solidFill>
                <a:schemeClr val="accent2"/>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6885" name="Line 69"/>
            <p:cNvSpPr>
              <a:spLocks noChangeShapeType="1"/>
            </p:cNvSpPr>
            <p:nvPr/>
          </p:nvSpPr>
          <p:spPr bwMode="auto">
            <a:xfrm flipH="1">
              <a:off x="1779" y="2390"/>
              <a:ext cx="2300" cy="836"/>
            </a:xfrm>
            <a:prstGeom prst="line">
              <a:avLst/>
            </a:prstGeom>
            <a:noFill/>
            <a:ln w="31750">
              <a:solidFill>
                <a:schemeClr val="accent2"/>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6886" name="Line 70"/>
            <p:cNvSpPr>
              <a:spLocks noChangeShapeType="1"/>
            </p:cNvSpPr>
            <p:nvPr/>
          </p:nvSpPr>
          <p:spPr bwMode="auto">
            <a:xfrm flipV="1">
              <a:off x="2048" y="1910"/>
              <a:ext cx="1762" cy="1700"/>
            </a:xfrm>
            <a:prstGeom prst="line">
              <a:avLst/>
            </a:prstGeom>
            <a:noFill/>
            <a:ln w="31750">
              <a:solidFill>
                <a:schemeClr val="accent2"/>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6887" name="Line 71"/>
            <p:cNvSpPr>
              <a:spLocks noChangeShapeType="1"/>
            </p:cNvSpPr>
            <p:nvPr/>
          </p:nvSpPr>
          <p:spPr bwMode="auto">
            <a:xfrm flipV="1">
              <a:off x="2880" y="1537"/>
              <a:ext cx="0" cy="2448"/>
            </a:xfrm>
            <a:prstGeom prst="line">
              <a:avLst/>
            </a:prstGeom>
            <a:noFill/>
            <a:ln w="31750">
              <a:solidFill>
                <a:schemeClr val="accent2"/>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6888" name="Line 72"/>
            <p:cNvSpPr>
              <a:spLocks noChangeShapeType="1"/>
            </p:cNvSpPr>
            <p:nvPr/>
          </p:nvSpPr>
          <p:spPr bwMode="auto">
            <a:xfrm flipH="1" flipV="1">
              <a:off x="2383" y="1642"/>
              <a:ext cx="996" cy="2236"/>
            </a:xfrm>
            <a:prstGeom prst="line">
              <a:avLst/>
            </a:prstGeom>
            <a:noFill/>
            <a:ln w="31750">
              <a:solidFill>
                <a:schemeClr val="accent2"/>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81"/>
          <p:cNvGrpSpPr>
            <a:grpSpLocks/>
          </p:cNvGrpSpPr>
          <p:nvPr/>
        </p:nvGrpSpPr>
        <p:grpSpPr bwMode="auto">
          <a:xfrm>
            <a:off x="6396038" y="4398963"/>
            <a:ext cx="458787" cy="641350"/>
            <a:chOff x="2245" y="2795"/>
            <a:chExt cx="289" cy="404"/>
          </a:xfrm>
        </p:grpSpPr>
        <p:sp>
          <p:nvSpPr>
            <p:cNvPr id="36879" name="Oval 73"/>
            <p:cNvSpPr>
              <a:spLocks noChangeArrowheads="1"/>
            </p:cNvSpPr>
            <p:nvPr/>
          </p:nvSpPr>
          <p:spPr bwMode="auto">
            <a:xfrm>
              <a:off x="2272" y="2883"/>
              <a:ext cx="232" cy="232"/>
            </a:xfrm>
            <a:prstGeom prst="ellipse">
              <a:avLst/>
            </a:prstGeom>
            <a:gradFill rotWithShape="0">
              <a:gsLst>
                <a:gs pos="0">
                  <a:srgbClr val="FF3300"/>
                </a:gs>
                <a:gs pos="100000">
                  <a:srgbClr val="801A00"/>
                </a:gs>
              </a:gsLst>
              <a:path path="shape">
                <a:fillToRect l="50000" t="50000" r="50000" b="50000"/>
              </a:path>
            </a:gra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36880" name="Rectangle 78"/>
            <p:cNvSpPr>
              <a:spLocks noChangeArrowheads="1"/>
            </p:cNvSpPr>
            <p:nvPr/>
          </p:nvSpPr>
          <p:spPr bwMode="auto">
            <a:xfrm>
              <a:off x="2245" y="2795"/>
              <a:ext cx="28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lIns="92075" tIns="46038" rIns="92075" bIns="46038">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3600">
                  <a:solidFill>
                    <a:srgbClr val="FFFF00"/>
                  </a:solidFill>
                  <a:latin typeface="Bookman Old Style" pitchFamily="18" charset="0"/>
                </a:rPr>
                <a:t>+</a:t>
              </a:r>
            </a:p>
          </p:txBody>
        </p:sp>
      </p:grpSp>
      <p:sp>
        <p:nvSpPr>
          <p:cNvPr id="66642" name="Oval 82"/>
          <p:cNvSpPr>
            <a:spLocks noChangeArrowheads="1"/>
          </p:cNvSpPr>
          <p:nvPr/>
        </p:nvSpPr>
        <p:spPr bwMode="auto">
          <a:xfrm>
            <a:off x="5665788" y="3776663"/>
            <a:ext cx="1892300" cy="1892300"/>
          </a:xfrm>
          <a:prstGeom prst="ellipse">
            <a:avLst/>
          </a:prstGeom>
          <a:noFill/>
          <a:ln w="3175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66643" name="Oval 83"/>
          <p:cNvSpPr>
            <a:spLocks noChangeArrowheads="1"/>
          </p:cNvSpPr>
          <p:nvPr/>
        </p:nvSpPr>
        <p:spPr bwMode="auto">
          <a:xfrm>
            <a:off x="6046788" y="4157663"/>
            <a:ext cx="1130300" cy="1130300"/>
          </a:xfrm>
          <a:prstGeom prst="ellipse">
            <a:avLst/>
          </a:prstGeom>
          <a:noFill/>
          <a:ln w="3175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66644" name="Oval 84"/>
          <p:cNvSpPr>
            <a:spLocks noChangeArrowheads="1"/>
          </p:cNvSpPr>
          <p:nvPr/>
        </p:nvSpPr>
        <p:spPr bwMode="auto">
          <a:xfrm>
            <a:off x="5056188" y="3090863"/>
            <a:ext cx="3187700" cy="3187700"/>
          </a:xfrm>
          <a:prstGeom prst="ellipse">
            <a:avLst/>
          </a:prstGeom>
          <a:noFill/>
          <a:ln w="3175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66645" name="Oval 85"/>
          <p:cNvSpPr>
            <a:spLocks noChangeArrowheads="1"/>
          </p:cNvSpPr>
          <p:nvPr/>
        </p:nvSpPr>
        <p:spPr bwMode="auto">
          <a:xfrm>
            <a:off x="6275388" y="4386263"/>
            <a:ext cx="673100" cy="673100"/>
          </a:xfrm>
          <a:prstGeom prst="ellipse">
            <a:avLst/>
          </a:prstGeom>
          <a:noFill/>
          <a:ln w="3175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66646" name="Text Box 86"/>
          <p:cNvSpPr txBox="1">
            <a:spLocks noChangeArrowheads="1"/>
          </p:cNvSpPr>
          <p:nvPr/>
        </p:nvSpPr>
        <p:spPr bwMode="auto">
          <a:xfrm>
            <a:off x="1979613" y="5013325"/>
            <a:ext cx="1255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点电荷</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blinds(horizontal)">
                                      <p:cBhvr>
                                        <p:cTn id="7" dur="500"/>
                                        <p:tgtEl>
                                          <p:spTgt spid="66562"/>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66565"/>
                                        </p:tgtEl>
                                        <p:attrNameLst>
                                          <p:attrName>style.visibility</p:attrName>
                                        </p:attrNameLst>
                                      </p:cBhvr>
                                      <p:to>
                                        <p:strVal val="visible"/>
                                      </p:to>
                                    </p:set>
                                    <p:animEffect transition="in" filter="strips(upRight)">
                                      <p:cBhvr>
                                        <p:cTn id="11" dur="500"/>
                                        <p:tgtEl>
                                          <p:spTgt spid="6656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6563"/>
                                        </p:tgtEl>
                                        <p:attrNameLst>
                                          <p:attrName>style.visibility</p:attrName>
                                        </p:attrNameLst>
                                      </p:cBhvr>
                                      <p:to>
                                        <p:strVal val="visible"/>
                                      </p:to>
                                    </p:set>
                                    <p:animEffect transition="in" filter="wipe(left)">
                                      <p:cBhvr>
                                        <p:cTn id="16" dur="500"/>
                                        <p:tgtEl>
                                          <p:spTgt spid="6656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nodeType="clickEffect">
                                  <p:stCondLst>
                                    <p:cond delay="0"/>
                                  </p:stCondLst>
                                  <p:childTnLst>
                                    <p:set>
                                      <p:cBhvr>
                                        <p:cTn id="20" dur="1" fill="hold">
                                          <p:stCondLst>
                                            <p:cond delay="0"/>
                                          </p:stCondLst>
                                        </p:cTn>
                                        <p:tgtEl>
                                          <p:spTgt spid="66566"/>
                                        </p:tgtEl>
                                        <p:attrNameLst>
                                          <p:attrName>style.visibility</p:attrName>
                                        </p:attrNameLst>
                                      </p:cBhvr>
                                      <p:to>
                                        <p:strVal val="visible"/>
                                      </p:to>
                                    </p:set>
                                    <p:anim calcmode="lin" valueType="num">
                                      <p:cBhvr>
                                        <p:cTn id="21" dur="500" fill="hold"/>
                                        <p:tgtEl>
                                          <p:spTgt spid="66566"/>
                                        </p:tgtEl>
                                        <p:attrNameLst>
                                          <p:attrName>ppt_w</p:attrName>
                                        </p:attrNameLst>
                                      </p:cBhvr>
                                      <p:tavLst>
                                        <p:tav tm="0">
                                          <p:val>
                                            <p:fltVal val="0"/>
                                          </p:val>
                                        </p:tav>
                                        <p:tav tm="100000">
                                          <p:val>
                                            <p:strVal val="#ppt_w"/>
                                          </p:val>
                                        </p:tav>
                                      </p:tavLst>
                                    </p:anim>
                                    <p:anim calcmode="lin" valueType="num">
                                      <p:cBhvr>
                                        <p:cTn id="22" dur="500" fill="hold"/>
                                        <p:tgtEl>
                                          <p:spTgt spid="66566"/>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6564"/>
                                        </p:tgtEl>
                                        <p:attrNameLst>
                                          <p:attrName>style.visibility</p:attrName>
                                        </p:attrNameLst>
                                      </p:cBhvr>
                                      <p:to>
                                        <p:strVal val="visible"/>
                                      </p:to>
                                    </p:set>
                                    <p:animEffect transition="in" filter="wipe(left)">
                                      <p:cBhvr>
                                        <p:cTn id="27" dur="500"/>
                                        <p:tgtEl>
                                          <p:spTgt spid="665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6576"/>
                                        </p:tgtEl>
                                        <p:attrNameLst>
                                          <p:attrName>style.visibility</p:attrName>
                                        </p:attrNameLst>
                                      </p:cBhvr>
                                      <p:to>
                                        <p:strVal val="visible"/>
                                      </p:to>
                                    </p:set>
                                    <p:animEffect transition="in" filter="wipe(left)">
                                      <p:cBhvr>
                                        <p:cTn id="32" dur="500"/>
                                        <p:tgtEl>
                                          <p:spTgt spid="6657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6646"/>
                                        </p:tgtEl>
                                        <p:attrNameLst>
                                          <p:attrName>style.visibility</p:attrName>
                                        </p:attrNameLst>
                                      </p:cBhvr>
                                      <p:to>
                                        <p:strVal val="visible"/>
                                      </p:to>
                                    </p:set>
                                    <p:animEffect transition="in" filter="wipe(left)">
                                      <p:cBhvr>
                                        <p:cTn id="37" dur="500"/>
                                        <p:tgtEl>
                                          <p:spTgt spid="66646"/>
                                        </p:tgtEl>
                                      </p:cBhvr>
                                    </p:animEffect>
                                  </p:childTnLst>
                                </p:cTn>
                              </p:par>
                            </p:childTnLst>
                          </p:cTn>
                        </p:par>
                        <p:par>
                          <p:cTn id="38" fill="hold" nodeType="afterGroup">
                            <p:stCondLst>
                              <p:cond delay="500"/>
                            </p:stCondLst>
                            <p:childTnLst>
                              <p:par>
                                <p:cTn id="39" presetID="13" presetClass="entr" presetSubtype="16" fill="hold"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plus(in)">
                                      <p:cBhvr>
                                        <p:cTn id="41" dur="500"/>
                                        <p:tgtEl>
                                          <p:spTgt spid="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7" presetClass="entr" presetSubtype="10"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p:cTn id="46" dur="500" fill="hold"/>
                                        <p:tgtEl>
                                          <p:spTgt spid="2"/>
                                        </p:tgtEl>
                                        <p:attrNameLst>
                                          <p:attrName>ppt_w</p:attrName>
                                        </p:attrNameLst>
                                      </p:cBhvr>
                                      <p:tavLst>
                                        <p:tav tm="0">
                                          <p:val>
                                            <p:fltVal val="0"/>
                                          </p:val>
                                        </p:tav>
                                        <p:tav tm="100000">
                                          <p:val>
                                            <p:strVal val="#ppt_w"/>
                                          </p:val>
                                        </p:tav>
                                      </p:tavLst>
                                    </p:anim>
                                    <p:anim calcmode="lin" valueType="num">
                                      <p:cBhvr>
                                        <p:cTn id="47"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42" fill="hold" grpId="0" nodeType="clickEffect">
                                  <p:stCondLst>
                                    <p:cond delay="0"/>
                                  </p:stCondLst>
                                  <p:childTnLst>
                                    <p:set>
                                      <p:cBhvr>
                                        <p:cTn id="51" dur="1" fill="hold">
                                          <p:stCondLst>
                                            <p:cond delay="0"/>
                                          </p:stCondLst>
                                        </p:cTn>
                                        <p:tgtEl>
                                          <p:spTgt spid="66645"/>
                                        </p:tgtEl>
                                        <p:attrNameLst>
                                          <p:attrName>style.visibility</p:attrName>
                                        </p:attrNameLst>
                                      </p:cBhvr>
                                      <p:to>
                                        <p:strVal val="visible"/>
                                      </p:to>
                                    </p:set>
                                    <p:animEffect transition="in" filter="barn(outHorizontal)">
                                      <p:cBhvr>
                                        <p:cTn id="52" dur="500"/>
                                        <p:tgtEl>
                                          <p:spTgt spid="66645"/>
                                        </p:tgtEl>
                                      </p:cBhvr>
                                    </p:animEffect>
                                  </p:childTnLst>
                                </p:cTn>
                              </p:par>
                            </p:childTnLst>
                          </p:cTn>
                        </p:par>
                        <p:par>
                          <p:cTn id="53" fill="hold" nodeType="afterGroup">
                            <p:stCondLst>
                              <p:cond delay="500"/>
                            </p:stCondLst>
                            <p:childTnLst>
                              <p:par>
                                <p:cTn id="54" presetID="16" presetClass="entr" presetSubtype="42" fill="hold" grpId="0" nodeType="afterEffect">
                                  <p:stCondLst>
                                    <p:cond delay="0"/>
                                  </p:stCondLst>
                                  <p:childTnLst>
                                    <p:set>
                                      <p:cBhvr>
                                        <p:cTn id="55" dur="1" fill="hold">
                                          <p:stCondLst>
                                            <p:cond delay="0"/>
                                          </p:stCondLst>
                                        </p:cTn>
                                        <p:tgtEl>
                                          <p:spTgt spid="66643"/>
                                        </p:tgtEl>
                                        <p:attrNameLst>
                                          <p:attrName>style.visibility</p:attrName>
                                        </p:attrNameLst>
                                      </p:cBhvr>
                                      <p:to>
                                        <p:strVal val="visible"/>
                                      </p:to>
                                    </p:set>
                                    <p:animEffect transition="in" filter="barn(outHorizontal)">
                                      <p:cBhvr>
                                        <p:cTn id="56" dur="500"/>
                                        <p:tgtEl>
                                          <p:spTgt spid="66643"/>
                                        </p:tgtEl>
                                      </p:cBhvr>
                                    </p:animEffect>
                                  </p:childTnLst>
                                </p:cTn>
                              </p:par>
                            </p:childTnLst>
                          </p:cTn>
                        </p:par>
                        <p:par>
                          <p:cTn id="57" fill="hold" nodeType="afterGroup">
                            <p:stCondLst>
                              <p:cond delay="1000"/>
                            </p:stCondLst>
                            <p:childTnLst>
                              <p:par>
                                <p:cTn id="58" presetID="16" presetClass="entr" presetSubtype="42" fill="hold" grpId="0" nodeType="afterEffect">
                                  <p:stCondLst>
                                    <p:cond delay="0"/>
                                  </p:stCondLst>
                                  <p:childTnLst>
                                    <p:set>
                                      <p:cBhvr>
                                        <p:cTn id="59" dur="1" fill="hold">
                                          <p:stCondLst>
                                            <p:cond delay="0"/>
                                          </p:stCondLst>
                                        </p:cTn>
                                        <p:tgtEl>
                                          <p:spTgt spid="66642"/>
                                        </p:tgtEl>
                                        <p:attrNameLst>
                                          <p:attrName>style.visibility</p:attrName>
                                        </p:attrNameLst>
                                      </p:cBhvr>
                                      <p:to>
                                        <p:strVal val="visible"/>
                                      </p:to>
                                    </p:set>
                                    <p:animEffect transition="in" filter="barn(outHorizontal)">
                                      <p:cBhvr>
                                        <p:cTn id="60" dur="500"/>
                                        <p:tgtEl>
                                          <p:spTgt spid="66642"/>
                                        </p:tgtEl>
                                      </p:cBhvr>
                                    </p:animEffect>
                                  </p:childTnLst>
                                </p:cTn>
                              </p:par>
                            </p:childTnLst>
                          </p:cTn>
                        </p:par>
                        <p:par>
                          <p:cTn id="61" fill="hold" nodeType="afterGroup">
                            <p:stCondLst>
                              <p:cond delay="1500"/>
                            </p:stCondLst>
                            <p:childTnLst>
                              <p:par>
                                <p:cTn id="62" presetID="16" presetClass="entr" presetSubtype="42" fill="hold" grpId="0" nodeType="afterEffect">
                                  <p:stCondLst>
                                    <p:cond delay="0"/>
                                  </p:stCondLst>
                                  <p:childTnLst>
                                    <p:set>
                                      <p:cBhvr>
                                        <p:cTn id="63" dur="1" fill="hold">
                                          <p:stCondLst>
                                            <p:cond delay="0"/>
                                          </p:stCondLst>
                                        </p:cTn>
                                        <p:tgtEl>
                                          <p:spTgt spid="66644"/>
                                        </p:tgtEl>
                                        <p:attrNameLst>
                                          <p:attrName>style.visibility</p:attrName>
                                        </p:attrNameLst>
                                      </p:cBhvr>
                                      <p:to>
                                        <p:strVal val="visible"/>
                                      </p:to>
                                    </p:set>
                                    <p:animEffect transition="in" filter="barn(outHorizontal)">
                                      <p:cBhvr>
                                        <p:cTn id="64" dur="500"/>
                                        <p:tgtEl>
                                          <p:spTgt spid="66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autoUpdateAnimBg="0"/>
      <p:bldP spid="66563" grpId="0" autoUpdateAnimBg="0"/>
      <p:bldP spid="66564" grpId="0" autoUpdateAnimBg="0"/>
      <p:bldP spid="66565" grpId="0" animBg="1"/>
      <p:bldP spid="66576" grpId="0" autoUpdateAnimBg="0"/>
      <p:bldP spid="66642" grpId="0" animBg="1"/>
      <p:bldP spid="66643" grpId="0" animBg="1"/>
      <p:bldP spid="66644" grpId="0" animBg="1"/>
      <p:bldP spid="66645" grpId="0" animBg="1"/>
      <p:bldP spid="66646"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202" name="Object 58"/>
          <p:cNvGraphicFramePr>
            <a:graphicFrameLocks noChangeAspect="1"/>
          </p:cNvGraphicFramePr>
          <p:nvPr/>
        </p:nvGraphicFramePr>
        <p:xfrm>
          <a:off x="481013" y="838200"/>
          <a:ext cx="7458075" cy="735013"/>
        </p:xfrm>
        <a:graphic>
          <a:graphicData uri="http://schemas.openxmlformats.org/presentationml/2006/ole">
            <mc:AlternateContent xmlns:mc="http://schemas.openxmlformats.org/markup-compatibility/2006">
              <mc:Choice xmlns:v="urn:schemas-microsoft-com:vml" Requires="v">
                <p:oleObj name="公式" r:id="rId2" imgW="7172241" imgH="695257" progId="Equation.3">
                  <p:embed/>
                </p:oleObj>
              </mc:Choice>
              <mc:Fallback>
                <p:oleObj name="公式" r:id="rId2" imgW="7172241" imgH="695257" progId="Equation.3">
                  <p:embed/>
                  <p:pic>
                    <p:nvPicPr>
                      <p:cNvPr id="0" name="Object 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3" y="838200"/>
                        <a:ext cx="7458075"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03" name="Object 59"/>
          <p:cNvGraphicFramePr>
            <a:graphicFrameLocks noChangeAspect="1"/>
          </p:cNvGraphicFramePr>
          <p:nvPr/>
        </p:nvGraphicFramePr>
        <p:xfrm>
          <a:off x="1008063" y="1752600"/>
          <a:ext cx="6597650" cy="735013"/>
        </p:xfrm>
        <a:graphic>
          <a:graphicData uri="http://schemas.openxmlformats.org/presentationml/2006/ole">
            <mc:AlternateContent xmlns:mc="http://schemas.openxmlformats.org/markup-compatibility/2006">
              <mc:Choice xmlns:v="urn:schemas-microsoft-com:vml" Requires="v">
                <p:oleObj name="公式" r:id="rId4" imgW="6353057" imgH="695257" progId="Equation.3">
                  <p:embed/>
                </p:oleObj>
              </mc:Choice>
              <mc:Fallback>
                <p:oleObj name="公式" r:id="rId4" imgW="6353057" imgH="695257" progId="Equation.3">
                  <p:embed/>
                  <p:pic>
                    <p:nvPicPr>
                      <p:cNvPr id="0" name="Object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063" y="1752600"/>
                        <a:ext cx="6597650"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04" name="Object 60"/>
          <p:cNvGraphicFramePr>
            <a:graphicFrameLocks noChangeAspect="1"/>
          </p:cNvGraphicFramePr>
          <p:nvPr/>
        </p:nvGraphicFramePr>
        <p:xfrm>
          <a:off x="1017588" y="2584450"/>
          <a:ext cx="3390900" cy="1027113"/>
        </p:xfrm>
        <a:graphic>
          <a:graphicData uri="http://schemas.openxmlformats.org/presentationml/2006/ole">
            <mc:AlternateContent xmlns:mc="http://schemas.openxmlformats.org/markup-compatibility/2006">
              <mc:Choice xmlns:v="urn:schemas-microsoft-com:vml" Requires="v">
                <p:oleObj name="公式" r:id="rId6" imgW="3267024" imgH="981143" progId="Equation.3">
                  <p:embed/>
                </p:oleObj>
              </mc:Choice>
              <mc:Fallback>
                <p:oleObj name="公式" r:id="rId6" imgW="3267024" imgH="981143" progId="Equation.3">
                  <p:embed/>
                  <p:pic>
                    <p:nvPicPr>
                      <p:cNvPr id="0" name="Object 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7588" y="2584450"/>
                        <a:ext cx="339090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9" name="Text Box 9"/>
          <p:cNvSpPr txBox="1">
            <a:spLocks noChangeArrowheads="1"/>
          </p:cNvSpPr>
          <p:nvPr/>
        </p:nvSpPr>
        <p:spPr bwMode="auto">
          <a:xfrm>
            <a:off x="304800" y="228600"/>
            <a:ext cx="2236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en-US" altLang="zh-CN" sz="2800">
                <a:solidFill>
                  <a:schemeClr val="accent2"/>
                </a:solidFill>
              </a:rPr>
              <a:t>2.</a:t>
            </a:r>
            <a:r>
              <a:rPr lang="zh-CN" altLang="en-US" sz="2800">
                <a:solidFill>
                  <a:schemeClr val="accent2"/>
                </a:solidFill>
              </a:rPr>
              <a:t>任何静电场</a:t>
            </a:r>
            <a:endParaRPr lang="zh-CN" altLang="en-US" sz="2800" b="0"/>
          </a:p>
        </p:txBody>
      </p:sp>
      <p:sp>
        <p:nvSpPr>
          <p:cNvPr id="5131" name="Text Box 11"/>
          <p:cNvSpPr txBox="1">
            <a:spLocks noChangeArrowheads="1"/>
          </p:cNvSpPr>
          <p:nvPr/>
        </p:nvSpPr>
        <p:spPr bwMode="auto">
          <a:xfrm>
            <a:off x="457200" y="4737100"/>
            <a:ext cx="8305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dirty="0">
                <a:solidFill>
                  <a:schemeClr val="accent2"/>
                </a:solidFill>
              </a:rPr>
              <a:t>试验电荷在任何静电场中移动时，电场力所做的功只与路径的起点和终点的位置有关，而</a:t>
            </a:r>
            <a:r>
              <a:rPr lang="zh-CN" altLang="en-US" sz="2800" dirty="0">
                <a:solidFill>
                  <a:srgbClr val="FF0000"/>
                </a:solidFill>
              </a:rPr>
              <a:t>与路径无关</a:t>
            </a:r>
            <a:r>
              <a:rPr lang="zh-CN" altLang="en-US" sz="2400" b="0" dirty="0">
                <a:solidFill>
                  <a:schemeClr val="accent2"/>
                </a:solidFill>
              </a:rPr>
              <a:t>。</a:t>
            </a:r>
            <a:r>
              <a:rPr lang="zh-CN" altLang="en-US" sz="2800" dirty="0">
                <a:solidFill>
                  <a:srgbClr val="CC3300"/>
                </a:solidFill>
              </a:rPr>
              <a:t>静电力是保守力，静电力场是保守力场。</a:t>
            </a:r>
          </a:p>
        </p:txBody>
      </p:sp>
      <p:sp>
        <p:nvSpPr>
          <p:cNvPr id="5132" name="Text Box 12"/>
          <p:cNvSpPr txBox="1">
            <a:spLocks noChangeArrowheads="1"/>
          </p:cNvSpPr>
          <p:nvPr/>
        </p:nvSpPr>
        <p:spPr bwMode="auto">
          <a:xfrm>
            <a:off x="401638" y="3976688"/>
            <a:ext cx="29511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en-US" altLang="zh-CN" sz="2800">
                <a:solidFill>
                  <a:schemeClr val="accent2"/>
                </a:solidFill>
              </a:rPr>
              <a:t>3.</a:t>
            </a:r>
            <a:r>
              <a:rPr lang="zh-CN" altLang="en-US" sz="2800">
                <a:solidFill>
                  <a:srgbClr val="CC3300"/>
                </a:solidFill>
              </a:rPr>
              <a:t>静电场的保守性</a:t>
            </a:r>
          </a:p>
        </p:txBody>
      </p:sp>
      <p:sp>
        <p:nvSpPr>
          <p:cNvPr id="5133" name="Text Box 13"/>
          <p:cNvSpPr txBox="1">
            <a:spLocks noChangeArrowheads="1"/>
          </p:cNvSpPr>
          <p:nvPr/>
        </p:nvSpPr>
        <p:spPr bwMode="auto">
          <a:xfrm>
            <a:off x="2438400" y="258763"/>
            <a:ext cx="6515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solidFill>
                  <a:schemeClr val="accent2"/>
                </a:solidFill>
              </a:rPr>
              <a:t>(</a:t>
            </a:r>
            <a:r>
              <a:rPr lang="zh-CN" altLang="en-US" sz="2400">
                <a:solidFill>
                  <a:schemeClr val="accent2"/>
                </a:solidFill>
              </a:rPr>
              <a:t>均可以看作是点电荷系中各点电荷电场的叠加</a:t>
            </a:r>
            <a:r>
              <a:rPr lang="en-US" altLang="zh-CN" sz="2400">
                <a:solidFill>
                  <a:schemeClr val="accent2"/>
                </a:solidFill>
              </a:rPr>
              <a:t>)</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29"/>
                                        </p:tgtEl>
                                        <p:attrNameLst>
                                          <p:attrName>style.visibility</p:attrName>
                                        </p:attrNameLst>
                                      </p:cBhvr>
                                      <p:to>
                                        <p:strVal val="visible"/>
                                      </p:to>
                                    </p:set>
                                    <p:animEffect transition="in" filter="wipe(left)">
                                      <p:cBhvr>
                                        <p:cTn id="7" dur="500"/>
                                        <p:tgtEl>
                                          <p:spTgt spid="51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33"/>
                                        </p:tgtEl>
                                        <p:attrNameLst>
                                          <p:attrName>style.visibility</p:attrName>
                                        </p:attrNameLst>
                                      </p:cBhvr>
                                      <p:to>
                                        <p:strVal val="visible"/>
                                      </p:to>
                                    </p:set>
                                    <p:animEffect transition="in" filter="wipe(left)">
                                      <p:cBhvr>
                                        <p:cTn id="12" dur="500"/>
                                        <p:tgtEl>
                                          <p:spTgt spid="51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202"/>
                                        </p:tgtEl>
                                        <p:attrNameLst>
                                          <p:attrName>style.visibility</p:attrName>
                                        </p:attrNameLst>
                                      </p:cBhvr>
                                      <p:to>
                                        <p:strVal val="visible"/>
                                      </p:to>
                                    </p:set>
                                    <p:animEffect transition="in" filter="wipe(left)">
                                      <p:cBhvr>
                                        <p:cTn id="17" dur="500"/>
                                        <p:tgtEl>
                                          <p:spTgt spid="62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203"/>
                                        </p:tgtEl>
                                        <p:attrNameLst>
                                          <p:attrName>style.visibility</p:attrName>
                                        </p:attrNameLst>
                                      </p:cBhvr>
                                      <p:to>
                                        <p:strVal val="visible"/>
                                      </p:to>
                                    </p:set>
                                    <p:animEffect transition="in" filter="wipe(left)">
                                      <p:cBhvr>
                                        <p:cTn id="22" dur="500"/>
                                        <p:tgtEl>
                                          <p:spTgt spid="62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204"/>
                                        </p:tgtEl>
                                        <p:attrNameLst>
                                          <p:attrName>style.visibility</p:attrName>
                                        </p:attrNameLst>
                                      </p:cBhvr>
                                      <p:to>
                                        <p:strVal val="visible"/>
                                      </p:to>
                                    </p:set>
                                    <p:animEffect transition="in" filter="wipe(left)">
                                      <p:cBhvr>
                                        <p:cTn id="27" dur="500"/>
                                        <p:tgtEl>
                                          <p:spTgt spid="62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32"/>
                                        </p:tgtEl>
                                        <p:attrNameLst>
                                          <p:attrName>style.visibility</p:attrName>
                                        </p:attrNameLst>
                                      </p:cBhvr>
                                      <p:to>
                                        <p:strVal val="visible"/>
                                      </p:to>
                                    </p:set>
                                    <p:animEffect transition="in" filter="wipe(left)">
                                      <p:cBhvr>
                                        <p:cTn id="32" dur="500"/>
                                        <p:tgtEl>
                                          <p:spTgt spid="513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131"/>
                                        </p:tgtEl>
                                        <p:attrNameLst>
                                          <p:attrName>style.visibility</p:attrName>
                                        </p:attrNameLst>
                                      </p:cBhvr>
                                      <p:to>
                                        <p:strVal val="visible"/>
                                      </p:to>
                                    </p:set>
                                    <p:animEffect transition="in" filter="wipe(left)">
                                      <p:cBhvr>
                                        <p:cTn id="37" dur="500"/>
                                        <p:tgtEl>
                                          <p:spTgt spid="5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9" grpId="0" autoUpdateAnimBg="0"/>
      <p:bldP spid="5131" grpId="0" autoUpdateAnimBg="0"/>
      <p:bldP spid="5132" grpId="0" autoUpdateAnimBg="0"/>
      <p:bldP spid="5133"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824" name="Rectangle 96"/>
          <p:cNvSpPr>
            <a:spLocks noChangeArrowheads="1"/>
          </p:cNvSpPr>
          <p:nvPr/>
        </p:nvSpPr>
        <p:spPr bwMode="auto">
          <a:xfrm>
            <a:off x="3708400" y="260350"/>
            <a:ext cx="1871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92075" tIns="46038" rIns="92075" bIns="46038">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sz="2800">
                <a:solidFill>
                  <a:schemeClr val="accent2"/>
                </a:solidFill>
                <a:latin typeface="Bookman Old Style" pitchFamily="18" charset="0"/>
              </a:rPr>
              <a:t>电偶极子</a:t>
            </a:r>
          </a:p>
        </p:txBody>
      </p:sp>
      <p:grpSp>
        <p:nvGrpSpPr>
          <p:cNvPr id="2" name="Group 159"/>
          <p:cNvGrpSpPr>
            <a:grpSpLocks/>
          </p:cNvGrpSpPr>
          <p:nvPr/>
        </p:nvGrpSpPr>
        <p:grpSpPr bwMode="auto">
          <a:xfrm>
            <a:off x="1149350" y="392113"/>
            <a:ext cx="7156450" cy="6018212"/>
            <a:chOff x="724" y="247"/>
            <a:chExt cx="4508" cy="3791"/>
          </a:xfrm>
        </p:grpSpPr>
        <p:sp>
          <p:nvSpPr>
            <p:cNvPr id="37892" name="Arc 98"/>
            <p:cNvSpPr>
              <a:spLocks/>
            </p:cNvSpPr>
            <p:nvPr/>
          </p:nvSpPr>
          <p:spPr bwMode="auto">
            <a:xfrm>
              <a:off x="1082" y="247"/>
              <a:ext cx="1316" cy="1439"/>
            </a:xfrm>
            <a:custGeom>
              <a:avLst/>
              <a:gdLst>
                <a:gd name="T0" fmla="*/ 0 w 20574"/>
                <a:gd name="T1" fmla="*/ 0 h 16664"/>
                <a:gd name="T2" fmla="*/ 0 w 20574"/>
                <a:gd name="T3" fmla="*/ 0 h 16664"/>
                <a:gd name="T4" fmla="*/ 0 w 20574"/>
                <a:gd name="T5" fmla="*/ 0 h 16664"/>
                <a:gd name="T6" fmla="*/ 0 60000 65536"/>
                <a:gd name="T7" fmla="*/ 0 60000 65536"/>
                <a:gd name="T8" fmla="*/ 0 60000 65536"/>
                <a:gd name="T9" fmla="*/ 0 w 20574"/>
                <a:gd name="T10" fmla="*/ 0 h 16664"/>
                <a:gd name="T11" fmla="*/ 20574 w 20574"/>
                <a:gd name="T12" fmla="*/ 16664 h 16664"/>
              </a:gdLst>
              <a:ahLst/>
              <a:cxnLst>
                <a:cxn ang="T6">
                  <a:pos x="T0" y="T1"/>
                </a:cxn>
                <a:cxn ang="T7">
                  <a:pos x="T2" y="T3"/>
                </a:cxn>
                <a:cxn ang="T8">
                  <a:pos x="T4" y="T5"/>
                </a:cxn>
              </a:cxnLst>
              <a:rect l="T9" t="T10" r="T11" b="T12"/>
              <a:pathLst>
                <a:path w="20574" h="16664" fill="none" extrusionOk="0">
                  <a:moveTo>
                    <a:pt x="6830" y="16664"/>
                  </a:moveTo>
                  <a:cubicBezTo>
                    <a:pt x="3633" y="14026"/>
                    <a:pt x="1261" y="10525"/>
                    <a:pt x="-1" y="6577"/>
                  </a:cubicBezTo>
                </a:path>
                <a:path w="20574" h="16664" stroke="0" extrusionOk="0">
                  <a:moveTo>
                    <a:pt x="6830" y="16664"/>
                  </a:moveTo>
                  <a:cubicBezTo>
                    <a:pt x="3633" y="14026"/>
                    <a:pt x="1261" y="10525"/>
                    <a:pt x="-1" y="6577"/>
                  </a:cubicBezTo>
                  <a:lnTo>
                    <a:pt x="20574" y="0"/>
                  </a:lnTo>
                  <a:lnTo>
                    <a:pt x="6830" y="16664"/>
                  </a:lnTo>
                  <a:close/>
                </a:path>
              </a:pathLst>
            </a:custGeom>
            <a:noFill/>
            <a:ln w="31750" cap="rnd">
              <a:solidFill>
                <a:schemeClr val="accent2"/>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893" name="Arc 99"/>
            <p:cNvSpPr>
              <a:spLocks/>
            </p:cNvSpPr>
            <p:nvPr/>
          </p:nvSpPr>
          <p:spPr bwMode="auto">
            <a:xfrm>
              <a:off x="2232" y="1902"/>
              <a:ext cx="1444" cy="1388"/>
            </a:xfrm>
            <a:custGeom>
              <a:avLst/>
              <a:gdLst>
                <a:gd name="T0" fmla="*/ 0 w 25098"/>
                <a:gd name="T1" fmla="*/ 0 h 21600"/>
                <a:gd name="T2" fmla="*/ 0 w 25098"/>
                <a:gd name="T3" fmla="*/ 0 h 21600"/>
                <a:gd name="T4" fmla="*/ 0 w 25098"/>
                <a:gd name="T5" fmla="*/ 0 h 21600"/>
                <a:gd name="T6" fmla="*/ 0 60000 65536"/>
                <a:gd name="T7" fmla="*/ 0 60000 65536"/>
                <a:gd name="T8" fmla="*/ 0 60000 65536"/>
                <a:gd name="T9" fmla="*/ 0 w 25098"/>
                <a:gd name="T10" fmla="*/ 0 h 21600"/>
                <a:gd name="T11" fmla="*/ 25098 w 25098"/>
                <a:gd name="T12" fmla="*/ 21600 h 21600"/>
              </a:gdLst>
              <a:ahLst/>
              <a:cxnLst>
                <a:cxn ang="T6">
                  <a:pos x="T0" y="T1"/>
                </a:cxn>
                <a:cxn ang="T7">
                  <a:pos x="T2" y="T3"/>
                </a:cxn>
                <a:cxn ang="T8">
                  <a:pos x="T4" y="T5"/>
                </a:cxn>
              </a:cxnLst>
              <a:rect l="T9" t="T10" r="T11" b="T12"/>
              <a:pathLst>
                <a:path w="25098" h="21600" fill="none" extrusionOk="0">
                  <a:moveTo>
                    <a:pt x="-1" y="4296"/>
                  </a:moveTo>
                  <a:cubicBezTo>
                    <a:pt x="3733" y="1507"/>
                    <a:pt x="8268" y="-1"/>
                    <a:pt x="12929" y="0"/>
                  </a:cubicBezTo>
                  <a:cubicBezTo>
                    <a:pt x="17270" y="0"/>
                    <a:pt x="21511" y="1308"/>
                    <a:pt x="25097" y="3754"/>
                  </a:cubicBezTo>
                </a:path>
                <a:path w="25098" h="21600" stroke="0" extrusionOk="0">
                  <a:moveTo>
                    <a:pt x="-1" y="4296"/>
                  </a:moveTo>
                  <a:cubicBezTo>
                    <a:pt x="3733" y="1507"/>
                    <a:pt x="8268" y="-1"/>
                    <a:pt x="12929" y="0"/>
                  </a:cubicBezTo>
                  <a:cubicBezTo>
                    <a:pt x="17270" y="0"/>
                    <a:pt x="21511" y="1308"/>
                    <a:pt x="25097" y="3754"/>
                  </a:cubicBezTo>
                  <a:lnTo>
                    <a:pt x="12929" y="21600"/>
                  </a:lnTo>
                  <a:lnTo>
                    <a:pt x="-1" y="4296"/>
                  </a:lnTo>
                  <a:close/>
                </a:path>
              </a:pathLst>
            </a:custGeom>
            <a:noFill/>
            <a:ln w="3175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894" name="Arc 100"/>
            <p:cNvSpPr>
              <a:spLocks/>
            </p:cNvSpPr>
            <p:nvPr/>
          </p:nvSpPr>
          <p:spPr bwMode="auto">
            <a:xfrm>
              <a:off x="1501" y="391"/>
              <a:ext cx="1016" cy="1758"/>
            </a:xfrm>
            <a:custGeom>
              <a:avLst/>
              <a:gdLst>
                <a:gd name="T0" fmla="*/ 0 w 15885"/>
                <a:gd name="T1" fmla="*/ 0 h 20348"/>
                <a:gd name="T2" fmla="*/ 0 w 15885"/>
                <a:gd name="T3" fmla="*/ 0 h 20348"/>
                <a:gd name="T4" fmla="*/ 0 w 15885"/>
                <a:gd name="T5" fmla="*/ 0 h 20348"/>
                <a:gd name="T6" fmla="*/ 0 60000 65536"/>
                <a:gd name="T7" fmla="*/ 0 60000 65536"/>
                <a:gd name="T8" fmla="*/ 0 60000 65536"/>
                <a:gd name="T9" fmla="*/ 0 w 15885"/>
                <a:gd name="T10" fmla="*/ 0 h 20348"/>
                <a:gd name="T11" fmla="*/ 15885 w 15885"/>
                <a:gd name="T12" fmla="*/ 20348 h 20348"/>
              </a:gdLst>
              <a:ahLst/>
              <a:cxnLst>
                <a:cxn ang="T6">
                  <a:pos x="T0" y="T1"/>
                </a:cxn>
                <a:cxn ang="T7">
                  <a:pos x="T2" y="T3"/>
                </a:cxn>
                <a:cxn ang="T8">
                  <a:pos x="T4" y="T5"/>
                </a:cxn>
              </a:cxnLst>
              <a:rect l="T9" t="T10" r="T11" b="T12"/>
              <a:pathLst>
                <a:path w="15885" h="20348" fill="none" extrusionOk="0">
                  <a:moveTo>
                    <a:pt x="8638" y="20348"/>
                  </a:moveTo>
                  <a:cubicBezTo>
                    <a:pt x="5338" y="19173"/>
                    <a:pt x="2373" y="17212"/>
                    <a:pt x="-1" y="14636"/>
                  </a:cubicBezTo>
                </a:path>
                <a:path w="15885" h="20348" stroke="0" extrusionOk="0">
                  <a:moveTo>
                    <a:pt x="8638" y="20348"/>
                  </a:moveTo>
                  <a:cubicBezTo>
                    <a:pt x="5338" y="19173"/>
                    <a:pt x="2373" y="17212"/>
                    <a:pt x="-1" y="14636"/>
                  </a:cubicBezTo>
                  <a:lnTo>
                    <a:pt x="15885" y="0"/>
                  </a:lnTo>
                  <a:lnTo>
                    <a:pt x="8638" y="20348"/>
                  </a:lnTo>
                  <a:close/>
                </a:path>
              </a:pathLst>
            </a:custGeom>
            <a:noFill/>
            <a:ln w="3175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895" name="Arc 101"/>
            <p:cNvSpPr>
              <a:spLocks/>
            </p:cNvSpPr>
            <p:nvPr/>
          </p:nvSpPr>
          <p:spPr bwMode="auto">
            <a:xfrm>
              <a:off x="1284" y="480"/>
              <a:ext cx="770" cy="1688"/>
            </a:xfrm>
            <a:custGeom>
              <a:avLst/>
              <a:gdLst>
                <a:gd name="T0" fmla="*/ 0 w 10723"/>
                <a:gd name="T1" fmla="*/ 0 h 21600"/>
                <a:gd name="T2" fmla="*/ 0 w 10723"/>
                <a:gd name="T3" fmla="*/ 0 h 21600"/>
                <a:gd name="T4" fmla="*/ 0 w 10723"/>
                <a:gd name="T5" fmla="*/ 0 h 21600"/>
                <a:gd name="T6" fmla="*/ 0 60000 65536"/>
                <a:gd name="T7" fmla="*/ 0 60000 65536"/>
                <a:gd name="T8" fmla="*/ 0 60000 65536"/>
                <a:gd name="T9" fmla="*/ 0 w 10723"/>
                <a:gd name="T10" fmla="*/ 0 h 21600"/>
                <a:gd name="T11" fmla="*/ 10723 w 10723"/>
                <a:gd name="T12" fmla="*/ 21600 h 21600"/>
              </a:gdLst>
              <a:ahLst/>
              <a:cxnLst>
                <a:cxn ang="T6">
                  <a:pos x="T0" y="T1"/>
                </a:cxn>
                <a:cxn ang="T7">
                  <a:pos x="T2" y="T3"/>
                </a:cxn>
                <a:cxn ang="T8">
                  <a:pos x="T4" y="T5"/>
                </a:cxn>
              </a:cxnLst>
              <a:rect l="T9" t="T10" r="T11" b="T12"/>
              <a:pathLst>
                <a:path w="10723" h="21600" fill="none" extrusionOk="0">
                  <a:moveTo>
                    <a:pt x="10723" y="21600"/>
                  </a:moveTo>
                  <a:cubicBezTo>
                    <a:pt x="6961" y="21600"/>
                    <a:pt x="3265" y="20617"/>
                    <a:pt x="0" y="18750"/>
                  </a:cubicBezTo>
                </a:path>
                <a:path w="10723" h="21600" stroke="0" extrusionOk="0">
                  <a:moveTo>
                    <a:pt x="10723" y="21600"/>
                  </a:moveTo>
                  <a:cubicBezTo>
                    <a:pt x="6961" y="21600"/>
                    <a:pt x="3265" y="20617"/>
                    <a:pt x="0" y="18750"/>
                  </a:cubicBezTo>
                  <a:lnTo>
                    <a:pt x="10723" y="0"/>
                  </a:lnTo>
                  <a:lnTo>
                    <a:pt x="10723" y="21600"/>
                  </a:lnTo>
                  <a:close/>
                </a:path>
              </a:pathLst>
            </a:custGeom>
            <a:noFill/>
            <a:ln w="3175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896" name="Arc 102"/>
            <p:cNvSpPr>
              <a:spLocks/>
            </p:cNvSpPr>
            <p:nvPr/>
          </p:nvSpPr>
          <p:spPr bwMode="auto">
            <a:xfrm>
              <a:off x="1891" y="702"/>
              <a:ext cx="395" cy="1424"/>
            </a:xfrm>
            <a:custGeom>
              <a:avLst/>
              <a:gdLst>
                <a:gd name="T0" fmla="*/ 0 w 18526"/>
                <a:gd name="T1" fmla="*/ 0 h 19738"/>
                <a:gd name="T2" fmla="*/ 0 w 18526"/>
                <a:gd name="T3" fmla="*/ 0 h 19738"/>
                <a:gd name="T4" fmla="*/ 0 w 18526"/>
                <a:gd name="T5" fmla="*/ 0 h 19738"/>
                <a:gd name="T6" fmla="*/ 0 60000 65536"/>
                <a:gd name="T7" fmla="*/ 0 60000 65536"/>
                <a:gd name="T8" fmla="*/ 0 60000 65536"/>
                <a:gd name="T9" fmla="*/ 0 w 18526"/>
                <a:gd name="T10" fmla="*/ 0 h 19738"/>
                <a:gd name="T11" fmla="*/ 18526 w 18526"/>
                <a:gd name="T12" fmla="*/ 19738 h 19738"/>
              </a:gdLst>
              <a:ahLst/>
              <a:cxnLst>
                <a:cxn ang="T6">
                  <a:pos x="T0" y="T1"/>
                </a:cxn>
                <a:cxn ang="T7">
                  <a:pos x="T2" y="T3"/>
                </a:cxn>
                <a:cxn ang="T8">
                  <a:pos x="T4" y="T5"/>
                </a:cxn>
              </a:cxnLst>
              <a:rect l="T9" t="T10" r="T11" b="T12"/>
              <a:pathLst>
                <a:path w="18526" h="19738" fill="none" extrusionOk="0">
                  <a:moveTo>
                    <a:pt x="9752" y="19737"/>
                  </a:moveTo>
                  <a:cubicBezTo>
                    <a:pt x="5690" y="17932"/>
                    <a:pt x="2285" y="14918"/>
                    <a:pt x="-1" y="11106"/>
                  </a:cubicBezTo>
                </a:path>
                <a:path w="18526" h="19738" stroke="0" extrusionOk="0">
                  <a:moveTo>
                    <a:pt x="9752" y="19737"/>
                  </a:moveTo>
                  <a:cubicBezTo>
                    <a:pt x="5690" y="17932"/>
                    <a:pt x="2285" y="14918"/>
                    <a:pt x="-1" y="11106"/>
                  </a:cubicBezTo>
                  <a:lnTo>
                    <a:pt x="18526" y="0"/>
                  </a:lnTo>
                  <a:lnTo>
                    <a:pt x="9752" y="19737"/>
                  </a:lnTo>
                  <a:close/>
                </a:path>
              </a:pathLst>
            </a:custGeom>
            <a:noFill/>
            <a:ln w="3175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897" name="Arc 103"/>
            <p:cNvSpPr>
              <a:spLocks/>
            </p:cNvSpPr>
            <p:nvPr/>
          </p:nvSpPr>
          <p:spPr bwMode="auto">
            <a:xfrm rot="10800000">
              <a:off x="2671" y="1636"/>
              <a:ext cx="1108" cy="768"/>
            </a:xfrm>
            <a:custGeom>
              <a:avLst/>
              <a:gdLst>
                <a:gd name="T0" fmla="*/ 0 w 16763"/>
                <a:gd name="T1" fmla="*/ 0 h 21600"/>
                <a:gd name="T2" fmla="*/ 0 w 16763"/>
                <a:gd name="T3" fmla="*/ 0 h 21600"/>
                <a:gd name="T4" fmla="*/ 0 w 16763"/>
                <a:gd name="T5" fmla="*/ 0 h 21600"/>
                <a:gd name="T6" fmla="*/ 0 60000 65536"/>
                <a:gd name="T7" fmla="*/ 0 60000 65536"/>
                <a:gd name="T8" fmla="*/ 0 60000 65536"/>
                <a:gd name="T9" fmla="*/ 0 w 16763"/>
                <a:gd name="T10" fmla="*/ 0 h 21600"/>
                <a:gd name="T11" fmla="*/ 16763 w 16763"/>
                <a:gd name="T12" fmla="*/ 21600 h 21600"/>
              </a:gdLst>
              <a:ahLst/>
              <a:cxnLst>
                <a:cxn ang="T6">
                  <a:pos x="T0" y="T1"/>
                </a:cxn>
                <a:cxn ang="T7">
                  <a:pos x="T2" y="T3"/>
                </a:cxn>
                <a:cxn ang="T8">
                  <a:pos x="T4" y="T5"/>
                </a:cxn>
              </a:cxnLst>
              <a:rect l="T9" t="T10" r="T11" b="T12"/>
              <a:pathLst>
                <a:path w="16763" h="21600" fill="none" extrusionOk="0">
                  <a:moveTo>
                    <a:pt x="-1" y="2975"/>
                  </a:moveTo>
                  <a:cubicBezTo>
                    <a:pt x="3316" y="1027"/>
                    <a:pt x="7093" y="-1"/>
                    <a:pt x="10940" y="0"/>
                  </a:cubicBezTo>
                  <a:cubicBezTo>
                    <a:pt x="12908" y="0"/>
                    <a:pt x="14867" y="269"/>
                    <a:pt x="16763" y="799"/>
                  </a:cubicBezTo>
                </a:path>
                <a:path w="16763" h="21600" stroke="0" extrusionOk="0">
                  <a:moveTo>
                    <a:pt x="-1" y="2975"/>
                  </a:moveTo>
                  <a:cubicBezTo>
                    <a:pt x="3316" y="1027"/>
                    <a:pt x="7093" y="-1"/>
                    <a:pt x="10940" y="0"/>
                  </a:cubicBezTo>
                  <a:cubicBezTo>
                    <a:pt x="12908" y="0"/>
                    <a:pt x="14867" y="269"/>
                    <a:pt x="16763" y="799"/>
                  </a:cubicBezTo>
                  <a:lnTo>
                    <a:pt x="10940" y="21600"/>
                  </a:lnTo>
                  <a:lnTo>
                    <a:pt x="-1" y="2975"/>
                  </a:lnTo>
                  <a:close/>
                </a:path>
              </a:pathLst>
            </a:custGeom>
            <a:noFill/>
            <a:ln w="3175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898" name="Arc 104"/>
            <p:cNvSpPr>
              <a:spLocks/>
            </p:cNvSpPr>
            <p:nvPr/>
          </p:nvSpPr>
          <p:spPr bwMode="auto">
            <a:xfrm>
              <a:off x="2236" y="2317"/>
              <a:ext cx="1570" cy="1629"/>
            </a:xfrm>
            <a:custGeom>
              <a:avLst/>
              <a:gdLst>
                <a:gd name="T0" fmla="*/ 0 w 40925"/>
                <a:gd name="T1" fmla="*/ 0 h 21988"/>
                <a:gd name="T2" fmla="*/ 0 w 40925"/>
                <a:gd name="T3" fmla="*/ 0 h 21988"/>
                <a:gd name="T4" fmla="*/ 0 w 40925"/>
                <a:gd name="T5" fmla="*/ 0 h 21988"/>
                <a:gd name="T6" fmla="*/ 0 60000 65536"/>
                <a:gd name="T7" fmla="*/ 0 60000 65536"/>
                <a:gd name="T8" fmla="*/ 0 60000 65536"/>
                <a:gd name="T9" fmla="*/ 0 w 40925"/>
                <a:gd name="T10" fmla="*/ 0 h 21988"/>
                <a:gd name="T11" fmla="*/ 40925 w 40925"/>
                <a:gd name="T12" fmla="*/ 21988 h 21988"/>
              </a:gdLst>
              <a:ahLst/>
              <a:cxnLst>
                <a:cxn ang="T6">
                  <a:pos x="T0" y="T1"/>
                </a:cxn>
                <a:cxn ang="T7">
                  <a:pos x="T2" y="T3"/>
                </a:cxn>
                <a:cxn ang="T8">
                  <a:pos x="T4" y="T5"/>
                </a:cxn>
              </a:cxnLst>
              <a:rect l="T9" t="T10" r="T11" b="T12"/>
              <a:pathLst>
                <a:path w="40925" h="21988" fill="none" extrusionOk="0">
                  <a:moveTo>
                    <a:pt x="40921" y="0"/>
                  </a:moveTo>
                  <a:cubicBezTo>
                    <a:pt x="40923" y="129"/>
                    <a:pt x="40925" y="258"/>
                    <a:pt x="40925" y="388"/>
                  </a:cubicBezTo>
                  <a:cubicBezTo>
                    <a:pt x="40925" y="12317"/>
                    <a:pt x="31254" y="21988"/>
                    <a:pt x="19325" y="21988"/>
                  </a:cubicBezTo>
                  <a:cubicBezTo>
                    <a:pt x="11139" y="21988"/>
                    <a:pt x="3657" y="17361"/>
                    <a:pt x="0" y="10037"/>
                  </a:cubicBezTo>
                </a:path>
                <a:path w="40925" h="21988" stroke="0" extrusionOk="0">
                  <a:moveTo>
                    <a:pt x="40921" y="0"/>
                  </a:moveTo>
                  <a:cubicBezTo>
                    <a:pt x="40923" y="129"/>
                    <a:pt x="40925" y="258"/>
                    <a:pt x="40925" y="388"/>
                  </a:cubicBezTo>
                  <a:cubicBezTo>
                    <a:pt x="40925" y="12317"/>
                    <a:pt x="31254" y="21988"/>
                    <a:pt x="19325" y="21988"/>
                  </a:cubicBezTo>
                  <a:cubicBezTo>
                    <a:pt x="11139" y="21988"/>
                    <a:pt x="3657" y="17361"/>
                    <a:pt x="0" y="10037"/>
                  </a:cubicBezTo>
                  <a:lnTo>
                    <a:pt x="19325" y="388"/>
                  </a:lnTo>
                  <a:lnTo>
                    <a:pt x="40921" y="0"/>
                  </a:lnTo>
                  <a:close/>
                </a:path>
              </a:pathLst>
            </a:custGeom>
            <a:noFill/>
            <a:ln w="3175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899" name="Arc 105"/>
            <p:cNvSpPr>
              <a:spLocks/>
            </p:cNvSpPr>
            <p:nvPr/>
          </p:nvSpPr>
          <p:spPr bwMode="auto">
            <a:xfrm>
              <a:off x="3390" y="924"/>
              <a:ext cx="1290" cy="1216"/>
            </a:xfrm>
            <a:custGeom>
              <a:avLst/>
              <a:gdLst>
                <a:gd name="T0" fmla="*/ 0 w 21600"/>
                <a:gd name="T1" fmla="*/ 0 h 20150"/>
                <a:gd name="T2" fmla="*/ 0 w 21600"/>
                <a:gd name="T3" fmla="*/ 0 h 20150"/>
                <a:gd name="T4" fmla="*/ 0 w 21600"/>
                <a:gd name="T5" fmla="*/ 0 h 20150"/>
                <a:gd name="T6" fmla="*/ 0 60000 65536"/>
                <a:gd name="T7" fmla="*/ 0 60000 65536"/>
                <a:gd name="T8" fmla="*/ 0 60000 65536"/>
                <a:gd name="T9" fmla="*/ 0 w 21600"/>
                <a:gd name="T10" fmla="*/ 0 h 20150"/>
                <a:gd name="T11" fmla="*/ 21600 w 21600"/>
                <a:gd name="T12" fmla="*/ 20150 h 20150"/>
              </a:gdLst>
              <a:ahLst/>
              <a:cxnLst>
                <a:cxn ang="T6">
                  <a:pos x="T0" y="T1"/>
                </a:cxn>
                <a:cxn ang="T7">
                  <a:pos x="T2" y="T3"/>
                </a:cxn>
                <a:cxn ang="T8">
                  <a:pos x="T4" y="T5"/>
                </a:cxn>
              </a:cxnLst>
              <a:rect l="T9" t="T10" r="T11" b="T12"/>
              <a:pathLst>
                <a:path w="21600" h="20150" fill="none" extrusionOk="0">
                  <a:moveTo>
                    <a:pt x="21600" y="0"/>
                  </a:moveTo>
                  <a:cubicBezTo>
                    <a:pt x="21600" y="8926"/>
                    <a:pt x="16108" y="16933"/>
                    <a:pt x="7781" y="20149"/>
                  </a:cubicBezTo>
                </a:path>
                <a:path w="21600" h="20150" stroke="0" extrusionOk="0">
                  <a:moveTo>
                    <a:pt x="21600" y="0"/>
                  </a:moveTo>
                  <a:cubicBezTo>
                    <a:pt x="21600" y="8926"/>
                    <a:pt x="16108" y="16933"/>
                    <a:pt x="7781" y="20149"/>
                  </a:cubicBezTo>
                  <a:lnTo>
                    <a:pt x="0" y="0"/>
                  </a:lnTo>
                  <a:lnTo>
                    <a:pt x="21600" y="0"/>
                  </a:lnTo>
                  <a:close/>
                </a:path>
              </a:pathLst>
            </a:custGeom>
            <a:noFill/>
            <a:ln w="31750" cap="rnd">
              <a:solidFill>
                <a:schemeClr val="accent2"/>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0" name="Arc 106"/>
            <p:cNvSpPr>
              <a:spLocks/>
            </p:cNvSpPr>
            <p:nvPr/>
          </p:nvSpPr>
          <p:spPr bwMode="auto">
            <a:xfrm rot="10800000">
              <a:off x="3345" y="2300"/>
              <a:ext cx="1358" cy="1722"/>
            </a:xfrm>
            <a:custGeom>
              <a:avLst/>
              <a:gdLst>
                <a:gd name="T0" fmla="*/ 0 w 21239"/>
                <a:gd name="T1" fmla="*/ 0 h 19926"/>
                <a:gd name="T2" fmla="*/ 0 w 21239"/>
                <a:gd name="T3" fmla="*/ 0 h 19926"/>
                <a:gd name="T4" fmla="*/ 0 w 21239"/>
                <a:gd name="T5" fmla="*/ 0 h 19926"/>
                <a:gd name="T6" fmla="*/ 0 60000 65536"/>
                <a:gd name="T7" fmla="*/ 0 60000 65536"/>
                <a:gd name="T8" fmla="*/ 0 60000 65536"/>
                <a:gd name="T9" fmla="*/ 0 w 21239"/>
                <a:gd name="T10" fmla="*/ 0 h 19926"/>
                <a:gd name="T11" fmla="*/ 21239 w 21239"/>
                <a:gd name="T12" fmla="*/ 19926 h 19926"/>
              </a:gdLst>
              <a:ahLst/>
              <a:cxnLst>
                <a:cxn ang="T6">
                  <a:pos x="T0" y="T1"/>
                </a:cxn>
                <a:cxn ang="T7">
                  <a:pos x="T2" y="T3"/>
                </a:cxn>
                <a:cxn ang="T8">
                  <a:pos x="T4" y="T5"/>
                </a:cxn>
              </a:cxnLst>
              <a:rect l="T9" t="T10" r="T11" b="T12"/>
              <a:pathLst>
                <a:path w="21239" h="19926" fill="none" extrusionOk="0">
                  <a:moveTo>
                    <a:pt x="12900" y="19925"/>
                  </a:moveTo>
                  <a:cubicBezTo>
                    <a:pt x="6177" y="17111"/>
                    <a:pt x="1326" y="11098"/>
                    <a:pt x="-1" y="3932"/>
                  </a:cubicBezTo>
                </a:path>
                <a:path w="21239" h="19926" stroke="0" extrusionOk="0">
                  <a:moveTo>
                    <a:pt x="12900" y="19925"/>
                  </a:moveTo>
                  <a:cubicBezTo>
                    <a:pt x="6177" y="17111"/>
                    <a:pt x="1326" y="11098"/>
                    <a:pt x="-1" y="3932"/>
                  </a:cubicBezTo>
                  <a:lnTo>
                    <a:pt x="21239" y="0"/>
                  </a:lnTo>
                  <a:lnTo>
                    <a:pt x="12900" y="19925"/>
                  </a:lnTo>
                  <a:close/>
                </a:path>
              </a:pathLst>
            </a:custGeom>
            <a:noFill/>
            <a:ln w="3175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1" name="Arc 107"/>
            <p:cNvSpPr>
              <a:spLocks/>
            </p:cNvSpPr>
            <p:nvPr/>
          </p:nvSpPr>
          <p:spPr bwMode="auto">
            <a:xfrm>
              <a:off x="3667" y="658"/>
              <a:ext cx="460" cy="1477"/>
            </a:xfrm>
            <a:custGeom>
              <a:avLst/>
              <a:gdLst>
                <a:gd name="T0" fmla="*/ 0 w 21600"/>
                <a:gd name="T1" fmla="*/ 0 h 20487"/>
                <a:gd name="T2" fmla="*/ 0 w 21600"/>
                <a:gd name="T3" fmla="*/ 0 h 20487"/>
                <a:gd name="T4" fmla="*/ 0 w 21600"/>
                <a:gd name="T5" fmla="*/ 0 h 20487"/>
                <a:gd name="T6" fmla="*/ 0 60000 65536"/>
                <a:gd name="T7" fmla="*/ 0 60000 65536"/>
                <a:gd name="T8" fmla="*/ 0 60000 65536"/>
                <a:gd name="T9" fmla="*/ 0 w 21600"/>
                <a:gd name="T10" fmla="*/ 0 h 20487"/>
                <a:gd name="T11" fmla="*/ 21600 w 21600"/>
                <a:gd name="T12" fmla="*/ 20487 h 20487"/>
              </a:gdLst>
              <a:ahLst/>
              <a:cxnLst>
                <a:cxn ang="T6">
                  <a:pos x="T0" y="T1"/>
                </a:cxn>
                <a:cxn ang="T7">
                  <a:pos x="T2" y="T3"/>
                </a:cxn>
                <a:cxn ang="T8">
                  <a:pos x="T4" y="T5"/>
                </a:cxn>
              </a:cxnLst>
              <a:rect l="T9" t="T10" r="T11" b="T12"/>
              <a:pathLst>
                <a:path w="21600" h="20487" fill="none" extrusionOk="0">
                  <a:moveTo>
                    <a:pt x="21600" y="0"/>
                  </a:moveTo>
                  <a:cubicBezTo>
                    <a:pt x="21600" y="9291"/>
                    <a:pt x="15657" y="17542"/>
                    <a:pt x="6844" y="20486"/>
                  </a:cubicBezTo>
                </a:path>
                <a:path w="21600" h="20487" stroke="0" extrusionOk="0">
                  <a:moveTo>
                    <a:pt x="21600" y="0"/>
                  </a:moveTo>
                  <a:cubicBezTo>
                    <a:pt x="21600" y="9291"/>
                    <a:pt x="15657" y="17542"/>
                    <a:pt x="6844" y="20486"/>
                  </a:cubicBezTo>
                  <a:lnTo>
                    <a:pt x="0" y="0"/>
                  </a:lnTo>
                  <a:lnTo>
                    <a:pt x="21600" y="0"/>
                  </a:lnTo>
                  <a:close/>
                </a:path>
              </a:pathLst>
            </a:custGeom>
            <a:noFill/>
            <a:ln w="31750" cap="rnd">
              <a:solidFill>
                <a:schemeClr val="accent2"/>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2" name="Arc 108"/>
            <p:cNvSpPr>
              <a:spLocks/>
            </p:cNvSpPr>
            <p:nvPr/>
          </p:nvSpPr>
          <p:spPr bwMode="auto">
            <a:xfrm rot="10800000">
              <a:off x="3714" y="2333"/>
              <a:ext cx="460" cy="1489"/>
            </a:xfrm>
            <a:custGeom>
              <a:avLst/>
              <a:gdLst>
                <a:gd name="T0" fmla="*/ 0 w 21600"/>
                <a:gd name="T1" fmla="*/ 0 h 20634"/>
                <a:gd name="T2" fmla="*/ 0 w 21600"/>
                <a:gd name="T3" fmla="*/ 0 h 20634"/>
                <a:gd name="T4" fmla="*/ 0 w 21600"/>
                <a:gd name="T5" fmla="*/ 0 h 20634"/>
                <a:gd name="T6" fmla="*/ 0 60000 65536"/>
                <a:gd name="T7" fmla="*/ 0 60000 65536"/>
                <a:gd name="T8" fmla="*/ 0 60000 65536"/>
                <a:gd name="T9" fmla="*/ 0 w 21600"/>
                <a:gd name="T10" fmla="*/ 0 h 20634"/>
                <a:gd name="T11" fmla="*/ 21600 w 21600"/>
                <a:gd name="T12" fmla="*/ 20634 h 20634"/>
              </a:gdLst>
              <a:ahLst/>
              <a:cxnLst>
                <a:cxn ang="T6">
                  <a:pos x="T0" y="T1"/>
                </a:cxn>
                <a:cxn ang="T7">
                  <a:pos x="T2" y="T3"/>
                </a:cxn>
                <a:cxn ang="T8">
                  <a:pos x="T4" y="T5"/>
                </a:cxn>
              </a:cxnLst>
              <a:rect l="T9" t="T10" r="T11" b="T12"/>
              <a:pathLst>
                <a:path w="21600" h="20634" fill="none" extrusionOk="0">
                  <a:moveTo>
                    <a:pt x="15211" y="20633"/>
                  </a:moveTo>
                  <a:cubicBezTo>
                    <a:pt x="6166" y="17832"/>
                    <a:pt x="0" y="9468"/>
                    <a:pt x="0" y="0"/>
                  </a:cubicBezTo>
                </a:path>
                <a:path w="21600" h="20634" stroke="0" extrusionOk="0">
                  <a:moveTo>
                    <a:pt x="15211" y="20633"/>
                  </a:moveTo>
                  <a:cubicBezTo>
                    <a:pt x="6166" y="17832"/>
                    <a:pt x="0" y="9468"/>
                    <a:pt x="0" y="0"/>
                  </a:cubicBezTo>
                  <a:lnTo>
                    <a:pt x="21600" y="0"/>
                  </a:lnTo>
                  <a:lnTo>
                    <a:pt x="15211" y="20633"/>
                  </a:lnTo>
                  <a:close/>
                </a:path>
              </a:pathLst>
            </a:custGeom>
            <a:noFill/>
            <a:ln w="3175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3" name="Arc 109"/>
            <p:cNvSpPr>
              <a:spLocks/>
            </p:cNvSpPr>
            <p:nvPr/>
          </p:nvSpPr>
          <p:spPr bwMode="auto">
            <a:xfrm>
              <a:off x="3897" y="480"/>
              <a:ext cx="1104" cy="1688"/>
            </a:xfrm>
            <a:custGeom>
              <a:avLst/>
              <a:gdLst>
                <a:gd name="T0" fmla="*/ 0 w 15371"/>
                <a:gd name="T1" fmla="*/ 0 h 21600"/>
                <a:gd name="T2" fmla="*/ 0 w 15371"/>
                <a:gd name="T3" fmla="*/ 0 h 21600"/>
                <a:gd name="T4" fmla="*/ 0 w 15371"/>
                <a:gd name="T5" fmla="*/ 0 h 21600"/>
                <a:gd name="T6" fmla="*/ 0 60000 65536"/>
                <a:gd name="T7" fmla="*/ 0 60000 65536"/>
                <a:gd name="T8" fmla="*/ 0 60000 65536"/>
                <a:gd name="T9" fmla="*/ 0 w 15371"/>
                <a:gd name="T10" fmla="*/ 0 h 21600"/>
                <a:gd name="T11" fmla="*/ 15371 w 15371"/>
                <a:gd name="T12" fmla="*/ 21600 h 21600"/>
              </a:gdLst>
              <a:ahLst/>
              <a:cxnLst>
                <a:cxn ang="T6">
                  <a:pos x="T0" y="T1"/>
                </a:cxn>
                <a:cxn ang="T7">
                  <a:pos x="T2" y="T3"/>
                </a:cxn>
                <a:cxn ang="T8">
                  <a:pos x="T4" y="T5"/>
                </a:cxn>
              </a:cxnLst>
              <a:rect l="T9" t="T10" r="T11" b="T12"/>
              <a:pathLst>
                <a:path w="15371" h="21600" fill="none" extrusionOk="0">
                  <a:moveTo>
                    <a:pt x="15371" y="15175"/>
                  </a:moveTo>
                  <a:cubicBezTo>
                    <a:pt x="11312" y="19286"/>
                    <a:pt x="5776" y="21599"/>
                    <a:pt x="0" y="21600"/>
                  </a:cubicBezTo>
                </a:path>
                <a:path w="15371" h="21600" stroke="0" extrusionOk="0">
                  <a:moveTo>
                    <a:pt x="15371" y="15175"/>
                  </a:moveTo>
                  <a:cubicBezTo>
                    <a:pt x="11312" y="19286"/>
                    <a:pt x="5776" y="21599"/>
                    <a:pt x="0" y="21600"/>
                  </a:cubicBezTo>
                  <a:lnTo>
                    <a:pt x="0" y="0"/>
                  </a:lnTo>
                  <a:lnTo>
                    <a:pt x="15371" y="15175"/>
                  </a:lnTo>
                  <a:close/>
                </a:path>
              </a:pathLst>
            </a:custGeom>
            <a:noFill/>
            <a:ln w="31750" cap="rnd">
              <a:solidFill>
                <a:schemeClr val="accent2"/>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4" name="Arc 110"/>
            <p:cNvSpPr>
              <a:spLocks/>
            </p:cNvSpPr>
            <p:nvPr/>
          </p:nvSpPr>
          <p:spPr bwMode="auto">
            <a:xfrm rot="10800000">
              <a:off x="3851" y="2257"/>
              <a:ext cx="1105" cy="1689"/>
            </a:xfrm>
            <a:custGeom>
              <a:avLst/>
              <a:gdLst>
                <a:gd name="T0" fmla="*/ 0 w 15378"/>
                <a:gd name="T1" fmla="*/ 0 h 21600"/>
                <a:gd name="T2" fmla="*/ 0 w 15378"/>
                <a:gd name="T3" fmla="*/ 0 h 21600"/>
                <a:gd name="T4" fmla="*/ 0 w 15378"/>
                <a:gd name="T5" fmla="*/ 0 h 21600"/>
                <a:gd name="T6" fmla="*/ 0 60000 65536"/>
                <a:gd name="T7" fmla="*/ 0 60000 65536"/>
                <a:gd name="T8" fmla="*/ 0 60000 65536"/>
                <a:gd name="T9" fmla="*/ 0 w 15378"/>
                <a:gd name="T10" fmla="*/ 0 h 21600"/>
                <a:gd name="T11" fmla="*/ 15378 w 15378"/>
                <a:gd name="T12" fmla="*/ 21600 h 21600"/>
              </a:gdLst>
              <a:ahLst/>
              <a:cxnLst>
                <a:cxn ang="T6">
                  <a:pos x="T0" y="T1"/>
                </a:cxn>
                <a:cxn ang="T7">
                  <a:pos x="T2" y="T3"/>
                </a:cxn>
                <a:cxn ang="T8">
                  <a:pos x="T4" y="T5"/>
                </a:cxn>
              </a:cxnLst>
              <a:rect l="T9" t="T10" r="T11" b="T12"/>
              <a:pathLst>
                <a:path w="15378" h="21600" fill="none" extrusionOk="0">
                  <a:moveTo>
                    <a:pt x="15378" y="21600"/>
                  </a:moveTo>
                  <a:cubicBezTo>
                    <a:pt x="9598" y="21600"/>
                    <a:pt x="4059" y="19283"/>
                    <a:pt x="0" y="15168"/>
                  </a:cubicBezTo>
                </a:path>
                <a:path w="15378" h="21600" stroke="0" extrusionOk="0">
                  <a:moveTo>
                    <a:pt x="15378" y="21600"/>
                  </a:moveTo>
                  <a:cubicBezTo>
                    <a:pt x="9598" y="21600"/>
                    <a:pt x="4059" y="19283"/>
                    <a:pt x="0" y="15168"/>
                  </a:cubicBezTo>
                  <a:lnTo>
                    <a:pt x="15378" y="0"/>
                  </a:lnTo>
                  <a:lnTo>
                    <a:pt x="15378" y="21600"/>
                  </a:lnTo>
                  <a:close/>
                </a:path>
              </a:pathLst>
            </a:custGeom>
            <a:noFill/>
            <a:ln w="3175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5" name="Line 111"/>
            <p:cNvSpPr>
              <a:spLocks noChangeShapeType="1"/>
            </p:cNvSpPr>
            <p:nvPr/>
          </p:nvSpPr>
          <p:spPr bwMode="auto">
            <a:xfrm>
              <a:off x="3897" y="2213"/>
              <a:ext cx="1335" cy="0"/>
            </a:xfrm>
            <a:prstGeom prst="line">
              <a:avLst/>
            </a:prstGeom>
            <a:noFill/>
            <a:ln w="3175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7906" name="Arc 112"/>
            <p:cNvSpPr>
              <a:spLocks/>
            </p:cNvSpPr>
            <p:nvPr/>
          </p:nvSpPr>
          <p:spPr bwMode="auto">
            <a:xfrm rot="10800000">
              <a:off x="2582" y="1206"/>
              <a:ext cx="1191" cy="1388"/>
            </a:xfrm>
            <a:custGeom>
              <a:avLst/>
              <a:gdLst>
                <a:gd name="T0" fmla="*/ 0 w 20695"/>
                <a:gd name="T1" fmla="*/ 0 h 21600"/>
                <a:gd name="T2" fmla="*/ 0 w 20695"/>
                <a:gd name="T3" fmla="*/ 0 h 21600"/>
                <a:gd name="T4" fmla="*/ 0 w 20695"/>
                <a:gd name="T5" fmla="*/ 0 h 21600"/>
                <a:gd name="T6" fmla="*/ 0 60000 65536"/>
                <a:gd name="T7" fmla="*/ 0 60000 65536"/>
                <a:gd name="T8" fmla="*/ 0 60000 65536"/>
                <a:gd name="T9" fmla="*/ 0 w 20695"/>
                <a:gd name="T10" fmla="*/ 0 h 21600"/>
                <a:gd name="T11" fmla="*/ 20695 w 20695"/>
                <a:gd name="T12" fmla="*/ 21600 h 21600"/>
              </a:gdLst>
              <a:ahLst/>
              <a:cxnLst>
                <a:cxn ang="T6">
                  <a:pos x="T0" y="T1"/>
                </a:cxn>
                <a:cxn ang="T7">
                  <a:pos x="T2" y="T3"/>
                </a:cxn>
                <a:cxn ang="T8">
                  <a:pos x="T4" y="T5"/>
                </a:cxn>
              </a:cxnLst>
              <a:rect l="T9" t="T10" r="T11" b="T12"/>
              <a:pathLst>
                <a:path w="20695" h="21600" fill="none" extrusionOk="0">
                  <a:moveTo>
                    <a:pt x="0" y="3762"/>
                  </a:moveTo>
                  <a:cubicBezTo>
                    <a:pt x="3589" y="1311"/>
                    <a:pt x="7834" y="-1"/>
                    <a:pt x="12181" y="0"/>
                  </a:cubicBezTo>
                  <a:cubicBezTo>
                    <a:pt x="15108" y="0"/>
                    <a:pt x="18004" y="594"/>
                    <a:pt x="20695" y="1748"/>
                  </a:cubicBezTo>
                </a:path>
                <a:path w="20695" h="21600" stroke="0" extrusionOk="0">
                  <a:moveTo>
                    <a:pt x="0" y="3762"/>
                  </a:moveTo>
                  <a:cubicBezTo>
                    <a:pt x="3589" y="1311"/>
                    <a:pt x="7834" y="-1"/>
                    <a:pt x="12181" y="0"/>
                  </a:cubicBezTo>
                  <a:cubicBezTo>
                    <a:pt x="15108" y="0"/>
                    <a:pt x="18004" y="594"/>
                    <a:pt x="20695" y="1748"/>
                  </a:cubicBezTo>
                  <a:lnTo>
                    <a:pt x="12181" y="21600"/>
                  </a:lnTo>
                  <a:lnTo>
                    <a:pt x="0" y="3762"/>
                  </a:lnTo>
                  <a:close/>
                </a:path>
              </a:pathLst>
            </a:custGeom>
            <a:noFill/>
            <a:ln w="3175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7" name="Arc 113"/>
            <p:cNvSpPr>
              <a:spLocks/>
            </p:cNvSpPr>
            <p:nvPr/>
          </p:nvSpPr>
          <p:spPr bwMode="auto">
            <a:xfrm>
              <a:off x="2148" y="658"/>
              <a:ext cx="1612" cy="1424"/>
            </a:xfrm>
            <a:custGeom>
              <a:avLst/>
              <a:gdLst>
                <a:gd name="T0" fmla="*/ 0 w 43200"/>
                <a:gd name="T1" fmla="*/ 0 h 22972"/>
                <a:gd name="T2" fmla="*/ 0 w 43200"/>
                <a:gd name="T3" fmla="*/ 0 h 22972"/>
                <a:gd name="T4" fmla="*/ 0 w 43200"/>
                <a:gd name="T5" fmla="*/ 0 h 22972"/>
                <a:gd name="T6" fmla="*/ 0 60000 65536"/>
                <a:gd name="T7" fmla="*/ 0 60000 65536"/>
                <a:gd name="T8" fmla="*/ 0 60000 65536"/>
                <a:gd name="T9" fmla="*/ 0 w 43200"/>
                <a:gd name="T10" fmla="*/ 0 h 22972"/>
                <a:gd name="T11" fmla="*/ 43200 w 43200"/>
                <a:gd name="T12" fmla="*/ 22972 h 22972"/>
              </a:gdLst>
              <a:ahLst/>
              <a:cxnLst>
                <a:cxn ang="T6">
                  <a:pos x="T0" y="T1"/>
                </a:cxn>
                <a:cxn ang="T7">
                  <a:pos x="T2" y="T3"/>
                </a:cxn>
                <a:cxn ang="T8">
                  <a:pos x="T4" y="T5"/>
                </a:cxn>
              </a:cxnLst>
              <a:rect l="T9" t="T10" r="T11" b="T12"/>
              <a:pathLst>
                <a:path w="43200" h="22972" fill="none" extrusionOk="0">
                  <a:moveTo>
                    <a:pt x="43" y="22972"/>
                  </a:moveTo>
                  <a:cubicBezTo>
                    <a:pt x="14" y="22515"/>
                    <a:pt x="0" y="22057"/>
                    <a:pt x="0" y="21600"/>
                  </a:cubicBezTo>
                  <a:cubicBezTo>
                    <a:pt x="0" y="9670"/>
                    <a:pt x="9670" y="0"/>
                    <a:pt x="21600" y="0"/>
                  </a:cubicBezTo>
                  <a:cubicBezTo>
                    <a:pt x="33529" y="0"/>
                    <a:pt x="43200" y="9670"/>
                    <a:pt x="43200" y="21600"/>
                  </a:cubicBezTo>
                  <a:cubicBezTo>
                    <a:pt x="43200" y="21799"/>
                    <a:pt x="43197" y="21998"/>
                    <a:pt x="43191" y="22196"/>
                  </a:cubicBezTo>
                </a:path>
                <a:path w="43200" h="22972" stroke="0" extrusionOk="0">
                  <a:moveTo>
                    <a:pt x="43" y="22972"/>
                  </a:moveTo>
                  <a:cubicBezTo>
                    <a:pt x="14" y="22515"/>
                    <a:pt x="0" y="22057"/>
                    <a:pt x="0" y="21600"/>
                  </a:cubicBezTo>
                  <a:cubicBezTo>
                    <a:pt x="0" y="9670"/>
                    <a:pt x="9670" y="0"/>
                    <a:pt x="21600" y="0"/>
                  </a:cubicBezTo>
                  <a:cubicBezTo>
                    <a:pt x="33529" y="0"/>
                    <a:pt x="43200" y="9670"/>
                    <a:pt x="43200" y="21600"/>
                  </a:cubicBezTo>
                  <a:cubicBezTo>
                    <a:pt x="43200" y="21799"/>
                    <a:pt x="43197" y="21998"/>
                    <a:pt x="43191" y="22196"/>
                  </a:cubicBezTo>
                  <a:lnTo>
                    <a:pt x="21600" y="21600"/>
                  </a:lnTo>
                  <a:lnTo>
                    <a:pt x="43" y="22972"/>
                  </a:lnTo>
                  <a:close/>
                </a:path>
              </a:pathLst>
            </a:custGeom>
            <a:noFill/>
            <a:ln w="3175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8" name="Arc 114"/>
            <p:cNvSpPr>
              <a:spLocks/>
            </p:cNvSpPr>
            <p:nvPr/>
          </p:nvSpPr>
          <p:spPr bwMode="auto">
            <a:xfrm>
              <a:off x="2207" y="659"/>
              <a:ext cx="1553" cy="1429"/>
            </a:xfrm>
            <a:custGeom>
              <a:avLst/>
              <a:gdLst>
                <a:gd name="T0" fmla="*/ 0 w 41624"/>
                <a:gd name="T1" fmla="*/ 0 h 23028"/>
                <a:gd name="T2" fmla="*/ 0 w 41624"/>
                <a:gd name="T3" fmla="*/ 0 h 23028"/>
                <a:gd name="T4" fmla="*/ 0 w 41624"/>
                <a:gd name="T5" fmla="*/ 0 h 23028"/>
                <a:gd name="T6" fmla="*/ 0 60000 65536"/>
                <a:gd name="T7" fmla="*/ 0 60000 65536"/>
                <a:gd name="T8" fmla="*/ 0 60000 65536"/>
                <a:gd name="T9" fmla="*/ 0 w 41624"/>
                <a:gd name="T10" fmla="*/ 0 h 23028"/>
                <a:gd name="T11" fmla="*/ 41624 w 41624"/>
                <a:gd name="T12" fmla="*/ 23028 h 23028"/>
              </a:gdLst>
              <a:ahLst/>
              <a:cxnLst>
                <a:cxn ang="T6">
                  <a:pos x="T0" y="T1"/>
                </a:cxn>
                <a:cxn ang="T7">
                  <a:pos x="T2" y="T3"/>
                </a:cxn>
                <a:cxn ang="T8">
                  <a:pos x="T4" y="T5"/>
                </a:cxn>
              </a:cxnLst>
              <a:rect l="T9" t="T10" r="T11" b="T12"/>
              <a:pathLst>
                <a:path w="41624" h="23028" fill="none" extrusionOk="0">
                  <a:moveTo>
                    <a:pt x="0" y="13500"/>
                  </a:moveTo>
                  <a:cubicBezTo>
                    <a:pt x="3300" y="5340"/>
                    <a:pt x="11222" y="-1"/>
                    <a:pt x="20024" y="0"/>
                  </a:cubicBezTo>
                  <a:cubicBezTo>
                    <a:pt x="31953" y="0"/>
                    <a:pt x="41624" y="9670"/>
                    <a:pt x="41624" y="21600"/>
                  </a:cubicBezTo>
                  <a:cubicBezTo>
                    <a:pt x="41624" y="22076"/>
                    <a:pt x="41608" y="22552"/>
                    <a:pt x="41576" y="23027"/>
                  </a:cubicBezTo>
                </a:path>
                <a:path w="41624" h="23028" stroke="0" extrusionOk="0">
                  <a:moveTo>
                    <a:pt x="0" y="13500"/>
                  </a:moveTo>
                  <a:cubicBezTo>
                    <a:pt x="3300" y="5340"/>
                    <a:pt x="11222" y="-1"/>
                    <a:pt x="20024" y="0"/>
                  </a:cubicBezTo>
                  <a:cubicBezTo>
                    <a:pt x="31953" y="0"/>
                    <a:pt x="41624" y="9670"/>
                    <a:pt x="41624" y="21600"/>
                  </a:cubicBezTo>
                  <a:cubicBezTo>
                    <a:pt x="41624" y="22076"/>
                    <a:pt x="41608" y="22552"/>
                    <a:pt x="41576" y="23027"/>
                  </a:cubicBezTo>
                  <a:lnTo>
                    <a:pt x="20024" y="21600"/>
                  </a:lnTo>
                  <a:lnTo>
                    <a:pt x="0" y="13500"/>
                  </a:lnTo>
                  <a:close/>
                </a:path>
              </a:pathLst>
            </a:custGeom>
            <a:noFill/>
            <a:ln w="31750" cap="rnd">
              <a:solidFill>
                <a:schemeClr val="accent2"/>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9" name="Arc 115"/>
            <p:cNvSpPr>
              <a:spLocks/>
            </p:cNvSpPr>
            <p:nvPr/>
          </p:nvSpPr>
          <p:spPr bwMode="auto">
            <a:xfrm>
              <a:off x="2257" y="2080"/>
              <a:ext cx="1412" cy="769"/>
            </a:xfrm>
            <a:custGeom>
              <a:avLst/>
              <a:gdLst>
                <a:gd name="T0" fmla="*/ 0 w 21365"/>
                <a:gd name="T1" fmla="*/ 0 h 21600"/>
                <a:gd name="T2" fmla="*/ 0 w 21365"/>
                <a:gd name="T3" fmla="*/ 0 h 21600"/>
                <a:gd name="T4" fmla="*/ 0 w 21365"/>
                <a:gd name="T5" fmla="*/ 0 h 21600"/>
                <a:gd name="T6" fmla="*/ 0 60000 65536"/>
                <a:gd name="T7" fmla="*/ 0 60000 65536"/>
                <a:gd name="T8" fmla="*/ 0 60000 65536"/>
                <a:gd name="T9" fmla="*/ 0 w 21365"/>
                <a:gd name="T10" fmla="*/ 0 h 21600"/>
                <a:gd name="T11" fmla="*/ 21365 w 21365"/>
                <a:gd name="T12" fmla="*/ 21600 h 21600"/>
              </a:gdLst>
              <a:ahLst/>
              <a:cxnLst>
                <a:cxn ang="T6">
                  <a:pos x="T0" y="T1"/>
                </a:cxn>
                <a:cxn ang="T7">
                  <a:pos x="T2" y="T3"/>
                </a:cxn>
                <a:cxn ang="T8">
                  <a:pos x="T4" y="T5"/>
                </a:cxn>
              </a:cxnLst>
              <a:rect l="T9" t="T10" r="T11" b="T12"/>
              <a:pathLst>
                <a:path w="21365" h="21600" fill="none" extrusionOk="0">
                  <a:moveTo>
                    <a:pt x="0" y="2937"/>
                  </a:moveTo>
                  <a:cubicBezTo>
                    <a:pt x="3301" y="1013"/>
                    <a:pt x="7054" y="-1"/>
                    <a:pt x="10875" y="0"/>
                  </a:cubicBezTo>
                  <a:cubicBezTo>
                    <a:pt x="14545" y="0"/>
                    <a:pt x="18156" y="935"/>
                    <a:pt x="21364" y="2718"/>
                  </a:cubicBezTo>
                </a:path>
                <a:path w="21365" h="21600" stroke="0" extrusionOk="0">
                  <a:moveTo>
                    <a:pt x="0" y="2937"/>
                  </a:moveTo>
                  <a:cubicBezTo>
                    <a:pt x="3301" y="1013"/>
                    <a:pt x="7054" y="-1"/>
                    <a:pt x="10875" y="0"/>
                  </a:cubicBezTo>
                  <a:cubicBezTo>
                    <a:pt x="14545" y="0"/>
                    <a:pt x="18156" y="935"/>
                    <a:pt x="21364" y="2718"/>
                  </a:cubicBezTo>
                  <a:lnTo>
                    <a:pt x="10875" y="21600"/>
                  </a:lnTo>
                  <a:lnTo>
                    <a:pt x="0" y="2937"/>
                  </a:lnTo>
                  <a:close/>
                </a:path>
              </a:pathLst>
            </a:custGeom>
            <a:noFill/>
            <a:ln w="3175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0" name="Arc 116"/>
            <p:cNvSpPr>
              <a:spLocks/>
            </p:cNvSpPr>
            <p:nvPr/>
          </p:nvSpPr>
          <p:spPr bwMode="auto">
            <a:xfrm rot="10800000">
              <a:off x="2305" y="1636"/>
              <a:ext cx="713" cy="744"/>
            </a:xfrm>
            <a:custGeom>
              <a:avLst/>
              <a:gdLst>
                <a:gd name="T0" fmla="*/ 0 w 10798"/>
                <a:gd name="T1" fmla="*/ 0 h 20949"/>
                <a:gd name="T2" fmla="*/ 0 w 10798"/>
                <a:gd name="T3" fmla="*/ 0 h 20949"/>
                <a:gd name="T4" fmla="*/ 0 w 10798"/>
                <a:gd name="T5" fmla="*/ 0 h 20949"/>
                <a:gd name="T6" fmla="*/ 0 60000 65536"/>
                <a:gd name="T7" fmla="*/ 0 60000 65536"/>
                <a:gd name="T8" fmla="*/ 0 60000 65536"/>
                <a:gd name="T9" fmla="*/ 0 w 10798"/>
                <a:gd name="T10" fmla="*/ 0 h 20949"/>
                <a:gd name="T11" fmla="*/ 10798 w 10798"/>
                <a:gd name="T12" fmla="*/ 20949 h 20949"/>
              </a:gdLst>
              <a:ahLst/>
              <a:cxnLst>
                <a:cxn ang="T6">
                  <a:pos x="T0" y="T1"/>
                </a:cxn>
                <a:cxn ang="T7">
                  <a:pos x="T2" y="T3"/>
                </a:cxn>
                <a:cxn ang="T8">
                  <a:pos x="T4" y="T5"/>
                </a:cxn>
              </a:cxnLst>
              <a:rect l="T9" t="T10" r="T11" b="T12"/>
              <a:pathLst>
                <a:path w="10798" h="20949" fill="none" extrusionOk="0">
                  <a:moveTo>
                    <a:pt x="5263" y="-1"/>
                  </a:moveTo>
                  <a:cubicBezTo>
                    <a:pt x="7202" y="487"/>
                    <a:pt x="9065" y="1241"/>
                    <a:pt x="10798" y="2241"/>
                  </a:cubicBezTo>
                </a:path>
                <a:path w="10798" h="20949" stroke="0" extrusionOk="0">
                  <a:moveTo>
                    <a:pt x="5263" y="-1"/>
                  </a:moveTo>
                  <a:cubicBezTo>
                    <a:pt x="7202" y="487"/>
                    <a:pt x="9065" y="1241"/>
                    <a:pt x="10798" y="2241"/>
                  </a:cubicBezTo>
                  <a:lnTo>
                    <a:pt x="0" y="20949"/>
                  </a:lnTo>
                  <a:lnTo>
                    <a:pt x="5263" y="-1"/>
                  </a:lnTo>
                  <a:close/>
                </a:path>
              </a:pathLst>
            </a:custGeom>
            <a:noFill/>
            <a:ln w="3175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1" name="Arc 117"/>
            <p:cNvSpPr>
              <a:spLocks/>
            </p:cNvSpPr>
            <p:nvPr/>
          </p:nvSpPr>
          <p:spPr bwMode="auto">
            <a:xfrm rot="10800000">
              <a:off x="2280" y="1193"/>
              <a:ext cx="743" cy="1308"/>
            </a:xfrm>
            <a:custGeom>
              <a:avLst/>
              <a:gdLst>
                <a:gd name="T0" fmla="*/ 0 w 12918"/>
                <a:gd name="T1" fmla="*/ 0 h 20347"/>
                <a:gd name="T2" fmla="*/ 0 w 12918"/>
                <a:gd name="T3" fmla="*/ 0 h 20347"/>
                <a:gd name="T4" fmla="*/ 0 w 12918"/>
                <a:gd name="T5" fmla="*/ 0 h 20347"/>
                <a:gd name="T6" fmla="*/ 0 60000 65536"/>
                <a:gd name="T7" fmla="*/ 0 60000 65536"/>
                <a:gd name="T8" fmla="*/ 0 60000 65536"/>
                <a:gd name="T9" fmla="*/ 0 w 12918"/>
                <a:gd name="T10" fmla="*/ 0 h 20347"/>
                <a:gd name="T11" fmla="*/ 12918 w 12918"/>
                <a:gd name="T12" fmla="*/ 20347 h 20347"/>
              </a:gdLst>
              <a:ahLst/>
              <a:cxnLst>
                <a:cxn ang="T6">
                  <a:pos x="T0" y="T1"/>
                </a:cxn>
                <a:cxn ang="T7">
                  <a:pos x="T2" y="T3"/>
                </a:cxn>
                <a:cxn ang="T8">
                  <a:pos x="T4" y="T5"/>
                </a:cxn>
              </a:cxnLst>
              <a:rect l="T9" t="T10" r="T11" b="T12"/>
              <a:pathLst>
                <a:path w="12918" h="20347" fill="none" extrusionOk="0">
                  <a:moveTo>
                    <a:pt x="7249" y="0"/>
                  </a:moveTo>
                  <a:cubicBezTo>
                    <a:pt x="9280" y="723"/>
                    <a:pt x="11190" y="1746"/>
                    <a:pt x="12918" y="3035"/>
                  </a:cubicBezTo>
                </a:path>
                <a:path w="12918" h="20347" stroke="0" extrusionOk="0">
                  <a:moveTo>
                    <a:pt x="7249" y="0"/>
                  </a:moveTo>
                  <a:cubicBezTo>
                    <a:pt x="9280" y="723"/>
                    <a:pt x="11190" y="1746"/>
                    <a:pt x="12918" y="3035"/>
                  </a:cubicBezTo>
                  <a:lnTo>
                    <a:pt x="0" y="20347"/>
                  </a:lnTo>
                  <a:lnTo>
                    <a:pt x="7249" y="0"/>
                  </a:lnTo>
                  <a:close/>
                </a:path>
              </a:pathLst>
            </a:custGeom>
            <a:noFill/>
            <a:ln w="3175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2" name="Arc 118"/>
            <p:cNvSpPr>
              <a:spLocks/>
            </p:cNvSpPr>
            <p:nvPr/>
          </p:nvSpPr>
          <p:spPr bwMode="auto">
            <a:xfrm>
              <a:off x="2577" y="1903"/>
              <a:ext cx="1100" cy="1388"/>
            </a:xfrm>
            <a:custGeom>
              <a:avLst/>
              <a:gdLst>
                <a:gd name="T0" fmla="*/ 0 w 19116"/>
                <a:gd name="T1" fmla="*/ 0 h 21600"/>
                <a:gd name="T2" fmla="*/ 0 w 19116"/>
                <a:gd name="T3" fmla="*/ 0 h 21600"/>
                <a:gd name="T4" fmla="*/ 0 w 19116"/>
                <a:gd name="T5" fmla="*/ 0 h 21600"/>
                <a:gd name="T6" fmla="*/ 0 60000 65536"/>
                <a:gd name="T7" fmla="*/ 0 60000 65536"/>
                <a:gd name="T8" fmla="*/ 0 60000 65536"/>
                <a:gd name="T9" fmla="*/ 0 w 19116"/>
                <a:gd name="T10" fmla="*/ 0 h 21600"/>
                <a:gd name="T11" fmla="*/ 19116 w 19116"/>
                <a:gd name="T12" fmla="*/ 21600 h 21600"/>
              </a:gdLst>
              <a:ahLst/>
              <a:cxnLst>
                <a:cxn ang="T6">
                  <a:pos x="T0" y="T1"/>
                </a:cxn>
                <a:cxn ang="T7">
                  <a:pos x="T2" y="T3"/>
                </a:cxn>
                <a:cxn ang="T8">
                  <a:pos x="T4" y="T5"/>
                </a:cxn>
              </a:cxnLst>
              <a:rect l="T9" t="T10" r="T11" b="T12"/>
              <a:pathLst>
                <a:path w="19116" h="21600" fill="none" extrusionOk="0">
                  <a:moveTo>
                    <a:pt x="-1" y="1147"/>
                  </a:moveTo>
                  <a:cubicBezTo>
                    <a:pt x="2237" y="387"/>
                    <a:pt x="4584" y="-1"/>
                    <a:pt x="6947" y="0"/>
                  </a:cubicBezTo>
                  <a:cubicBezTo>
                    <a:pt x="11288" y="0"/>
                    <a:pt x="15529" y="1308"/>
                    <a:pt x="19115" y="3754"/>
                  </a:cubicBezTo>
                </a:path>
                <a:path w="19116" h="21600" stroke="0" extrusionOk="0">
                  <a:moveTo>
                    <a:pt x="-1" y="1147"/>
                  </a:moveTo>
                  <a:cubicBezTo>
                    <a:pt x="2237" y="387"/>
                    <a:pt x="4584" y="-1"/>
                    <a:pt x="6947" y="0"/>
                  </a:cubicBezTo>
                  <a:cubicBezTo>
                    <a:pt x="11288" y="0"/>
                    <a:pt x="15529" y="1308"/>
                    <a:pt x="19115" y="3754"/>
                  </a:cubicBezTo>
                  <a:lnTo>
                    <a:pt x="6947" y="21600"/>
                  </a:lnTo>
                  <a:lnTo>
                    <a:pt x="-1" y="1147"/>
                  </a:lnTo>
                  <a:close/>
                </a:path>
              </a:pathLst>
            </a:custGeom>
            <a:noFill/>
            <a:ln w="31750" cap="rnd">
              <a:solidFill>
                <a:schemeClr val="accent2"/>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3" name="Arc 119"/>
            <p:cNvSpPr>
              <a:spLocks/>
            </p:cNvSpPr>
            <p:nvPr/>
          </p:nvSpPr>
          <p:spPr bwMode="auto">
            <a:xfrm>
              <a:off x="2589" y="2080"/>
              <a:ext cx="1080" cy="769"/>
            </a:xfrm>
            <a:custGeom>
              <a:avLst/>
              <a:gdLst>
                <a:gd name="T0" fmla="*/ 0 w 16326"/>
                <a:gd name="T1" fmla="*/ 0 h 21600"/>
                <a:gd name="T2" fmla="*/ 0 w 16326"/>
                <a:gd name="T3" fmla="*/ 0 h 21600"/>
                <a:gd name="T4" fmla="*/ 0 w 16326"/>
                <a:gd name="T5" fmla="*/ 0 h 21600"/>
                <a:gd name="T6" fmla="*/ 0 60000 65536"/>
                <a:gd name="T7" fmla="*/ 0 60000 65536"/>
                <a:gd name="T8" fmla="*/ 0 60000 65536"/>
                <a:gd name="T9" fmla="*/ 0 w 16326"/>
                <a:gd name="T10" fmla="*/ 0 h 21600"/>
                <a:gd name="T11" fmla="*/ 16326 w 16326"/>
                <a:gd name="T12" fmla="*/ 21600 h 21600"/>
              </a:gdLst>
              <a:ahLst/>
              <a:cxnLst>
                <a:cxn ang="T6">
                  <a:pos x="T0" y="T1"/>
                </a:cxn>
                <a:cxn ang="T7">
                  <a:pos x="T2" y="T3"/>
                </a:cxn>
                <a:cxn ang="T8">
                  <a:pos x="T4" y="T5"/>
                </a:cxn>
              </a:cxnLst>
              <a:rect l="T9" t="T10" r="T11" b="T12"/>
              <a:pathLst>
                <a:path w="16326" h="21600" fill="none" extrusionOk="0">
                  <a:moveTo>
                    <a:pt x="0" y="803"/>
                  </a:moveTo>
                  <a:cubicBezTo>
                    <a:pt x="1899" y="270"/>
                    <a:pt x="3863" y="-1"/>
                    <a:pt x="5836" y="0"/>
                  </a:cubicBezTo>
                  <a:cubicBezTo>
                    <a:pt x="9506" y="0"/>
                    <a:pt x="13117" y="935"/>
                    <a:pt x="16325" y="2718"/>
                  </a:cubicBezTo>
                </a:path>
                <a:path w="16326" h="21600" stroke="0" extrusionOk="0">
                  <a:moveTo>
                    <a:pt x="0" y="803"/>
                  </a:moveTo>
                  <a:cubicBezTo>
                    <a:pt x="1899" y="270"/>
                    <a:pt x="3863" y="-1"/>
                    <a:pt x="5836" y="0"/>
                  </a:cubicBezTo>
                  <a:cubicBezTo>
                    <a:pt x="9506" y="0"/>
                    <a:pt x="13117" y="935"/>
                    <a:pt x="16325" y="2718"/>
                  </a:cubicBezTo>
                  <a:lnTo>
                    <a:pt x="5836" y="21600"/>
                  </a:lnTo>
                  <a:lnTo>
                    <a:pt x="0" y="803"/>
                  </a:lnTo>
                  <a:close/>
                </a:path>
              </a:pathLst>
            </a:custGeom>
            <a:noFill/>
            <a:ln w="31750" cap="rnd">
              <a:solidFill>
                <a:schemeClr val="accent2"/>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4" name="Arc 120"/>
            <p:cNvSpPr>
              <a:spLocks/>
            </p:cNvSpPr>
            <p:nvPr/>
          </p:nvSpPr>
          <p:spPr bwMode="auto">
            <a:xfrm>
              <a:off x="2246" y="1592"/>
              <a:ext cx="1469" cy="1115"/>
            </a:xfrm>
            <a:custGeom>
              <a:avLst/>
              <a:gdLst>
                <a:gd name="T0" fmla="*/ 0 w 36267"/>
                <a:gd name="T1" fmla="*/ 0 h 21600"/>
                <a:gd name="T2" fmla="*/ 0 w 36267"/>
                <a:gd name="T3" fmla="*/ 0 h 21600"/>
                <a:gd name="T4" fmla="*/ 0 w 36267"/>
                <a:gd name="T5" fmla="*/ 0 h 21600"/>
                <a:gd name="T6" fmla="*/ 0 60000 65536"/>
                <a:gd name="T7" fmla="*/ 0 60000 65536"/>
                <a:gd name="T8" fmla="*/ 0 60000 65536"/>
                <a:gd name="T9" fmla="*/ 0 w 36267"/>
                <a:gd name="T10" fmla="*/ 0 h 21600"/>
                <a:gd name="T11" fmla="*/ 36267 w 36267"/>
                <a:gd name="T12" fmla="*/ 21600 h 21600"/>
              </a:gdLst>
              <a:ahLst/>
              <a:cxnLst>
                <a:cxn ang="T6">
                  <a:pos x="T0" y="T1"/>
                </a:cxn>
                <a:cxn ang="T7">
                  <a:pos x="T2" y="T3"/>
                </a:cxn>
                <a:cxn ang="T8">
                  <a:pos x="T4" y="T5"/>
                </a:cxn>
              </a:cxnLst>
              <a:rect l="T9" t="T10" r="T11" b="T12"/>
              <a:pathLst>
                <a:path w="36267" h="21600" fill="none" extrusionOk="0">
                  <a:moveTo>
                    <a:pt x="0" y="9708"/>
                  </a:moveTo>
                  <a:cubicBezTo>
                    <a:pt x="3997" y="3647"/>
                    <a:pt x="10771" y="-1"/>
                    <a:pt x="18032" y="0"/>
                  </a:cubicBezTo>
                  <a:cubicBezTo>
                    <a:pt x="25424" y="0"/>
                    <a:pt x="32304" y="3780"/>
                    <a:pt x="36266" y="10022"/>
                  </a:cubicBezTo>
                </a:path>
                <a:path w="36267" h="21600" stroke="0" extrusionOk="0">
                  <a:moveTo>
                    <a:pt x="0" y="9708"/>
                  </a:moveTo>
                  <a:cubicBezTo>
                    <a:pt x="3997" y="3647"/>
                    <a:pt x="10771" y="-1"/>
                    <a:pt x="18032" y="0"/>
                  </a:cubicBezTo>
                  <a:cubicBezTo>
                    <a:pt x="25424" y="0"/>
                    <a:pt x="32304" y="3780"/>
                    <a:pt x="36266" y="10022"/>
                  </a:cubicBezTo>
                  <a:lnTo>
                    <a:pt x="18032" y="21600"/>
                  </a:lnTo>
                  <a:lnTo>
                    <a:pt x="0" y="9708"/>
                  </a:lnTo>
                  <a:close/>
                </a:path>
              </a:pathLst>
            </a:custGeom>
            <a:noFill/>
            <a:ln w="3175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5" name="Arc 121"/>
            <p:cNvSpPr>
              <a:spLocks/>
            </p:cNvSpPr>
            <p:nvPr/>
          </p:nvSpPr>
          <p:spPr bwMode="auto">
            <a:xfrm rot="10800000">
              <a:off x="2246" y="1723"/>
              <a:ext cx="730" cy="1006"/>
            </a:xfrm>
            <a:custGeom>
              <a:avLst/>
              <a:gdLst>
                <a:gd name="T0" fmla="*/ 0 w 18024"/>
                <a:gd name="T1" fmla="*/ 0 h 19481"/>
                <a:gd name="T2" fmla="*/ 0 w 18024"/>
                <a:gd name="T3" fmla="*/ 0 h 19481"/>
                <a:gd name="T4" fmla="*/ 0 w 18024"/>
                <a:gd name="T5" fmla="*/ 0 h 19481"/>
                <a:gd name="T6" fmla="*/ 0 60000 65536"/>
                <a:gd name="T7" fmla="*/ 0 60000 65536"/>
                <a:gd name="T8" fmla="*/ 0 60000 65536"/>
                <a:gd name="T9" fmla="*/ 0 w 18024"/>
                <a:gd name="T10" fmla="*/ 0 h 19481"/>
                <a:gd name="T11" fmla="*/ 18024 w 18024"/>
                <a:gd name="T12" fmla="*/ 19481 h 19481"/>
              </a:gdLst>
              <a:ahLst/>
              <a:cxnLst>
                <a:cxn ang="T6">
                  <a:pos x="T0" y="T1"/>
                </a:cxn>
                <a:cxn ang="T7">
                  <a:pos x="T2" y="T3"/>
                </a:cxn>
                <a:cxn ang="T8">
                  <a:pos x="T4" y="T5"/>
                </a:cxn>
              </a:cxnLst>
              <a:rect l="T9" t="T10" r="T11" b="T12"/>
              <a:pathLst>
                <a:path w="18024" h="19481" fill="none" extrusionOk="0">
                  <a:moveTo>
                    <a:pt x="9330" y="-1"/>
                  </a:moveTo>
                  <a:cubicBezTo>
                    <a:pt x="12861" y="1691"/>
                    <a:pt x="15866" y="4310"/>
                    <a:pt x="18024" y="7577"/>
                  </a:cubicBezTo>
                </a:path>
                <a:path w="18024" h="19481" stroke="0" extrusionOk="0">
                  <a:moveTo>
                    <a:pt x="9330" y="-1"/>
                  </a:moveTo>
                  <a:cubicBezTo>
                    <a:pt x="12861" y="1691"/>
                    <a:pt x="15866" y="4310"/>
                    <a:pt x="18024" y="7577"/>
                  </a:cubicBezTo>
                  <a:lnTo>
                    <a:pt x="0" y="19481"/>
                  </a:lnTo>
                  <a:lnTo>
                    <a:pt x="9330" y="-1"/>
                  </a:lnTo>
                  <a:close/>
                </a:path>
              </a:pathLst>
            </a:custGeom>
            <a:noFill/>
            <a:ln w="3175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6" name="Arc 122"/>
            <p:cNvSpPr>
              <a:spLocks/>
            </p:cNvSpPr>
            <p:nvPr/>
          </p:nvSpPr>
          <p:spPr bwMode="auto">
            <a:xfrm>
              <a:off x="2492" y="1592"/>
              <a:ext cx="1223" cy="1115"/>
            </a:xfrm>
            <a:custGeom>
              <a:avLst/>
              <a:gdLst>
                <a:gd name="T0" fmla="*/ 0 w 30207"/>
                <a:gd name="T1" fmla="*/ 0 h 21600"/>
                <a:gd name="T2" fmla="*/ 0 w 30207"/>
                <a:gd name="T3" fmla="*/ 0 h 21600"/>
                <a:gd name="T4" fmla="*/ 0 w 30207"/>
                <a:gd name="T5" fmla="*/ 0 h 21600"/>
                <a:gd name="T6" fmla="*/ 0 60000 65536"/>
                <a:gd name="T7" fmla="*/ 0 60000 65536"/>
                <a:gd name="T8" fmla="*/ 0 60000 65536"/>
                <a:gd name="T9" fmla="*/ 0 w 30207"/>
                <a:gd name="T10" fmla="*/ 0 h 21600"/>
                <a:gd name="T11" fmla="*/ 30207 w 30207"/>
                <a:gd name="T12" fmla="*/ 21600 h 21600"/>
              </a:gdLst>
              <a:ahLst/>
              <a:cxnLst>
                <a:cxn ang="T6">
                  <a:pos x="T0" y="T1"/>
                </a:cxn>
                <a:cxn ang="T7">
                  <a:pos x="T2" y="T3"/>
                </a:cxn>
                <a:cxn ang="T8">
                  <a:pos x="T4" y="T5"/>
                </a:cxn>
              </a:cxnLst>
              <a:rect l="T9" t="T10" r="T11" b="T12"/>
              <a:pathLst>
                <a:path w="30207" h="21600" fill="none" extrusionOk="0">
                  <a:moveTo>
                    <a:pt x="0" y="3621"/>
                  </a:moveTo>
                  <a:cubicBezTo>
                    <a:pt x="3546" y="1259"/>
                    <a:pt x="7711" y="-1"/>
                    <a:pt x="11972" y="0"/>
                  </a:cubicBezTo>
                  <a:cubicBezTo>
                    <a:pt x="19364" y="0"/>
                    <a:pt x="26244" y="3780"/>
                    <a:pt x="30206" y="10022"/>
                  </a:cubicBezTo>
                </a:path>
                <a:path w="30207" h="21600" stroke="0" extrusionOk="0">
                  <a:moveTo>
                    <a:pt x="0" y="3621"/>
                  </a:moveTo>
                  <a:cubicBezTo>
                    <a:pt x="3546" y="1259"/>
                    <a:pt x="7711" y="-1"/>
                    <a:pt x="11972" y="0"/>
                  </a:cubicBezTo>
                  <a:cubicBezTo>
                    <a:pt x="19364" y="0"/>
                    <a:pt x="26244" y="3780"/>
                    <a:pt x="30206" y="10022"/>
                  </a:cubicBezTo>
                  <a:lnTo>
                    <a:pt x="11972" y="21600"/>
                  </a:lnTo>
                  <a:lnTo>
                    <a:pt x="0" y="3621"/>
                  </a:lnTo>
                  <a:close/>
                </a:path>
              </a:pathLst>
            </a:custGeom>
            <a:noFill/>
            <a:ln w="31750" cap="rnd">
              <a:solidFill>
                <a:schemeClr val="accent2"/>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7" name="Arc 123"/>
            <p:cNvSpPr>
              <a:spLocks/>
            </p:cNvSpPr>
            <p:nvPr/>
          </p:nvSpPr>
          <p:spPr bwMode="auto">
            <a:xfrm rot="10800000">
              <a:off x="2499" y="1733"/>
              <a:ext cx="1294" cy="1116"/>
            </a:xfrm>
            <a:custGeom>
              <a:avLst/>
              <a:gdLst>
                <a:gd name="T0" fmla="*/ 0 w 30485"/>
                <a:gd name="T1" fmla="*/ 0 h 21600"/>
                <a:gd name="T2" fmla="*/ 0 w 30485"/>
                <a:gd name="T3" fmla="*/ 0 h 21600"/>
                <a:gd name="T4" fmla="*/ 0 w 30485"/>
                <a:gd name="T5" fmla="*/ 0 h 21600"/>
                <a:gd name="T6" fmla="*/ 0 60000 65536"/>
                <a:gd name="T7" fmla="*/ 0 60000 65536"/>
                <a:gd name="T8" fmla="*/ 0 60000 65536"/>
                <a:gd name="T9" fmla="*/ 0 w 30485"/>
                <a:gd name="T10" fmla="*/ 0 h 21600"/>
                <a:gd name="T11" fmla="*/ 30485 w 30485"/>
                <a:gd name="T12" fmla="*/ 21600 h 21600"/>
              </a:gdLst>
              <a:ahLst/>
              <a:cxnLst>
                <a:cxn ang="T6">
                  <a:pos x="T0" y="T1"/>
                </a:cxn>
                <a:cxn ang="T7">
                  <a:pos x="T2" y="T3"/>
                </a:cxn>
                <a:cxn ang="T8">
                  <a:pos x="T4" y="T5"/>
                </a:cxn>
              </a:cxnLst>
              <a:rect l="T9" t="T10" r="T11" b="T12"/>
              <a:pathLst>
                <a:path w="30485" h="21600" fill="none" extrusionOk="0">
                  <a:moveTo>
                    <a:pt x="-1" y="10226"/>
                  </a:moveTo>
                  <a:cubicBezTo>
                    <a:pt x="3937" y="3868"/>
                    <a:pt x="10884" y="-1"/>
                    <a:pt x="18363" y="0"/>
                  </a:cubicBezTo>
                  <a:cubicBezTo>
                    <a:pt x="22685" y="0"/>
                    <a:pt x="26907" y="1296"/>
                    <a:pt x="30484" y="3722"/>
                  </a:cubicBezTo>
                </a:path>
                <a:path w="30485" h="21600" stroke="0" extrusionOk="0">
                  <a:moveTo>
                    <a:pt x="-1" y="10226"/>
                  </a:moveTo>
                  <a:cubicBezTo>
                    <a:pt x="3937" y="3868"/>
                    <a:pt x="10884" y="-1"/>
                    <a:pt x="18363" y="0"/>
                  </a:cubicBezTo>
                  <a:cubicBezTo>
                    <a:pt x="22685" y="0"/>
                    <a:pt x="26907" y="1296"/>
                    <a:pt x="30484" y="3722"/>
                  </a:cubicBezTo>
                  <a:lnTo>
                    <a:pt x="18363" y="21600"/>
                  </a:lnTo>
                  <a:lnTo>
                    <a:pt x="-1" y="10226"/>
                  </a:lnTo>
                  <a:close/>
                </a:path>
              </a:pathLst>
            </a:custGeom>
            <a:noFill/>
            <a:ln w="3175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8" name="Arc 124"/>
            <p:cNvSpPr>
              <a:spLocks/>
            </p:cNvSpPr>
            <p:nvPr/>
          </p:nvSpPr>
          <p:spPr bwMode="auto">
            <a:xfrm>
              <a:off x="2166" y="1147"/>
              <a:ext cx="1577" cy="1378"/>
            </a:xfrm>
            <a:custGeom>
              <a:avLst/>
              <a:gdLst>
                <a:gd name="T0" fmla="*/ 0 w 40847"/>
                <a:gd name="T1" fmla="*/ 0 h 21600"/>
                <a:gd name="T2" fmla="*/ 0 w 40847"/>
                <a:gd name="T3" fmla="*/ 0 h 21600"/>
                <a:gd name="T4" fmla="*/ 0 w 40847"/>
                <a:gd name="T5" fmla="*/ 0 h 21600"/>
                <a:gd name="T6" fmla="*/ 0 60000 65536"/>
                <a:gd name="T7" fmla="*/ 0 60000 65536"/>
                <a:gd name="T8" fmla="*/ 0 60000 65536"/>
                <a:gd name="T9" fmla="*/ 0 w 40847"/>
                <a:gd name="T10" fmla="*/ 0 h 21600"/>
                <a:gd name="T11" fmla="*/ 40847 w 40847"/>
                <a:gd name="T12" fmla="*/ 21600 h 21600"/>
              </a:gdLst>
              <a:ahLst/>
              <a:cxnLst>
                <a:cxn ang="T6">
                  <a:pos x="T0" y="T1"/>
                </a:cxn>
                <a:cxn ang="T7">
                  <a:pos x="T2" y="T3"/>
                </a:cxn>
                <a:cxn ang="T8">
                  <a:pos x="T4" y="T5"/>
                </a:cxn>
              </a:cxnLst>
              <a:rect l="T9" t="T10" r="T11" b="T12"/>
              <a:pathLst>
                <a:path w="40847" h="21600" fill="none" extrusionOk="0">
                  <a:moveTo>
                    <a:pt x="0" y="14699"/>
                  </a:moveTo>
                  <a:cubicBezTo>
                    <a:pt x="2961" y="5914"/>
                    <a:pt x="11198" y="-1"/>
                    <a:pt x="20468" y="0"/>
                  </a:cubicBezTo>
                  <a:cubicBezTo>
                    <a:pt x="29637" y="0"/>
                    <a:pt x="37807" y="5789"/>
                    <a:pt x="40847" y="14440"/>
                  </a:cubicBezTo>
                </a:path>
                <a:path w="40847" h="21600" stroke="0" extrusionOk="0">
                  <a:moveTo>
                    <a:pt x="0" y="14699"/>
                  </a:moveTo>
                  <a:cubicBezTo>
                    <a:pt x="2961" y="5914"/>
                    <a:pt x="11198" y="-1"/>
                    <a:pt x="20468" y="0"/>
                  </a:cubicBezTo>
                  <a:cubicBezTo>
                    <a:pt x="29637" y="0"/>
                    <a:pt x="37807" y="5789"/>
                    <a:pt x="40847" y="14440"/>
                  </a:cubicBezTo>
                  <a:lnTo>
                    <a:pt x="20468" y="21600"/>
                  </a:lnTo>
                  <a:lnTo>
                    <a:pt x="0" y="14699"/>
                  </a:lnTo>
                  <a:close/>
                </a:path>
              </a:pathLst>
            </a:custGeom>
            <a:noFill/>
            <a:ln w="3175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9" name="Arc 125"/>
            <p:cNvSpPr>
              <a:spLocks/>
            </p:cNvSpPr>
            <p:nvPr/>
          </p:nvSpPr>
          <p:spPr bwMode="auto">
            <a:xfrm rot="-10440000">
              <a:off x="2186" y="1946"/>
              <a:ext cx="815" cy="962"/>
            </a:xfrm>
            <a:custGeom>
              <a:avLst/>
              <a:gdLst>
                <a:gd name="T0" fmla="*/ 0 w 20673"/>
                <a:gd name="T1" fmla="*/ 0 h 15075"/>
                <a:gd name="T2" fmla="*/ 0 w 20673"/>
                <a:gd name="T3" fmla="*/ 0 h 15075"/>
                <a:gd name="T4" fmla="*/ 0 w 20673"/>
                <a:gd name="T5" fmla="*/ 0 h 15075"/>
                <a:gd name="T6" fmla="*/ 0 60000 65536"/>
                <a:gd name="T7" fmla="*/ 0 60000 65536"/>
                <a:gd name="T8" fmla="*/ 0 60000 65536"/>
                <a:gd name="T9" fmla="*/ 0 w 20673"/>
                <a:gd name="T10" fmla="*/ 0 h 15075"/>
                <a:gd name="T11" fmla="*/ 20673 w 20673"/>
                <a:gd name="T12" fmla="*/ 15075 h 15075"/>
              </a:gdLst>
              <a:ahLst/>
              <a:cxnLst>
                <a:cxn ang="T6">
                  <a:pos x="T0" y="T1"/>
                </a:cxn>
                <a:cxn ang="T7">
                  <a:pos x="T2" y="T3"/>
                </a:cxn>
                <a:cxn ang="T8">
                  <a:pos x="T4" y="T5"/>
                </a:cxn>
              </a:cxnLst>
              <a:rect l="T9" t="T10" r="T11" b="T12"/>
              <a:pathLst>
                <a:path w="20673" h="15075" fill="none" extrusionOk="0">
                  <a:moveTo>
                    <a:pt x="15469" y="-1"/>
                  </a:moveTo>
                  <a:cubicBezTo>
                    <a:pt x="17885" y="2479"/>
                    <a:pt x="19670" y="5502"/>
                    <a:pt x="20673" y="8815"/>
                  </a:cubicBezTo>
                </a:path>
                <a:path w="20673" h="15075" stroke="0" extrusionOk="0">
                  <a:moveTo>
                    <a:pt x="15469" y="-1"/>
                  </a:moveTo>
                  <a:cubicBezTo>
                    <a:pt x="17885" y="2479"/>
                    <a:pt x="19670" y="5502"/>
                    <a:pt x="20673" y="8815"/>
                  </a:cubicBezTo>
                  <a:lnTo>
                    <a:pt x="0" y="15075"/>
                  </a:lnTo>
                  <a:lnTo>
                    <a:pt x="15469" y="-1"/>
                  </a:lnTo>
                  <a:close/>
                </a:path>
              </a:pathLst>
            </a:custGeom>
            <a:noFill/>
            <a:ln w="3175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20" name="Arc 126"/>
            <p:cNvSpPr>
              <a:spLocks/>
            </p:cNvSpPr>
            <p:nvPr/>
          </p:nvSpPr>
          <p:spPr bwMode="auto">
            <a:xfrm>
              <a:off x="2147" y="2346"/>
              <a:ext cx="1658" cy="1600"/>
            </a:xfrm>
            <a:custGeom>
              <a:avLst/>
              <a:gdLst>
                <a:gd name="T0" fmla="*/ 0 w 43199"/>
                <a:gd name="T1" fmla="*/ 0 h 21600"/>
                <a:gd name="T2" fmla="*/ 0 w 43199"/>
                <a:gd name="T3" fmla="*/ 0 h 21600"/>
                <a:gd name="T4" fmla="*/ 0 w 43199"/>
                <a:gd name="T5" fmla="*/ 0 h 21600"/>
                <a:gd name="T6" fmla="*/ 0 60000 65536"/>
                <a:gd name="T7" fmla="*/ 0 60000 65536"/>
                <a:gd name="T8" fmla="*/ 0 60000 65536"/>
                <a:gd name="T9" fmla="*/ 0 w 43199"/>
                <a:gd name="T10" fmla="*/ 0 h 21600"/>
                <a:gd name="T11" fmla="*/ 43199 w 43199"/>
                <a:gd name="T12" fmla="*/ 21600 h 21600"/>
              </a:gdLst>
              <a:ahLst/>
              <a:cxnLst>
                <a:cxn ang="T6">
                  <a:pos x="T0" y="T1"/>
                </a:cxn>
                <a:cxn ang="T7">
                  <a:pos x="T2" y="T3"/>
                </a:cxn>
                <a:cxn ang="T8">
                  <a:pos x="T4" y="T5"/>
                </a:cxn>
              </a:cxnLst>
              <a:rect l="T9" t="T10" r="T11" b="T12"/>
              <a:pathLst>
                <a:path w="43199" h="21600" fill="none" extrusionOk="0">
                  <a:moveTo>
                    <a:pt x="43198" y="224"/>
                  </a:moveTo>
                  <a:cubicBezTo>
                    <a:pt x="43075" y="12065"/>
                    <a:pt x="33441" y="21599"/>
                    <a:pt x="21600" y="21600"/>
                  </a:cubicBezTo>
                  <a:cubicBezTo>
                    <a:pt x="9670" y="21600"/>
                    <a:pt x="0" y="11929"/>
                    <a:pt x="0" y="0"/>
                  </a:cubicBezTo>
                </a:path>
                <a:path w="43199" h="21600" stroke="0" extrusionOk="0">
                  <a:moveTo>
                    <a:pt x="43198" y="224"/>
                  </a:moveTo>
                  <a:cubicBezTo>
                    <a:pt x="43075" y="12065"/>
                    <a:pt x="33441" y="21599"/>
                    <a:pt x="21600" y="21600"/>
                  </a:cubicBezTo>
                  <a:cubicBezTo>
                    <a:pt x="9670" y="21600"/>
                    <a:pt x="0" y="11929"/>
                    <a:pt x="0" y="0"/>
                  </a:cubicBezTo>
                  <a:lnTo>
                    <a:pt x="21600" y="0"/>
                  </a:lnTo>
                  <a:lnTo>
                    <a:pt x="43198" y="224"/>
                  </a:lnTo>
                  <a:close/>
                </a:path>
              </a:pathLst>
            </a:custGeom>
            <a:noFill/>
            <a:ln w="3175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21" name="Arc 127"/>
            <p:cNvSpPr>
              <a:spLocks/>
            </p:cNvSpPr>
            <p:nvPr/>
          </p:nvSpPr>
          <p:spPr bwMode="auto">
            <a:xfrm rot="10800000">
              <a:off x="1833" y="2346"/>
              <a:ext cx="406" cy="1477"/>
            </a:xfrm>
            <a:custGeom>
              <a:avLst/>
              <a:gdLst>
                <a:gd name="T0" fmla="*/ 0 w 19059"/>
                <a:gd name="T1" fmla="*/ 0 h 20487"/>
                <a:gd name="T2" fmla="*/ 0 w 19059"/>
                <a:gd name="T3" fmla="*/ 0 h 20487"/>
                <a:gd name="T4" fmla="*/ 0 w 19059"/>
                <a:gd name="T5" fmla="*/ 0 h 20487"/>
                <a:gd name="T6" fmla="*/ 0 60000 65536"/>
                <a:gd name="T7" fmla="*/ 0 60000 65536"/>
                <a:gd name="T8" fmla="*/ 0 60000 65536"/>
                <a:gd name="T9" fmla="*/ 0 w 19059"/>
                <a:gd name="T10" fmla="*/ 0 h 20487"/>
                <a:gd name="T11" fmla="*/ 19059 w 19059"/>
                <a:gd name="T12" fmla="*/ 20487 h 20487"/>
              </a:gdLst>
              <a:ahLst/>
              <a:cxnLst>
                <a:cxn ang="T6">
                  <a:pos x="T0" y="T1"/>
                </a:cxn>
                <a:cxn ang="T7">
                  <a:pos x="T2" y="T3"/>
                </a:cxn>
                <a:cxn ang="T8">
                  <a:pos x="T4" y="T5"/>
                </a:cxn>
              </a:cxnLst>
              <a:rect l="T9" t="T10" r="T11" b="T12"/>
              <a:pathLst>
                <a:path w="19059" h="20487" fill="none" extrusionOk="0">
                  <a:moveTo>
                    <a:pt x="19058" y="10164"/>
                  </a:moveTo>
                  <a:cubicBezTo>
                    <a:pt x="16457" y="15041"/>
                    <a:pt x="12086" y="18735"/>
                    <a:pt x="6844" y="20486"/>
                  </a:cubicBezTo>
                </a:path>
                <a:path w="19059" h="20487" stroke="0" extrusionOk="0">
                  <a:moveTo>
                    <a:pt x="19058" y="10164"/>
                  </a:moveTo>
                  <a:cubicBezTo>
                    <a:pt x="16457" y="15041"/>
                    <a:pt x="12086" y="18735"/>
                    <a:pt x="6844" y="20486"/>
                  </a:cubicBezTo>
                  <a:lnTo>
                    <a:pt x="0" y="0"/>
                  </a:lnTo>
                  <a:lnTo>
                    <a:pt x="19058" y="10164"/>
                  </a:lnTo>
                  <a:close/>
                </a:path>
              </a:pathLst>
            </a:custGeom>
            <a:noFill/>
            <a:ln w="3175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22" name="Arc 128"/>
            <p:cNvSpPr>
              <a:spLocks/>
            </p:cNvSpPr>
            <p:nvPr/>
          </p:nvSpPr>
          <p:spPr bwMode="auto">
            <a:xfrm>
              <a:off x="1819" y="658"/>
              <a:ext cx="460" cy="871"/>
            </a:xfrm>
            <a:custGeom>
              <a:avLst/>
              <a:gdLst>
                <a:gd name="T0" fmla="*/ 0 w 21600"/>
                <a:gd name="T1" fmla="*/ 0 h 12076"/>
                <a:gd name="T2" fmla="*/ 0 w 21600"/>
                <a:gd name="T3" fmla="*/ 0 h 12076"/>
                <a:gd name="T4" fmla="*/ 0 w 21600"/>
                <a:gd name="T5" fmla="*/ 0 h 12076"/>
                <a:gd name="T6" fmla="*/ 0 60000 65536"/>
                <a:gd name="T7" fmla="*/ 0 60000 65536"/>
                <a:gd name="T8" fmla="*/ 0 60000 65536"/>
                <a:gd name="T9" fmla="*/ 0 w 21600"/>
                <a:gd name="T10" fmla="*/ 0 h 12076"/>
                <a:gd name="T11" fmla="*/ 21600 w 21600"/>
                <a:gd name="T12" fmla="*/ 12076 h 12076"/>
              </a:gdLst>
              <a:ahLst/>
              <a:cxnLst>
                <a:cxn ang="T6">
                  <a:pos x="T0" y="T1"/>
                </a:cxn>
                <a:cxn ang="T7">
                  <a:pos x="T2" y="T3"/>
                </a:cxn>
                <a:cxn ang="T8">
                  <a:pos x="T4" y="T5"/>
                </a:cxn>
              </a:cxnLst>
              <a:rect l="T9" t="T10" r="T11" b="T12"/>
              <a:pathLst>
                <a:path w="21600" h="12076" fill="none" extrusionOk="0">
                  <a:moveTo>
                    <a:pt x="3691" y="12075"/>
                  </a:moveTo>
                  <a:cubicBezTo>
                    <a:pt x="1285" y="8508"/>
                    <a:pt x="0" y="4303"/>
                    <a:pt x="0" y="0"/>
                  </a:cubicBezTo>
                </a:path>
                <a:path w="21600" h="12076" stroke="0" extrusionOk="0">
                  <a:moveTo>
                    <a:pt x="3691" y="12075"/>
                  </a:moveTo>
                  <a:cubicBezTo>
                    <a:pt x="1285" y="8508"/>
                    <a:pt x="0" y="4303"/>
                    <a:pt x="0" y="0"/>
                  </a:cubicBezTo>
                  <a:lnTo>
                    <a:pt x="21600" y="0"/>
                  </a:lnTo>
                  <a:lnTo>
                    <a:pt x="3691" y="12075"/>
                  </a:lnTo>
                  <a:close/>
                </a:path>
              </a:pathLst>
            </a:custGeom>
            <a:noFill/>
            <a:ln w="31750" cap="rnd">
              <a:solidFill>
                <a:schemeClr val="accent2"/>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23" name="Arc 129"/>
            <p:cNvSpPr>
              <a:spLocks/>
            </p:cNvSpPr>
            <p:nvPr/>
          </p:nvSpPr>
          <p:spPr bwMode="auto">
            <a:xfrm rot="10800000">
              <a:off x="1377" y="2259"/>
              <a:ext cx="675" cy="1688"/>
            </a:xfrm>
            <a:custGeom>
              <a:avLst/>
              <a:gdLst>
                <a:gd name="T0" fmla="*/ 0 w 9400"/>
                <a:gd name="T1" fmla="*/ 0 h 21592"/>
                <a:gd name="T2" fmla="*/ 0 w 9400"/>
                <a:gd name="T3" fmla="*/ 0 h 21592"/>
                <a:gd name="T4" fmla="*/ 0 w 9400"/>
                <a:gd name="T5" fmla="*/ 0 h 21592"/>
                <a:gd name="T6" fmla="*/ 0 60000 65536"/>
                <a:gd name="T7" fmla="*/ 0 60000 65536"/>
                <a:gd name="T8" fmla="*/ 0 60000 65536"/>
                <a:gd name="T9" fmla="*/ 0 w 9400"/>
                <a:gd name="T10" fmla="*/ 0 h 21592"/>
                <a:gd name="T11" fmla="*/ 9400 w 9400"/>
                <a:gd name="T12" fmla="*/ 21592 h 21592"/>
              </a:gdLst>
              <a:ahLst/>
              <a:cxnLst>
                <a:cxn ang="T6">
                  <a:pos x="T0" y="T1"/>
                </a:cxn>
                <a:cxn ang="T7">
                  <a:pos x="T2" y="T3"/>
                </a:cxn>
                <a:cxn ang="T8">
                  <a:pos x="T4" y="T5"/>
                </a:cxn>
              </a:cxnLst>
              <a:rect l="T9" t="T10" r="T11" b="T12"/>
              <a:pathLst>
                <a:path w="9400" h="21592" fill="none" extrusionOk="0">
                  <a:moveTo>
                    <a:pt x="9399" y="19447"/>
                  </a:moveTo>
                  <a:cubicBezTo>
                    <a:pt x="6651" y="20775"/>
                    <a:pt x="3652" y="21506"/>
                    <a:pt x="600" y="21591"/>
                  </a:cubicBezTo>
                </a:path>
                <a:path w="9400" h="21592" stroke="0" extrusionOk="0">
                  <a:moveTo>
                    <a:pt x="9399" y="19447"/>
                  </a:moveTo>
                  <a:cubicBezTo>
                    <a:pt x="6651" y="20775"/>
                    <a:pt x="3652" y="21506"/>
                    <a:pt x="600" y="21591"/>
                  </a:cubicBezTo>
                  <a:lnTo>
                    <a:pt x="0" y="0"/>
                  </a:lnTo>
                  <a:lnTo>
                    <a:pt x="9399" y="19447"/>
                  </a:lnTo>
                  <a:close/>
                </a:path>
              </a:pathLst>
            </a:custGeom>
            <a:noFill/>
            <a:ln w="3175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24" name="Line 130"/>
            <p:cNvSpPr>
              <a:spLocks noChangeShapeType="1"/>
            </p:cNvSpPr>
            <p:nvPr/>
          </p:nvSpPr>
          <p:spPr bwMode="auto">
            <a:xfrm>
              <a:off x="2285" y="2213"/>
              <a:ext cx="1336" cy="0"/>
            </a:xfrm>
            <a:prstGeom prst="line">
              <a:avLst/>
            </a:prstGeom>
            <a:noFill/>
            <a:ln w="3175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925" name="Line 131"/>
            <p:cNvSpPr>
              <a:spLocks noChangeShapeType="1"/>
            </p:cNvSpPr>
            <p:nvPr/>
          </p:nvSpPr>
          <p:spPr bwMode="auto">
            <a:xfrm>
              <a:off x="1327" y="2213"/>
              <a:ext cx="691" cy="0"/>
            </a:xfrm>
            <a:prstGeom prst="line">
              <a:avLst/>
            </a:prstGeom>
            <a:noFill/>
            <a:ln w="3175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926" name="Line 132"/>
            <p:cNvSpPr>
              <a:spLocks noChangeShapeType="1"/>
            </p:cNvSpPr>
            <p:nvPr/>
          </p:nvSpPr>
          <p:spPr bwMode="auto">
            <a:xfrm>
              <a:off x="796" y="2213"/>
              <a:ext cx="552" cy="0"/>
            </a:xfrm>
            <a:prstGeom prst="line">
              <a:avLst/>
            </a:prstGeom>
            <a:noFill/>
            <a:ln w="3175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7927" name="Arc 133"/>
            <p:cNvSpPr>
              <a:spLocks/>
            </p:cNvSpPr>
            <p:nvPr/>
          </p:nvSpPr>
          <p:spPr bwMode="auto">
            <a:xfrm>
              <a:off x="949" y="480"/>
              <a:ext cx="1105" cy="1487"/>
            </a:xfrm>
            <a:custGeom>
              <a:avLst/>
              <a:gdLst>
                <a:gd name="T0" fmla="*/ 0 w 15378"/>
                <a:gd name="T1" fmla="*/ 0 h 19033"/>
                <a:gd name="T2" fmla="*/ 0 w 15378"/>
                <a:gd name="T3" fmla="*/ 0 h 19033"/>
                <a:gd name="T4" fmla="*/ 0 w 15378"/>
                <a:gd name="T5" fmla="*/ 0 h 19033"/>
                <a:gd name="T6" fmla="*/ 0 60000 65536"/>
                <a:gd name="T7" fmla="*/ 0 60000 65536"/>
                <a:gd name="T8" fmla="*/ 0 60000 65536"/>
                <a:gd name="T9" fmla="*/ 0 w 15378"/>
                <a:gd name="T10" fmla="*/ 0 h 19033"/>
                <a:gd name="T11" fmla="*/ 15378 w 15378"/>
                <a:gd name="T12" fmla="*/ 19033 h 19033"/>
              </a:gdLst>
              <a:ahLst/>
              <a:cxnLst>
                <a:cxn ang="T6">
                  <a:pos x="T0" y="T1"/>
                </a:cxn>
                <a:cxn ang="T7">
                  <a:pos x="T2" y="T3"/>
                </a:cxn>
                <a:cxn ang="T8">
                  <a:pos x="T4" y="T5"/>
                </a:cxn>
              </a:cxnLst>
              <a:rect l="T9" t="T10" r="T11" b="T12"/>
              <a:pathLst>
                <a:path w="15378" h="19033" fill="none" extrusionOk="0">
                  <a:moveTo>
                    <a:pt x="5164" y="19032"/>
                  </a:moveTo>
                  <a:cubicBezTo>
                    <a:pt x="3259" y="18010"/>
                    <a:pt x="1518" y="16707"/>
                    <a:pt x="0" y="15168"/>
                  </a:cubicBezTo>
                </a:path>
                <a:path w="15378" h="19033" stroke="0" extrusionOk="0">
                  <a:moveTo>
                    <a:pt x="5164" y="19032"/>
                  </a:moveTo>
                  <a:cubicBezTo>
                    <a:pt x="3259" y="18010"/>
                    <a:pt x="1518" y="16707"/>
                    <a:pt x="0" y="15168"/>
                  </a:cubicBezTo>
                  <a:lnTo>
                    <a:pt x="15378" y="0"/>
                  </a:lnTo>
                  <a:lnTo>
                    <a:pt x="5164" y="19032"/>
                  </a:lnTo>
                  <a:close/>
                </a:path>
              </a:pathLst>
            </a:custGeom>
            <a:noFill/>
            <a:ln w="31750" cap="rnd">
              <a:solidFill>
                <a:schemeClr val="accent2"/>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28" name="Arc 134"/>
            <p:cNvSpPr>
              <a:spLocks/>
            </p:cNvSpPr>
            <p:nvPr/>
          </p:nvSpPr>
          <p:spPr bwMode="auto">
            <a:xfrm rot="10800000">
              <a:off x="1480" y="2285"/>
              <a:ext cx="1037" cy="1738"/>
            </a:xfrm>
            <a:custGeom>
              <a:avLst/>
              <a:gdLst>
                <a:gd name="T0" fmla="*/ 0 w 16208"/>
                <a:gd name="T1" fmla="*/ 0 h 20118"/>
                <a:gd name="T2" fmla="*/ 0 w 16208"/>
                <a:gd name="T3" fmla="*/ 0 h 20118"/>
                <a:gd name="T4" fmla="*/ 0 w 16208"/>
                <a:gd name="T5" fmla="*/ 0 h 20118"/>
                <a:gd name="T6" fmla="*/ 0 60000 65536"/>
                <a:gd name="T7" fmla="*/ 0 60000 65536"/>
                <a:gd name="T8" fmla="*/ 0 60000 65536"/>
                <a:gd name="T9" fmla="*/ 0 w 16208"/>
                <a:gd name="T10" fmla="*/ 0 h 20118"/>
                <a:gd name="T11" fmla="*/ 16208 w 16208"/>
                <a:gd name="T12" fmla="*/ 20118 h 20118"/>
              </a:gdLst>
              <a:ahLst/>
              <a:cxnLst>
                <a:cxn ang="T6">
                  <a:pos x="T0" y="T1"/>
                </a:cxn>
                <a:cxn ang="T7">
                  <a:pos x="T2" y="T3"/>
                </a:cxn>
                <a:cxn ang="T8">
                  <a:pos x="T4" y="T5"/>
                </a:cxn>
              </a:cxnLst>
              <a:rect l="T9" t="T10" r="T11" b="T12"/>
              <a:pathLst>
                <a:path w="16208" h="20118" fill="none" extrusionOk="0">
                  <a:moveTo>
                    <a:pt x="16207" y="14277"/>
                  </a:moveTo>
                  <a:cubicBezTo>
                    <a:pt x="13931" y="16862"/>
                    <a:pt x="11070" y="18864"/>
                    <a:pt x="7862" y="20117"/>
                  </a:cubicBezTo>
                </a:path>
                <a:path w="16208" h="20118" stroke="0" extrusionOk="0">
                  <a:moveTo>
                    <a:pt x="16207" y="14277"/>
                  </a:moveTo>
                  <a:cubicBezTo>
                    <a:pt x="13931" y="16862"/>
                    <a:pt x="11070" y="18864"/>
                    <a:pt x="7862" y="20117"/>
                  </a:cubicBezTo>
                  <a:lnTo>
                    <a:pt x="0" y="0"/>
                  </a:lnTo>
                  <a:lnTo>
                    <a:pt x="16207" y="14277"/>
                  </a:lnTo>
                  <a:close/>
                </a:path>
              </a:pathLst>
            </a:custGeom>
            <a:noFill/>
            <a:ln w="3175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29" name="Arc 135"/>
            <p:cNvSpPr>
              <a:spLocks/>
            </p:cNvSpPr>
            <p:nvPr/>
          </p:nvSpPr>
          <p:spPr bwMode="auto">
            <a:xfrm>
              <a:off x="2357" y="1147"/>
              <a:ext cx="1386" cy="1378"/>
            </a:xfrm>
            <a:custGeom>
              <a:avLst/>
              <a:gdLst>
                <a:gd name="T0" fmla="*/ 0 w 35894"/>
                <a:gd name="T1" fmla="*/ 0 h 21600"/>
                <a:gd name="T2" fmla="*/ 0 w 35894"/>
                <a:gd name="T3" fmla="*/ 0 h 21600"/>
                <a:gd name="T4" fmla="*/ 0 w 35894"/>
                <a:gd name="T5" fmla="*/ 0 h 21600"/>
                <a:gd name="T6" fmla="*/ 0 60000 65536"/>
                <a:gd name="T7" fmla="*/ 0 60000 65536"/>
                <a:gd name="T8" fmla="*/ 0 60000 65536"/>
                <a:gd name="T9" fmla="*/ 0 w 35894"/>
                <a:gd name="T10" fmla="*/ 0 h 21600"/>
                <a:gd name="T11" fmla="*/ 35894 w 35894"/>
                <a:gd name="T12" fmla="*/ 21600 h 21600"/>
              </a:gdLst>
              <a:ahLst/>
              <a:cxnLst>
                <a:cxn ang="T6">
                  <a:pos x="T0" y="T1"/>
                </a:cxn>
                <a:cxn ang="T7">
                  <a:pos x="T2" y="T3"/>
                </a:cxn>
                <a:cxn ang="T8">
                  <a:pos x="T4" y="T5"/>
                </a:cxn>
              </a:cxnLst>
              <a:rect l="T9" t="T10" r="T11" b="T12"/>
              <a:pathLst>
                <a:path w="35894" h="21600" fill="none" extrusionOk="0">
                  <a:moveTo>
                    <a:pt x="-1" y="6571"/>
                  </a:moveTo>
                  <a:cubicBezTo>
                    <a:pt x="4068" y="2371"/>
                    <a:pt x="9666" y="-1"/>
                    <a:pt x="15515" y="0"/>
                  </a:cubicBezTo>
                  <a:cubicBezTo>
                    <a:pt x="24684" y="0"/>
                    <a:pt x="32854" y="5789"/>
                    <a:pt x="35894" y="14440"/>
                  </a:cubicBezTo>
                </a:path>
                <a:path w="35894" h="21600" stroke="0" extrusionOk="0">
                  <a:moveTo>
                    <a:pt x="-1" y="6571"/>
                  </a:moveTo>
                  <a:cubicBezTo>
                    <a:pt x="4068" y="2371"/>
                    <a:pt x="9666" y="-1"/>
                    <a:pt x="15515" y="0"/>
                  </a:cubicBezTo>
                  <a:cubicBezTo>
                    <a:pt x="24684" y="0"/>
                    <a:pt x="32854" y="5789"/>
                    <a:pt x="35894" y="14440"/>
                  </a:cubicBezTo>
                  <a:lnTo>
                    <a:pt x="15515" y="21600"/>
                  </a:lnTo>
                  <a:lnTo>
                    <a:pt x="-1" y="6571"/>
                  </a:lnTo>
                  <a:close/>
                </a:path>
              </a:pathLst>
            </a:custGeom>
            <a:noFill/>
            <a:ln w="31750" cap="rnd">
              <a:solidFill>
                <a:schemeClr val="accent2"/>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30" name="Line 136"/>
            <p:cNvSpPr>
              <a:spLocks noChangeShapeType="1"/>
            </p:cNvSpPr>
            <p:nvPr/>
          </p:nvSpPr>
          <p:spPr bwMode="auto">
            <a:xfrm>
              <a:off x="2654" y="2213"/>
              <a:ext cx="1013" cy="0"/>
            </a:xfrm>
            <a:prstGeom prst="line">
              <a:avLst/>
            </a:prstGeom>
            <a:noFill/>
            <a:ln w="31750">
              <a:solidFill>
                <a:schemeClr val="accent2"/>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931" name="Arc 137"/>
            <p:cNvSpPr>
              <a:spLocks/>
            </p:cNvSpPr>
            <p:nvPr/>
          </p:nvSpPr>
          <p:spPr bwMode="auto">
            <a:xfrm rot="10800000">
              <a:off x="857" y="2390"/>
              <a:ext cx="1104" cy="1598"/>
            </a:xfrm>
            <a:custGeom>
              <a:avLst/>
              <a:gdLst>
                <a:gd name="T0" fmla="*/ 0 w 15371"/>
                <a:gd name="T1" fmla="*/ 0 h 20439"/>
                <a:gd name="T2" fmla="*/ 0 w 15371"/>
                <a:gd name="T3" fmla="*/ 0 h 20439"/>
                <a:gd name="T4" fmla="*/ 0 w 15371"/>
                <a:gd name="T5" fmla="*/ 0 h 20439"/>
                <a:gd name="T6" fmla="*/ 0 60000 65536"/>
                <a:gd name="T7" fmla="*/ 0 60000 65536"/>
                <a:gd name="T8" fmla="*/ 0 60000 65536"/>
                <a:gd name="T9" fmla="*/ 0 w 15371"/>
                <a:gd name="T10" fmla="*/ 0 h 20439"/>
                <a:gd name="T11" fmla="*/ 15371 w 15371"/>
                <a:gd name="T12" fmla="*/ 20439 h 20439"/>
              </a:gdLst>
              <a:ahLst/>
              <a:cxnLst>
                <a:cxn ang="T6">
                  <a:pos x="T0" y="T1"/>
                </a:cxn>
                <a:cxn ang="T7">
                  <a:pos x="T2" y="T3"/>
                </a:cxn>
                <a:cxn ang="T8">
                  <a:pos x="T4" y="T5"/>
                </a:cxn>
              </a:cxnLst>
              <a:rect l="T9" t="T10" r="T11" b="T12"/>
              <a:pathLst>
                <a:path w="15371" h="20439" fill="none" extrusionOk="0">
                  <a:moveTo>
                    <a:pt x="15371" y="15175"/>
                  </a:moveTo>
                  <a:cubicBezTo>
                    <a:pt x="13021" y="17555"/>
                    <a:pt x="10150" y="19357"/>
                    <a:pt x="6986" y="20439"/>
                  </a:cubicBezTo>
                </a:path>
                <a:path w="15371" h="20439" stroke="0" extrusionOk="0">
                  <a:moveTo>
                    <a:pt x="15371" y="15175"/>
                  </a:moveTo>
                  <a:cubicBezTo>
                    <a:pt x="13021" y="17555"/>
                    <a:pt x="10150" y="19357"/>
                    <a:pt x="6986" y="20439"/>
                  </a:cubicBezTo>
                  <a:lnTo>
                    <a:pt x="0" y="0"/>
                  </a:lnTo>
                  <a:lnTo>
                    <a:pt x="15371" y="15175"/>
                  </a:lnTo>
                  <a:close/>
                </a:path>
              </a:pathLst>
            </a:custGeom>
            <a:noFill/>
            <a:ln w="3175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32" name="Arc 138"/>
            <p:cNvSpPr>
              <a:spLocks/>
            </p:cNvSpPr>
            <p:nvPr/>
          </p:nvSpPr>
          <p:spPr bwMode="auto">
            <a:xfrm rot="10800000">
              <a:off x="1208" y="2762"/>
              <a:ext cx="1152" cy="1276"/>
            </a:xfrm>
            <a:custGeom>
              <a:avLst/>
              <a:gdLst>
                <a:gd name="T0" fmla="*/ 0 w 20913"/>
                <a:gd name="T1" fmla="*/ 0 h 14765"/>
                <a:gd name="T2" fmla="*/ 0 w 20913"/>
                <a:gd name="T3" fmla="*/ 0 h 14765"/>
                <a:gd name="T4" fmla="*/ 0 w 20913"/>
                <a:gd name="T5" fmla="*/ 0 h 14765"/>
                <a:gd name="T6" fmla="*/ 0 60000 65536"/>
                <a:gd name="T7" fmla="*/ 0 60000 65536"/>
                <a:gd name="T8" fmla="*/ 0 60000 65536"/>
                <a:gd name="T9" fmla="*/ 0 w 20913"/>
                <a:gd name="T10" fmla="*/ 0 h 14765"/>
                <a:gd name="T11" fmla="*/ 20913 w 20913"/>
                <a:gd name="T12" fmla="*/ 14765 h 14765"/>
              </a:gdLst>
              <a:ahLst/>
              <a:cxnLst>
                <a:cxn ang="T6">
                  <a:pos x="T0" y="T1"/>
                </a:cxn>
                <a:cxn ang="T7">
                  <a:pos x="T2" y="T3"/>
                </a:cxn>
                <a:cxn ang="T8">
                  <a:pos x="T4" y="T5"/>
                </a:cxn>
              </a:cxnLst>
              <a:rect l="T9" t="T10" r="T11" b="T12"/>
              <a:pathLst>
                <a:path w="20913" h="14765" fill="none" extrusionOk="0">
                  <a:moveTo>
                    <a:pt x="20913" y="5403"/>
                  </a:moveTo>
                  <a:cubicBezTo>
                    <a:pt x="20008" y="8905"/>
                    <a:pt x="18238" y="12124"/>
                    <a:pt x="15765" y="14765"/>
                  </a:cubicBezTo>
                </a:path>
                <a:path w="20913" h="14765" stroke="0" extrusionOk="0">
                  <a:moveTo>
                    <a:pt x="20913" y="5403"/>
                  </a:moveTo>
                  <a:cubicBezTo>
                    <a:pt x="20008" y="8905"/>
                    <a:pt x="18238" y="12124"/>
                    <a:pt x="15765" y="14765"/>
                  </a:cubicBezTo>
                  <a:lnTo>
                    <a:pt x="0" y="0"/>
                  </a:lnTo>
                  <a:lnTo>
                    <a:pt x="20913" y="5403"/>
                  </a:lnTo>
                  <a:close/>
                </a:path>
              </a:pathLst>
            </a:custGeom>
            <a:noFill/>
            <a:ln w="3175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33" name="Arc 139"/>
            <p:cNvSpPr>
              <a:spLocks/>
            </p:cNvSpPr>
            <p:nvPr/>
          </p:nvSpPr>
          <p:spPr bwMode="auto">
            <a:xfrm rot="10800000">
              <a:off x="1771" y="3059"/>
              <a:ext cx="460" cy="787"/>
            </a:xfrm>
            <a:custGeom>
              <a:avLst/>
              <a:gdLst>
                <a:gd name="T0" fmla="*/ 0 w 21600"/>
                <a:gd name="T1" fmla="*/ 0 h 10905"/>
                <a:gd name="T2" fmla="*/ 0 w 21600"/>
                <a:gd name="T3" fmla="*/ 0 h 10905"/>
                <a:gd name="T4" fmla="*/ 0 w 21600"/>
                <a:gd name="T5" fmla="*/ 0 h 10905"/>
                <a:gd name="T6" fmla="*/ 0 60000 65536"/>
                <a:gd name="T7" fmla="*/ 0 60000 65536"/>
                <a:gd name="T8" fmla="*/ 0 60000 65536"/>
                <a:gd name="T9" fmla="*/ 0 w 21600"/>
                <a:gd name="T10" fmla="*/ 0 h 10905"/>
                <a:gd name="T11" fmla="*/ 21600 w 21600"/>
                <a:gd name="T12" fmla="*/ 10905 h 10905"/>
              </a:gdLst>
              <a:ahLst/>
              <a:cxnLst>
                <a:cxn ang="T6">
                  <a:pos x="T0" y="T1"/>
                </a:cxn>
                <a:cxn ang="T7">
                  <a:pos x="T2" y="T3"/>
                </a:cxn>
                <a:cxn ang="T8">
                  <a:pos x="T4" y="T5"/>
                </a:cxn>
              </a:cxnLst>
              <a:rect l="T9" t="T10" r="T11" b="T12"/>
              <a:pathLst>
                <a:path w="21600" h="10905" fill="none" extrusionOk="0">
                  <a:moveTo>
                    <a:pt x="21600" y="0"/>
                  </a:moveTo>
                  <a:cubicBezTo>
                    <a:pt x="21600" y="3832"/>
                    <a:pt x="20580" y="7596"/>
                    <a:pt x="18645" y="10905"/>
                  </a:cubicBezTo>
                </a:path>
                <a:path w="21600" h="10905" stroke="0" extrusionOk="0">
                  <a:moveTo>
                    <a:pt x="21600" y="0"/>
                  </a:moveTo>
                  <a:cubicBezTo>
                    <a:pt x="21600" y="3832"/>
                    <a:pt x="20580" y="7596"/>
                    <a:pt x="18645" y="10905"/>
                  </a:cubicBezTo>
                  <a:lnTo>
                    <a:pt x="0" y="0"/>
                  </a:lnTo>
                  <a:lnTo>
                    <a:pt x="21600" y="0"/>
                  </a:lnTo>
                  <a:close/>
                </a:path>
              </a:pathLst>
            </a:custGeom>
            <a:noFill/>
            <a:ln w="3175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34" name="Arc 140"/>
            <p:cNvSpPr>
              <a:spLocks/>
            </p:cNvSpPr>
            <p:nvPr/>
          </p:nvSpPr>
          <p:spPr bwMode="auto">
            <a:xfrm rot="10800000">
              <a:off x="2318" y="1888"/>
              <a:ext cx="1470" cy="1438"/>
            </a:xfrm>
            <a:custGeom>
              <a:avLst/>
              <a:gdLst>
                <a:gd name="T0" fmla="*/ 0 w 36996"/>
                <a:gd name="T1" fmla="*/ 0 h 21600"/>
                <a:gd name="T2" fmla="*/ 0 w 36996"/>
                <a:gd name="T3" fmla="*/ 0 h 21600"/>
                <a:gd name="T4" fmla="*/ 0 w 36996"/>
                <a:gd name="T5" fmla="*/ 0 h 21600"/>
                <a:gd name="T6" fmla="*/ 0 60000 65536"/>
                <a:gd name="T7" fmla="*/ 0 60000 65536"/>
                <a:gd name="T8" fmla="*/ 0 60000 65536"/>
                <a:gd name="T9" fmla="*/ 0 w 36996"/>
                <a:gd name="T10" fmla="*/ 0 h 21600"/>
                <a:gd name="T11" fmla="*/ 36996 w 36996"/>
                <a:gd name="T12" fmla="*/ 21600 h 21600"/>
              </a:gdLst>
              <a:ahLst/>
              <a:cxnLst>
                <a:cxn ang="T6">
                  <a:pos x="T0" y="T1"/>
                </a:cxn>
                <a:cxn ang="T7">
                  <a:pos x="T2" y="T3"/>
                </a:cxn>
                <a:cxn ang="T8">
                  <a:pos x="T4" y="T5"/>
                </a:cxn>
              </a:cxnLst>
              <a:rect l="T9" t="T10" r="T11" b="T12"/>
              <a:pathLst>
                <a:path w="36996" h="21600" fill="none" extrusionOk="0">
                  <a:moveTo>
                    <a:pt x="-1" y="14898"/>
                  </a:moveTo>
                  <a:cubicBezTo>
                    <a:pt x="2899" y="6012"/>
                    <a:pt x="11186" y="-1"/>
                    <a:pt x="20534" y="0"/>
                  </a:cubicBezTo>
                  <a:cubicBezTo>
                    <a:pt x="26873" y="0"/>
                    <a:pt x="32892" y="2784"/>
                    <a:pt x="36996" y="7615"/>
                  </a:cubicBezTo>
                </a:path>
                <a:path w="36996" h="21600" stroke="0" extrusionOk="0">
                  <a:moveTo>
                    <a:pt x="-1" y="14898"/>
                  </a:moveTo>
                  <a:cubicBezTo>
                    <a:pt x="2899" y="6012"/>
                    <a:pt x="11186" y="-1"/>
                    <a:pt x="20534" y="0"/>
                  </a:cubicBezTo>
                  <a:cubicBezTo>
                    <a:pt x="26873" y="0"/>
                    <a:pt x="32892" y="2784"/>
                    <a:pt x="36996" y="7615"/>
                  </a:cubicBezTo>
                  <a:lnTo>
                    <a:pt x="20534" y="21600"/>
                  </a:lnTo>
                  <a:lnTo>
                    <a:pt x="-1" y="14898"/>
                  </a:lnTo>
                  <a:close/>
                </a:path>
              </a:pathLst>
            </a:custGeom>
            <a:noFill/>
            <a:ln w="3175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7935" name="Group 141"/>
            <p:cNvGrpSpPr>
              <a:grpSpLocks/>
            </p:cNvGrpSpPr>
            <p:nvPr/>
          </p:nvGrpSpPr>
          <p:grpSpPr bwMode="auto">
            <a:xfrm>
              <a:off x="724" y="1023"/>
              <a:ext cx="4456" cy="2577"/>
              <a:chOff x="628" y="960"/>
              <a:chExt cx="4696" cy="2784"/>
            </a:xfrm>
          </p:grpSpPr>
          <p:sp>
            <p:nvSpPr>
              <p:cNvPr id="37942" name="Oval 142"/>
              <p:cNvSpPr>
                <a:spLocks noChangeArrowheads="1"/>
              </p:cNvSpPr>
              <p:nvPr/>
            </p:nvSpPr>
            <p:spPr bwMode="auto">
              <a:xfrm>
                <a:off x="1488" y="1728"/>
                <a:ext cx="952" cy="952"/>
              </a:xfrm>
              <a:prstGeom prst="ellipse">
                <a:avLst/>
              </a:prstGeom>
              <a:noFill/>
              <a:ln w="3175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37943" name="Oval 143"/>
              <p:cNvSpPr>
                <a:spLocks noChangeArrowheads="1"/>
              </p:cNvSpPr>
              <p:nvPr/>
            </p:nvSpPr>
            <p:spPr bwMode="auto">
              <a:xfrm>
                <a:off x="628" y="1156"/>
                <a:ext cx="2056" cy="2056"/>
              </a:xfrm>
              <a:prstGeom prst="ellipse">
                <a:avLst/>
              </a:prstGeom>
              <a:noFill/>
              <a:ln w="3175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37944" name="Oval 144"/>
              <p:cNvSpPr>
                <a:spLocks noChangeArrowheads="1"/>
              </p:cNvSpPr>
              <p:nvPr/>
            </p:nvSpPr>
            <p:spPr bwMode="auto">
              <a:xfrm>
                <a:off x="1108" y="1540"/>
                <a:ext cx="1432" cy="1384"/>
              </a:xfrm>
              <a:prstGeom prst="ellipse">
                <a:avLst/>
              </a:prstGeom>
              <a:noFill/>
              <a:ln w="3175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37945" name="Oval 145"/>
              <p:cNvSpPr>
                <a:spLocks noChangeArrowheads="1"/>
              </p:cNvSpPr>
              <p:nvPr/>
            </p:nvSpPr>
            <p:spPr bwMode="auto">
              <a:xfrm>
                <a:off x="1780" y="1924"/>
                <a:ext cx="568" cy="568"/>
              </a:xfrm>
              <a:prstGeom prst="ellipse">
                <a:avLst/>
              </a:prstGeom>
              <a:noFill/>
              <a:ln w="3175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37946" name="Oval 146"/>
              <p:cNvSpPr>
                <a:spLocks noChangeArrowheads="1"/>
              </p:cNvSpPr>
              <p:nvPr/>
            </p:nvSpPr>
            <p:spPr bwMode="auto">
              <a:xfrm>
                <a:off x="3604" y="1924"/>
                <a:ext cx="568" cy="568"/>
              </a:xfrm>
              <a:prstGeom prst="ellipse">
                <a:avLst/>
              </a:prstGeom>
              <a:noFill/>
              <a:ln w="3175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37947" name="Oval 147"/>
              <p:cNvSpPr>
                <a:spLocks noChangeArrowheads="1"/>
              </p:cNvSpPr>
              <p:nvPr/>
            </p:nvSpPr>
            <p:spPr bwMode="auto">
              <a:xfrm>
                <a:off x="3508" y="1732"/>
                <a:ext cx="952" cy="952"/>
              </a:xfrm>
              <a:prstGeom prst="ellipse">
                <a:avLst/>
              </a:prstGeom>
              <a:noFill/>
              <a:ln w="3175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37948" name="Oval 148"/>
              <p:cNvSpPr>
                <a:spLocks noChangeArrowheads="1"/>
              </p:cNvSpPr>
              <p:nvPr/>
            </p:nvSpPr>
            <p:spPr bwMode="auto">
              <a:xfrm>
                <a:off x="3412" y="1540"/>
                <a:ext cx="1432" cy="1384"/>
              </a:xfrm>
              <a:prstGeom prst="ellipse">
                <a:avLst/>
              </a:prstGeom>
              <a:noFill/>
              <a:ln w="3175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37949" name="Oval 149"/>
              <p:cNvSpPr>
                <a:spLocks noChangeArrowheads="1"/>
              </p:cNvSpPr>
              <p:nvPr/>
            </p:nvSpPr>
            <p:spPr bwMode="auto">
              <a:xfrm>
                <a:off x="3268" y="1156"/>
                <a:ext cx="2056" cy="2056"/>
              </a:xfrm>
              <a:prstGeom prst="ellipse">
                <a:avLst/>
              </a:prstGeom>
              <a:noFill/>
              <a:ln w="3175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37950" name="Line 150"/>
              <p:cNvSpPr>
                <a:spLocks noChangeShapeType="1"/>
              </p:cNvSpPr>
              <p:nvPr/>
            </p:nvSpPr>
            <p:spPr bwMode="auto">
              <a:xfrm>
                <a:off x="2976" y="960"/>
                <a:ext cx="0" cy="2784"/>
              </a:xfrm>
              <a:prstGeom prst="line">
                <a:avLst/>
              </a:prstGeom>
              <a:noFill/>
              <a:ln w="31750">
                <a:solidFill>
                  <a:srgbClr val="CC33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951" name="Arc 151"/>
              <p:cNvSpPr>
                <a:spLocks/>
              </p:cNvSpPr>
              <p:nvPr/>
            </p:nvSpPr>
            <p:spPr bwMode="auto">
              <a:xfrm>
                <a:off x="3122" y="972"/>
                <a:ext cx="1248" cy="2405"/>
              </a:xfrm>
              <a:custGeom>
                <a:avLst/>
                <a:gdLst>
                  <a:gd name="T0" fmla="*/ 0 w 21600"/>
                  <a:gd name="T1" fmla="*/ 0 h 36078"/>
                  <a:gd name="T2" fmla="*/ 0 w 21600"/>
                  <a:gd name="T3" fmla="*/ 0 h 36078"/>
                  <a:gd name="T4" fmla="*/ 0 w 21600"/>
                  <a:gd name="T5" fmla="*/ 0 h 36078"/>
                  <a:gd name="T6" fmla="*/ 0 60000 65536"/>
                  <a:gd name="T7" fmla="*/ 0 60000 65536"/>
                  <a:gd name="T8" fmla="*/ 0 60000 65536"/>
                  <a:gd name="T9" fmla="*/ 0 w 21600"/>
                  <a:gd name="T10" fmla="*/ 0 h 36078"/>
                  <a:gd name="T11" fmla="*/ 21600 w 21600"/>
                  <a:gd name="T12" fmla="*/ 36078 h 36078"/>
                </a:gdLst>
                <a:ahLst/>
                <a:cxnLst>
                  <a:cxn ang="T6">
                    <a:pos x="T0" y="T1"/>
                  </a:cxn>
                  <a:cxn ang="T7">
                    <a:pos x="T2" y="T3"/>
                  </a:cxn>
                  <a:cxn ang="T8">
                    <a:pos x="T4" y="T5"/>
                  </a:cxn>
                </a:cxnLst>
                <a:rect l="T9" t="T10" r="T11" b="T12"/>
                <a:pathLst>
                  <a:path w="21600" h="36078" fill="none" extrusionOk="0">
                    <a:moveTo>
                      <a:pt x="8984" y="36077"/>
                    </a:moveTo>
                    <a:cubicBezTo>
                      <a:pt x="3343" y="32019"/>
                      <a:pt x="0" y="25494"/>
                      <a:pt x="0" y="18545"/>
                    </a:cubicBezTo>
                    <a:cubicBezTo>
                      <a:pt x="-1" y="10941"/>
                      <a:pt x="3997" y="3898"/>
                      <a:pt x="10525" y="0"/>
                    </a:cubicBezTo>
                  </a:path>
                  <a:path w="21600" h="36078" stroke="0" extrusionOk="0">
                    <a:moveTo>
                      <a:pt x="8984" y="36077"/>
                    </a:moveTo>
                    <a:cubicBezTo>
                      <a:pt x="3343" y="32019"/>
                      <a:pt x="0" y="25494"/>
                      <a:pt x="0" y="18545"/>
                    </a:cubicBezTo>
                    <a:cubicBezTo>
                      <a:pt x="-1" y="10941"/>
                      <a:pt x="3997" y="3898"/>
                      <a:pt x="10525" y="0"/>
                    </a:cubicBezTo>
                    <a:lnTo>
                      <a:pt x="21600" y="18545"/>
                    </a:lnTo>
                    <a:lnTo>
                      <a:pt x="8984" y="36077"/>
                    </a:lnTo>
                    <a:close/>
                  </a:path>
                </a:pathLst>
              </a:custGeom>
              <a:noFill/>
              <a:ln w="31750" cap="rnd">
                <a:solidFill>
                  <a:srgbClr val="CC33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52" name="Arc 152"/>
              <p:cNvSpPr>
                <a:spLocks/>
              </p:cNvSpPr>
              <p:nvPr/>
            </p:nvSpPr>
            <p:spPr bwMode="auto">
              <a:xfrm rot="10800000">
                <a:off x="1440" y="1082"/>
                <a:ext cx="1392" cy="2404"/>
              </a:xfrm>
              <a:custGeom>
                <a:avLst/>
                <a:gdLst>
                  <a:gd name="T0" fmla="*/ 0 w 21600"/>
                  <a:gd name="T1" fmla="*/ 0 h 37310"/>
                  <a:gd name="T2" fmla="*/ 0 w 21600"/>
                  <a:gd name="T3" fmla="*/ 0 h 37310"/>
                  <a:gd name="T4" fmla="*/ 0 w 21600"/>
                  <a:gd name="T5" fmla="*/ 0 h 37310"/>
                  <a:gd name="T6" fmla="*/ 0 60000 65536"/>
                  <a:gd name="T7" fmla="*/ 0 60000 65536"/>
                  <a:gd name="T8" fmla="*/ 0 60000 65536"/>
                  <a:gd name="T9" fmla="*/ 0 w 21600"/>
                  <a:gd name="T10" fmla="*/ 0 h 37310"/>
                  <a:gd name="T11" fmla="*/ 21600 w 21600"/>
                  <a:gd name="T12" fmla="*/ 37310 h 37310"/>
                </a:gdLst>
                <a:ahLst/>
                <a:cxnLst>
                  <a:cxn ang="T6">
                    <a:pos x="T0" y="T1"/>
                  </a:cxn>
                  <a:cxn ang="T7">
                    <a:pos x="T2" y="T3"/>
                  </a:cxn>
                  <a:cxn ang="T8">
                    <a:pos x="T4" y="T5"/>
                  </a:cxn>
                </a:cxnLst>
                <a:rect l="T9" t="T10" r="T11" b="T12"/>
                <a:pathLst>
                  <a:path w="21600" h="37310" fill="none" extrusionOk="0">
                    <a:moveTo>
                      <a:pt x="8922" y="37309"/>
                    </a:moveTo>
                    <a:cubicBezTo>
                      <a:pt x="3317" y="33247"/>
                      <a:pt x="0" y="26744"/>
                      <a:pt x="0" y="19822"/>
                    </a:cubicBezTo>
                    <a:cubicBezTo>
                      <a:pt x="-1" y="11210"/>
                      <a:pt x="5115" y="3421"/>
                      <a:pt x="13018" y="0"/>
                    </a:cubicBezTo>
                  </a:path>
                  <a:path w="21600" h="37310" stroke="0" extrusionOk="0">
                    <a:moveTo>
                      <a:pt x="8922" y="37309"/>
                    </a:moveTo>
                    <a:cubicBezTo>
                      <a:pt x="3317" y="33247"/>
                      <a:pt x="0" y="26744"/>
                      <a:pt x="0" y="19822"/>
                    </a:cubicBezTo>
                    <a:cubicBezTo>
                      <a:pt x="-1" y="11210"/>
                      <a:pt x="5115" y="3421"/>
                      <a:pt x="13018" y="0"/>
                    </a:cubicBezTo>
                    <a:lnTo>
                      <a:pt x="21600" y="19822"/>
                    </a:lnTo>
                    <a:lnTo>
                      <a:pt x="8922" y="37309"/>
                    </a:lnTo>
                    <a:close/>
                  </a:path>
                </a:pathLst>
              </a:custGeom>
              <a:noFill/>
              <a:ln w="31750" cap="rnd">
                <a:solidFill>
                  <a:srgbClr val="CC33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7936" name="Group 153"/>
            <p:cNvGrpSpPr>
              <a:grpSpLocks/>
            </p:cNvGrpSpPr>
            <p:nvPr/>
          </p:nvGrpSpPr>
          <p:grpSpPr bwMode="auto">
            <a:xfrm>
              <a:off x="3651" y="1995"/>
              <a:ext cx="289" cy="404"/>
              <a:chOff x="3655" y="1995"/>
              <a:chExt cx="289" cy="404"/>
            </a:xfrm>
          </p:grpSpPr>
          <p:sp>
            <p:nvSpPr>
              <p:cNvPr id="37940" name="Oval 154"/>
              <p:cNvSpPr>
                <a:spLocks noChangeArrowheads="1"/>
              </p:cNvSpPr>
              <p:nvPr/>
            </p:nvSpPr>
            <p:spPr bwMode="auto">
              <a:xfrm>
                <a:off x="3665" y="2059"/>
                <a:ext cx="267" cy="280"/>
              </a:xfrm>
              <a:prstGeom prst="ellipse">
                <a:avLst/>
              </a:prstGeom>
              <a:gradFill rotWithShape="0">
                <a:gsLst>
                  <a:gs pos="0">
                    <a:srgbClr val="CC0066"/>
                  </a:gs>
                  <a:gs pos="100000">
                    <a:srgbClr val="58002C"/>
                  </a:gs>
                </a:gsLst>
                <a:path path="shape">
                  <a:fillToRect l="50000" t="50000" r="50000" b="50000"/>
                </a:path>
              </a:gra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37941" name="Rectangle 155"/>
              <p:cNvSpPr>
                <a:spLocks noChangeArrowheads="1"/>
              </p:cNvSpPr>
              <p:nvPr/>
            </p:nvSpPr>
            <p:spPr bwMode="auto">
              <a:xfrm>
                <a:off x="3655" y="1995"/>
                <a:ext cx="28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lIns="92075" tIns="46038" rIns="92075" bIns="46038">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3600">
                    <a:solidFill>
                      <a:srgbClr val="FFFF00"/>
                    </a:solidFill>
                    <a:latin typeface="Bookman Old Style" pitchFamily="18" charset="0"/>
                  </a:rPr>
                  <a:t>+</a:t>
                </a:r>
              </a:p>
            </p:txBody>
          </p:sp>
        </p:grpSp>
        <p:grpSp>
          <p:nvGrpSpPr>
            <p:cNvPr id="37937" name="Group 156"/>
            <p:cNvGrpSpPr>
              <a:grpSpLocks/>
            </p:cNvGrpSpPr>
            <p:nvPr/>
          </p:nvGrpSpPr>
          <p:grpSpPr bwMode="auto">
            <a:xfrm>
              <a:off x="2016" y="2055"/>
              <a:ext cx="274" cy="288"/>
              <a:chOff x="2016" y="2055"/>
              <a:chExt cx="274" cy="288"/>
            </a:xfrm>
          </p:grpSpPr>
          <p:sp>
            <p:nvSpPr>
              <p:cNvPr id="37938" name="Oval 157"/>
              <p:cNvSpPr>
                <a:spLocks noChangeArrowheads="1"/>
              </p:cNvSpPr>
              <p:nvPr/>
            </p:nvSpPr>
            <p:spPr bwMode="auto">
              <a:xfrm>
                <a:off x="2016" y="2055"/>
                <a:ext cx="274" cy="288"/>
              </a:xfrm>
              <a:prstGeom prst="ellipse">
                <a:avLst/>
              </a:prstGeom>
              <a:gradFill rotWithShape="0">
                <a:gsLst>
                  <a:gs pos="0">
                    <a:srgbClr val="009900"/>
                  </a:gs>
                  <a:gs pos="100000">
                    <a:srgbClr val="004200"/>
                  </a:gs>
                </a:gsLst>
                <a:path path="shape">
                  <a:fillToRect l="50000" t="50000" r="50000" b="50000"/>
                </a:path>
              </a:gra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37939" name="Line 158"/>
              <p:cNvSpPr>
                <a:spLocks noChangeShapeType="1"/>
              </p:cNvSpPr>
              <p:nvPr/>
            </p:nvSpPr>
            <p:spPr bwMode="auto">
              <a:xfrm>
                <a:off x="2079" y="2199"/>
                <a:ext cx="161" cy="0"/>
              </a:xfrm>
              <a:prstGeom prst="line">
                <a:avLst/>
              </a:prstGeom>
              <a:noFill/>
              <a:ln w="5715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3824"/>
                                        </p:tgtEl>
                                        <p:attrNameLst>
                                          <p:attrName>style.visibility</p:attrName>
                                        </p:attrNameLst>
                                      </p:cBhvr>
                                      <p:to>
                                        <p:strVal val="visible"/>
                                      </p:to>
                                    </p:set>
                                    <p:animEffect transition="in" filter="wipe(up)">
                                      <p:cBhvr>
                                        <p:cTn id="7" dur="500"/>
                                        <p:tgtEl>
                                          <p:spTgt spid="73824"/>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24"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6" name="Rectangle 4"/>
          <p:cNvSpPr>
            <a:spLocks noChangeArrowheads="1"/>
          </p:cNvSpPr>
          <p:nvPr/>
        </p:nvSpPr>
        <p:spPr bwMode="auto">
          <a:xfrm>
            <a:off x="2987675" y="981075"/>
            <a:ext cx="27368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a:solidFill>
                  <a:srgbClr val="0000FF"/>
                </a:solidFill>
                <a:latin typeface="Bookman Old Style" pitchFamily="18" charset="0"/>
              </a:rPr>
              <a:t>平行板电容器</a:t>
            </a:r>
          </a:p>
        </p:txBody>
      </p:sp>
      <p:grpSp>
        <p:nvGrpSpPr>
          <p:cNvPr id="2" name="Group 5"/>
          <p:cNvGrpSpPr>
            <a:grpSpLocks/>
          </p:cNvGrpSpPr>
          <p:nvPr/>
        </p:nvGrpSpPr>
        <p:grpSpPr bwMode="auto">
          <a:xfrm>
            <a:off x="914400" y="2733675"/>
            <a:ext cx="8077200" cy="1847850"/>
            <a:chOff x="576" y="1722"/>
            <a:chExt cx="5088" cy="1164"/>
          </a:xfrm>
        </p:grpSpPr>
        <p:grpSp>
          <p:nvGrpSpPr>
            <p:cNvPr id="38916" name="Group 6"/>
            <p:cNvGrpSpPr>
              <a:grpSpLocks/>
            </p:cNvGrpSpPr>
            <p:nvPr/>
          </p:nvGrpSpPr>
          <p:grpSpPr bwMode="auto">
            <a:xfrm>
              <a:off x="1596" y="1722"/>
              <a:ext cx="2584" cy="1119"/>
              <a:chOff x="1610" y="600"/>
              <a:chExt cx="2584" cy="1119"/>
            </a:xfrm>
          </p:grpSpPr>
          <p:grpSp>
            <p:nvGrpSpPr>
              <p:cNvPr id="38958" name="Group 7"/>
              <p:cNvGrpSpPr>
                <a:grpSpLocks/>
              </p:cNvGrpSpPr>
              <p:nvPr/>
            </p:nvGrpSpPr>
            <p:grpSpPr bwMode="auto">
              <a:xfrm>
                <a:off x="1610" y="719"/>
                <a:ext cx="2584" cy="1000"/>
                <a:chOff x="1588" y="1828"/>
                <a:chExt cx="2584" cy="1000"/>
              </a:xfrm>
            </p:grpSpPr>
            <p:sp>
              <p:nvSpPr>
                <p:cNvPr id="38977" name="Rectangle 8"/>
                <p:cNvSpPr>
                  <a:spLocks noChangeArrowheads="1"/>
                </p:cNvSpPr>
                <p:nvPr/>
              </p:nvSpPr>
              <p:spPr bwMode="auto">
                <a:xfrm>
                  <a:off x="1588" y="2644"/>
                  <a:ext cx="2584" cy="184"/>
                </a:xfrm>
                <a:prstGeom prst="rect">
                  <a:avLst/>
                </a:prstGeom>
                <a:solidFill>
                  <a:srgbClr val="339933"/>
                </a:solidFill>
                <a:ln w="31750">
                  <a:solidFill>
                    <a:schemeClr val="accent2"/>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38978" name="Rectangle 9"/>
                <p:cNvSpPr>
                  <a:spLocks noChangeArrowheads="1"/>
                </p:cNvSpPr>
                <p:nvPr/>
              </p:nvSpPr>
              <p:spPr bwMode="auto">
                <a:xfrm>
                  <a:off x="1588" y="1828"/>
                  <a:ext cx="2584" cy="184"/>
                </a:xfrm>
                <a:prstGeom prst="rect">
                  <a:avLst/>
                </a:prstGeom>
                <a:solidFill>
                  <a:srgbClr val="CC3300"/>
                </a:solidFill>
                <a:ln w="31750">
                  <a:solidFill>
                    <a:schemeClr val="accent2"/>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grpSp>
          <p:sp>
            <p:nvSpPr>
              <p:cNvPr id="38959" name="Rectangle 10"/>
              <p:cNvSpPr>
                <a:spLocks noChangeArrowheads="1"/>
              </p:cNvSpPr>
              <p:nvPr/>
            </p:nvSpPr>
            <p:spPr bwMode="auto">
              <a:xfrm>
                <a:off x="3564" y="600"/>
                <a:ext cx="28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lIns="92075" tIns="46038" rIns="92075" bIns="46038">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3600" b="0">
                    <a:solidFill>
                      <a:srgbClr val="FFFF00"/>
                    </a:solidFill>
                    <a:latin typeface="Bookman Old Style" pitchFamily="18" charset="0"/>
                  </a:rPr>
                  <a:t>+</a:t>
                </a:r>
              </a:p>
            </p:txBody>
          </p:sp>
          <p:sp>
            <p:nvSpPr>
              <p:cNvPr id="38960" name="Rectangle 11"/>
              <p:cNvSpPr>
                <a:spLocks noChangeArrowheads="1"/>
              </p:cNvSpPr>
              <p:nvPr/>
            </p:nvSpPr>
            <p:spPr bwMode="auto">
              <a:xfrm>
                <a:off x="2172" y="600"/>
                <a:ext cx="28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lIns="92075" tIns="46038" rIns="92075" bIns="46038">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3600" b="0">
                    <a:solidFill>
                      <a:srgbClr val="FFFF00"/>
                    </a:solidFill>
                    <a:latin typeface="Bookman Old Style" pitchFamily="18" charset="0"/>
                  </a:rPr>
                  <a:t>+</a:t>
                </a:r>
              </a:p>
            </p:txBody>
          </p:sp>
          <p:sp>
            <p:nvSpPr>
              <p:cNvPr id="38961" name="Rectangle 12"/>
              <p:cNvSpPr>
                <a:spLocks noChangeArrowheads="1"/>
              </p:cNvSpPr>
              <p:nvPr/>
            </p:nvSpPr>
            <p:spPr bwMode="auto">
              <a:xfrm>
                <a:off x="3852" y="600"/>
                <a:ext cx="28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lIns="92075" tIns="46038" rIns="92075" bIns="46038">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3600" b="0">
                    <a:solidFill>
                      <a:srgbClr val="FFFF00"/>
                    </a:solidFill>
                    <a:latin typeface="Bookman Old Style" pitchFamily="18" charset="0"/>
                  </a:rPr>
                  <a:t>+</a:t>
                </a:r>
              </a:p>
            </p:txBody>
          </p:sp>
          <p:sp>
            <p:nvSpPr>
              <p:cNvPr id="38962" name="Rectangle 13"/>
              <p:cNvSpPr>
                <a:spLocks noChangeArrowheads="1"/>
              </p:cNvSpPr>
              <p:nvPr/>
            </p:nvSpPr>
            <p:spPr bwMode="auto">
              <a:xfrm>
                <a:off x="3276" y="600"/>
                <a:ext cx="28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lIns="92075" tIns="46038" rIns="92075" bIns="46038">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3600" b="0">
                    <a:solidFill>
                      <a:srgbClr val="FFFF00"/>
                    </a:solidFill>
                    <a:latin typeface="Bookman Old Style" pitchFamily="18" charset="0"/>
                  </a:rPr>
                  <a:t>+</a:t>
                </a:r>
              </a:p>
            </p:txBody>
          </p:sp>
          <p:sp>
            <p:nvSpPr>
              <p:cNvPr id="38963" name="Rectangle 14"/>
              <p:cNvSpPr>
                <a:spLocks noChangeArrowheads="1"/>
              </p:cNvSpPr>
              <p:nvPr/>
            </p:nvSpPr>
            <p:spPr bwMode="auto">
              <a:xfrm>
                <a:off x="2700" y="600"/>
                <a:ext cx="28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lIns="92075" tIns="46038" rIns="92075" bIns="46038">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3600" b="0">
                    <a:solidFill>
                      <a:srgbClr val="FFFF00"/>
                    </a:solidFill>
                    <a:latin typeface="Bookman Old Style" pitchFamily="18" charset="0"/>
                  </a:rPr>
                  <a:t>+</a:t>
                </a:r>
              </a:p>
            </p:txBody>
          </p:sp>
          <p:sp>
            <p:nvSpPr>
              <p:cNvPr id="38964" name="Rectangle 15"/>
              <p:cNvSpPr>
                <a:spLocks noChangeArrowheads="1"/>
              </p:cNvSpPr>
              <p:nvPr/>
            </p:nvSpPr>
            <p:spPr bwMode="auto">
              <a:xfrm>
                <a:off x="1644" y="600"/>
                <a:ext cx="28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lIns="92075" tIns="46038" rIns="92075" bIns="46038">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3600" b="0">
                    <a:solidFill>
                      <a:srgbClr val="FFFF00"/>
                    </a:solidFill>
                    <a:latin typeface="Bookman Old Style" pitchFamily="18" charset="0"/>
                  </a:rPr>
                  <a:t>+</a:t>
                </a:r>
              </a:p>
            </p:txBody>
          </p:sp>
          <p:sp>
            <p:nvSpPr>
              <p:cNvPr id="38965" name="Rectangle 16"/>
              <p:cNvSpPr>
                <a:spLocks noChangeArrowheads="1"/>
              </p:cNvSpPr>
              <p:nvPr/>
            </p:nvSpPr>
            <p:spPr bwMode="auto">
              <a:xfrm>
                <a:off x="2988" y="600"/>
                <a:ext cx="28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lIns="92075" tIns="46038" rIns="92075" bIns="46038">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3600" b="0">
                    <a:solidFill>
                      <a:srgbClr val="FFFF00"/>
                    </a:solidFill>
                    <a:latin typeface="Bookman Old Style" pitchFamily="18" charset="0"/>
                  </a:rPr>
                  <a:t>+</a:t>
                </a:r>
              </a:p>
            </p:txBody>
          </p:sp>
          <p:sp>
            <p:nvSpPr>
              <p:cNvPr id="38966" name="Rectangle 17"/>
              <p:cNvSpPr>
                <a:spLocks noChangeArrowheads="1"/>
              </p:cNvSpPr>
              <p:nvPr/>
            </p:nvSpPr>
            <p:spPr bwMode="auto">
              <a:xfrm>
                <a:off x="2412" y="600"/>
                <a:ext cx="28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lIns="92075" tIns="46038" rIns="92075" bIns="46038">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3600" b="0">
                    <a:solidFill>
                      <a:srgbClr val="FFFF00"/>
                    </a:solidFill>
                    <a:latin typeface="Bookman Old Style" pitchFamily="18" charset="0"/>
                  </a:rPr>
                  <a:t>+</a:t>
                </a:r>
              </a:p>
            </p:txBody>
          </p:sp>
          <p:sp>
            <p:nvSpPr>
              <p:cNvPr id="38967" name="Rectangle 18"/>
              <p:cNvSpPr>
                <a:spLocks noChangeArrowheads="1"/>
              </p:cNvSpPr>
              <p:nvPr/>
            </p:nvSpPr>
            <p:spPr bwMode="auto">
              <a:xfrm>
                <a:off x="1896" y="600"/>
                <a:ext cx="28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lIns="92075" tIns="46038" rIns="92075" bIns="46038">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3600" b="0">
                    <a:solidFill>
                      <a:srgbClr val="FFFF00"/>
                    </a:solidFill>
                    <a:latin typeface="Bookman Old Style" pitchFamily="18" charset="0"/>
                  </a:rPr>
                  <a:t>+</a:t>
                </a:r>
              </a:p>
            </p:txBody>
          </p:sp>
          <p:sp>
            <p:nvSpPr>
              <p:cNvPr id="38968" name="Line 19"/>
              <p:cNvSpPr>
                <a:spLocks noChangeShapeType="1"/>
              </p:cNvSpPr>
              <p:nvPr/>
            </p:nvSpPr>
            <p:spPr bwMode="auto">
              <a:xfrm>
                <a:off x="1990" y="1627"/>
                <a:ext cx="144" cy="0"/>
              </a:xfrm>
              <a:prstGeom prst="line">
                <a:avLst/>
              </a:prstGeom>
              <a:noFill/>
              <a:ln w="3175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69" name="Line 20"/>
              <p:cNvSpPr>
                <a:spLocks noChangeShapeType="1"/>
              </p:cNvSpPr>
              <p:nvPr/>
            </p:nvSpPr>
            <p:spPr bwMode="auto">
              <a:xfrm>
                <a:off x="2518" y="1627"/>
                <a:ext cx="144" cy="0"/>
              </a:xfrm>
              <a:prstGeom prst="line">
                <a:avLst/>
              </a:prstGeom>
              <a:noFill/>
              <a:ln w="3175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70" name="Line 21"/>
              <p:cNvSpPr>
                <a:spLocks noChangeShapeType="1"/>
              </p:cNvSpPr>
              <p:nvPr/>
            </p:nvSpPr>
            <p:spPr bwMode="auto">
              <a:xfrm>
                <a:off x="3094" y="1627"/>
                <a:ext cx="144" cy="0"/>
              </a:xfrm>
              <a:prstGeom prst="line">
                <a:avLst/>
              </a:prstGeom>
              <a:noFill/>
              <a:ln w="3175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71" name="Line 22"/>
              <p:cNvSpPr>
                <a:spLocks noChangeShapeType="1"/>
              </p:cNvSpPr>
              <p:nvPr/>
            </p:nvSpPr>
            <p:spPr bwMode="auto">
              <a:xfrm>
                <a:off x="3670" y="1627"/>
                <a:ext cx="144" cy="0"/>
              </a:xfrm>
              <a:prstGeom prst="line">
                <a:avLst/>
              </a:prstGeom>
              <a:noFill/>
              <a:ln w="3175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72" name="Line 23"/>
              <p:cNvSpPr>
                <a:spLocks noChangeShapeType="1"/>
              </p:cNvSpPr>
              <p:nvPr/>
            </p:nvSpPr>
            <p:spPr bwMode="auto">
              <a:xfrm>
                <a:off x="2230" y="1627"/>
                <a:ext cx="144" cy="0"/>
              </a:xfrm>
              <a:prstGeom prst="line">
                <a:avLst/>
              </a:prstGeom>
              <a:noFill/>
              <a:ln w="3175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73" name="Line 24"/>
              <p:cNvSpPr>
                <a:spLocks noChangeShapeType="1"/>
              </p:cNvSpPr>
              <p:nvPr/>
            </p:nvSpPr>
            <p:spPr bwMode="auto">
              <a:xfrm>
                <a:off x="3382" y="1627"/>
                <a:ext cx="144" cy="0"/>
              </a:xfrm>
              <a:prstGeom prst="line">
                <a:avLst/>
              </a:prstGeom>
              <a:noFill/>
              <a:ln w="3175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74" name="Line 25"/>
              <p:cNvSpPr>
                <a:spLocks noChangeShapeType="1"/>
              </p:cNvSpPr>
              <p:nvPr/>
            </p:nvSpPr>
            <p:spPr bwMode="auto">
              <a:xfrm>
                <a:off x="2806" y="1627"/>
                <a:ext cx="144" cy="0"/>
              </a:xfrm>
              <a:prstGeom prst="line">
                <a:avLst/>
              </a:prstGeom>
              <a:noFill/>
              <a:ln w="3175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75" name="Line 26"/>
              <p:cNvSpPr>
                <a:spLocks noChangeShapeType="1"/>
              </p:cNvSpPr>
              <p:nvPr/>
            </p:nvSpPr>
            <p:spPr bwMode="auto">
              <a:xfrm>
                <a:off x="3958" y="1627"/>
                <a:ext cx="144" cy="0"/>
              </a:xfrm>
              <a:prstGeom prst="line">
                <a:avLst/>
              </a:prstGeom>
              <a:noFill/>
              <a:ln w="3175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76" name="Line 27"/>
              <p:cNvSpPr>
                <a:spLocks noChangeShapeType="1"/>
              </p:cNvSpPr>
              <p:nvPr/>
            </p:nvSpPr>
            <p:spPr bwMode="auto">
              <a:xfrm>
                <a:off x="1702" y="1627"/>
                <a:ext cx="144" cy="0"/>
              </a:xfrm>
              <a:prstGeom prst="line">
                <a:avLst/>
              </a:prstGeom>
              <a:noFill/>
              <a:ln w="3175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38917" name="Group 28"/>
            <p:cNvGrpSpPr>
              <a:grpSpLocks/>
            </p:cNvGrpSpPr>
            <p:nvPr/>
          </p:nvGrpSpPr>
          <p:grpSpPr bwMode="auto">
            <a:xfrm>
              <a:off x="576" y="1813"/>
              <a:ext cx="5088" cy="1073"/>
              <a:chOff x="576" y="890"/>
              <a:chExt cx="5088" cy="1073"/>
            </a:xfrm>
          </p:grpSpPr>
          <p:sp>
            <p:nvSpPr>
              <p:cNvPr id="38945" name="Line 29"/>
              <p:cNvSpPr>
                <a:spLocks noChangeShapeType="1"/>
              </p:cNvSpPr>
              <p:nvPr/>
            </p:nvSpPr>
            <p:spPr bwMode="auto">
              <a:xfrm>
                <a:off x="576" y="1418"/>
                <a:ext cx="5088" cy="0"/>
              </a:xfrm>
              <a:prstGeom prst="line">
                <a:avLst/>
              </a:prstGeom>
              <a:noFill/>
              <a:ln w="31750">
                <a:solidFill>
                  <a:srgbClr val="CC33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46" name="Line 30"/>
              <p:cNvSpPr>
                <a:spLocks noChangeShapeType="1"/>
              </p:cNvSpPr>
              <p:nvPr/>
            </p:nvSpPr>
            <p:spPr bwMode="auto">
              <a:xfrm>
                <a:off x="1584" y="1628"/>
                <a:ext cx="2592" cy="0"/>
              </a:xfrm>
              <a:prstGeom prst="line">
                <a:avLst/>
              </a:prstGeom>
              <a:noFill/>
              <a:ln w="31750">
                <a:solidFill>
                  <a:srgbClr val="CC33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47" name="Line 31"/>
              <p:cNvSpPr>
                <a:spLocks noChangeShapeType="1"/>
              </p:cNvSpPr>
              <p:nvPr/>
            </p:nvSpPr>
            <p:spPr bwMode="auto">
              <a:xfrm>
                <a:off x="1680" y="1322"/>
                <a:ext cx="2448" cy="0"/>
              </a:xfrm>
              <a:prstGeom prst="line">
                <a:avLst/>
              </a:prstGeom>
              <a:noFill/>
              <a:ln w="31750">
                <a:solidFill>
                  <a:srgbClr val="CC33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48" name="Arc 32"/>
              <p:cNvSpPr>
                <a:spLocks/>
              </p:cNvSpPr>
              <p:nvPr/>
            </p:nvSpPr>
            <p:spPr bwMode="auto">
              <a:xfrm>
                <a:off x="4128" y="890"/>
                <a:ext cx="480" cy="4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31750" cap="rnd">
                <a:solidFill>
                  <a:srgbClr val="CC33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49" name="Arc 33"/>
              <p:cNvSpPr>
                <a:spLocks/>
              </p:cNvSpPr>
              <p:nvPr/>
            </p:nvSpPr>
            <p:spPr bwMode="auto">
              <a:xfrm rot="10800000">
                <a:off x="4081" y="1514"/>
                <a:ext cx="480" cy="4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31750" cap="rnd">
                <a:solidFill>
                  <a:srgbClr val="CC33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50" name="Arc 34"/>
              <p:cNvSpPr>
                <a:spLocks/>
              </p:cNvSpPr>
              <p:nvPr/>
            </p:nvSpPr>
            <p:spPr bwMode="auto">
              <a:xfrm rot="10800000">
                <a:off x="1212" y="1513"/>
                <a:ext cx="480" cy="430"/>
              </a:xfrm>
              <a:custGeom>
                <a:avLst/>
                <a:gdLst>
                  <a:gd name="T0" fmla="*/ 0 w 21600"/>
                  <a:gd name="T1" fmla="*/ 0 h 21501"/>
                  <a:gd name="T2" fmla="*/ 0 w 21600"/>
                  <a:gd name="T3" fmla="*/ 0 h 21501"/>
                  <a:gd name="T4" fmla="*/ 0 w 21600"/>
                  <a:gd name="T5" fmla="*/ 0 h 21501"/>
                  <a:gd name="T6" fmla="*/ 0 60000 65536"/>
                  <a:gd name="T7" fmla="*/ 0 60000 65536"/>
                  <a:gd name="T8" fmla="*/ 0 60000 65536"/>
                  <a:gd name="T9" fmla="*/ 0 w 21600"/>
                  <a:gd name="T10" fmla="*/ 0 h 21501"/>
                  <a:gd name="T11" fmla="*/ 21600 w 21600"/>
                  <a:gd name="T12" fmla="*/ 21501 h 21501"/>
                </a:gdLst>
                <a:ahLst/>
                <a:cxnLst>
                  <a:cxn ang="T6">
                    <a:pos x="T0" y="T1"/>
                  </a:cxn>
                  <a:cxn ang="T7">
                    <a:pos x="T2" y="T3"/>
                  </a:cxn>
                  <a:cxn ang="T8">
                    <a:pos x="T4" y="T5"/>
                  </a:cxn>
                </a:cxnLst>
                <a:rect l="T9" t="T10" r="T11" b="T12"/>
                <a:pathLst>
                  <a:path w="21600" h="21501" fill="none" extrusionOk="0">
                    <a:moveTo>
                      <a:pt x="21600" y="0"/>
                    </a:moveTo>
                    <a:cubicBezTo>
                      <a:pt x="21600" y="11127"/>
                      <a:pt x="13146" y="20434"/>
                      <a:pt x="2069" y="21500"/>
                    </a:cubicBezTo>
                  </a:path>
                  <a:path w="21600" h="21501" stroke="0" extrusionOk="0">
                    <a:moveTo>
                      <a:pt x="21600" y="0"/>
                    </a:moveTo>
                    <a:cubicBezTo>
                      <a:pt x="21600" y="11127"/>
                      <a:pt x="13146" y="20434"/>
                      <a:pt x="2069" y="21500"/>
                    </a:cubicBezTo>
                    <a:lnTo>
                      <a:pt x="0" y="0"/>
                    </a:lnTo>
                    <a:lnTo>
                      <a:pt x="21600" y="0"/>
                    </a:lnTo>
                    <a:close/>
                  </a:path>
                </a:pathLst>
              </a:custGeom>
              <a:noFill/>
              <a:ln w="31750" cap="rnd">
                <a:solidFill>
                  <a:srgbClr val="CC33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51" name="Arc 35"/>
              <p:cNvSpPr>
                <a:spLocks/>
              </p:cNvSpPr>
              <p:nvPr/>
            </p:nvSpPr>
            <p:spPr bwMode="auto">
              <a:xfrm>
                <a:off x="1201" y="890"/>
                <a:ext cx="480" cy="4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31750" cap="rnd">
                <a:solidFill>
                  <a:srgbClr val="CC33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52" name="Line 36"/>
              <p:cNvSpPr>
                <a:spLocks noChangeShapeType="1"/>
              </p:cNvSpPr>
              <p:nvPr/>
            </p:nvSpPr>
            <p:spPr bwMode="auto">
              <a:xfrm>
                <a:off x="1584" y="1196"/>
                <a:ext cx="2592" cy="0"/>
              </a:xfrm>
              <a:prstGeom prst="line">
                <a:avLst/>
              </a:prstGeom>
              <a:noFill/>
              <a:ln w="31750">
                <a:solidFill>
                  <a:srgbClr val="CC33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53" name="Line 37"/>
              <p:cNvSpPr>
                <a:spLocks noChangeShapeType="1"/>
              </p:cNvSpPr>
              <p:nvPr/>
            </p:nvSpPr>
            <p:spPr bwMode="auto">
              <a:xfrm>
                <a:off x="1631" y="1513"/>
                <a:ext cx="2469" cy="0"/>
              </a:xfrm>
              <a:prstGeom prst="line">
                <a:avLst/>
              </a:prstGeom>
              <a:noFill/>
              <a:ln w="31750">
                <a:solidFill>
                  <a:srgbClr val="CC33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54" name="Arc 38"/>
              <p:cNvSpPr>
                <a:spLocks/>
              </p:cNvSpPr>
              <p:nvPr/>
            </p:nvSpPr>
            <p:spPr bwMode="auto">
              <a:xfrm>
                <a:off x="4176" y="908"/>
                <a:ext cx="240"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31750" cap="rnd">
                <a:solidFill>
                  <a:srgbClr val="CC33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55" name="Arc 39"/>
              <p:cNvSpPr>
                <a:spLocks/>
              </p:cNvSpPr>
              <p:nvPr/>
            </p:nvSpPr>
            <p:spPr bwMode="auto">
              <a:xfrm rot="10800000">
                <a:off x="4135" y="1626"/>
                <a:ext cx="240" cy="284"/>
              </a:xfrm>
              <a:custGeom>
                <a:avLst/>
                <a:gdLst>
                  <a:gd name="T0" fmla="*/ 0 w 21600"/>
                  <a:gd name="T1" fmla="*/ 0 h 21265"/>
                  <a:gd name="T2" fmla="*/ 0 w 21600"/>
                  <a:gd name="T3" fmla="*/ 0 h 21265"/>
                  <a:gd name="T4" fmla="*/ 0 w 21600"/>
                  <a:gd name="T5" fmla="*/ 0 h 21265"/>
                  <a:gd name="T6" fmla="*/ 0 60000 65536"/>
                  <a:gd name="T7" fmla="*/ 0 60000 65536"/>
                  <a:gd name="T8" fmla="*/ 0 60000 65536"/>
                  <a:gd name="T9" fmla="*/ 0 w 21600"/>
                  <a:gd name="T10" fmla="*/ 0 h 21265"/>
                  <a:gd name="T11" fmla="*/ 21600 w 21600"/>
                  <a:gd name="T12" fmla="*/ 21265 h 21265"/>
                </a:gdLst>
                <a:ahLst/>
                <a:cxnLst>
                  <a:cxn ang="T6">
                    <a:pos x="T0" y="T1"/>
                  </a:cxn>
                  <a:cxn ang="T7">
                    <a:pos x="T2" y="T3"/>
                  </a:cxn>
                  <a:cxn ang="T8">
                    <a:pos x="T4" y="T5"/>
                  </a:cxn>
                </a:cxnLst>
                <a:rect l="T9" t="T10" r="T11" b="T12"/>
                <a:pathLst>
                  <a:path w="21600" h="21265" fill="none" extrusionOk="0">
                    <a:moveTo>
                      <a:pt x="17812" y="21265"/>
                    </a:moveTo>
                    <a:cubicBezTo>
                      <a:pt x="7506" y="19430"/>
                      <a:pt x="0" y="10468"/>
                      <a:pt x="0" y="0"/>
                    </a:cubicBezTo>
                  </a:path>
                  <a:path w="21600" h="21265" stroke="0" extrusionOk="0">
                    <a:moveTo>
                      <a:pt x="17812" y="21265"/>
                    </a:moveTo>
                    <a:cubicBezTo>
                      <a:pt x="7506" y="19430"/>
                      <a:pt x="0" y="10468"/>
                      <a:pt x="0" y="0"/>
                    </a:cubicBezTo>
                    <a:lnTo>
                      <a:pt x="21600" y="0"/>
                    </a:lnTo>
                    <a:lnTo>
                      <a:pt x="17812" y="21265"/>
                    </a:lnTo>
                    <a:close/>
                  </a:path>
                </a:pathLst>
              </a:custGeom>
              <a:noFill/>
              <a:ln w="31750" cap="rnd">
                <a:solidFill>
                  <a:srgbClr val="CC33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56" name="Arc 40"/>
              <p:cNvSpPr>
                <a:spLocks/>
              </p:cNvSpPr>
              <p:nvPr/>
            </p:nvSpPr>
            <p:spPr bwMode="auto">
              <a:xfrm rot="10800000">
                <a:off x="1374" y="1627"/>
                <a:ext cx="240" cy="336"/>
              </a:xfrm>
              <a:custGeom>
                <a:avLst/>
                <a:gdLst>
                  <a:gd name="T0" fmla="*/ 0 w 21600"/>
                  <a:gd name="T1" fmla="*/ 0 h 21517"/>
                  <a:gd name="T2" fmla="*/ 0 w 21600"/>
                  <a:gd name="T3" fmla="*/ 0 h 21517"/>
                  <a:gd name="T4" fmla="*/ 0 w 21600"/>
                  <a:gd name="T5" fmla="*/ 0 h 21517"/>
                  <a:gd name="T6" fmla="*/ 0 60000 65536"/>
                  <a:gd name="T7" fmla="*/ 0 60000 65536"/>
                  <a:gd name="T8" fmla="*/ 0 60000 65536"/>
                  <a:gd name="T9" fmla="*/ 0 w 21600"/>
                  <a:gd name="T10" fmla="*/ 0 h 21517"/>
                  <a:gd name="T11" fmla="*/ 21600 w 21600"/>
                  <a:gd name="T12" fmla="*/ 21517 h 21517"/>
                </a:gdLst>
                <a:ahLst/>
                <a:cxnLst>
                  <a:cxn ang="T6">
                    <a:pos x="T0" y="T1"/>
                  </a:cxn>
                  <a:cxn ang="T7">
                    <a:pos x="T2" y="T3"/>
                  </a:cxn>
                  <a:cxn ang="T8">
                    <a:pos x="T4" y="T5"/>
                  </a:cxn>
                </a:cxnLst>
                <a:rect l="T9" t="T10" r="T11" b="T12"/>
                <a:pathLst>
                  <a:path w="21600" h="21517" fill="none" extrusionOk="0">
                    <a:moveTo>
                      <a:pt x="21600" y="0"/>
                    </a:moveTo>
                    <a:cubicBezTo>
                      <a:pt x="21600" y="11195"/>
                      <a:pt x="13046" y="20535"/>
                      <a:pt x="1893" y="21516"/>
                    </a:cubicBezTo>
                  </a:path>
                  <a:path w="21600" h="21517" stroke="0" extrusionOk="0">
                    <a:moveTo>
                      <a:pt x="21600" y="0"/>
                    </a:moveTo>
                    <a:cubicBezTo>
                      <a:pt x="21600" y="11195"/>
                      <a:pt x="13046" y="20535"/>
                      <a:pt x="1893" y="21516"/>
                    </a:cubicBezTo>
                    <a:lnTo>
                      <a:pt x="0" y="0"/>
                    </a:lnTo>
                    <a:lnTo>
                      <a:pt x="21600" y="0"/>
                    </a:lnTo>
                    <a:close/>
                  </a:path>
                </a:pathLst>
              </a:custGeom>
              <a:noFill/>
              <a:ln w="31750" cap="rnd">
                <a:solidFill>
                  <a:srgbClr val="CC33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57" name="Arc 41"/>
              <p:cNvSpPr>
                <a:spLocks/>
              </p:cNvSpPr>
              <p:nvPr/>
            </p:nvSpPr>
            <p:spPr bwMode="auto">
              <a:xfrm>
                <a:off x="1378" y="908"/>
                <a:ext cx="240"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31750" cap="rnd">
                <a:solidFill>
                  <a:srgbClr val="CC33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8918" name="Group 42"/>
            <p:cNvGrpSpPr>
              <a:grpSpLocks/>
            </p:cNvGrpSpPr>
            <p:nvPr/>
          </p:nvGrpSpPr>
          <p:grpSpPr bwMode="auto">
            <a:xfrm>
              <a:off x="1200" y="1933"/>
              <a:ext cx="3371" cy="870"/>
              <a:chOff x="1200" y="1933"/>
              <a:chExt cx="3371" cy="870"/>
            </a:xfrm>
          </p:grpSpPr>
          <p:sp>
            <p:nvSpPr>
              <p:cNvPr id="38919" name="Line 43"/>
              <p:cNvSpPr>
                <a:spLocks noChangeShapeType="1"/>
              </p:cNvSpPr>
              <p:nvPr/>
            </p:nvSpPr>
            <p:spPr bwMode="auto">
              <a:xfrm>
                <a:off x="3984" y="2029"/>
                <a:ext cx="0" cy="288"/>
              </a:xfrm>
              <a:prstGeom prst="line">
                <a:avLst/>
              </a:prstGeom>
              <a:noFill/>
              <a:ln w="31750">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8920" name="Line 44"/>
              <p:cNvSpPr>
                <a:spLocks noChangeShapeType="1"/>
              </p:cNvSpPr>
              <p:nvPr/>
            </p:nvSpPr>
            <p:spPr bwMode="auto">
              <a:xfrm>
                <a:off x="1746" y="2225"/>
                <a:ext cx="0" cy="432"/>
              </a:xfrm>
              <a:prstGeom prst="line">
                <a:avLst/>
              </a:prstGeom>
              <a:noFill/>
              <a:ln w="31750">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21" name="Line 45"/>
              <p:cNvSpPr>
                <a:spLocks noChangeShapeType="1"/>
              </p:cNvSpPr>
              <p:nvPr/>
            </p:nvSpPr>
            <p:spPr bwMode="auto">
              <a:xfrm>
                <a:off x="2862" y="2029"/>
                <a:ext cx="0" cy="288"/>
              </a:xfrm>
              <a:prstGeom prst="line">
                <a:avLst/>
              </a:prstGeom>
              <a:noFill/>
              <a:ln w="31750">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8922" name="Line 46"/>
              <p:cNvSpPr>
                <a:spLocks noChangeShapeType="1"/>
              </p:cNvSpPr>
              <p:nvPr/>
            </p:nvSpPr>
            <p:spPr bwMode="auto">
              <a:xfrm>
                <a:off x="3126" y="2029"/>
                <a:ext cx="0" cy="288"/>
              </a:xfrm>
              <a:prstGeom prst="line">
                <a:avLst/>
              </a:prstGeom>
              <a:noFill/>
              <a:ln w="31750">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8923" name="Line 47"/>
              <p:cNvSpPr>
                <a:spLocks noChangeShapeType="1"/>
              </p:cNvSpPr>
              <p:nvPr/>
            </p:nvSpPr>
            <p:spPr bwMode="auto">
              <a:xfrm>
                <a:off x="2598" y="2029"/>
                <a:ext cx="0" cy="288"/>
              </a:xfrm>
              <a:prstGeom prst="line">
                <a:avLst/>
              </a:prstGeom>
              <a:noFill/>
              <a:ln w="31750">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8924" name="Line 48"/>
              <p:cNvSpPr>
                <a:spLocks noChangeShapeType="1"/>
              </p:cNvSpPr>
              <p:nvPr/>
            </p:nvSpPr>
            <p:spPr bwMode="auto">
              <a:xfrm>
                <a:off x="2310" y="2029"/>
                <a:ext cx="0" cy="288"/>
              </a:xfrm>
              <a:prstGeom prst="line">
                <a:avLst/>
              </a:prstGeom>
              <a:noFill/>
              <a:ln w="31750">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8925" name="Line 49"/>
              <p:cNvSpPr>
                <a:spLocks noChangeShapeType="1"/>
              </p:cNvSpPr>
              <p:nvPr/>
            </p:nvSpPr>
            <p:spPr bwMode="auto">
              <a:xfrm>
                <a:off x="2022" y="2029"/>
                <a:ext cx="0" cy="288"/>
              </a:xfrm>
              <a:prstGeom prst="line">
                <a:avLst/>
              </a:prstGeom>
              <a:noFill/>
              <a:ln w="31750">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8926" name="Line 50"/>
              <p:cNvSpPr>
                <a:spLocks noChangeShapeType="1"/>
              </p:cNvSpPr>
              <p:nvPr/>
            </p:nvSpPr>
            <p:spPr bwMode="auto">
              <a:xfrm>
                <a:off x="1746" y="2029"/>
                <a:ext cx="0" cy="288"/>
              </a:xfrm>
              <a:prstGeom prst="line">
                <a:avLst/>
              </a:prstGeom>
              <a:noFill/>
              <a:ln w="31750">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8927" name="Line 51"/>
              <p:cNvSpPr>
                <a:spLocks noChangeShapeType="1"/>
              </p:cNvSpPr>
              <p:nvPr/>
            </p:nvSpPr>
            <p:spPr bwMode="auto">
              <a:xfrm>
                <a:off x="3414" y="2029"/>
                <a:ext cx="0" cy="288"/>
              </a:xfrm>
              <a:prstGeom prst="line">
                <a:avLst/>
              </a:prstGeom>
              <a:noFill/>
              <a:ln w="31750">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8928" name="Line 52"/>
              <p:cNvSpPr>
                <a:spLocks noChangeShapeType="1"/>
              </p:cNvSpPr>
              <p:nvPr/>
            </p:nvSpPr>
            <p:spPr bwMode="auto">
              <a:xfrm>
                <a:off x="3702" y="2029"/>
                <a:ext cx="0" cy="288"/>
              </a:xfrm>
              <a:prstGeom prst="line">
                <a:avLst/>
              </a:prstGeom>
              <a:noFill/>
              <a:ln w="31750">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8929" name="Line 53"/>
              <p:cNvSpPr>
                <a:spLocks noChangeShapeType="1"/>
              </p:cNvSpPr>
              <p:nvPr/>
            </p:nvSpPr>
            <p:spPr bwMode="auto">
              <a:xfrm>
                <a:off x="3126" y="2287"/>
                <a:ext cx="0" cy="381"/>
              </a:xfrm>
              <a:prstGeom prst="line">
                <a:avLst/>
              </a:prstGeom>
              <a:noFill/>
              <a:ln w="31750">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30" name="Line 54"/>
              <p:cNvSpPr>
                <a:spLocks noChangeShapeType="1"/>
              </p:cNvSpPr>
              <p:nvPr/>
            </p:nvSpPr>
            <p:spPr bwMode="auto">
              <a:xfrm>
                <a:off x="2598" y="2281"/>
                <a:ext cx="0" cy="381"/>
              </a:xfrm>
              <a:prstGeom prst="line">
                <a:avLst/>
              </a:prstGeom>
              <a:noFill/>
              <a:ln w="31750">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31" name="Line 55"/>
              <p:cNvSpPr>
                <a:spLocks noChangeShapeType="1"/>
              </p:cNvSpPr>
              <p:nvPr/>
            </p:nvSpPr>
            <p:spPr bwMode="auto">
              <a:xfrm>
                <a:off x="2310" y="2281"/>
                <a:ext cx="0" cy="381"/>
              </a:xfrm>
              <a:prstGeom prst="line">
                <a:avLst/>
              </a:prstGeom>
              <a:noFill/>
              <a:ln w="31750">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32" name="Line 56"/>
              <p:cNvSpPr>
                <a:spLocks noChangeShapeType="1"/>
              </p:cNvSpPr>
              <p:nvPr/>
            </p:nvSpPr>
            <p:spPr bwMode="auto">
              <a:xfrm>
                <a:off x="2022" y="2269"/>
                <a:ext cx="0" cy="384"/>
              </a:xfrm>
              <a:prstGeom prst="line">
                <a:avLst/>
              </a:prstGeom>
              <a:noFill/>
              <a:ln w="31750">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33" name="Line 57"/>
              <p:cNvSpPr>
                <a:spLocks noChangeShapeType="1"/>
              </p:cNvSpPr>
              <p:nvPr/>
            </p:nvSpPr>
            <p:spPr bwMode="auto">
              <a:xfrm>
                <a:off x="3414" y="2269"/>
                <a:ext cx="0" cy="384"/>
              </a:xfrm>
              <a:prstGeom prst="line">
                <a:avLst/>
              </a:prstGeom>
              <a:noFill/>
              <a:ln w="31750">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34" name="Line 58"/>
              <p:cNvSpPr>
                <a:spLocks noChangeShapeType="1"/>
              </p:cNvSpPr>
              <p:nvPr/>
            </p:nvSpPr>
            <p:spPr bwMode="auto">
              <a:xfrm>
                <a:off x="3702" y="2287"/>
                <a:ext cx="0" cy="381"/>
              </a:xfrm>
              <a:prstGeom prst="line">
                <a:avLst/>
              </a:prstGeom>
              <a:noFill/>
              <a:ln w="31750">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35" name="Line 59"/>
              <p:cNvSpPr>
                <a:spLocks noChangeShapeType="1"/>
              </p:cNvSpPr>
              <p:nvPr/>
            </p:nvSpPr>
            <p:spPr bwMode="auto">
              <a:xfrm>
                <a:off x="3984" y="2287"/>
                <a:ext cx="0" cy="381"/>
              </a:xfrm>
              <a:prstGeom prst="line">
                <a:avLst/>
              </a:prstGeom>
              <a:noFill/>
              <a:ln w="31750">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36" name="Arc 60"/>
              <p:cNvSpPr>
                <a:spLocks/>
              </p:cNvSpPr>
              <p:nvPr/>
            </p:nvSpPr>
            <p:spPr bwMode="auto">
              <a:xfrm>
                <a:off x="3901" y="2314"/>
                <a:ext cx="384" cy="398"/>
              </a:xfrm>
              <a:custGeom>
                <a:avLst/>
                <a:gdLst>
                  <a:gd name="T0" fmla="*/ 0 w 21600"/>
                  <a:gd name="T1" fmla="*/ 0 h 12342"/>
                  <a:gd name="T2" fmla="*/ 0 w 21600"/>
                  <a:gd name="T3" fmla="*/ 0 h 12342"/>
                  <a:gd name="T4" fmla="*/ 0 w 21600"/>
                  <a:gd name="T5" fmla="*/ 0 h 12342"/>
                  <a:gd name="T6" fmla="*/ 0 60000 65536"/>
                  <a:gd name="T7" fmla="*/ 0 60000 65536"/>
                  <a:gd name="T8" fmla="*/ 0 60000 65536"/>
                  <a:gd name="T9" fmla="*/ 0 w 21600"/>
                  <a:gd name="T10" fmla="*/ 0 h 12342"/>
                  <a:gd name="T11" fmla="*/ 21600 w 21600"/>
                  <a:gd name="T12" fmla="*/ 12342 h 12342"/>
                </a:gdLst>
                <a:ahLst/>
                <a:cxnLst>
                  <a:cxn ang="T6">
                    <a:pos x="T0" y="T1"/>
                  </a:cxn>
                  <a:cxn ang="T7">
                    <a:pos x="T2" y="T3"/>
                  </a:cxn>
                  <a:cxn ang="T8">
                    <a:pos x="T4" y="T5"/>
                  </a:cxn>
                </a:cxnLst>
                <a:rect l="T9" t="T10" r="T11" b="T12"/>
                <a:pathLst>
                  <a:path w="21600" h="12342" fill="none" extrusionOk="0">
                    <a:moveTo>
                      <a:pt x="21591" y="-1"/>
                    </a:moveTo>
                    <a:cubicBezTo>
                      <a:pt x="21597" y="207"/>
                      <a:pt x="21600" y="414"/>
                      <a:pt x="21600" y="622"/>
                    </a:cubicBezTo>
                    <a:cubicBezTo>
                      <a:pt x="21600" y="4779"/>
                      <a:pt x="20399" y="8849"/>
                      <a:pt x="18143" y="12341"/>
                    </a:cubicBezTo>
                  </a:path>
                  <a:path w="21600" h="12342" stroke="0" extrusionOk="0">
                    <a:moveTo>
                      <a:pt x="21591" y="-1"/>
                    </a:moveTo>
                    <a:cubicBezTo>
                      <a:pt x="21597" y="207"/>
                      <a:pt x="21600" y="414"/>
                      <a:pt x="21600" y="622"/>
                    </a:cubicBezTo>
                    <a:cubicBezTo>
                      <a:pt x="21600" y="4779"/>
                      <a:pt x="20399" y="8849"/>
                      <a:pt x="18143" y="12341"/>
                    </a:cubicBezTo>
                    <a:lnTo>
                      <a:pt x="0" y="622"/>
                    </a:lnTo>
                    <a:lnTo>
                      <a:pt x="21591" y="-1"/>
                    </a:lnTo>
                    <a:close/>
                  </a:path>
                </a:pathLst>
              </a:custGeom>
              <a:noFill/>
              <a:ln w="31750"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37" name="Arc 61"/>
              <p:cNvSpPr>
                <a:spLocks/>
              </p:cNvSpPr>
              <p:nvPr/>
            </p:nvSpPr>
            <p:spPr bwMode="auto">
              <a:xfrm>
                <a:off x="3654" y="1981"/>
                <a:ext cx="624" cy="402"/>
              </a:xfrm>
              <a:custGeom>
                <a:avLst/>
                <a:gdLst>
                  <a:gd name="T0" fmla="*/ 0 w 21598"/>
                  <a:gd name="T1" fmla="*/ 0 h 9450"/>
                  <a:gd name="T2" fmla="*/ 0 w 21598"/>
                  <a:gd name="T3" fmla="*/ 0 h 9450"/>
                  <a:gd name="T4" fmla="*/ 0 w 21598"/>
                  <a:gd name="T5" fmla="*/ 0 h 9450"/>
                  <a:gd name="T6" fmla="*/ 0 60000 65536"/>
                  <a:gd name="T7" fmla="*/ 0 60000 65536"/>
                  <a:gd name="T8" fmla="*/ 0 60000 65536"/>
                  <a:gd name="T9" fmla="*/ 0 w 21598"/>
                  <a:gd name="T10" fmla="*/ 0 h 9450"/>
                  <a:gd name="T11" fmla="*/ 21598 w 21598"/>
                  <a:gd name="T12" fmla="*/ 9450 h 9450"/>
                </a:gdLst>
                <a:ahLst/>
                <a:cxnLst>
                  <a:cxn ang="T6">
                    <a:pos x="T0" y="T1"/>
                  </a:cxn>
                  <a:cxn ang="T7">
                    <a:pos x="T2" y="T3"/>
                  </a:cxn>
                  <a:cxn ang="T8">
                    <a:pos x="T4" y="T5"/>
                  </a:cxn>
                </a:cxnLst>
                <a:rect l="T9" t="T10" r="T11" b="T12"/>
                <a:pathLst>
                  <a:path w="21598" h="9450" fill="none" extrusionOk="0">
                    <a:moveTo>
                      <a:pt x="19423" y="-1"/>
                    </a:moveTo>
                    <a:cubicBezTo>
                      <a:pt x="20810" y="2851"/>
                      <a:pt x="21552" y="5973"/>
                      <a:pt x="21597" y="9144"/>
                    </a:cubicBezTo>
                  </a:path>
                  <a:path w="21598" h="9450" stroke="0" extrusionOk="0">
                    <a:moveTo>
                      <a:pt x="19423" y="-1"/>
                    </a:moveTo>
                    <a:cubicBezTo>
                      <a:pt x="20810" y="2851"/>
                      <a:pt x="21552" y="5973"/>
                      <a:pt x="21597" y="9144"/>
                    </a:cubicBezTo>
                    <a:lnTo>
                      <a:pt x="0" y="9450"/>
                    </a:lnTo>
                    <a:lnTo>
                      <a:pt x="19423" y="-1"/>
                    </a:lnTo>
                    <a:close/>
                  </a:path>
                </a:pathLst>
              </a:custGeom>
              <a:noFill/>
              <a:ln w="31750" cap="rnd">
                <a:solidFill>
                  <a:srgbClr val="0000FF"/>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38" name="Arc 62"/>
              <p:cNvSpPr>
                <a:spLocks/>
              </p:cNvSpPr>
              <p:nvPr/>
            </p:nvSpPr>
            <p:spPr bwMode="auto">
              <a:xfrm>
                <a:off x="1474" y="2264"/>
                <a:ext cx="383" cy="437"/>
              </a:xfrm>
              <a:custGeom>
                <a:avLst/>
                <a:gdLst>
                  <a:gd name="T0" fmla="*/ 0 w 21553"/>
                  <a:gd name="T1" fmla="*/ 0 h 13577"/>
                  <a:gd name="T2" fmla="*/ 0 w 21553"/>
                  <a:gd name="T3" fmla="*/ 0 h 13577"/>
                  <a:gd name="T4" fmla="*/ 0 w 21553"/>
                  <a:gd name="T5" fmla="*/ 0 h 13577"/>
                  <a:gd name="T6" fmla="*/ 0 60000 65536"/>
                  <a:gd name="T7" fmla="*/ 0 60000 65536"/>
                  <a:gd name="T8" fmla="*/ 0 60000 65536"/>
                  <a:gd name="T9" fmla="*/ 0 w 21553"/>
                  <a:gd name="T10" fmla="*/ 0 h 13577"/>
                  <a:gd name="T11" fmla="*/ 21553 w 21553"/>
                  <a:gd name="T12" fmla="*/ 13577 h 13577"/>
                </a:gdLst>
                <a:ahLst/>
                <a:cxnLst>
                  <a:cxn ang="T6">
                    <a:pos x="T0" y="T1"/>
                  </a:cxn>
                  <a:cxn ang="T7">
                    <a:pos x="T2" y="T3"/>
                  </a:cxn>
                  <a:cxn ang="T8">
                    <a:pos x="T4" y="T5"/>
                  </a:cxn>
                </a:cxnLst>
                <a:rect l="T9" t="T10" r="T11" b="T12"/>
                <a:pathLst>
                  <a:path w="21553" h="13577" fill="none" extrusionOk="0">
                    <a:moveTo>
                      <a:pt x="4753" y="13577"/>
                    </a:moveTo>
                    <a:cubicBezTo>
                      <a:pt x="1953" y="10113"/>
                      <a:pt x="293" y="5868"/>
                      <a:pt x="-1" y="1424"/>
                    </a:cubicBezTo>
                  </a:path>
                  <a:path w="21553" h="13577" stroke="0" extrusionOk="0">
                    <a:moveTo>
                      <a:pt x="4753" y="13577"/>
                    </a:moveTo>
                    <a:cubicBezTo>
                      <a:pt x="1953" y="10113"/>
                      <a:pt x="293" y="5868"/>
                      <a:pt x="-1" y="1424"/>
                    </a:cubicBezTo>
                    <a:lnTo>
                      <a:pt x="21553" y="0"/>
                    </a:lnTo>
                    <a:lnTo>
                      <a:pt x="4753" y="13577"/>
                    </a:lnTo>
                    <a:close/>
                  </a:path>
                </a:pathLst>
              </a:custGeom>
              <a:noFill/>
              <a:ln w="31750"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39" name="Arc 63"/>
              <p:cNvSpPr>
                <a:spLocks/>
              </p:cNvSpPr>
              <p:nvPr/>
            </p:nvSpPr>
            <p:spPr bwMode="auto">
              <a:xfrm rot="400780">
                <a:off x="1493" y="2008"/>
                <a:ext cx="473" cy="392"/>
              </a:xfrm>
              <a:custGeom>
                <a:avLst/>
                <a:gdLst>
                  <a:gd name="T0" fmla="*/ 0 w 21600"/>
                  <a:gd name="T1" fmla="*/ 0 h 11614"/>
                  <a:gd name="T2" fmla="*/ 0 w 21600"/>
                  <a:gd name="T3" fmla="*/ 0 h 11614"/>
                  <a:gd name="T4" fmla="*/ 0 w 21600"/>
                  <a:gd name="T5" fmla="*/ 0 h 11614"/>
                  <a:gd name="T6" fmla="*/ 0 60000 65536"/>
                  <a:gd name="T7" fmla="*/ 0 60000 65536"/>
                  <a:gd name="T8" fmla="*/ 0 60000 65536"/>
                  <a:gd name="T9" fmla="*/ 0 w 21600"/>
                  <a:gd name="T10" fmla="*/ 0 h 11614"/>
                  <a:gd name="T11" fmla="*/ 21600 w 21600"/>
                  <a:gd name="T12" fmla="*/ 11614 h 11614"/>
                </a:gdLst>
                <a:ahLst/>
                <a:cxnLst>
                  <a:cxn ang="T6">
                    <a:pos x="T0" y="T1"/>
                  </a:cxn>
                  <a:cxn ang="T7">
                    <a:pos x="T2" y="T3"/>
                  </a:cxn>
                  <a:cxn ang="T8">
                    <a:pos x="T4" y="T5"/>
                  </a:cxn>
                </a:cxnLst>
                <a:rect l="T9" t="T10" r="T11" b="T12"/>
                <a:pathLst>
                  <a:path w="21600" h="11614" fill="none" extrusionOk="0">
                    <a:moveTo>
                      <a:pt x="239" y="11613"/>
                    </a:moveTo>
                    <a:cubicBezTo>
                      <a:pt x="79" y="10553"/>
                      <a:pt x="0" y="9481"/>
                      <a:pt x="0" y="8409"/>
                    </a:cubicBezTo>
                    <a:cubicBezTo>
                      <a:pt x="-1" y="5520"/>
                      <a:pt x="579" y="2660"/>
                      <a:pt x="1704" y="0"/>
                    </a:cubicBezTo>
                  </a:path>
                  <a:path w="21600" h="11614" stroke="0" extrusionOk="0">
                    <a:moveTo>
                      <a:pt x="239" y="11613"/>
                    </a:moveTo>
                    <a:cubicBezTo>
                      <a:pt x="79" y="10553"/>
                      <a:pt x="0" y="9481"/>
                      <a:pt x="0" y="8409"/>
                    </a:cubicBezTo>
                    <a:cubicBezTo>
                      <a:pt x="-1" y="5520"/>
                      <a:pt x="579" y="2660"/>
                      <a:pt x="1704" y="0"/>
                    </a:cubicBezTo>
                    <a:lnTo>
                      <a:pt x="21600" y="8409"/>
                    </a:lnTo>
                    <a:lnTo>
                      <a:pt x="239" y="11613"/>
                    </a:lnTo>
                    <a:close/>
                  </a:path>
                </a:pathLst>
              </a:custGeom>
              <a:noFill/>
              <a:ln w="31750" cap="rnd">
                <a:solidFill>
                  <a:srgbClr val="0000FF"/>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40" name="Arc 64"/>
              <p:cNvSpPr>
                <a:spLocks/>
              </p:cNvSpPr>
              <p:nvPr/>
            </p:nvSpPr>
            <p:spPr bwMode="auto">
              <a:xfrm>
                <a:off x="4175" y="2368"/>
                <a:ext cx="393" cy="435"/>
              </a:xfrm>
              <a:custGeom>
                <a:avLst/>
                <a:gdLst>
                  <a:gd name="T0" fmla="*/ 0 w 22109"/>
                  <a:gd name="T1" fmla="*/ 0 h 21600"/>
                  <a:gd name="T2" fmla="*/ 0 w 22109"/>
                  <a:gd name="T3" fmla="*/ 0 h 21600"/>
                  <a:gd name="T4" fmla="*/ 0 w 22109"/>
                  <a:gd name="T5" fmla="*/ 0 h 21600"/>
                  <a:gd name="T6" fmla="*/ 0 60000 65536"/>
                  <a:gd name="T7" fmla="*/ 0 60000 65536"/>
                  <a:gd name="T8" fmla="*/ 0 60000 65536"/>
                  <a:gd name="T9" fmla="*/ 0 w 22109"/>
                  <a:gd name="T10" fmla="*/ 0 h 21600"/>
                  <a:gd name="T11" fmla="*/ 22109 w 22109"/>
                  <a:gd name="T12" fmla="*/ 21600 h 21600"/>
                </a:gdLst>
                <a:ahLst/>
                <a:cxnLst>
                  <a:cxn ang="T6">
                    <a:pos x="T0" y="T1"/>
                  </a:cxn>
                  <a:cxn ang="T7">
                    <a:pos x="T2" y="T3"/>
                  </a:cxn>
                  <a:cxn ang="T8">
                    <a:pos x="T4" y="T5"/>
                  </a:cxn>
                </a:cxnLst>
                <a:rect l="T9" t="T10" r="T11" b="T12"/>
                <a:pathLst>
                  <a:path w="22109" h="21600" fill="none" extrusionOk="0">
                    <a:moveTo>
                      <a:pt x="22108" y="2691"/>
                    </a:moveTo>
                    <a:cubicBezTo>
                      <a:pt x="20751" y="13495"/>
                      <a:pt x="11565" y="21599"/>
                      <a:pt x="677" y="21600"/>
                    </a:cubicBezTo>
                    <a:cubicBezTo>
                      <a:pt x="451" y="21600"/>
                      <a:pt x="225" y="21596"/>
                      <a:pt x="-1" y="21589"/>
                    </a:cubicBezTo>
                  </a:path>
                  <a:path w="22109" h="21600" stroke="0" extrusionOk="0">
                    <a:moveTo>
                      <a:pt x="22108" y="2691"/>
                    </a:moveTo>
                    <a:cubicBezTo>
                      <a:pt x="20751" y="13495"/>
                      <a:pt x="11565" y="21599"/>
                      <a:pt x="677" y="21600"/>
                    </a:cubicBezTo>
                    <a:cubicBezTo>
                      <a:pt x="451" y="21600"/>
                      <a:pt x="225" y="21596"/>
                      <a:pt x="-1" y="21589"/>
                    </a:cubicBezTo>
                    <a:lnTo>
                      <a:pt x="677" y="0"/>
                    </a:lnTo>
                    <a:lnTo>
                      <a:pt x="22108" y="2691"/>
                    </a:lnTo>
                    <a:close/>
                  </a:path>
                </a:pathLst>
              </a:custGeom>
              <a:noFill/>
              <a:ln w="31750"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41" name="Arc 65"/>
              <p:cNvSpPr>
                <a:spLocks/>
              </p:cNvSpPr>
              <p:nvPr/>
            </p:nvSpPr>
            <p:spPr bwMode="auto">
              <a:xfrm>
                <a:off x="1200" y="2368"/>
                <a:ext cx="395" cy="435"/>
              </a:xfrm>
              <a:custGeom>
                <a:avLst/>
                <a:gdLst>
                  <a:gd name="T0" fmla="*/ 0 w 22196"/>
                  <a:gd name="T1" fmla="*/ 0 h 21600"/>
                  <a:gd name="T2" fmla="*/ 0 w 22196"/>
                  <a:gd name="T3" fmla="*/ 0 h 21600"/>
                  <a:gd name="T4" fmla="*/ 0 w 22196"/>
                  <a:gd name="T5" fmla="*/ 0 h 21600"/>
                  <a:gd name="T6" fmla="*/ 0 60000 65536"/>
                  <a:gd name="T7" fmla="*/ 0 60000 65536"/>
                  <a:gd name="T8" fmla="*/ 0 60000 65536"/>
                  <a:gd name="T9" fmla="*/ 0 w 22196"/>
                  <a:gd name="T10" fmla="*/ 0 h 21600"/>
                  <a:gd name="T11" fmla="*/ 22196 w 22196"/>
                  <a:gd name="T12" fmla="*/ 21600 h 21600"/>
                </a:gdLst>
                <a:ahLst/>
                <a:cxnLst>
                  <a:cxn ang="T6">
                    <a:pos x="T0" y="T1"/>
                  </a:cxn>
                  <a:cxn ang="T7">
                    <a:pos x="T2" y="T3"/>
                  </a:cxn>
                  <a:cxn ang="T8">
                    <a:pos x="T4" y="T5"/>
                  </a:cxn>
                </a:cxnLst>
                <a:rect l="T9" t="T10" r="T11" b="T12"/>
                <a:pathLst>
                  <a:path w="22196" h="21600" fill="none" extrusionOk="0">
                    <a:moveTo>
                      <a:pt x="22196" y="21591"/>
                    </a:moveTo>
                    <a:cubicBezTo>
                      <a:pt x="21989" y="21597"/>
                      <a:pt x="21782" y="21599"/>
                      <a:pt x="21575" y="21600"/>
                    </a:cubicBezTo>
                    <a:cubicBezTo>
                      <a:pt x="10051" y="21600"/>
                      <a:pt x="556" y="12553"/>
                      <a:pt x="0" y="1042"/>
                    </a:cubicBezTo>
                  </a:path>
                  <a:path w="22196" h="21600" stroke="0" extrusionOk="0">
                    <a:moveTo>
                      <a:pt x="22196" y="21591"/>
                    </a:moveTo>
                    <a:cubicBezTo>
                      <a:pt x="21989" y="21597"/>
                      <a:pt x="21782" y="21599"/>
                      <a:pt x="21575" y="21600"/>
                    </a:cubicBezTo>
                    <a:cubicBezTo>
                      <a:pt x="10051" y="21600"/>
                      <a:pt x="556" y="12553"/>
                      <a:pt x="0" y="1042"/>
                    </a:cubicBezTo>
                    <a:lnTo>
                      <a:pt x="21575" y="0"/>
                    </a:lnTo>
                    <a:lnTo>
                      <a:pt x="22196" y="21591"/>
                    </a:lnTo>
                    <a:close/>
                  </a:path>
                </a:pathLst>
              </a:custGeom>
              <a:noFill/>
              <a:ln w="31750"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42" name="Arc 66"/>
              <p:cNvSpPr>
                <a:spLocks/>
              </p:cNvSpPr>
              <p:nvPr/>
            </p:nvSpPr>
            <p:spPr bwMode="auto">
              <a:xfrm>
                <a:off x="4187" y="1934"/>
                <a:ext cx="384" cy="514"/>
              </a:xfrm>
              <a:custGeom>
                <a:avLst/>
                <a:gdLst>
                  <a:gd name="T0" fmla="*/ 0 w 21600"/>
                  <a:gd name="T1" fmla="*/ 0 h 25533"/>
                  <a:gd name="T2" fmla="*/ 0 w 21600"/>
                  <a:gd name="T3" fmla="*/ 0 h 25533"/>
                  <a:gd name="T4" fmla="*/ 0 w 21600"/>
                  <a:gd name="T5" fmla="*/ 0 h 25533"/>
                  <a:gd name="T6" fmla="*/ 0 60000 65536"/>
                  <a:gd name="T7" fmla="*/ 0 60000 65536"/>
                  <a:gd name="T8" fmla="*/ 0 60000 65536"/>
                  <a:gd name="T9" fmla="*/ 0 w 21600"/>
                  <a:gd name="T10" fmla="*/ 0 h 25533"/>
                  <a:gd name="T11" fmla="*/ 21600 w 21600"/>
                  <a:gd name="T12" fmla="*/ 25533 h 25533"/>
                </a:gdLst>
                <a:ahLst/>
                <a:cxnLst>
                  <a:cxn ang="T6">
                    <a:pos x="T0" y="T1"/>
                  </a:cxn>
                  <a:cxn ang="T7">
                    <a:pos x="T2" y="T3"/>
                  </a:cxn>
                  <a:cxn ang="T8">
                    <a:pos x="T4" y="T5"/>
                  </a:cxn>
                </a:cxnLst>
                <a:rect l="T9" t="T10" r="T11" b="T12"/>
                <a:pathLst>
                  <a:path w="21600" h="25533" fill="none" extrusionOk="0">
                    <a:moveTo>
                      <a:pt x="-1" y="0"/>
                    </a:moveTo>
                    <a:cubicBezTo>
                      <a:pt x="11929" y="0"/>
                      <a:pt x="21600" y="9670"/>
                      <a:pt x="21600" y="21600"/>
                    </a:cubicBezTo>
                    <a:cubicBezTo>
                      <a:pt x="21600" y="22919"/>
                      <a:pt x="21479" y="24235"/>
                      <a:pt x="21238" y="25532"/>
                    </a:cubicBezTo>
                  </a:path>
                  <a:path w="21600" h="25533" stroke="0" extrusionOk="0">
                    <a:moveTo>
                      <a:pt x="-1" y="0"/>
                    </a:moveTo>
                    <a:cubicBezTo>
                      <a:pt x="11929" y="0"/>
                      <a:pt x="21600" y="9670"/>
                      <a:pt x="21600" y="21600"/>
                    </a:cubicBezTo>
                    <a:cubicBezTo>
                      <a:pt x="21600" y="22919"/>
                      <a:pt x="21479" y="24235"/>
                      <a:pt x="21238" y="25532"/>
                    </a:cubicBezTo>
                    <a:lnTo>
                      <a:pt x="0" y="21600"/>
                    </a:lnTo>
                    <a:lnTo>
                      <a:pt x="-1" y="0"/>
                    </a:lnTo>
                    <a:close/>
                  </a:path>
                </a:pathLst>
              </a:custGeom>
              <a:noFill/>
              <a:ln w="31750" cap="rnd">
                <a:solidFill>
                  <a:srgbClr val="0000FF"/>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43" name="Arc 67"/>
              <p:cNvSpPr>
                <a:spLocks/>
              </p:cNvSpPr>
              <p:nvPr/>
            </p:nvSpPr>
            <p:spPr bwMode="auto">
              <a:xfrm>
                <a:off x="1200" y="1933"/>
                <a:ext cx="384" cy="472"/>
              </a:xfrm>
              <a:custGeom>
                <a:avLst/>
                <a:gdLst>
                  <a:gd name="T0" fmla="*/ 0 w 21600"/>
                  <a:gd name="T1" fmla="*/ 0 h 23487"/>
                  <a:gd name="T2" fmla="*/ 0 w 21600"/>
                  <a:gd name="T3" fmla="*/ 0 h 23487"/>
                  <a:gd name="T4" fmla="*/ 0 w 21600"/>
                  <a:gd name="T5" fmla="*/ 0 h 23487"/>
                  <a:gd name="T6" fmla="*/ 0 60000 65536"/>
                  <a:gd name="T7" fmla="*/ 0 60000 65536"/>
                  <a:gd name="T8" fmla="*/ 0 60000 65536"/>
                  <a:gd name="T9" fmla="*/ 0 w 21600"/>
                  <a:gd name="T10" fmla="*/ 0 h 23487"/>
                  <a:gd name="T11" fmla="*/ 21600 w 21600"/>
                  <a:gd name="T12" fmla="*/ 23487 h 23487"/>
                </a:gdLst>
                <a:ahLst/>
                <a:cxnLst>
                  <a:cxn ang="T6">
                    <a:pos x="T0" y="T1"/>
                  </a:cxn>
                  <a:cxn ang="T7">
                    <a:pos x="T2" y="T3"/>
                  </a:cxn>
                  <a:cxn ang="T8">
                    <a:pos x="T4" y="T5"/>
                  </a:cxn>
                </a:cxnLst>
                <a:rect l="T9" t="T10" r="T11" b="T12"/>
                <a:pathLst>
                  <a:path w="21600" h="23487" fill="none" extrusionOk="0">
                    <a:moveTo>
                      <a:pt x="82" y="23487"/>
                    </a:moveTo>
                    <a:cubicBezTo>
                      <a:pt x="27" y="22859"/>
                      <a:pt x="0" y="22229"/>
                      <a:pt x="0" y="21600"/>
                    </a:cubicBezTo>
                    <a:cubicBezTo>
                      <a:pt x="-1" y="9692"/>
                      <a:pt x="9636" y="30"/>
                      <a:pt x="21544" y="0"/>
                    </a:cubicBezTo>
                  </a:path>
                  <a:path w="21600" h="23487" stroke="0" extrusionOk="0">
                    <a:moveTo>
                      <a:pt x="82" y="23487"/>
                    </a:moveTo>
                    <a:cubicBezTo>
                      <a:pt x="27" y="22859"/>
                      <a:pt x="0" y="22229"/>
                      <a:pt x="0" y="21600"/>
                    </a:cubicBezTo>
                    <a:cubicBezTo>
                      <a:pt x="-1" y="9692"/>
                      <a:pt x="9636" y="30"/>
                      <a:pt x="21544" y="0"/>
                    </a:cubicBezTo>
                    <a:lnTo>
                      <a:pt x="21600" y="21600"/>
                    </a:lnTo>
                    <a:lnTo>
                      <a:pt x="82" y="23487"/>
                    </a:lnTo>
                    <a:close/>
                  </a:path>
                </a:pathLst>
              </a:custGeom>
              <a:noFill/>
              <a:ln w="31750" cap="rnd">
                <a:solidFill>
                  <a:srgbClr val="0000FF"/>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44" name="Line 68"/>
              <p:cNvSpPr>
                <a:spLocks noChangeShapeType="1"/>
              </p:cNvSpPr>
              <p:nvPr/>
            </p:nvSpPr>
            <p:spPr bwMode="auto">
              <a:xfrm>
                <a:off x="2859" y="2278"/>
                <a:ext cx="0" cy="381"/>
              </a:xfrm>
              <a:prstGeom prst="line">
                <a:avLst/>
              </a:prstGeom>
              <a:noFill/>
              <a:ln w="31750">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4756"/>
                                        </p:tgtEl>
                                        <p:attrNameLst>
                                          <p:attrName>style.visibility</p:attrName>
                                        </p:attrNameLst>
                                      </p:cBhvr>
                                      <p:to>
                                        <p:strVal val="visible"/>
                                      </p:to>
                                    </p:set>
                                    <p:animEffect transition="in" filter="barn(outVertical)">
                                      <p:cBhvr>
                                        <p:cTn id="7" dur="500"/>
                                        <p:tgtEl>
                                          <p:spTgt spid="74756"/>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D:\BIT\教学\大学物理\大学物理下\Mine\等势面.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026" y="764704"/>
            <a:ext cx="5976664" cy="5413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613329"/>
      </p:ext>
    </p:extLst>
  </p:cSld>
  <p:clrMapOvr>
    <a:masterClrMapping/>
  </p:clrMapOvr>
  <p:transition>
    <p:zoom dir="in"/>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8" name="Picture 5" descr="心脏等电位线-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751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2" name="Text Box 6"/>
          <p:cNvSpPr txBox="1">
            <a:spLocks noChangeArrowheads="1"/>
          </p:cNvSpPr>
          <p:nvPr/>
        </p:nvSpPr>
        <p:spPr bwMode="auto">
          <a:xfrm>
            <a:off x="6084888" y="2060575"/>
            <a:ext cx="25558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3600">
                <a:solidFill>
                  <a:schemeClr val="accent2"/>
                </a:solidFill>
              </a:rPr>
              <a:t>人心脏的等电势线，类似于电偶极子。</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5782"/>
                                        </p:tgtEl>
                                        <p:attrNameLst>
                                          <p:attrName>style.visibility</p:attrName>
                                        </p:attrNameLst>
                                      </p:cBhvr>
                                      <p:to>
                                        <p:strVal val="visible"/>
                                      </p:to>
                                    </p:set>
                                    <p:animEffect transition="in" filter="wipe(up)">
                                      <p:cBhvr>
                                        <p:cTn id="7" dur="500"/>
                                        <p:tgtEl>
                                          <p:spTgt spid="75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Grp="1" noRot="1" noChangeArrowheads="1"/>
          </p:cNvSpPr>
          <p:nvPr>
            <p:ph type="title"/>
          </p:nvPr>
        </p:nvSpPr>
        <p:spPr/>
        <p:txBody>
          <a:bodyPr/>
          <a:lstStyle/>
          <a:p>
            <a:r>
              <a:rPr lang="zh-CN" altLang="en-US" sz="3200" b="1" dirty="0"/>
              <a:t>让我们把它与这幅电偶极子等势图作些比较，看能发现什么相似的地方？</a:t>
            </a:r>
            <a:endParaRPr lang="en-US" altLang="zh-CN" sz="3200" b="1" dirty="0"/>
          </a:p>
        </p:txBody>
      </p:sp>
      <p:pic>
        <p:nvPicPr>
          <p:cNvPr id="52230"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92300" y="1989138"/>
            <a:ext cx="5359400" cy="3797300"/>
          </a:xfrm>
          <a:solidFill>
            <a:srgbClr val="CCFFFF"/>
          </a:solid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04247883"/>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2228"/>
                                        </p:tgtEl>
                                        <p:attrNameLst>
                                          <p:attrName>style.visibility</p:attrName>
                                        </p:attrNameLst>
                                      </p:cBhvr>
                                      <p:to>
                                        <p:strVal val="visible"/>
                                      </p:to>
                                    </p:set>
                                    <p:animEffect transition="in" filter="fade">
                                      <p:cBhvr>
                                        <p:cTn id="7" dur="1000"/>
                                        <p:tgtEl>
                                          <p:spTgt spid="52228"/>
                                        </p:tgtEl>
                                      </p:cBhvr>
                                    </p:animEffect>
                                    <p:anim calcmode="lin" valueType="num">
                                      <p:cBhvr>
                                        <p:cTn id="8" dur="1000" fill="hold"/>
                                        <p:tgtEl>
                                          <p:spTgt spid="52228"/>
                                        </p:tgtEl>
                                        <p:attrNameLst>
                                          <p:attrName>ppt_x</p:attrName>
                                        </p:attrNameLst>
                                      </p:cBhvr>
                                      <p:tavLst>
                                        <p:tav tm="0">
                                          <p:val>
                                            <p:strVal val="#ppt_x"/>
                                          </p:val>
                                        </p:tav>
                                        <p:tav tm="100000">
                                          <p:val>
                                            <p:strVal val="#ppt_x"/>
                                          </p:val>
                                        </p:tav>
                                      </p:tavLst>
                                    </p:anim>
                                    <p:anim calcmode="lin" valueType="num">
                                      <p:cBhvr>
                                        <p:cTn id="9" dur="1000" fill="hold"/>
                                        <p:tgtEl>
                                          <p:spTgt spid="5222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8" presetClass="entr" presetSubtype="16" fill="hold" nodeType="clickEffect">
                                  <p:stCondLst>
                                    <p:cond delay="0"/>
                                  </p:stCondLst>
                                  <p:childTnLst>
                                    <p:set>
                                      <p:cBhvr>
                                        <p:cTn id="13" dur="1" fill="hold">
                                          <p:stCondLst>
                                            <p:cond delay="0"/>
                                          </p:stCondLst>
                                        </p:cTn>
                                        <p:tgtEl>
                                          <p:spTgt spid="52230"/>
                                        </p:tgtEl>
                                        <p:attrNameLst>
                                          <p:attrName>style.visibility</p:attrName>
                                        </p:attrNameLst>
                                      </p:cBhvr>
                                      <p:to>
                                        <p:strVal val="visible"/>
                                      </p:to>
                                    </p:set>
                                    <p:animEffect transition="in" filter="diamond(in)">
                                      <p:cBhvr>
                                        <p:cTn id="14" dur="2000"/>
                                        <p:tgtEl>
                                          <p:spTgt spid="52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Grp="1" noRot="1" noChangeArrowheads="1"/>
          </p:cNvSpPr>
          <p:nvPr>
            <p:ph type="title"/>
          </p:nvPr>
        </p:nvSpPr>
        <p:spPr/>
        <p:txBody>
          <a:bodyPr/>
          <a:lstStyle/>
          <a:p>
            <a:r>
              <a:rPr lang="zh-CN" altLang="en-US" sz="4000" b="1" dirty="0"/>
              <a:t>心脏起搏器和去纤颤器</a:t>
            </a:r>
            <a:br>
              <a:rPr lang="zh-CN" altLang="en-US" sz="4000" b="1" dirty="0"/>
            </a:br>
            <a:endParaRPr lang="zh-CN" altLang="en-US" sz="4000" b="1" dirty="0"/>
          </a:p>
        </p:txBody>
      </p:sp>
      <p:sp>
        <p:nvSpPr>
          <p:cNvPr id="57349" name="Rectangle 5"/>
          <p:cNvSpPr>
            <a:spLocks noGrp="1" noRot="1" noChangeArrowheads="1"/>
          </p:cNvSpPr>
          <p:nvPr>
            <p:ph type="body" sz="half" idx="1"/>
          </p:nvPr>
        </p:nvSpPr>
        <p:spPr>
          <a:xfrm>
            <a:off x="301625" y="1752600"/>
            <a:ext cx="4186238" cy="4270375"/>
          </a:xfrm>
        </p:spPr>
        <p:txBody>
          <a:bodyPr/>
          <a:lstStyle/>
          <a:p>
            <a:r>
              <a:rPr lang="zh-CN" altLang="en-US" sz="2800" b="1" dirty="0">
                <a:solidFill>
                  <a:srgbClr val="0000FF"/>
                </a:solidFill>
              </a:rPr>
              <a:t>心脏可以说是一个有生物体控制着的泵，当心脏受到某种伤害时，心肌会发生激烈的颤动，在医学上叫做纤维性颤动。</a:t>
            </a:r>
          </a:p>
          <a:p>
            <a:r>
              <a:rPr lang="zh-CN" altLang="en-US" sz="2800" b="1" dirty="0">
                <a:solidFill>
                  <a:srgbClr val="0000FF"/>
                </a:solidFill>
              </a:rPr>
              <a:t>为了恢复心脏的正常工作，我们需要一个心脏起搏器和去纤颤器。</a:t>
            </a:r>
          </a:p>
        </p:txBody>
      </p:sp>
      <p:pic>
        <p:nvPicPr>
          <p:cNvPr id="57351" name="Picture 7"/>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56138" y="2405063"/>
            <a:ext cx="4186237" cy="2965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159741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fade">
                                      <p:cBhvr>
                                        <p:cTn id="7" dur="1000"/>
                                        <p:tgtEl>
                                          <p:spTgt spid="57348"/>
                                        </p:tgtEl>
                                      </p:cBhvr>
                                    </p:animEffect>
                                    <p:anim calcmode="lin" valueType="num">
                                      <p:cBhvr>
                                        <p:cTn id="8" dur="1000" fill="hold"/>
                                        <p:tgtEl>
                                          <p:spTgt spid="57348"/>
                                        </p:tgtEl>
                                        <p:attrNameLst>
                                          <p:attrName>ppt_x</p:attrName>
                                        </p:attrNameLst>
                                      </p:cBhvr>
                                      <p:tavLst>
                                        <p:tav tm="0">
                                          <p:val>
                                            <p:strVal val="#ppt_x"/>
                                          </p:val>
                                        </p:tav>
                                        <p:tav tm="100000">
                                          <p:val>
                                            <p:strVal val="#ppt_x"/>
                                          </p:val>
                                        </p:tav>
                                      </p:tavLst>
                                    </p:anim>
                                    <p:anim calcmode="lin" valueType="num">
                                      <p:cBhvr>
                                        <p:cTn id="9" dur="1000" fill="hold"/>
                                        <p:tgtEl>
                                          <p:spTgt spid="5734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7349">
                                            <p:txEl>
                                              <p:pRg st="0" end="0"/>
                                            </p:txEl>
                                          </p:spTgt>
                                        </p:tgtEl>
                                        <p:attrNameLst>
                                          <p:attrName>style.visibility</p:attrName>
                                        </p:attrNameLst>
                                      </p:cBhvr>
                                      <p:to>
                                        <p:strVal val="visible"/>
                                      </p:to>
                                    </p:set>
                                    <p:animEffect transition="in" filter="fade">
                                      <p:cBhvr>
                                        <p:cTn id="14" dur="2000"/>
                                        <p:tgtEl>
                                          <p:spTgt spid="57349">
                                            <p:txEl>
                                              <p:pRg st="0" end="0"/>
                                            </p:txEl>
                                          </p:spTgt>
                                        </p:tgtEl>
                                      </p:cBhvr>
                                    </p:animEffect>
                                    <p:anim calcmode="lin" valueType="num">
                                      <p:cBhvr>
                                        <p:cTn id="15" dur="2000" fill="hold"/>
                                        <p:tgtEl>
                                          <p:spTgt spid="57349">
                                            <p:txEl>
                                              <p:pRg st="0" end="0"/>
                                            </p:txEl>
                                          </p:spTgt>
                                        </p:tgtEl>
                                        <p:attrNameLst>
                                          <p:attrName>ppt_x</p:attrName>
                                        </p:attrNameLst>
                                      </p:cBhvr>
                                      <p:tavLst>
                                        <p:tav tm="0">
                                          <p:val>
                                            <p:strVal val="#ppt_x"/>
                                          </p:val>
                                        </p:tav>
                                        <p:tav tm="100000">
                                          <p:val>
                                            <p:strVal val="#ppt_x"/>
                                          </p:val>
                                        </p:tav>
                                      </p:tavLst>
                                    </p:anim>
                                    <p:anim calcmode="lin" valueType="num">
                                      <p:cBhvr>
                                        <p:cTn id="16" dur="2000" fill="hold"/>
                                        <p:tgtEl>
                                          <p:spTgt spid="5734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7349">
                                            <p:txEl>
                                              <p:pRg st="1" end="1"/>
                                            </p:txEl>
                                          </p:spTgt>
                                        </p:tgtEl>
                                        <p:attrNameLst>
                                          <p:attrName>style.visibility</p:attrName>
                                        </p:attrNameLst>
                                      </p:cBhvr>
                                      <p:to>
                                        <p:strVal val="visible"/>
                                      </p:to>
                                    </p:set>
                                    <p:animEffect transition="in" filter="fade">
                                      <p:cBhvr>
                                        <p:cTn id="21" dur="2000"/>
                                        <p:tgtEl>
                                          <p:spTgt spid="57349">
                                            <p:txEl>
                                              <p:pRg st="1" end="1"/>
                                            </p:txEl>
                                          </p:spTgt>
                                        </p:tgtEl>
                                      </p:cBhvr>
                                    </p:animEffect>
                                    <p:anim calcmode="lin" valueType="num">
                                      <p:cBhvr>
                                        <p:cTn id="22" dur="2000" fill="hold"/>
                                        <p:tgtEl>
                                          <p:spTgt spid="57349">
                                            <p:txEl>
                                              <p:pRg st="1" end="1"/>
                                            </p:txEl>
                                          </p:spTgt>
                                        </p:tgtEl>
                                        <p:attrNameLst>
                                          <p:attrName>ppt_x</p:attrName>
                                        </p:attrNameLst>
                                      </p:cBhvr>
                                      <p:tavLst>
                                        <p:tav tm="0">
                                          <p:val>
                                            <p:strVal val="#ppt_x"/>
                                          </p:val>
                                        </p:tav>
                                        <p:tav tm="100000">
                                          <p:val>
                                            <p:strVal val="#ppt_x"/>
                                          </p:val>
                                        </p:tav>
                                      </p:tavLst>
                                    </p:anim>
                                    <p:anim calcmode="lin" valueType="num">
                                      <p:cBhvr>
                                        <p:cTn id="23" dur="2000" fill="hold"/>
                                        <p:tgtEl>
                                          <p:spTgt spid="5734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51" presetClass="entr" presetSubtype="0" fill="hold" nodeType="clickEffect">
                                  <p:stCondLst>
                                    <p:cond delay="0"/>
                                  </p:stCondLst>
                                  <p:childTnLst>
                                    <p:set>
                                      <p:cBhvr>
                                        <p:cTn id="27" dur="1" fill="hold">
                                          <p:stCondLst>
                                            <p:cond delay="0"/>
                                          </p:stCondLst>
                                        </p:cTn>
                                        <p:tgtEl>
                                          <p:spTgt spid="57351"/>
                                        </p:tgtEl>
                                        <p:attrNameLst>
                                          <p:attrName>style.visibility</p:attrName>
                                        </p:attrNameLst>
                                      </p:cBhvr>
                                      <p:to>
                                        <p:strVal val="visible"/>
                                      </p:to>
                                    </p:set>
                                    <p:animEffect transition="in" filter="fade">
                                      <p:cBhvr>
                                        <p:cTn id="28" dur="770" decel="100000"/>
                                        <p:tgtEl>
                                          <p:spTgt spid="57351"/>
                                        </p:tgtEl>
                                      </p:cBhvr>
                                    </p:animEffect>
                                    <p:animScale>
                                      <p:cBhvr>
                                        <p:cTn id="29" dur="770" decel="100000"/>
                                        <p:tgtEl>
                                          <p:spTgt spid="57351"/>
                                        </p:tgtEl>
                                      </p:cBhvr>
                                      <p:from x="10000" y="10000"/>
                                      <p:to x="200000" y="450000"/>
                                    </p:animScale>
                                    <p:animScale>
                                      <p:cBhvr>
                                        <p:cTn id="30" dur="1230" accel="100000" fill="hold">
                                          <p:stCondLst>
                                            <p:cond delay="770"/>
                                          </p:stCondLst>
                                        </p:cTn>
                                        <p:tgtEl>
                                          <p:spTgt spid="57351"/>
                                        </p:tgtEl>
                                      </p:cBhvr>
                                      <p:from x="200000" y="450000"/>
                                      <p:to x="100000" y="100000"/>
                                    </p:animScale>
                                    <p:set>
                                      <p:cBhvr>
                                        <p:cTn id="31" dur="770" fill="hold"/>
                                        <p:tgtEl>
                                          <p:spTgt spid="57351"/>
                                        </p:tgtEl>
                                        <p:attrNameLst>
                                          <p:attrName>ppt_x</p:attrName>
                                        </p:attrNameLst>
                                      </p:cBhvr>
                                      <p:to>
                                        <p:strVal val="(0.5)"/>
                                      </p:to>
                                    </p:set>
                                    <p:anim from="(0.5)" to="(#ppt_x)" calcmode="lin" valueType="num">
                                      <p:cBhvr>
                                        <p:cTn id="32" dur="1230" accel="100000" fill="hold">
                                          <p:stCondLst>
                                            <p:cond delay="770"/>
                                          </p:stCondLst>
                                        </p:cTn>
                                        <p:tgtEl>
                                          <p:spTgt spid="57351"/>
                                        </p:tgtEl>
                                        <p:attrNameLst>
                                          <p:attrName>ppt_x</p:attrName>
                                        </p:attrNameLst>
                                      </p:cBhvr>
                                    </p:anim>
                                    <p:set>
                                      <p:cBhvr>
                                        <p:cTn id="33" dur="770" fill="hold"/>
                                        <p:tgtEl>
                                          <p:spTgt spid="57351"/>
                                        </p:tgtEl>
                                        <p:attrNameLst>
                                          <p:attrName>ppt_y</p:attrName>
                                        </p:attrNameLst>
                                      </p:cBhvr>
                                      <p:to>
                                        <p:strVal val="(#ppt_y+0.4)"/>
                                      </p:to>
                                    </p:set>
                                    <p:anim from="(#ppt_y+0.4)" to="(#ppt_y)" calcmode="lin" valueType="num">
                                      <p:cBhvr>
                                        <p:cTn id="34" dur="1230" accel="100000" fill="hold">
                                          <p:stCondLst>
                                            <p:cond delay="770"/>
                                          </p:stCondLst>
                                        </p:cTn>
                                        <p:tgtEl>
                                          <p:spTgt spid="57351"/>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p:bldP spid="57349"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228600" y="228600"/>
            <a:ext cx="2759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3. </a:t>
            </a:r>
            <a:r>
              <a:rPr lang="zh-CN" altLang="en-US" sz="2800">
                <a:solidFill>
                  <a:schemeClr val="accent2"/>
                </a:solidFill>
              </a:rPr>
              <a:t>等势面的性质</a:t>
            </a:r>
            <a:endParaRPr lang="zh-CN" altLang="en-US" sz="2800" b="0">
              <a:solidFill>
                <a:schemeClr val="accent2"/>
              </a:solidFill>
            </a:endParaRPr>
          </a:p>
        </p:txBody>
      </p:sp>
      <p:sp>
        <p:nvSpPr>
          <p:cNvPr id="67587" name="Text Box 3"/>
          <p:cNvSpPr txBox="1">
            <a:spLocks noChangeArrowheads="1"/>
          </p:cNvSpPr>
          <p:nvPr/>
        </p:nvSpPr>
        <p:spPr bwMode="auto">
          <a:xfrm>
            <a:off x="250825" y="2060575"/>
            <a:ext cx="938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marL="1047750" indent="-1047750">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a:solidFill>
                  <a:schemeClr val="accent2"/>
                </a:solidFill>
              </a:rPr>
              <a:t>2) </a:t>
            </a:r>
            <a:r>
              <a:rPr lang="zh-CN" altLang="en-US" sz="2800">
                <a:solidFill>
                  <a:schemeClr val="accent2"/>
                </a:solidFill>
              </a:rPr>
              <a:t>在静电场中，沿等势面移动时，电场力所做的功为零。</a:t>
            </a:r>
          </a:p>
        </p:txBody>
      </p:sp>
      <p:sp>
        <p:nvSpPr>
          <p:cNvPr id="67588" name="Rectangle 4"/>
          <p:cNvSpPr>
            <a:spLocks noChangeArrowheads="1"/>
          </p:cNvSpPr>
          <p:nvPr/>
        </p:nvSpPr>
        <p:spPr bwMode="auto">
          <a:xfrm>
            <a:off x="0" y="6858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67589" name="Text Box 5"/>
          <p:cNvSpPr txBox="1">
            <a:spLocks noChangeArrowheads="1"/>
          </p:cNvSpPr>
          <p:nvPr/>
        </p:nvSpPr>
        <p:spPr bwMode="auto">
          <a:xfrm>
            <a:off x="250825" y="3203575"/>
            <a:ext cx="8839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marL="476250" indent="-476250">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a:solidFill>
                  <a:schemeClr val="accent2"/>
                </a:solidFill>
              </a:rPr>
              <a:t>3) </a:t>
            </a:r>
            <a:r>
              <a:rPr lang="zh-CN" altLang="en-US" sz="2800">
                <a:solidFill>
                  <a:schemeClr val="accent2"/>
                </a:solidFill>
              </a:rPr>
              <a:t>在静电场中，等势面与电场线处处</a:t>
            </a:r>
            <a:r>
              <a:rPr lang="zh-CN" altLang="en-US" sz="2800">
                <a:solidFill>
                  <a:srgbClr val="CC3300"/>
                </a:solidFill>
              </a:rPr>
              <a:t>正交</a:t>
            </a:r>
            <a:r>
              <a:rPr lang="zh-CN" altLang="en-US" sz="2800">
                <a:solidFill>
                  <a:schemeClr val="accent2"/>
                </a:solidFill>
              </a:rPr>
              <a:t>。电场线的方向，</a:t>
            </a:r>
            <a:r>
              <a:rPr lang="zh-CN" altLang="en-US" sz="2800">
                <a:solidFill>
                  <a:srgbClr val="CC3300"/>
                </a:solidFill>
              </a:rPr>
              <a:t>指向电势降落的方向</a:t>
            </a:r>
            <a:r>
              <a:rPr lang="zh-CN" altLang="en-US" sz="2800">
                <a:solidFill>
                  <a:schemeClr val="accent2"/>
                </a:solidFill>
              </a:rPr>
              <a:t>。</a:t>
            </a:r>
          </a:p>
        </p:txBody>
      </p:sp>
      <p:sp>
        <p:nvSpPr>
          <p:cNvPr id="67590" name="Text Box 6"/>
          <p:cNvSpPr txBox="1">
            <a:spLocks noChangeArrowheads="1"/>
          </p:cNvSpPr>
          <p:nvPr/>
        </p:nvSpPr>
        <p:spPr bwMode="auto">
          <a:xfrm>
            <a:off x="246063" y="4570413"/>
            <a:ext cx="87185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marL="476250" indent="-476250">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4) </a:t>
            </a:r>
            <a:r>
              <a:rPr lang="zh-CN" altLang="en-US" sz="2800">
                <a:solidFill>
                  <a:schemeClr val="accent2"/>
                </a:solidFill>
              </a:rPr>
              <a:t>两等势面相距较近处的场强数值大，相距较远处的场强数值小。</a:t>
            </a:r>
            <a:endParaRPr lang="zh-CN" altLang="en-US" sz="2800" b="0"/>
          </a:p>
        </p:txBody>
      </p:sp>
      <p:sp>
        <p:nvSpPr>
          <p:cNvPr id="67591" name="Text Box 7"/>
          <p:cNvSpPr txBox="1">
            <a:spLocks noChangeArrowheads="1"/>
          </p:cNvSpPr>
          <p:nvPr/>
        </p:nvSpPr>
        <p:spPr bwMode="auto">
          <a:xfrm>
            <a:off x="152400" y="914400"/>
            <a:ext cx="4945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a:solidFill>
                  <a:schemeClr val="accent2"/>
                </a:solidFill>
              </a:rPr>
              <a:t>1) </a:t>
            </a:r>
            <a:r>
              <a:rPr lang="zh-CN" altLang="en-US" sz="2800">
                <a:solidFill>
                  <a:schemeClr val="accent2"/>
                </a:solidFill>
                <a:latin typeface="宋体" pitchFamily="2" charset="-122"/>
              </a:rPr>
              <a:t>不同电势的等势面不能相交</a:t>
            </a:r>
            <a:r>
              <a:rPr lang="zh-CN" altLang="en-US" sz="2800">
                <a:solidFill>
                  <a:schemeClr val="accent2"/>
                </a:solidFill>
              </a:rPr>
              <a:t> </a:t>
            </a:r>
            <a:endParaRPr lang="en-US" altLang="zh-CN" sz="2800">
              <a:solidFill>
                <a:schemeClr val="accent2"/>
              </a:solidFill>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7586"/>
                                        </p:tgtEl>
                                        <p:attrNameLst>
                                          <p:attrName>style.visibility</p:attrName>
                                        </p:attrNameLst>
                                      </p:cBhvr>
                                      <p:to>
                                        <p:strVal val="visible"/>
                                      </p:to>
                                    </p:set>
                                    <p:animEffect transition="in" filter="blinds(horizontal)">
                                      <p:cBhvr>
                                        <p:cTn id="7" dur="500"/>
                                        <p:tgtEl>
                                          <p:spTgt spid="67586"/>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67588"/>
                                        </p:tgtEl>
                                        <p:attrNameLst>
                                          <p:attrName>style.visibility</p:attrName>
                                        </p:attrNameLst>
                                      </p:cBhvr>
                                      <p:to>
                                        <p:strVal val="visible"/>
                                      </p:to>
                                    </p:set>
                                    <p:animEffect transition="in" filter="strips(upRight)">
                                      <p:cBhvr>
                                        <p:cTn id="11" dur="500"/>
                                        <p:tgtEl>
                                          <p:spTgt spid="6758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7591"/>
                                        </p:tgtEl>
                                        <p:attrNameLst>
                                          <p:attrName>style.visibility</p:attrName>
                                        </p:attrNameLst>
                                      </p:cBhvr>
                                      <p:to>
                                        <p:strVal val="visible"/>
                                      </p:to>
                                    </p:set>
                                    <p:animEffect transition="in" filter="wipe(left)">
                                      <p:cBhvr>
                                        <p:cTn id="16" dur="500"/>
                                        <p:tgtEl>
                                          <p:spTgt spid="6759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7587"/>
                                        </p:tgtEl>
                                        <p:attrNameLst>
                                          <p:attrName>style.visibility</p:attrName>
                                        </p:attrNameLst>
                                      </p:cBhvr>
                                      <p:to>
                                        <p:strVal val="visible"/>
                                      </p:to>
                                    </p:set>
                                    <p:animEffect transition="in" filter="wipe(left)">
                                      <p:cBhvr>
                                        <p:cTn id="21" dur="500"/>
                                        <p:tgtEl>
                                          <p:spTgt spid="6758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7589"/>
                                        </p:tgtEl>
                                        <p:attrNameLst>
                                          <p:attrName>style.visibility</p:attrName>
                                        </p:attrNameLst>
                                      </p:cBhvr>
                                      <p:to>
                                        <p:strVal val="visible"/>
                                      </p:to>
                                    </p:set>
                                    <p:animEffect transition="in" filter="wipe(left)">
                                      <p:cBhvr>
                                        <p:cTn id="26" dur="500"/>
                                        <p:tgtEl>
                                          <p:spTgt spid="6758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7590"/>
                                        </p:tgtEl>
                                        <p:attrNameLst>
                                          <p:attrName>style.visibility</p:attrName>
                                        </p:attrNameLst>
                                      </p:cBhvr>
                                      <p:to>
                                        <p:strVal val="visible"/>
                                      </p:to>
                                    </p:set>
                                    <p:animEffect transition="in" filter="wipe(left)">
                                      <p:cBhvr>
                                        <p:cTn id="31" dur="500"/>
                                        <p:tgtEl>
                                          <p:spTgt spid="67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utoUpdateAnimBg="0"/>
      <p:bldP spid="67587" grpId="0" autoUpdateAnimBg="0"/>
      <p:bldP spid="67588" grpId="0" animBg="1"/>
      <p:bldP spid="67589" grpId="0" autoUpdateAnimBg="0"/>
      <p:bldP spid="67590" grpId="0" autoUpdateAnimBg="0"/>
      <p:bldP spid="67591"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250825" y="476250"/>
            <a:ext cx="72723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dirty="0">
                <a:solidFill>
                  <a:schemeClr val="accent2"/>
                </a:solidFill>
              </a:rPr>
              <a:t>1.4.6  </a:t>
            </a:r>
            <a:r>
              <a:rPr lang="zh-CN" altLang="en-US" dirty="0">
                <a:solidFill>
                  <a:schemeClr val="accent2"/>
                </a:solidFill>
              </a:rPr>
              <a:t>电势梯度</a:t>
            </a:r>
            <a:r>
              <a:rPr lang="en-US" altLang="zh-CN" dirty="0">
                <a:solidFill>
                  <a:schemeClr val="accent2"/>
                </a:solidFill>
              </a:rPr>
              <a:t>(Potential Gradient)</a:t>
            </a:r>
          </a:p>
        </p:txBody>
      </p:sp>
      <p:sp>
        <p:nvSpPr>
          <p:cNvPr id="68611" name="Text Box 3"/>
          <p:cNvSpPr txBox="1">
            <a:spLocks noChangeArrowheads="1"/>
          </p:cNvSpPr>
          <p:nvPr/>
        </p:nvSpPr>
        <p:spPr bwMode="auto">
          <a:xfrm>
            <a:off x="212725" y="1493838"/>
            <a:ext cx="5080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a:solidFill>
                  <a:schemeClr val="accent2"/>
                </a:solidFill>
              </a:rPr>
              <a:t>一、电场强度和电势的关系</a:t>
            </a:r>
            <a:endParaRPr lang="zh-CN" altLang="en-US" b="0">
              <a:solidFill>
                <a:schemeClr val="accent2"/>
              </a:solidFill>
            </a:endParaRPr>
          </a:p>
        </p:txBody>
      </p:sp>
      <p:sp>
        <p:nvSpPr>
          <p:cNvPr id="68612" name="Text Box 4"/>
          <p:cNvSpPr txBox="1">
            <a:spLocks noChangeArrowheads="1"/>
          </p:cNvSpPr>
          <p:nvPr/>
        </p:nvSpPr>
        <p:spPr bwMode="auto">
          <a:xfrm>
            <a:off x="990600" y="2103438"/>
            <a:ext cx="2438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rgbClr val="CC3300"/>
                </a:solidFill>
              </a:rPr>
              <a:t>积分</a:t>
            </a:r>
            <a:r>
              <a:rPr lang="zh-CN" altLang="en-US" sz="2800">
                <a:solidFill>
                  <a:schemeClr val="accent2"/>
                </a:solidFill>
              </a:rPr>
              <a:t>关系式</a:t>
            </a:r>
            <a:endParaRPr lang="zh-CN" altLang="en-US" sz="2800" b="0">
              <a:solidFill>
                <a:schemeClr val="accent2"/>
              </a:solidFill>
            </a:endParaRPr>
          </a:p>
        </p:txBody>
      </p:sp>
      <p:graphicFrame>
        <p:nvGraphicFramePr>
          <p:cNvPr id="68613" name="Object 5"/>
          <p:cNvGraphicFramePr>
            <a:graphicFrameLocks noChangeAspect="1"/>
          </p:cNvGraphicFramePr>
          <p:nvPr/>
        </p:nvGraphicFramePr>
        <p:xfrm>
          <a:off x="2051050" y="2668588"/>
          <a:ext cx="2044700" cy="736600"/>
        </p:xfrm>
        <a:graphic>
          <a:graphicData uri="http://schemas.openxmlformats.org/presentationml/2006/ole">
            <mc:AlternateContent xmlns:mc="http://schemas.openxmlformats.org/markup-compatibility/2006">
              <mc:Choice xmlns:v="urn:schemas-microsoft-com:vml" Requires="v">
                <p:oleObj name="公式" r:id="rId2" imgW="2009792" imgH="695257" progId="Equation.3">
                  <p:embed/>
                </p:oleObj>
              </mc:Choice>
              <mc:Fallback>
                <p:oleObj name="公式" r:id="rId2" imgW="2009792" imgH="695257"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2668588"/>
                        <a:ext cx="20447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68614" name="Object 6"/>
          <p:cNvGraphicFramePr>
            <a:graphicFrameLocks noChangeAspect="1"/>
          </p:cNvGraphicFramePr>
          <p:nvPr/>
        </p:nvGraphicFramePr>
        <p:xfrm>
          <a:off x="4919663" y="2763838"/>
          <a:ext cx="1044575" cy="482600"/>
        </p:xfrm>
        <a:graphic>
          <a:graphicData uri="http://schemas.openxmlformats.org/presentationml/2006/ole">
            <mc:AlternateContent xmlns:mc="http://schemas.openxmlformats.org/markup-compatibility/2006">
              <mc:Choice xmlns:v="urn:schemas-microsoft-com:vml" Requires="v">
                <p:oleObj name="Equation" r:id="rId4" imgW="952433" imgH="447743" progId="Equation.3">
                  <p:embed/>
                </p:oleObj>
              </mc:Choice>
              <mc:Fallback>
                <p:oleObj name="Equation" r:id="rId4" imgW="952433" imgH="447743"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9663" y="2763838"/>
                        <a:ext cx="10445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5" name="Text Box 7"/>
          <p:cNvSpPr txBox="1">
            <a:spLocks noChangeArrowheads="1"/>
          </p:cNvSpPr>
          <p:nvPr/>
        </p:nvSpPr>
        <p:spPr bwMode="auto">
          <a:xfrm>
            <a:off x="990600" y="3551238"/>
            <a:ext cx="2232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800">
                <a:solidFill>
                  <a:srgbClr val="CC3300"/>
                </a:solidFill>
              </a:rPr>
              <a:t>微分</a:t>
            </a:r>
            <a:r>
              <a:rPr lang="zh-CN" altLang="en-US" sz="2800">
                <a:solidFill>
                  <a:schemeClr val="accent2"/>
                </a:solidFill>
              </a:rPr>
              <a:t>关系式</a:t>
            </a:r>
            <a:endParaRPr lang="zh-CN" altLang="en-US" sz="2800" b="0">
              <a:solidFill>
                <a:schemeClr val="accent2"/>
              </a:solidFill>
            </a:endParaRPr>
          </a:p>
        </p:txBody>
      </p:sp>
      <p:graphicFrame>
        <p:nvGraphicFramePr>
          <p:cNvPr id="68616" name="Object 8"/>
          <p:cNvGraphicFramePr>
            <a:graphicFrameLocks noChangeAspect="1"/>
          </p:cNvGraphicFramePr>
          <p:nvPr/>
        </p:nvGraphicFramePr>
        <p:xfrm>
          <a:off x="2343150" y="4160838"/>
          <a:ext cx="3205163" cy="468312"/>
        </p:xfrm>
        <a:graphic>
          <a:graphicData uri="http://schemas.openxmlformats.org/presentationml/2006/ole">
            <mc:AlternateContent xmlns:mc="http://schemas.openxmlformats.org/markup-compatibility/2006">
              <mc:Choice xmlns:v="urn:schemas-microsoft-com:vml" Requires="v">
                <p:oleObj name="公式" r:id="rId6" imgW="3114624" imgH="428557" progId="Equation.3">
                  <p:embed/>
                </p:oleObj>
              </mc:Choice>
              <mc:Fallback>
                <p:oleObj name="公式" r:id="rId6" imgW="3114624" imgH="428557"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3150" y="4160838"/>
                        <a:ext cx="320516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sp>
        <p:nvSpPr>
          <p:cNvPr id="68617" name="Rectangle 9"/>
          <p:cNvSpPr>
            <a:spLocks noChangeArrowheads="1"/>
          </p:cNvSpPr>
          <p:nvPr/>
        </p:nvSpPr>
        <p:spPr bwMode="auto">
          <a:xfrm>
            <a:off x="0" y="1341438"/>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68618" name="Text Box 10"/>
          <p:cNvSpPr txBox="1">
            <a:spLocks noChangeArrowheads="1"/>
          </p:cNvSpPr>
          <p:nvPr/>
        </p:nvSpPr>
        <p:spPr bwMode="auto">
          <a:xfrm>
            <a:off x="4191000" y="4999038"/>
            <a:ext cx="2743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rgbClr val="CC3300"/>
                </a:solidFill>
              </a:rPr>
              <a:t>电势梯度</a:t>
            </a:r>
            <a:endParaRPr lang="zh-CN" altLang="en-US" sz="2800" b="0"/>
          </a:p>
        </p:txBody>
      </p:sp>
      <p:graphicFrame>
        <p:nvGraphicFramePr>
          <p:cNvPr id="68619" name="Object 11"/>
          <p:cNvGraphicFramePr>
            <a:graphicFrameLocks noChangeAspect="1"/>
          </p:cNvGraphicFramePr>
          <p:nvPr/>
        </p:nvGraphicFramePr>
        <p:xfrm>
          <a:off x="1670050" y="5075238"/>
          <a:ext cx="1935163" cy="404812"/>
        </p:xfrm>
        <a:graphic>
          <a:graphicData uri="http://schemas.openxmlformats.org/presentationml/2006/ole">
            <mc:AlternateContent xmlns:mc="http://schemas.openxmlformats.org/markup-compatibility/2006">
              <mc:Choice xmlns:v="urn:schemas-microsoft-com:vml" Requires="v">
                <p:oleObj name="公式" r:id="rId8" imgW="1866833" imgH="371543" progId="Equation.3">
                  <p:embed/>
                </p:oleObj>
              </mc:Choice>
              <mc:Fallback>
                <p:oleObj name="公式" r:id="rId8" imgW="1866833" imgH="371543"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0050" y="5075238"/>
                        <a:ext cx="1935163"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sp>
        <p:nvSpPr>
          <p:cNvPr id="68620" name="Text Box 12"/>
          <p:cNvSpPr txBox="1">
            <a:spLocks noChangeArrowheads="1"/>
          </p:cNvSpPr>
          <p:nvPr/>
        </p:nvSpPr>
        <p:spPr bwMode="auto">
          <a:xfrm>
            <a:off x="1755775" y="5783263"/>
            <a:ext cx="1592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SI</a:t>
            </a:r>
            <a:r>
              <a:rPr lang="zh-CN" altLang="en-US" sz="2800">
                <a:solidFill>
                  <a:schemeClr val="accent2"/>
                </a:solidFill>
                <a:latin typeface="宋体" pitchFamily="2" charset="-122"/>
              </a:rPr>
              <a:t>单位：</a:t>
            </a:r>
          </a:p>
        </p:txBody>
      </p:sp>
      <p:sp>
        <p:nvSpPr>
          <p:cNvPr id="68621" name="Text Box 13"/>
          <p:cNvSpPr txBox="1">
            <a:spLocks noChangeArrowheads="1"/>
          </p:cNvSpPr>
          <p:nvPr/>
        </p:nvSpPr>
        <p:spPr bwMode="auto">
          <a:xfrm>
            <a:off x="3962400" y="5775325"/>
            <a:ext cx="1887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伏</a:t>
            </a:r>
            <a:r>
              <a:rPr lang="en-US" altLang="zh-CN" sz="2800">
                <a:solidFill>
                  <a:schemeClr val="accent2"/>
                </a:solidFill>
              </a:rPr>
              <a:t>/</a:t>
            </a:r>
            <a:r>
              <a:rPr lang="zh-CN" altLang="en-US" sz="2800">
                <a:solidFill>
                  <a:schemeClr val="accent2"/>
                </a:solidFill>
              </a:rPr>
              <a:t>米</a:t>
            </a:r>
            <a:r>
              <a:rPr lang="en-US" altLang="zh-CN" sz="2800">
                <a:solidFill>
                  <a:schemeClr val="accent2"/>
                </a:solidFill>
              </a:rPr>
              <a:t>(V/m)</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blinds(horizontal)">
                                      <p:cBhvr>
                                        <p:cTn id="7" dur="500"/>
                                        <p:tgtEl>
                                          <p:spTgt spid="68610"/>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68617"/>
                                        </p:tgtEl>
                                        <p:attrNameLst>
                                          <p:attrName>style.visibility</p:attrName>
                                        </p:attrNameLst>
                                      </p:cBhvr>
                                      <p:to>
                                        <p:strVal val="visible"/>
                                      </p:to>
                                    </p:set>
                                    <p:animEffect transition="in" filter="strips(upRight)">
                                      <p:cBhvr>
                                        <p:cTn id="11" dur="500"/>
                                        <p:tgtEl>
                                          <p:spTgt spid="6861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68611"/>
                                        </p:tgtEl>
                                        <p:attrNameLst>
                                          <p:attrName>style.visibility</p:attrName>
                                        </p:attrNameLst>
                                      </p:cBhvr>
                                      <p:to>
                                        <p:strVal val="visible"/>
                                      </p:to>
                                    </p:set>
                                    <p:animEffect transition="in" filter="blinds(vertical)">
                                      <p:cBhvr>
                                        <p:cTn id="16" dur="500"/>
                                        <p:tgtEl>
                                          <p:spTgt spid="686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8612"/>
                                        </p:tgtEl>
                                        <p:attrNameLst>
                                          <p:attrName>style.visibility</p:attrName>
                                        </p:attrNameLst>
                                      </p:cBhvr>
                                      <p:to>
                                        <p:strVal val="visible"/>
                                      </p:to>
                                    </p:set>
                                    <p:animEffect transition="in" filter="wipe(left)">
                                      <p:cBhvr>
                                        <p:cTn id="21" dur="500"/>
                                        <p:tgtEl>
                                          <p:spTgt spid="6861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nodeType="clickEffect">
                                  <p:stCondLst>
                                    <p:cond delay="0"/>
                                  </p:stCondLst>
                                  <p:childTnLst>
                                    <p:set>
                                      <p:cBhvr>
                                        <p:cTn id="25" dur="1" fill="hold">
                                          <p:stCondLst>
                                            <p:cond delay="0"/>
                                          </p:stCondLst>
                                        </p:cTn>
                                        <p:tgtEl>
                                          <p:spTgt spid="68613"/>
                                        </p:tgtEl>
                                        <p:attrNameLst>
                                          <p:attrName>style.visibility</p:attrName>
                                        </p:attrNameLst>
                                      </p:cBhvr>
                                      <p:to>
                                        <p:strVal val="visible"/>
                                      </p:to>
                                    </p:set>
                                    <p:anim calcmode="lin" valueType="num">
                                      <p:cBhvr additive="base">
                                        <p:cTn id="26" dur="500" fill="hold"/>
                                        <p:tgtEl>
                                          <p:spTgt spid="68613"/>
                                        </p:tgtEl>
                                        <p:attrNameLst>
                                          <p:attrName>ppt_x</p:attrName>
                                        </p:attrNameLst>
                                      </p:cBhvr>
                                      <p:tavLst>
                                        <p:tav tm="0">
                                          <p:val>
                                            <p:strVal val="0-#ppt_w/2"/>
                                          </p:val>
                                        </p:tav>
                                        <p:tav tm="100000">
                                          <p:val>
                                            <p:strVal val="#ppt_x"/>
                                          </p:val>
                                        </p:tav>
                                      </p:tavLst>
                                    </p:anim>
                                    <p:anim calcmode="lin" valueType="num">
                                      <p:cBhvr additive="base">
                                        <p:cTn id="27" dur="500" fill="hold"/>
                                        <p:tgtEl>
                                          <p:spTgt spid="68613"/>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nodeType="clickEffect">
                                  <p:stCondLst>
                                    <p:cond delay="0"/>
                                  </p:stCondLst>
                                  <p:childTnLst>
                                    <p:set>
                                      <p:cBhvr>
                                        <p:cTn id="31" dur="1" fill="hold">
                                          <p:stCondLst>
                                            <p:cond delay="0"/>
                                          </p:stCondLst>
                                        </p:cTn>
                                        <p:tgtEl>
                                          <p:spTgt spid="68614"/>
                                        </p:tgtEl>
                                        <p:attrNameLst>
                                          <p:attrName>style.visibility</p:attrName>
                                        </p:attrNameLst>
                                      </p:cBhvr>
                                      <p:to>
                                        <p:strVal val="visible"/>
                                      </p:to>
                                    </p:set>
                                    <p:anim calcmode="lin" valueType="num">
                                      <p:cBhvr additive="base">
                                        <p:cTn id="32" dur="500" fill="hold"/>
                                        <p:tgtEl>
                                          <p:spTgt spid="68614"/>
                                        </p:tgtEl>
                                        <p:attrNameLst>
                                          <p:attrName>ppt_x</p:attrName>
                                        </p:attrNameLst>
                                      </p:cBhvr>
                                      <p:tavLst>
                                        <p:tav tm="0">
                                          <p:val>
                                            <p:strVal val="1+#ppt_w/2"/>
                                          </p:val>
                                        </p:tav>
                                        <p:tav tm="100000">
                                          <p:val>
                                            <p:strVal val="#ppt_x"/>
                                          </p:val>
                                        </p:tav>
                                      </p:tavLst>
                                    </p:anim>
                                    <p:anim calcmode="lin" valueType="num">
                                      <p:cBhvr additive="base">
                                        <p:cTn id="33" dur="500" fill="hold"/>
                                        <p:tgtEl>
                                          <p:spTgt spid="68614"/>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8615"/>
                                        </p:tgtEl>
                                        <p:attrNameLst>
                                          <p:attrName>style.visibility</p:attrName>
                                        </p:attrNameLst>
                                      </p:cBhvr>
                                      <p:to>
                                        <p:strVal val="visible"/>
                                      </p:to>
                                    </p:set>
                                    <p:animEffect transition="in" filter="wipe(left)">
                                      <p:cBhvr>
                                        <p:cTn id="38" dur="500"/>
                                        <p:tgtEl>
                                          <p:spTgt spid="6861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68616"/>
                                        </p:tgtEl>
                                        <p:attrNameLst>
                                          <p:attrName>style.visibility</p:attrName>
                                        </p:attrNameLst>
                                      </p:cBhvr>
                                      <p:to>
                                        <p:strVal val="visible"/>
                                      </p:to>
                                    </p:set>
                                    <p:anim calcmode="lin" valueType="num">
                                      <p:cBhvr additive="base">
                                        <p:cTn id="43" dur="500" fill="hold"/>
                                        <p:tgtEl>
                                          <p:spTgt spid="68616"/>
                                        </p:tgtEl>
                                        <p:attrNameLst>
                                          <p:attrName>ppt_x</p:attrName>
                                        </p:attrNameLst>
                                      </p:cBhvr>
                                      <p:tavLst>
                                        <p:tav tm="0">
                                          <p:val>
                                            <p:strVal val="#ppt_x"/>
                                          </p:val>
                                        </p:tav>
                                        <p:tav tm="100000">
                                          <p:val>
                                            <p:strVal val="#ppt_x"/>
                                          </p:val>
                                        </p:tav>
                                      </p:tavLst>
                                    </p:anim>
                                    <p:anim calcmode="lin" valueType="num">
                                      <p:cBhvr additive="base">
                                        <p:cTn id="44" dur="500" fill="hold"/>
                                        <p:tgtEl>
                                          <p:spTgt spid="68616"/>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68619"/>
                                        </p:tgtEl>
                                        <p:attrNameLst>
                                          <p:attrName>style.visibility</p:attrName>
                                        </p:attrNameLst>
                                      </p:cBhvr>
                                      <p:to>
                                        <p:strVal val="visible"/>
                                      </p:to>
                                    </p:set>
                                    <p:anim calcmode="lin" valueType="num">
                                      <p:cBhvr additive="base">
                                        <p:cTn id="49" dur="500" fill="hold"/>
                                        <p:tgtEl>
                                          <p:spTgt spid="68619"/>
                                        </p:tgtEl>
                                        <p:attrNameLst>
                                          <p:attrName>ppt_x</p:attrName>
                                        </p:attrNameLst>
                                      </p:cBhvr>
                                      <p:tavLst>
                                        <p:tav tm="0">
                                          <p:val>
                                            <p:strVal val="#ppt_x"/>
                                          </p:val>
                                        </p:tav>
                                        <p:tav tm="100000">
                                          <p:val>
                                            <p:strVal val="#ppt_x"/>
                                          </p:val>
                                        </p:tav>
                                      </p:tavLst>
                                    </p:anim>
                                    <p:anim calcmode="lin" valueType="num">
                                      <p:cBhvr additive="base">
                                        <p:cTn id="50" dur="500" fill="hold"/>
                                        <p:tgtEl>
                                          <p:spTgt spid="68619"/>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68618"/>
                                        </p:tgtEl>
                                        <p:attrNameLst>
                                          <p:attrName>style.visibility</p:attrName>
                                        </p:attrNameLst>
                                      </p:cBhvr>
                                      <p:to>
                                        <p:strVal val="visible"/>
                                      </p:to>
                                    </p:set>
                                    <p:animEffect transition="in" filter="blinds(horizontal)">
                                      <p:cBhvr>
                                        <p:cTn id="55" dur="500"/>
                                        <p:tgtEl>
                                          <p:spTgt spid="6861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68620"/>
                                        </p:tgtEl>
                                        <p:attrNameLst>
                                          <p:attrName>style.visibility</p:attrName>
                                        </p:attrNameLst>
                                      </p:cBhvr>
                                      <p:to>
                                        <p:strVal val="visible"/>
                                      </p:to>
                                    </p:set>
                                    <p:animEffect transition="in" filter="wipe(left)">
                                      <p:cBhvr>
                                        <p:cTn id="60" dur="500"/>
                                        <p:tgtEl>
                                          <p:spTgt spid="6862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68621"/>
                                        </p:tgtEl>
                                        <p:attrNameLst>
                                          <p:attrName>style.visibility</p:attrName>
                                        </p:attrNameLst>
                                      </p:cBhvr>
                                      <p:to>
                                        <p:strVal val="visible"/>
                                      </p:to>
                                    </p:set>
                                    <p:animEffect transition="in" filter="wipe(left)">
                                      <p:cBhvr>
                                        <p:cTn id="65" dur="500"/>
                                        <p:tgtEl>
                                          <p:spTgt spid="68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utoUpdateAnimBg="0"/>
      <p:bldP spid="68611" grpId="0" autoUpdateAnimBg="0"/>
      <p:bldP spid="68612" grpId="0" autoUpdateAnimBg="0"/>
      <p:bldP spid="68615" grpId="0" autoUpdateAnimBg="0"/>
      <p:bldP spid="68617" grpId="0" animBg="1"/>
      <p:bldP spid="68618" grpId="0" autoUpdateAnimBg="0"/>
      <p:bldP spid="68620" grpId="0" autoUpdateAnimBg="0"/>
      <p:bldP spid="68621"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3175" y="6096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69635" name="Text Box 3"/>
          <p:cNvSpPr txBox="1">
            <a:spLocks noChangeArrowheads="1"/>
          </p:cNvSpPr>
          <p:nvPr/>
        </p:nvSpPr>
        <p:spPr bwMode="auto">
          <a:xfrm>
            <a:off x="225425" y="76200"/>
            <a:ext cx="2743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a:solidFill>
                  <a:schemeClr val="accent2"/>
                </a:solidFill>
              </a:rPr>
              <a:t>二、电势梯度</a:t>
            </a:r>
            <a:endParaRPr lang="zh-CN" altLang="en-US" b="0">
              <a:solidFill>
                <a:schemeClr val="accent2"/>
              </a:solidFill>
            </a:endParaRPr>
          </a:p>
        </p:txBody>
      </p:sp>
      <p:grpSp>
        <p:nvGrpSpPr>
          <p:cNvPr id="2" name="Group 4"/>
          <p:cNvGrpSpPr>
            <a:grpSpLocks/>
          </p:cNvGrpSpPr>
          <p:nvPr/>
        </p:nvGrpSpPr>
        <p:grpSpPr bwMode="auto">
          <a:xfrm>
            <a:off x="5483225" y="1023938"/>
            <a:ext cx="3579813" cy="2633662"/>
            <a:chOff x="3408" y="2565"/>
            <a:chExt cx="2255" cy="1659"/>
          </a:xfrm>
        </p:grpSpPr>
        <p:sp>
          <p:nvSpPr>
            <p:cNvPr id="43038" name="Arc 5"/>
            <p:cNvSpPr>
              <a:spLocks/>
            </p:cNvSpPr>
            <p:nvPr/>
          </p:nvSpPr>
          <p:spPr bwMode="auto">
            <a:xfrm>
              <a:off x="3408" y="2854"/>
              <a:ext cx="1293" cy="1370"/>
            </a:xfrm>
            <a:custGeom>
              <a:avLst/>
              <a:gdLst>
                <a:gd name="T0" fmla="*/ 0 w 20066"/>
                <a:gd name="T1" fmla="*/ 0 h 20080"/>
                <a:gd name="T2" fmla="*/ 0 w 20066"/>
                <a:gd name="T3" fmla="*/ 0 h 20080"/>
                <a:gd name="T4" fmla="*/ 0 w 20066"/>
                <a:gd name="T5" fmla="*/ 0 h 20080"/>
                <a:gd name="T6" fmla="*/ 0 60000 65536"/>
                <a:gd name="T7" fmla="*/ 0 60000 65536"/>
                <a:gd name="T8" fmla="*/ 0 60000 65536"/>
                <a:gd name="T9" fmla="*/ 0 w 20066"/>
                <a:gd name="T10" fmla="*/ 0 h 20080"/>
                <a:gd name="T11" fmla="*/ 20066 w 20066"/>
                <a:gd name="T12" fmla="*/ 20080 h 20080"/>
              </a:gdLst>
              <a:ahLst/>
              <a:cxnLst>
                <a:cxn ang="T6">
                  <a:pos x="T0" y="T1"/>
                </a:cxn>
                <a:cxn ang="T7">
                  <a:pos x="T2" y="T3"/>
                </a:cxn>
                <a:cxn ang="T8">
                  <a:pos x="T4" y="T5"/>
                </a:cxn>
              </a:cxnLst>
              <a:rect l="T9" t="T10" r="T11" b="T12"/>
              <a:pathLst>
                <a:path w="20066" h="20080" fill="none" extrusionOk="0">
                  <a:moveTo>
                    <a:pt x="7960" y="0"/>
                  </a:moveTo>
                  <a:cubicBezTo>
                    <a:pt x="13486" y="2191"/>
                    <a:pt x="17865" y="6562"/>
                    <a:pt x="20065" y="12084"/>
                  </a:cubicBezTo>
                </a:path>
                <a:path w="20066" h="20080" stroke="0" extrusionOk="0">
                  <a:moveTo>
                    <a:pt x="7960" y="0"/>
                  </a:moveTo>
                  <a:cubicBezTo>
                    <a:pt x="13486" y="2191"/>
                    <a:pt x="17865" y="6562"/>
                    <a:pt x="20065" y="12084"/>
                  </a:cubicBezTo>
                  <a:lnTo>
                    <a:pt x="0" y="20080"/>
                  </a:lnTo>
                  <a:lnTo>
                    <a:pt x="7960" y="0"/>
                  </a:lnTo>
                  <a:close/>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43039" name="Group 6"/>
            <p:cNvGrpSpPr>
              <a:grpSpLocks/>
            </p:cNvGrpSpPr>
            <p:nvPr/>
          </p:nvGrpSpPr>
          <p:grpSpPr bwMode="auto">
            <a:xfrm>
              <a:off x="3888" y="2565"/>
              <a:ext cx="1775" cy="1659"/>
              <a:chOff x="3888" y="2565"/>
              <a:chExt cx="1775" cy="1659"/>
            </a:xfrm>
          </p:grpSpPr>
          <p:sp>
            <p:nvSpPr>
              <p:cNvPr id="43040" name="Line 7"/>
              <p:cNvSpPr>
                <a:spLocks noChangeShapeType="1"/>
              </p:cNvSpPr>
              <p:nvPr/>
            </p:nvSpPr>
            <p:spPr bwMode="auto">
              <a:xfrm flipV="1">
                <a:off x="4454" y="3021"/>
                <a:ext cx="384"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1" name="Arc 8"/>
              <p:cNvSpPr>
                <a:spLocks/>
              </p:cNvSpPr>
              <p:nvPr/>
            </p:nvSpPr>
            <p:spPr bwMode="auto">
              <a:xfrm>
                <a:off x="3888" y="2565"/>
                <a:ext cx="1341" cy="1659"/>
              </a:xfrm>
              <a:custGeom>
                <a:avLst/>
                <a:gdLst>
                  <a:gd name="T0" fmla="*/ 0 w 20800"/>
                  <a:gd name="T1" fmla="*/ 0 h 21332"/>
                  <a:gd name="T2" fmla="*/ 0 w 20800"/>
                  <a:gd name="T3" fmla="*/ 0 h 21332"/>
                  <a:gd name="T4" fmla="*/ 0 w 20800"/>
                  <a:gd name="T5" fmla="*/ 0 h 21332"/>
                  <a:gd name="T6" fmla="*/ 0 60000 65536"/>
                  <a:gd name="T7" fmla="*/ 0 60000 65536"/>
                  <a:gd name="T8" fmla="*/ 0 60000 65536"/>
                  <a:gd name="T9" fmla="*/ 0 w 20800"/>
                  <a:gd name="T10" fmla="*/ 0 h 21332"/>
                  <a:gd name="T11" fmla="*/ 20800 w 20800"/>
                  <a:gd name="T12" fmla="*/ 21332 h 21332"/>
                </a:gdLst>
                <a:ahLst/>
                <a:cxnLst>
                  <a:cxn ang="T6">
                    <a:pos x="T0" y="T1"/>
                  </a:cxn>
                  <a:cxn ang="T7">
                    <a:pos x="T2" y="T3"/>
                  </a:cxn>
                  <a:cxn ang="T8">
                    <a:pos x="T4" y="T5"/>
                  </a:cxn>
                </a:cxnLst>
                <a:rect l="T9" t="T10" r="T11" b="T12"/>
                <a:pathLst>
                  <a:path w="20800" h="21332" fill="none" extrusionOk="0">
                    <a:moveTo>
                      <a:pt x="3391" y="-1"/>
                    </a:moveTo>
                    <a:cubicBezTo>
                      <a:pt x="11725" y="1324"/>
                      <a:pt x="18524" y="7381"/>
                      <a:pt x="20800" y="15507"/>
                    </a:cubicBezTo>
                  </a:path>
                  <a:path w="20800" h="21332" stroke="0" extrusionOk="0">
                    <a:moveTo>
                      <a:pt x="3391" y="-1"/>
                    </a:moveTo>
                    <a:cubicBezTo>
                      <a:pt x="11725" y="1324"/>
                      <a:pt x="18524" y="7381"/>
                      <a:pt x="20800" y="15507"/>
                    </a:cubicBezTo>
                    <a:lnTo>
                      <a:pt x="0" y="21332"/>
                    </a:lnTo>
                    <a:lnTo>
                      <a:pt x="3391" y="-1"/>
                    </a:lnTo>
                    <a:close/>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42" name="Line 9"/>
              <p:cNvSpPr>
                <a:spLocks noChangeShapeType="1"/>
              </p:cNvSpPr>
              <p:nvPr/>
            </p:nvSpPr>
            <p:spPr bwMode="auto">
              <a:xfrm flipV="1">
                <a:off x="4464" y="3165"/>
                <a:ext cx="182" cy="144"/>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3" name="Line 10"/>
              <p:cNvSpPr>
                <a:spLocks noChangeShapeType="1"/>
              </p:cNvSpPr>
              <p:nvPr/>
            </p:nvSpPr>
            <p:spPr bwMode="auto">
              <a:xfrm>
                <a:off x="4464" y="3309"/>
                <a:ext cx="576" cy="0"/>
              </a:xfrm>
              <a:prstGeom prst="line">
                <a:avLst/>
              </a:prstGeom>
              <a:noFill/>
              <a:ln w="28575">
                <a:solidFill>
                  <a:srgbClr val="CC3300"/>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4" name="Text Box 11"/>
              <p:cNvSpPr txBox="1">
                <a:spLocks noChangeArrowheads="1"/>
              </p:cNvSpPr>
              <p:nvPr/>
            </p:nvSpPr>
            <p:spPr bwMode="auto">
              <a:xfrm>
                <a:off x="4320" y="3357"/>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i="1">
                    <a:solidFill>
                      <a:schemeClr val="accent2"/>
                    </a:solidFill>
                  </a:rPr>
                  <a:t>P</a:t>
                </a:r>
                <a:r>
                  <a:rPr lang="en-US" altLang="zh-CN" sz="2400" baseline="-25000">
                    <a:solidFill>
                      <a:schemeClr val="accent2"/>
                    </a:solidFill>
                  </a:rPr>
                  <a:t>1</a:t>
                </a:r>
                <a:endParaRPr lang="en-US" altLang="zh-CN" sz="2400">
                  <a:solidFill>
                    <a:schemeClr val="accent2"/>
                  </a:solidFill>
                </a:endParaRPr>
              </a:p>
            </p:txBody>
          </p:sp>
          <p:sp>
            <p:nvSpPr>
              <p:cNvPr id="43045" name="Text Box 12"/>
              <p:cNvSpPr txBox="1">
                <a:spLocks noChangeArrowheads="1"/>
              </p:cNvSpPr>
              <p:nvPr/>
            </p:nvSpPr>
            <p:spPr bwMode="auto">
              <a:xfrm>
                <a:off x="5040" y="3117"/>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i="1">
                    <a:solidFill>
                      <a:schemeClr val="accent2"/>
                    </a:solidFill>
                  </a:rPr>
                  <a:t>P</a:t>
                </a:r>
                <a:r>
                  <a:rPr lang="en-US" altLang="zh-CN" sz="2400" baseline="-25000">
                    <a:solidFill>
                      <a:schemeClr val="accent2"/>
                    </a:solidFill>
                  </a:rPr>
                  <a:t>3</a:t>
                </a:r>
                <a:endParaRPr lang="en-US" altLang="zh-CN" sz="2400">
                  <a:solidFill>
                    <a:schemeClr val="accent2"/>
                  </a:solidFill>
                </a:endParaRPr>
              </a:p>
            </p:txBody>
          </p:sp>
          <p:sp>
            <p:nvSpPr>
              <p:cNvPr id="43046" name="Text Box 13"/>
              <p:cNvSpPr txBox="1">
                <a:spLocks noChangeArrowheads="1"/>
              </p:cNvSpPr>
              <p:nvPr/>
            </p:nvSpPr>
            <p:spPr bwMode="auto">
              <a:xfrm>
                <a:off x="4781" y="2781"/>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i="1">
                    <a:solidFill>
                      <a:schemeClr val="accent2"/>
                    </a:solidFill>
                  </a:rPr>
                  <a:t>P</a:t>
                </a:r>
                <a:r>
                  <a:rPr lang="en-US" altLang="zh-CN" sz="2400" baseline="-25000">
                    <a:solidFill>
                      <a:schemeClr val="accent2"/>
                    </a:solidFill>
                  </a:rPr>
                  <a:t>2</a:t>
                </a:r>
                <a:endParaRPr lang="en-US" altLang="zh-CN" sz="2400">
                  <a:solidFill>
                    <a:schemeClr val="accent2"/>
                  </a:solidFill>
                </a:endParaRPr>
              </a:p>
            </p:txBody>
          </p:sp>
          <p:graphicFrame>
            <p:nvGraphicFramePr>
              <p:cNvPr id="43047" name="Object 14"/>
              <p:cNvGraphicFramePr>
                <a:graphicFrameLocks noChangeAspect="1"/>
              </p:cNvGraphicFramePr>
              <p:nvPr/>
            </p:nvGraphicFramePr>
            <p:xfrm>
              <a:off x="4691" y="3357"/>
              <a:ext cx="235" cy="223"/>
            </p:xfrm>
            <a:graphic>
              <a:graphicData uri="http://schemas.openxmlformats.org/presentationml/2006/ole">
                <mc:AlternateContent xmlns:mc="http://schemas.openxmlformats.org/markup-compatibility/2006">
                  <mc:Choice xmlns:v="urn:schemas-microsoft-com:vml" Requires="v">
                    <p:oleObj name="公式" r:id="rId2" imgW="381135" imgH="371543" progId="Equation.3">
                      <p:embed/>
                    </p:oleObj>
                  </mc:Choice>
                  <mc:Fallback>
                    <p:oleObj name="公式" r:id="rId2" imgW="381135" imgH="371543" progId="Equation.3">
                      <p:embed/>
                      <p:pic>
                        <p:nvPicPr>
                          <p:cNvPr id="0"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1" y="3357"/>
                            <a:ext cx="23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48" name="Object 15"/>
              <p:cNvGraphicFramePr>
                <a:graphicFrameLocks noChangeAspect="1"/>
              </p:cNvGraphicFramePr>
              <p:nvPr/>
            </p:nvGraphicFramePr>
            <p:xfrm>
              <a:off x="4570" y="2925"/>
              <a:ext cx="234" cy="174"/>
            </p:xfrm>
            <a:graphic>
              <a:graphicData uri="http://schemas.openxmlformats.org/presentationml/2006/ole">
                <mc:AlternateContent xmlns:mc="http://schemas.openxmlformats.org/markup-compatibility/2006">
                  <mc:Choice xmlns:v="urn:schemas-microsoft-com:vml" Requires="v">
                    <p:oleObj name="公式" r:id="rId4" imgW="409457" imgH="295343" progId="Equation.3">
                      <p:embed/>
                    </p:oleObj>
                  </mc:Choice>
                  <mc:Fallback>
                    <p:oleObj name="公式" r:id="rId4" imgW="409457" imgH="295343"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0" y="2925"/>
                            <a:ext cx="23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49" name="Object 16"/>
              <p:cNvGraphicFramePr>
                <a:graphicFrameLocks noChangeAspect="1"/>
              </p:cNvGraphicFramePr>
              <p:nvPr/>
            </p:nvGraphicFramePr>
            <p:xfrm>
              <a:off x="4358" y="2973"/>
              <a:ext cx="192" cy="288"/>
            </p:xfrm>
            <a:graphic>
              <a:graphicData uri="http://schemas.openxmlformats.org/presentationml/2006/ole">
                <mc:AlternateContent xmlns:mc="http://schemas.openxmlformats.org/markup-compatibility/2006">
                  <mc:Choice xmlns:v="urn:schemas-microsoft-com:vml" Requires="v">
                    <p:oleObj name="Equation" r:id="rId6" imgW="266767" imgH="419100" progId="Equation.3">
                      <p:embed/>
                    </p:oleObj>
                  </mc:Choice>
                  <mc:Fallback>
                    <p:oleObj name="Equation" r:id="rId6" imgW="266767" imgH="419100" progId="Equation.3">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8" y="2973"/>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50" name="Object 17"/>
              <p:cNvGraphicFramePr>
                <a:graphicFrameLocks noChangeAspect="1"/>
              </p:cNvGraphicFramePr>
              <p:nvPr/>
            </p:nvGraphicFramePr>
            <p:xfrm>
              <a:off x="4550" y="3837"/>
              <a:ext cx="186" cy="200"/>
            </p:xfrm>
            <a:graphic>
              <a:graphicData uri="http://schemas.openxmlformats.org/presentationml/2006/ole">
                <mc:AlternateContent xmlns:mc="http://schemas.openxmlformats.org/markup-compatibility/2006">
                  <mc:Choice xmlns:v="urn:schemas-microsoft-com:vml" Requires="v">
                    <p:oleObj name="Equation" r:id="rId8" imgW="238176" imgH="276157" progId="Equation.3">
                      <p:embed/>
                    </p:oleObj>
                  </mc:Choice>
                  <mc:Fallback>
                    <p:oleObj name="Equation" r:id="rId8" imgW="238176" imgH="276157" progId="Equation.3">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50" y="3837"/>
                            <a:ext cx="18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51" name="Object 18"/>
              <p:cNvGraphicFramePr>
                <a:graphicFrameLocks noChangeAspect="1"/>
              </p:cNvGraphicFramePr>
              <p:nvPr/>
            </p:nvGraphicFramePr>
            <p:xfrm>
              <a:off x="4927" y="3773"/>
              <a:ext cx="736" cy="256"/>
            </p:xfrm>
            <a:graphic>
              <a:graphicData uri="http://schemas.openxmlformats.org/presentationml/2006/ole">
                <mc:AlternateContent xmlns:mc="http://schemas.openxmlformats.org/markup-compatibility/2006">
                  <mc:Choice xmlns:v="urn:schemas-microsoft-com:vml" Requires="v">
                    <p:oleObj name="公式" r:id="rId10" imgW="1066800" imgH="371543" progId="Equation.3">
                      <p:embed/>
                    </p:oleObj>
                  </mc:Choice>
                  <mc:Fallback>
                    <p:oleObj name="公式" r:id="rId10" imgW="1066800" imgH="371543"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27" y="3773"/>
                            <a:ext cx="73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52" name="Object 19"/>
              <p:cNvGraphicFramePr>
                <a:graphicFrameLocks noChangeAspect="1"/>
              </p:cNvGraphicFramePr>
              <p:nvPr/>
            </p:nvGraphicFramePr>
            <p:xfrm>
              <a:off x="4715" y="3135"/>
              <a:ext cx="134" cy="174"/>
            </p:xfrm>
            <a:graphic>
              <a:graphicData uri="http://schemas.openxmlformats.org/presentationml/2006/ole">
                <mc:AlternateContent xmlns:mc="http://schemas.openxmlformats.org/markup-compatibility/2006">
                  <mc:Choice xmlns:v="urn:schemas-microsoft-com:vml" Requires="v">
                    <p:oleObj name="Equation" r:id="rId12" imgW="219024" imgH="295343" progId="Equation.3">
                      <p:embed/>
                    </p:oleObj>
                  </mc:Choice>
                  <mc:Fallback>
                    <p:oleObj name="Equation" r:id="rId12" imgW="219024" imgH="295343" progId="Equation.3">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15" y="3135"/>
                            <a:ext cx="13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4" name="Group 20"/>
          <p:cNvGrpSpPr>
            <a:grpSpLocks/>
          </p:cNvGrpSpPr>
          <p:nvPr/>
        </p:nvGrpSpPr>
        <p:grpSpPr bwMode="auto">
          <a:xfrm>
            <a:off x="377825" y="1766888"/>
            <a:ext cx="5167313" cy="519112"/>
            <a:chOff x="396" y="1632"/>
            <a:chExt cx="3255" cy="327"/>
          </a:xfrm>
        </p:grpSpPr>
        <p:graphicFrame>
          <p:nvGraphicFramePr>
            <p:cNvPr id="43036" name="Object 21"/>
            <p:cNvGraphicFramePr>
              <a:graphicFrameLocks noChangeAspect="1"/>
            </p:cNvGraphicFramePr>
            <p:nvPr/>
          </p:nvGraphicFramePr>
          <p:xfrm>
            <a:off x="396" y="1652"/>
            <a:ext cx="192" cy="288"/>
          </p:xfrm>
          <a:graphic>
            <a:graphicData uri="http://schemas.openxmlformats.org/presentationml/2006/ole">
              <mc:AlternateContent xmlns:mc="http://schemas.openxmlformats.org/markup-compatibility/2006">
                <mc:Choice xmlns:v="urn:schemas-microsoft-com:vml" Requires="v">
                  <p:oleObj name="Equation" r:id="rId14" imgW="266767" imgH="419100" progId="Equation.3">
                    <p:embed/>
                  </p:oleObj>
                </mc:Choice>
                <mc:Fallback>
                  <p:oleObj name="Equation" r:id="rId14" imgW="266767" imgH="419100" progId="Equation.3">
                    <p:embed/>
                    <p:pic>
                      <p:nvPicPr>
                        <p:cNvPr id="0"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6" y="1652"/>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37" name="Text Box 22"/>
            <p:cNvSpPr txBox="1">
              <a:spLocks noChangeArrowheads="1"/>
            </p:cNvSpPr>
            <p:nvPr/>
          </p:nvSpPr>
          <p:spPr bwMode="auto">
            <a:xfrm>
              <a:off x="678" y="1632"/>
              <a:ext cx="297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400" b="0">
                  <a:solidFill>
                    <a:schemeClr val="accent2"/>
                  </a:solidFill>
                  <a:latin typeface="宋体" pitchFamily="2" charset="-122"/>
                </a:rPr>
                <a:t>：</a:t>
              </a:r>
              <a:r>
                <a:rPr lang="en-US" altLang="zh-CN" sz="2800" i="1">
                  <a:solidFill>
                    <a:schemeClr val="accent2"/>
                  </a:solidFill>
                  <a:latin typeface="宋体" pitchFamily="2" charset="-122"/>
                </a:rPr>
                <a:t>P</a:t>
              </a:r>
              <a:r>
                <a:rPr lang="en-US" altLang="zh-CN" sz="2800" baseline="-25000">
                  <a:solidFill>
                    <a:schemeClr val="accent2"/>
                  </a:solidFill>
                  <a:latin typeface="宋体" pitchFamily="2" charset="-122"/>
                </a:rPr>
                <a:t>1</a:t>
              </a:r>
              <a:r>
                <a:rPr lang="zh-CN" altLang="en-US" sz="2800">
                  <a:solidFill>
                    <a:schemeClr val="accent2"/>
                  </a:solidFill>
                  <a:latin typeface="宋体" pitchFamily="2" charset="-122"/>
                </a:rPr>
                <a:t>点处法线方向的单位矢量</a:t>
              </a:r>
              <a:endParaRPr lang="zh-CN" altLang="en-US" sz="2400" b="0">
                <a:latin typeface="宋体" pitchFamily="2" charset="-122"/>
              </a:endParaRPr>
            </a:p>
          </p:txBody>
        </p:sp>
      </p:grpSp>
      <p:grpSp>
        <p:nvGrpSpPr>
          <p:cNvPr id="5" name="Group 45"/>
          <p:cNvGrpSpPr>
            <a:grpSpLocks/>
          </p:cNvGrpSpPr>
          <p:nvPr/>
        </p:nvGrpSpPr>
        <p:grpSpPr bwMode="auto">
          <a:xfrm>
            <a:off x="233363" y="2276475"/>
            <a:ext cx="6604000" cy="519113"/>
            <a:chOff x="147" y="1434"/>
            <a:chExt cx="4160" cy="327"/>
          </a:xfrm>
        </p:grpSpPr>
        <p:graphicFrame>
          <p:nvGraphicFramePr>
            <p:cNvPr id="43034" name="Object 24"/>
            <p:cNvGraphicFramePr>
              <a:graphicFrameLocks noChangeAspect="1"/>
            </p:cNvGraphicFramePr>
            <p:nvPr/>
          </p:nvGraphicFramePr>
          <p:xfrm>
            <a:off x="147" y="1525"/>
            <a:ext cx="284" cy="211"/>
          </p:xfrm>
          <a:graphic>
            <a:graphicData uri="http://schemas.openxmlformats.org/presentationml/2006/ole">
              <mc:AlternateContent xmlns:mc="http://schemas.openxmlformats.org/markup-compatibility/2006">
                <mc:Choice xmlns:v="urn:schemas-microsoft-com:vml" Requires="v">
                  <p:oleObj name="公式" r:id="rId16" imgW="409457" imgH="295343" progId="Equation.3">
                    <p:embed/>
                  </p:oleObj>
                </mc:Choice>
                <mc:Fallback>
                  <p:oleObj name="公式" r:id="rId16" imgW="409457" imgH="295343" progId="Equation.3">
                    <p:embed/>
                    <p:pic>
                      <p:nvPicPr>
                        <p:cNvPr id="0" name="Object 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7" y="1525"/>
                          <a:ext cx="28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35" name="Text Box 25"/>
            <p:cNvSpPr txBox="1">
              <a:spLocks noChangeArrowheads="1"/>
            </p:cNvSpPr>
            <p:nvPr/>
          </p:nvSpPr>
          <p:spPr bwMode="auto">
            <a:xfrm>
              <a:off x="434" y="1434"/>
              <a:ext cx="387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400" b="0">
                  <a:solidFill>
                    <a:schemeClr val="accent2"/>
                  </a:solidFill>
                  <a:latin typeface="宋体" pitchFamily="2" charset="-122"/>
                </a:rPr>
                <a:t>：</a:t>
              </a:r>
              <a:r>
                <a:rPr lang="zh-CN" altLang="en-US" sz="2800">
                  <a:solidFill>
                    <a:schemeClr val="accent2"/>
                  </a:solidFill>
                  <a:latin typeface="宋体" pitchFamily="2" charset="-122"/>
                </a:rPr>
                <a:t>两个等势面之间在</a:t>
              </a:r>
              <a:r>
                <a:rPr lang="en-US" altLang="zh-CN" sz="2800" i="1">
                  <a:solidFill>
                    <a:schemeClr val="accent2"/>
                  </a:solidFill>
                  <a:latin typeface="宋体" pitchFamily="2" charset="-122"/>
                </a:rPr>
                <a:t>P</a:t>
              </a:r>
              <a:r>
                <a:rPr lang="en-US" altLang="zh-CN" sz="2800" baseline="-25000">
                  <a:solidFill>
                    <a:schemeClr val="accent2"/>
                  </a:solidFill>
                  <a:latin typeface="宋体" pitchFamily="2" charset="-122"/>
                </a:rPr>
                <a:t>1</a:t>
              </a:r>
              <a:r>
                <a:rPr lang="zh-CN" altLang="en-US" sz="2800">
                  <a:solidFill>
                    <a:schemeClr val="accent2"/>
                  </a:solidFill>
                  <a:latin typeface="宋体" pitchFamily="2" charset="-122"/>
                </a:rPr>
                <a:t>点处的法向距离</a:t>
              </a:r>
              <a:endParaRPr lang="zh-CN" altLang="en-US" sz="2400" b="0">
                <a:solidFill>
                  <a:schemeClr val="accent2"/>
                </a:solidFill>
                <a:latin typeface="宋体" pitchFamily="2" charset="-122"/>
              </a:endParaRPr>
            </a:p>
          </p:txBody>
        </p:sp>
      </p:grpSp>
      <p:grpSp>
        <p:nvGrpSpPr>
          <p:cNvPr id="6" name="Group 26"/>
          <p:cNvGrpSpPr>
            <a:grpSpLocks/>
          </p:cNvGrpSpPr>
          <p:nvPr/>
        </p:nvGrpSpPr>
        <p:grpSpPr bwMode="auto">
          <a:xfrm>
            <a:off x="160338" y="762000"/>
            <a:ext cx="6084887" cy="519113"/>
            <a:chOff x="240" y="624"/>
            <a:chExt cx="3833" cy="327"/>
          </a:xfrm>
        </p:grpSpPr>
        <p:sp>
          <p:nvSpPr>
            <p:cNvPr id="43031" name="Text Box 27"/>
            <p:cNvSpPr txBox="1">
              <a:spLocks noChangeArrowheads="1"/>
            </p:cNvSpPr>
            <p:nvPr/>
          </p:nvSpPr>
          <p:spPr bwMode="auto">
            <a:xfrm>
              <a:off x="240" y="624"/>
              <a:ext cx="38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latin typeface="宋体" pitchFamily="2" charset="-122"/>
                </a:rPr>
                <a:t>两等势面电势分别为  和       ，且</a:t>
              </a:r>
            </a:p>
          </p:txBody>
        </p:sp>
        <p:graphicFrame>
          <p:nvGraphicFramePr>
            <p:cNvPr id="43032" name="Object 28"/>
            <p:cNvGraphicFramePr>
              <a:graphicFrameLocks noChangeAspect="1"/>
            </p:cNvGraphicFramePr>
            <p:nvPr/>
          </p:nvGraphicFramePr>
          <p:xfrm>
            <a:off x="2352" y="720"/>
            <a:ext cx="176" cy="200"/>
          </p:xfrm>
          <a:graphic>
            <a:graphicData uri="http://schemas.openxmlformats.org/presentationml/2006/ole">
              <mc:AlternateContent xmlns:mc="http://schemas.openxmlformats.org/markup-compatibility/2006">
                <mc:Choice xmlns:v="urn:schemas-microsoft-com:vml" Requires="v">
                  <p:oleObj name="Equation" r:id="rId18" imgW="238176" imgH="276157" progId="Equation.3">
                    <p:embed/>
                  </p:oleObj>
                </mc:Choice>
                <mc:Fallback>
                  <p:oleObj name="Equation" r:id="rId18" imgW="238176" imgH="276157" progId="Equation.3">
                    <p:embed/>
                    <p:pic>
                      <p:nvPicPr>
                        <p:cNvPr id="0" name="Object 2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52" y="720"/>
                          <a:ext cx="17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33" name="Object 29"/>
            <p:cNvGraphicFramePr>
              <a:graphicFrameLocks noChangeAspect="1"/>
            </p:cNvGraphicFramePr>
            <p:nvPr/>
          </p:nvGraphicFramePr>
          <p:xfrm>
            <a:off x="2816" y="656"/>
            <a:ext cx="696" cy="256"/>
          </p:xfrm>
          <a:graphic>
            <a:graphicData uri="http://schemas.openxmlformats.org/presentationml/2006/ole">
              <mc:AlternateContent xmlns:mc="http://schemas.openxmlformats.org/markup-compatibility/2006">
                <mc:Choice xmlns:v="urn:schemas-microsoft-com:vml" Requires="v">
                  <p:oleObj name="公式" r:id="rId20" imgW="1066800" imgH="371543" progId="Equation.3">
                    <p:embed/>
                  </p:oleObj>
                </mc:Choice>
                <mc:Fallback>
                  <p:oleObj name="公式" r:id="rId20" imgW="1066800" imgH="371543" progId="Equation.3">
                    <p:embed/>
                    <p:pic>
                      <p:nvPicPr>
                        <p:cNvPr id="0" name="Object 2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816" y="656"/>
                          <a:ext cx="69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69662" name="Object 30"/>
          <p:cNvGraphicFramePr>
            <a:graphicFrameLocks noChangeAspect="1"/>
          </p:cNvGraphicFramePr>
          <p:nvPr/>
        </p:nvGraphicFramePr>
        <p:xfrm>
          <a:off x="2571750" y="1295400"/>
          <a:ext cx="1327150" cy="406400"/>
        </p:xfrm>
        <a:graphic>
          <a:graphicData uri="http://schemas.openxmlformats.org/presentationml/2006/ole">
            <mc:AlternateContent xmlns:mc="http://schemas.openxmlformats.org/markup-compatibility/2006">
              <mc:Choice xmlns:v="urn:schemas-microsoft-com:vml" Requires="v">
                <p:oleObj name="公式" r:id="rId22" imgW="1038208" imgH="371543" progId="Equation.3">
                  <p:embed/>
                </p:oleObj>
              </mc:Choice>
              <mc:Fallback>
                <p:oleObj name="公式" r:id="rId22" imgW="1038208" imgH="371543" progId="Equation.3">
                  <p:embed/>
                  <p:pic>
                    <p:nvPicPr>
                      <p:cNvPr id="0" name="Object 3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71750" y="1295400"/>
                        <a:ext cx="13271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63" name="Object 31"/>
          <p:cNvGraphicFramePr>
            <a:graphicFrameLocks noChangeAspect="1"/>
          </p:cNvGraphicFramePr>
          <p:nvPr/>
        </p:nvGraphicFramePr>
        <p:xfrm>
          <a:off x="4702175" y="2743200"/>
          <a:ext cx="1422400" cy="889000"/>
        </p:xfrm>
        <a:graphic>
          <a:graphicData uri="http://schemas.openxmlformats.org/presentationml/2006/ole">
            <mc:AlternateContent xmlns:mc="http://schemas.openxmlformats.org/markup-compatibility/2006">
              <mc:Choice xmlns:v="urn:schemas-microsoft-com:vml" Requires="v">
                <p:oleObj name="公式" r:id="rId24" imgW="1381041" imgH="847657" progId="Equation.3">
                  <p:embed/>
                </p:oleObj>
              </mc:Choice>
              <mc:Fallback>
                <p:oleObj name="公式" r:id="rId24" imgW="1381041" imgH="847657" progId="Equation.3">
                  <p:embed/>
                  <p:pic>
                    <p:nvPicPr>
                      <p:cNvPr id="0" name="Object 3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702175" y="2743200"/>
                        <a:ext cx="14224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64" name="Object 32"/>
          <p:cNvGraphicFramePr>
            <a:graphicFrameLocks noChangeAspect="1"/>
          </p:cNvGraphicFramePr>
          <p:nvPr/>
        </p:nvGraphicFramePr>
        <p:xfrm>
          <a:off x="2701925" y="3022600"/>
          <a:ext cx="1168400" cy="330200"/>
        </p:xfrm>
        <a:graphic>
          <a:graphicData uri="http://schemas.openxmlformats.org/presentationml/2006/ole">
            <mc:AlternateContent xmlns:mc="http://schemas.openxmlformats.org/markup-compatibility/2006">
              <mc:Choice xmlns:v="urn:schemas-microsoft-com:vml" Requires="v">
                <p:oleObj name="公式" r:id="rId26" imgW="1133424" imgH="295343" progId="Equation.3">
                  <p:embed/>
                </p:oleObj>
              </mc:Choice>
              <mc:Fallback>
                <p:oleObj name="公式" r:id="rId26" imgW="1133424" imgH="295343" progId="Equation.3">
                  <p:embed/>
                  <p:pic>
                    <p:nvPicPr>
                      <p:cNvPr id="0" name="Object 3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701925" y="3022600"/>
                        <a:ext cx="11684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Group 33"/>
          <p:cNvGrpSpPr>
            <a:grpSpLocks/>
          </p:cNvGrpSpPr>
          <p:nvPr/>
        </p:nvGrpSpPr>
        <p:grpSpPr bwMode="auto">
          <a:xfrm>
            <a:off x="149225" y="2909888"/>
            <a:ext cx="1631950" cy="519112"/>
            <a:chOff x="144" y="2064"/>
            <a:chExt cx="1028" cy="327"/>
          </a:xfrm>
        </p:grpSpPr>
        <p:sp>
          <p:nvSpPr>
            <p:cNvPr id="43029" name="Text Box 34"/>
            <p:cNvSpPr txBox="1">
              <a:spLocks noChangeArrowheads="1"/>
            </p:cNvSpPr>
            <p:nvPr/>
          </p:nvSpPr>
          <p:spPr bwMode="auto">
            <a:xfrm>
              <a:off x="144" y="2064"/>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latin typeface="宋体" pitchFamily="2" charset="-122"/>
                </a:rPr>
                <a:t>对任意</a:t>
              </a:r>
            </a:p>
          </p:txBody>
        </p:sp>
        <p:graphicFrame>
          <p:nvGraphicFramePr>
            <p:cNvPr id="43030" name="Object 35"/>
            <p:cNvGraphicFramePr>
              <a:graphicFrameLocks noChangeAspect="1"/>
            </p:cNvGraphicFramePr>
            <p:nvPr/>
          </p:nvGraphicFramePr>
          <p:xfrm>
            <a:off x="908" y="2096"/>
            <a:ext cx="264" cy="256"/>
          </p:xfrm>
          <a:graphic>
            <a:graphicData uri="http://schemas.openxmlformats.org/presentationml/2006/ole">
              <mc:AlternateContent xmlns:mc="http://schemas.openxmlformats.org/markup-compatibility/2006">
                <mc:Choice xmlns:v="urn:schemas-microsoft-com:vml" Requires="v">
                  <p:oleObj name="公式" r:id="rId28" imgW="381135" imgH="371543" progId="Equation.3">
                    <p:embed/>
                  </p:oleObj>
                </mc:Choice>
                <mc:Fallback>
                  <p:oleObj name="公式" r:id="rId28" imgW="381135" imgH="371543" progId="Equation.3">
                    <p:embed/>
                    <p:pic>
                      <p:nvPicPr>
                        <p:cNvPr id="0" name="Object 3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908" y="2096"/>
                          <a:ext cx="26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8" name="Group 36"/>
          <p:cNvGrpSpPr>
            <a:grpSpLocks/>
          </p:cNvGrpSpPr>
          <p:nvPr/>
        </p:nvGrpSpPr>
        <p:grpSpPr bwMode="auto">
          <a:xfrm>
            <a:off x="1139825" y="3657600"/>
            <a:ext cx="6238875" cy="519113"/>
            <a:chOff x="720" y="2327"/>
            <a:chExt cx="3930" cy="327"/>
          </a:xfrm>
        </p:grpSpPr>
        <p:sp>
          <p:nvSpPr>
            <p:cNvPr id="43027" name="Text Box 37"/>
            <p:cNvSpPr txBox="1">
              <a:spLocks noChangeArrowheads="1"/>
            </p:cNvSpPr>
            <p:nvPr/>
          </p:nvSpPr>
          <p:spPr bwMode="auto">
            <a:xfrm>
              <a:off x="720" y="2327"/>
              <a:ext cx="393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latin typeface="宋体" pitchFamily="2" charset="-122"/>
                </a:rPr>
                <a:t>在</a:t>
              </a:r>
              <a:r>
                <a:rPr lang="en-US" altLang="zh-CN" sz="2800" i="1">
                  <a:solidFill>
                    <a:schemeClr val="accent2"/>
                  </a:solidFill>
                </a:rPr>
                <a:t>P</a:t>
              </a:r>
              <a:r>
                <a:rPr lang="en-US" altLang="zh-CN" sz="2800" baseline="-25000">
                  <a:solidFill>
                    <a:schemeClr val="accent2"/>
                  </a:solidFill>
                </a:rPr>
                <a:t>1</a:t>
              </a:r>
              <a:r>
                <a:rPr lang="zh-CN" altLang="en-US" sz="2800">
                  <a:solidFill>
                    <a:schemeClr val="accent2"/>
                  </a:solidFill>
                  <a:latin typeface="宋体" pitchFamily="2" charset="-122"/>
                </a:rPr>
                <a:t>点处，沿  方向的电势增加率最大</a:t>
              </a:r>
            </a:p>
          </p:txBody>
        </p:sp>
        <p:graphicFrame>
          <p:nvGraphicFramePr>
            <p:cNvPr id="43028" name="Object 38"/>
            <p:cNvGraphicFramePr>
              <a:graphicFrameLocks noChangeAspect="1"/>
            </p:cNvGraphicFramePr>
            <p:nvPr/>
          </p:nvGraphicFramePr>
          <p:xfrm>
            <a:off x="2122" y="2333"/>
            <a:ext cx="192" cy="288"/>
          </p:xfrm>
          <a:graphic>
            <a:graphicData uri="http://schemas.openxmlformats.org/presentationml/2006/ole">
              <mc:AlternateContent xmlns:mc="http://schemas.openxmlformats.org/markup-compatibility/2006">
                <mc:Choice xmlns:v="urn:schemas-microsoft-com:vml" Requires="v">
                  <p:oleObj name="Equation" r:id="rId30" imgW="266767" imgH="419100" progId="Equation.3">
                    <p:embed/>
                  </p:oleObj>
                </mc:Choice>
                <mc:Fallback>
                  <p:oleObj name="Equation" r:id="rId30" imgW="266767" imgH="419100" progId="Equation.3">
                    <p:embed/>
                    <p:pic>
                      <p:nvPicPr>
                        <p:cNvPr id="0" name="Object 3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122" y="2333"/>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9671" name="Text Box 39"/>
          <p:cNvSpPr txBox="1">
            <a:spLocks noChangeArrowheads="1"/>
          </p:cNvSpPr>
          <p:nvPr/>
        </p:nvSpPr>
        <p:spPr bwMode="auto">
          <a:xfrm>
            <a:off x="4568825" y="4267200"/>
            <a:ext cx="4267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rgbClr val="CC3300"/>
                </a:solidFill>
              </a:rPr>
              <a:t>电势梯度</a:t>
            </a:r>
            <a:r>
              <a:rPr lang="zh-CN" altLang="en-US" sz="2800">
                <a:solidFill>
                  <a:schemeClr val="accent2"/>
                </a:solidFill>
              </a:rPr>
              <a:t>：在方向上与该点处电势增加率最大的方向相同，在量值上等于沿该方向上的电势增加率。</a:t>
            </a:r>
            <a:endParaRPr lang="en-US" altLang="zh-CN" sz="2800">
              <a:solidFill>
                <a:schemeClr val="accent2"/>
              </a:solidFill>
            </a:endParaRPr>
          </a:p>
        </p:txBody>
      </p:sp>
      <p:graphicFrame>
        <p:nvGraphicFramePr>
          <p:cNvPr id="69672" name="Object 40"/>
          <p:cNvGraphicFramePr>
            <a:graphicFrameLocks noChangeAspect="1"/>
          </p:cNvGraphicFramePr>
          <p:nvPr/>
        </p:nvGraphicFramePr>
        <p:xfrm>
          <a:off x="1196975" y="4495800"/>
          <a:ext cx="2295525" cy="909638"/>
        </p:xfrm>
        <a:graphic>
          <a:graphicData uri="http://schemas.openxmlformats.org/presentationml/2006/ole">
            <mc:AlternateContent xmlns:mc="http://schemas.openxmlformats.org/markup-compatibility/2006">
              <mc:Choice xmlns:v="urn:schemas-microsoft-com:vml" Requires="v">
                <p:oleObj name="公式" r:id="rId32" imgW="2238257" imgH="847657" progId="Equation.3">
                  <p:embed/>
                </p:oleObj>
              </mc:Choice>
              <mc:Fallback>
                <p:oleObj name="公式" r:id="rId32" imgW="2238257" imgH="847657" progId="Equation.3">
                  <p:embed/>
                  <p:pic>
                    <p:nvPicPr>
                      <p:cNvPr id="0" name="Object 40"/>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196975" y="4495800"/>
                        <a:ext cx="2295525"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73" name="Text Box 41"/>
          <p:cNvSpPr txBox="1">
            <a:spLocks noChangeArrowheads="1"/>
          </p:cNvSpPr>
          <p:nvPr/>
        </p:nvSpPr>
        <p:spPr bwMode="auto">
          <a:xfrm>
            <a:off x="1978025" y="6019800"/>
            <a:ext cx="2684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800">
                <a:solidFill>
                  <a:srgbClr val="CC3300"/>
                </a:solidFill>
                <a:latin typeface="宋体" pitchFamily="2" charset="-122"/>
              </a:rPr>
              <a:t>电势梯度是矢量</a:t>
            </a:r>
            <a:endParaRPr lang="zh-CN" altLang="en-US" sz="2800" b="0">
              <a:latin typeface="宋体" pitchFamily="2" charset="-122"/>
            </a:endParaRPr>
          </a:p>
        </p:txBody>
      </p:sp>
      <p:grpSp>
        <p:nvGrpSpPr>
          <p:cNvPr id="9" name="Group 42"/>
          <p:cNvGrpSpPr>
            <a:grpSpLocks/>
          </p:cNvGrpSpPr>
          <p:nvPr/>
        </p:nvGrpSpPr>
        <p:grpSpPr bwMode="auto">
          <a:xfrm>
            <a:off x="530225" y="5715000"/>
            <a:ext cx="1524000" cy="1066800"/>
            <a:chOff x="384" y="2783"/>
            <a:chExt cx="960" cy="672"/>
          </a:xfrm>
        </p:grpSpPr>
        <p:sp>
          <p:nvSpPr>
            <p:cNvPr id="43025" name="AutoShape 43"/>
            <p:cNvSpPr>
              <a:spLocks noChangeArrowheads="1"/>
            </p:cNvSpPr>
            <p:nvPr/>
          </p:nvSpPr>
          <p:spPr bwMode="auto">
            <a:xfrm>
              <a:off x="384" y="2783"/>
              <a:ext cx="864" cy="672"/>
            </a:xfrm>
            <a:prstGeom prst="irregularSeal1">
              <a:avLst/>
            </a:prstGeom>
            <a:solidFill>
              <a:srgbClr val="FF9900"/>
            </a:solidFill>
            <a:ln w="12699">
              <a:solidFill>
                <a:srgbClr val="990000"/>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43026" name="Text Box 44"/>
            <p:cNvSpPr txBox="1">
              <a:spLocks noChangeArrowheads="1"/>
            </p:cNvSpPr>
            <p:nvPr/>
          </p:nvSpPr>
          <p:spPr bwMode="auto">
            <a:xfrm>
              <a:off x="480" y="2927"/>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solidFill>
                    <a:srgbClr val="3333CC"/>
                  </a:solidFill>
                  <a:latin typeface="宋体" pitchFamily="2" charset="-122"/>
                </a:rPr>
                <a:t>注意</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9635"/>
                                        </p:tgtEl>
                                        <p:attrNameLst>
                                          <p:attrName>style.visibility</p:attrName>
                                        </p:attrNameLst>
                                      </p:cBhvr>
                                      <p:to>
                                        <p:strVal val="visible"/>
                                      </p:to>
                                    </p:set>
                                    <p:animEffect transition="in" filter="blinds(horizontal)">
                                      <p:cBhvr>
                                        <p:cTn id="7" dur="500"/>
                                        <p:tgtEl>
                                          <p:spTgt spid="69635"/>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69634"/>
                                        </p:tgtEl>
                                        <p:attrNameLst>
                                          <p:attrName>style.visibility</p:attrName>
                                        </p:attrNameLst>
                                      </p:cBhvr>
                                      <p:to>
                                        <p:strVal val="visible"/>
                                      </p:to>
                                    </p:set>
                                    <p:animEffect transition="in" filter="strips(upRight)">
                                      <p:cBhvr>
                                        <p:cTn id="11" dur="500"/>
                                        <p:tgtEl>
                                          <p:spTgt spid="69634"/>
                                        </p:tgtEl>
                                      </p:cBhvr>
                                    </p:animEffect>
                                  </p:childTnLst>
                                </p:cTn>
                              </p:par>
                            </p:childTnLst>
                          </p:cTn>
                        </p:par>
                        <p:par>
                          <p:cTn id="12" fill="hold" nodeType="afterGroup">
                            <p:stCondLst>
                              <p:cond delay="1000"/>
                            </p:stCondLst>
                            <p:childTnLst>
                              <p:par>
                                <p:cTn id="13" presetID="2" presetClass="entr" presetSubtype="2"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69662"/>
                                        </p:tgtEl>
                                        <p:attrNameLst>
                                          <p:attrName>style.visibility</p:attrName>
                                        </p:attrNameLst>
                                      </p:cBhvr>
                                      <p:to>
                                        <p:strVal val="visible"/>
                                      </p:to>
                                    </p:set>
                                    <p:animEffect transition="in" filter="wipe(left)">
                                      <p:cBhvr>
                                        <p:cTn id="26" dur="500"/>
                                        <p:tgtEl>
                                          <p:spTgt spid="6966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left)">
                                      <p:cBhvr>
                                        <p:cTn id="41" dur="500"/>
                                        <p:tgtEl>
                                          <p:spTgt spid="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69664"/>
                                        </p:tgtEl>
                                        <p:attrNameLst>
                                          <p:attrName>style.visibility</p:attrName>
                                        </p:attrNameLst>
                                      </p:cBhvr>
                                      <p:to>
                                        <p:strVal val="visible"/>
                                      </p:to>
                                    </p:set>
                                    <p:animEffect transition="in" filter="wipe(left)">
                                      <p:cBhvr>
                                        <p:cTn id="46" dur="500"/>
                                        <p:tgtEl>
                                          <p:spTgt spid="6966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69663"/>
                                        </p:tgtEl>
                                        <p:attrNameLst>
                                          <p:attrName>style.visibility</p:attrName>
                                        </p:attrNameLst>
                                      </p:cBhvr>
                                      <p:to>
                                        <p:strVal val="visible"/>
                                      </p:to>
                                    </p:set>
                                    <p:animEffect transition="in" filter="wipe(left)">
                                      <p:cBhvr>
                                        <p:cTn id="51" dur="500"/>
                                        <p:tgtEl>
                                          <p:spTgt spid="6966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wipe(left)">
                                      <p:cBhvr>
                                        <p:cTn id="56" dur="500"/>
                                        <p:tgtEl>
                                          <p:spTgt spid="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3" presetClass="entr" presetSubtype="16" fill="hold" nodeType="clickEffect">
                                  <p:stCondLst>
                                    <p:cond delay="0"/>
                                  </p:stCondLst>
                                  <p:childTnLst>
                                    <p:set>
                                      <p:cBhvr>
                                        <p:cTn id="60" dur="1" fill="hold">
                                          <p:stCondLst>
                                            <p:cond delay="0"/>
                                          </p:stCondLst>
                                        </p:cTn>
                                        <p:tgtEl>
                                          <p:spTgt spid="69672"/>
                                        </p:tgtEl>
                                        <p:attrNameLst>
                                          <p:attrName>style.visibility</p:attrName>
                                        </p:attrNameLst>
                                      </p:cBhvr>
                                      <p:to>
                                        <p:strVal val="visible"/>
                                      </p:to>
                                    </p:set>
                                    <p:anim calcmode="lin" valueType="num">
                                      <p:cBhvr>
                                        <p:cTn id="61" dur="500" fill="hold"/>
                                        <p:tgtEl>
                                          <p:spTgt spid="69672"/>
                                        </p:tgtEl>
                                        <p:attrNameLst>
                                          <p:attrName>ppt_w</p:attrName>
                                        </p:attrNameLst>
                                      </p:cBhvr>
                                      <p:tavLst>
                                        <p:tav tm="0">
                                          <p:val>
                                            <p:fltVal val="0"/>
                                          </p:val>
                                        </p:tav>
                                        <p:tav tm="100000">
                                          <p:val>
                                            <p:strVal val="#ppt_w"/>
                                          </p:val>
                                        </p:tav>
                                      </p:tavLst>
                                    </p:anim>
                                    <p:anim calcmode="lin" valueType="num">
                                      <p:cBhvr>
                                        <p:cTn id="62" dur="500" fill="hold"/>
                                        <p:tgtEl>
                                          <p:spTgt spid="69672"/>
                                        </p:tgtEl>
                                        <p:attrNameLst>
                                          <p:attrName>ppt_h</p:attrName>
                                        </p:attrNameLst>
                                      </p:cBhvr>
                                      <p:tavLst>
                                        <p:tav tm="0">
                                          <p:val>
                                            <p:fltVal val="0"/>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69671"/>
                                        </p:tgtEl>
                                        <p:attrNameLst>
                                          <p:attrName>style.visibility</p:attrName>
                                        </p:attrNameLst>
                                      </p:cBhvr>
                                      <p:to>
                                        <p:strVal val="visible"/>
                                      </p:to>
                                    </p:set>
                                    <p:animEffect transition="in" filter="wipe(up)">
                                      <p:cBhvr>
                                        <p:cTn id="67" dur="500"/>
                                        <p:tgtEl>
                                          <p:spTgt spid="69671"/>
                                        </p:tgtEl>
                                      </p:cBhvr>
                                    </p:animEffect>
                                  </p:childTnLst>
                                </p:cTn>
                              </p:par>
                            </p:childTnLst>
                          </p:cTn>
                        </p:par>
                        <p:par>
                          <p:cTn id="68" fill="hold" nodeType="afterGroup">
                            <p:stCondLst>
                              <p:cond delay="500"/>
                            </p:stCondLst>
                            <p:childTnLst>
                              <p:par>
                                <p:cTn id="69" presetID="19" presetClass="entr" presetSubtype="10" fill="hold" nodeType="afterEffect">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cBhvr>
                                        <p:cTn id="71" dur="5000" fill="hold"/>
                                        <p:tgtEl>
                                          <p:spTgt spid="9"/>
                                        </p:tgtEl>
                                        <p:attrNameLst>
                                          <p:attrName>ppt_w</p:attrName>
                                        </p:attrNameLst>
                                      </p:cBhvr>
                                      <p:tavLst>
                                        <p:tav tm="0" fmla="#ppt_w*sin(2.5*pi*$)">
                                          <p:val>
                                            <p:fltVal val="0"/>
                                          </p:val>
                                        </p:tav>
                                        <p:tav tm="100000">
                                          <p:val>
                                            <p:fltVal val="1"/>
                                          </p:val>
                                        </p:tav>
                                      </p:tavLst>
                                    </p:anim>
                                    <p:anim calcmode="lin" valueType="num">
                                      <p:cBhvr>
                                        <p:cTn id="72" dur="5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3" presetClass="entr" presetSubtype="16" fill="hold" grpId="0" nodeType="clickEffect">
                                  <p:stCondLst>
                                    <p:cond delay="0"/>
                                  </p:stCondLst>
                                  <p:childTnLst>
                                    <p:set>
                                      <p:cBhvr>
                                        <p:cTn id="76" dur="1" fill="hold">
                                          <p:stCondLst>
                                            <p:cond delay="0"/>
                                          </p:stCondLst>
                                        </p:cTn>
                                        <p:tgtEl>
                                          <p:spTgt spid="69673"/>
                                        </p:tgtEl>
                                        <p:attrNameLst>
                                          <p:attrName>style.visibility</p:attrName>
                                        </p:attrNameLst>
                                      </p:cBhvr>
                                      <p:to>
                                        <p:strVal val="visible"/>
                                      </p:to>
                                    </p:set>
                                    <p:anim calcmode="lin" valueType="num">
                                      <p:cBhvr>
                                        <p:cTn id="77" dur="500" fill="hold"/>
                                        <p:tgtEl>
                                          <p:spTgt spid="69673"/>
                                        </p:tgtEl>
                                        <p:attrNameLst>
                                          <p:attrName>ppt_w</p:attrName>
                                        </p:attrNameLst>
                                      </p:cBhvr>
                                      <p:tavLst>
                                        <p:tav tm="0">
                                          <p:val>
                                            <p:fltVal val="0"/>
                                          </p:val>
                                        </p:tav>
                                        <p:tav tm="100000">
                                          <p:val>
                                            <p:strVal val="#ppt_w"/>
                                          </p:val>
                                        </p:tav>
                                      </p:tavLst>
                                    </p:anim>
                                    <p:anim calcmode="lin" valueType="num">
                                      <p:cBhvr>
                                        <p:cTn id="78" dur="500" fill="hold"/>
                                        <p:tgtEl>
                                          <p:spTgt spid="6967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animBg="1"/>
      <p:bldP spid="69635" grpId="0" autoUpdateAnimBg="0"/>
      <p:bldP spid="69671" grpId="0" autoUpdateAnimBg="0"/>
      <p:bldP spid="69673"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228600" y="152400"/>
            <a:ext cx="6711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a:solidFill>
                  <a:schemeClr val="accent2"/>
                </a:solidFill>
              </a:rPr>
              <a:t>三、电场强度和电势微分关系的证明</a:t>
            </a:r>
            <a:endParaRPr lang="zh-CN" altLang="en-US" b="0">
              <a:solidFill>
                <a:schemeClr val="accent2"/>
              </a:solidFill>
            </a:endParaRPr>
          </a:p>
        </p:txBody>
      </p:sp>
      <p:sp>
        <p:nvSpPr>
          <p:cNvPr id="70659" name="Text Box 3"/>
          <p:cNvSpPr txBox="1">
            <a:spLocks noChangeArrowheads="1"/>
          </p:cNvSpPr>
          <p:nvPr/>
        </p:nvSpPr>
        <p:spPr bwMode="auto">
          <a:xfrm>
            <a:off x="304800" y="838200"/>
            <a:ext cx="5334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已知：在静电场中，等势面与电场线处处正交。电场线的方向，亦即电场强度的方向，指向电势降落的方向。</a:t>
            </a:r>
          </a:p>
        </p:txBody>
      </p:sp>
      <p:graphicFrame>
        <p:nvGraphicFramePr>
          <p:cNvPr id="70660" name="Object 4"/>
          <p:cNvGraphicFramePr>
            <a:graphicFrameLocks noChangeAspect="1"/>
          </p:cNvGraphicFramePr>
          <p:nvPr/>
        </p:nvGraphicFramePr>
        <p:xfrm>
          <a:off x="1019175" y="4013200"/>
          <a:ext cx="6091238" cy="482600"/>
        </p:xfrm>
        <a:graphic>
          <a:graphicData uri="http://schemas.openxmlformats.org/presentationml/2006/ole">
            <mc:AlternateContent xmlns:mc="http://schemas.openxmlformats.org/markup-compatibility/2006">
              <mc:Choice xmlns:v="urn:schemas-microsoft-com:vml" Requires="v">
                <p:oleObj name="公式" r:id="rId2" imgW="5876976" imgH="447743" progId="Equation.3">
                  <p:embed/>
                </p:oleObj>
              </mc:Choice>
              <mc:Fallback>
                <p:oleObj name="公式" r:id="rId2" imgW="5876976" imgH="447743"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175" y="4013200"/>
                        <a:ext cx="60912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1" name="Rectangle 5"/>
          <p:cNvSpPr>
            <a:spLocks noChangeArrowheads="1"/>
          </p:cNvSpPr>
          <p:nvPr/>
        </p:nvSpPr>
        <p:spPr bwMode="auto">
          <a:xfrm>
            <a:off x="0" y="6858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grpSp>
        <p:nvGrpSpPr>
          <p:cNvPr id="2" name="Group 6"/>
          <p:cNvGrpSpPr>
            <a:grpSpLocks/>
          </p:cNvGrpSpPr>
          <p:nvPr/>
        </p:nvGrpSpPr>
        <p:grpSpPr bwMode="auto">
          <a:xfrm>
            <a:off x="5486400" y="1023938"/>
            <a:ext cx="3579813" cy="2633662"/>
            <a:chOff x="3456" y="645"/>
            <a:chExt cx="2255" cy="1659"/>
          </a:xfrm>
        </p:grpSpPr>
        <p:grpSp>
          <p:nvGrpSpPr>
            <p:cNvPr id="44047" name="Group 7"/>
            <p:cNvGrpSpPr>
              <a:grpSpLocks/>
            </p:cNvGrpSpPr>
            <p:nvPr/>
          </p:nvGrpSpPr>
          <p:grpSpPr bwMode="auto">
            <a:xfrm>
              <a:off x="3456" y="645"/>
              <a:ext cx="2255" cy="1659"/>
              <a:chOff x="3408" y="2565"/>
              <a:chExt cx="2255" cy="1659"/>
            </a:xfrm>
          </p:grpSpPr>
          <p:sp>
            <p:nvSpPr>
              <p:cNvPr id="44050" name="Arc 8"/>
              <p:cNvSpPr>
                <a:spLocks/>
              </p:cNvSpPr>
              <p:nvPr/>
            </p:nvSpPr>
            <p:spPr bwMode="auto">
              <a:xfrm>
                <a:off x="3408" y="2854"/>
                <a:ext cx="1293" cy="1370"/>
              </a:xfrm>
              <a:custGeom>
                <a:avLst/>
                <a:gdLst>
                  <a:gd name="T0" fmla="*/ 0 w 20066"/>
                  <a:gd name="T1" fmla="*/ 0 h 20080"/>
                  <a:gd name="T2" fmla="*/ 0 w 20066"/>
                  <a:gd name="T3" fmla="*/ 0 h 20080"/>
                  <a:gd name="T4" fmla="*/ 0 w 20066"/>
                  <a:gd name="T5" fmla="*/ 0 h 20080"/>
                  <a:gd name="T6" fmla="*/ 0 60000 65536"/>
                  <a:gd name="T7" fmla="*/ 0 60000 65536"/>
                  <a:gd name="T8" fmla="*/ 0 60000 65536"/>
                  <a:gd name="T9" fmla="*/ 0 w 20066"/>
                  <a:gd name="T10" fmla="*/ 0 h 20080"/>
                  <a:gd name="T11" fmla="*/ 20066 w 20066"/>
                  <a:gd name="T12" fmla="*/ 20080 h 20080"/>
                </a:gdLst>
                <a:ahLst/>
                <a:cxnLst>
                  <a:cxn ang="T6">
                    <a:pos x="T0" y="T1"/>
                  </a:cxn>
                  <a:cxn ang="T7">
                    <a:pos x="T2" y="T3"/>
                  </a:cxn>
                  <a:cxn ang="T8">
                    <a:pos x="T4" y="T5"/>
                  </a:cxn>
                </a:cxnLst>
                <a:rect l="T9" t="T10" r="T11" b="T12"/>
                <a:pathLst>
                  <a:path w="20066" h="20080" fill="none" extrusionOk="0">
                    <a:moveTo>
                      <a:pt x="7960" y="0"/>
                    </a:moveTo>
                    <a:cubicBezTo>
                      <a:pt x="13486" y="2191"/>
                      <a:pt x="17865" y="6562"/>
                      <a:pt x="20065" y="12084"/>
                    </a:cubicBezTo>
                  </a:path>
                  <a:path w="20066" h="20080" stroke="0" extrusionOk="0">
                    <a:moveTo>
                      <a:pt x="7960" y="0"/>
                    </a:moveTo>
                    <a:cubicBezTo>
                      <a:pt x="13486" y="2191"/>
                      <a:pt x="17865" y="6562"/>
                      <a:pt x="20065" y="12084"/>
                    </a:cubicBezTo>
                    <a:lnTo>
                      <a:pt x="0" y="20080"/>
                    </a:lnTo>
                    <a:lnTo>
                      <a:pt x="7960" y="0"/>
                    </a:lnTo>
                    <a:close/>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44051" name="Group 9"/>
              <p:cNvGrpSpPr>
                <a:grpSpLocks/>
              </p:cNvGrpSpPr>
              <p:nvPr/>
            </p:nvGrpSpPr>
            <p:grpSpPr bwMode="auto">
              <a:xfrm>
                <a:off x="3888" y="2565"/>
                <a:ext cx="1775" cy="1659"/>
                <a:chOff x="3888" y="2565"/>
                <a:chExt cx="1775" cy="1659"/>
              </a:xfrm>
            </p:grpSpPr>
            <p:sp>
              <p:nvSpPr>
                <p:cNvPr id="44052" name="Line 10"/>
                <p:cNvSpPr>
                  <a:spLocks noChangeShapeType="1"/>
                </p:cNvSpPr>
                <p:nvPr/>
              </p:nvSpPr>
              <p:spPr bwMode="auto">
                <a:xfrm flipV="1">
                  <a:off x="4454" y="3021"/>
                  <a:ext cx="384"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3" name="Arc 11"/>
                <p:cNvSpPr>
                  <a:spLocks/>
                </p:cNvSpPr>
                <p:nvPr/>
              </p:nvSpPr>
              <p:spPr bwMode="auto">
                <a:xfrm>
                  <a:off x="3888" y="2565"/>
                  <a:ext cx="1341" cy="1659"/>
                </a:xfrm>
                <a:custGeom>
                  <a:avLst/>
                  <a:gdLst>
                    <a:gd name="T0" fmla="*/ 0 w 20800"/>
                    <a:gd name="T1" fmla="*/ 0 h 21332"/>
                    <a:gd name="T2" fmla="*/ 0 w 20800"/>
                    <a:gd name="T3" fmla="*/ 0 h 21332"/>
                    <a:gd name="T4" fmla="*/ 0 w 20800"/>
                    <a:gd name="T5" fmla="*/ 0 h 21332"/>
                    <a:gd name="T6" fmla="*/ 0 60000 65536"/>
                    <a:gd name="T7" fmla="*/ 0 60000 65536"/>
                    <a:gd name="T8" fmla="*/ 0 60000 65536"/>
                    <a:gd name="T9" fmla="*/ 0 w 20800"/>
                    <a:gd name="T10" fmla="*/ 0 h 21332"/>
                    <a:gd name="T11" fmla="*/ 20800 w 20800"/>
                    <a:gd name="T12" fmla="*/ 21332 h 21332"/>
                  </a:gdLst>
                  <a:ahLst/>
                  <a:cxnLst>
                    <a:cxn ang="T6">
                      <a:pos x="T0" y="T1"/>
                    </a:cxn>
                    <a:cxn ang="T7">
                      <a:pos x="T2" y="T3"/>
                    </a:cxn>
                    <a:cxn ang="T8">
                      <a:pos x="T4" y="T5"/>
                    </a:cxn>
                  </a:cxnLst>
                  <a:rect l="T9" t="T10" r="T11" b="T12"/>
                  <a:pathLst>
                    <a:path w="20800" h="21332" fill="none" extrusionOk="0">
                      <a:moveTo>
                        <a:pt x="3391" y="-1"/>
                      </a:moveTo>
                      <a:cubicBezTo>
                        <a:pt x="11725" y="1324"/>
                        <a:pt x="18524" y="7381"/>
                        <a:pt x="20800" y="15507"/>
                      </a:cubicBezTo>
                    </a:path>
                    <a:path w="20800" h="21332" stroke="0" extrusionOk="0">
                      <a:moveTo>
                        <a:pt x="3391" y="-1"/>
                      </a:moveTo>
                      <a:cubicBezTo>
                        <a:pt x="11725" y="1324"/>
                        <a:pt x="18524" y="7381"/>
                        <a:pt x="20800" y="15507"/>
                      </a:cubicBezTo>
                      <a:lnTo>
                        <a:pt x="0" y="21332"/>
                      </a:lnTo>
                      <a:lnTo>
                        <a:pt x="3391" y="-1"/>
                      </a:lnTo>
                      <a:close/>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054" name="Line 12"/>
                <p:cNvSpPr>
                  <a:spLocks noChangeShapeType="1"/>
                </p:cNvSpPr>
                <p:nvPr/>
              </p:nvSpPr>
              <p:spPr bwMode="auto">
                <a:xfrm flipV="1">
                  <a:off x="4464" y="3165"/>
                  <a:ext cx="182" cy="144"/>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5" name="Line 13"/>
                <p:cNvSpPr>
                  <a:spLocks noChangeShapeType="1"/>
                </p:cNvSpPr>
                <p:nvPr/>
              </p:nvSpPr>
              <p:spPr bwMode="auto">
                <a:xfrm>
                  <a:off x="4464" y="3309"/>
                  <a:ext cx="576" cy="0"/>
                </a:xfrm>
                <a:prstGeom prst="line">
                  <a:avLst/>
                </a:prstGeom>
                <a:noFill/>
                <a:ln w="28575">
                  <a:solidFill>
                    <a:srgbClr val="CC3300"/>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6" name="Text Box 14"/>
                <p:cNvSpPr txBox="1">
                  <a:spLocks noChangeArrowheads="1"/>
                </p:cNvSpPr>
                <p:nvPr/>
              </p:nvSpPr>
              <p:spPr bwMode="auto">
                <a:xfrm>
                  <a:off x="4320" y="3357"/>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i="1">
                      <a:solidFill>
                        <a:schemeClr val="accent2"/>
                      </a:solidFill>
                    </a:rPr>
                    <a:t>P</a:t>
                  </a:r>
                  <a:r>
                    <a:rPr lang="en-US" altLang="zh-CN" sz="2400" baseline="-25000">
                      <a:solidFill>
                        <a:schemeClr val="accent2"/>
                      </a:solidFill>
                    </a:rPr>
                    <a:t>1</a:t>
                  </a:r>
                  <a:endParaRPr lang="en-US" altLang="zh-CN" sz="2400">
                    <a:solidFill>
                      <a:schemeClr val="accent2"/>
                    </a:solidFill>
                  </a:endParaRPr>
                </a:p>
              </p:txBody>
            </p:sp>
            <p:sp>
              <p:nvSpPr>
                <p:cNvPr id="44057" name="Text Box 15"/>
                <p:cNvSpPr txBox="1">
                  <a:spLocks noChangeArrowheads="1"/>
                </p:cNvSpPr>
                <p:nvPr/>
              </p:nvSpPr>
              <p:spPr bwMode="auto">
                <a:xfrm>
                  <a:off x="5040" y="3117"/>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i="1">
                      <a:solidFill>
                        <a:schemeClr val="accent2"/>
                      </a:solidFill>
                    </a:rPr>
                    <a:t>P</a:t>
                  </a:r>
                  <a:r>
                    <a:rPr lang="en-US" altLang="zh-CN" sz="2400" baseline="-25000">
                      <a:solidFill>
                        <a:schemeClr val="accent2"/>
                      </a:solidFill>
                    </a:rPr>
                    <a:t>3</a:t>
                  </a:r>
                  <a:endParaRPr lang="en-US" altLang="zh-CN" sz="2400">
                    <a:solidFill>
                      <a:schemeClr val="accent2"/>
                    </a:solidFill>
                  </a:endParaRPr>
                </a:p>
              </p:txBody>
            </p:sp>
            <p:sp>
              <p:nvSpPr>
                <p:cNvPr id="44058" name="Text Box 16"/>
                <p:cNvSpPr txBox="1">
                  <a:spLocks noChangeArrowheads="1"/>
                </p:cNvSpPr>
                <p:nvPr/>
              </p:nvSpPr>
              <p:spPr bwMode="auto">
                <a:xfrm>
                  <a:off x="4781" y="2781"/>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i="1">
                      <a:solidFill>
                        <a:schemeClr val="accent2"/>
                      </a:solidFill>
                    </a:rPr>
                    <a:t>P</a:t>
                  </a:r>
                  <a:r>
                    <a:rPr lang="en-US" altLang="zh-CN" sz="2400" baseline="-25000">
                      <a:solidFill>
                        <a:schemeClr val="accent2"/>
                      </a:solidFill>
                    </a:rPr>
                    <a:t>2</a:t>
                  </a:r>
                  <a:endParaRPr lang="en-US" altLang="zh-CN" sz="2400">
                    <a:solidFill>
                      <a:schemeClr val="accent2"/>
                    </a:solidFill>
                  </a:endParaRPr>
                </a:p>
              </p:txBody>
            </p:sp>
            <p:graphicFrame>
              <p:nvGraphicFramePr>
                <p:cNvPr id="44059" name="Object 17"/>
                <p:cNvGraphicFramePr>
                  <a:graphicFrameLocks noChangeAspect="1"/>
                </p:cNvGraphicFramePr>
                <p:nvPr/>
              </p:nvGraphicFramePr>
              <p:xfrm>
                <a:off x="4691" y="3357"/>
                <a:ext cx="235" cy="223"/>
              </p:xfrm>
              <a:graphic>
                <a:graphicData uri="http://schemas.openxmlformats.org/presentationml/2006/ole">
                  <mc:AlternateContent xmlns:mc="http://schemas.openxmlformats.org/markup-compatibility/2006">
                    <mc:Choice xmlns:v="urn:schemas-microsoft-com:vml" Requires="v">
                      <p:oleObj name="公式" r:id="rId4" imgW="381135" imgH="371543" progId="Equation.3">
                        <p:embed/>
                      </p:oleObj>
                    </mc:Choice>
                    <mc:Fallback>
                      <p:oleObj name="公式" r:id="rId4" imgW="381135" imgH="371543"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1" y="3357"/>
                              <a:ext cx="23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60" name="Object 18"/>
                <p:cNvGraphicFramePr>
                  <a:graphicFrameLocks noChangeAspect="1"/>
                </p:cNvGraphicFramePr>
                <p:nvPr/>
              </p:nvGraphicFramePr>
              <p:xfrm>
                <a:off x="4570" y="2925"/>
                <a:ext cx="234" cy="174"/>
              </p:xfrm>
              <a:graphic>
                <a:graphicData uri="http://schemas.openxmlformats.org/presentationml/2006/ole">
                  <mc:AlternateContent xmlns:mc="http://schemas.openxmlformats.org/markup-compatibility/2006">
                    <mc:Choice xmlns:v="urn:schemas-microsoft-com:vml" Requires="v">
                      <p:oleObj name="公式" r:id="rId6" imgW="409457" imgH="295343" progId="Equation.3">
                        <p:embed/>
                      </p:oleObj>
                    </mc:Choice>
                    <mc:Fallback>
                      <p:oleObj name="公式" r:id="rId6" imgW="409457" imgH="295343"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0" y="2925"/>
                              <a:ext cx="23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61" name="Object 19"/>
                <p:cNvGraphicFramePr>
                  <a:graphicFrameLocks noChangeAspect="1"/>
                </p:cNvGraphicFramePr>
                <p:nvPr/>
              </p:nvGraphicFramePr>
              <p:xfrm>
                <a:off x="4358" y="2973"/>
                <a:ext cx="192" cy="288"/>
              </p:xfrm>
              <a:graphic>
                <a:graphicData uri="http://schemas.openxmlformats.org/presentationml/2006/ole">
                  <mc:AlternateContent xmlns:mc="http://schemas.openxmlformats.org/markup-compatibility/2006">
                    <mc:Choice xmlns:v="urn:schemas-microsoft-com:vml" Requires="v">
                      <p:oleObj name="Equation" r:id="rId8" imgW="266767" imgH="419100" progId="Equation.3">
                        <p:embed/>
                      </p:oleObj>
                    </mc:Choice>
                    <mc:Fallback>
                      <p:oleObj name="Equation" r:id="rId8" imgW="266767" imgH="419100"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8" y="2973"/>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62" name="Object 20"/>
                <p:cNvGraphicFramePr>
                  <a:graphicFrameLocks noChangeAspect="1"/>
                </p:cNvGraphicFramePr>
                <p:nvPr/>
              </p:nvGraphicFramePr>
              <p:xfrm>
                <a:off x="4550" y="3837"/>
                <a:ext cx="186" cy="200"/>
              </p:xfrm>
              <a:graphic>
                <a:graphicData uri="http://schemas.openxmlformats.org/presentationml/2006/ole">
                  <mc:AlternateContent xmlns:mc="http://schemas.openxmlformats.org/markup-compatibility/2006">
                    <mc:Choice xmlns:v="urn:schemas-microsoft-com:vml" Requires="v">
                      <p:oleObj name="Equation" r:id="rId10" imgW="238176" imgH="276157" progId="Equation.3">
                        <p:embed/>
                      </p:oleObj>
                    </mc:Choice>
                    <mc:Fallback>
                      <p:oleObj name="Equation" r:id="rId10" imgW="238176" imgH="276157" progId="Equation.3">
                        <p:embed/>
                        <p:pic>
                          <p:nvPicPr>
                            <p:cNvPr id="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50" y="3837"/>
                              <a:ext cx="18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63" name="Object 21"/>
                <p:cNvGraphicFramePr>
                  <a:graphicFrameLocks noChangeAspect="1"/>
                </p:cNvGraphicFramePr>
                <p:nvPr/>
              </p:nvGraphicFramePr>
              <p:xfrm>
                <a:off x="4927" y="3773"/>
                <a:ext cx="736" cy="256"/>
              </p:xfrm>
              <a:graphic>
                <a:graphicData uri="http://schemas.openxmlformats.org/presentationml/2006/ole">
                  <mc:AlternateContent xmlns:mc="http://schemas.openxmlformats.org/markup-compatibility/2006">
                    <mc:Choice xmlns:v="urn:schemas-microsoft-com:vml" Requires="v">
                      <p:oleObj name="公式" r:id="rId12" imgW="1066800" imgH="371543" progId="Equation.3">
                        <p:embed/>
                      </p:oleObj>
                    </mc:Choice>
                    <mc:Fallback>
                      <p:oleObj name="公式" r:id="rId12" imgW="1066800" imgH="371543" progId="Equation.3">
                        <p:embed/>
                        <p:pic>
                          <p:nvPicPr>
                            <p:cNvPr id="0"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27" y="3773"/>
                              <a:ext cx="73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64" name="Object 22"/>
                <p:cNvGraphicFramePr>
                  <a:graphicFrameLocks noChangeAspect="1"/>
                </p:cNvGraphicFramePr>
                <p:nvPr/>
              </p:nvGraphicFramePr>
              <p:xfrm>
                <a:off x="4715" y="3135"/>
                <a:ext cx="134" cy="174"/>
              </p:xfrm>
              <a:graphic>
                <a:graphicData uri="http://schemas.openxmlformats.org/presentationml/2006/ole">
                  <mc:AlternateContent xmlns:mc="http://schemas.openxmlformats.org/markup-compatibility/2006">
                    <mc:Choice xmlns:v="urn:schemas-microsoft-com:vml" Requires="v">
                      <p:oleObj name="Equation" r:id="rId14" imgW="219024" imgH="295343" progId="Equation.3">
                        <p:embed/>
                      </p:oleObj>
                    </mc:Choice>
                    <mc:Fallback>
                      <p:oleObj name="Equation" r:id="rId14" imgW="219024" imgH="295343" progId="Equation.3">
                        <p:embed/>
                        <p:pic>
                          <p:nvPicPr>
                            <p:cNvPr id="0"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15" y="3135"/>
                              <a:ext cx="13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44048" name="Line 23"/>
            <p:cNvSpPr>
              <a:spLocks noChangeShapeType="1"/>
            </p:cNvSpPr>
            <p:nvPr/>
          </p:nvSpPr>
          <p:spPr bwMode="auto">
            <a:xfrm flipH="1">
              <a:off x="4176" y="1392"/>
              <a:ext cx="336" cy="24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4049" name="Object 24"/>
            <p:cNvGraphicFramePr>
              <a:graphicFrameLocks noChangeAspect="1"/>
            </p:cNvGraphicFramePr>
            <p:nvPr/>
          </p:nvGraphicFramePr>
          <p:xfrm>
            <a:off x="3936" y="1392"/>
            <a:ext cx="216" cy="240"/>
          </p:xfrm>
          <a:graphic>
            <a:graphicData uri="http://schemas.openxmlformats.org/presentationml/2006/ole">
              <mc:AlternateContent xmlns:mc="http://schemas.openxmlformats.org/markup-compatibility/2006">
                <mc:Choice xmlns:v="urn:schemas-microsoft-com:vml" Requires="v">
                  <p:oleObj name="Equation" r:id="rId16" imgW="304800" imgH="342900" progId="Equation.3">
                    <p:embed/>
                  </p:oleObj>
                </mc:Choice>
                <mc:Fallback>
                  <p:oleObj name="Equation" r:id="rId16" imgW="304800" imgH="342900" progId="Equation.3">
                    <p:embed/>
                    <p:pic>
                      <p:nvPicPr>
                        <p:cNvPr id="0" name="Object 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36" y="1392"/>
                          <a:ext cx="2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Group 25"/>
          <p:cNvGrpSpPr>
            <a:grpSpLocks/>
          </p:cNvGrpSpPr>
          <p:nvPr/>
        </p:nvGrpSpPr>
        <p:grpSpPr bwMode="auto">
          <a:xfrm>
            <a:off x="228600" y="2590800"/>
            <a:ext cx="6019800" cy="1800225"/>
            <a:chOff x="192" y="1680"/>
            <a:chExt cx="3792" cy="1134"/>
          </a:xfrm>
        </p:grpSpPr>
        <p:sp>
          <p:nvSpPr>
            <p:cNvPr id="44044" name="Text Box 26"/>
            <p:cNvSpPr txBox="1">
              <a:spLocks noChangeArrowheads="1"/>
            </p:cNvSpPr>
            <p:nvPr/>
          </p:nvSpPr>
          <p:spPr bwMode="auto">
            <a:xfrm>
              <a:off x="192" y="1680"/>
              <a:ext cx="3792"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当单位正电荷从电势为    的</a:t>
              </a:r>
              <a:r>
                <a:rPr lang="en-US" altLang="zh-CN" sz="2800" i="1">
                  <a:solidFill>
                    <a:schemeClr val="accent2"/>
                  </a:solidFill>
                </a:rPr>
                <a:t>P</a:t>
              </a:r>
              <a:r>
                <a:rPr lang="en-US" altLang="zh-CN" sz="2800" baseline="-25000">
                  <a:solidFill>
                    <a:schemeClr val="accent2"/>
                  </a:solidFill>
                </a:rPr>
                <a:t>1</a:t>
              </a:r>
              <a:r>
                <a:rPr lang="zh-CN" altLang="en-US" sz="2800">
                  <a:solidFill>
                    <a:schemeClr val="accent2"/>
                  </a:solidFill>
                </a:rPr>
                <a:t>点，沿法线方向移到电势为             的</a:t>
              </a:r>
              <a:r>
                <a:rPr lang="en-US" altLang="zh-CN" sz="2800" i="1">
                  <a:solidFill>
                    <a:schemeClr val="accent2"/>
                  </a:solidFill>
                </a:rPr>
                <a:t>P</a:t>
              </a:r>
              <a:r>
                <a:rPr lang="en-US" altLang="zh-CN" sz="2800" baseline="-25000">
                  <a:solidFill>
                    <a:schemeClr val="accent2"/>
                  </a:solidFill>
                </a:rPr>
                <a:t>2</a:t>
              </a:r>
              <a:r>
                <a:rPr lang="zh-CN" altLang="en-US" sz="2800">
                  <a:solidFill>
                    <a:schemeClr val="accent2"/>
                  </a:solidFill>
                </a:rPr>
                <a:t>点时，电场力对此单位正电荷所做的功为</a:t>
              </a:r>
            </a:p>
          </p:txBody>
        </p:sp>
        <p:graphicFrame>
          <p:nvGraphicFramePr>
            <p:cNvPr id="44045" name="Object 27"/>
            <p:cNvGraphicFramePr>
              <a:graphicFrameLocks noChangeAspect="1"/>
            </p:cNvGraphicFramePr>
            <p:nvPr/>
          </p:nvGraphicFramePr>
          <p:xfrm>
            <a:off x="2512" y="1768"/>
            <a:ext cx="176" cy="200"/>
          </p:xfrm>
          <a:graphic>
            <a:graphicData uri="http://schemas.openxmlformats.org/presentationml/2006/ole">
              <mc:AlternateContent xmlns:mc="http://schemas.openxmlformats.org/markup-compatibility/2006">
                <mc:Choice xmlns:v="urn:schemas-microsoft-com:vml" Requires="v">
                  <p:oleObj name="Equation" r:id="rId18" imgW="238176" imgH="276157" progId="Equation.3">
                    <p:embed/>
                  </p:oleObj>
                </mc:Choice>
                <mc:Fallback>
                  <p:oleObj name="Equation" r:id="rId18" imgW="238176" imgH="276157" progId="Equation.3">
                    <p:embed/>
                    <p:pic>
                      <p:nvPicPr>
                        <p:cNvPr id="0" name="Object 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12" y="1768"/>
                          <a:ext cx="17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6" name="Object 28"/>
            <p:cNvGraphicFramePr>
              <a:graphicFrameLocks noChangeAspect="1"/>
            </p:cNvGraphicFramePr>
            <p:nvPr/>
          </p:nvGraphicFramePr>
          <p:xfrm>
            <a:off x="2288" y="1988"/>
            <a:ext cx="696" cy="256"/>
          </p:xfrm>
          <a:graphic>
            <a:graphicData uri="http://schemas.openxmlformats.org/presentationml/2006/ole">
              <mc:AlternateContent xmlns:mc="http://schemas.openxmlformats.org/markup-compatibility/2006">
                <mc:Choice xmlns:v="urn:schemas-microsoft-com:vml" Requires="v">
                  <p:oleObj name="公式" r:id="rId20" imgW="1066800" imgH="371543" progId="Equation.3">
                    <p:embed/>
                  </p:oleObj>
                </mc:Choice>
                <mc:Fallback>
                  <p:oleObj name="公式" r:id="rId20" imgW="1066800" imgH="371543" progId="Equation.3">
                    <p:embed/>
                    <p:pic>
                      <p:nvPicPr>
                        <p:cNvPr id="0" name="Object 2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88" y="1988"/>
                          <a:ext cx="69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70685" name="Object 29"/>
          <p:cNvGraphicFramePr>
            <a:graphicFrameLocks noChangeAspect="1"/>
          </p:cNvGraphicFramePr>
          <p:nvPr/>
        </p:nvGraphicFramePr>
        <p:xfrm>
          <a:off x="1797050" y="4495800"/>
          <a:ext cx="1671638" cy="909638"/>
        </p:xfrm>
        <a:graphic>
          <a:graphicData uri="http://schemas.openxmlformats.org/presentationml/2006/ole">
            <mc:AlternateContent xmlns:mc="http://schemas.openxmlformats.org/markup-compatibility/2006">
              <mc:Choice xmlns:v="urn:schemas-microsoft-com:vml" Requires="v">
                <p:oleObj name="公式" r:id="rId22" imgW="1600335" imgH="847657" progId="Equation.3">
                  <p:embed/>
                </p:oleObj>
              </mc:Choice>
              <mc:Fallback>
                <p:oleObj name="公式" r:id="rId22" imgW="1600335" imgH="847657" progId="Equation.3">
                  <p:embed/>
                  <p:pic>
                    <p:nvPicPr>
                      <p:cNvPr id="0" name="Object 2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797050" y="4495800"/>
                        <a:ext cx="1671638"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86" name="Object 30"/>
          <p:cNvGraphicFramePr>
            <a:graphicFrameLocks noChangeAspect="1"/>
          </p:cNvGraphicFramePr>
          <p:nvPr/>
        </p:nvGraphicFramePr>
        <p:xfrm>
          <a:off x="4864100" y="4572000"/>
          <a:ext cx="1814513" cy="911225"/>
        </p:xfrm>
        <a:graphic>
          <a:graphicData uri="http://schemas.openxmlformats.org/presentationml/2006/ole">
            <mc:AlternateContent xmlns:mc="http://schemas.openxmlformats.org/markup-compatibility/2006">
              <mc:Choice xmlns:v="urn:schemas-microsoft-com:vml" Requires="v">
                <p:oleObj name="公式" r:id="rId24" imgW="1762176" imgH="847657" progId="Equation.3">
                  <p:embed/>
                </p:oleObj>
              </mc:Choice>
              <mc:Fallback>
                <p:oleObj name="公式" r:id="rId24" imgW="1762176" imgH="847657" progId="Equation.3">
                  <p:embed/>
                  <p:pic>
                    <p:nvPicPr>
                      <p:cNvPr id="0" name="Object 3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864100" y="4572000"/>
                        <a:ext cx="1814513"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87" name="Object 31"/>
          <p:cNvGraphicFramePr>
            <a:graphicFrameLocks noChangeAspect="1"/>
          </p:cNvGraphicFramePr>
          <p:nvPr/>
        </p:nvGraphicFramePr>
        <p:xfrm>
          <a:off x="590550" y="5780088"/>
          <a:ext cx="3205163" cy="468312"/>
        </p:xfrm>
        <a:graphic>
          <a:graphicData uri="http://schemas.openxmlformats.org/presentationml/2006/ole">
            <mc:AlternateContent xmlns:mc="http://schemas.openxmlformats.org/markup-compatibility/2006">
              <mc:Choice xmlns:v="urn:schemas-microsoft-com:vml" Requires="v">
                <p:oleObj name="公式" r:id="rId26" imgW="3114624" imgH="428557" progId="Equation.3">
                  <p:embed/>
                </p:oleObj>
              </mc:Choice>
              <mc:Fallback>
                <p:oleObj name="公式" r:id="rId26" imgW="3114624" imgH="428557" progId="Equation.3">
                  <p:embed/>
                  <p:pic>
                    <p:nvPicPr>
                      <p:cNvPr id="0" name="Object 3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90550" y="5780088"/>
                        <a:ext cx="320516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88" name="Text Box 32"/>
          <p:cNvSpPr txBox="1">
            <a:spLocks noChangeArrowheads="1"/>
          </p:cNvSpPr>
          <p:nvPr/>
        </p:nvSpPr>
        <p:spPr bwMode="auto">
          <a:xfrm>
            <a:off x="4419600" y="5562600"/>
            <a:ext cx="472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rgbClr val="CC3300"/>
                </a:solidFill>
              </a:rPr>
              <a:t>在电场中各点的电场强度等于该点电势梯度的负值。</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0658"/>
                                        </p:tgtEl>
                                        <p:attrNameLst>
                                          <p:attrName>style.visibility</p:attrName>
                                        </p:attrNameLst>
                                      </p:cBhvr>
                                      <p:to>
                                        <p:strVal val="visible"/>
                                      </p:to>
                                    </p:set>
                                    <p:animEffect transition="in" filter="blinds(horizontal)">
                                      <p:cBhvr>
                                        <p:cTn id="7" dur="500"/>
                                        <p:tgtEl>
                                          <p:spTgt spid="70658"/>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70661"/>
                                        </p:tgtEl>
                                        <p:attrNameLst>
                                          <p:attrName>style.visibility</p:attrName>
                                        </p:attrNameLst>
                                      </p:cBhvr>
                                      <p:to>
                                        <p:strVal val="visible"/>
                                      </p:to>
                                    </p:set>
                                    <p:animEffect transition="in" filter="strips(upRight)">
                                      <p:cBhvr>
                                        <p:cTn id="11" dur="500"/>
                                        <p:tgtEl>
                                          <p:spTgt spid="7066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2"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1+#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70659"/>
                                        </p:tgtEl>
                                        <p:attrNameLst>
                                          <p:attrName>style.visibility</p:attrName>
                                        </p:attrNameLst>
                                      </p:cBhvr>
                                      <p:to>
                                        <p:strVal val="visible"/>
                                      </p:to>
                                    </p:set>
                                    <p:animEffect transition="in" filter="blinds(vertical)">
                                      <p:cBhvr>
                                        <p:cTn id="22" dur="500"/>
                                        <p:tgtEl>
                                          <p:spTgt spid="706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0660"/>
                                        </p:tgtEl>
                                        <p:attrNameLst>
                                          <p:attrName>style.visibility</p:attrName>
                                        </p:attrNameLst>
                                      </p:cBhvr>
                                      <p:to>
                                        <p:strVal val="visible"/>
                                      </p:to>
                                    </p:set>
                                    <p:animEffect transition="in" filter="wipe(left)">
                                      <p:cBhvr>
                                        <p:cTn id="32" dur="500"/>
                                        <p:tgtEl>
                                          <p:spTgt spid="7066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0685"/>
                                        </p:tgtEl>
                                        <p:attrNameLst>
                                          <p:attrName>style.visibility</p:attrName>
                                        </p:attrNameLst>
                                      </p:cBhvr>
                                      <p:to>
                                        <p:strVal val="visible"/>
                                      </p:to>
                                    </p:set>
                                    <p:animEffect transition="in" filter="blinds(horizontal)">
                                      <p:cBhvr>
                                        <p:cTn id="37" dur="500"/>
                                        <p:tgtEl>
                                          <p:spTgt spid="7068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0686"/>
                                        </p:tgtEl>
                                        <p:attrNameLst>
                                          <p:attrName>style.visibility</p:attrName>
                                        </p:attrNameLst>
                                      </p:cBhvr>
                                      <p:to>
                                        <p:strVal val="visible"/>
                                      </p:to>
                                    </p:set>
                                    <p:animEffect transition="in" filter="blinds(horizontal)">
                                      <p:cBhvr>
                                        <p:cTn id="42" dur="500"/>
                                        <p:tgtEl>
                                          <p:spTgt spid="7068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16" fill="hold" nodeType="clickEffect">
                                  <p:stCondLst>
                                    <p:cond delay="0"/>
                                  </p:stCondLst>
                                  <p:childTnLst>
                                    <p:set>
                                      <p:cBhvr>
                                        <p:cTn id="46" dur="1" fill="hold">
                                          <p:stCondLst>
                                            <p:cond delay="0"/>
                                          </p:stCondLst>
                                        </p:cTn>
                                        <p:tgtEl>
                                          <p:spTgt spid="70687"/>
                                        </p:tgtEl>
                                        <p:attrNameLst>
                                          <p:attrName>style.visibility</p:attrName>
                                        </p:attrNameLst>
                                      </p:cBhvr>
                                      <p:to>
                                        <p:strVal val="visible"/>
                                      </p:to>
                                    </p:set>
                                    <p:anim calcmode="lin" valueType="num">
                                      <p:cBhvr>
                                        <p:cTn id="47" dur="500" fill="hold"/>
                                        <p:tgtEl>
                                          <p:spTgt spid="70687"/>
                                        </p:tgtEl>
                                        <p:attrNameLst>
                                          <p:attrName>ppt_w</p:attrName>
                                        </p:attrNameLst>
                                      </p:cBhvr>
                                      <p:tavLst>
                                        <p:tav tm="0">
                                          <p:val>
                                            <p:fltVal val="0"/>
                                          </p:val>
                                        </p:tav>
                                        <p:tav tm="100000">
                                          <p:val>
                                            <p:strVal val="#ppt_w"/>
                                          </p:val>
                                        </p:tav>
                                      </p:tavLst>
                                    </p:anim>
                                    <p:anim calcmode="lin" valueType="num">
                                      <p:cBhvr>
                                        <p:cTn id="48" dur="500" fill="hold"/>
                                        <p:tgtEl>
                                          <p:spTgt spid="70687"/>
                                        </p:tgtEl>
                                        <p:attrNameLst>
                                          <p:attrName>ppt_h</p:attrName>
                                        </p:attrNameLst>
                                      </p:cBhvr>
                                      <p:tavLst>
                                        <p:tav tm="0">
                                          <p:val>
                                            <p:fltVal val="0"/>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70688"/>
                                        </p:tgtEl>
                                        <p:attrNameLst>
                                          <p:attrName>style.visibility</p:attrName>
                                        </p:attrNameLst>
                                      </p:cBhvr>
                                      <p:to>
                                        <p:strVal val="visible"/>
                                      </p:to>
                                    </p:set>
                                    <p:animEffect transition="in" filter="box(out)">
                                      <p:cBhvr>
                                        <p:cTn id="53" dur="500"/>
                                        <p:tgtEl>
                                          <p:spTgt spid="70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autoUpdateAnimBg="0"/>
      <p:bldP spid="70659" grpId="0" autoUpdateAnimBg="0"/>
      <p:bldP spid="70661" grpId="0" animBg="1"/>
      <p:bldP spid="7068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476375" y="1125538"/>
            <a:ext cx="57594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如：万有引力、弹性力。</a:t>
            </a:r>
            <a:endParaRPr lang="en-US" altLang="zh-CN" sz="2800"/>
          </a:p>
        </p:txBody>
      </p:sp>
      <p:sp>
        <p:nvSpPr>
          <p:cNvPr id="3" name="Rectangle 2"/>
          <p:cNvSpPr>
            <a:spLocks noChangeArrowheads="1"/>
          </p:cNvSpPr>
          <p:nvPr/>
        </p:nvSpPr>
        <p:spPr bwMode="auto">
          <a:xfrm>
            <a:off x="1403350" y="260350"/>
            <a:ext cx="5689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还有什么力是保守力？如何判断</a:t>
            </a:r>
            <a:endParaRPr lang="en-US" altLang="zh-CN" sz="2800"/>
          </a:p>
        </p:txBody>
      </p:sp>
      <p:sp>
        <p:nvSpPr>
          <p:cNvPr id="4" name="Rectangle 3"/>
          <p:cNvSpPr>
            <a:spLocks noChangeArrowheads="1"/>
          </p:cNvSpPr>
          <p:nvPr/>
        </p:nvSpPr>
        <p:spPr bwMode="auto">
          <a:xfrm>
            <a:off x="827088" y="1974850"/>
            <a:ext cx="6985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dirty="0">
                <a:solidFill>
                  <a:schemeClr val="accent2"/>
                </a:solidFill>
              </a:rPr>
              <a:t>从场的角度上看，保守场总是一个标量势场的梯度，是无旋场，数学上用场势来描述。</a:t>
            </a:r>
            <a:endParaRPr lang="en-US" altLang="zh-CN" sz="2800" dirty="0"/>
          </a:p>
        </p:txBody>
      </p:sp>
      <p:graphicFrame>
        <p:nvGraphicFramePr>
          <p:cNvPr id="88066" name="Object 2"/>
          <p:cNvGraphicFramePr>
            <a:graphicFrameLocks noChangeAspect="1"/>
          </p:cNvGraphicFramePr>
          <p:nvPr>
            <p:extLst>
              <p:ext uri="{D42A27DB-BD31-4B8C-83A1-F6EECF244321}">
                <p14:modId xmlns:p14="http://schemas.microsoft.com/office/powerpoint/2010/main" val="2787769038"/>
              </p:ext>
            </p:extLst>
          </p:nvPr>
        </p:nvGraphicFramePr>
        <p:xfrm>
          <a:off x="2123728" y="2928938"/>
          <a:ext cx="4005262" cy="1592262"/>
        </p:xfrm>
        <a:graphic>
          <a:graphicData uri="http://schemas.openxmlformats.org/presentationml/2006/ole">
            <mc:AlternateContent xmlns:mc="http://schemas.openxmlformats.org/markup-compatibility/2006">
              <mc:Choice xmlns:v="urn:schemas-microsoft-com:vml" Requires="v">
                <p:oleObj name="Equation" r:id="rId2" imgW="1371600" imgH="482400" progId="Equation.DSMT4">
                  <p:embed/>
                </p:oleObj>
              </mc:Choice>
              <mc:Fallback>
                <p:oleObj name="Equation" r:id="rId2" imgW="1371600" imgH="482400" progId="Equation.DSMT4">
                  <p:embed/>
                  <p:pic>
                    <p:nvPicPr>
                      <p:cNvPr id="0" name="Object 2"/>
                      <p:cNvPicPr>
                        <a:picLocks noChangeAspect="1" noChangeArrowheads="1"/>
                      </p:cNvPicPr>
                      <p:nvPr/>
                    </p:nvPicPr>
                    <p:blipFill>
                      <a:blip r:embed="rId3"/>
                      <a:srcRect/>
                      <a:stretch>
                        <a:fillRect/>
                      </a:stretch>
                    </p:blipFill>
                    <p:spPr bwMode="auto">
                      <a:xfrm>
                        <a:off x="2123728" y="2928938"/>
                        <a:ext cx="4005262" cy="1592262"/>
                      </a:xfrm>
                      <a:prstGeom prst="rect">
                        <a:avLst/>
                      </a:prstGeom>
                      <a:noFill/>
                      <a:ln>
                        <a:noFill/>
                      </a:ln>
                    </p:spPr>
                  </p:pic>
                </p:oleObj>
              </mc:Fallback>
            </mc:AlternateContent>
          </a:graphicData>
        </a:graphic>
      </p:graphicFrame>
      <p:sp>
        <p:nvSpPr>
          <p:cNvPr id="6" name="Rectangle 5"/>
          <p:cNvSpPr>
            <a:spLocks noChangeArrowheads="1"/>
          </p:cNvSpPr>
          <p:nvPr/>
        </p:nvSpPr>
        <p:spPr bwMode="auto">
          <a:xfrm>
            <a:off x="684213" y="4563144"/>
            <a:ext cx="73453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dirty="0">
                <a:solidFill>
                  <a:srgbClr val="FF0000"/>
                </a:solidFill>
              </a:rPr>
              <a:t>磁场是非保守场，非保守场中能量转化时是否守恒？</a:t>
            </a:r>
            <a:endParaRPr lang="en-US" altLang="zh-CN" sz="2800" dirty="0">
              <a:solidFill>
                <a:srgbClr val="FF0000"/>
              </a:solidFill>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88066"/>
                                        </p:tgtEl>
                                        <p:attrNameLst>
                                          <p:attrName>style.visibility</p:attrName>
                                        </p:attrNameLst>
                                      </p:cBhvr>
                                      <p:to>
                                        <p:strVal val="visible"/>
                                      </p:to>
                                    </p:set>
                                    <p:animEffect transition="in" filter="wipe(left)">
                                      <p:cBhvr>
                                        <p:cTn id="23" dur="500"/>
                                        <p:tgtEl>
                                          <p:spTgt spid="8806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1683" name="Object 3"/>
          <p:cNvGraphicFramePr>
            <a:graphicFrameLocks noChangeAspect="1"/>
          </p:cNvGraphicFramePr>
          <p:nvPr/>
        </p:nvGraphicFramePr>
        <p:xfrm>
          <a:off x="2286000" y="1385888"/>
          <a:ext cx="4146550" cy="976312"/>
        </p:xfrm>
        <a:graphic>
          <a:graphicData uri="http://schemas.openxmlformats.org/presentationml/2006/ole">
            <mc:AlternateContent xmlns:mc="http://schemas.openxmlformats.org/markup-compatibility/2006">
              <mc:Choice xmlns:v="urn:schemas-microsoft-com:vml" Requires="v">
                <p:oleObj name="Equation" r:id="rId2" imgW="4067057" imgH="923857" progId="Equation.3">
                  <p:embed/>
                </p:oleObj>
              </mc:Choice>
              <mc:Fallback>
                <p:oleObj name="Equation" r:id="rId2" imgW="4067057" imgH="923857"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385888"/>
                        <a:ext cx="4146550"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684" name="Text Box 4"/>
          <p:cNvSpPr txBox="1">
            <a:spLocks noChangeArrowheads="1"/>
          </p:cNvSpPr>
          <p:nvPr/>
        </p:nvSpPr>
        <p:spPr bwMode="auto">
          <a:xfrm>
            <a:off x="304800" y="76200"/>
            <a:ext cx="3559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800">
                <a:solidFill>
                  <a:schemeClr val="accent2"/>
                </a:solidFill>
              </a:rPr>
              <a:t>在直角坐标系中：</a:t>
            </a:r>
            <a:endParaRPr lang="zh-CN" altLang="en-US" sz="2800" b="0"/>
          </a:p>
        </p:txBody>
      </p:sp>
      <p:graphicFrame>
        <p:nvGraphicFramePr>
          <p:cNvPr id="71685" name="Object 5"/>
          <p:cNvGraphicFramePr>
            <a:graphicFrameLocks noChangeAspect="1"/>
          </p:cNvGraphicFramePr>
          <p:nvPr/>
        </p:nvGraphicFramePr>
        <p:xfrm>
          <a:off x="6096000" y="533400"/>
          <a:ext cx="1597025" cy="936625"/>
        </p:xfrm>
        <a:graphic>
          <a:graphicData uri="http://schemas.openxmlformats.org/presentationml/2006/ole">
            <mc:AlternateContent xmlns:mc="http://schemas.openxmlformats.org/markup-compatibility/2006">
              <mc:Choice xmlns:v="urn:schemas-microsoft-com:vml" Requires="v">
                <p:oleObj name="Equation" r:id="rId4" imgW="1533441" imgH="876300" progId="Equation.3">
                  <p:embed/>
                </p:oleObj>
              </mc:Choice>
              <mc:Fallback>
                <p:oleObj name="Equation" r:id="rId4" imgW="1533441" imgH="8763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533400"/>
                        <a:ext cx="15970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86" name="Object 6"/>
          <p:cNvGraphicFramePr>
            <a:graphicFrameLocks noChangeAspect="1"/>
          </p:cNvGraphicFramePr>
          <p:nvPr/>
        </p:nvGraphicFramePr>
        <p:xfrm>
          <a:off x="1295400" y="533400"/>
          <a:ext cx="1636713" cy="909638"/>
        </p:xfrm>
        <a:graphic>
          <a:graphicData uri="http://schemas.openxmlformats.org/presentationml/2006/ole">
            <mc:AlternateContent xmlns:mc="http://schemas.openxmlformats.org/markup-compatibility/2006">
              <mc:Choice xmlns:v="urn:schemas-microsoft-com:vml" Requires="v">
                <p:oleObj name="Equation" r:id="rId6" imgW="1571743" imgH="847657" progId="Equation.3">
                  <p:embed/>
                </p:oleObj>
              </mc:Choice>
              <mc:Fallback>
                <p:oleObj name="Equation" r:id="rId6" imgW="1571743" imgH="847657"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533400"/>
                        <a:ext cx="1636713"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87" name="Object 7"/>
          <p:cNvGraphicFramePr>
            <a:graphicFrameLocks noChangeAspect="1"/>
          </p:cNvGraphicFramePr>
          <p:nvPr/>
        </p:nvGraphicFramePr>
        <p:xfrm>
          <a:off x="3657600" y="533400"/>
          <a:ext cx="1635125" cy="976313"/>
        </p:xfrm>
        <a:graphic>
          <a:graphicData uri="http://schemas.openxmlformats.org/presentationml/2006/ole">
            <mc:AlternateContent xmlns:mc="http://schemas.openxmlformats.org/markup-compatibility/2006">
              <mc:Choice xmlns:v="urn:schemas-microsoft-com:vml" Requires="v">
                <p:oleObj name="Equation" r:id="rId8" imgW="1571743" imgH="923857" progId="Equation.3">
                  <p:embed/>
                </p:oleObj>
              </mc:Choice>
              <mc:Fallback>
                <p:oleObj name="Equation" r:id="rId8" imgW="1571743" imgH="923857"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7600" y="533400"/>
                        <a:ext cx="16351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88" name="Object 8"/>
          <p:cNvGraphicFramePr>
            <a:graphicFrameLocks noChangeAspect="1"/>
          </p:cNvGraphicFramePr>
          <p:nvPr/>
        </p:nvGraphicFramePr>
        <p:xfrm>
          <a:off x="3657600" y="152400"/>
          <a:ext cx="2127250" cy="415925"/>
        </p:xfrm>
        <a:graphic>
          <a:graphicData uri="http://schemas.openxmlformats.org/presentationml/2006/ole">
            <mc:AlternateContent xmlns:mc="http://schemas.openxmlformats.org/markup-compatibility/2006">
              <mc:Choice xmlns:v="urn:schemas-microsoft-com:vml" Requires="v">
                <p:oleObj name="Equation" r:id="rId10" imgW="2047824" imgH="371543" progId="Equation.3">
                  <p:embed/>
                </p:oleObj>
              </mc:Choice>
              <mc:Fallback>
                <p:oleObj name="Equation" r:id="rId10" imgW="2047824" imgH="371543"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57600" y="152400"/>
                        <a:ext cx="21272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689" name="Rectangle 9"/>
          <p:cNvSpPr>
            <a:spLocks noChangeArrowheads="1"/>
          </p:cNvSpPr>
          <p:nvPr/>
        </p:nvSpPr>
        <p:spPr bwMode="auto">
          <a:xfrm>
            <a:off x="0" y="23622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71697" name="Text Box 17"/>
          <p:cNvSpPr txBox="1">
            <a:spLocks noChangeArrowheads="1"/>
          </p:cNvSpPr>
          <p:nvPr/>
        </p:nvSpPr>
        <p:spPr bwMode="auto">
          <a:xfrm>
            <a:off x="250825" y="2636838"/>
            <a:ext cx="8042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例：求电偶极子电场中任一点的电势和电场强度。</a:t>
            </a:r>
          </a:p>
        </p:txBody>
      </p:sp>
      <p:grpSp>
        <p:nvGrpSpPr>
          <p:cNvPr id="2" name="Group 18"/>
          <p:cNvGrpSpPr>
            <a:grpSpLocks/>
          </p:cNvGrpSpPr>
          <p:nvPr/>
        </p:nvGrpSpPr>
        <p:grpSpPr bwMode="auto">
          <a:xfrm>
            <a:off x="6011863" y="3357563"/>
            <a:ext cx="2967037" cy="3095625"/>
            <a:chOff x="3733" y="709"/>
            <a:chExt cx="1869" cy="1950"/>
          </a:xfrm>
        </p:grpSpPr>
        <p:sp>
          <p:nvSpPr>
            <p:cNvPr id="45075" name="Line 19"/>
            <p:cNvSpPr>
              <a:spLocks noChangeShapeType="1"/>
            </p:cNvSpPr>
            <p:nvPr/>
          </p:nvSpPr>
          <p:spPr bwMode="auto">
            <a:xfrm>
              <a:off x="3991" y="2111"/>
              <a:ext cx="1364" cy="0"/>
            </a:xfrm>
            <a:prstGeom prst="line">
              <a:avLst/>
            </a:prstGeom>
            <a:noFill/>
            <a:ln w="28575">
              <a:solidFill>
                <a:schemeClr val="accent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076" name="Line 20"/>
            <p:cNvSpPr>
              <a:spLocks noChangeShapeType="1"/>
            </p:cNvSpPr>
            <p:nvPr/>
          </p:nvSpPr>
          <p:spPr bwMode="auto">
            <a:xfrm flipV="1">
              <a:off x="4363" y="821"/>
              <a:ext cx="0" cy="1290"/>
            </a:xfrm>
            <a:prstGeom prst="line">
              <a:avLst/>
            </a:prstGeom>
            <a:noFill/>
            <a:ln w="28575">
              <a:solidFill>
                <a:schemeClr val="accent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077" name="Oval 21"/>
            <p:cNvSpPr>
              <a:spLocks noChangeArrowheads="1"/>
            </p:cNvSpPr>
            <p:nvPr/>
          </p:nvSpPr>
          <p:spPr bwMode="auto">
            <a:xfrm>
              <a:off x="3952" y="2090"/>
              <a:ext cx="39" cy="36"/>
            </a:xfrm>
            <a:prstGeom prst="ellipse">
              <a:avLst/>
            </a:prstGeom>
            <a:solidFill>
              <a:schemeClr val="accent2"/>
            </a:solidFill>
            <a:ln w="28575" algn="ctr">
              <a:solidFill>
                <a:schemeClr val="accent2"/>
              </a:solidFill>
              <a:round/>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45078" name="Oval 22"/>
            <p:cNvSpPr>
              <a:spLocks noChangeArrowheads="1"/>
            </p:cNvSpPr>
            <p:nvPr/>
          </p:nvSpPr>
          <p:spPr bwMode="auto">
            <a:xfrm>
              <a:off x="4710" y="2089"/>
              <a:ext cx="39" cy="36"/>
            </a:xfrm>
            <a:prstGeom prst="ellipse">
              <a:avLst/>
            </a:prstGeom>
            <a:solidFill>
              <a:schemeClr val="accent2"/>
            </a:solidFill>
            <a:ln w="28575" algn="ctr">
              <a:solidFill>
                <a:schemeClr val="accent2"/>
              </a:solidFill>
              <a:round/>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45079" name="Freeform 23"/>
            <p:cNvSpPr>
              <a:spLocks/>
            </p:cNvSpPr>
            <p:nvPr/>
          </p:nvSpPr>
          <p:spPr bwMode="auto">
            <a:xfrm>
              <a:off x="3974" y="1118"/>
              <a:ext cx="1009" cy="993"/>
            </a:xfrm>
            <a:custGeom>
              <a:avLst/>
              <a:gdLst>
                <a:gd name="T0" fmla="*/ 0 w 1464"/>
                <a:gd name="T1" fmla="*/ 1 h 1562"/>
                <a:gd name="T2" fmla="*/ 3 w 1464"/>
                <a:gd name="T3" fmla="*/ 0 h 1562"/>
                <a:gd name="T4" fmla="*/ 0 60000 65536"/>
                <a:gd name="T5" fmla="*/ 0 60000 65536"/>
                <a:gd name="T6" fmla="*/ 0 w 1464"/>
                <a:gd name="T7" fmla="*/ 0 h 1562"/>
                <a:gd name="T8" fmla="*/ 1464 w 1464"/>
                <a:gd name="T9" fmla="*/ 1562 h 1562"/>
              </a:gdLst>
              <a:ahLst/>
              <a:cxnLst>
                <a:cxn ang="T4">
                  <a:pos x="T0" y="T1"/>
                </a:cxn>
                <a:cxn ang="T5">
                  <a:pos x="T2" y="T3"/>
                </a:cxn>
              </a:cxnLst>
              <a:rect l="T6" t="T7" r="T8" b="T9"/>
              <a:pathLst>
                <a:path w="1464" h="1562">
                  <a:moveTo>
                    <a:pt x="0" y="1562"/>
                  </a:moveTo>
                  <a:lnTo>
                    <a:pt x="1464" y="0"/>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80" name="Freeform 24"/>
            <p:cNvSpPr>
              <a:spLocks/>
            </p:cNvSpPr>
            <p:nvPr/>
          </p:nvSpPr>
          <p:spPr bwMode="auto">
            <a:xfrm>
              <a:off x="4733" y="1118"/>
              <a:ext cx="250" cy="993"/>
            </a:xfrm>
            <a:custGeom>
              <a:avLst/>
              <a:gdLst>
                <a:gd name="T0" fmla="*/ 0 w 362"/>
                <a:gd name="T1" fmla="*/ 1 h 1562"/>
                <a:gd name="T2" fmla="*/ 1 w 362"/>
                <a:gd name="T3" fmla="*/ 0 h 1562"/>
                <a:gd name="T4" fmla="*/ 0 60000 65536"/>
                <a:gd name="T5" fmla="*/ 0 60000 65536"/>
                <a:gd name="T6" fmla="*/ 0 w 362"/>
                <a:gd name="T7" fmla="*/ 0 h 1562"/>
                <a:gd name="T8" fmla="*/ 362 w 362"/>
                <a:gd name="T9" fmla="*/ 1562 h 1562"/>
              </a:gdLst>
              <a:ahLst/>
              <a:cxnLst>
                <a:cxn ang="T4">
                  <a:pos x="T0" y="T1"/>
                </a:cxn>
                <a:cxn ang="T5">
                  <a:pos x="T2" y="T3"/>
                </a:cxn>
              </a:cxnLst>
              <a:rect l="T6" t="T7" r="T8" b="T9"/>
              <a:pathLst>
                <a:path w="362" h="1562">
                  <a:moveTo>
                    <a:pt x="0" y="1562"/>
                  </a:moveTo>
                  <a:lnTo>
                    <a:pt x="362" y="0"/>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81" name="Line 25"/>
            <p:cNvSpPr>
              <a:spLocks noChangeShapeType="1"/>
            </p:cNvSpPr>
            <p:nvPr/>
          </p:nvSpPr>
          <p:spPr bwMode="auto">
            <a:xfrm flipV="1">
              <a:off x="4363" y="1118"/>
              <a:ext cx="620" cy="99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2" name="Oval 26"/>
            <p:cNvSpPr>
              <a:spLocks noChangeArrowheads="1"/>
            </p:cNvSpPr>
            <p:nvPr/>
          </p:nvSpPr>
          <p:spPr bwMode="auto">
            <a:xfrm>
              <a:off x="4960" y="1108"/>
              <a:ext cx="39" cy="36"/>
            </a:xfrm>
            <a:prstGeom prst="ellipse">
              <a:avLst/>
            </a:prstGeom>
            <a:solidFill>
              <a:schemeClr val="accent2"/>
            </a:solidFill>
            <a:ln w="28575" algn="ctr">
              <a:solidFill>
                <a:schemeClr val="accent2"/>
              </a:solidFill>
              <a:round/>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45083" name="Line 27"/>
            <p:cNvSpPr>
              <a:spLocks noChangeShapeType="1"/>
            </p:cNvSpPr>
            <p:nvPr/>
          </p:nvSpPr>
          <p:spPr bwMode="auto">
            <a:xfrm>
              <a:off x="3991" y="2308"/>
              <a:ext cx="1" cy="16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4" name="Line 28"/>
            <p:cNvSpPr>
              <a:spLocks noChangeShapeType="1"/>
            </p:cNvSpPr>
            <p:nvPr/>
          </p:nvSpPr>
          <p:spPr bwMode="auto">
            <a:xfrm>
              <a:off x="4735" y="2308"/>
              <a:ext cx="1" cy="16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5" name="Text Box 29"/>
            <p:cNvSpPr txBox="1">
              <a:spLocks noChangeArrowheads="1"/>
            </p:cNvSpPr>
            <p:nvPr/>
          </p:nvSpPr>
          <p:spPr bwMode="auto">
            <a:xfrm>
              <a:off x="3733" y="2026"/>
              <a:ext cx="37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chemeClr val="accent2"/>
                  </a:solidFill>
                  <a:sym typeface="Symbol" pitchFamily="18" charset="2"/>
                </a:rPr>
                <a:t></a:t>
              </a:r>
              <a:r>
                <a:rPr lang="en-US" altLang="zh-CN" sz="2400" i="1">
                  <a:solidFill>
                    <a:schemeClr val="accent2"/>
                  </a:solidFill>
                </a:rPr>
                <a:t> q</a:t>
              </a:r>
              <a:endParaRPr lang="en-US" altLang="zh-CN" sz="2400">
                <a:solidFill>
                  <a:schemeClr val="accent2"/>
                </a:solidFill>
              </a:endParaRPr>
            </a:p>
          </p:txBody>
        </p:sp>
        <p:sp>
          <p:nvSpPr>
            <p:cNvPr id="45086" name="Text Box 30"/>
            <p:cNvSpPr txBox="1">
              <a:spLocks noChangeArrowheads="1"/>
            </p:cNvSpPr>
            <p:nvPr/>
          </p:nvSpPr>
          <p:spPr bwMode="auto">
            <a:xfrm>
              <a:off x="4607" y="2069"/>
              <a:ext cx="49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chemeClr val="accent2"/>
                  </a:solidFill>
                </a:rPr>
                <a:t>+q</a:t>
              </a:r>
              <a:endParaRPr lang="en-US" altLang="zh-CN" sz="2400">
                <a:solidFill>
                  <a:schemeClr val="accent2"/>
                </a:solidFill>
              </a:endParaRPr>
            </a:p>
          </p:txBody>
        </p:sp>
        <p:sp>
          <p:nvSpPr>
            <p:cNvPr id="45087" name="Text Box 31"/>
            <p:cNvSpPr txBox="1">
              <a:spLocks noChangeArrowheads="1"/>
            </p:cNvSpPr>
            <p:nvPr/>
          </p:nvSpPr>
          <p:spPr bwMode="auto">
            <a:xfrm>
              <a:off x="4217" y="2054"/>
              <a:ext cx="37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chemeClr val="accent2"/>
                  </a:solidFill>
                </a:rPr>
                <a:t>O</a:t>
              </a:r>
              <a:endParaRPr lang="en-US" altLang="zh-CN" sz="2400">
                <a:solidFill>
                  <a:schemeClr val="accent2"/>
                </a:solidFill>
              </a:endParaRPr>
            </a:p>
          </p:txBody>
        </p:sp>
        <p:sp>
          <p:nvSpPr>
            <p:cNvPr id="45088" name="Text Box 32"/>
            <p:cNvSpPr txBox="1">
              <a:spLocks noChangeArrowheads="1"/>
            </p:cNvSpPr>
            <p:nvPr/>
          </p:nvSpPr>
          <p:spPr bwMode="auto">
            <a:xfrm>
              <a:off x="4957" y="956"/>
              <a:ext cx="37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b="0" i="1">
                  <a:solidFill>
                    <a:schemeClr val="accent2"/>
                  </a:solidFill>
                </a:rPr>
                <a:t>P</a:t>
              </a:r>
              <a:endParaRPr lang="en-US" altLang="zh-CN" sz="2400">
                <a:solidFill>
                  <a:schemeClr val="accent2"/>
                </a:solidFill>
              </a:endParaRPr>
            </a:p>
          </p:txBody>
        </p:sp>
        <p:sp>
          <p:nvSpPr>
            <p:cNvPr id="45089" name="Text Box 33"/>
            <p:cNvSpPr txBox="1">
              <a:spLocks noChangeArrowheads="1"/>
            </p:cNvSpPr>
            <p:nvPr/>
          </p:nvSpPr>
          <p:spPr bwMode="auto">
            <a:xfrm>
              <a:off x="5230" y="2034"/>
              <a:ext cx="37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chemeClr val="accent2"/>
                  </a:solidFill>
                </a:rPr>
                <a:t>x</a:t>
              </a:r>
              <a:endParaRPr lang="en-US" altLang="zh-CN" sz="2400">
                <a:solidFill>
                  <a:schemeClr val="accent2"/>
                </a:solidFill>
              </a:endParaRPr>
            </a:p>
          </p:txBody>
        </p:sp>
        <p:sp>
          <p:nvSpPr>
            <p:cNvPr id="45090" name="Text Box 34"/>
            <p:cNvSpPr txBox="1">
              <a:spLocks noChangeArrowheads="1"/>
            </p:cNvSpPr>
            <p:nvPr/>
          </p:nvSpPr>
          <p:spPr bwMode="auto">
            <a:xfrm>
              <a:off x="4156" y="709"/>
              <a:ext cx="372"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b="0" i="1">
                  <a:solidFill>
                    <a:schemeClr val="accent2"/>
                  </a:solidFill>
                </a:rPr>
                <a:t>y</a:t>
              </a:r>
              <a:endParaRPr lang="en-US" altLang="zh-CN" sz="2400">
                <a:solidFill>
                  <a:schemeClr val="accent2"/>
                </a:solidFill>
              </a:endParaRPr>
            </a:p>
          </p:txBody>
        </p:sp>
        <p:sp>
          <p:nvSpPr>
            <p:cNvPr id="45091" name="Line 35"/>
            <p:cNvSpPr>
              <a:spLocks noChangeShapeType="1"/>
            </p:cNvSpPr>
            <p:nvPr/>
          </p:nvSpPr>
          <p:spPr bwMode="auto">
            <a:xfrm>
              <a:off x="3991" y="2407"/>
              <a:ext cx="744" cy="0"/>
            </a:xfrm>
            <a:prstGeom prst="line">
              <a:avLst/>
            </a:prstGeom>
            <a:noFill/>
            <a:ln w="28575">
              <a:solidFill>
                <a:schemeClr val="accent2"/>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092" name="Text Box 36"/>
            <p:cNvSpPr txBox="1">
              <a:spLocks noChangeArrowheads="1"/>
            </p:cNvSpPr>
            <p:nvPr/>
          </p:nvSpPr>
          <p:spPr bwMode="auto">
            <a:xfrm>
              <a:off x="4595" y="1579"/>
              <a:ext cx="37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chemeClr val="accent2"/>
                  </a:solidFill>
                </a:rPr>
                <a:t>r</a:t>
              </a:r>
              <a:endParaRPr lang="en-US" altLang="zh-CN" sz="2400">
                <a:solidFill>
                  <a:schemeClr val="accent2"/>
                </a:solidFill>
              </a:endParaRPr>
            </a:p>
          </p:txBody>
        </p:sp>
        <p:sp>
          <p:nvSpPr>
            <p:cNvPr id="45093" name="Text Box 37"/>
            <p:cNvSpPr txBox="1">
              <a:spLocks noChangeArrowheads="1"/>
            </p:cNvSpPr>
            <p:nvPr/>
          </p:nvSpPr>
          <p:spPr bwMode="auto">
            <a:xfrm>
              <a:off x="4830" y="1480"/>
              <a:ext cx="37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chemeClr val="accent2"/>
                  </a:solidFill>
                </a:rPr>
                <a:t>r</a:t>
              </a:r>
              <a:r>
                <a:rPr lang="en-US" altLang="zh-CN" sz="2400" i="1" baseline="-25000">
                  <a:solidFill>
                    <a:schemeClr val="accent2"/>
                  </a:solidFill>
                </a:rPr>
                <a:t>+</a:t>
              </a:r>
              <a:endParaRPr lang="en-US" altLang="zh-CN" sz="2400">
                <a:solidFill>
                  <a:schemeClr val="accent2"/>
                </a:solidFill>
              </a:endParaRPr>
            </a:p>
          </p:txBody>
        </p:sp>
        <p:sp>
          <p:nvSpPr>
            <p:cNvPr id="45094" name="Text Box 38"/>
            <p:cNvSpPr txBox="1">
              <a:spLocks noChangeArrowheads="1"/>
            </p:cNvSpPr>
            <p:nvPr/>
          </p:nvSpPr>
          <p:spPr bwMode="auto">
            <a:xfrm>
              <a:off x="4332" y="1207"/>
              <a:ext cx="37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chemeClr val="accent2"/>
                  </a:solidFill>
                </a:rPr>
                <a:t>r_</a:t>
              </a:r>
              <a:endParaRPr lang="en-US" altLang="zh-CN" sz="2400">
                <a:solidFill>
                  <a:schemeClr val="accent2"/>
                </a:solidFill>
              </a:endParaRPr>
            </a:p>
          </p:txBody>
        </p:sp>
        <p:sp>
          <p:nvSpPr>
            <p:cNvPr id="45095" name="Freeform 39"/>
            <p:cNvSpPr>
              <a:spLocks/>
            </p:cNvSpPr>
            <p:nvPr/>
          </p:nvSpPr>
          <p:spPr bwMode="auto">
            <a:xfrm>
              <a:off x="4424" y="2016"/>
              <a:ext cx="63" cy="94"/>
            </a:xfrm>
            <a:custGeom>
              <a:avLst/>
              <a:gdLst>
                <a:gd name="T0" fmla="*/ 0 w 92"/>
                <a:gd name="T1" fmla="*/ 0 h 148"/>
                <a:gd name="T2" fmla="*/ 1 w 92"/>
                <a:gd name="T3" fmla="*/ 1 h 148"/>
                <a:gd name="T4" fmla="*/ 1 w 92"/>
                <a:gd name="T5" fmla="*/ 1 h 148"/>
                <a:gd name="T6" fmla="*/ 0 60000 65536"/>
                <a:gd name="T7" fmla="*/ 0 60000 65536"/>
                <a:gd name="T8" fmla="*/ 0 60000 65536"/>
                <a:gd name="T9" fmla="*/ 0 w 92"/>
                <a:gd name="T10" fmla="*/ 0 h 148"/>
                <a:gd name="T11" fmla="*/ 92 w 92"/>
                <a:gd name="T12" fmla="*/ 148 h 148"/>
              </a:gdLst>
              <a:ahLst/>
              <a:cxnLst>
                <a:cxn ang="T6">
                  <a:pos x="T0" y="T1"/>
                </a:cxn>
                <a:cxn ang="T7">
                  <a:pos x="T2" y="T3"/>
                </a:cxn>
                <a:cxn ang="T8">
                  <a:pos x="T4" y="T5"/>
                </a:cxn>
              </a:cxnLst>
              <a:rect l="T9" t="T10" r="T11" b="T12"/>
              <a:pathLst>
                <a:path w="92" h="148">
                  <a:moveTo>
                    <a:pt x="0" y="0"/>
                  </a:moveTo>
                  <a:cubicBezTo>
                    <a:pt x="11" y="10"/>
                    <a:pt x="53" y="35"/>
                    <a:pt x="68" y="60"/>
                  </a:cubicBezTo>
                  <a:cubicBezTo>
                    <a:pt x="83" y="85"/>
                    <a:pt x="87" y="130"/>
                    <a:pt x="92" y="148"/>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96" name="Text Box 40"/>
            <p:cNvSpPr txBox="1">
              <a:spLocks noChangeArrowheads="1"/>
            </p:cNvSpPr>
            <p:nvPr/>
          </p:nvSpPr>
          <p:spPr bwMode="auto">
            <a:xfrm>
              <a:off x="4413" y="1797"/>
              <a:ext cx="37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chemeClr val="accent2"/>
                  </a:solidFill>
                  <a:sym typeface="Symbol" pitchFamily="18" charset="2"/>
                </a:rPr>
                <a:t></a:t>
              </a:r>
              <a:endParaRPr lang="en-US" altLang="zh-CN" sz="2400">
                <a:solidFill>
                  <a:schemeClr val="accent2"/>
                </a:solidFill>
              </a:endParaRPr>
            </a:p>
          </p:txBody>
        </p:sp>
        <p:sp>
          <p:nvSpPr>
            <p:cNvPr id="45097" name="Text Box 41"/>
            <p:cNvSpPr txBox="1">
              <a:spLocks noChangeArrowheads="1"/>
            </p:cNvSpPr>
            <p:nvPr/>
          </p:nvSpPr>
          <p:spPr bwMode="auto">
            <a:xfrm>
              <a:off x="4277" y="2362"/>
              <a:ext cx="37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chemeClr val="accent2"/>
                  </a:solidFill>
                </a:rPr>
                <a:t>l</a:t>
              </a:r>
              <a:endParaRPr lang="en-US" altLang="zh-CN" sz="2400">
                <a:solidFill>
                  <a:schemeClr val="accent2"/>
                </a:solidFill>
              </a:endParaRPr>
            </a:p>
          </p:txBody>
        </p:sp>
      </p:grpSp>
      <p:sp>
        <p:nvSpPr>
          <p:cNvPr id="71722" name="Line 42"/>
          <p:cNvSpPr>
            <a:spLocks noChangeShapeType="1"/>
          </p:cNvSpPr>
          <p:nvPr/>
        </p:nvSpPr>
        <p:spPr bwMode="auto">
          <a:xfrm flipH="1" flipV="1">
            <a:off x="6832600" y="5132388"/>
            <a:ext cx="755650" cy="4318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3" name="Text Box 43"/>
          <p:cNvSpPr txBox="1">
            <a:spLocks noChangeArrowheads="1"/>
          </p:cNvSpPr>
          <p:nvPr/>
        </p:nvSpPr>
        <p:spPr bwMode="auto">
          <a:xfrm>
            <a:off x="288925" y="3221038"/>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解：</a:t>
            </a:r>
          </a:p>
        </p:txBody>
      </p:sp>
      <p:sp>
        <p:nvSpPr>
          <p:cNvPr id="71724" name="Text Box 44"/>
          <p:cNvSpPr txBox="1">
            <a:spLocks noChangeArrowheads="1"/>
          </p:cNvSpPr>
          <p:nvPr/>
        </p:nvSpPr>
        <p:spPr bwMode="auto">
          <a:xfrm>
            <a:off x="971550" y="3221038"/>
            <a:ext cx="2276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i="1">
                <a:solidFill>
                  <a:schemeClr val="accent2"/>
                </a:solidFill>
              </a:rPr>
              <a:t>P</a:t>
            </a:r>
            <a:r>
              <a:rPr lang="zh-CN" altLang="en-US" sz="2800">
                <a:solidFill>
                  <a:schemeClr val="accent2"/>
                </a:solidFill>
              </a:rPr>
              <a:t>点的电势为 </a:t>
            </a:r>
          </a:p>
        </p:txBody>
      </p:sp>
      <p:graphicFrame>
        <p:nvGraphicFramePr>
          <p:cNvPr id="71725" name="Object 45"/>
          <p:cNvGraphicFramePr>
            <a:graphicFrameLocks noChangeAspect="1"/>
          </p:cNvGraphicFramePr>
          <p:nvPr/>
        </p:nvGraphicFramePr>
        <p:xfrm>
          <a:off x="1042988" y="3884613"/>
          <a:ext cx="1778000" cy="454025"/>
        </p:xfrm>
        <a:graphic>
          <a:graphicData uri="http://schemas.openxmlformats.org/presentationml/2006/ole">
            <mc:AlternateContent xmlns:mc="http://schemas.openxmlformats.org/markup-compatibility/2006">
              <mc:Choice xmlns:v="urn:schemas-microsoft-com:vml" Requires="v">
                <p:oleObj name="公式" r:id="rId12" imgW="1743024" imgH="419100" progId="Equation.3">
                  <p:embed/>
                </p:oleObj>
              </mc:Choice>
              <mc:Fallback>
                <p:oleObj name="公式" r:id="rId12" imgW="1743024" imgH="419100" progId="Equation.3">
                  <p:embed/>
                  <p:pic>
                    <p:nvPicPr>
                      <p:cNvPr id="0" name="Object 4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2988" y="3884613"/>
                        <a:ext cx="17780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26" name="Object 46"/>
          <p:cNvGraphicFramePr>
            <a:graphicFrameLocks noChangeAspect="1"/>
          </p:cNvGraphicFramePr>
          <p:nvPr/>
        </p:nvGraphicFramePr>
        <p:xfrm>
          <a:off x="1389063" y="4316413"/>
          <a:ext cx="4622800" cy="984250"/>
        </p:xfrm>
        <a:graphic>
          <a:graphicData uri="http://schemas.openxmlformats.org/presentationml/2006/ole">
            <mc:AlternateContent xmlns:mc="http://schemas.openxmlformats.org/markup-compatibility/2006">
              <mc:Choice xmlns:v="urn:schemas-microsoft-com:vml" Requires="v">
                <p:oleObj name="公式" r:id="rId14" imgW="4581441" imgH="952500" progId="Equation.3">
                  <p:embed/>
                </p:oleObj>
              </mc:Choice>
              <mc:Fallback>
                <p:oleObj name="公式" r:id="rId14" imgW="4581441" imgH="952500" progId="Equation.3">
                  <p:embed/>
                  <p:pic>
                    <p:nvPicPr>
                      <p:cNvPr id="0" name="Object 4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89063" y="4316413"/>
                        <a:ext cx="46228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27" name="Object 47"/>
          <p:cNvGraphicFramePr>
            <a:graphicFrameLocks noChangeAspect="1"/>
          </p:cNvGraphicFramePr>
          <p:nvPr/>
        </p:nvGraphicFramePr>
        <p:xfrm>
          <a:off x="1042988" y="5422900"/>
          <a:ext cx="947737" cy="336550"/>
        </p:xfrm>
        <a:graphic>
          <a:graphicData uri="http://schemas.openxmlformats.org/presentationml/2006/ole">
            <mc:AlternateContent xmlns:mc="http://schemas.openxmlformats.org/markup-compatibility/2006">
              <mc:Choice xmlns:v="urn:schemas-microsoft-com:vml" Requires="v">
                <p:oleObj name="公式" r:id="rId16" imgW="904959" imgH="295343" progId="Equation.3">
                  <p:embed/>
                </p:oleObj>
              </mc:Choice>
              <mc:Fallback>
                <p:oleObj name="公式" r:id="rId16" imgW="904959" imgH="295343" progId="Equation.3">
                  <p:embed/>
                  <p:pic>
                    <p:nvPicPr>
                      <p:cNvPr id="0" name="Object 4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42988" y="5422900"/>
                        <a:ext cx="9477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28" name="Object 48"/>
          <p:cNvGraphicFramePr>
            <a:graphicFrameLocks noChangeAspect="1"/>
          </p:cNvGraphicFramePr>
          <p:nvPr/>
        </p:nvGraphicFramePr>
        <p:xfrm>
          <a:off x="3059113" y="5373688"/>
          <a:ext cx="1282700" cy="495300"/>
        </p:xfrm>
        <a:graphic>
          <a:graphicData uri="http://schemas.openxmlformats.org/presentationml/2006/ole">
            <mc:AlternateContent xmlns:mc="http://schemas.openxmlformats.org/markup-compatibility/2006">
              <mc:Choice xmlns:v="urn:schemas-microsoft-com:vml" Requires="v">
                <p:oleObj name="公式" r:id="rId18" imgW="1247792" imgH="457200" progId="Equation.3">
                  <p:embed/>
                </p:oleObj>
              </mc:Choice>
              <mc:Fallback>
                <p:oleObj name="公式" r:id="rId18" imgW="1247792" imgH="457200" progId="Equation.3">
                  <p:embed/>
                  <p:pic>
                    <p:nvPicPr>
                      <p:cNvPr id="0" name="Object 4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59113" y="5373688"/>
                        <a:ext cx="12827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29" name="Object 49"/>
          <p:cNvGraphicFramePr>
            <a:graphicFrameLocks noChangeAspect="1"/>
          </p:cNvGraphicFramePr>
          <p:nvPr/>
        </p:nvGraphicFramePr>
        <p:xfrm>
          <a:off x="2987675" y="6165850"/>
          <a:ext cx="2292350" cy="463550"/>
        </p:xfrm>
        <a:graphic>
          <a:graphicData uri="http://schemas.openxmlformats.org/presentationml/2006/ole">
            <mc:AlternateContent xmlns:mc="http://schemas.openxmlformats.org/markup-compatibility/2006">
              <mc:Choice xmlns:v="urn:schemas-microsoft-com:vml" Requires="v">
                <p:oleObj name="公式" r:id="rId20" imgW="2247967" imgH="419100" progId="Equation.3">
                  <p:embed/>
                </p:oleObj>
              </mc:Choice>
              <mc:Fallback>
                <p:oleObj name="公式" r:id="rId20" imgW="2247967" imgH="419100" progId="Equation.3">
                  <p:embed/>
                  <p:pic>
                    <p:nvPicPr>
                      <p:cNvPr id="0" name="Object 4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987675" y="6165850"/>
                        <a:ext cx="22923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blinds(vertical)">
                                      <p:cBhvr>
                                        <p:cTn id="7" dur="500"/>
                                        <p:tgtEl>
                                          <p:spTgt spid="716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688"/>
                                        </p:tgtEl>
                                        <p:attrNameLst>
                                          <p:attrName>style.visibility</p:attrName>
                                        </p:attrNameLst>
                                      </p:cBhvr>
                                      <p:to>
                                        <p:strVal val="visible"/>
                                      </p:to>
                                    </p:set>
                                    <p:animEffect transition="in" filter="blinds(horizontal)">
                                      <p:cBhvr>
                                        <p:cTn id="12" dur="500"/>
                                        <p:tgtEl>
                                          <p:spTgt spid="716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1686"/>
                                        </p:tgtEl>
                                        <p:attrNameLst>
                                          <p:attrName>style.visibility</p:attrName>
                                        </p:attrNameLst>
                                      </p:cBhvr>
                                      <p:to>
                                        <p:strVal val="visible"/>
                                      </p:to>
                                    </p:set>
                                    <p:animEffect transition="in" filter="wipe(left)">
                                      <p:cBhvr>
                                        <p:cTn id="17" dur="500"/>
                                        <p:tgtEl>
                                          <p:spTgt spid="716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1687"/>
                                        </p:tgtEl>
                                        <p:attrNameLst>
                                          <p:attrName>style.visibility</p:attrName>
                                        </p:attrNameLst>
                                      </p:cBhvr>
                                      <p:to>
                                        <p:strVal val="visible"/>
                                      </p:to>
                                    </p:set>
                                    <p:animEffect transition="in" filter="wipe(left)">
                                      <p:cBhvr>
                                        <p:cTn id="22" dur="500"/>
                                        <p:tgtEl>
                                          <p:spTgt spid="716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1685"/>
                                        </p:tgtEl>
                                        <p:attrNameLst>
                                          <p:attrName>style.visibility</p:attrName>
                                        </p:attrNameLst>
                                      </p:cBhvr>
                                      <p:to>
                                        <p:strVal val="visible"/>
                                      </p:to>
                                    </p:set>
                                    <p:animEffect transition="in" filter="wipe(left)">
                                      <p:cBhvr>
                                        <p:cTn id="27" dur="500"/>
                                        <p:tgtEl>
                                          <p:spTgt spid="716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16" fill="hold" nodeType="clickEffect">
                                  <p:stCondLst>
                                    <p:cond delay="0"/>
                                  </p:stCondLst>
                                  <p:childTnLst>
                                    <p:set>
                                      <p:cBhvr>
                                        <p:cTn id="31" dur="1" fill="hold">
                                          <p:stCondLst>
                                            <p:cond delay="0"/>
                                          </p:stCondLst>
                                        </p:cTn>
                                        <p:tgtEl>
                                          <p:spTgt spid="71683"/>
                                        </p:tgtEl>
                                        <p:attrNameLst>
                                          <p:attrName>style.visibility</p:attrName>
                                        </p:attrNameLst>
                                      </p:cBhvr>
                                      <p:to>
                                        <p:strVal val="visible"/>
                                      </p:to>
                                    </p:set>
                                    <p:anim calcmode="lin" valueType="num">
                                      <p:cBhvr>
                                        <p:cTn id="32" dur="500" fill="hold"/>
                                        <p:tgtEl>
                                          <p:spTgt spid="71683"/>
                                        </p:tgtEl>
                                        <p:attrNameLst>
                                          <p:attrName>ppt_w</p:attrName>
                                        </p:attrNameLst>
                                      </p:cBhvr>
                                      <p:tavLst>
                                        <p:tav tm="0">
                                          <p:val>
                                            <p:fltVal val="0"/>
                                          </p:val>
                                        </p:tav>
                                        <p:tav tm="100000">
                                          <p:val>
                                            <p:strVal val="#ppt_w"/>
                                          </p:val>
                                        </p:tav>
                                      </p:tavLst>
                                    </p:anim>
                                    <p:anim calcmode="lin" valueType="num">
                                      <p:cBhvr>
                                        <p:cTn id="33" dur="500" fill="hold"/>
                                        <p:tgtEl>
                                          <p:spTgt spid="71683"/>
                                        </p:tgtEl>
                                        <p:attrNameLst>
                                          <p:attrName>ppt_h</p:attrName>
                                        </p:attrNameLst>
                                      </p:cBhvr>
                                      <p:tavLst>
                                        <p:tav tm="0">
                                          <p:val>
                                            <p:fltVal val="0"/>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3" fill="hold" grpId="0" nodeType="clickEffect">
                                  <p:stCondLst>
                                    <p:cond delay="0"/>
                                  </p:stCondLst>
                                  <p:childTnLst>
                                    <p:set>
                                      <p:cBhvr>
                                        <p:cTn id="37" dur="1" fill="hold">
                                          <p:stCondLst>
                                            <p:cond delay="0"/>
                                          </p:stCondLst>
                                        </p:cTn>
                                        <p:tgtEl>
                                          <p:spTgt spid="71689"/>
                                        </p:tgtEl>
                                        <p:attrNameLst>
                                          <p:attrName>style.visibility</p:attrName>
                                        </p:attrNameLst>
                                      </p:cBhvr>
                                      <p:to>
                                        <p:strVal val="visible"/>
                                      </p:to>
                                    </p:set>
                                    <p:animEffect transition="in" filter="strips(upRight)">
                                      <p:cBhvr>
                                        <p:cTn id="38" dur="500"/>
                                        <p:tgtEl>
                                          <p:spTgt spid="71689"/>
                                        </p:tgtEl>
                                      </p:cBhvr>
                                    </p:animEffect>
                                  </p:childTnLst>
                                </p:cTn>
                              </p:par>
                            </p:childTnLst>
                          </p:cTn>
                        </p:par>
                        <p:par>
                          <p:cTn id="39" fill="hold" nodeType="afterGroup">
                            <p:stCondLst>
                              <p:cond delay="500"/>
                            </p:stCondLst>
                            <p:childTnLst>
                              <p:par>
                                <p:cTn id="40" presetID="2" presetClass="entr" presetSubtype="2" fill="hold" grpId="0" nodeType="afterEffect">
                                  <p:stCondLst>
                                    <p:cond delay="0"/>
                                  </p:stCondLst>
                                  <p:childTnLst>
                                    <p:set>
                                      <p:cBhvr>
                                        <p:cTn id="41" dur="1" fill="hold">
                                          <p:stCondLst>
                                            <p:cond delay="0"/>
                                          </p:stCondLst>
                                        </p:cTn>
                                        <p:tgtEl>
                                          <p:spTgt spid="71697"/>
                                        </p:tgtEl>
                                        <p:attrNameLst>
                                          <p:attrName>style.visibility</p:attrName>
                                        </p:attrNameLst>
                                      </p:cBhvr>
                                      <p:to>
                                        <p:strVal val="visible"/>
                                      </p:to>
                                    </p:set>
                                    <p:anim calcmode="lin" valueType="num">
                                      <p:cBhvr additive="base">
                                        <p:cTn id="42" dur="500" fill="hold"/>
                                        <p:tgtEl>
                                          <p:spTgt spid="71697"/>
                                        </p:tgtEl>
                                        <p:attrNameLst>
                                          <p:attrName>ppt_x</p:attrName>
                                        </p:attrNameLst>
                                      </p:cBhvr>
                                      <p:tavLst>
                                        <p:tav tm="0">
                                          <p:val>
                                            <p:strVal val="1+#ppt_w/2"/>
                                          </p:val>
                                        </p:tav>
                                        <p:tav tm="100000">
                                          <p:val>
                                            <p:strVal val="#ppt_x"/>
                                          </p:val>
                                        </p:tav>
                                      </p:tavLst>
                                    </p:anim>
                                    <p:anim calcmode="lin" valueType="num">
                                      <p:cBhvr additive="base">
                                        <p:cTn id="43" dur="500" fill="hold"/>
                                        <p:tgtEl>
                                          <p:spTgt spid="71697"/>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1000"/>
                            </p:stCondLst>
                            <p:childTnLst>
                              <p:par>
                                <p:cTn id="45" presetID="2" presetClass="entr" presetSubtype="2" fill="hold" nodeType="after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71723"/>
                                        </p:tgtEl>
                                        <p:attrNameLst>
                                          <p:attrName>style.visibility</p:attrName>
                                        </p:attrNameLst>
                                      </p:cBhvr>
                                      <p:to>
                                        <p:strVal val="visible"/>
                                      </p:to>
                                    </p:set>
                                    <p:animEffect transition="in" filter="wipe(left)">
                                      <p:cBhvr>
                                        <p:cTn id="53" dur="500"/>
                                        <p:tgtEl>
                                          <p:spTgt spid="7172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71724"/>
                                        </p:tgtEl>
                                        <p:attrNameLst>
                                          <p:attrName>style.visibility</p:attrName>
                                        </p:attrNameLst>
                                      </p:cBhvr>
                                      <p:to>
                                        <p:strVal val="visible"/>
                                      </p:to>
                                    </p:set>
                                    <p:animEffect transition="in" filter="wipe(left)">
                                      <p:cBhvr>
                                        <p:cTn id="58" dur="500"/>
                                        <p:tgtEl>
                                          <p:spTgt spid="7172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71725"/>
                                        </p:tgtEl>
                                        <p:attrNameLst>
                                          <p:attrName>style.visibility</p:attrName>
                                        </p:attrNameLst>
                                      </p:cBhvr>
                                      <p:to>
                                        <p:strVal val="visible"/>
                                      </p:to>
                                    </p:set>
                                    <p:animEffect transition="in" filter="wipe(left)">
                                      <p:cBhvr>
                                        <p:cTn id="63" dur="500"/>
                                        <p:tgtEl>
                                          <p:spTgt spid="71725"/>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71726"/>
                                        </p:tgtEl>
                                        <p:attrNameLst>
                                          <p:attrName>style.visibility</p:attrName>
                                        </p:attrNameLst>
                                      </p:cBhvr>
                                      <p:to>
                                        <p:strVal val="visible"/>
                                      </p:to>
                                    </p:set>
                                    <p:animEffect transition="in" filter="wipe(left)">
                                      <p:cBhvr>
                                        <p:cTn id="68" dur="500"/>
                                        <p:tgtEl>
                                          <p:spTgt spid="7172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71727"/>
                                        </p:tgtEl>
                                        <p:attrNameLst>
                                          <p:attrName>style.visibility</p:attrName>
                                        </p:attrNameLst>
                                      </p:cBhvr>
                                      <p:to>
                                        <p:strVal val="visible"/>
                                      </p:to>
                                    </p:set>
                                    <p:animEffect transition="in" filter="wipe(left)">
                                      <p:cBhvr>
                                        <p:cTn id="73" dur="500"/>
                                        <p:tgtEl>
                                          <p:spTgt spid="7172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71728"/>
                                        </p:tgtEl>
                                        <p:attrNameLst>
                                          <p:attrName>style.visibility</p:attrName>
                                        </p:attrNameLst>
                                      </p:cBhvr>
                                      <p:to>
                                        <p:strVal val="visible"/>
                                      </p:to>
                                    </p:set>
                                    <p:animEffect transition="in" filter="wipe(left)">
                                      <p:cBhvr>
                                        <p:cTn id="78" dur="500"/>
                                        <p:tgtEl>
                                          <p:spTgt spid="71728"/>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71722"/>
                                        </p:tgtEl>
                                        <p:attrNameLst>
                                          <p:attrName>style.visibility</p:attrName>
                                        </p:attrNameLst>
                                      </p:cBhvr>
                                      <p:to>
                                        <p:strVal val="visible"/>
                                      </p:to>
                                    </p:set>
                                    <p:animEffect transition="in" filter="wipe(down)">
                                      <p:cBhvr>
                                        <p:cTn id="83" dur="500"/>
                                        <p:tgtEl>
                                          <p:spTgt spid="71722"/>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71729"/>
                                        </p:tgtEl>
                                        <p:attrNameLst>
                                          <p:attrName>style.visibility</p:attrName>
                                        </p:attrNameLst>
                                      </p:cBhvr>
                                      <p:to>
                                        <p:strVal val="visible"/>
                                      </p:to>
                                    </p:set>
                                    <p:animEffect transition="in" filter="wipe(left)">
                                      <p:cBhvr>
                                        <p:cTn id="88" dur="500"/>
                                        <p:tgtEl>
                                          <p:spTgt spid="71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autoUpdateAnimBg="0"/>
      <p:bldP spid="71689" grpId="0" animBg="1"/>
      <p:bldP spid="71697" grpId="0"/>
      <p:bldP spid="71722" grpId="0" animBg="1"/>
      <p:bldP spid="71723" grpId="0" autoUpdateAnimBg="0"/>
      <p:bldP spid="7172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4"/>
          <p:cNvGrpSpPr>
            <a:grpSpLocks/>
          </p:cNvGrpSpPr>
          <p:nvPr/>
        </p:nvGrpSpPr>
        <p:grpSpPr bwMode="auto">
          <a:xfrm>
            <a:off x="6069013" y="1846263"/>
            <a:ext cx="2967037" cy="3095625"/>
            <a:chOff x="3733" y="709"/>
            <a:chExt cx="1869" cy="1950"/>
          </a:xfrm>
        </p:grpSpPr>
        <p:sp>
          <p:nvSpPr>
            <p:cNvPr id="46095" name="Line 5"/>
            <p:cNvSpPr>
              <a:spLocks noChangeShapeType="1"/>
            </p:cNvSpPr>
            <p:nvPr/>
          </p:nvSpPr>
          <p:spPr bwMode="auto">
            <a:xfrm>
              <a:off x="3991" y="2111"/>
              <a:ext cx="1364" cy="0"/>
            </a:xfrm>
            <a:prstGeom prst="line">
              <a:avLst/>
            </a:prstGeom>
            <a:noFill/>
            <a:ln w="28575">
              <a:solidFill>
                <a:schemeClr val="accent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6096" name="Line 6"/>
            <p:cNvSpPr>
              <a:spLocks noChangeShapeType="1"/>
            </p:cNvSpPr>
            <p:nvPr/>
          </p:nvSpPr>
          <p:spPr bwMode="auto">
            <a:xfrm flipV="1">
              <a:off x="4363" y="821"/>
              <a:ext cx="0" cy="1290"/>
            </a:xfrm>
            <a:prstGeom prst="line">
              <a:avLst/>
            </a:prstGeom>
            <a:noFill/>
            <a:ln w="28575">
              <a:solidFill>
                <a:schemeClr val="accent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6097" name="Oval 7"/>
            <p:cNvSpPr>
              <a:spLocks noChangeArrowheads="1"/>
            </p:cNvSpPr>
            <p:nvPr/>
          </p:nvSpPr>
          <p:spPr bwMode="auto">
            <a:xfrm>
              <a:off x="3952" y="2090"/>
              <a:ext cx="39" cy="36"/>
            </a:xfrm>
            <a:prstGeom prst="ellipse">
              <a:avLst/>
            </a:prstGeom>
            <a:solidFill>
              <a:schemeClr val="accent2"/>
            </a:solidFill>
            <a:ln w="28575" algn="ctr">
              <a:solidFill>
                <a:schemeClr val="accent2"/>
              </a:solidFill>
              <a:round/>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46098" name="Oval 8"/>
            <p:cNvSpPr>
              <a:spLocks noChangeArrowheads="1"/>
            </p:cNvSpPr>
            <p:nvPr/>
          </p:nvSpPr>
          <p:spPr bwMode="auto">
            <a:xfrm>
              <a:off x="4710" y="2089"/>
              <a:ext cx="39" cy="36"/>
            </a:xfrm>
            <a:prstGeom prst="ellipse">
              <a:avLst/>
            </a:prstGeom>
            <a:solidFill>
              <a:schemeClr val="accent2"/>
            </a:solidFill>
            <a:ln w="28575" algn="ctr">
              <a:solidFill>
                <a:schemeClr val="accent2"/>
              </a:solidFill>
              <a:round/>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46099" name="Freeform 9"/>
            <p:cNvSpPr>
              <a:spLocks/>
            </p:cNvSpPr>
            <p:nvPr/>
          </p:nvSpPr>
          <p:spPr bwMode="auto">
            <a:xfrm>
              <a:off x="3974" y="1118"/>
              <a:ext cx="1009" cy="993"/>
            </a:xfrm>
            <a:custGeom>
              <a:avLst/>
              <a:gdLst>
                <a:gd name="T0" fmla="*/ 0 w 1464"/>
                <a:gd name="T1" fmla="*/ 1 h 1562"/>
                <a:gd name="T2" fmla="*/ 3 w 1464"/>
                <a:gd name="T3" fmla="*/ 0 h 1562"/>
                <a:gd name="T4" fmla="*/ 0 60000 65536"/>
                <a:gd name="T5" fmla="*/ 0 60000 65536"/>
                <a:gd name="T6" fmla="*/ 0 w 1464"/>
                <a:gd name="T7" fmla="*/ 0 h 1562"/>
                <a:gd name="T8" fmla="*/ 1464 w 1464"/>
                <a:gd name="T9" fmla="*/ 1562 h 1562"/>
              </a:gdLst>
              <a:ahLst/>
              <a:cxnLst>
                <a:cxn ang="T4">
                  <a:pos x="T0" y="T1"/>
                </a:cxn>
                <a:cxn ang="T5">
                  <a:pos x="T2" y="T3"/>
                </a:cxn>
              </a:cxnLst>
              <a:rect l="T6" t="T7" r="T8" b="T9"/>
              <a:pathLst>
                <a:path w="1464" h="1562">
                  <a:moveTo>
                    <a:pt x="0" y="1562"/>
                  </a:moveTo>
                  <a:lnTo>
                    <a:pt x="1464" y="0"/>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00" name="Freeform 10"/>
            <p:cNvSpPr>
              <a:spLocks/>
            </p:cNvSpPr>
            <p:nvPr/>
          </p:nvSpPr>
          <p:spPr bwMode="auto">
            <a:xfrm>
              <a:off x="4733" y="1118"/>
              <a:ext cx="250" cy="993"/>
            </a:xfrm>
            <a:custGeom>
              <a:avLst/>
              <a:gdLst>
                <a:gd name="T0" fmla="*/ 0 w 362"/>
                <a:gd name="T1" fmla="*/ 1 h 1562"/>
                <a:gd name="T2" fmla="*/ 1 w 362"/>
                <a:gd name="T3" fmla="*/ 0 h 1562"/>
                <a:gd name="T4" fmla="*/ 0 60000 65536"/>
                <a:gd name="T5" fmla="*/ 0 60000 65536"/>
                <a:gd name="T6" fmla="*/ 0 w 362"/>
                <a:gd name="T7" fmla="*/ 0 h 1562"/>
                <a:gd name="T8" fmla="*/ 362 w 362"/>
                <a:gd name="T9" fmla="*/ 1562 h 1562"/>
              </a:gdLst>
              <a:ahLst/>
              <a:cxnLst>
                <a:cxn ang="T4">
                  <a:pos x="T0" y="T1"/>
                </a:cxn>
                <a:cxn ang="T5">
                  <a:pos x="T2" y="T3"/>
                </a:cxn>
              </a:cxnLst>
              <a:rect l="T6" t="T7" r="T8" b="T9"/>
              <a:pathLst>
                <a:path w="362" h="1562">
                  <a:moveTo>
                    <a:pt x="0" y="1562"/>
                  </a:moveTo>
                  <a:lnTo>
                    <a:pt x="362" y="0"/>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01" name="Line 11"/>
            <p:cNvSpPr>
              <a:spLocks noChangeShapeType="1"/>
            </p:cNvSpPr>
            <p:nvPr/>
          </p:nvSpPr>
          <p:spPr bwMode="auto">
            <a:xfrm flipV="1">
              <a:off x="4363" y="1118"/>
              <a:ext cx="620" cy="99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2" name="Oval 12"/>
            <p:cNvSpPr>
              <a:spLocks noChangeArrowheads="1"/>
            </p:cNvSpPr>
            <p:nvPr/>
          </p:nvSpPr>
          <p:spPr bwMode="auto">
            <a:xfrm>
              <a:off x="4960" y="1108"/>
              <a:ext cx="39" cy="36"/>
            </a:xfrm>
            <a:prstGeom prst="ellipse">
              <a:avLst/>
            </a:prstGeom>
            <a:solidFill>
              <a:schemeClr val="accent2"/>
            </a:solidFill>
            <a:ln w="28575" algn="ctr">
              <a:solidFill>
                <a:schemeClr val="accent2"/>
              </a:solidFill>
              <a:round/>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46103" name="Line 13"/>
            <p:cNvSpPr>
              <a:spLocks noChangeShapeType="1"/>
            </p:cNvSpPr>
            <p:nvPr/>
          </p:nvSpPr>
          <p:spPr bwMode="auto">
            <a:xfrm>
              <a:off x="3991" y="2308"/>
              <a:ext cx="1" cy="16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4" name="Line 14"/>
            <p:cNvSpPr>
              <a:spLocks noChangeShapeType="1"/>
            </p:cNvSpPr>
            <p:nvPr/>
          </p:nvSpPr>
          <p:spPr bwMode="auto">
            <a:xfrm>
              <a:off x="4735" y="2308"/>
              <a:ext cx="1" cy="16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5" name="Text Box 15"/>
            <p:cNvSpPr txBox="1">
              <a:spLocks noChangeArrowheads="1"/>
            </p:cNvSpPr>
            <p:nvPr/>
          </p:nvSpPr>
          <p:spPr bwMode="auto">
            <a:xfrm>
              <a:off x="3733" y="2026"/>
              <a:ext cx="37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chemeClr val="accent2"/>
                  </a:solidFill>
                  <a:sym typeface="Symbol" pitchFamily="18" charset="2"/>
                </a:rPr>
                <a:t></a:t>
              </a:r>
              <a:r>
                <a:rPr lang="en-US" altLang="zh-CN" sz="2400" i="1">
                  <a:solidFill>
                    <a:schemeClr val="accent2"/>
                  </a:solidFill>
                </a:rPr>
                <a:t> q</a:t>
              </a:r>
              <a:endParaRPr lang="en-US" altLang="zh-CN" sz="2400">
                <a:solidFill>
                  <a:schemeClr val="accent2"/>
                </a:solidFill>
              </a:endParaRPr>
            </a:p>
          </p:txBody>
        </p:sp>
        <p:sp>
          <p:nvSpPr>
            <p:cNvPr id="46106" name="Text Box 16"/>
            <p:cNvSpPr txBox="1">
              <a:spLocks noChangeArrowheads="1"/>
            </p:cNvSpPr>
            <p:nvPr/>
          </p:nvSpPr>
          <p:spPr bwMode="auto">
            <a:xfrm>
              <a:off x="4607" y="2069"/>
              <a:ext cx="49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chemeClr val="accent2"/>
                  </a:solidFill>
                </a:rPr>
                <a:t>+q</a:t>
              </a:r>
              <a:endParaRPr lang="en-US" altLang="zh-CN" sz="2400">
                <a:solidFill>
                  <a:schemeClr val="accent2"/>
                </a:solidFill>
              </a:endParaRPr>
            </a:p>
          </p:txBody>
        </p:sp>
        <p:sp>
          <p:nvSpPr>
            <p:cNvPr id="46107" name="Text Box 17"/>
            <p:cNvSpPr txBox="1">
              <a:spLocks noChangeArrowheads="1"/>
            </p:cNvSpPr>
            <p:nvPr/>
          </p:nvSpPr>
          <p:spPr bwMode="auto">
            <a:xfrm>
              <a:off x="4217" y="2054"/>
              <a:ext cx="37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chemeClr val="accent2"/>
                  </a:solidFill>
                </a:rPr>
                <a:t>O</a:t>
              </a:r>
              <a:endParaRPr lang="en-US" altLang="zh-CN" sz="2400">
                <a:solidFill>
                  <a:schemeClr val="accent2"/>
                </a:solidFill>
              </a:endParaRPr>
            </a:p>
          </p:txBody>
        </p:sp>
        <p:sp>
          <p:nvSpPr>
            <p:cNvPr id="46108" name="Text Box 18"/>
            <p:cNvSpPr txBox="1">
              <a:spLocks noChangeArrowheads="1"/>
            </p:cNvSpPr>
            <p:nvPr/>
          </p:nvSpPr>
          <p:spPr bwMode="auto">
            <a:xfrm>
              <a:off x="4957" y="956"/>
              <a:ext cx="37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b="0" i="1">
                  <a:solidFill>
                    <a:schemeClr val="accent2"/>
                  </a:solidFill>
                </a:rPr>
                <a:t>P</a:t>
              </a:r>
              <a:endParaRPr lang="en-US" altLang="zh-CN" sz="2400">
                <a:solidFill>
                  <a:schemeClr val="accent2"/>
                </a:solidFill>
              </a:endParaRPr>
            </a:p>
          </p:txBody>
        </p:sp>
        <p:sp>
          <p:nvSpPr>
            <p:cNvPr id="46109" name="Text Box 19"/>
            <p:cNvSpPr txBox="1">
              <a:spLocks noChangeArrowheads="1"/>
            </p:cNvSpPr>
            <p:nvPr/>
          </p:nvSpPr>
          <p:spPr bwMode="auto">
            <a:xfrm>
              <a:off x="5230" y="2034"/>
              <a:ext cx="37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chemeClr val="accent2"/>
                  </a:solidFill>
                </a:rPr>
                <a:t>x</a:t>
              </a:r>
              <a:endParaRPr lang="en-US" altLang="zh-CN" sz="2400">
                <a:solidFill>
                  <a:schemeClr val="accent2"/>
                </a:solidFill>
              </a:endParaRPr>
            </a:p>
          </p:txBody>
        </p:sp>
        <p:sp>
          <p:nvSpPr>
            <p:cNvPr id="46110" name="Text Box 20"/>
            <p:cNvSpPr txBox="1">
              <a:spLocks noChangeArrowheads="1"/>
            </p:cNvSpPr>
            <p:nvPr/>
          </p:nvSpPr>
          <p:spPr bwMode="auto">
            <a:xfrm>
              <a:off x="4156" y="709"/>
              <a:ext cx="372"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b="0" i="1">
                  <a:solidFill>
                    <a:schemeClr val="accent2"/>
                  </a:solidFill>
                </a:rPr>
                <a:t>y</a:t>
              </a:r>
              <a:endParaRPr lang="en-US" altLang="zh-CN" sz="2400">
                <a:solidFill>
                  <a:schemeClr val="accent2"/>
                </a:solidFill>
              </a:endParaRPr>
            </a:p>
          </p:txBody>
        </p:sp>
        <p:sp>
          <p:nvSpPr>
            <p:cNvPr id="46111" name="Line 21"/>
            <p:cNvSpPr>
              <a:spLocks noChangeShapeType="1"/>
            </p:cNvSpPr>
            <p:nvPr/>
          </p:nvSpPr>
          <p:spPr bwMode="auto">
            <a:xfrm>
              <a:off x="3991" y="2407"/>
              <a:ext cx="744" cy="0"/>
            </a:xfrm>
            <a:prstGeom prst="line">
              <a:avLst/>
            </a:prstGeom>
            <a:noFill/>
            <a:ln w="28575">
              <a:solidFill>
                <a:schemeClr val="accent2"/>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6112" name="Text Box 22"/>
            <p:cNvSpPr txBox="1">
              <a:spLocks noChangeArrowheads="1"/>
            </p:cNvSpPr>
            <p:nvPr/>
          </p:nvSpPr>
          <p:spPr bwMode="auto">
            <a:xfrm>
              <a:off x="4595" y="1579"/>
              <a:ext cx="37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chemeClr val="accent2"/>
                  </a:solidFill>
                </a:rPr>
                <a:t>r</a:t>
              </a:r>
              <a:endParaRPr lang="en-US" altLang="zh-CN" sz="2400">
                <a:solidFill>
                  <a:schemeClr val="accent2"/>
                </a:solidFill>
              </a:endParaRPr>
            </a:p>
          </p:txBody>
        </p:sp>
        <p:sp>
          <p:nvSpPr>
            <p:cNvPr id="46113" name="Text Box 23"/>
            <p:cNvSpPr txBox="1">
              <a:spLocks noChangeArrowheads="1"/>
            </p:cNvSpPr>
            <p:nvPr/>
          </p:nvSpPr>
          <p:spPr bwMode="auto">
            <a:xfrm>
              <a:off x="4830" y="1480"/>
              <a:ext cx="37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chemeClr val="accent2"/>
                  </a:solidFill>
                </a:rPr>
                <a:t>r</a:t>
              </a:r>
              <a:r>
                <a:rPr lang="en-US" altLang="zh-CN" sz="2400" i="1" baseline="-25000">
                  <a:solidFill>
                    <a:schemeClr val="accent2"/>
                  </a:solidFill>
                </a:rPr>
                <a:t>+</a:t>
              </a:r>
              <a:endParaRPr lang="en-US" altLang="zh-CN" sz="2400">
                <a:solidFill>
                  <a:schemeClr val="accent2"/>
                </a:solidFill>
              </a:endParaRPr>
            </a:p>
          </p:txBody>
        </p:sp>
        <p:sp>
          <p:nvSpPr>
            <p:cNvPr id="46114" name="Text Box 24"/>
            <p:cNvSpPr txBox="1">
              <a:spLocks noChangeArrowheads="1"/>
            </p:cNvSpPr>
            <p:nvPr/>
          </p:nvSpPr>
          <p:spPr bwMode="auto">
            <a:xfrm>
              <a:off x="4332" y="1207"/>
              <a:ext cx="37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chemeClr val="accent2"/>
                  </a:solidFill>
                </a:rPr>
                <a:t>r_</a:t>
              </a:r>
              <a:endParaRPr lang="en-US" altLang="zh-CN" sz="2400">
                <a:solidFill>
                  <a:schemeClr val="accent2"/>
                </a:solidFill>
              </a:endParaRPr>
            </a:p>
          </p:txBody>
        </p:sp>
        <p:sp>
          <p:nvSpPr>
            <p:cNvPr id="46115" name="Freeform 25"/>
            <p:cNvSpPr>
              <a:spLocks/>
            </p:cNvSpPr>
            <p:nvPr/>
          </p:nvSpPr>
          <p:spPr bwMode="auto">
            <a:xfrm>
              <a:off x="4424" y="2016"/>
              <a:ext cx="63" cy="94"/>
            </a:xfrm>
            <a:custGeom>
              <a:avLst/>
              <a:gdLst>
                <a:gd name="T0" fmla="*/ 0 w 92"/>
                <a:gd name="T1" fmla="*/ 0 h 148"/>
                <a:gd name="T2" fmla="*/ 1 w 92"/>
                <a:gd name="T3" fmla="*/ 1 h 148"/>
                <a:gd name="T4" fmla="*/ 1 w 92"/>
                <a:gd name="T5" fmla="*/ 1 h 148"/>
                <a:gd name="T6" fmla="*/ 0 60000 65536"/>
                <a:gd name="T7" fmla="*/ 0 60000 65536"/>
                <a:gd name="T8" fmla="*/ 0 60000 65536"/>
                <a:gd name="T9" fmla="*/ 0 w 92"/>
                <a:gd name="T10" fmla="*/ 0 h 148"/>
                <a:gd name="T11" fmla="*/ 92 w 92"/>
                <a:gd name="T12" fmla="*/ 148 h 148"/>
              </a:gdLst>
              <a:ahLst/>
              <a:cxnLst>
                <a:cxn ang="T6">
                  <a:pos x="T0" y="T1"/>
                </a:cxn>
                <a:cxn ang="T7">
                  <a:pos x="T2" y="T3"/>
                </a:cxn>
                <a:cxn ang="T8">
                  <a:pos x="T4" y="T5"/>
                </a:cxn>
              </a:cxnLst>
              <a:rect l="T9" t="T10" r="T11" b="T12"/>
              <a:pathLst>
                <a:path w="92" h="148">
                  <a:moveTo>
                    <a:pt x="0" y="0"/>
                  </a:moveTo>
                  <a:cubicBezTo>
                    <a:pt x="11" y="10"/>
                    <a:pt x="53" y="35"/>
                    <a:pt x="68" y="60"/>
                  </a:cubicBezTo>
                  <a:cubicBezTo>
                    <a:pt x="83" y="85"/>
                    <a:pt x="87" y="130"/>
                    <a:pt x="92" y="148"/>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16" name="Text Box 26"/>
            <p:cNvSpPr txBox="1">
              <a:spLocks noChangeArrowheads="1"/>
            </p:cNvSpPr>
            <p:nvPr/>
          </p:nvSpPr>
          <p:spPr bwMode="auto">
            <a:xfrm>
              <a:off x="4413" y="1797"/>
              <a:ext cx="37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chemeClr val="accent2"/>
                  </a:solidFill>
                  <a:sym typeface="Symbol" pitchFamily="18" charset="2"/>
                </a:rPr>
                <a:t></a:t>
              </a:r>
              <a:endParaRPr lang="en-US" altLang="zh-CN" sz="2400">
                <a:solidFill>
                  <a:schemeClr val="accent2"/>
                </a:solidFill>
              </a:endParaRPr>
            </a:p>
          </p:txBody>
        </p:sp>
        <p:sp>
          <p:nvSpPr>
            <p:cNvPr id="46117" name="Text Box 27"/>
            <p:cNvSpPr txBox="1">
              <a:spLocks noChangeArrowheads="1"/>
            </p:cNvSpPr>
            <p:nvPr/>
          </p:nvSpPr>
          <p:spPr bwMode="auto">
            <a:xfrm>
              <a:off x="4277" y="2362"/>
              <a:ext cx="37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chemeClr val="accent2"/>
                  </a:solidFill>
                </a:rPr>
                <a:t>l</a:t>
              </a:r>
              <a:endParaRPr lang="en-US" altLang="zh-CN" sz="2400">
                <a:solidFill>
                  <a:schemeClr val="accent2"/>
                </a:solidFill>
              </a:endParaRPr>
            </a:p>
          </p:txBody>
        </p:sp>
      </p:grpSp>
      <p:sp>
        <p:nvSpPr>
          <p:cNvPr id="86044" name="Text Box 28"/>
          <p:cNvSpPr txBox="1">
            <a:spLocks noChangeArrowheads="1"/>
          </p:cNvSpPr>
          <p:nvPr/>
        </p:nvSpPr>
        <p:spPr bwMode="auto">
          <a:xfrm>
            <a:off x="466725" y="1754188"/>
            <a:ext cx="57943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如果求解</a:t>
            </a:r>
            <a:r>
              <a:rPr lang="en-US" altLang="zh-CN" sz="2800" i="1">
                <a:solidFill>
                  <a:schemeClr val="accent2"/>
                </a:solidFill>
              </a:rPr>
              <a:t>xy</a:t>
            </a:r>
            <a:r>
              <a:rPr lang="zh-CN" altLang="en-US" sz="2800">
                <a:solidFill>
                  <a:schemeClr val="accent2"/>
                </a:solidFill>
              </a:rPr>
              <a:t>平面内的电场分布。对任一点</a:t>
            </a:r>
            <a:r>
              <a:rPr lang="en-US" altLang="zh-CN" sz="2800" i="1">
                <a:solidFill>
                  <a:schemeClr val="accent2"/>
                </a:solidFill>
              </a:rPr>
              <a:t>P</a:t>
            </a:r>
            <a:r>
              <a:rPr lang="zh-CN" altLang="en-US" sz="2800">
                <a:solidFill>
                  <a:schemeClr val="accent2"/>
                </a:solidFill>
              </a:rPr>
              <a:t>（</a:t>
            </a:r>
            <a:r>
              <a:rPr lang="en-US" altLang="zh-CN" sz="2800" i="1">
                <a:solidFill>
                  <a:schemeClr val="accent2"/>
                </a:solidFill>
              </a:rPr>
              <a:t>x</a:t>
            </a:r>
            <a:r>
              <a:rPr lang="zh-CN" altLang="en-US" sz="2800">
                <a:solidFill>
                  <a:schemeClr val="accent2"/>
                </a:solidFill>
              </a:rPr>
              <a:t>，</a:t>
            </a:r>
            <a:r>
              <a:rPr lang="en-US" altLang="zh-CN" sz="2800" i="1">
                <a:solidFill>
                  <a:schemeClr val="accent2"/>
                </a:solidFill>
              </a:rPr>
              <a:t>y</a:t>
            </a:r>
            <a:r>
              <a:rPr lang="zh-CN" altLang="en-US" sz="2800">
                <a:solidFill>
                  <a:schemeClr val="accent2"/>
                </a:solidFill>
              </a:rPr>
              <a:t>） </a:t>
            </a:r>
          </a:p>
        </p:txBody>
      </p:sp>
      <p:sp>
        <p:nvSpPr>
          <p:cNvPr id="46084" name="Rectangle 30"/>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graphicFrame>
        <p:nvGraphicFramePr>
          <p:cNvPr id="86045" name="Object 29"/>
          <p:cNvGraphicFramePr>
            <a:graphicFrameLocks noChangeAspect="1"/>
          </p:cNvGraphicFramePr>
          <p:nvPr/>
        </p:nvGraphicFramePr>
        <p:xfrm>
          <a:off x="2700338" y="3017838"/>
          <a:ext cx="1879600" cy="482600"/>
        </p:xfrm>
        <a:graphic>
          <a:graphicData uri="http://schemas.openxmlformats.org/presentationml/2006/ole">
            <mc:AlternateContent xmlns:mc="http://schemas.openxmlformats.org/markup-compatibility/2006">
              <mc:Choice xmlns:v="urn:schemas-microsoft-com:vml" Requires="v">
                <p:oleObj name="公式" r:id="rId2" imgW="1838241" imgH="447743" progId="Equation.3">
                  <p:embed/>
                </p:oleObj>
              </mc:Choice>
              <mc:Fallback>
                <p:oleObj name="公式" r:id="rId2" imgW="1838241" imgH="447743" progId="Equation.3">
                  <p:embed/>
                  <p:pic>
                    <p:nvPicPr>
                      <p:cNvPr id="0" name="Object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3017838"/>
                        <a:ext cx="187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6" name="Rectangle 32"/>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graphicFrame>
        <p:nvGraphicFramePr>
          <p:cNvPr id="86047" name="Object 31"/>
          <p:cNvGraphicFramePr>
            <a:graphicFrameLocks noChangeAspect="1"/>
          </p:cNvGraphicFramePr>
          <p:nvPr/>
        </p:nvGraphicFramePr>
        <p:xfrm>
          <a:off x="1835150" y="3644900"/>
          <a:ext cx="3636963" cy="958850"/>
        </p:xfrm>
        <a:graphic>
          <a:graphicData uri="http://schemas.openxmlformats.org/presentationml/2006/ole">
            <mc:AlternateContent xmlns:mc="http://schemas.openxmlformats.org/markup-compatibility/2006">
              <mc:Choice xmlns:v="urn:schemas-microsoft-com:vml" Requires="v">
                <p:oleObj name="公式" r:id="rId4" imgW="3609857" imgH="923857" progId="Equation.3">
                  <p:embed/>
                </p:oleObj>
              </mc:Choice>
              <mc:Fallback>
                <p:oleObj name="公式" r:id="rId4" imgW="3609857" imgH="923857" progId="Equation.3">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3644900"/>
                        <a:ext cx="3636963"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8" name="Rectangle 34"/>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graphicFrame>
        <p:nvGraphicFramePr>
          <p:cNvPr id="86049" name="Object 33"/>
          <p:cNvGraphicFramePr>
            <a:graphicFrameLocks noChangeAspect="1"/>
          </p:cNvGraphicFramePr>
          <p:nvPr/>
        </p:nvGraphicFramePr>
        <p:xfrm>
          <a:off x="1908175" y="5229225"/>
          <a:ext cx="3271838" cy="982663"/>
        </p:xfrm>
        <a:graphic>
          <a:graphicData uri="http://schemas.openxmlformats.org/presentationml/2006/ole">
            <mc:AlternateContent xmlns:mc="http://schemas.openxmlformats.org/markup-compatibility/2006">
              <mc:Choice xmlns:v="urn:schemas-microsoft-com:vml" Requires="v">
                <p:oleObj name="公式" r:id="rId6" imgW="3228992" imgH="952500" progId="Equation.3">
                  <p:embed/>
                </p:oleObj>
              </mc:Choice>
              <mc:Fallback>
                <p:oleObj name="公式" r:id="rId6" imgW="3228992" imgH="952500" progId="Equation.3">
                  <p:embed/>
                  <p:pic>
                    <p:nvPicPr>
                      <p:cNvPr id="0"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8175" y="5229225"/>
                        <a:ext cx="3271838"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90" name="Rectangle 36"/>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46091" name="Rectangle 38"/>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46092" name="Rectangle 40"/>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86058" name="Text Box 42"/>
          <p:cNvSpPr txBox="1">
            <a:spLocks noChangeArrowheads="1"/>
          </p:cNvSpPr>
          <p:nvPr/>
        </p:nvSpPr>
        <p:spPr bwMode="auto">
          <a:xfrm>
            <a:off x="539750" y="4797425"/>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所以</a:t>
            </a:r>
          </a:p>
        </p:txBody>
      </p:sp>
      <p:graphicFrame>
        <p:nvGraphicFramePr>
          <p:cNvPr id="86059" name="Object 43"/>
          <p:cNvGraphicFramePr>
            <a:graphicFrameLocks noChangeAspect="1"/>
          </p:cNvGraphicFramePr>
          <p:nvPr/>
        </p:nvGraphicFramePr>
        <p:xfrm>
          <a:off x="1949450" y="188913"/>
          <a:ext cx="4783138" cy="984250"/>
        </p:xfrm>
        <a:graphic>
          <a:graphicData uri="http://schemas.openxmlformats.org/presentationml/2006/ole">
            <mc:AlternateContent xmlns:mc="http://schemas.openxmlformats.org/markup-compatibility/2006">
              <mc:Choice xmlns:v="urn:schemas-microsoft-com:vml" Requires="v">
                <p:oleObj name="公式" r:id="rId8" imgW="4733841" imgH="952500" progId="Equation.3">
                  <p:embed/>
                </p:oleObj>
              </mc:Choice>
              <mc:Fallback>
                <p:oleObj name="公式" r:id="rId8" imgW="4733841" imgH="952500" progId="Equation.3">
                  <p:embed/>
                  <p:pic>
                    <p:nvPicPr>
                      <p:cNvPr id="0" name="Object 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9450" y="188913"/>
                        <a:ext cx="4783138"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86059"/>
                                        </p:tgtEl>
                                        <p:attrNameLst>
                                          <p:attrName>style.visibility</p:attrName>
                                        </p:attrNameLst>
                                      </p:cBhvr>
                                      <p:to>
                                        <p:strVal val="visible"/>
                                      </p:to>
                                    </p:set>
                                    <p:animEffect transition="in" filter="wipe(left)">
                                      <p:cBhvr>
                                        <p:cTn id="7" dur="500"/>
                                        <p:tgtEl>
                                          <p:spTgt spid="860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6044"/>
                                        </p:tgtEl>
                                        <p:attrNameLst>
                                          <p:attrName>style.visibility</p:attrName>
                                        </p:attrNameLst>
                                      </p:cBhvr>
                                      <p:to>
                                        <p:strVal val="visible"/>
                                      </p:to>
                                    </p:set>
                                    <p:animEffect transition="in" filter="wipe(up)">
                                      <p:cBhvr>
                                        <p:cTn id="12" dur="500"/>
                                        <p:tgtEl>
                                          <p:spTgt spid="860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6045"/>
                                        </p:tgtEl>
                                        <p:attrNameLst>
                                          <p:attrName>style.visibility</p:attrName>
                                        </p:attrNameLst>
                                      </p:cBhvr>
                                      <p:to>
                                        <p:strVal val="visible"/>
                                      </p:to>
                                    </p:set>
                                    <p:animEffect transition="in" filter="wipe(left)">
                                      <p:cBhvr>
                                        <p:cTn id="17" dur="500"/>
                                        <p:tgtEl>
                                          <p:spTgt spid="860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6047"/>
                                        </p:tgtEl>
                                        <p:attrNameLst>
                                          <p:attrName>style.visibility</p:attrName>
                                        </p:attrNameLst>
                                      </p:cBhvr>
                                      <p:to>
                                        <p:strVal val="visible"/>
                                      </p:to>
                                    </p:set>
                                    <p:animEffect transition="in" filter="wipe(left)">
                                      <p:cBhvr>
                                        <p:cTn id="22" dur="500"/>
                                        <p:tgtEl>
                                          <p:spTgt spid="860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6058"/>
                                        </p:tgtEl>
                                        <p:attrNameLst>
                                          <p:attrName>style.visibility</p:attrName>
                                        </p:attrNameLst>
                                      </p:cBhvr>
                                      <p:to>
                                        <p:strVal val="visible"/>
                                      </p:to>
                                    </p:set>
                                    <p:animEffect transition="in" filter="wipe(left)">
                                      <p:cBhvr>
                                        <p:cTn id="27" dur="500"/>
                                        <p:tgtEl>
                                          <p:spTgt spid="860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6049"/>
                                        </p:tgtEl>
                                        <p:attrNameLst>
                                          <p:attrName>style.visibility</p:attrName>
                                        </p:attrNameLst>
                                      </p:cBhvr>
                                      <p:to>
                                        <p:strVal val="visible"/>
                                      </p:to>
                                    </p:set>
                                    <p:animEffect transition="in" filter="wipe(left)">
                                      <p:cBhvr>
                                        <p:cTn id="32" dur="500"/>
                                        <p:tgtEl>
                                          <p:spTgt spid="86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44" grpId="0"/>
      <p:bldP spid="8605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4"/>
          <p:cNvGrpSpPr>
            <a:grpSpLocks/>
          </p:cNvGrpSpPr>
          <p:nvPr/>
        </p:nvGrpSpPr>
        <p:grpSpPr bwMode="auto">
          <a:xfrm>
            <a:off x="5724525" y="1700213"/>
            <a:ext cx="2967038" cy="3095625"/>
            <a:chOff x="3733" y="709"/>
            <a:chExt cx="1869" cy="1950"/>
          </a:xfrm>
        </p:grpSpPr>
        <p:sp>
          <p:nvSpPr>
            <p:cNvPr id="47112" name="Line 5"/>
            <p:cNvSpPr>
              <a:spLocks noChangeShapeType="1"/>
            </p:cNvSpPr>
            <p:nvPr/>
          </p:nvSpPr>
          <p:spPr bwMode="auto">
            <a:xfrm>
              <a:off x="3991" y="2111"/>
              <a:ext cx="1364" cy="0"/>
            </a:xfrm>
            <a:prstGeom prst="line">
              <a:avLst/>
            </a:prstGeom>
            <a:noFill/>
            <a:ln w="28575">
              <a:solidFill>
                <a:schemeClr val="accent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7113" name="Line 6"/>
            <p:cNvSpPr>
              <a:spLocks noChangeShapeType="1"/>
            </p:cNvSpPr>
            <p:nvPr/>
          </p:nvSpPr>
          <p:spPr bwMode="auto">
            <a:xfrm flipV="1">
              <a:off x="4363" y="821"/>
              <a:ext cx="0" cy="1290"/>
            </a:xfrm>
            <a:prstGeom prst="line">
              <a:avLst/>
            </a:prstGeom>
            <a:noFill/>
            <a:ln w="28575">
              <a:solidFill>
                <a:schemeClr val="accent2"/>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7114" name="Oval 7"/>
            <p:cNvSpPr>
              <a:spLocks noChangeArrowheads="1"/>
            </p:cNvSpPr>
            <p:nvPr/>
          </p:nvSpPr>
          <p:spPr bwMode="auto">
            <a:xfrm>
              <a:off x="3952" y="2090"/>
              <a:ext cx="39" cy="36"/>
            </a:xfrm>
            <a:prstGeom prst="ellipse">
              <a:avLst/>
            </a:prstGeom>
            <a:solidFill>
              <a:schemeClr val="accent2"/>
            </a:solidFill>
            <a:ln w="28575" algn="ctr">
              <a:solidFill>
                <a:schemeClr val="accent2"/>
              </a:solidFill>
              <a:round/>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47115" name="Oval 8"/>
            <p:cNvSpPr>
              <a:spLocks noChangeArrowheads="1"/>
            </p:cNvSpPr>
            <p:nvPr/>
          </p:nvSpPr>
          <p:spPr bwMode="auto">
            <a:xfrm>
              <a:off x="4710" y="2089"/>
              <a:ext cx="39" cy="36"/>
            </a:xfrm>
            <a:prstGeom prst="ellipse">
              <a:avLst/>
            </a:prstGeom>
            <a:solidFill>
              <a:schemeClr val="accent2"/>
            </a:solidFill>
            <a:ln w="28575" algn="ctr">
              <a:solidFill>
                <a:schemeClr val="accent2"/>
              </a:solidFill>
              <a:round/>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47116" name="Freeform 9"/>
            <p:cNvSpPr>
              <a:spLocks/>
            </p:cNvSpPr>
            <p:nvPr/>
          </p:nvSpPr>
          <p:spPr bwMode="auto">
            <a:xfrm>
              <a:off x="3974" y="1118"/>
              <a:ext cx="1009" cy="993"/>
            </a:xfrm>
            <a:custGeom>
              <a:avLst/>
              <a:gdLst>
                <a:gd name="T0" fmla="*/ 0 w 1464"/>
                <a:gd name="T1" fmla="*/ 1 h 1562"/>
                <a:gd name="T2" fmla="*/ 3 w 1464"/>
                <a:gd name="T3" fmla="*/ 0 h 1562"/>
                <a:gd name="T4" fmla="*/ 0 60000 65536"/>
                <a:gd name="T5" fmla="*/ 0 60000 65536"/>
                <a:gd name="T6" fmla="*/ 0 w 1464"/>
                <a:gd name="T7" fmla="*/ 0 h 1562"/>
                <a:gd name="T8" fmla="*/ 1464 w 1464"/>
                <a:gd name="T9" fmla="*/ 1562 h 1562"/>
              </a:gdLst>
              <a:ahLst/>
              <a:cxnLst>
                <a:cxn ang="T4">
                  <a:pos x="T0" y="T1"/>
                </a:cxn>
                <a:cxn ang="T5">
                  <a:pos x="T2" y="T3"/>
                </a:cxn>
              </a:cxnLst>
              <a:rect l="T6" t="T7" r="T8" b="T9"/>
              <a:pathLst>
                <a:path w="1464" h="1562">
                  <a:moveTo>
                    <a:pt x="0" y="1562"/>
                  </a:moveTo>
                  <a:lnTo>
                    <a:pt x="1464" y="0"/>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17" name="Freeform 10"/>
            <p:cNvSpPr>
              <a:spLocks/>
            </p:cNvSpPr>
            <p:nvPr/>
          </p:nvSpPr>
          <p:spPr bwMode="auto">
            <a:xfrm>
              <a:off x="4733" y="1118"/>
              <a:ext cx="250" cy="993"/>
            </a:xfrm>
            <a:custGeom>
              <a:avLst/>
              <a:gdLst>
                <a:gd name="T0" fmla="*/ 0 w 362"/>
                <a:gd name="T1" fmla="*/ 1 h 1562"/>
                <a:gd name="T2" fmla="*/ 1 w 362"/>
                <a:gd name="T3" fmla="*/ 0 h 1562"/>
                <a:gd name="T4" fmla="*/ 0 60000 65536"/>
                <a:gd name="T5" fmla="*/ 0 60000 65536"/>
                <a:gd name="T6" fmla="*/ 0 w 362"/>
                <a:gd name="T7" fmla="*/ 0 h 1562"/>
                <a:gd name="T8" fmla="*/ 362 w 362"/>
                <a:gd name="T9" fmla="*/ 1562 h 1562"/>
              </a:gdLst>
              <a:ahLst/>
              <a:cxnLst>
                <a:cxn ang="T4">
                  <a:pos x="T0" y="T1"/>
                </a:cxn>
                <a:cxn ang="T5">
                  <a:pos x="T2" y="T3"/>
                </a:cxn>
              </a:cxnLst>
              <a:rect l="T6" t="T7" r="T8" b="T9"/>
              <a:pathLst>
                <a:path w="362" h="1562">
                  <a:moveTo>
                    <a:pt x="0" y="1562"/>
                  </a:moveTo>
                  <a:lnTo>
                    <a:pt x="362" y="0"/>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18" name="Line 11"/>
            <p:cNvSpPr>
              <a:spLocks noChangeShapeType="1"/>
            </p:cNvSpPr>
            <p:nvPr/>
          </p:nvSpPr>
          <p:spPr bwMode="auto">
            <a:xfrm flipV="1">
              <a:off x="4363" y="1118"/>
              <a:ext cx="620" cy="99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9" name="Oval 12"/>
            <p:cNvSpPr>
              <a:spLocks noChangeArrowheads="1"/>
            </p:cNvSpPr>
            <p:nvPr/>
          </p:nvSpPr>
          <p:spPr bwMode="auto">
            <a:xfrm>
              <a:off x="4960" y="1108"/>
              <a:ext cx="39" cy="36"/>
            </a:xfrm>
            <a:prstGeom prst="ellipse">
              <a:avLst/>
            </a:prstGeom>
            <a:solidFill>
              <a:schemeClr val="accent2"/>
            </a:solidFill>
            <a:ln w="28575" algn="ctr">
              <a:solidFill>
                <a:schemeClr val="accent2"/>
              </a:solidFill>
              <a:round/>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47120" name="Line 13"/>
            <p:cNvSpPr>
              <a:spLocks noChangeShapeType="1"/>
            </p:cNvSpPr>
            <p:nvPr/>
          </p:nvSpPr>
          <p:spPr bwMode="auto">
            <a:xfrm>
              <a:off x="3991" y="2308"/>
              <a:ext cx="1" cy="16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1" name="Line 14"/>
            <p:cNvSpPr>
              <a:spLocks noChangeShapeType="1"/>
            </p:cNvSpPr>
            <p:nvPr/>
          </p:nvSpPr>
          <p:spPr bwMode="auto">
            <a:xfrm>
              <a:off x="4735" y="2308"/>
              <a:ext cx="1" cy="16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2" name="Text Box 15"/>
            <p:cNvSpPr txBox="1">
              <a:spLocks noChangeArrowheads="1"/>
            </p:cNvSpPr>
            <p:nvPr/>
          </p:nvSpPr>
          <p:spPr bwMode="auto">
            <a:xfrm>
              <a:off x="3733" y="2026"/>
              <a:ext cx="37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chemeClr val="accent2"/>
                  </a:solidFill>
                  <a:sym typeface="Symbol" pitchFamily="18" charset="2"/>
                </a:rPr>
                <a:t></a:t>
              </a:r>
              <a:r>
                <a:rPr lang="en-US" altLang="zh-CN" sz="2400" i="1">
                  <a:solidFill>
                    <a:schemeClr val="accent2"/>
                  </a:solidFill>
                </a:rPr>
                <a:t> q</a:t>
              </a:r>
              <a:endParaRPr lang="en-US" altLang="zh-CN" sz="2400">
                <a:solidFill>
                  <a:schemeClr val="accent2"/>
                </a:solidFill>
              </a:endParaRPr>
            </a:p>
          </p:txBody>
        </p:sp>
        <p:sp>
          <p:nvSpPr>
            <p:cNvPr id="47123" name="Text Box 16"/>
            <p:cNvSpPr txBox="1">
              <a:spLocks noChangeArrowheads="1"/>
            </p:cNvSpPr>
            <p:nvPr/>
          </p:nvSpPr>
          <p:spPr bwMode="auto">
            <a:xfrm>
              <a:off x="4607" y="2069"/>
              <a:ext cx="49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chemeClr val="accent2"/>
                  </a:solidFill>
                </a:rPr>
                <a:t>+q</a:t>
              </a:r>
              <a:endParaRPr lang="en-US" altLang="zh-CN" sz="2400">
                <a:solidFill>
                  <a:schemeClr val="accent2"/>
                </a:solidFill>
              </a:endParaRPr>
            </a:p>
          </p:txBody>
        </p:sp>
        <p:sp>
          <p:nvSpPr>
            <p:cNvPr id="47124" name="Text Box 17"/>
            <p:cNvSpPr txBox="1">
              <a:spLocks noChangeArrowheads="1"/>
            </p:cNvSpPr>
            <p:nvPr/>
          </p:nvSpPr>
          <p:spPr bwMode="auto">
            <a:xfrm>
              <a:off x="4217" y="2054"/>
              <a:ext cx="37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chemeClr val="accent2"/>
                  </a:solidFill>
                </a:rPr>
                <a:t>O</a:t>
              </a:r>
              <a:endParaRPr lang="en-US" altLang="zh-CN" sz="2400">
                <a:solidFill>
                  <a:schemeClr val="accent2"/>
                </a:solidFill>
              </a:endParaRPr>
            </a:p>
          </p:txBody>
        </p:sp>
        <p:sp>
          <p:nvSpPr>
            <p:cNvPr id="47125" name="Text Box 18"/>
            <p:cNvSpPr txBox="1">
              <a:spLocks noChangeArrowheads="1"/>
            </p:cNvSpPr>
            <p:nvPr/>
          </p:nvSpPr>
          <p:spPr bwMode="auto">
            <a:xfrm>
              <a:off x="4957" y="956"/>
              <a:ext cx="37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b="0" i="1">
                  <a:solidFill>
                    <a:schemeClr val="accent2"/>
                  </a:solidFill>
                </a:rPr>
                <a:t>P</a:t>
              </a:r>
              <a:endParaRPr lang="en-US" altLang="zh-CN" sz="2400">
                <a:solidFill>
                  <a:schemeClr val="accent2"/>
                </a:solidFill>
              </a:endParaRPr>
            </a:p>
          </p:txBody>
        </p:sp>
        <p:sp>
          <p:nvSpPr>
            <p:cNvPr id="47126" name="Text Box 19"/>
            <p:cNvSpPr txBox="1">
              <a:spLocks noChangeArrowheads="1"/>
            </p:cNvSpPr>
            <p:nvPr/>
          </p:nvSpPr>
          <p:spPr bwMode="auto">
            <a:xfrm>
              <a:off x="5230" y="2034"/>
              <a:ext cx="37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chemeClr val="accent2"/>
                  </a:solidFill>
                </a:rPr>
                <a:t>x</a:t>
              </a:r>
              <a:endParaRPr lang="en-US" altLang="zh-CN" sz="2400">
                <a:solidFill>
                  <a:schemeClr val="accent2"/>
                </a:solidFill>
              </a:endParaRPr>
            </a:p>
          </p:txBody>
        </p:sp>
        <p:sp>
          <p:nvSpPr>
            <p:cNvPr id="47127" name="Text Box 20"/>
            <p:cNvSpPr txBox="1">
              <a:spLocks noChangeArrowheads="1"/>
            </p:cNvSpPr>
            <p:nvPr/>
          </p:nvSpPr>
          <p:spPr bwMode="auto">
            <a:xfrm>
              <a:off x="4156" y="709"/>
              <a:ext cx="372"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b="0" i="1">
                  <a:solidFill>
                    <a:schemeClr val="accent2"/>
                  </a:solidFill>
                </a:rPr>
                <a:t>y</a:t>
              </a:r>
              <a:endParaRPr lang="en-US" altLang="zh-CN" sz="2400">
                <a:solidFill>
                  <a:schemeClr val="accent2"/>
                </a:solidFill>
              </a:endParaRPr>
            </a:p>
          </p:txBody>
        </p:sp>
        <p:sp>
          <p:nvSpPr>
            <p:cNvPr id="47128" name="Line 21"/>
            <p:cNvSpPr>
              <a:spLocks noChangeShapeType="1"/>
            </p:cNvSpPr>
            <p:nvPr/>
          </p:nvSpPr>
          <p:spPr bwMode="auto">
            <a:xfrm>
              <a:off x="3991" y="2407"/>
              <a:ext cx="744" cy="0"/>
            </a:xfrm>
            <a:prstGeom prst="line">
              <a:avLst/>
            </a:prstGeom>
            <a:noFill/>
            <a:ln w="28575">
              <a:solidFill>
                <a:schemeClr val="accent2"/>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7129" name="Text Box 22"/>
            <p:cNvSpPr txBox="1">
              <a:spLocks noChangeArrowheads="1"/>
            </p:cNvSpPr>
            <p:nvPr/>
          </p:nvSpPr>
          <p:spPr bwMode="auto">
            <a:xfrm>
              <a:off x="4595" y="1579"/>
              <a:ext cx="37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chemeClr val="accent2"/>
                  </a:solidFill>
                </a:rPr>
                <a:t>r</a:t>
              </a:r>
              <a:endParaRPr lang="en-US" altLang="zh-CN" sz="2400">
                <a:solidFill>
                  <a:schemeClr val="accent2"/>
                </a:solidFill>
              </a:endParaRPr>
            </a:p>
          </p:txBody>
        </p:sp>
        <p:sp>
          <p:nvSpPr>
            <p:cNvPr id="47130" name="Text Box 23"/>
            <p:cNvSpPr txBox="1">
              <a:spLocks noChangeArrowheads="1"/>
            </p:cNvSpPr>
            <p:nvPr/>
          </p:nvSpPr>
          <p:spPr bwMode="auto">
            <a:xfrm>
              <a:off x="4830" y="1480"/>
              <a:ext cx="37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chemeClr val="accent2"/>
                  </a:solidFill>
                </a:rPr>
                <a:t>r</a:t>
              </a:r>
              <a:r>
                <a:rPr lang="en-US" altLang="zh-CN" sz="2400" i="1" baseline="-25000">
                  <a:solidFill>
                    <a:schemeClr val="accent2"/>
                  </a:solidFill>
                </a:rPr>
                <a:t>+</a:t>
              </a:r>
              <a:endParaRPr lang="en-US" altLang="zh-CN" sz="2400">
                <a:solidFill>
                  <a:schemeClr val="accent2"/>
                </a:solidFill>
              </a:endParaRPr>
            </a:p>
          </p:txBody>
        </p:sp>
        <p:sp>
          <p:nvSpPr>
            <p:cNvPr id="47131" name="Text Box 24"/>
            <p:cNvSpPr txBox="1">
              <a:spLocks noChangeArrowheads="1"/>
            </p:cNvSpPr>
            <p:nvPr/>
          </p:nvSpPr>
          <p:spPr bwMode="auto">
            <a:xfrm>
              <a:off x="4332" y="1207"/>
              <a:ext cx="37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chemeClr val="accent2"/>
                  </a:solidFill>
                </a:rPr>
                <a:t>r_</a:t>
              </a:r>
              <a:endParaRPr lang="en-US" altLang="zh-CN" sz="2400">
                <a:solidFill>
                  <a:schemeClr val="accent2"/>
                </a:solidFill>
              </a:endParaRPr>
            </a:p>
          </p:txBody>
        </p:sp>
        <p:sp>
          <p:nvSpPr>
            <p:cNvPr id="47132" name="Freeform 25"/>
            <p:cNvSpPr>
              <a:spLocks/>
            </p:cNvSpPr>
            <p:nvPr/>
          </p:nvSpPr>
          <p:spPr bwMode="auto">
            <a:xfrm>
              <a:off x="4424" y="2016"/>
              <a:ext cx="63" cy="94"/>
            </a:xfrm>
            <a:custGeom>
              <a:avLst/>
              <a:gdLst>
                <a:gd name="T0" fmla="*/ 0 w 92"/>
                <a:gd name="T1" fmla="*/ 0 h 148"/>
                <a:gd name="T2" fmla="*/ 1 w 92"/>
                <a:gd name="T3" fmla="*/ 1 h 148"/>
                <a:gd name="T4" fmla="*/ 1 w 92"/>
                <a:gd name="T5" fmla="*/ 1 h 148"/>
                <a:gd name="T6" fmla="*/ 0 60000 65536"/>
                <a:gd name="T7" fmla="*/ 0 60000 65536"/>
                <a:gd name="T8" fmla="*/ 0 60000 65536"/>
                <a:gd name="T9" fmla="*/ 0 w 92"/>
                <a:gd name="T10" fmla="*/ 0 h 148"/>
                <a:gd name="T11" fmla="*/ 92 w 92"/>
                <a:gd name="T12" fmla="*/ 148 h 148"/>
              </a:gdLst>
              <a:ahLst/>
              <a:cxnLst>
                <a:cxn ang="T6">
                  <a:pos x="T0" y="T1"/>
                </a:cxn>
                <a:cxn ang="T7">
                  <a:pos x="T2" y="T3"/>
                </a:cxn>
                <a:cxn ang="T8">
                  <a:pos x="T4" y="T5"/>
                </a:cxn>
              </a:cxnLst>
              <a:rect l="T9" t="T10" r="T11" b="T12"/>
              <a:pathLst>
                <a:path w="92" h="148">
                  <a:moveTo>
                    <a:pt x="0" y="0"/>
                  </a:moveTo>
                  <a:cubicBezTo>
                    <a:pt x="11" y="10"/>
                    <a:pt x="53" y="35"/>
                    <a:pt x="68" y="60"/>
                  </a:cubicBezTo>
                  <a:cubicBezTo>
                    <a:pt x="83" y="85"/>
                    <a:pt x="87" y="130"/>
                    <a:pt x="92" y="148"/>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33" name="Text Box 26"/>
            <p:cNvSpPr txBox="1">
              <a:spLocks noChangeArrowheads="1"/>
            </p:cNvSpPr>
            <p:nvPr/>
          </p:nvSpPr>
          <p:spPr bwMode="auto">
            <a:xfrm>
              <a:off x="4413" y="1797"/>
              <a:ext cx="37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chemeClr val="accent2"/>
                  </a:solidFill>
                  <a:sym typeface="Symbol" pitchFamily="18" charset="2"/>
                </a:rPr>
                <a:t></a:t>
              </a:r>
              <a:endParaRPr lang="en-US" altLang="zh-CN" sz="2400">
                <a:solidFill>
                  <a:schemeClr val="accent2"/>
                </a:solidFill>
              </a:endParaRPr>
            </a:p>
          </p:txBody>
        </p:sp>
        <p:sp>
          <p:nvSpPr>
            <p:cNvPr id="47134" name="Text Box 27"/>
            <p:cNvSpPr txBox="1">
              <a:spLocks noChangeArrowheads="1"/>
            </p:cNvSpPr>
            <p:nvPr/>
          </p:nvSpPr>
          <p:spPr bwMode="auto">
            <a:xfrm>
              <a:off x="4277" y="2362"/>
              <a:ext cx="37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400" i="1">
                  <a:solidFill>
                    <a:schemeClr val="accent2"/>
                  </a:solidFill>
                </a:rPr>
                <a:t>l</a:t>
              </a:r>
              <a:endParaRPr lang="en-US" altLang="zh-CN" sz="2400">
                <a:solidFill>
                  <a:schemeClr val="accent2"/>
                </a:solidFill>
              </a:endParaRPr>
            </a:p>
          </p:txBody>
        </p:sp>
      </p:grpSp>
      <p:graphicFrame>
        <p:nvGraphicFramePr>
          <p:cNvPr id="87068" name="Object 28"/>
          <p:cNvGraphicFramePr>
            <a:graphicFrameLocks noChangeAspect="1"/>
          </p:cNvGraphicFramePr>
          <p:nvPr/>
        </p:nvGraphicFramePr>
        <p:xfrm>
          <a:off x="900113" y="836613"/>
          <a:ext cx="4618037" cy="1028700"/>
        </p:xfrm>
        <a:graphic>
          <a:graphicData uri="http://schemas.openxmlformats.org/presentationml/2006/ole">
            <mc:AlternateContent xmlns:mc="http://schemas.openxmlformats.org/markup-compatibility/2006">
              <mc:Choice xmlns:v="urn:schemas-microsoft-com:vml" Requires="v">
                <p:oleObj name="公式" r:id="rId2" imgW="4572000" imgH="990600" progId="Equation.3">
                  <p:embed/>
                </p:oleObj>
              </mc:Choice>
              <mc:Fallback>
                <p:oleObj name="公式" r:id="rId2" imgW="4572000" imgH="990600" progId="Equation.3">
                  <p:embed/>
                  <p:pic>
                    <p:nvPicPr>
                      <p:cNvPr id="0" name="Object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836613"/>
                        <a:ext cx="461803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69" name="Object 29"/>
          <p:cNvGraphicFramePr>
            <a:graphicFrameLocks noChangeAspect="1"/>
          </p:cNvGraphicFramePr>
          <p:nvPr/>
        </p:nvGraphicFramePr>
        <p:xfrm>
          <a:off x="971550" y="2133600"/>
          <a:ext cx="4618038" cy="982663"/>
        </p:xfrm>
        <a:graphic>
          <a:graphicData uri="http://schemas.openxmlformats.org/presentationml/2006/ole">
            <mc:AlternateContent xmlns:mc="http://schemas.openxmlformats.org/markup-compatibility/2006">
              <mc:Choice xmlns:v="urn:schemas-microsoft-com:vml" Requires="v">
                <p:oleObj name="公式" r:id="rId4" imgW="4572000" imgH="952500" progId="Equation.3">
                  <p:embed/>
                </p:oleObj>
              </mc:Choice>
              <mc:Fallback>
                <p:oleObj name="公式" r:id="rId4" imgW="4572000" imgH="952500" progId="Equation.3">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133600"/>
                        <a:ext cx="4618038"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70" name="Object 30"/>
          <p:cNvGraphicFramePr>
            <a:graphicFrameLocks noChangeAspect="1"/>
          </p:cNvGraphicFramePr>
          <p:nvPr/>
        </p:nvGraphicFramePr>
        <p:xfrm>
          <a:off x="1162050" y="4724400"/>
          <a:ext cx="3797300" cy="982663"/>
        </p:xfrm>
        <a:graphic>
          <a:graphicData uri="http://schemas.openxmlformats.org/presentationml/2006/ole">
            <mc:AlternateContent xmlns:mc="http://schemas.openxmlformats.org/markup-compatibility/2006">
              <mc:Choice xmlns:v="urn:schemas-microsoft-com:vml" Requires="v">
                <p:oleObj name="公式" r:id="rId6" imgW="3762257" imgH="952500" progId="Equation.3">
                  <p:embed/>
                </p:oleObj>
              </mc:Choice>
              <mc:Fallback>
                <p:oleObj name="公式" r:id="rId6" imgW="3762257" imgH="952500" progId="Equation.3">
                  <p:embed/>
                  <p:pic>
                    <p:nvPicPr>
                      <p:cNvPr id="0" name="Object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2050" y="4724400"/>
                        <a:ext cx="3797300"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71" name="Text Box 31"/>
          <p:cNvSpPr txBox="1">
            <a:spLocks noChangeArrowheads="1"/>
          </p:cNvSpPr>
          <p:nvPr/>
        </p:nvSpPr>
        <p:spPr bwMode="auto">
          <a:xfrm>
            <a:off x="1403350" y="3573463"/>
            <a:ext cx="2684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用矢量式表示为</a:t>
            </a:r>
          </a:p>
        </p:txBody>
      </p:sp>
      <p:sp>
        <p:nvSpPr>
          <p:cNvPr id="87072" name="Text Box 32"/>
          <p:cNvSpPr txBox="1">
            <a:spLocks noChangeArrowheads="1"/>
          </p:cNvSpPr>
          <p:nvPr/>
        </p:nvSpPr>
        <p:spPr bwMode="auto">
          <a:xfrm>
            <a:off x="663575" y="352425"/>
            <a:ext cx="541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则</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7072"/>
                                        </p:tgtEl>
                                        <p:attrNameLst>
                                          <p:attrName>style.visibility</p:attrName>
                                        </p:attrNameLst>
                                      </p:cBhvr>
                                      <p:to>
                                        <p:strVal val="visible"/>
                                      </p:to>
                                    </p:set>
                                    <p:animEffect transition="in" filter="wipe(left)">
                                      <p:cBhvr>
                                        <p:cTn id="7" dur="500"/>
                                        <p:tgtEl>
                                          <p:spTgt spid="870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7068"/>
                                        </p:tgtEl>
                                        <p:attrNameLst>
                                          <p:attrName>style.visibility</p:attrName>
                                        </p:attrNameLst>
                                      </p:cBhvr>
                                      <p:to>
                                        <p:strVal val="visible"/>
                                      </p:to>
                                    </p:set>
                                    <p:animEffect transition="in" filter="wipe(left)">
                                      <p:cBhvr>
                                        <p:cTn id="12" dur="500"/>
                                        <p:tgtEl>
                                          <p:spTgt spid="870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7069"/>
                                        </p:tgtEl>
                                        <p:attrNameLst>
                                          <p:attrName>style.visibility</p:attrName>
                                        </p:attrNameLst>
                                      </p:cBhvr>
                                      <p:to>
                                        <p:strVal val="visible"/>
                                      </p:to>
                                    </p:set>
                                    <p:animEffect transition="in" filter="wipe(left)">
                                      <p:cBhvr>
                                        <p:cTn id="17" dur="500"/>
                                        <p:tgtEl>
                                          <p:spTgt spid="870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7071"/>
                                        </p:tgtEl>
                                        <p:attrNameLst>
                                          <p:attrName>style.visibility</p:attrName>
                                        </p:attrNameLst>
                                      </p:cBhvr>
                                      <p:to>
                                        <p:strVal val="visible"/>
                                      </p:to>
                                    </p:set>
                                    <p:animEffect transition="in" filter="wipe(left)">
                                      <p:cBhvr>
                                        <p:cTn id="22" dur="500"/>
                                        <p:tgtEl>
                                          <p:spTgt spid="870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7070"/>
                                        </p:tgtEl>
                                        <p:attrNameLst>
                                          <p:attrName>style.visibility</p:attrName>
                                        </p:attrNameLst>
                                      </p:cBhvr>
                                      <p:to>
                                        <p:strVal val="visible"/>
                                      </p:to>
                                    </p:set>
                                    <p:animEffect transition="in" filter="wipe(left)">
                                      <p:cBhvr>
                                        <p:cTn id="27" dur="500"/>
                                        <p:tgtEl>
                                          <p:spTgt spid="87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71" grpId="0"/>
      <p:bldP spid="8707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ChangeArrowheads="1"/>
          </p:cNvSpPr>
          <p:nvPr/>
        </p:nvSpPr>
        <p:spPr bwMode="auto">
          <a:xfrm>
            <a:off x="2484438" y="333375"/>
            <a:ext cx="34305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t>脑筋急转弯之静电学</a:t>
            </a:r>
            <a:endParaRPr lang="en-US" altLang="zh-CN" sz="2800"/>
          </a:p>
        </p:txBody>
      </p:sp>
      <p:sp>
        <p:nvSpPr>
          <p:cNvPr id="39939" name="Rectangle 2"/>
          <p:cNvSpPr>
            <a:spLocks noChangeArrowheads="1"/>
          </p:cNvSpPr>
          <p:nvPr/>
        </p:nvSpPr>
        <p:spPr bwMode="auto">
          <a:xfrm>
            <a:off x="179388" y="1125538"/>
            <a:ext cx="88392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a:t>1. </a:t>
            </a:r>
            <a:r>
              <a:rPr lang="zh-CN" altLang="en-US" sz="2800"/>
              <a:t>电场强度大的地方电势高，电势高的地方电场强度大</a:t>
            </a:r>
            <a:endParaRPr lang="en-US" altLang="zh-CN" sz="2800"/>
          </a:p>
        </p:txBody>
      </p:sp>
      <p:sp>
        <p:nvSpPr>
          <p:cNvPr id="39940" name="Rectangle 3"/>
          <p:cNvSpPr>
            <a:spLocks noChangeArrowheads="1"/>
          </p:cNvSpPr>
          <p:nvPr/>
        </p:nvSpPr>
        <p:spPr bwMode="auto">
          <a:xfrm>
            <a:off x="179388" y="1844675"/>
            <a:ext cx="7323137"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a:t>2. </a:t>
            </a:r>
            <a:r>
              <a:rPr lang="zh-CN" altLang="en-US" sz="2800"/>
              <a:t>电场强度为零的地方，电势一定为零；</a:t>
            </a:r>
            <a:endParaRPr lang="en-US" altLang="zh-CN" sz="2800"/>
          </a:p>
          <a:p>
            <a:pPr eaLnBrk="1" hangingPunct="1">
              <a:spcBef>
                <a:spcPct val="50000"/>
              </a:spcBef>
              <a:buFontTx/>
              <a:buNone/>
            </a:pPr>
            <a:r>
              <a:rPr lang="zh-CN" altLang="en-US" sz="2800"/>
              <a:t>电势为零的地方，电场强度一定为零</a:t>
            </a:r>
            <a:endParaRPr lang="en-US" altLang="zh-CN" sz="2800"/>
          </a:p>
        </p:txBody>
      </p:sp>
      <p:sp>
        <p:nvSpPr>
          <p:cNvPr id="39941" name="Rectangle 4"/>
          <p:cNvSpPr>
            <a:spLocks noChangeArrowheads="1"/>
          </p:cNvSpPr>
          <p:nvPr/>
        </p:nvSpPr>
        <p:spPr bwMode="auto">
          <a:xfrm>
            <a:off x="125413" y="3195638"/>
            <a:ext cx="883920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a:t>3. </a:t>
            </a:r>
            <a:r>
              <a:rPr lang="zh-CN" altLang="en-US" sz="2800"/>
              <a:t>电场强度大小相等的地方，电势一定相同；电势相同</a:t>
            </a:r>
            <a:endParaRPr lang="en-US" altLang="zh-CN" sz="2800"/>
          </a:p>
          <a:p>
            <a:pPr eaLnBrk="1" hangingPunct="1">
              <a:spcBef>
                <a:spcPct val="50000"/>
              </a:spcBef>
              <a:buFontTx/>
              <a:buNone/>
            </a:pPr>
            <a:r>
              <a:rPr lang="zh-CN" altLang="en-US" sz="2800"/>
              <a:t>的地方，电场强度大小一定相等</a:t>
            </a:r>
            <a:endParaRPr lang="en-US" altLang="zh-CN" sz="2800"/>
          </a:p>
        </p:txBody>
      </p:sp>
      <p:sp>
        <p:nvSpPr>
          <p:cNvPr id="39942" name="Rectangle 5"/>
          <p:cNvSpPr>
            <a:spLocks noChangeArrowheads="1"/>
          </p:cNvSpPr>
          <p:nvPr/>
        </p:nvSpPr>
        <p:spPr bwMode="auto">
          <a:xfrm>
            <a:off x="179388" y="4581525"/>
            <a:ext cx="5232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a:t>4. </a:t>
            </a:r>
            <a:r>
              <a:rPr lang="zh-CN" altLang="en-US" sz="2800"/>
              <a:t>带正电的物体电势一定是正的</a:t>
            </a:r>
            <a:endParaRPr lang="en-US" altLang="zh-CN" sz="2800"/>
          </a:p>
        </p:txBody>
      </p:sp>
      <p:sp>
        <p:nvSpPr>
          <p:cNvPr id="39943" name="Rectangle 6"/>
          <p:cNvSpPr>
            <a:spLocks noChangeArrowheads="1"/>
          </p:cNvSpPr>
          <p:nvPr/>
        </p:nvSpPr>
        <p:spPr bwMode="auto">
          <a:xfrm>
            <a:off x="204788" y="5373688"/>
            <a:ext cx="487203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a:t>5. </a:t>
            </a:r>
            <a:r>
              <a:rPr lang="zh-CN" altLang="en-US" sz="2800"/>
              <a:t>电势为零的物体一定不带电</a:t>
            </a:r>
            <a:endParaRPr lang="en-US" altLang="zh-CN" sz="2800"/>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fade">
                                      <p:cBhvr>
                                        <p:cTn id="7" dur="1000"/>
                                        <p:tgtEl>
                                          <p:spTgt spid="39939"/>
                                        </p:tgtEl>
                                      </p:cBhvr>
                                    </p:animEffect>
                                    <p:anim calcmode="lin" valueType="num">
                                      <p:cBhvr>
                                        <p:cTn id="8" dur="1000" fill="hold"/>
                                        <p:tgtEl>
                                          <p:spTgt spid="39939"/>
                                        </p:tgtEl>
                                        <p:attrNameLst>
                                          <p:attrName>ppt_x</p:attrName>
                                        </p:attrNameLst>
                                      </p:cBhvr>
                                      <p:tavLst>
                                        <p:tav tm="0">
                                          <p:val>
                                            <p:strVal val="#ppt_x"/>
                                          </p:val>
                                        </p:tav>
                                        <p:tav tm="100000">
                                          <p:val>
                                            <p:strVal val="#ppt_x"/>
                                          </p:val>
                                        </p:tav>
                                      </p:tavLst>
                                    </p:anim>
                                    <p:anim calcmode="lin" valueType="num">
                                      <p:cBhvr>
                                        <p:cTn id="9" dur="1000" fill="hold"/>
                                        <p:tgtEl>
                                          <p:spTgt spid="39939"/>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9940"/>
                                        </p:tgtEl>
                                        <p:attrNameLst>
                                          <p:attrName>style.visibility</p:attrName>
                                        </p:attrNameLst>
                                      </p:cBhvr>
                                      <p:to>
                                        <p:strVal val="visible"/>
                                      </p:to>
                                    </p:set>
                                    <p:animEffect transition="in" filter="fade">
                                      <p:cBhvr>
                                        <p:cTn id="14" dur="1000"/>
                                        <p:tgtEl>
                                          <p:spTgt spid="39940"/>
                                        </p:tgtEl>
                                      </p:cBhvr>
                                    </p:animEffect>
                                    <p:anim calcmode="lin" valueType="num">
                                      <p:cBhvr>
                                        <p:cTn id="15" dur="1000" fill="hold"/>
                                        <p:tgtEl>
                                          <p:spTgt spid="39940"/>
                                        </p:tgtEl>
                                        <p:attrNameLst>
                                          <p:attrName>ppt_x</p:attrName>
                                        </p:attrNameLst>
                                      </p:cBhvr>
                                      <p:tavLst>
                                        <p:tav tm="0">
                                          <p:val>
                                            <p:strVal val="#ppt_x"/>
                                          </p:val>
                                        </p:tav>
                                        <p:tav tm="100000">
                                          <p:val>
                                            <p:strVal val="#ppt_x"/>
                                          </p:val>
                                        </p:tav>
                                      </p:tavLst>
                                    </p:anim>
                                    <p:anim calcmode="lin" valueType="num">
                                      <p:cBhvr>
                                        <p:cTn id="16" dur="1000" fill="hold"/>
                                        <p:tgtEl>
                                          <p:spTgt spid="39940"/>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9941"/>
                                        </p:tgtEl>
                                        <p:attrNameLst>
                                          <p:attrName>style.visibility</p:attrName>
                                        </p:attrNameLst>
                                      </p:cBhvr>
                                      <p:to>
                                        <p:strVal val="visible"/>
                                      </p:to>
                                    </p:set>
                                    <p:animEffect transition="in" filter="fade">
                                      <p:cBhvr>
                                        <p:cTn id="21" dur="1000"/>
                                        <p:tgtEl>
                                          <p:spTgt spid="39941"/>
                                        </p:tgtEl>
                                      </p:cBhvr>
                                    </p:animEffect>
                                    <p:anim calcmode="lin" valueType="num">
                                      <p:cBhvr>
                                        <p:cTn id="22" dur="1000" fill="hold"/>
                                        <p:tgtEl>
                                          <p:spTgt spid="39941"/>
                                        </p:tgtEl>
                                        <p:attrNameLst>
                                          <p:attrName>ppt_x</p:attrName>
                                        </p:attrNameLst>
                                      </p:cBhvr>
                                      <p:tavLst>
                                        <p:tav tm="0">
                                          <p:val>
                                            <p:strVal val="#ppt_x"/>
                                          </p:val>
                                        </p:tav>
                                        <p:tav tm="100000">
                                          <p:val>
                                            <p:strVal val="#ppt_x"/>
                                          </p:val>
                                        </p:tav>
                                      </p:tavLst>
                                    </p:anim>
                                    <p:anim calcmode="lin" valueType="num">
                                      <p:cBhvr>
                                        <p:cTn id="23" dur="1000" fill="hold"/>
                                        <p:tgtEl>
                                          <p:spTgt spid="39941"/>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9942"/>
                                        </p:tgtEl>
                                        <p:attrNameLst>
                                          <p:attrName>style.visibility</p:attrName>
                                        </p:attrNameLst>
                                      </p:cBhvr>
                                      <p:to>
                                        <p:strVal val="visible"/>
                                      </p:to>
                                    </p:set>
                                    <p:animEffect transition="in" filter="fade">
                                      <p:cBhvr>
                                        <p:cTn id="28" dur="1000"/>
                                        <p:tgtEl>
                                          <p:spTgt spid="39942"/>
                                        </p:tgtEl>
                                      </p:cBhvr>
                                    </p:animEffect>
                                    <p:anim calcmode="lin" valueType="num">
                                      <p:cBhvr>
                                        <p:cTn id="29" dur="1000" fill="hold"/>
                                        <p:tgtEl>
                                          <p:spTgt spid="39942"/>
                                        </p:tgtEl>
                                        <p:attrNameLst>
                                          <p:attrName>ppt_x</p:attrName>
                                        </p:attrNameLst>
                                      </p:cBhvr>
                                      <p:tavLst>
                                        <p:tav tm="0">
                                          <p:val>
                                            <p:strVal val="#ppt_x"/>
                                          </p:val>
                                        </p:tav>
                                        <p:tav tm="100000">
                                          <p:val>
                                            <p:strVal val="#ppt_x"/>
                                          </p:val>
                                        </p:tav>
                                      </p:tavLst>
                                    </p:anim>
                                    <p:anim calcmode="lin" valueType="num">
                                      <p:cBhvr>
                                        <p:cTn id="30" dur="1000" fill="hold"/>
                                        <p:tgtEl>
                                          <p:spTgt spid="39942"/>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9943"/>
                                        </p:tgtEl>
                                        <p:attrNameLst>
                                          <p:attrName>style.visibility</p:attrName>
                                        </p:attrNameLst>
                                      </p:cBhvr>
                                      <p:to>
                                        <p:strVal val="visible"/>
                                      </p:to>
                                    </p:set>
                                    <p:animEffect transition="in" filter="fade">
                                      <p:cBhvr>
                                        <p:cTn id="35" dur="1000"/>
                                        <p:tgtEl>
                                          <p:spTgt spid="39943"/>
                                        </p:tgtEl>
                                      </p:cBhvr>
                                    </p:animEffect>
                                    <p:anim calcmode="lin" valueType="num">
                                      <p:cBhvr>
                                        <p:cTn id="36" dur="1000" fill="hold"/>
                                        <p:tgtEl>
                                          <p:spTgt spid="39943"/>
                                        </p:tgtEl>
                                        <p:attrNameLst>
                                          <p:attrName>ppt_x</p:attrName>
                                        </p:attrNameLst>
                                      </p:cBhvr>
                                      <p:tavLst>
                                        <p:tav tm="0">
                                          <p:val>
                                            <p:strVal val="#ppt_x"/>
                                          </p:val>
                                        </p:tav>
                                        <p:tav tm="100000">
                                          <p:val>
                                            <p:strVal val="#ppt_x"/>
                                          </p:val>
                                        </p:tav>
                                      </p:tavLst>
                                    </p:anim>
                                    <p:anim calcmode="lin" valueType="num">
                                      <p:cBhvr>
                                        <p:cTn id="37" dur="1000" fill="hold"/>
                                        <p:tgtEl>
                                          <p:spTgt spid="399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p:bldP spid="39940" grpId="0"/>
      <p:bldP spid="39941" grpId="0"/>
      <p:bldP spid="39942" grpId="0"/>
      <p:bldP spid="3994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75" y="692150"/>
            <a:ext cx="7429500" cy="646113"/>
          </a:xfrm>
          <a:prstGeom prst="rect">
            <a:avLst/>
          </a:prstGeom>
          <a:noFill/>
        </p:spPr>
        <p:txBody>
          <a:bodyPr>
            <a:spAutoFit/>
          </a:bodyPr>
          <a:lstStyle/>
          <a:p>
            <a:pPr eaLnBrk="1" hangingPunct="1">
              <a:spcBef>
                <a:spcPct val="50000"/>
              </a:spcBef>
              <a:defRPr/>
            </a:pPr>
            <a:r>
              <a:rPr lang="zh-CN" altLang="en-US" sz="3600" dirty="0">
                <a:latin typeface="+mn-ea"/>
                <a:ea typeface="+mn-ea"/>
              </a:rPr>
              <a:t>作业 ：</a:t>
            </a:r>
            <a:r>
              <a:rPr lang="en-US" altLang="zh-CN" sz="3600" dirty="0">
                <a:latin typeface="+mn-ea"/>
                <a:ea typeface="+mn-ea"/>
              </a:rPr>
              <a:t>3-10, 3-11</a:t>
            </a:r>
            <a:r>
              <a:rPr lang="en-US" altLang="zh-CN" sz="3600">
                <a:latin typeface="+mn-ea"/>
                <a:ea typeface="+mn-ea"/>
              </a:rPr>
              <a:t>, 3-12</a:t>
            </a:r>
            <a:endParaRPr lang="en-US" sz="3600" dirty="0">
              <a:latin typeface="+mn-ea"/>
              <a:ea typeface="+mn-ea"/>
            </a:endParaRPr>
          </a:p>
        </p:txBody>
      </p:sp>
    </p:spTree>
  </p:cSld>
  <p:clrMapOvr>
    <a:masterClrMapping/>
  </p:clrMapOvr>
  <p:transition>
    <p:zoom dir="in"/>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258763" y="0"/>
            <a:ext cx="38560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zh-CN" altLang="en-US" dirty="0">
                <a:solidFill>
                  <a:schemeClr val="accent2"/>
                </a:solidFill>
              </a:rPr>
              <a:t>三、静电场环路定理</a:t>
            </a:r>
            <a:endParaRPr lang="zh-CN" altLang="en-US" b="0" dirty="0">
              <a:solidFill>
                <a:schemeClr val="accent2"/>
              </a:solidFill>
            </a:endParaRPr>
          </a:p>
        </p:txBody>
      </p:sp>
      <p:sp>
        <p:nvSpPr>
          <p:cNvPr id="6149" name="Text Box 5"/>
          <p:cNvSpPr txBox="1">
            <a:spLocks noChangeArrowheads="1"/>
          </p:cNvSpPr>
          <p:nvPr/>
        </p:nvSpPr>
        <p:spPr bwMode="auto">
          <a:xfrm>
            <a:off x="593725" y="685800"/>
            <a:ext cx="56546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试验电荷在电场中运动经过闭合路径回到原来位置时，电场力做功</a:t>
            </a:r>
            <a:endParaRPr lang="zh-CN" altLang="en-US" sz="2800" b="0">
              <a:solidFill>
                <a:schemeClr val="accent2"/>
              </a:solidFill>
            </a:endParaRPr>
          </a:p>
        </p:txBody>
      </p:sp>
      <p:graphicFrame>
        <p:nvGraphicFramePr>
          <p:cNvPr id="8219" name="Object 27"/>
          <p:cNvGraphicFramePr>
            <a:graphicFrameLocks noChangeAspect="1"/>
          </p:cNvGraphicFramePr>
          <p:nvPr/>
        </p:nvGraphicFramePr>
        <p:xfrm>
          <a:off x="495300" y="1746250"/>
          <a:ext cx="3779838" cy="660400"/>
        </p:xfrm>
        <a:graphic>
          <a:graphicData uri="http://schemas.openxmlformats.org/presentationml/2006/ole">
            <mc:AlternateContent xmlns:mc="http://schemas.openxmlformats.org/markup-compatibility/2006">
              <mc:Choice xmlns:v="urn:schemas-microsoft-com:vml" Requires="v">
                <p:oleObj name="公式" r:id="rId3" imgW="3648159" imgH="619057" progId="Equation.3">
                  <p:embed/>
                </p:oleObj>
              </mc:Choice>
              <mc:Fallback>
                <p:oleObj name="公式" r:id="rId3" imgW="3648159" imgH="619057" progId="Equation.3">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1746250"/>
                        <a:ext cx="377983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20" name="Object 28"/>
          <p:cNvGraphicFramePr>
            <a:graphicFrameLocks noChangeAspect="1"/>
          </p:cNvGraphicFramePr>
          <p:nvPr/>
        </p:nvGraphicFramePr>
        <p:xfrm>
          <a:off x="2203450" y="4724400"/>
          <a:ext cx="2182813" cy="820738"/>
        </p:xfrm>
        <a:graphic>
          <a:graphicData uri="http://schemas.openxmlformats.org/presentationml/2006/ole">
            <mc:AlternateContent xmlns:mc="http://schemas.openxmlformats.org/markup-compatibility/2006">
              <mc:Choice xmlns:v="urn:schemas-microsoft-com:vml" Requires="v">
                <p:oleObj name="公式" r:id="rId5" imgW="1685841" imgH="619057" progId="Equation.3">
                  <p:embed/>
                </p:oleObj>
              </mc:Choice>
              <mc:Fallback>
                <p:oleObj name="公式" r:id="rId5" imgW="1685841" imgH="619057"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3450" y="4724400"/>
                        <a:ext cx="2182813"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57"/>
          <p:cNvGrpSpPr>
            <a:grpSpLocks/>
          </p:cNvGrpSpPr>
          <p:nvPr/>
        </p:nvGrpSpPr>
        <p:grpSpPr bwMode="auto">
          <a:xfrm>
            <a:off x="838200" y="4114800"/>
            <a:ext cx="3048000" cy="519113"/>
            <a:chOff x="528" y="2592"/>
            <a:chExt cx="1920" cy="327"/>
          </a:xfrm>
        </p:grpSpPr>
        <p:graphicFrame>
          <p:nvGraphicFramePr>
            <p:cNvPr id="8217" name="Object 32"/>
            <p:cNvGraphicFramePr>
              <a:graphicFrameLocks noChangeAspect="1"/>
            </p:cNvGraphicFramePr>
            <p:nvPr/>
          </p:nvGraphicFramePr>
          <p:xfrm>
            <a:off x="1728" y="2593"/>
            <a:ext cx="720" cy="297"/>
          </p:xfrm>
          <a:graphic>
            <a:graphicData uri="http://schemas.openxmlformats.org/presentationml/2006/ole">
              <mc:AlternateContent xmlns:mc="http://schemas.openxmlformats.org/markup-compatibility/2006">
                <mc:Choice xmlns:v="urn:schemas-microsoft-com:vml" Requires="v">
                  <p:oleObj name="Equation" r:id="rId7" imgW="904959" imgH="419100" progId="Equation.3">
                    <p:embed/>
                  </p:oleObj>
                </mc:Choice>
                <mc:Fallback>
                  <p:oleObj name="Equation" r:id="rId7" imgW="904959" imgH="419100" progId="Equation.3">
                    <p:embed/>
                    <p:pic>
                      <p:nvPicPr>
                        <p:cNvPr id="0"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8" y="2593"/>
                          <a:ext cx="72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18" name="Text Box 13"/>
            <p:cNvSpPr txBox="1">
              <a:spLocks noChangeArrowheads="1"/>
            </p:cNvSpPr>
            <p:nvPr/>
          </p:nvSpPr>
          <p:spPr bwMode="auto">
            <a:xfrm>
              <a:off x="528" y="2592"/>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zh-CN" altLang="en-US" sz="2800">
                  <a:solidFill>
                    <a:schemeClr val="accent2"/>
                  </a:solidFill>
                </a:rPr>
                <a:t>因为</a:t>
              </a:r>
              <a:endParaRPr lang="zh-CN" altLang="en-US" sz="2800" b="0">
                <a:solidFill>
                  <a:schemeClr val="accent2"/>
                </a:solidFill>
              </a:endParaRPr>
            </a:p>
          </p:txBody>
        </p:sp>
      </p:grpSp>
      <p:sp>
        <p:nvSpPr>
          <p:cNvPr id="6158" name="Rectangle 14"/>
          <p:cNvSpPr>
            <a:spLocks noChangeArrowheads="1"/>
          </p:cNvSpPr>
          <p:nvPr/>
        </p:nvSpPr>
        <p:spPr bwMode="auto">
          <a:xfrm>
            <a:off x="0" y="6096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grpSp>
        <p:nvGrpSpPr>
          <p:cNvPr id="3" name="Group 56"/>
          <p:cNvGrpSpPr>
            <a:grpSpLocks/>
          </p:cNvGrpSpPr>
          <p:nvPr/>
        </p:nvGrpSpPr>
        <p:grpSpPr bwMode="auto">
          <a:xfrm>
            <a:off x="6400800" y="1081088"/>
            <a:ext cx="2438400" cy="2195512"/>
            <a:chOff x="4032" y="681"/>
            <a:chExt cx="1536" cy="1383"/>
          </a:xfrm>
        </p:grpSpPr>
        <p:sp>
          <p:nvSpPr>
            <p:cNvPr id="8208" name="Freeform 35"/>
            <p:cNvSpPr>
              <a:spLocks/>
            </p:cNvSpPr>
            <p:nvPr/>
          </p:nvSpPr>
          <p:spPr bwMode="auto">
            <a:xfrm>
              <a:off x="4273" y="712"/>
              <a:ext cx="1246" cy="1207"/>
            </a:xfrm>
            <a:custGeom>
              <a:avLst/>
              <a:gdLst>
                <a:gd name="T0" fmla="*/ 295 w 1246"/>
                <a:gd name="T1" fmla="*/ 128 h 1207"/>
                <a:gd name="T2" fmla="*/ 1151 w 1246"/>
                <a:gd name="T3" fmla="*/ 296 h 1207"/>
                <a:gd name="T4" fmla="*/ 863 w 1246"/>
                <a:gd name="T5" fmla="*/ 984 h 1207"/>
                <a:gd name="T6" fmla="*/ 95 w 1246"/>
                <a:gd name="T7" fmla="*/ 1064 h 1207"/>
                <a:gd name="T8" fmla="*/ 295 w 1246"/>
                <a:gd name="T9" fmla="*/ 128 h 1207"/>
                <a:gd name="T10" fmla="*/ 0 60000 65536"/>
                <a:gd name="T11" fmla="*/ 0 60000 65536"/>
                <a:gd name="T12" fmla="*/ 0 60000 65536"/>
                <a:gd name="T13" fmla="*/ 0 60000 65536"/>
                <a:gd name="T14" fmla="*/ 0 60000 65536"/>
                <a:gd name="T15" fmla="*/ 0 w 1246"/>
                <a:gd name="T16" fmla="*/ 0 h 1207"/>
                <a:gd name="T17" fmla="*/ 1246 w 1246"/>
                <a:gd name="T18" fmla="*/ 1207 h 1207"/>
              </a:gdLst>
              <a:ahLst/>
              <a:cxnLst>
                <a:cxn ang="T10">
                  <a:pos x="T0" y="T1"/>
                </a:cxn>
                <a:cxn ang="T11">
                  <a:pos x="T2" y="T3"/>
                </a:cxn>
                <a:cxn ang="T12">
                  <a:pos x="T4" y="T5"/>
                </a:cxn>
                <a:cxn ang="T13">
                  <a:pos x="T6" y="T7"/>
                </a:cxn>
                <a:cxn ang="T14">
                  <a:pos x="T8" y="T9"/>
                </a:cxn>
              </a:cxnLst>
              <a:rect l="T15" t="T16" r="T17" b="T18"/>
              <a:pathLst>
                <a:path w="1246" h="1207">
                  <a:moveTo>
                    <a:pt x="295" y="128"/>
                  </a:moveTo>
                  <a:cubicBezTo>
                    <a:pt x="471" y="0"/>
                    <a:pt x="1056" y="153"/>
                    <a:pt x="1151" y="296"/>
                  </a:cubicBezTo>
                  <a:cubicBezTo>
                    <a:pt x="1246" y="439"/>
                    <a:pt x="1039" y="856"/>
                    <a:pt x="863" y="984"/>
                  </a:cubicBezTo>
                  <a:cubicBezTo>
                    <a:pt x="687" y="1112"/>
                    <a:pt x="190" y="1207"/>
                    <a:pt x="95" y="1064"/>
                  </a:cubicBezTo>
                  <a:cubicBezTo>
                    <a:pt x="0" y="921"/>
                    <a:pt x="119" y="256"/>
                    <a:pt x="295" y="128"/>
                  </a:cubicBezTo>
                  <a:close/>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09" name="Oval 36"/>
            <p:cNvSpPr>
              <a:spLocks noChangeArrowheads="1"/>
            </p:cNvSpPr>
            <p:nvPr/>
          </p:nvSpPr>
          <p:spPr bwMode="auto">
            <a:xfrm>
              <a:off x="4368" y="1776"/>
              <a:ext cx="48" cy="48"/>
            </a:xfrm>
            <a:prstGeom prst="ellipse">
              <a:avLst/>
            </a:prstGeom>
            <a:solidFill>
              <a:srgbClr val="CC3300"/>
            </a:solidFill>
            <a:ln w="9525">
              <a:solidFill>
                <a:srgbClr val="CC33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8210" name="Oval 37"/>
            <p:cNvSpPr>
              <a:spLocks noChangeArrowheads="1"/>
            </p:cNvSpPr>
            <p:nvPr/>
          </p:nvSpPr>
          <p:spPr bwMode="auto">
            <a:xfrm>
              <a:off x="5376" y="960"/>
              <a:ext cx="48" cy="48"/>
            </a:xfrm>
            <a:prstGeom prst="ellipse">
              <a:avLst/>
            </a:prstGeom>
            <a:solidFill>
              <a:srgbClr val="CC3300"/>
            </a:solidFill>
            <a:ln w="9525">
              <a:solidFill>
                <a:srgbClr val="CC33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8211" name="Freeform 38"/>
            <p:cNvSpPr>
              <a:spLocks/>
            </p:cNvSpPr>
            <p:nvPr/>
          </p:nvSpPr>
          <p:spPr bwMode="auto">
            <a:xfrm>
              <a:off x="4362" y="1104"/>
              <a:ext cx="54" cy="216"/>
            </a:xfrm>
            <a:custGeom>
              <a:avLst/>
              <a:gdLst>
                <a:gd name="T0" fmla="*/ 0 w 54"/>
                <a:gd name="T1" fmla="*/ 216 h 216"/>
                <a:gd name="T2" fmla="*/ 54 w 54"/>
                <a:gd name="T3" fmla="*/ 0 h 216"/>
                <a:gd name="T4" fmla="*/ 0 60000 65536"/>
                <a:gd name="T5" fmla="*/ 0 60000 65536"/>
                <a:gd name="T6" fmla="*/ 0 w 54"/>
                <a:gd name="T7" fmla="*/ 0 h 216"/>
                <a:gd name="T8" fmla="*/ 54 w 54"/>
                <a:gd name="T9" fmla="*/ 216 h 216"/>
              </a:gdLst>
              <a:ahLst/>
              <a:cxnLst>
                <a:cxn ang="T4">
                  <a:pos x="T0" y="T1"/>
                </a:cxn>
                <a:cxn ang="T5">
                  <a:pos x="T2" y="T3"/>
                </a:cxn>
              </a:cxnLst>
              <a:rect l="T6" t="T7" r="T8" b="T9"/>
              <a:pathLst>
                <a:path w="54" h="216">
                  <a:moveTo>
                    <a:pt x="0" y="216"/>
                  </a:moveTo>
                  <a:lnTo>
                    <a:pt x="54" y="0"/>
                  </a:ln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12" name="Freeform 39"/>
            <p:cNvSpPr>
              <a:spLocks/>
            </p:cNvSpPr>
            <p:nvPr/>
          </p:nvSpPr>
          <p:spPr bwMode="auto">
            <a:xfrm>
              <a:off x="5139" y="1494"/>
              <a:ext cx="168" cy="192"/>
            </a:xfrm>
            <a:custGeom>
              <a:avLst/>
              <a:gdLst>
                <a:gd name="T0" fmla="*/ 168 w 168"/>
                <a:gd name="T1" fmla="*/ 0 h 192"/>
                <a:gd name="T2" fmla="*/ 120 w 168"/>
                <a:gd name="T3" fmla="*/ 81 h 192"/>
                <a:gd name="T4" fmla="*/ 0 w 168"/>
                <a:gd name="T5" fmla="*/ 192 h 192"/>
                <a:gd name="T6" fmla="*/ 0 60000 65536"/>
                <a:gd name="T7" fmla="*/ 0 60000 65536"/>
                <a:gd name="T8" fmla="*/ 0 60000 65536"/>
                <a:gd name="T9" fmla="*/ 0 w 168"/>
                <a:gd name="T10" fmla="*/ 0 h 192"/>
                <a:gd name="T11" fmla="*/ 168 w 168"/>
                <a:gd name="T12" fmla="*/ 192 h 192"/>
              </a:gdLst>
              <a:ahLst/>
              <a:cxnLst>
                <a:cxn ang="T6">
                  <a:pos x="T0" y="T1"/>
                </a:cxn>
                <a:cxn ang="T7">
                  <a:pos x="T2" y="T3"/>
                </a:cxn>
                <a:cxn ang="T8">
                  <a:pos x="T4" y="T5"/>
                </a:cxn>
              </a:cxnLst>
              <a:rect l="T9" t="T10" r="T11" b="T12"/>
              <a:pathLst>
                <a:path w="168" h="192">
                  <a:moveTo>
                    <a:pt x="168" y="0"/>
                  </a:moveTo>
                  <a:lnTo>
                    <a:pt x="120" y="81"/>
                  </a:lnTo>
                  <a:lnTo>
                    <a:pt x="0" y="192"/>
                  </a:ln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13" name="Text Box 40"/>
            <p:cNvSpPr txBox="1">
              <a:spLocks noChangeArrowheads="1"/>
            </p:cNvSpPr>
            <p:nvPr/>
          </p:nvSpPr>
          <p:spPr bwMode="auto">
            <a:xfrm>
              <a:off x="4224" y="17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i="1">
                  <a:solidFill>
                    <a:schemeClr val="accent2"/>
                  </a:solidFill>
                </a:rPr>
                <a:t>a</a:t>
              </a:r>
            </a:p>
          </p:txBody>
        </p:sp>
        <p:sp>
          <p:nvSpPr>
            <p:cNvPr id="8214" name="Text Box 41"/>
            <p:cNvSpPr txBox="1">
              <a:spLocks noChangeArrowheads="1"/>
            </p:cNvSpPr>
            <p:nvPr/>
          </p:nvSpPr>
          <p:spPr bwMode="auto">
            <a:xfrm>
              <a:off x="5340" y="68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i="1">
                  <a:solidFill>
                    <a:schemeClr val="accent2"/>
                  </a:solidFill>
                </a:rPr>
                <a:t>b</a:t>
              </a:r>
            </a:p>
          </p:txBody>
        </p:sp>
        <p:sp>
          <p:nvSpPr>
            <p:cNvPr id="8215" name="Text Box 42"/>
            <p:cNvSpPr txBox="1">
              <a:spLocks noChangeArrowheads="1"/>
            </p:cNvSpPr>
            <p:nvPr/>
          </p:nvSpPr>
          <p:spPr bwMode="auto">
            <a:xfrm>
              <a:off x="4032" y="906"/>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i="1">
                  <a:solidFill>
                    <a:schemeClr val="accent2"/>
                  </a:solidFill>
                </a:rPr>
                <a:t>L</a:t>
              </a:r>
              <a:r>
                <a:rPr lang="en-US" altLang="zh-CN" sz="2800" baseline="-25000">
                  <a:solidFill>
                    <a:schemeClr val="accent2"/>
                  </a:solidFill>
                </a:rPr>
                <a:t>1</a:t>
              </a:r>
            </a:p>
          </p:txBody>
        </p:sp>
        <p:sp>
          <p:nvSpPr>
            <p:cNvPr id="8216" name="Text Box 43"/>
            <p:cNvSpPr txBox="1">
              <a:spLocks noChangeArrowheads="1"/>
            </p:cNvSpPr>
            <p:nvPr/>
          </p:nvSpPr>
          <p:spPr bwMode="auto">
            <a:xfrm>
              <a:off x="5184" y="1593"/>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i="1">
                  <a:solidFill>
                    <a:schemeClr val="accent2"/>
                  </a:solidFill>
                </a:rPr>
                <a:t>L</a:t>
              </a:r>
              <a:r>
                <a:rPr lang="en-US" altLang="zh-CN" sz="2800" baseline="-25000">
                  <a:solidFill>
                    <a:schemeClr val="accent2"/>
                  </a:solidFill>
                </a:rPr>
                <a:t>2</a:t>
              </a:r>
            </a:p>
          </p:txBody>
        </p:sp>
      </p:grpSp>
      <p:graphicFrame>
        <p:nvGraphicFramePr>
          <p:cNvPr id="8221" name="Object 29"/>
          <p:cNvGraphicFramePr>
            <a:graphicFrameLocks noChangeAspect="1"/>
          </p:cNvGraphicFramePr>
          <p:nvPr/>
        </p:nvGraphicFramePr>
        <p:xfrm>
          <a:off x="863600" y="2438400"/>
          <a:ext cx="4578350" cy="736600"/>
        </p:xfrm>
        <a:graphic>
          <a:graphicData uri="http://schemas.openxmlformats.org/presentationml/2006/ole">
            <mc:AlternateContent xmlns:mc="http://schemas.openxmlformats.org/markup-compatibility/2006">
              <mc:Choice xmlns:v="urn:schemas-microsoft-com:vml" Requires="v">
                <p:oleObj name="公式" r:id="rId9" imgW="4419600" imgH="695257" progId="Equation.3">
                  <p:embed/>
                </p:oleObj>
              </mc:Choice>
              <mc:Fallback>
                <p:oleObj name="公式" r:id="rId9" imgW="4419600" imgH="695257"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3600" y="2438400"/>
                        <a:ext cx="45783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22" name="Object 30"/>
          <p:cNvGraphicFramePr>
            <a:graphicFrameLocks noChangeAspect="1"/>
          </p:cNvGraphicFramePr>
          <p:nvPr/>
        </p:nvGraphicFramePr>
        <p:xfrm>
          <a:off x="862013" y="3200400"/>
          <a:ext cx="4511675" cy="736600"/>
        </p:xfrm>
        <a:graphic>
          <a:graphicData uri="http://schemas.openxmlformats.org/presentationml/2006/ole">
            <mc:AlternateContent xmlns:mc="http://schemas.openxmlformats.org/markup-compatibility/2006">
              <mc:Choice xmlns:v="urn:schemas-microsoft-com:vml" Requires="v">
                <p:oleObj name="公式" r:id="rId11" imgW="4352976" imgH="695257" progId="Equation.3">
                  <p:embed/>
                </p:oleObj>
              </mc:Choice>
              <mc:Fallback>
                <p:oleObj name="公式" r:id="rId11" imgW="4352976" imgH="695257" progId="Equation.3">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2013" y="3200400"/>
                        <a:ext cx="4511675"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23" name="Object 31"/>
          <p:cNvGraphicFramePr>
            <a:graphicFrameLocks noChangeAspect="1"/>
          </p:cNvGraphicFramePr>
          <p:nvPr/>
        </p:nvGraphicFramePr>
        <p:xfrm>
          <a:off x="5473700" y="3357563"/>
          <a:ext cx="534988" cy="330200"/>
        </p:xfrm>
        <a:graphic>
          <a:graphicData uri="http://schemas.openxmlformats.org/presentationml/2006/ole">
            <mc:AlternateContent xmlns:mc="http://schemas.openxmlformats.org/markup-compatibility/2006">
              <mc:Choice xmlns:v="urn:schemas-microsoft-com:vml" Requires="v">
                <p:oleObj name="Equation" r:id="rId13" imgW="485792" imgH="295343" progId="Equation.3">
                  <p:embed/>
                </p:oleObj>
              </mc:Choice>
              <mc:Fallback>
                <p:oleObj name="Equation" r:id="rId13" imgW="485792" imgH="295343" progId="Equation.3">
                  <p:embed/>
                  <p:pic>
                    <p:nvPicPr>
                      <p:cNvPr id="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73700" y="3357563"/>
                        <a:ext cx="534988"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91" name="Text Box 47"/>
          <p:cNvSpPr txBox="1">
            <a:spLocks noChangeArrowheads="1"/>
          </p:cNvSpPr>
          <p:nvPr/>
        </p:nvSpPr>
        <p:spPr bwMode="auto">
          <a:xfrm>
            <a:off x="838200" y="480060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zh-CN" altLang="en-US" sz="2800">
                <a:solidFill>
                  <a:schemeClr val="accent2"/>
                </a:solidFill>
              </a:rPr>
              <a:t>所以</a:t>
            </a:r>
            <a:endParaRPr lang="zh-CN" altLang="en-US" sz="2800" b="0">
              <a:solidFill>
                <a:schemeClr val="accent2"/>
              </a:solidFill>
            </a:endParaRPr>
          </a:p>
        </p:txBody>
      </p:sp>
      <p:sp>
        <p:nvSpPr>
          <p:cNvPr id="6192" name="Text Box 48"/>
          <p:cNvSpPr txBox="1">
            <a:spLocks noChangeArrowheads="1"/>
          </p:cNvSpPr>
          <p:nvPr/>
        </p:nvSpPr>
        <p:spPr bwMode="auto">
          <a:xfrm>
            <a:off x="539750" y="5638800"/>
            <a:ext cx="46799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rgbClr val="CC3300"/>
                </a:solidFill>
              </a:rPr>
              <a:t>在静电场中，场强沿任意闭合路径的线积分等于零。</a:t>
            </a:r>
          </a:p>
        </p:txBody>
      </p:sp>
      <p:sp>
        <p:nvSpPr>
          <p:cNvPr id="6198" name="AutoShape 54"/>
          <p:cNvSpPr>
            <a:spLocks noChangeArrowheads="1"/>
          </p:cNvSpPr>
          <p:nvPr/>
        </p:nvSpPr>
        <p:spPr bwMode="auto">
          <a:xfrm>
            <a:off x="5105400" y="5334000"/>
            <a:ext cx="533400" cy="381000"/>
          </a:xfrm>
          <a:prstGeom prst="rightArrow">
            <a:avLst>
              <a:gd name="adj1" fmla="val 50000"/>
              <a:gd name="adj2" fmla="val 35000"/>
            </a:avLst>
          </a:prstGeom>
          <a:solidFill>
            <a:schemeClr val="accent1"/>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6199" name="Text Box 55"/>
          <p:cNvSpPr txBox="1">
            <a:spLocks noChangeArrowheads="1"/>
          </p:cNvSpPr>
          <p:nvPr/>
        </p:nvSpPr>
        <p:spPr bwMode="auto">
          <a:xfrm>
            <a:off x="5943600" y="4799013"/>
            <a:ext cx="32004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静电场中电场线不闭合；静电场是有源、无旋场。</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blinds(horizontal)">
                                      <p:cBhvr>
                                        <p:cTn id="7" dur="500"/>
                                        <p:tgtEl>
                                          <p:spTgt spid="6148"/>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6158"/>
                                        </p:tgtEl>
                                        <p:attrNameLst>
                                          <p:attrName>style.visibility</p:attrName>
                                        </p:attrNameLst>
                                      </p:cBhvr>
                                      <p:to>
                                        <p:strVal val="visible"/>
                                      </p:to>
                                    </p:set>
                                    <p:animEffect transition="in" filter="strips(upRight)">
                                      <p:cBhvr>
                                        <p:cTn id="11" dur="500"/>
                                        <p:tgtEl>
                                          <p:spTgt spid="6158"/>
                                        </p:tgtEl>
                                      </p:cBhvr>
                                    </p:animEffect>
                                  </p:childTnLst>
                                </p:cTn>
                              </p:par>
                            </p:childTnLst>
                          </p:cTn>
                        </p:par>
                        <p:par>
                          <p:cTn id="12" fill="hold" nodeType="afterGroup">
                            <p:stCondLst>
                              <p:cond delay="1000"/>
                            </p:stCondLst>
                            <p:childTnLst>
                              <p:par>
                                <p:cTn id="13" presetID="2" presetClass="entr" presetSubtype="2"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149"/>
                                        </p:tgtEl>
                                        <p:attrNameLst>
                                          <p:attrName>style.visibility</p:attrName>
                                        </p:attrNameLst>
                                      </p:cBhvr>
                                      <p:to>
                                        <p:strVal val="visible"/>
                                      </p:to>
                                    </p:set>
                                    <p:animEffect transition="in" filter="wipe(left)">
                                      <p:cBhvr>
                                        <p:cTn id="21" dur="500"/>
                                        <p:tgtEl>
                                          <p:spTgt spid="614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8219"/>
                                        </p:tgtEl>
                                        <p:attrNameLst>
                                          <p:attrName>style.visibility</p:attrName>
                                        </p:attrNameLst>
                                      </p:cBhvr>
                                      <p:to>
                                        <p:strVal val="visible"/>
                                      </p:to>
                                    </p:set>
                                    <p:animEffect transition="in" filter="wipe(left)">
                                      <p:cBhvr>
                                        <p:cTn id="26" dur="500"/>
                                        <p:tgtEl>
                                          <p:spTgt spid="821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8221"/>
                                        </p:tgtEl>
                                        <p:attrNameLst>
                                          <p:attrName>style.visibility</p:attrName>
                                        </p:attrNameLst>
                                      </p:cBhvr>
                                      <p:to>
                                        <p:strVal val="visible"/>
                                      </p:to>
                                    </p:set>
                                    <p:animEffect transition="in" filter="wipe(left)">
                                      <p:cBhvr>
                                        <p:cTn id="31" dur="500"/>
                                        <p:tgtEl>
                                          <p:spTgt spid="822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8222"/>
                                        </p:tgtEl>
                                        <p:attrNameLst>
                                          <p:attrName>style.visibility</p:attrName>
                                        </p:attrNameLst>
                                      </p:cBhvr>
                                      <p:to>
                                        <p:strVal val="visible"/>
                                      </p:to>
                                    </p:set>
                                    <p:animEffect transition="in" filter="wipe(left)">
                                      <p:cBhvr>
                                        <p:cTn id="36" dur="500"/>
                                        <p:tgtEl>
                                          <p:spTgt spid="822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8223"/>
                                        </p:tgtEl>
                                        <p:attrNameLst>
                                          <p:attrName>style.visibility</p:attrName>
                                        </p:attrNameLst>
                                      </p:cBhvr>
                                      <p:to>
                                        <p:strVal val="visible"/>
                                      </p:to>
                                    </p:set>
                                    <p:animEffect transition="in" filter="wipe(left)">
                                      <p:cBhvr>
                                        <p:cTn id="41" dur="500"/>
                                        <p:tgtEl>
                                          <p:spTgt spid="822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ipe(left)">
                                      <p:cBhvr>
                                        <p:cTn id="46" dur="500"/>
                                        <p:tgtEl>
                                          <p:spTgt spid="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191"/>
                                        </p:tgtEl>
                                        <p:attrNameLst>
                                          <p:attrName>style.visibility</p:attrName>
                                        </p:attrNameLst>
                                      </p:cBhvr>
                                      <p:to>
                                        <p:strVal val="visible"/>
                                      </p:to>
                                    </p:set>
                                    <p:animEffect transition="in" filter="wipe(left)">
                                      <p:cBhvr>
                                        <p:cTn id="51" dur="500"/>
                                        <p:tgtEl>
                                          <p:spTgt spid="619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3" presetClass="entr" presetSubtype="16" fill="hold" nodeType="clickEffect">
                                  <p:stCondLst>
                                    <p:cond delay="0"/>
                                  </p:stCondLst>
                                  <p:childTnLst>
                                    <p:set>
                                      <p:cBhvr>
                                        <p:cTn id="55" dur="1" fill="hold">
                                          <p:stCondLst>
                                            <p:cond delay="0"/>
                                          </p:stCondLst>
                                        </p:cTn>
                                        <p:tgtEl>
                                          <p:spTgt spid="8220"/>
                                        </p:tgtEl>
                                        <p:attrNameLst>
                                          <p:attrName>style.visibility</p:attrName>
                                        </p:attrNameLst>
                                      </p:cBhvr>
                                      <p:to>
                                        <p:strVal val="visible"/>
                                      </p:to>
                                    </p:set>
                                    <p:anim calcmode="lin" valueType="num">
                                      <p:cBhvr>
                                        <p:cTn id="56" dur="500" fill="hold"/>
                                        <p:tgtEl>
                                          <p:spTgt spid="8220"/>
                                        </p:tgtEl>
                                        <p:attrNameLst>
                                          <p:attrName>ppt_w</p:attrName>
                                        </p:attrNameLst>
                                      </p:cBhvr>
                                      <p:tavLst>
                                        <p:tav tm="0">
                                          <p:val>
                                            <p:fltVal val="0"/>
                                          </p:val>
                                        </p:tav>
                                        <p:tav tm="100000">
                                          <p:val>
                                            <p:strVal val="#ppt_w"/>
                                          </p:val>
                                        </p:tav>
                                      </p:tavLst>
                                    </p:anim>
                                    <p:anim calcmode="lin" valueType="num">
                                      <p:cBhvr>
                                        <p:cTn id="57" dur="500" fill="hold"/>
                                        <p:tgtEl>
                                          <p:spTgt spid="8220"/>
                                        </p:tgtEl>
                                        <p:attrNameLst>
                                          <p:attrName>ppt_h</p:attrName>
                                        </p:attrNameLst>
                                      </p:cBhvr>
                                      <p:tavLst>
                                        <p:tav tm="0">
                                          <p:val>
                                            <p:fltVal val="0"/>
                                          </p:val>
                                        </p:tav>
                                        <p:tav tm="100000">
                                          <p:val>
                                            <p:strVal val="#ppt_h"/>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6192"/>
                                        </p:tgtEl>
                                        <p:attrNameLst>
                                          <p:attrName>style.visibility</p:attrName>
                                        </p:attrNameLst>
                                      </p:cBhvr>
                                      <p:to>
                                        <p:strVal val="visible"/>
                                      </p:to>
                                    </p:set>
                                    <p:animEffect transition="in" filter="wipe(up)">
                                      <p:cBhvr>
                                        <p:cTn id="62" dur="500"/>
                                        <p:tgtEl>
                                          <p:spTgt spid="619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198"/>
                                        </p:tgtEl>
                                        <p:attrNameLst>
                                          <p:attrName>style.visibility</p:attrName>
                                        </p:attrNameLst>
                                      </p:cBhvr>
                                      <p:to>
                                        <p:strVal val="visible"/>
                                      </p:to>
                                    </p:set>
                                    <p:animEffect transition="in" filter="wipe(left)">
                                      <p:cBhvr>
                                        <p:cTn id="67" dur="500"/>
                                        <p:tgtEl>
                                          <p:spTgt spid="619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3" presetClass="entr" presetSubtype="16" fill="hold" grpId="0" nodeType="clickEffect">
                                  <p:stCondLst>
                                    <p:cond delay="0"/>
                                  </p:stCondLst>
                                  <p:childTnLst>
                                    <p:set>
                                      <p:cBhvr>
                                        <p:cTn id="71" dur="1" fill="hold">
                                          <p:stCondLst>
                                            <p:cond delay="0"/>
                                          </p:stCondLst>
                                        </p:cTn>
                                        <p:tgtEl>
                                          <p:spTgt spid="6199"/>
                                        </p:tgtEl>
                                        <p:attrNameLst>
                                          <p:attrName>style.visibility</p:attrName>
                                        </p:attrNameLst>
                                      </p:cBhvr>
                                      <p:to>
                                        <p:strVal val="visible"/>
                                      </p:to>
                                    </p:set>
                                    <p:anim calcmode="lin" valueType="num">
                                      <p:cBhvr>
                                        <p:cTn id="72" dur="500" fill="hold"/>
                                        <p:tgtEl>
                                          <p:spTgt spid="6199"/>
                                        </p:tgtEl>
                                        <p:attrNameLst>
                                          <p:attrName>ppt_w</p:attrName>
                                        </p:attrNameLst>
                                      </p:cBhvr>
                                      <p:tavLst>
                                        <p:tav tm="0">
                                          <p:val>
                                            <p:fltVal val="0"/>
                                          </p:val>
                                        </p:tav>
                                        <p:tav tm="100000">
                                          <p:val>
                                            <p:strVal val="#ppt_w"/>
                                          </p:val>
                                        </p:tav>
                                      </p:tavLst>
                                    </p:anim>
                                    <p:anim calcmode="lin" valueType="num">
                                      <p:cBhvr>
                                        <p:cTn id="73" dur="500" fill="hold"/>
                                        <p:tgtEl>
                                          <p:spTgt spid="619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utoUpdateAnimBg="0"/>
      <p:bldP spid="6149" grpId="0" autoUpdateAnimBg="0"/>
      <p:bldP spid="6158" grpId="0" animBg="1"/>
      <p:bldP spid="6191" grpId="0" autoUpdateAnimBg="0"/>
      <p:bldP spid="6192" grpId="0" autoUpdateAnimBg="0"/>
      <p:bldP spid="6198" grpId="0" animBg="1"/>
      <p:bldP spid="619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84436" y="186244"/>
            <a:ext cx="69637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dirty="0">
                <a:solidFill>
                  <a:schemeClr val="accent2"/>
                </a:solidFill>
              </a:rPr>
              <a:t>1.4.2  </a:t>
            </a:r>
            <a:r>
              <a:rPr lang="zh-CN" altLang="en-US" dirty="0">
                <a:solidFill>
                  <a:schemeClr val="accent2"/>
                </a:solidFill>
              </a:rPr>
              <a:t>静电势能</a:t>
            </a:r>
            <a:r>
              <a:rPr lang="en-US" altLang="zh-CN" sz="2800" dirty="0">
                <a:solidFill>
                  <a:schemeClr val="accent2"/>
                </a:solidFill>
              </a:rPr>
              <a:t>(Electric Potential Energy)</a:t>
            </a:r>
          </a:p>
        </p:txBody>
      </p:sp>
      <p:graphicFrame>
        <p:nvGraphicFramePr>
          <p:cNvPr id="25628" name="Object 28"/>
          <p:cNvGraphicFramePr>
            <a:graphicFrameLocks noChangeAspect="1"/>
          </p:cNvGraphicFramePr>
          <p:nvPr>
            <p:extLst>
              <p:ext uri="{D42A27DB-BD31-4B8C-83A1-F6EECF244321}">
                <p14:modId xmlns:p14="http://schemas.microsoft.com/office/powerpoint/2010/main" val="1397946205"/>
              </p:ext>
            </p:extLst>
          </p:nvPr>
        </p:nvGraphicFramePr>
        <p:xfrm>
          <a:off x="1259632" y="2708275"/>
          <a:ext cx="4783137" cy="760413"/>
        </p:xfrm>
        <a:graphic>
          <a:graphicData uri="http://schemas.openxmlformats.org/presentationml/2006/ole">
            <mc:AlternateContent xmlns:mc="http://schemas.openxmlformats.org/markup-compatibility/2006">
              <mc:Choice xmlns:v="urn:schemas-microsoft-com:vml" Requires="v">
                <p:oleObj name="Equation" r:id="rId3" imgW="2108160" imgH="330120" progId="Equation.DSMT4">
                  <p:embed/>
                </p:oleObj>
              </mc:Choice>
              <mc:Fallback>
                <p:oleObj name="Equation" r:id="rId3" imgW="2108160" imgH="330120" progId="Equation.DSMT4">
                  <p:embed/>
                  <p:pic>
                    <p:nvPicPr>
                      <p:cNvPr id="0" name="Object 28"/>
                      <p:cNvPicPr>
                        <a:picLocks noChangeAspect="1" noChangeArrowheads="1"/>
                      </p:cNvPicPr>
                      <p:nvPr/>
                    </p:nvPicPr>
                    <p:blipFill>
                      <a:blip r:embed="rId4"/>
                      <a:srcRect/>
                      <a:stretch>
                        <a:fillRect/>
                      </a:stretch>
                    </p:blipFill>
                    <p:spPr bwMode="auto">
                      <a:xfrm>
                        <a:off x="1259632" y="2708275"/>
                        <a:ext cx="4783137" cy="760413"/>
                      </a:xfrm>
                      <a:prstGeom prst="rect">
                        <a:avLst/>
                      </a:prstGeom>
                      <a:noFill/>
                      <a:ln>
                        <a:noFill/>
                      </a:ln>
                    </p:spPr>
                  </p:pic>
                </p:oleObj>
              </mc:Fallback>
            </mc:AlternateContent>
          </a:graphicData>
        </a:graphic>
      </p:graphicFrame>
      <p:sp>
        <p:nvSpPr>
          <p:cNvPr id="8208" name="Rectangle 16"/>
          <p:cNvSpPr>
            <a:spLocks noChangeArrowheads="1"/>
          </p:cNvSpPr>
          <p:nvPr/>
        </p:nvSpPr>
        <p:spPr bwMode="auto">
          <a:xfrm>
            <a:off x="0" y="8382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8209" name="Text Box 17"/>
          <p:cNvSpPr txBox="1">
            <a:spLocks noChangeArrowheads="1"/>
          </p:cNvSpPr>
          <p:nvPr/>
        </p:nvSpPr>
        <p:spPr bwMode="auto">
          <a:xfrm>
            <a:off x="395288" y="857250"/>
            <a:ext cx="86058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1. </a:t>
            </a:r>
            <a:r>
              <a:rPr lang="zh-CN" altLang="en-US" sz="2800">
                <a:solidFill>
                  <a:schemeClr val="accent2"/>
                </a:solidFill>
              </a:rPr>
              <a:t>因为静电力是保守力，可引入</a:t>
            </a:r>
            <a:r>
              <a:rPr lang="zh-CN" altLang="en-US" sz="2800">
                <a:solidFill>
                  <a:srgbClr val="CC3300"/>
                </a:solidFill>
              </a:rPr>
              <a:t>电势能</a:t>
            </a:r>
            <a:r>
              <a:rPr lang="zh-CN" altLang="en-US" sz="2800">
                <a:solidFill>
                  <a:schemeClr val="accent2"/>
                </a:solidFill>
              </a:rPr>
              <a:t>的概念。</a:t>
            </a:r>
            <a:r>
              <a:rPr lang="en-US" altLang="zh-CN" sz="2800">
                <a:solidFill>
                  <a:schemeClr val="accent2"/>
                </a:solidFill>
              </a:rPr>
              <a:t>--</a:t>
            </a:r>
            <a:r>
              <a:rPr lang="zh-CN" altLang="en-US" sz="2800">
                <a:solidFill>
                  <a:schemeClr val="accent2"/>
                </a:solidFill>
              </a:rPr>
              <a:t>回忆一下重力场吧</a:t>
            </a:r>
          </a:p>
        </p:txBody>
      </p:sp>
      <p:sp>
        <p:nvSpPr>
          <p:cNvPr id="8210" name="Text Box 18"/>
          <p:cNvSpPr txBox="1">
            <a:spLocks noChangeArrowheads="1"/>
          </p:cNvSpPr>
          <p:nvPr/>
        </p:nvSpPr>
        <p:spPr bwMode="auto">
          <a:xfrm>
            <a:off x="428624" y="1831975"/>
            <a:ext cx="853586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dirty="0">
                <a:solidFill>
                  <a:schemeClr val="accent2"/>
                </a:solidFill>
              </a:rPr>
              <a:t>2. </a:t>
            </a:r>
            <a:r>
              <a:rPr lang="zh-CN" altLang="en-US" sz="2800" dirty="0">
                <a:solidFill>
                  <a:schemeClr val="accent2"/>
                </a:solidFill>
              </a:rPr>
              <a:t>静电力</a:t>
            </a:r>
            <a:r>
              <a:rPr lang="en-US" altLang="zh-CN" sz="2800" dirty="0">
                <a:solidFill>
                  <a:schemeClr val="accent2"/>
                </a:solidFill>
              </a:rPr>
              <a:t>(</a:t>
            </a:r>
            <a:r>
              <a:rPr lang="zh-CN" altLang="en-US" sz="2800" dirty="0">
                <a:solidFill>
                  <a:schemeClr val="accent2"/>
                </a:solidFill>
              </a:rPr>
              <a:t>保守力</a:t>
            </a:r>
            <a:r>
              <a:rPr lang="en-US" altLang="zh-CN" sz="2800" dirty="0">
                <a:solidFill>
                  <a:schemeClr val="accent2"/>
                </a:solidFill>
              </a:rPr>
              <a:t>)</a:t>
            </a:r>
            <a:r>
              <a:rPr lang="zh-CN" altLang="en-US" sz="2800" dirty="0">
                <a:solidFill>
                  <a:schemeClr val="accent2"/>
                </a:solidFill>
              </a:rPr>
              <a:t>做功和电势能</a:t>
            </a:r>
            <a:r>
              <a:rPr lang="en-US" altLang="zh-CN" sz="2800" dirty="0">
                <a:solidFill>
                  <a:schemeClr val="accent2"/>
                </a:solidFill>
              </a:rPr>
              <a:t>(</a:t>
            </a:r>
            <a:r>
              <a:rPr lang="zh-CN" altLang="en-US" sz="2800" dirty="0">
                <a:solidFill>
                  <a:schemeClr val="accent2"/>
                </a:solidFill>
              </a:rPr>
              <a:t>势能</a:t>
            </a:r>
            <a:r>
              <a:rPr lang="en-US" altLang="zh-CN" sz="2800" dirty="0">
                <a:solidFill>
                  <a:schemeClr val="accent2"/>
                </a:solidFill>
              </a:rPr>
              <a:t>)</a:t>
            </a:r>
            <a:r>
              <a:rPr lang="zh-CN" altLang="en-US" sz="2800" dirty="0">
                <a:solidFill>
                  <a:schemeClr val="accent2"/>
                </a:solidFill>
              </a:rPr>
              <a:t>增量的关系</a:t>
            </a:r>
            <a:endParaRPr lang="en-US" altLang="zh-CN" sz="2800" dirty="0">
              <a:solidFill>
                <a:schemeClr val="accent2"/>
              </a:solidFill>
            </a:endParaRPr>
          </a:p>
          <a:p>
            <a:pPr eaLnBrk="1" hangingPunct="1">
              <a:spcBef>
                <a:spcPct val="0"/>
              </a:spcBef>
              <a:buFontTx/>
              <a:buNone/>
            </a:pPr>
            <a:r>
              <a:rPr lang="zh-CN" altLang="en-US" sz="2800" dirty="0">
                <a:solidFill>
                  <a:schemeClr val="accent2"/>
                </a:solidFill>
              </a:rPr>
              <a:t>可直接类比重力场中的能量守恒定理，</a:t>
            </a:r>
            <a:r>
              <a:rPr lang="zh-CN" altLang="en-US" sz="2800" u="sng" dirty="0">
                <a:solidFill>
                  <a:srgbClr val="FF0000"/>
                </a:solidFill>
              </a:rPr>
              <a:t>由于能量守恒</a:t>
            </a:r>
          </a:p>
        </p:txBody>
      </p:sp>
      <p:sp>
        <p:nvSpPr>
          <p:cNvPr id="8212" name="Text Box 20"/>
          <p:cNvSpPr txBox="1">
            <a:spLocks noChangeArrowheads="1"/>
          </p:cNvSpPr>
          <p:nvPr/>
        </p:nvSpPr>
        <p:spPr bwMode="auto">
          <a:xfrm>
            <a:off x="467544" y="3429000"/>
            <a:ext cx="828092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dirty="0">
                <a:solidFill>
                  <a:schemeClr val="accent2"/>
                </a:solidFill>
              </a:rPr>
              <a:t>q</a:t>
            </a:r>
            <a:r>
              <a:rPr lang="en-US" altLang="zh-CN" sz="2800" baseline="-25000" dirty="0">
                <a:solidFill>
                  <a:schemeClr val="accent2"/>
                </a:solidFill>
              </a:rPr>
              <a:t>0</a:t>
            </a:r>
            <a:r>
              <a:rPr lang="en-US" altLang="zh-CN" sz="2800" dirty="0">
                <a:solidFill>
                  <a:schemeClr val="accent2"/>
                </a:solidFill>
              </a:rPr>
              <a:t> </a:t>
            </a:r>
            <a:r>
              <a:rPr lang="zh-CN" altLang="zh-CN" sz="2800" dirty="0">
                <a:solidFill>
                  <a:schemeClr val="accent2"/>
                </a:solidFill>
              </a:rPr>
              <a:t>在电场中</a:t>
            </a:r>
            <a:r>
              <a:rPr lang="en-US" altLang="zh-CN" sz="2800" i="1" dirty="0">
                <a:solidFill>
                  <a:schemeClr val="accent2"/>
                </a:solidFill>
              </a:rPr>
              <a:t>a</a:t>
            </a:r>
            <a:r>
              <a:rPr lang="en-US" altLang="zh-CN" sz="2800" dirty="0">
                <a:solidFill>
                  <a:schemeClr val="accent2"/>
                </a:solidFill>
              </a:rPr>
              <a:t>, </a:t>
            </a:r>
            <a:r>
              <a:rPr lang="en-US" altLang="zh-CN" sz="2800" i="1" dirty="0">
                <a:solidFill>
                  <a:schemeClr val="accent2"/>
                </a:solidFill>
              </a:rPr>
              <a:t>b </a:t>
            </a:r>
            <a:r>
              <a:rPr lang="zh-CN" altLang="zh-CN" sz="2800" dirty="0">
                <a:solidFill>
                  <a:schemeClr val="accent2"/>
                </a:solidFill>
              </a:rPr>
              <a:t>两点的</a:t>
            </a:r>
            <a:r>
              <a:rPr lang="zh-CN" altLang="zh-CN" sz="2800" dirty="0">
                <a:solidFill>
                  <a:srgbClr val="CC3300"/>
                </a:solidFill>
              </a:rPr>
              <a:t>电势能</a:t>
            </a:r>
            <a:r>
              <a:rPr lang="zh-CN" altLang="en-US" sz="2800" dirty="0">
                <a:solidFill>
                  <a:srgbClr val="CC3300"/>
                </a:solidFill>
              </a:rPr>
              <a:t>增量（末态减初态）</a:t>
            </a:r>
            <a:r>
              <a:rPr lang="zh-CN" altLang="zh-CN" sz="2800" dirty="0">
                <a:solidFill>
                  <a:schemeClr val="accent2"/>
                </a:solidFill>
              </a:rPr>
              <a:t>等于把</a:t>
            </a:r>
            <a:r>
              <a:rPr lang="en-US" altLang="zh-CN" sz="2800" i="1" dirty="0">
                <a:solidFill>
                  <a:schemeClr val="accent2"/>
                </a:solidFill>
              </a:rPr>
              <a:t>q</a:t>
            </a:r>
            <a:r>
              <a:rPr lang="en-US" altLang="zh-CN" sz="2800" baseline="-25000" dirty="0">
                <a:solidFill>
                  <a:schemeClr val="accent2"/>
                </a:solidFill>
              </a:rPr>
              <a:t>0 </a:t>
            </a:r>
            <a:r>
              <a:rPr lang="zh-CN" altLang="zh-CN" sz="2800" dirty="0">
                <a:solidFill>
                  <a:schemeClr val="accent2"/>
                </a:solidFill>
              </a:rPr>
              <a:t>从</a:t>
            </a:r>
            <a:r>
              <a:rPr lang="en-US" altLang="zh-CN" sz="2800" i="1" dirty="0">
                <a:solidFill>
                  <a:schemeClr val="accent2"/>
                </a:solidFill>
              </a:rPr>
              <a:t>a </a:t>
            </a:r>
            <a:r>
              <a:rPr lang="zh-CN" altLang="zh-CN" sz="2800" dirty="0">
                <a:solidFill>
                  <a:schemeClr val="accent2"/>
                </a:solidFill>
              </a:rPr>
              <a:t>点移至</a:t>
            </a:r>
            <a:r>
              <a:rPr lang="en-US" altLang="zh-CN" sz="2800" i="1" dirty="0">
                <a:solidFill>
                  <a:schemeClr val="accent2"/>
                </a:solidFill>
              </a:rPr>
              <a:t>b</a:t>
            </a:r>
            <a:r>
              <a:rPr lang="en-US" altLang="zh-CN" sz="2800" dirty="0">
                <a:solidFill>
                  <a:schemeClr val="accent2"/>
                </a:solidFill>
              </a:rPr>
              <a:t> </a:t>
            </a:r>
            <a:r>
              <a:rPr lang="zh-CN" altLang="zh-CN" sz="2800" dirty="0">
                <a:solidFill>
                  <a:schemeClr val="accent2"/>
                </a:solidFill>
              </a:rPr>
              <a:t>点过程中</a:t>
            </a:r>
            <a:r>
              <a:rPr lang="zh-CN" altLang="zh-CN" sz="2800" dirty="0">
                <a:solidFill>
                  <a:srgbClr val="FF0000"/>
                </a:solidFill>
              </a:rPr>
              <a:t>电场力</a:t>
            </a:r>
            <a:r>
              <a:rPr lang="zh-CN" altLang="zh-CN" sz="2800" dirty="0">
                <a:solidFill>
                  <a:schemeClr val="accent2"/>
                </a:solidFill>
              </a:rPr>
              <a:t>所做功</a:t>
            </a:r>
            <a:r>
              <a:rPr lang="zh-CN" altLang="en-US" sz="2800" dirty="0">
                <a:solidFill>
                  <a:schemeClr val="accent2"/>
                </a:solidFill>
              </a:rPr>
              <a:t>的负值</a:t>
            </a:r>
          </a:p>
        </p:txBody>
      </p:sp>
      <p:sp>
        <p:nvSpPr>
          <p:cNvPr id="8213" name="Text Box 21"/>
          <p:cNvSpPr txBox="1">
            <a:spLocks noChangeArrowheads="1"/>
          </p:cNvSpPr>
          <p:nvPr/>
        </p:nvSpPr>
        <p:spPr bwMode="auto">
          <a:xfrm>
            <a:off x="0" y="4415622"/>
            <a:ext cx="9144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dirty="0"/>
              <a:t>电场力所做的功等于电势能增量的</a:t>
            </a:r>
            <a:r>
              <a:rPr lang="zh-CN" altLang="en-US" sz="2800" dirty="0">
                <a:solidFill>
                  <a:srgbClr val="CC3300"/>
                </a:solidFill>
              </a:rPr>
              <a:t>负值，</a:t>
            </a:r>
            <a:r>
              <a:rPr lang="zh-CN" altLang="en-US" sz="2800" dirty="0"/>
              <a:t>增量为末状态减去初状态。比如，电场力做正功，或电势能减少。</a:t>
            </a:r>
          </a:p>
        </p:txBody>
      </p:sp>
      <p:sp>
        <p:nvSpPr>
          <p:cNvPr id="8214" name="Text Box 22"/>
          <p:cNvSpPr txBox="1">
            <a:spLocks noChangeArrowheads="1"/>
          </p:cNvSpPr>
          <p:nvPr/>
        </p:nvSpPr>
        <p:spPr bwMode="auto">
          <a:xfrm>
            <a:off x="609600" y="5410200"/>
            <a:ext cx="1254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a:solidFill>
                  <a:schemeClr val="accent2"/>
                </a:solidFill>
              </a:rPr>
              <a:t>3. </a:t>
            </a:r>
            <a:r>
              <a:rPr lang="zh-CN" altLang="en-US" sz="2800">
                <a:solidFill>
                  <a:schemeClr val="accent2"/>
                </a:solidFill>
              </a:rPr>
              <a:t>单位</a:t>
            </a:r>
          </a:p>
        </p:txBody>
      </p:sp>
      <p:sp>
        <p:nvSpPr>
          <p:cNvPr id="8215" name="Text Box 23"/>
          <p:cNvSpPr txBox="1">
            <a:spLocks noChangeArrowheads="1"/>
          </p:cNvSpPr>
          <p:nvPr/>
        </p:nvSpPr>
        <p:spPr bwMode="auto">
          <a:xfrm>
            <a:off x="3200400" y="5424488"/>
            <a:ext cx="2960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a:solidFill>
                  <a:schemeClr val="accent2"/>
                </a:solidFill>
              </a:rPr>
              <a:t>SI</a:t>
            </a:r>
            <a:r>
              <a:rPr lang="zh-CN" altLang="en-US" sz="2800">
                <a:solidFill>
                  <a:schemeClr val="accent2"/>
                </a:solidFill>
              </a:rPr>
              <a:t>单位：焦</a:t>
            </a:r>
            <a:r>
              <a:rPr lang="en-US" altLang="zh-CN" sz="2800">
                <a:solidFill>
                  <a:schemeClr val="accent2"/>
                </a:solidFill>
              </a:rPr>
              <a:t>[</a:t>
            </a:r>
            <a:r>
              <a:rPr lang="zh-CN" altLang="en-US" sz="2800">
                <a:solidFill>
                  <a:schemeClr val="accent2"/>
                </a:solidFill>
              </a:rPr>
              <a:t>耳</a:t>
            </a:r>
            <a:r>
              <a:rPr lang="en-US" altLang="zh-CN" sz="2800">
                <a:solidFill>
                  <a:schemeClr val="accent2"/>
                </a:solidFill>
              </a:rPr>
              <a:t>](J)</a:t>
            </a:r>
          </a:p>
        </p:txBody>
      </p:sp>
      <p:sp>
        <p:nvSpPr>
          <p:cNvPr id="8217" name="Text Box 25"/>
          <p:cNvSpPr txBox="1">
            <a:spLocks noChangeArrowheads="1"/>
          </p:cNvSpPr>
          <p:nvPr/>
        </p:nvSpPr>
        <p:spPr bwMode="auto">
          <a:xfrm>
            <a:off x="2514600" y="6096000"/>
            <a:ext cx="4765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其它常用单位：电子伏特</a:t>
            </a:r>
            <a:r>
              <a:rPr lang="en-US" altLang="zh-CN" sz="2800">
                <a:solidFill>
                  <a:schemeClr val="accent2"/>
                </a:solidFill>
              </a:rPr>
              <a:t>(eV)</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linds(horizontal)">
                                      <p:cBhvr>
                                        <p:cTn id="7" dur="500"/>
                                        <p:tgtEl>
                                          <p:spTgt spid="8194"/>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8208"/>
                                        </p:tgtEl>
                                        <p:attrNameLst>
                                          <p:attrName>style.visibility</p:attrName>
                                        </p:attrNameLst>
                                      </p:cBhvr>
                                      <p:to>
                                        <p:strVal val="visible"/>
                                      </p:to>
                                    </p:set>
                                    <p:animEffect transition="in" filter="strips(upRight)">
                                      <p:cBhvr>
                                        <p:cTn id="11" dur="500"/>
                                        <p:tgtEl>
                                          <p:spTgt spid="820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209"/>
                                        </p:tgtEl>
                                        <p:attrNameLst>
                                          <p:attrName>style.visibility</p:attrName>
                                        </p:attrNameLst>
                                      </p:cBhvr>
                                      <p:to>
                                        <p:strVal val="visible"/>
                                      </p:to>
                                    </p:set>
                                    <p:animEffect transition="in" filter="wipe(left)">
                                      <p:cBhvr>
                                        <p:cTn id="16" dur="500"/>
                                        <p:tgtEl>
                                          <p:spTgt spid="820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210"/>
                                        </p:tgtEl>
                                        <p:attrNameLst>
                                          <p:attrName>style.visibility</p:attrName>
                                        </p:attrNameLst>
                                      </p:cBhvr>
                                      <p:to>
                                        <p:strVal val="visible"/>
                                      </p:to>
                                    </p:set>
                                    <p:animEffect transition="in" filter="wipe(left)">
                                      <p:cBhvr>
                                        <p:cTn id="21" dur="500"/>
                                        <p:tgtEl>
                                          <p:spTgt spid="821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5628"/>
                                        </p:tgtEl>
                                        <p:attrNameLst>
                                          <p:attrName>style.visibility</p:attrName>
                                        </p:attrNameLst>
                                      </p:cBhvr>
                                      <p:to>
                                        <p:strVal val="visible"/>
                                      </p:to>
                                    </p:set>
                                    <p:animEffect transition="in" filter="wipe(left)">
                                      <p:cBhvr>
                                        <p:cTn id="26" dur="500"/>
                                        <p:tgtEl>
                                          <p:spTgt spid="2562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212"/>
                                        </p:tgtEl>
                                        <p:attrNameLst>
                                          <p:attrName>style.visibility</p:attrName>
                                        </p:attrNameLst>
                                      </p:cBhvr>
                                      <p:to>
                                        <p:strVal val="visible"/>
                                      </p:to>
                                    </p:set>
                                    <p:animEffect transition="in" filter="wipe(left)">
                                      <p:cBhvr>
                                        <p:cTn id="31" dur="500"/>
                                        <p:tgtEl>
                                          <p:spTgt spid="821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8213"/>
                                        </p:tgtEl>
                                        <p:attrNameLst>
                                          <p:attrName>style.visibility</p:attrName>
                                        </p:attrNameLst>
                                      </p:cBhvr>
                                      <p:to>
                                        <p:strVal val="visible"/>
                                      </p:to>
                                    </p:set>
                                    <p:anim calcmode="lin" valueType="num">
                                      <p:cBhvr>
                                        <p:cTn id="36" dur="500" fill="hold"/>
                                        <p:tgtEl>
                                          <p:spTgt spid="8213"/>
                                        </p:tgtEl>
                                        <p:attrNameLst>
                                          <p:attrName>ppt_w</p:attrName>
                                        </p:attrNameLst>
                                      </p:cBhvr>
                                      <p:tavLst>
                                        <p:tav tm="0">
                                          <p:val>
                                            <p:fltVal val="0"/>
                                          </p:val>
                                        </p:tav>
                                        <p:tav tm="100000">
                                          <p:val>
                                            <p:strVal val="#ppt_w"/>
                                          </p:val>
                                        </p:tav>
                                      </p:tavLst>
                                    </p:anim>
                                    <p:anim calcmode="lin" valueType="num">
                                      <p:cBhvr>
                                        <p:cTn id="37" dur="500" fill="hold"/>
                                        <p:tgtEl>
                                          <p:spTgt spid="8213"/>
                                        </p:tgtEl>
                                        <p:attrNameLst>
                                          <p:attrName>ppt_h</p:attrName>
                                        </p:attrNameLst>
                                      </p:cBhvr>
                                      <p:tavLst>
                                        <p:tav tm="0">
                                          <p:val>
                                            <p:fltVal val="0"/>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214"/>
                                        </p:tgtEl>
                                        <p:attrNameLst>
                                          <p:attrName>style.visibility</p:attrName>
                                        </p:attrNameLst>
                                      </p:cBhvr>
                                      <p:to>
                                        <p:strVal val="visible"/>
                                      </p:to>
                                    </p:set>
                                    <p:animEffect transition="in" filter="wipe(left)">
                                      <p:cBhvr>
                                        <p:cTn id="42" dur="500"/>
                                        <p:tgtEl>
                                          <p:spTgt spid="821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215"/>
                                        </p:tgtEl>
                                        <p:attrNameLst>
                                          <p:attrName>style.visibility</p:attrName>
                                        </p:attrNameLst>
                                      </p:cBhvr>
                                      <p:to>
                                        <p:strVal val="visible"/>
                                      </p:to>
                                    </p:set>
                                    <p:animEffect transition="in" filter="wipe(left)">
                                      <p:cBhvr>
                                        <p:cTn id="47" dur="500"/>
                                        <p:tgtEl>
                                          <p:spTgt spid="821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217"/>
                                        </p:tgtEl>
                                        <p:attrNameLst>
                                          <p:attrName>style.visibility</p:attrName>
                                        </p:attrNameLst>
                                      </p:cBhvr>
                                      <p:to>
                                        <p:strVal val="visible"/>
                                      </p:to>
                                    </p:set>
                                    <p:animEffect transition="in" filter="wipe(left)">
                                      <p:cBhvr>
                                        <p:cTn id="52" dur="500"/>
                                        <p:tgtEl>
                                          <p:spTgt spid="8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208" grpId="0" animBg="1"/>
      <p:bldP spid="8209" grpId="0" autoUpdateAnimBg="0"/>
      <p:bldP spid="8210" grpId="0" autoUpdateAnimBg="0"/>
      <p:bldP spid="8212" grpId="0" autoUpdateAnimBg="0"/>
      <p:bldP spid="8213" grpId="0" autoUpdateAnimBg="0"/>
      <p:bldP spid="8214" grpId="0" autoUpdateAnimBg="0"/>
      <p:bldP spid="8215" grpId="0" autoUpdateAnimBg="0"/>
      <p:bldP spid="821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3" name="Text Box 1027"/>
          <p:cNvSpPr txBox="1">
            <a:spLocks noChangeArrowheads="1"/>
          </p:cNvSpPr>
          <p:nvPr/>
        </p:nvSpPr>
        <p:spPr bwMode="auto">
          <a:xfrm>
            <a:off x="1922463" y="947738"/>
            <a:ext cx="22367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en-US" altLang="zh-CN" sz="2800">
                <a:solidFill>
                  <a:schemeClr val="accent2"/>
                </a:solidFill>
              </a:rPr>
              <a:t>1.</a:t>
            </a:r>
            <a:r>
              <a:rPr lang="zh-CN" altLang="en-US" sz="2800">
                <a:solidFill>
                  <a:srgbClr val="CC3300"/>
                </a:solidFill>
              </a:rPr>
              <a:t>电势能零点</a:t>
            </a:r>
            <a:endParaRPr lang="zh-CN" altLang="en-US" sz="2800" b="0">
              <a:solidFill>
                <a:srgbClr val="CC3300"/>
              </a:solidFill>
            </a:endParaRPr>
          </a:p>
        </p:txBody>
      </p:sp>
      <p:sp>
        <p:nvSpPr>
          <p:cNvPr id="25604" name="Text Box 1028"/>
          <p:cNvSpPr txBox="1">
            <a:spLocks noChangeArrowheads="1"/>
          </p:cNvSpPr>
          <p:nvPr/>
        </p:nvSpPr>
        <p:spPr bwMode="auto">
          <a:xfrm>
            <a:off x="2149475" y="1557338"/>
            <a:ext cx="5541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zh-CN" altLang="en-US" sz="2800">
                <a:solidFill>
                  <a:schemeClr val="accent2"/>
                </a:solidFill>
              </a:rPr>
              <a:t>电势能零点的选择原则上是任意的</a:t>
            </a:r>
            <a:endParaRPr lang="zh-CN" altLang="en-US" sz="2400" b="0">
              <a:solidFill>
                <a:schemeClr val="accent2"/>
              </a:solidFill>
            </a:endParaRPr>
          </a:p>
        </p:txBody>
      </p:sp>
      <p:grpSp>
        <p:nvGrpSpPr>
          <p:cNvPr id="2" name="Group 1035"/>
          <p:cNvGrpSpPr>
            <a:grpSpLocks/>
          </p:cNvGrpSpPr>
          <p:nvPr/>
        </p:nvGrpSpPr>
        <p:grpSpPr bwMode="auto">
          <a:xfrm>
            <a:off x="179388" y="719138"/>
            <a:ext cx="1524000" cy="1066800"/>
            <a:chOff x="384" y="2783"/>
            <a:chExt cx="960" cy="672"/>
          </a:xfrm>
        </p:grpSpPr>
        <p:sp>
          <p:nvSpPr>
            <p:cNvPr id="12306" name="AutoShape 1036"/>
            <p:cNvSpPr>
              <a:spLocks noChangeArrowheads="1"/>
            </p:cNvSpPr>
            <p:nvPr/>
          </p:nvSpPr>
          <p:spPr bwMode="auto">
            <a:xfrm>
              <a:off x="384" y="2783"/>
              <a:ext cx="864" cy="672"/>
            </a:xfrm>
            <a:prstGeom prst="irregularSeal1">
              <a:avLst/>
            </a:prstGeom>
            <a:solidFill>
              <a:srgbClr val="FF9900"/>
            </a:solidFill>
            <a:ln w="12699">
              <a:solidFill>
                <a:srgbClr val="990000"/>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12307" name="Text Box 1037"/>
            <p:cNvSpPr txBox="1">
              <a:spLocks noChangeArrowheads="1"/>
            </p:cNvSpPr>
            <p:nvPr/>
          </p:nvSpPr>
          <p:spPr bwMode="auto">
            <a:xfrm>
              <a:off x="480" y="2927"/>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solidFill>
                    <a:srgbClr val="3333CC"/>
                  </a:solidFill>
                  <a:latin typeface="宋体" pitchFamily="2" charset="-122"/>
                </a:rPr>
                <a:t>讨论</a:t>
              </a:r>
            </a:p>
          </p:txBody>
        </p:sp>
      </p:grpSp>
      <p:grpSp>
        <p:nvGrpSpPr>
          <p:cNvPr id="3" name="Group 1051"/>
          <p:cNvGrpSpPr>
            <a:grpSpLocks/>
          </p:cNvGrpSpPr>
          <p:nvPr/>
        </p:nvGrpSpPr>
        <p:grpSpPr bwMode="auto">
          <a:xfrm>
            <a:off x="560388" y="2166938"/>
            <a:ext cx="5513387" cy="519112"/>
            <a:chOff x="480" y="1584"/>
            <a:chExt cx="3473" cy="327"/>
          </a:xfrm>
        </p:grpSpPr>
        <p:sp>
          <p:nvSpPr>
            <p:cNvPr id="12304" name="Text Box 1029"/>
            <p:cNvSpPr txBox="1">
              <a:spLocks noChangeArrowheads="1"/>
            </p:cNvSpPr>
            <p:nvPr/>
          </p:nvSpPr>
          <p:spPr bwMode="auto">
            <a:xfrm>
              <a:off x="480" y="1584"/>
              <a:ext cx="27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Clr>
                  <a:srgbClr val="CC3300"/>
                </a:buClr>
                <a:buSzPct val="130000"/>
                <a:buFont typeface="Wingdings" pitchFamily="2" charset="2"/>
                <a:buChar char="Ø"/>
              </a:pPr>
              <a:r>
                <a:rPr lang="zh-CN" altLang="en-US" sz="2800">
                  <a:solidFill>
                    <a:schemeClr val="accent2"/>
                  </a:solidFill>
                </a:rPr>
                <a:t>选择</a:t>
              </a:r>
              <a:r>
                <a:rPr lang="en-US" altLang="zh-CN" sz="2800" i="1">
                  <a:solidFill>
                    <a:schemeClr val="accent2"/>
                  </a:solidFill>
                </a:rPr>
                <a:t>b</a:t>
              </a:r>
              <a:r>
                <a:rPr lang="zh-CN" altLang="en-US" sz="2800">
                  <a:solidFill>
                    <a:schemeClr val="accent2"/>
                  </a:solidFill>
                </a:rPr>
                <a:t>为电势能零点，即</a:t>
              </a:r>
              <a:endParaRPr lang="zh-CN" altLang="en-US" sz="2400" b="0">
                <a:solidFill>
                  <a:schemeClr val="accent2"/>
                </a:solidFill>
              </a:endParaRPr>
            </a:p>
          </p:txBody>
        </p:sp>
        <p:graphicFrame>
          <p:nvGraphicFramePr>
            <p:cNvPr id="12305" name="Object 25"/>
            <p:cNvGraphicFramePr>
              <a:graphicFrameLocks noChangeAspect="1"/>
            </p:cNvGraphicFramePr>
            <p:nvPr/>
          </p:nvGraphicFramePr>
          <p:xfrm>
            <a:off x="3264" y="1603"/>
            <a:ext cx="689" cy="288"/>
          </p:xfrm>
          <a:graphic>
            <a:graphicData uri="http://schemas.openxmlformats.org/presentationml/2006/ole">
              <mc:AlternateContent xmlns:mc="http://schemas.openxmlformats.org/markup-compatibility/2006">
                <mc:Choice xmlns:v="urn:schemas-microsoft-com:vml" Requires="v">
                  <p:oleObj name="Equation" r:id="rId3" imgW="1019057" imgH="419100" progId="Equation.3">
                    <p:embed/>
                  </p:oleObj>
                </mc:Choice>
                <mc:Fallback>
                  <p:oleObj name="Equation" r:id="rId3" imgW="1019057" imgH="419100"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4" y="1603"/>
                          <a:ext cx="6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5619" name="Rectangle 1043"/>
          <p:cNvSpPr>
            <a:spLocks noChangeArrowheads="1"/>
          </p:cNvSpPr>
          <p:nvPr/>
        </p:nvSpPr>
        <p:spPr bwMode="auto">
          <a:xfrm>
            <a:off x="0" y="8382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grpSp>
        <p:nvGrpSpPr>
          <p:cNvPr id="4" name="Group 1050"/>
          <p:cNvGrpSpPr>
            <a:grpSpLocks/>
          </p:cNvGrpSpPr>
          <p:nvPr/>
        </p:nvGrpSpPr>
        <p:grpSpPr bwMode="auto">
          <a:xfrm>
            <a:off x="1535113" y="2700338"/>
            <a:ext cx="4114800" cy="736600"/>
            <a:chOff x="1094" y="1920"/>
            <a:chExt cx="2592" cy="464"/>
          </a:xfrm>
        </p:grpSpPr>
        <p:graphicFrame>
          <p:nvGraphicFramePr>
            <p:cNvPr id="12302" name="Object 24"/>
            <p:cNvGraphicFramePr>
              <a:graphicFrameLocks noChangeAspect="1"/>
            </p:cNvGraphicFramePr>
            <p:nvPr/>
          </p:nvGraphicFramePr>
          <p:xfrm>
            <a:off x="2100" y="1920"/>
            <a:ext cx="1586" cy="464"/>
          </p:xfrm>
          <a:graphic>
            <a:graphicData uri="http://schemas.openxmlformats.org/presentationml/2006/ole">
              <mc:AlternateContent xmlns:mc="http://schemas.openxmlformats.org/markup-compatibility/2006">
                <mc:Choice xmlns:v="urn:schemas-microsoft-com:vml" Requires="v">
                  <p:oleObj name="公式" r:id="rId5" imgW="2428959" imgH="695257" progId="Equation.3">
                    <p:embed/>
                  </p:oleObj>
                </mc:Choice>
                <mc:Fallback>
                  <p:oleObj name="公式" r:id="rId5" imgW="2428959" imgH="695257"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0" y="1920"/>
                          <a:ext cx="1586"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3" name="Text Box 1044"/>
            <p:cNvSpPr txBox="1">
              <a:spLocks noChangeArrowheads="1"/>
            </p:cNvSpPr>
            <p:nvPr/>
          </p:nvSpPr>
          <p:spPr bwMode="auto">
            <a:xfrm>
              <a:off x="1094" y="1989"/>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则</a:t>
              </a:r>
            </a:p>
          </p:txBody>
        </p:sp>
      </p:grpSp>
      <p:sp>
        <p:nvSpPr>
          <p:cNvPr id="25621" name="Text Box 1045"/>
          <p:cNvSpPr txBox="1">
            <a:spLocks noChangeArrowheads="1"/>
          </p:cNvSpPr>
          <p:nvPr/>
        </p:nvSpPr>
        <p:spPr bwMode="auto">
          <a:xfrm>
            <a:off x="636588" y="3462338"/>
            <a:ext cx="7848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Clr>
                <a:srgbClr val="CC3300"/>
              </a:buClr>
              <a:buSzPct val="130000"/>
              <a:buFont typeface="Wingdings" pitchFamily="2" charset="2"/>
              <a:buChar char="Ø"/>
            </a:pPr>
            <a:r>
              <a:rPr lang="zh-CN" altLang="en-US" sz="2800" dirty="0">
                <a:solidFill>
                  <a:schemeClr val="accent2"/>
                </a:solidFill>
              </a:rPr>
              <a:t>当激发电场的电荷分布在有限区域时，把电势能零点选择在无限远处。</a:t>
            </a:r>
          </a:p>
        </p:txBody>
      </p:sp>
      <p:graphicFrame>
        <p:nvGraphicFramePr>
          <p:cNvPr id="10262" name="Object 22"/>
          <p:cNvGraphicFramePr>
            <a:graphicFrameLocks noChangeAspect="1"/>
          </p:cNvGraphicFramePr>
          <p:nvPr>
            <p:extLst>
              <p:ext uri="{D42A27DB-BD31-4B8C-83A1-F6EECF244321}">
                <p14:modId xmlns:p14="http://schemas.microsoft.com/office/powerpoint/2010/main" val="1647815583"/>
              </p:ext>
            </p:extLst>
          </p:nvPr>
        </p:nvGraphicFramePr>
        <p:xfrm>
          <a:off x="3203848" y="4293096"/>
          <a:ext cx="2677702" cy="888528"/>
        </p:xfrm>
        <a:graphic>
          <a:graphicData uri="http://schemas.openxmlformats.org/presentationml/2006/ole">
            <mc:AlternateContent xmlns:mc="http://schemas.openxmlformats.org/markup-compatibility/2006">
              <mc:Choice xmlns:v="urn:schemas-microsoft-com:vml" Requires="v">
                <p:oleObj name="Equation" r:id="rId7" imgW="1002960" imgH="330120" progId="Equation.DSMT4">
                  <p:embed/>
                </p:oleObj>
              </mc:Choice>
              <mc:Fallback>
                <p:oleObj name="Equation" r:id="rId7" imgW="1002960" imgH="330120" progId="Equation.DSMT4">
                  <p:embed/>
                  <p:pic>
                    <p:nvPicPr>
                      <p:cNvPr id="0" name="Object 22"/>
                      <p:cNvPicPr>
                        <a:picLocks noChangeAspect="1" noChangeArrowheads="1"/>
                      </p:cNvPicPr>
                      <p:nvPr/>
                    </p:nvPicPr>
                    <p:blipFill>
                      <a:blip r:embed="rId8"/>
                      <a:srcRect/>
                      <a:stretch>
                        <a:fillRect/>
                      </a:stretch>
                    </p:blipFill>
                    <p:spPr bwMode="auto">
                      <a:xfrm>
                        <a:off x="3203848" y="4293096"/>
                        <a:ext cx="2677702" cy="888528"/>
                      </a:xfrm>
                      <a:prstGeom prst="rect">
                        <a:avLst/>
                      </a:prstGeom>
                      <a:noFill/>
                      <a:ln>
                        <a:noFill/>
                      </a:ln>
                    </p:spPr>
                  </p:pic>
                </p:oleObj>
              </mc:Fallback>
            </mc:AlternateContent>
          </a:graphicData>
        </a:graphic>
      </p:graphicFrame>
      <p:grpSp>
        <p:nvGrpSpPr>
          <p:cNvPr id="5" name="Group 1049"/>
          <p:cNvGrpSpPr>
            <a:grpSpLocks/>
          </p:cNvGrpSpPr>
          <p:nvPr/>
        </p:nvGrpSpPr>
        <p:grpSpPr bwMode="auto">
          <a:xfrm>
            <a:off x="822325" y="92078"/>
            <a:ext cx="4843464" cy="647701"/>
            <a:chOff x="518" y="106"/>
            <a:chExt cx="3051" cy="408"/>
          </a:xfrm>
        </p:grpSpPr>
        <p:graphicFrame>
          <p:nvGraphicFramePr>
            <p:cNvPr id="12300" name="Object 23"/>
            <p:cNvGraphicFramePr>
              <a:graphicFrameLocks noChangeAspect="1"/>
            </p:cNvGraphicFramePr>
            <p:nvPr>
              <p:extLst>
                <p:ext uri="{D42A27DB-BD31-4B8C-83A1-F6EECF244321}">
                  <p14:modId xmlns:p14="http://schemas.microsoft.com/office/powerpoint/2010/main" val="2902923731"/>
                </p:ext>
              </p:extLst>
            </p:nvPr>
          </p:nvGraphicFramePr>
          <p:xfrm>
            <a:off x="1893" y="106"/>
            <a:ext cx="1676" cy="408"/>
          </p:xfrm>
          <a:graphic>
            <a:graphicData uri="http://schemas.openxmlformats.org/presentationml/2006/ole">
              <mc:AlternateContent xmlns:mc="http://schemas.openxmlformats.org/markup-compatibility/2006">
                <mc:Choice xmlns:v="urn:schemas-microsoft-com:vml" Requires="v">
                  <p:oleObj name="Equation" r:id="rId9" imgW="1371600" imgH="330120" progId="Equation.DSMT4">
                    <p:embed/>
                  </p:oleObj>
                </mc:Choice>
                <mc:Fallback>
                  <p:oleObj name="Equation" r:id="rId9" imgW="1371600" imgH="330120" progId="Equation.DSMT4">
                    <p:embed/>
                    <p:pic>
                      <p:nvPicPr>
                        <p:cNvPr id="0" name="Object 23"/>
                        <p:cNvPicPr>
                          <a:picLocks noChangeAspect="1" noChangeArrowheads="1"/>
                        </p:cNvPicPr>
                        <p:nvPr/>
                      </p:nvPicPr>
                      <p:blipFill>
                        <a:blip r:embed="rId10"/>
                        <a:srcRect/>
                        <a:stretch>
                          <a:fillRect/>
                        </a:stretch>
                      </p:blipFill>
                      <p:spPr bwMode="auto">
                        <a:xfrm>
                          <a:off x="1893" y="106"/>
                          <a:ext cx="1676" cy="408"/>
                        </a:xfrm>
                        <a:prstGeom prst="rect">
                          <a:avLst/>
                        </a:prstGeom>
                        <a:noFill/>
                        <a:ln>
                          <a:noFill/>
                        </a:ln>
                      </p:spPr>
                    </p:pic>
                  </p:oleObj>
                </mc:Fallback>
              </mc:AlternateContent>
            </a:graphicData>
          </a:graphic>
        </p:graphicFrame>
        <p:sp>
          <p:nvSpPr>
            <p:cNvPr id="12301" name="Text Box 1047"/>
            <p:cNvSpPr txBox="1">
              <a:spLocks noChangeArrowheads="1"/>
            </p:cNvSpPr>
            <p:nvPr/>
          </p:nvSpPr>
          <p:spPr bwMode="auto">
            <a:xfrm>
              <a:off x="518" y="153"/>
              <a:ext cx="125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dirty="0">
                  <a:solidFill>
                    <a:srgbClr val="CC3300"/>
                  </a:solidFill>
                </a:rPr>
                <a:t>电势能增量</a:t>
              </a:r>
            </a:p>
          </p:txBody>
        </p:sp>
      </p:grpSp>
      <p:sp>
        <p:nvSpPr>
          <p:cNvPr id="25624" name="Text Box 1048"/>
          <p:cNvSpPr txBox="1">
            <a:spLocks noChangeArrowheads="1"/>
          </p:cNvSpPr>
          <p:nvPr/>
        </p:nvSpPr>
        <p:spPr bwMode="auto">
          <a:xfrm>
            <a:off x="560388" y="5072063"/>
            <a:ext cx="83820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dirty="0">
                <a:solidFill>
                  <a:schemeClr val="accent2"/>
                </a:solidFill>
              </a:rPr>
              <a:t>即：</a:t>
            </a:r>
            <a:r>
              <a:rPr lang="zh-CN" altLang="en-US" sz="2800" dirty="0">
                <a:solidFill>
                  <a:srgbClr val="CC3300"/>
                </a:solidFill>
              </a:rPr>
              <a:t>电荷</a:t>
            </a:r>
            <a:r>
              <a:rPr lang="en-US" altLang="zh-CN" sz="2800" i="1" dirty="0">
                <a:solidFill>
                  <a:srgbClr val="CC3300"/>
                </a:solidFill>
              </a:rPr>
              <a:t>q</a:t>
            </a:r>
            <a:r>
              <a:rPr lang="en-US" altLang="zh-CN" sz="2800" baseline="-25000" dirty="0">
                <a:solidFill>
                  <a:srgbClr val="CC3300"/>
                </a:solidFill>
              </a:rPr>
              <a:t>0</a:t>
            </a:r>
            <a:r>
              <a:rPr lang="zh-CN" altLang="en-US" sz="2800" dirty="0">
                <a:solidFill>
                  <a:srgbClr val="CC3300"/>
                </a:solidFill>
              </a:rPr>
              <a:t>在电场中某点的电势能等于把电荷从该点沿任意路径移动到电势能零点时静电场力所做的功</a:t>
            </a:r>
            <a:r>
              <a:rPr lang="en-US" altLang="zh-CN" sz="2800" dirty="0">
                <a:solidFill>
                  <a:srgbClr val="CC3300"/>
                </a:solidFill>
              </a:rPr>
              <a:t>(</a:t>
            </a:r>
            <a:r>
              <a:rPr lang="zh-CN" altLang="en-US" sz="2800" dirty="0">
                <a:solidFill>
                  <a:srgbClr val="7030A0"/>
                </a:solidFill>
              </a:rPr>
              <a:t>结合实例理解</a:t>
            </a:r>
            <a:r>
              <a:rPr lang="en-US" altLang="zh-CN" sz="2800" dirty="0">
                <a:solidFill>
                  <a:srgbClr val="CC3300"/>
                </a:solidFill>
              </a:rPr>
              <a:t>)</a:t>
            </a:r>
            <a:r>
              <a:rPr lang="zh-CN" altLang="en-US" sz="2800" dirty="0">
                <a:solidFill>
                  <a:schemeClr val="accent2"/>
                </a:solidFill>
              </a:rPr>
              <a:t>。</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25619"/>
                                        </p:tgtEl>
                                        <p:attrNameLst>
                                          <p:attrName>style.visibility</p:attrName>
                                        </p:attrNameLst>
                                      </p:cBhvr>
                                      <p:to>
                                        <p:strVal val="visible"/>
                                      </p:to>
                                    </p:set>
                                    <p:animEffect transition="in" filter="strips(upRight)">
                                      <p:cBhvr>
                                        <p:cTn id="11" dur="500"/>
                                        <p:tgtEl>
                                          <p:spTgt spid="25619"/>
                                        </p:tgtEl>
                                      </p:cBhvr>
                                    </p:animEffect>
                                  </p:childTnLst>
                                </p:cTn>
                              </p:par>
                            </p:childTnLst>
                          </p:cTn>
                        </p:par>
                        <p:par>
                          <p:cTn id="12" fill="hold" nodeType="afterGroup">
                            <p:stCondLst>
                              <p:cond delay="1000"/>
                            </p:stCondLst>
                            <p:childTnLst>
                              <p:par>
                                <p:cTn id="13" presetID="19" presetClass="entr" presetSubtype="1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0" fill="hold"/>
                                        <p:tgtEl>
                                          <p:spTgt spid="2"/>
                                        </p:tgtEl>
                                        <p:attrNameLst>
                                          <p:attrName>ppt_w</p:attrName>
                                        </p:attrNameLst>
                                      </p:cBhvr>
                                      <p:tavLst>
                                        <p:tav tm="0" fmla="#ppt_w*sin(2.5*pi*$)">
                                          <p:val>
                                            <p:fltVal val="0"/>
                                          </p:val>
                                        </p:tav>
                                        <p:tav tm="100000">
                                          <p:val>
                                            <p:fltVal val="1"/>
                                          </p:val>
                                        </p:tav>
                                      </p:tavLst>
                                    </p:anim>
                                    <p:anim calcmode="lin" valueType="num">
                                      <p:cBhvr>
                                        <p:cTn id="16"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5603"/>
                                        </p:tgtEl>
                                        <p:attrNameLst>
                                          <p:attrName>style.visibility</p:attrName>
                                        </p:attrNameLst>
                                      </p:cBhvr>
                                      <p:to>
                                        <p:strVal val="visible"/>
                                      </p:to>
                                    </p:set>
                                    <p:animEffect transition="in" filter="wipe(left)">
                                      <p:cBhvr>
                                        <p:cTn id="21" dur="500"/>
                                        <p:tgtEl>
                                          <p:spTgt spid="2560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604"/>
                                        </p:tgtEl>
                                        <p:attrNameLst>
                                          <p:attrName>style.visibility</p:attrName>
                                        </p:attrNameLst>
                                      </p:cBhvr>
                                      <p:to>
                                        <p:strVal val="visible"/>
                                      </p:to>
                                    </p:set>
                                    <p:animEffect transition="in" filter="wipe(left)">
                                      <p:cBhvr>
                                        <p:cTn id="26" dur="500"/>
                                        <p:tgtEl>
                                          <p:spTgt spid="2560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5621"/>
                                        </p:tgtEl>
                                        <p:attrNameLst>
                                          <p:attrName>style.visibility</p:attrName>
                                        </p:attrNameLst>
                                      </p:cBhvr>
                                      <p:to>
                                        <p:strVal val="visible"/>
                                      </p:to>
                                    </p:set>
                                    <p:animEffect transition="in" filter="wipe(left)">
                                      <p:cBhvr>
                                        <p:cTn id="41" dur="500"/>
                                        <p:tgtEl>
                                          <p:spTgt spid="2562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0262"/>
                                        </p:tgtEl>
                                        <p:attrNameLst>
                                          <p:attrName>style.visibility</p:attrName>
                                        </p:attrNameLst>
                                      </p:cBhvr>
                                      <p:to>
                                        <p:strVal val="visible"/>
                                      </p:to>
                                    </p:set>
                                    <p:animEffect transition="in" filter="wipe(left)">
                                      <p:cBhvr>
                                        <p:cTn id="46" dur="500"/>
                                        <p:tgtEl>
                                          <p:spTgt spid="1026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3" presetClass="entr" presetSubtype="16" fill="hold" grpId="0" nodeType="clickEffect">
                                  <p:stCondLst>
                                    <p:cond delay="0"/>
                                  </p:stCondLst>
                                  <p:childTnLst>
                                    <p:set>
                                      <p:cBhvr>
                                        <p:cTn id="50" dur="1" fill="hold">
                                          <p:stCondLst>
                                            <p:cond delay="0"/>
                                          </p:stCondLst>
                                        </p:cTn>
                                        <p:tgtEl>
                                          <p:spTgt spid="25624"/>
                                        </p:tgtEl>
                                        <p:attrNameLst>
                                          <p:attrName>style.visibility</p:attrName>
                                        </p:attrNameLst>
                                      </p:cBhvr>
                                      <p:to>
                                        <p:strVal val="visible"/>
                                      </p:to>
                                    </p:set>
                                    <p:anim calcmode="lin" valueType="num">
                                      <p:cBhvr>
                                        <p:cTn id="51" dur="500" fill="hold"/>
                                        <p:tgtEl>
                                          <p:spTgt spid="25624"/>
                                        </p:tgtEl>
                                        <p:attrNameLst>
                                          <p:attrName>ppt_w</p:attrName>
                                        </p:attrNameLst>
                                      </p:cBhvr>
                                      <p:tavLst>
                                        <p:tav tm="0">
                                          <p:val>
                                            <p:fltVal val="0"/>
                                          </p:val>
                                        </p:tav>
                                        <p:tav tm="100000">
                                          <p:val>
                                            <p:strVal val="#ppt_w"/>
                                          </p:val>
                                        </p:tav>
                                      </p:tavLst>
                                    </p:anim>
                                    <p:anim calcmode="lin" valueType="num">
                                      <p:cBhvr>
                                        <p:cTn id="52" dur="500" fill="hold"/>
                                        <p:tgtEl>
                                          <p:spTgt spid="2562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utoUpdateAnimBg="0"/>
      <p:bldP spid="25604" grpId="0" autoUpdateAnimBg="0"/>
      <p:bldP spid="25619" grpId="0" animBg="1"/>
      <p:bldP spid="25621" grpId="0" autoUpdateAnimBg="0"/>
      <p:bldP spid="2562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905000" y="1501319"/>
            <a:ext cx="72390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marL="190500" indent="-190500">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25000"/>
              </a:spcBef>
              <a:buFontTx/>
              <a:buNone/>
            </a:pPr>
            <a:r>
              <a:rPr lang="en-US" altLang="zh-CN" sz="2800" dirty="0">
                <a:solidFill>
                  <a:schemeClr val="accent2"/>
                </a:solidFill>
              </a:rPr>
              <a:t>2. </a:t>
            </a:r>
            <a:r>
              <a:rPr lang="zh-CN" altLang="en-US" sz="2800" dirty="0">
                <a:solidFill>
                  <a:schemeClr val="accent2"/>
                </a:solidFill>
              </a:rPr>
              <a:t>电场力所做的功有正（例如在斥力场中）</a:t>
            </a:r>
          </a:p>
          <a:p>
            <a:pPr eaLnBrk="1" hangingPunct="1">
              <a:spcBef>
                <a:spcPct val="25000"/>
              </a:spcBef>
              <a:buFontTx/>
              <a:buNone/>
            </a:pPr>
            <a:r>
              <a:rPr lang="zh-CN" altLang="en-US" sz="2800" dirty="0">
                <a:solidFill>
                  <a:schemeClr val="accent2"/>
                </a:solidFill>
              </a:rPr>
              <a:t>    有负（例如在引力场中），所以</a:t>
            </a:r>
            <a:r>
              <a:rPr lang="zh-CN" altLang="en-US" sz="2800" dirty="0">
                <a:solidFill>
                  <a:srgbClr val="CC3300"/>
                </a:solidFill>
              </a:rPr>
              <a:t>电势能 </a:t>
            </a:r>
          </a:p>
          <a:p>
            <a:pPr eaLnBrk="1" hangingPunct="1">
              <a:spcBef>
                <a:spcPct val="25000"/>
              </a:spcBef>
              <a:buFontTx/>
              <a:buNone/>
            </a:pPr>
            <a:r>
              <a:rPr lang="zh-CN" altLang="en-US" sz="2800" dirty="0">
                <a:solidFill>
                  <a:srgbClr val="CC3300"/>
                </a:solidFill>
              </a:rPr>
              <a:t>    有正有负</a:t>
            </a:r>
            <a:r>
              <a:rPr lang="zh-CN" altLang="en-US" sz="2800" dirty="0">
                <a:solidFill>
                  <a:schemeClr val="accent2"/>
                </a:solidFill>
              </a:rPr>
              <a:t>。        </a:t>
            </a:r>
            <a:r>
              <a:rPr lang="zh-CN" altLang="en-US" sz="2800" dirty="0"/>
              <a:t>自由电荷的运动总是朝着电势能降低的方向</a:t>
            </a:r>
            <a:r>
              <a:rPr lang="zh-CN" altLang="en-US" sz="2800" dirty="0">
                <a:solidFill>
                  <a:schemeClr val="accent2"/>
                </a:solidFill>
              </a:rPr>
              <a:t>。</a:t>
            </a:r>
          </a:p>
        </p:txBody>
      </p:sp>
      <p:sp>
        <p:nvSpPr>
          <p:cNvPr id="10243" name="Text Box 3"/>
          <p:cNvSpPr txBox="1">
            <a:spLocks noChangeArrowheads="1"/>
          </p:cNvSpPr>
          <p:nvPr/>
        </p:nvSpPr>
        <p:spPr bwMode="auto">
          <a:xfrm>
            <a:off x="1905000" y="3672631"/>
            <a:ext cx="6553200"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25000"/>
              </a:spcBef>
              <a:buFontTx/>
              <a:buNone/>
            </a:pPr>
            <a:r>
              <a:rPr lang="en-US" altLang="zh-CN" sz="2800" dirty="0">
                <a:solidFill>
                  <a:schemeClr val="accent2"/>
                </a:solidFill>
              </a:rPr>
              <a:t>3. </a:t>
            </a:r>
            <a:r>
              <a:rPr lang="zh-CN" altLang="en-US" sz="2800" dirty="0">
                <a:solidFill>
                  <a:schemeClr val="accent2"/>
                </a:solidFill>
              </a:rPr>
              <a:t>电势能是属于电荷</a:t>
            </a:r>
            <a:r>
              <a:rPr lang="en-US" altLang="zh-CN" sz="2800" i="1" dirty="0">
                <a:solidFill>
                  <a:schemeClr val="accent2"/>
                </a:solidFill>
              </a:rPr>
              <a:t>q</a:t>
            </a:r>
            <a:r>
              <a:rPr lang="en-US" altLang="zh-CN" sz="2800" baseline="-25000" dirty="0">
                <a:solidFill>
                  <a:schemeClr val="accent2"/>
                </a:solidFill>
              </a:rPr>
              <a:t>0</a:t>
            </a:r>
            <a:r>
              <a:rPr lang="zh-CN" altLang="en-US" sz="2800" dirty="0">
                <a:solidFill>
                  <a:schemeClr val="accent2"/>
                </a:solidFill>
              </a:rPr>
              <a:t>和产生电场的电荷</a:t>
            </a:r>
          </a:p>
          <a:p>
            <a:pPr eaLnBrk="1" hangingPunct="1">
              <a:spcBef>
                <a:spcPct val="25000"/>
              </a:spcBef>
              <a:buFontTx/>
              <a:buNone/>
            </a:pPr>
            <a:r>
              <a:rPr lang="zh-CN" altLang="en-US" sz="2800" dirty="0">
                <a:solidFill>
                  <a:schemeClr val="accent2"/>
                </a:solidFill>
              </a:rPr>
              <a:t>    系所</a:t>
            </a:r>
            <a:r>
              <a:rPr lang="zh-CN" altLang="en-US" sz="2800" dirty="0">
                <a:solidFill>
                  <a:srgbClr val="FF0000"/>
                </a:solidFill>
              </a:rPr>
              <a:t>共有的</a:t>
            </a:r>
            <a:r>
              <a:rPr lang="zh-CN" altLang="en-US" sz="2800" dirty="0">
                <a:solidFill>
                  <a:schemeClr val="accent2"/>
                </a:solidFill>
              </a:rPr>
              <a:t>。</a:t>
            </a:r>
          </a:p>
        </p:txBody>
      </p:sp>
      <p:sp>
        <p:nvSpPr>
          <p:cNvPr id="10244" name="Text Box 4"/>
          <p:cNvSpPr txBox="1">
            <a:spLocks noChangeArrowheads="1"/>
          </p:cNvSpPr>
          <p:nvPr/>
        </p:nvSpPr>
        <p:spPr bwMode="auto">
          <a:xfrm>
            <a:off x="1905000" y="4851425"/>
            <a:ext cx="6705600"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marL="381000" indent="-381000">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dirty="0">
                <a:solidFill>
                  <a:schemeClr val="accent2"/>
                </a:solidFill>
              </a:rPr>
              <a:t>4. </a:t>
            </a:r>
            <a:r>
              <a:rPr lang="zh-CN" altLang="en-US" sz="2800" dirty="0">
                <a:solidFill>
                  <a:schemeClr val="accent2"/>
                </a:solidFill>
              </a:rPr>
              <a:t>电势能和试验电荷有关（试验电荷的电量正负影响电势能的正负），不能用来描述电场。</a:t>
            </a:r>
            <a:endParaRPr lang="zh-CN" altLang="en-US" sz="2800" b="0" dirty="0">
              <a:solidFill>
                <a:schemeClr val="accent2"/>
              </a:solidFill>
            </a:endParaRPr>
          </a:p>
        </p:txBody>
      </p:sp>
      <p:grpSp>
        <p:nvGrpSpPr>
          <p:cNvPr id="14341" name="Group 15"/>
          <p:cNvGrpSpPr>
            <a:grpSpLocks/>
          </p:cNvGrpSpPr>
          <p:nvPr/>
        </p:nvGrpSpPr>
        <p:grpSpPr bwMode="auto">
          <a:xfrm>
            <a:off x="381000" y="1524000"/>
            <a:ext cx="1524000" cy="1066800"/>
            <a:chOff x="384" y="2783"/>
            <a:chExt cx="960" cy="672"/>
          </a:xfrm>
        </p:grpSpPr>
        <p:sp>
          <p:nvSpPr>
            <p:cNvPr id="14346" name="AutoShape 16"/>
            <p:cNvSpPr>
              <a:spLocks noChangeArrowheads="1"/>
            </p:cNvSpPr>
            <p:nvPr/>
          </p:nvSpPr>
          <p:spPr bwMode="auto">
            <a:xfrm>
              <a:off x="384" y="2783"/>
              <a:ext cx="864" cy="672"/>
            </a:xfrm>
            <a:prstGeom prst="irregularSeal1">
              <a:avLst/>
            </a:prstGeom>
            <a:solidFill>
              <a:srgbClr val="FF9900"/>
            </a:solidFill>
            <a:ln w="12699">
              <a:solidFill>
                <a:srgbClr val="990000"/>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
          <p:nvSpPr>
            <p:cNvPr id="14347" name="Text Box 17"/>
            <p:cNvSpPr txBox="1">
              <a:spLocks noChangeArrowheads="1"/>
            </p:cNvSpPr>
            <p:nvPr/>
          </p:nvSpPr>
          <p:spPr bwMode="auto">
            <a:xfrm>
              <a:off x="480" y="2927"/>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solidFill>
                    <a:srgbClr val="3333CC"/>
                  </a:solidFill>
                  <a:latin typeface="宋体" pitchFamily="2" charset="-122"/>
                </a:rPr>
                <a:t>讨论</a:t>
              </a:r>
            </a:p>
          </p:txBody>
        </p:sp>
      </p:grpSp>
      <p:grpSp>
        <p:nvGrpSpPr>
          <p:cNvPr id="3" name="Group 21"/>
          <p:cNvGrpSpPr>
            <a:grpSpLocks/>
          </p:cNvGrpSpPr>
          <p:nvPr/>
        </p:nvGrpSpPr>
        <p:grpSpPr bwMode="auto">
          <a:xfrm>
            <a:off x="1143000" y="381000"/>
            <a:ext cx="5210175" cy="736600"/>
            <a:chOff x="720" y="240"/>
            <a:chExt cx="3282" cy="464"/>
          </a:xfrm>
        </p:grpSpPr>
        <p:graphicFrame>
          <p:nvGraphicFramePr>
            <p:cNvPr id="14344" name="Object 2"/>
            <p:cNvGraphicFramePr>
              <a:graphicFrameLocks noChangeAspect="1"/>
            </p:cNvGraphicFramePr>
            <p:nvPr/>
          </p:nvGraphicFramePr>
          <p:xfrm>
            <a:off x="1785" y="240"/>
            <a:ext cx="2217" cy="464"/>
          </p:xfrm>
          <a:graphic>
            <a:graphicData uri="http://schemas.openxmlformats.org/presentationml/2006/ole">
              <mc:AlternateContent xmlns:mc="http://schemas.openxmlformats.org/markup-compatibility/2006">
                <mc:Choice xmlns:v="urn:schemas-microsoft-com:vml" Requires="v">
                  <p:oleObj name="公式" r:id="rId2" imgW="3400543" imgH="695257" progId="Equation.3">
                    <p:embed/>
                  </p:oleObj>
                </mc:Choice>
                <mc:Fallback>
                  <p:oleObj name="公式" r:id="rId2" imgW="3400543" imgH="695257"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 y="240"/>
                          <a:ext cx="2217"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5" name="Text Box 19"/>
            <p:cNvSpPr txBox="1">
              <a:spLocks noChangeArrowheads="1"/>
            </p:cNvSpPr>
            <p:nvPr/>
          </p:nvSpPr>
          <p:spPr bwMode="auto">
            <a:xfrm>
              <a:off x="720" y="288"/>
              <a:ext cx="7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rgbClr val="CC3300"/>
                  </a:solidFill>
                </a:rPr>
                <a:t>电势能</a:t>
              </a:r>
            </a:p>
          </p:txBody>
        </p:sp>
      </p:grpSp>
      <p:sp>
        <p:nvSpPr>
          <p:cNvPr id="10260" name="Rectangle 20"/>
          <p:cNvSpPr>
            <a:spLocks noChangeArrowheads="1"/>
          </p:cNvSpPr>
          <p:nvPr/>
        </p:nvSpPr>
        <p:spPr bwMode="auto">
          <a:xfrm>
            <a:off x="0" y="11430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10260"/>
                                        </p:tgtEl>
                                        <p:attrNameLst>
                                          <p:attrName>style.visibility</p:attrName>
                                        </p:attrNameLst>
                                      </p:cBhvr>
                                      <p:to>
                                        <p:strVal val="visible"/>
                                      </p:to>
                                    </p:set>
                                    <p:animEffect transition="in" filter="strips(upRight)">
                                      <p:cBhvr>
                                        <p:cTn id="11" dur="500"/>
                                        <p:tgtEl>
                                          <p:spTgt spid="102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242"/>
                                        </p:tgtEl>
                                        <p:attrNameLst>
                                          <p:attrName>style.visibility</p:attrName>
                                        </p:attrNameLst>
                                      </p:cBhvr>
                                      <p:to>
                                        <p:strVal val="visible"/>
                                      </p:to>
                                    </p:set>
                                    <p:animEffect transition="in" filter="wipe(left)">
                                      <p:cBhvr>
                                        <p:cTn id="16" dur="500"/>
                                        <p:tgtEl>
                                          <p:spTgt spid="1024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243"/>
                                        </p:tgtEl>
                                        <p:attrNameLst>
                                          <p:attrName>style.visibility</p:attrName>
                                        </p:attrNameLst>
                                      </p:cBhvr>
                                      <p:to>
                                        <p:strVal val="visible"/>
                                      </p:to>
                                    </p:set>
                                    <p:animEffect transition="in" filter="wipe(left)">
                                      <p:cBhvr>
                                        <p:cTn id="21" dur="500"/>
                                        <p:tgtEl>
                                          <p:spTgt spid="1024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244"/>
                                        </p:tgtEl>
                                        <p:attrNameLst>
                                          <p:attrName>style.visibility</p:attrName>
                                        </p:attrNameLst>
                                      </p:cBhvr>
                                      <p:to>
                                        <p:strVal val="visible"/>
                                      </p:to>
                                    </p:set>
                                    <p:animEffect transition="in" filter="wipe(left)">
                                      <p:cBhvr>
                                        <p:cTn id="26"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P spid="10243" grpId="0" autoUpdateAnimBg="0"/>
      <p:bldP spid="10244" grpId="0" autoUpdateAnimBg="0"/>
      <p:bldP spid="10260"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267" name="Object 3"/>
          <p:cNvGraphicFramePr>
            <a:graphicFrameLocks noChangeAspect="1"/>
          </p:cNvGraphicFramePr>
          <p:nvPr>
            <p:extLst>
              <p:ext uri="{D42A27DB-BD31-4B8C-83A1-F6EECF244321}">
                <p14:modId xmlns:p14="http://schemas.microsoft.com/office/powerpoint/2010/main" val="3364742261"/>
              </p:ext>
            </p:extLst>
          </p:nvPr>
        </p:nvGraphicFramePr>
        <p:xfrm>
          <a:off x="3635896" y="3861048"/>
          <a:ext cx="2725737" cy="885825"/>
        </p:xfrm>
        <a:graphic>
          <a:graphicData uri="http://schemas.openxmlformats.org/presentationml/2006/ole">
            <mc:AlternateContent xmlns:mc="http://schemas.openxmlformats.org/markup-compatibility/2006">
              <mc:Choice xmlns:v="urn:schemas-microsoft-com:vml" Requires="v">
                <p:oleObj name="Equation" r:id="rId2" imgW="1066680" imgH="330120" progId="Equation.DSMT4">
                  <p:embed/>
                </p:oleObj>
              </mc:Choice>
              <mc:Fallback>
                <p:oleObj name="Equation" r:id="rId2" imgW="1066680" imgH="330120" progId="Equation.DSMT4">
                  <p:embed/>
                  <p:pic>
                    <p:nvPicPr>
                      <p:cNvPr id="0" name="Object 3"/>
                      <p:cNvPicPr>
                        <a:picLocks noChangeAspect="1" noChangeArrowheads="1"/>
                      </p:cNvPicPr>
                      <p:nvPr/>
                    </p:nvPicPr>
                    <p:blipFill>
                      <a:blip r:embed="rId3"/>
                      <a:srcRect/>
                      <a:stretch>
                        <a:fillRect/>
                      </a:stretch>
                    </p:blipFill>
                    <p:spPr bwMode="auto">
                      <a:xfrm>
                        <a:off x="3635896" y="3861048"/>
                        <a:ext cx="2725737" cy="885825"/>
                      </a:xfrm>
                      <a:prstGeom prst="rect">
                        <a:avLst/>
                      </a:prstGeom>
                      <a:noFill/>
                      <a:ln>
                        <a:noFill/>
                      </a:ln>
                    </p:spPr>
                  </p:pic>
                </p:oleObj>
              </mc:Fallback>
            </mc:AlternateContent>
          </a:graphicData>
        </a:graphic>
      </p:graphicFrame>
      <p:sp>
        <p:nvSpPr>
          <p:cNvPr id="11271" name="Text Box 7"/>
          <p:cNvSpPr txBox="1">
            <a:spLocks noChangeArrowheads="1"/>
          </p:cNvSpPr>
          <p:nvPr/>
        </p:nvSpPr>
        <p:spPr bwMode="auto">
          <a:xfrm>
            <a:off x="228600" y="5074096"/>
            <a:ext cx="89154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marL="285750" indent="-285750">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dirty="0">
                <a:solidFill>
                  <a:schemeClr val="accent2"/>
                </a:solidFill>
              </a:rPr>
              <a:t>2. </a:t>
            </a:r>
            <a:r>
              <a:rPr lang="zh-CN" altLang="en-US" sz="2800" dirty="0">
                <a:solidFill>
                  <a:schemeClr val="accent2"/>
                </a:solidFill>
              </a:rPr>
              <a:t>电场中任意两点</a:t>
            </a:r>
            <a:r>
              <a:rPr lang="en-US" altLang="zh-CN" sz="2800" i="1" dirty="0">
                <a:solidFill>
                  <a:schemeClr val="accent2"/>
                </a:solidFill>
              </a:rPr>
              <a:t>a</a:t>
            </a:r>
            <a:r>
              <a:rPr lang="zh-CN" altLang="en-US" sz="2800" dirty="0">
                <a:solidFill>
                  <a:schemeClr val="accent2"/>
                </a:solidFill>
              </a:rPr>
              <a:t>、</a:t>
            </a:r>
            <a:r>
              <a:rPr lang="en-US" altLang="zh-CN" sz="2800" i="1" dirty="0">
                <a:solidFill>
                  <a:schemeClr val="accent2"/>
                </a:solidFill>
              </a:rPr>
              <a:t>b</a:t>
            </a:r>
            <a:r>
              <a:rPr lang="zh-CN" altLang="en-US" sz="2800" dirty="0">
                <a:solidFill>
                  <a:schemeClr val="accent2"/>
                </a:solidFill>
              </a:rPr>
              <a:t>的</a:t>
            </a:r>
            <a:r>
              <a:rPr lang="zh-CN" altLang="en-US" sz="2800" dirty="0">
                <a:solidFill>
                  <a:srgbClr val="CC3300"/>
                </a:solidFill>
              </a:rPr>
              <a:t>电势差</a:t>
            </a:r>
            <a:r>
              <a:rPr lang="zh-CN" altLang="en-US" sz="2800" dirty="0">
                <a:solidFill>
                  <a:schemeClr val="accent2"/>
                </a:solidFill>
              </a:rPr>
              <a:t>，等于</a:t>
            </a:r>
            <a:r>
              <a:rPr lang="zh-CN" altLang="en-US" sz="2800" dirty="0">
                <a:solidFill>
                  <a:srgbClr val="FF0000"/>
                </a:solidFill>
              </a:rPr>
              <a:t>单位正电荷</a:t>
            </a:r>
            <a:r>
              <a:rPr lang="zh-CN" altLang="en-US" sz="2800" dirty="0">
                <a:solidFill>
                  <a:schemeClr val="accent2"/>
                </a:solidFill>
              </a:rPr>
              <a:t>从</a:t>
            </a:r>
            <a:r>
              <a:rPr lang="en-US" altLang="zh-CN" sz="2800" i="1" dirty="0">
                <a:solidFill>
                  <a:schemeClr val="accent2"/>
                </a:solidFill>
              </a:rPr>
              <a:t>a</a:t>
            </a:r>
            <a:r>
              <a:rPr lang="zh-CN" altLang="en-US" sz="2800" dirty="0">
                <a:solidFill>
                  <a:schemeClr val="accent2"/>
                </a:solidFill>
              </a:rPr>
              <a:t>点沿任意路径移动到</a:t>
            </a:r>
            <a:r>
              <a:rPr lang="en-US" altLang="zh-CN" sz="2800" i="1" dirty="0">
                <a:solidFill>
                  <a:schemeClr val="accent2"/>
                </a:solidFill>
              </a:rPr>
              <a:t>b</a:t>
            </a:r>
            <a:r>
              <a:rPr lang="zh-CN" altLang="en-US" sz="2800" dirty="0">
                <a:solidFill>
                  <a:schemeClr val="accent2"/>
                </a:solidFill>
              </a:rPr>
              <a:t>点时</a:t>
            </a:r>
            <a:r>
              <a:rPr lang="zh-CN" altLang="en-US" sz="2800" dirty="0">
                <a:solidFill>
                  <a:srgbClr val="FF0000"/>
                </a:solidFill>
              </a:rPr>
              <a:t>静电场所做的功</a:t>
            </a:r>
            <a:r>
              <a:rPr lang="zh-CN" altLang="en-US" sz="2800" dirty="0">
                <a:solidFill>
                  <a:schemeClr val="accent2"/>
                </a:solidFill>
              </a:rPr>
              <a:t>（</a:t>
            </a:r>
            <a:r>
              <a:rPr lang="zh-CN" altLang="en-US" sz="2800" dirty="0">
                <a:solidFill>
                  <a:srgbClr val="CC3300"/>
                </a:solidFill>
              </a:rPr>
              <a:t>若电场对正电荷做了正功，则电势下降</a:t>
            </a:r>
            <a:r>
              <a:rPr lang="zh-CN" altLang="en-US" sz="2800" dirty="0">
                <a:solidFill>
                  <a:schemeClr val="accent2"/>
                </a:solidFill>
              </a:rPr>
              <a:t>）</a:t>
            </a:r>
          </a:p>
        </p:txBody>
      </p:sp>
      <p:sp>
        <p:nvSpPr>
          <p:cNvPr id="11275" name="Text Box 11"/>
          <p:cNvSpPr txBox="1">
            <a:spLocks noChangeArrowheads="1"/>
          </p:cNvSpPr>
          <p:nvPr/>
        </p:nvSpPr>
        <p:spPr bwMode="auto">
          <a:xfrm>
            <a:off x="304800" y="165607"/>
            <a:ext cx="35798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dirty="0">
                <a:solidFill>
                  <a:schemeClr val="accent2"/>
                </a:solidFill>
              </a:rPr>
              <a:t>1.4.3 </a:t>
            </a:r>
            <a:r>
              <a:rPr lang="zh-CN" altLang="en-US" dirty="0">
                <a:solidFill>
                  <a:schemeClr val="accent2"/>
                </a:solidFill>
              </a:rPr>
              <a:t>电势和电势差</a:t>
            </a:r>
            <a:endParaRPr lang="zh-CN" altLang="en-US" b="0" dirty="0">
              <a:solidFill>
                <a:schemeClr val="accent2"/>
              </a:solidFill>
            </a:endParaRPr>
          </a:p>
        </p:txBody>
      </p:sp>
      <p:sp>
        <p:nvSpPr>
          <p:cNvPr id="11276" name="Text Box 12"/>
          <p:cNvSpPr txBox="1">
            <a:spLocks noChangeArrowheads="1"/>
          </p:cNvSpPr>
          <p:nvPr/>
        </p:nvSpPr>
        <p:spPr bwMode="auto">
          <a:xfrm>
            <a:off x="179388" y="1008063"/>
            <a:ext cx="77057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marL="457200" indent="-457200">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Clr>
                <a:schemeClr val="accent2"/>
              </a:buClr>
              <a:buSzPct val="130000"/>
              <a:buFontTx/>
              <a:buNone/>
            </a:pPr>
            <a:r>
              <a:rPr lang="zh-CN" altLang="en-US" dirty="0">
                <a:solidFill>
                  <a:schemeClr val="accent2"/>
                </a:solidFill>
              </a:rPr>
              <a:t>一、电势差</a:t>
            </a:r>
            <a:r>
              <a:rPr lang="en-US" altLang="zh-CN" dirty="0">
                <a:solidFill>
                  <a:schemeClr val="accent2"/>
                </a:solidFill>
              </a:rPr>
              <a:t>(Electric Potential Difference)                </a:t>
            </a:r>
          </a:p>
        </p:txBody>
      </p:sp>
      <p:sp>
        <p:nvSpPr>
          <p:cNvPr id="11277" name="Rectangle 13"/>
          <p:cNvSpPr>
            <a:spLocks noChangeArrowheads="1"/>
          </p:cNvSpPr>
          <p:nvPr/>
        </p:nvSpPr>
        <p:spPr bwMode="auto">
          <a:xfrm>
            <a:off x="0" y="81915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en-US" altLang="zh-CN" sz="2800"/>
          </a:p>
        </p:txBody>
      </p:sp>
      <p:graphicFrame>
        <p:nvGraphicFramePr>
          <p:cNvPr id="11278" name="Object 14"/>
          <p:cNvGraphicFramePr>
            <a:graphicFrameLocks noChangeAspect="1"/>
          </p:cNvGraphicFramePr>
          <p:nvPr>
            <p:extLst>
              <p:ext uri="{D42A27DB-BD31-4B8C-83A1-F6EECF244321}">
                <p14:modId xmlns:p14="http://schemas.microsoft.com/office/powerpoint/2010/main" val="1379405671"/>
              </p:ext>
            </p:extLst>
          </p:nvPr>
        </p:nvGraphicFramePr>
        <p:xfrm>
          <a:off x="3386138" y="2781300"/>
          <a:ext cx="3195637" cy="831850"/>
        </p:xfrm>
        <a:graphic>
          <a:graphicData uri="http://schemas.openxmlformats.org/presentationml/2006/ole">
            <mc:AlternateContent xmlns:mc="http://schemas.openxmlformats.org/markup-compatibility/2006">
              <mc:Choice xmlns:v="urn:schemas-microsoft-com:vml" Requires="v">
                <p:oleObj name="Equation" r:id="rId4" imgW="1282680" imgH="330120" progId="Equation.DSMT4">
                  <p:embed/>
                </p:oleObj>
              </mc:Choice>
              <mc:Fallback>
                <p:oleObj name="Equation" r:id="rId4" imgW="1282680" imgH="330120" progId="Equation.DSMT4">
                  <p:embed/>
                  <p:pic>
                    <p:nvPicPr>
                      <p:cNvPr id="0" name="Object 14"/>
                      <p:cNvPicPr>
                        <a:picLocks noChangeAspect="1" noChangeArrowheads="1"/>
                      </p:cNvPicPr>
                      <p:nvPr/>
                    </p:nvPicPr>
                    <p:blipFill>
                      <a:blip r:embed="rId5"/>
                      <a:srcRect/>
                      <a:stretch>
                        <a:fillRect/>
                      </a:stretch>
                    </p:blipFill>
                    <p:spPr bwMode="auto">
                      <a:xfrm>
                        <a:off x="3386138" y="2781300"/>
                        <a:ext cx="3195637" cy="831850"/>
                      </a:xfrm>
                      <a:prstGeom prst="rect">
                        <a:avLst/>
                      </a:prstGeom>
                      <a:noFill/>
                      <a:ln>
                        <a:noFill/>
                      </a:ln>
                    </p:spPr>
                  </p:pic>
                </p:oleObj>
              </mc:Fallback>
            </mc:AlternateContent>
          </a:graphicData>
        </a:graphic>
      </p:graphicFrame>
      <p:sp>
        <p:nvSpPr>
          <p:cNvPr id="11279" name="Text Box 15"/>
          <p:cNvSpPr txBox="1">
            <a:spLocks noChangeArrowheads="1"/>
          </p:cNvSpPr>
          <p:nvPr/>
        </p:nvSpPr>
        <p:spPr bwMode="auto">
          <a:xfrm>
            <a:off x="914400" y="2855913"/>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电势能差</a:t>
            </a:r>
          </a:p>
        </p:txBody>
      </p:sp>
      <p:sp>
        <p:nvSpPr>
          <p:cNvPr id="11280" name="Text Box 16"/>
          <p:cNvSpPr txBox="1">
            <a:spLocks noChangeArrowheads="1"/>
          </p:cNvSpPr>
          <p:nvPr/>
        </p:nvSpPr>
        <p:spPr bwMode="auto">
          <a:xfrm>
            <a:off x="782960" y="3651250"/>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dirty="0">
                <a:solidFill>
                  <a:srgbClr val="CC3300"/>
                </a:solidFill>
              </a:rPr>
              <a:t>电势差</a:t>
            </a:r>
            <a:endParaRPr lang="en-US" altLang="zh-CN" sz="2800" dirty="0">
              <a:solidFill>
                <a:srgbClr val="CC3300"/>
              </a:solidFill>
            </a:endParaRPr>
          </a:p>
        </p:txBody>
      </p:sp>
      <p:sp>
        <p:nvSpPr>
          <p:cNvPr id="11281" name="Text Box 17"/>
          <p:cNvSpPr txBox="1">
            <a:spLocks noChangeArrowheads="1"/>
          </p:cNvSpPr>
          <p:nvPr/>
        </p:nvSpPr>
        <p:spPr bwMode="auto">
          <a:xfrm>
            <a:off x="395536" y="4077072"/>
            <a:ext cx="21403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dirty="0">
                <a:solidFill>
                  <a:srgbClr val="CC3300"/>
                </a:solidFill>
              </a:rPr>
              <a:t>（电压</a:t>
            </a:r>
            <a:r>
              <a:rPr lang="en-US" altLang="zh-CN" sz="2800" dirty="0" err="1">
                <a:solidFill>
                  <a:srgbClr val="CC3300"/>
                </a:solidFill>
              </a:rPr>
              <a:t>U</a:t>
            </a:r>
            <a:r>
              <a:rPr lang="en-US" altLang="zh-CN" sz="2800" baseline="-25000" dirty="0" err="1">
                <a:solidFill>
                  <a:srgbClr val="CC3300"/>
                </a:solidFill>
              </a:rPr>
              <a:t>ab</a:t>
            </a:r>
            <a:r>
              <a:rPr lang="zh-CN" altLang="en-US" sz="2800" dirty="0">
                <a:solidFill>
                  <a:srgbClr val="CC3300"/>
                </a:solidFill>
              </a:rPr>
              <a:t>）</a:t>
            </a:r>
            <a:endParaRPr lang="en-US" altLang="zh-CN" sz="2800" dirty="0">
              <a:solidFill>
                <a:srgbClr val="CC3300"/>
              </a:solidFill>
            </a:endParaRPr>
          </a:p>
        </p:txBody>
      </p:sp>
      <p:sp>
        <p:nvSpPr>
          <p:cNvPr id="11283" name="Text Box 19"/>
          <p:cNvSpPr txBox="1">
            <a:spLocks noChangeArrowheads="1"/>
          </p:cNvSpPr>
          <p:nvPr/>
        </p:nvSpPr>
        <p:spPr bwMode="auto">
          <a:xfrm>
            <a:off x="-123825" y="1571625"/>
            <a:ext cx="9466053"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10000"/>
              </a:spcBef>
              <a:buFontTx/>
              <a:buNone/>
            </a:pPr>
            <a:r>
              <a:rPr lang="en-US" altLang="zh-CN" sz="2800" dirty="0">
                <a:solidFill>
                  <a:schemeClr val="accent2"/>
                </a:solidFill>
              </a:rPr>
              <a:t>1.</a:t>
            </a:r>
            <a:r>
              <a:rPr lang="zh-CN" altLang="en-US" sz="2800" dirty="0">
                <a:solidFill>
                  <a:schemeClr val="accent2"/>
                </a:solidFill>
              </a:rPr>
              <a:t>定义：电场中</a:t>
            </a:r>
            <a:r>
              <a:rPr lang="zh-CN" altLang="en-US" sz="2800" u="sng" dirty="0">
                <a:solidFill>
                  <a:srgbClr val="FF0000"/>
                </a:solidFill>
              </a:rPr>
              <a:t>单位正电荷</a:t>
            </a:r>
            <a:r>
              <a:rPr lang="zh-CN" altLang="en-US" sz="2800" dirty="0">
                <a:solidFill>
                  <a:schemeClr val="accent2"/>
                </a:solidFill>
              </a:rPr>
              <a:t>在</a:t>
            </a:r>
            <a:r>
              <a:rPr lang="en-US" altLang="zh-CN" sz="2800" i="1" dirty="0">
                <a:solidFill>
                  <a:schemeClr val="accent2"/>
                </a:solidFill>
              </a:rPr>
              <a:t>a</a:t>
            </a:r>
            <a:r>
              <a:rPr lang="zh-CN" altLang="en-US" sz="2800" dirty="0">
                <a:solidFill>
                  <a:schemeClr val="accent2"/>
                </a:solidFill>
              </a:rPr>
              <a:t>、</a:t>
            </a:r>
            <a:r>
              <a:rPr lang="en-US" altLang="zh-CN" sz="2800" i="1" dirty="0">
                <a:solidFill>
                  <a:schemeClr val="accent2"/>
                </a:solidFill>
              </a:rPr>
              <a:t>b</a:t>
            </a:r>
            <a:r>
              <a:rPr lang="zh-CN" altLang="en-US" sz="2800" dirty="0">
                <a:solidFill>
                  <a:schemeClr val="accent2"/>
                </a:solidFill>
              </a:rPr>
              <a:t>两点的电势能之差</a:t>
            </a:r>
          </a:p>
          <a:p>
            <a:pPr eaLnBrk="1" hangingPunct="1">
              <a:spcBef>
                <a:spcPct val="10000"/>
              </a:spcBef>
              <a:buFontTx/>
              <a:buNone/>
            </a:pPr>
            <a:r>
              <a:rPr lang="zh-CN" altLang="en-US" sz="2800" dirty="0">
                <a:solidFill>
                  <a:schemeClr val="accent2"/>
                </a:solidFill>
              </a:rPr>
              <a:t>        称为</a:t>
            </a:r>
            <a:r>
              <a:rPr lang="en-US" altLang="zh-CN" sz="2800" i="1" dirty="0">
                <a:solidFill>
                  <a:schemeClr val="accent2"/>
                </a:solidFill>
              </a:rPr>
              <a:t>a</a:t>
            </a:r>
            <a:r>
              <a:rPr lang="zh-CN" altLang="en-US" sz="2800" dirty="0">
                <a:solidFill>
                  <a:schemeClr val="accent2"/>
                </a:solidFill>
              </a:rPr>
              <a:t>、</a:t>
            </a:r>
            <a:r>
              <a:rPr lang="en-US" altLang="zh-CN" sz="2800" i="1" dirty="0">
                <a:solidFill>
                  <a:schemeClr val="accent2"/>
                </a:solidFill>
              </a:rPr>
              <a:t>b</a:t>
            </a:r>
            <a:r>
              <a:rPr lang="zh-CN" altLang="en-US" sz="2800" dirty="0">
                <a:solidFill>
                  <a:schemeClr val="accent2"/>
                </a:solidFill>
              </a:rPr>
              <a:t>两点的</a:t>
            </a:r>
            <a:r>
              <a:rPr lang="zh-CN" altLang="en-US" sz="2800" dirty="0">
                <a:solidFill>
                  <a:srgbClr val="CC3300"/>
                </a:solidFill>
              </a:rPr>
              <a:t>电势差</a:t>
            </a:r>
            <a:r>
              <a:rPr lang="zh-CN" altLang="en-US" sz="2800" dirty="0">
                <a:solidFill>
                  <a:schemeClr val="accent2"/>
                </a:solidFill>
              </a:rPr>
              <a:t>（</a:t>
            </a:r>
            <a:r>
              <a:rPr lang="zh-CN" altLang="en-US" sz="2800" dirty="0">
                <a:solidFill>
                  <a:srgbClr val="CC3300"/>
                </a:solidFill>
              </a:rPr>
              <a:t>电压</a:t>
            </a:r>
            <a:r>
              <a:rPr lang="zh-CN" altLang="en-US" sz="2800" dirty="0">
                <a:solidFill>
                  <a:schemeClr val="accent2"/>
                </a:solidFill>
              </a:rPr>
              <a:t>）。为什么这么定义？</a:t>
            </a:r>
            <a:endParaRPr lang="zh-CN" altLang="en-US" sz="2800" dirty="0"/>
          </a:p>
        </p:txBody>
      </p:sp>
      <p:sp>
        <p:nvSpPr>
          <p:cNvPr id="15373" name="笑脸 12"/>
          <p:cNvSpPr>
            <a:spLocks noChangeArrowheads="1"/>
          </p:cNvSpPr>
          <p:nvPr/>
        </p:nvSpPr>
        <p:spPr bwMode="auto">
          <a:xfrm>
            <a:off x="8388424" y="6165850"/>
            <a:ext cx="576189" cy="554038"/>
          </a:xfrm>
          <a:prstGeom prst="smileyFace">
            <a:avLst>
              <a:gd name="adj" fmla="val 4653"/>
            </a:avLst>
          </a:prstGeom>
          <a:solidFill>
            <a:schemeClr val="accent1"/>
          </a:solidFill>
          <a:ln w="9525" algn="ctr">
            <a:solidFill>
              <a:schemeClr val="tx1"/>
            </a:solidFill>
            <a:round/>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zh-CN" altLang="en-US" sz="2800"/>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275"/>
                                        </p:tgtEl>
                                        <p:attrNameLst>
                                          <p:attrName>style.visibility</p:attrName>
                                        </p:attrNameLst>
                                      </p:cBhvr>
                                      <p:to>
                                        <p:strVal val="visible"/>
                                      </p:to>
                                    </p:set>
                                    <p:animEffect transition="in" filter="blinds(horizontal)">
                                      <p:cBhvr>
                                        <p:cTn id="7" dur="500"/>
                                        <p:tgtEl>
                                          <p:spTgt spid="11275"/>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11277"/>
                                        </p:tgtEl>
                                        <p:attrNameLst>
                                          <p:attrName>style.visibility</p:attrName>
                                        </p:attrNameLst>
                                      </p:cBhvr>
                                      <p:to>
                                        <p:strVal val="visible"/>
                                      </p:to>
                                    </p:set>
                                    <p:animEffect transition="in" filter="strips(upRight)">
                                      <p:cBhvr>
                                        <p:cTn id="11" dur="500"/>
                                        <p:tgtEl>
                                          <p:spTgt spid="1127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276"/>
                                        </p:tgtEl>
                                        <p:attrNameLst>
                                          <p:attrName>style.visibility</p:attrName>
                                        </p:attrNameLst>
                                      </p:cBhvr>
                                      <p:to>
                                        <p:strVal val="visible"/>
                                      </p:to>
                                    </p:set>
                                    <p:animEffect transition="in" filter="wipe(left)">
                                      <p:cBhvr>
                                        <p:cTn id="16" dur="500"/>
                                        <p:tgtEl>
                                          <p:spTgt spid="1127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1283"/>
                                        </p:tgtEl>
                                        <p:attrNameLst>
                                          <p:attrName>style.visibility</p:attrName>
                                        </p:attrNameLst>
                                      </p:cBhvr>
                                      <p:to>
                                        <p:strVal val="visible"/>
                                      </p:to>
                                    </p:set>
                                    <p:animEffect transition="in" filter="wipe(up)">
                                      <p:cBhvr>
                                        <p:cTn id="21" dur="500"/>
                                        <p:tgtEl>
                                          <p:spTgt spid="1128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279"/>
                                        </p:tgtEl>
                                        <p:attrNameLst>
                                          <p:attrName>style.visibility</p:attrName>
                                        </p:attrNameLst>
                                      </p:cBhvr>
                                      <p:to>
                                        <p:strVal val="visible"/>
                                      </p:to>
                                    </p:set>
                                    <p:animEffect transition="in" filter="wipe(left)">
                                      <p:cBhvr>
                                        <p:cTn id="26" dur="500"/>
                                        <p:tgtEl>
                                          <p:spTgt spid="1127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1278"/>
                                        </p:tgtEl>
                                        <p:attrNameLst>
                                          <p:attrName>style.visibility</p:attrName>
                                        </p:attrNameLst>
                                      </p:cBhvr>
                                      <p:to>
                                        <p:strVal val="visible"/>
                                      </p:to>
                                    </p:set>
                                    <p:animEffect transition="in" filter="wipe(left)">
                                      <p:cBhvr>
                                        <p:cTn id="31" dur="500"/>
                                        <p:tgtEl>
                                          <p:spTgt spid="1127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280"/>
                                        </p:tgtEl>
                                        <p:attrNameLst>
                                          <p:attrName>style.visibility</p:attrName>
                                        </p:attrNameLst>
                                      </p:cBhvr>
                                      <p:to>
                                        <p:strVal val="visible"/>
                                      </p:to>
                                    </p:set>
                                    <p:animEffect transition="in" filter="wipe(left)">
                                      <p:cBhvr>
                                        <p:cTn id="36" dur="500"/>
                                        <p:tgtEl>
                                          <p:spTgt spid="1128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16" fill="hold" nodeType="clickEffect">
                                  <p:stCondLst>
                                    <p:cond delay="0"/>
                                  </p:stCondLst>
                                  <p:childTnLst>
                                    <p:set>
                                      <p:cBhvr>
                                        <p:cTn id="40" dur="1" fill="hold">
                                          <p:stCondLst>
                                            <p:cond delay="0"/>
                                          </p:stCondLst>
                                        </p:cTn>
                                        <p:tgtEl>
                                          <p:spTgt spid="11267"/>
                                        </p:tgtEl>
                                        <p:attrNameLst>
                                          <p:attrName>style.visibility</p:attrName>
                                        </p:attrNameLst>
                                      </p:cBhvr>
                                      <p:to>
                                        <p:strVal val="visible"/>
                                      </p:to>
                                    </p:set>
                                    <p:anim calcmode="lin" valueType="num">
                                      <p:cBhvr>
                                        <p:cTn id="41" dur="500" fill="hold"/>
                                        <p:tgtEl>
                                          <p:spTgt spid="11267"/>
                                        </p:tgtEl>
                                        <p:attrNameLst>
                                          <p:attrName>ppt_w</p:attrName>
                                        </p:attrNameLst>
                                      </p:cBhvr>
                                      <p:tavLst>
                                        <p:tav tm="0">
                                          <p:val>
                                            <p:fltVal val="0"/>
                                          </p:val>
                                        </p:tav>
                                        <p:tav tm="100000">
                                          <p:val>
                                            <p:strVal val="#ppt_w"/>
                                          </p:val>
                                        </p:tav>
                                      </p:tavLst>
                                    </p:anim>
                                    <p:anim calcmode="lin" valueType="num">
                                      <p:cBhvr>
                                        <p:cTn id="42" dur="500" fill="hold"/>
                                        <p:tgtEl>
                                          <p:spTgt spid="11267"/>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281"/>
                                        </p:tgtEl>
                                        <p:attrNameLst>
                                          <p:attrName>style.visibility</p:attrName>
                                        </p:attrNameLst>
                                      </p:cBhvr>
                                      <p:to>
                                        <p:strVal val="visible"/>
                                      </p:to>
                                    </p:set>
                                    <p:animEffect transition="in" filter="wipe(left)">
                                      <p:cBhvr>
                                        <p:cTn id="47" dur="500"/>
                                        <p:tgtEl>
                                          <p:spTgt spid="1128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271"/>
                                        </p:tgtEl>
                                        <p:attrNameLst>
                                          <p:attrName>style.visibility</p:attrName>
                                        </p:attrNameLst>
                                      </p:cBhvr>
                                      <p:to>
                                        <p:strVal val="visible"/>
                                      </p:to>
                                    </p:set>
                                    <p:animEffect transition="in" filter="wipe(left)">
                                      <p:cBhvr>
                                        <p:cTn id="52" dur="5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autoUpdateAnimBg="0"/>
      <p:bldP spid="11275" grpId="0" autoUpdateAnimBg="0"/>
      <p:bldP spid="11276" grpId="0" autoUpdateAnimBg="0"/>
      <p:bldP spid="11277" grpId="0" animBg="1"/>
      <p:bldP spid="11279" grpId="0" autoUpdateAnimBg="0"/>
      <p:bldP spid="11280" grpId="0" autoUpdateAnimBg="0"/>
      <p:bldP spid="11281" grpId="0" autoUpdateAnimBg="0"/>
      <p:bldP spid="11283"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6848</TotalTime>
  <Words>2676</Words>
  <Application>Microsoft Office PowerPoint</Application>
  <PresentationFormat>全屏显示(4:3)</PresentationFormat>
  <Paragraphs>347</Paragraphs>
  <Slides>44</Slides>
  <Notes>7</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2</vt:i4>
      </vt:variant>
      <vt:variant>
        <vt:lpstr>幻灯片标题</vt:lpstr>
      </vt:variant>
      <vt:variant>
        <vt:i4>44</vt:i4>
      </vt:variant>
    </vt:vector>
  </HeadingPairs>
  <TitlesOfParts>
    <vt:vector size="51" baseType="lpstr">
      <vt:lpstr>宋体</vt:lpstr>
      <vt:lpstr>Bookman Old Style</vt:lpstr>
      <vt:lpstr>Times New Roman</vt:lpstr>
      <vt:lpstr>Wingdings</vt:lpstr>
      <vt:lpstr>Default Design</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让我们把它与这幅电偶极子等势图作些比较，看能发现什么相似的地方？</vt:lpstr>
      <vt:lpstr>心脏起搏器和去纤颤器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吴晓丽</dc:creator>
  <cp:lastModifiedBy>Wei Guo</cp:lastModifiedBy>
  <cp:revision>439</cp:revision>
  <dcterms:created xsi:type="dcterms:W3CDTF">2000-09-30T12:55:45Z</dcterms:created>
  <dcterms:modified xsi:type="dcterms:W3CDTF">2023-09-19T14:54:42Z</dcterms:modified>
</cp:coreProperties>
</file>