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1" r:id="rId2"/>
    <p:sldId id="282" r:id="rId3"/>
    <p:sldId id="290" r:id="rId4"/>
    <p:sldId id="291" r:id="rId5"/>
    <p:sldId id="292" r:id="rId6"/>
    <p:sldId id="283" r:id="rId7"/>
    <p:sldId id="284" r:id="rId8"/>
    <p:sldId id="285" r:id="rId9"/>
    <p:sldId id="286" r:id="rId10"/>
    <p:sldId id="287" r:id="rId11"/>
    <p:sldId id="288" r:id="rId12"/>
    <p:sldId id="256" r:id="rId13"/>
    <p:sldId id="257" r:id="rId14"/>
    <p:sldId id="258" r:id="rId15"/>
    <p:sldId id="259" r:id="rId16"/>
    <p:sldId id="260" r:id="rId17"/>
    <p:sldId id="261" r:id="rId18"/>
    <p:sldId id="262" r:id="rId19"/>
    <p:sldId id="263" r:id="rId20"/>
    <p:sldId id="265" r:id="rId21"/>
    <p:sldId id="266" r:id="rId22"/>
    <p:sldId id="272" r:id="rId23"/>
    <p:sldId id="273" r:id="rId24"/>
    <p:sldId id="274" r:id="rId25"/>
    <p:sldId id="275" r:id="rId26"/>
    <p:sldId id="276" r:id="rId27"/>
    <p:sldId id="277" r:id="rId28"/>
    <p:sldId id="278" r:id="rId29"/>
    <p:sldId id="279" r:id="rId30"/>
  </p:sldIdLst>
  <p:sldSz cx="9144000" cy="6858000" type="screen4x3"/>
  <p:notesSz cx="6858000" cy="9144000"/>
  <p:defaultTextStyle>
    <a:defPPr>
      <a:defRPr lang="zh-CN"/>
    </a:defPPr>
    <a:lvl1pPr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FFFF66"/>
    <a:srgbClr val="FFFF99"/>
    <a:srgbClr val="FF9900"/>
    <a:srgbClr val="FFFFCC"/>
    <a:srgbClr val="CC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687" autoAdjust="0"/>
  </p:normalViewPr>
  <p:slideViewPr>
    <p:cSldViewPr>
      <p:cViewPr varScale="1">
        <p:scale>
          <a:sx n="99" d="100"/>
          <a:sy n="99" d="100"/>
        </p:scale>
        <p:origin x="888" y="51"/>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543CD62-C404-4DD3-8642-35FACA1398A7}" type="slidenum">
              <a:rPr lang="en-US" altLang="zh-CN"/>
              <a:pPr>
                <a:defRPr/>
              </a:pPr>
              <a:t>‹#›</a:t>
            </a:fld>
            <a:endParaRPr lang="en-US" altLang="zh-CN"/>
          </a:p>
        </p:txBody>
      </p:sp>
    </p:spTree>
    <p:extLst>
      <p:ext uri="{BB962C8B-B14F-4D97-AF65-F5344CB8AC3E}">
        <p14:creationId xmlns:p14="http://schemas.microsoft.com/office/powerpoint/2010/main" val="3217324622"/>
      </p:ext>
    </p:extLst>
  </p:cSld>
  <p:clrMapOvr>
    <a:masterClrMapping/>
  </p:clrMapOvr>
  <p:transition>
    <p:zoom dir="in"/>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ED0AF9B-7C5A-4289-A2AB-7C1D27B89622}" type="slidenum">
              <a:rPr lang="en-US" altLang="zh-CN"/>
              <a:pPr>
                <a:defRPr/>
              </a:pPr>
              <a:t>‹#›</a:t>
            </a:fld>
            <a:endParaRPr lang="en-US" altLang="zh-CN"/>
          </a:p>
        </p:txBody>
      </p:sp>
    </p:spTree>
    <p:extLst>
      <p:ext uri="{BB962C8B-B14F-4D97-AF65-F5344CB8AC3E}">
        <p14:creationId xmlns:p14="http://schemas.microsoft.com/office/powerpoint/2010/main" val="2570311042"/>
      </p:ext>
    </p:extLst>
  </p:cSld>
  <p:clrMapOvr>
    <a:masterClrMapping/>
  </p:clrMapOvr>
  <p:transition>
    <p:zoom dir="in"/>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DDEE34F-87B3-44F5-ADC1-62DCFC42A622}" type="slidenum">
              <a:rPr lang="en-US" altLang="zh-CN"/>
              <a:pPr>
                <a:defRPr/>
              </a:pPr>
              <a:t>‹#›</a:t>
            </a:fld>
            <a:endParaRPr lang="en-US" altLang="zh-CN"/>
          </a:p>
        </p:txBody>
      </p:sp>
    </p:spTree>
    <p:extLst>
      <p:ext uri="{BB962C8B-B14F-4D97-AF65-F5344CB8AC3E}">
        <p14:creationId xmlns:p14="http://schemas.microsoft.com/office/powerpoint/2010/main" val="2331589719"/>
      </p:ext>
    </p:extLst>
  </p:cSld>
  <p:clrMapOvr>
    <a:masterClrMapping/>
  </p:clrMapOvr>
  <p:transition>
    <p:zoom dir="in"/>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78CB35B-ED45-4673-AE22-E27F05DCC65F}" type="slidenum">
              <a:rPr lang="en-US" altLang="zh-CN"/>
              <a:pPr>
                <a:defRPr/>
              </a:pPr>
              <a:t>‹#›</a:t>
            </a:fld>
            <a:endParaRPr lang="en-US" altLang="zh-CN"/>
          </a:p>
        </p:txBody>
      </p:sp>
    </p:spTree>
    <p:extLst>
      <p:ext uri="{BB962C8B-B14F-4D97-AF65-F5344CB8AC3E}">
        <p14:creationId xmlns:p14="http://schemas.microsoft.com/office/powerpoint/2010/main" val="262676601"/>
      </p:ext>
    </p:extLst>
  </p:cSld>
  <p:clrMapOvr>
    <a:masterClrMapping/>
  </p:clrMapOvr>
  <p:transition>
    <p:zoom dir="in"/>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AFD31A59-BD19-47A3-B185-340CF56CC909}" type="slidenum">
              <a:rPr lang="en-US" altLang="zh-CN"/>
              <a:pPr>
                <a:defRPr/>
              </a:pPr>
              <a:t>‹#›</a:t>
            </a:fld>
            <a:endParaRPr lang="en-US" altLang="zh-CN"/>
          </a:p>
        </p:txBody>
      </p:sp>
    </p:spTree>
    <p:extLst>
      <p:ext uri="{BB962C8B-B14F-4D97-AF65-F5344CB8AC3E}">
        <p14:creationId xmlns:p14="http://schemas.microsoft.com/office/powerpoint/2010/main" val="1980880543"/>
      </p:ext>
    </p:extLst>
  </p:cSld>
  <p:clrMapOvr>
    <a:masterClrMapping/>
  </p:clrMapOvr>
  <p:transition>
    <p:zoom dir="in"/>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13B1F4E-F3E6-4176-9D7D-7A0064718212}" type="slidenum">
              <a:rPr lang="en-US" altLang="zh-CN"/>
              <a:pPr>
                <a:defRPr/>
              </a:pPr>
              <a:t>‹#›</a:t>
            </a:fld>
            <a:endParaRPr lang="en-US" altLang="zh-CN"/>
          </a:p>
        </p:txBody>
      </p:sp>
    </p:spTree>
    <p:extLst>
      <p:ext uri="{BB962C8B-B14F-4D97-AF65-F5344CB8AC3E}">
        <p14:creationId xmlns:p14="http://schemas.microsoft.com/office/powerpoint/2010/main" val="3477992883"/>
      </p:ext>
    </p:extLst>
  </p:cSld>
  <p:clrMapOvr>
    <a:masterClrMapping/>
  </p:clrMapOvr>
  <p:transition>
    <p:zoom dir="in"/>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2690E589-F86A-4EFA-9930-0712C939A43B}" type="slidenum">
              <a:rPr lang="en-US" altLang="zh-CN"/>
              <a:pPr>
                <a:defRPr/>
              </a:pPr>
              <a:t>‹#›</a:t>
            </a:fld>
            <a:endParaRPr lang="en-US" altLang="zh-CN"/>
          </a:p>
        </p:txBody>
      </p:sp>
    </p:spTree>
    <p:extLst>
      <p:ext uri="{BB962C8B-B14F-4D97-AF65-F5344CB8AC3E}">
        <p14:creationId xmlns:p14="http://schemas.microsoft.com/office/powerpoint/2010/main" val="4142893451"/>
      </p:ext>
    </p:extLst>
  </p:cSld>
  <p:clrMapOvr>
    <a:masterClrMapping/>
  </p:clrMapOvr>
  <p:transition>
    <p:zoom dir="in"/>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EA6AC333-376A-4BB4-8C56-BDDE7B4D062B}" type="slidenum">
              <a:rPr lang="en-US" altLang="zh-CN"/>
              <a:pPr>
                <a:defRPr/>
              </a:pPr>
              <a:t>‹#›</a:t>
            </a:fld>
            <a:endParaRPr lang="en-US" altLang="zh-CN"/>
          </a:p>
        </p:txBody>
      </p:sp>
    </p:spTree>
    <p:extLst>
      <p:ext uri="{BB962C8B-B14F-4D97-AF65-F5344CB8AC3E}">
        <p14:creationId xmlns:p14="http://schemas.microsoft.com/office/powerpoint/2010/main" val="3823950768"/>
      </p:ext>
    </p:extLst>
  </p:cSld>
  <p:clrMapOvr>
    <a:masterClrMapping/>
  </p:clrMapOvr>
  <p:transition>
    <p:zoom dir="in"/>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872513EC-D55B-4545-97C2-4EECEC168E03}" type="slidenum">
              <a:rPr lang="en-US" altLang="zh-CN"/>
              <a:pPr>
                <a:defRPr/>
              </a:pPr>
              <a:t>‹#›</a:t>
            </a:fld>
            <a:endParaRPr lang="en-US" altLang="zh-CN"/>
          </a:p>
        </p:txBody>
      </p:sp>
    </p:spTree>
    <p:extLst>
      <p:ext uri="{BB962C8B-B14F-4D97-AF65-F5344CB8AC3E}">
        <p14:creationId xmlns:p14="http://schemas.microsoft.com/office/powerpoint/2010/main" val="4268590641"/>
      </p:ext>
    </p:extLst>
  </p:cSld>
  <p:clrMapOvr>
    <a:masterClrMapping/>
  </p:clrMapOvr>
  <p:transition>
    <p:zoom dir="in"/>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CE993472-4625-4AF2-9038-FAE3F8F99DA9}" type="slidenum">
              <a:rPr lang="en-US" altLang="zh-CN"/>
              <a:pPr>
                <a:defRPr/>
              </a:pPr>
              <a:t>‹#›</a:t>
            </a:fld>
            <a:endParaRPr lang="en-US" altLang="zh-CN"/>
          </a:p>
        </p:txBody>
      </p:sp>
    </p:spTree>
    <p:extLst>
      <p:ext uri="{BB962C8B-B14F-4D97-AF65-F5344CB8AC3E}">
        <p14:creationId xmlns:p14="http://schemas.microsoft.com/office/powerpoint/2010/main" val="3673523375"/>
      </p:ext>
    </p:extLst>
  </p:cSld>
  <p:clrMapOvr>
    <a:masterClrMapping/>
  </p:clrMapOvr>
  <p:transition>
    <p:zoom dir="in"/>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B9A5D25-C3E4-443C-8003-5EF944A42A39}" type="slidenum">
              <a:rPr lang="en-US" altLang="zh-CN"/>
              <a:pPr>
                <a:defRPr/>
              </a:pPr>
              <a:t>‹#›</a:t>
            </a:fld>
            <a:endParaRPr lang="en-US" altLang="zh-CN"/>
          </a:p>
        </p:txBody>
      </p:sp>
    </p:spTree>
    <p:extLst>
      <p:ext uri="{BB962C8B-B14F-4D97-AF65-F5344CB8AC3E}">
        <p14:creationId xmlns:p14="http://schemas.microsoft.com/office/powerpoint/2010/main" val="3561181386"/>
      </p:ext>
    </p:extLst>
  </p:cSld>
  <p:clrMapOvr>
    <a:masterClrMapping/>
  </p:clrMapOvr>
  <p:transition>
    <p:zoom dir="in"/>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66"/>
            </a:gs>
            <a:gs pos="100000">
              <a:srgbClr val="FFFFF1"/>
            </a:gs>
          </a:gsLst>
          <a:path path="rect">
            <a:fillToRect l="100000" t="100000"/>
          </a:path>
        </a:gradFill>
        <a:effectLst/>
      </p:bgPr>
    </p:bg>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xfrm>
            <a:off x="685800" y="60960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4579"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smtClean="0"/>
            </a:lvl1pPr>
          </a:lstStyle>
          <a:p>
            <a:pPr>
              <a:defRPr/>
            </a:pPr>
            <a:endParaRPr lang="en-US" altLang="zh-CN"/>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smtClean="0"/>
            </a:lvl1pPr>
          </a:lstStyle>
          <a:p>
            <a:pPr>
              <a:defRPr/>
            </a:pPr>
            <a:endParaRPr lang="en-US" altLang="zh-CN"/>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b="0" smtClean="0"/>
            </a:lvl1pPr>
          </a:lstStyle>
          <a:p>
            <a:pPr>
              <a:defRPr/>
            </a:pPr>
            <a:fld id="{297C0B93-4CF9-40E0-AA90-F4C4715E7ED1}"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zoom dir="in"/>
  </p:transition>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2pPr>
      <a:lvl3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3pPr>
      <a:lvl4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4pPr>
      <a:lvl5pPr algn="ctr" rtl="0" eaLnBrk="0" fontAlgn="base" hangingPunct="0">
        <a:spcBef>
          <a:spcPct val="0"/>
        </a:spcBef>
        <a:spcAft>
          <a:spcPct val="0"/>
        </a:spcAft>
        <a:defRPr kumimoji="1" sz="4400">
          <a:solidFill>
            <a:schemeClr val="tx2"/>
          </a:solidFill>
          <a:latin typeface="Times New Roman" pitchFamily="18" charset="0"/>
          <a:ea typeface="宋体" pitchFamily="2" charset="-122"/>
        </a:defRPr>
      </a:lvl5pPr>
      <a:lvl6pPr marL="457200" algn="ctr" rtl="0" fontAlgn="base">
        <a:spcBef>
          <a:spcPct val="0"/>
        </a:spcBef>
        <a:spcAft>
          <a:spcPct val="0"/>
        </a:spcAft>
        <a:defRPr kumimoji="1" sz="4400">
          <a:solidFill>
            <a:schemeClr val="tx2"/>
          </a:solidFill>
          <a:latin typeface="Times New Roman" pitchFamily="18" charset="0"/>
          <a:ea typeface="宋体" pitchFamily="2" charset="-122"/>
        </a:defRPr>
      </a:lvl6pPr>
      <a:lvl7pPr marL="914400" algn="ctr" rtl="0" fontAlgn="base">
        <a:spcBef>
          <a:spcPct val="0"/>
        </a:spcBef>
        <a:spcAft>
          <a:spcPct val="0"/>
        </a:spcAft>
        <a:defRPr kumimoji="1" sz="4400">
          <a:solidFill>
            <a:schemeClr val="tx2"/>
          </a:solidFill>
          <a:latin typeface="Times New Roman" pitchFamily="18" charset="0"/>
          <a:ea typeface="宋体" pitchFamily="2" charset="-122"/>
        </a:defRPr>
      </a:lvl7pPr>
      <a:lvl8pPr marL="1371600" algn="ctr" rtl="0" fontAlgn="base">
        <a:spcBef>
          <a:spcPct val="0"/>
        </a:spcBef>
        <a:spcAft>
          <a:spcPct val="0"/>
        </a:spcAft>
        <a:defRPr kumimoji="1" sz="4400">
          <a:solidFill>
            <a:schemeClr val="tx2"/>
          </a:solidFill>
          <a:latin typeface="Times New Roman" pitchFamily="18" charset="0"/>
          <a:ea typeface="宋体" pitchFamily="2" charset="-122"/>
        </a:defRPr>
      </a:lvl8pPr>
      <a:lvl9pPr marL="1828800" algn="ctr" rtl="0" fontAlgn="base">
        <a:spcBef>
          <a:spcPct val="0"/>
        </a:spcBef>
        <a:spcAft>
          <a:spcPct val="0"/>
        </a:spcAft>
        <a:defRPr kumimoji="1" sz="4400">
          <a:solidFill>
            <a:schemeClr val="tx2"/>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0.wmf"/><Relationship Id="rId3" Type="http://schemas.openxmlformats.org/officeDocument/2006/relationships/image" Target="../media/image25.emf"/><Relationship Id="rId7" Type="http://schemas.openxmlformats.org/officeDocument/2006/relationships/image" Target="../media/image27.emf"/><Relationship Id="rId12" Type="http://schemas.openxmlformats.org/officeDocument/2006/relationships/oleObject" Target="../embeddings/oleObject28.bin"/><Relationship Id="rId2" Type="http://schemas.openxmlformats.org/officeDocument/2006/relationships/oleObject" Target="../embeddings/oleObject23.bin"/><Relationship Id="rId1" Type="http://schemas.openxmlformats.org/officeDocument/2006/relationships/slideLayout" Target="../slideLayouts/slideLayout7.xml"/><Relationship Id="rId6" Type="http://schemas.openxmlformats.org/officeDocument/2006/relationships/oleObject" Target="../embeddings/oleObject25.bin"/><Relationship Id="rId11" Type="http://schemas.openxmlformats.org/officeDocument/2006/relationships/image" Target="../media/image29.emf"/><Relationship Id="rId5" Type="http://schemas.openxmlformats.org/officeDocument/2006/relationships/image" Target="../media/image26.emf"/><Relationship Id="rId15" Type="http://schemas.openxmlformats.org/officeDocument/2006/relationships/image" Target="../media/image31.wmf"/><Relationship Id="rId10" Type="http://schemas.openxmlformats.org/officeDocument/2006/relationships/oleObject" Target="../embeddings/oleObject27.bin"/><Relationship Id="rId4" Type="http://schemas.openxmlformats.org/officeDocument/2006/relationships/oleObject" Target="../embeddings/oleObject24.bin"/><Relationship Id="rId9" Type="http://schemas.openxmlformats.org/officeDocument/2006/relationships/image" Target="../media/image28.emf"/><Relationship Id="rId14" Type="http://schemas.openxmlformats.org/officeDocument/2006/relationships/oleObject" Target="../embeddings/oleObject29.bin"/></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30.bin"/><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4.bin"/><Relationship Id="rId13" Type="http://schemas.openxmlformats.org/officeDocument/2006/relationships/image" Target="../media/image38.emf"/><Relationship Id="rId18" Type="http://schemas.openxmlformats.org/officeDocument/2006/relationships/oleObject" Target="../embeddings/oleObject39.bin"/><Relationship Id="rId3" Type="http://schemas.openxmlformats.org/officeDocument/2006/relationships/image" Target="../media/image33.emf"/><Relationship Id="rId21" Type="http://schemas.openxmlformats.org/officeDocument/2006/relationships/image" Target="../media/image42.emf"/><Relationship Id="rId7" Type="http://schemas.openxmlformats.org/officeDocument/2006/relationships/image" Target="../media/image35.emf"/><Relationship Id="rId12" Type="http://schemas.openxmlformats.org/officeDocument/2006/relationships/oleObject" Target="../embeddings/oleObject36.bin"/><Relationship Id="rId17" Type="http://schemas.openxmlformats.org/officeDocument/2006/relationships/image" Target="../media/image40.emf"/><Relationship Id="rId25" Type="http://schemas.openxmlformats.org/officeDocument/2006/relationships/image" Target="../media/image32.wmf"/><Relationship Id="rId2" Type="http://schemas.openxmlformats.org/officeDocument/2006/relationships/oleObject" Target="../embeddings/oleObject31.bin"/><Relationship Id="rId16" Type="http://schemas.openxmlformats.org/officeDocument/2006/relationships/oleObject" Target="../embeddings/oleObject38.bin"/><Relationship Id="rId20" Type="http://schemas.openxmlformats.org/officeDocument/2006/relationships/oleObject" Target="../embeddings/oleObject40.bin"/><Relationship Id="rId1" Type="http://schemas.openxmlformats.org/officeDocument/2006/relationships/slideLayout" Target="../slideLayouts/slideLayout7.xml"/><Relationship Id="rId6" Type="http://schemas.openxmlformats.org/officeDocument/2006/relationships/oleObject" Target="../embeddings/oleObject33.bin"/><Relationship Id="rId11" Type="http://schemas.openxmlformats.org/officeDocument/2006/relationships/image" Target="../media/image37.emf"/><Relationship Id="rId24" Type="http://schemas.openxmlformats.org/officeDocument/2006/relationships/oleObject" Target="../embeddings/oleObject42.bin"/><Relationship Id="rId5" Type="http://schemas.openxmlformats.org/officeDocument/2006/relationships/image" Target="../media/image34.emf"/><Relationship Id="rId15" Type="http://schemas.openxmlformats.org/officeDocument/2006/relationships/image" Target="../media/image39.emf"/><Relationship Id="rId23" Type="http://schemas.openxmlformats.org/officeDocument/2006/relationships/image" Target="../media/image43.emf"/><Relationship Id="rId10" Type="http://schemas.openxmlformats.org/officeDocument/2006/relationships/oleObject" Target="../embeddings/oleObject35.bin"/><Relationship Id="rId19" Type="http://schemas.openxmlformats.org/officeDocument/2006/relationships/image" Target="../media/image41.emf"/><Relationship Id="rId4" Type="http://schemas.openxmlformats.org/officeDocument/2006/relationships/oleObject" Target="../embeddings/oleObject32.bin"/><Relationship Id="rId9" Type="http://schemas.openxmlformats.org/officeDocument/2006/relationships/image" Target="../media/image36.emf"/><Relationship Id="rId14" Type="http://schemas.openxmlformats.org/officeDocument/2006/relationships/oleObject" Target="../embeddings/oleObject37.bin"/><Relationship Id="rId22" Type="http://schemas.openxmlformats.org/officeDocument/2006/relationships/oleObject" Target="../embeddings/oleObject41.bin"/></Relationships>
</file>

<file path=ppt/slides/_rels/slide14.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7.bin"/><Relationship Id="rId3" Type="http://schemas.openxmlformats.org/officeDocument/2006/relationships/image" Target="../media/image44.emf"/><Relationship Id="rId7" Type="http://schemas.openxmlformats.org/officeDocument/2006/relationships/image" Target="../media/image46.emf"/><Relationship Id="rId2" Type="http://schemas.openxmlformats.org/officeDocument/2006/relationships/oleObject" Target="../embeddings/oleObject44.bin"/><Relationship Id="rId1" Type="http://schemas.openxmlformats.org/officeDocument/2006/relationships/slideLayout" Target="../slideLayouts/slideLayout7.xml"/><Relationship Id="rId6" Type="http://schemas.openxmlformats.org/officeDocument/2006/relationships/oleObject" Target="../embeddings/oleObject46.bin"/><Relationship Id="rId11" Type="http://schemas.openxmlformats.org/officeDocument/2006/relationships/image" Target="../media/image48.emf"/><Relationship Id="rId5" Type="http://schemas.openxmlformats.org/officeDocument/2006/relationships/image" Target="../media/image45.emf"/><Relationship Id="rId10" Type="http://schemas.openxmlformats.org/officeDocument/2006/relationships/oleObject" Target="../embeddings/oleObject48.bin"/><Relationship Id="rId4" Type="http://schemas.openxmlformats.org/officeDocument/2006/relationships/oleObject" Target="../embeddings/oleObject45.bin"/><Relationship Id="rId9" Type="http://schemas.openxmlformats.org/officeDocument/2006/relationships/image" Target="../media/image47.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52.bin"/><Relationship Id="rId13" Type="http://schemas.openxmlformats.org/officeDocument/2006/relationships/image" Target="../media/image54.emf"/><Relationship Id="rId18" Type="http://schemas.openxmlformats.org/officeDocument/2006/relationships/oleObject" Target="../embeddings/oleObject57.bin"/><Relationship Id="rId3" Type="http://schemas.openxmlformats.org/officeDocument/2006/relationships/image" Target="../media/image49.emf"/><Relationship Id="rId21" Type="http://schemas.openxmlformats.org/officeDocument/2006/relationships/image" Target="../media/image58.emf"/><Relationship Id="rId7" Type="http://schemas.openxmlformats.org/officeDocument/2006/relationships/image" Target="../media/image51.emf"/><Relationship Id="rId12" Type="http://schemas.openxmlformats.org/officeDocument/2006/relationships/oleObject" Target="../embeddings/oleObject54.bin"/><Relationship Id="rId17" Type="http://schemas.openxmlformats.org/officeDocument/2006/relationships/image" Target="../media/image56.emf"/><Relationship Id="rId2" Type="http://schemas.openxmlformats.org/officeDocument/2006/relationships/oleObject" Target="../embeddings/oleObject49.bin"/><Relationship Id="rId16" Type="http://schemas.openxmlformats.org/officeDocument/2006/relationships/oleObject" Target="../embeddings/oleObject56.bin"/><Relationship Id="rId20" Type="http://schemas.openxmlformats.org/officeDocument/2006/relationships/oleObject" Target="../embeddings/oleObject58.bin"/><Relationship Id="rId1" Type="http://schemas.openxmlformats.org/officeDocument/2006/relationships/slideLayout" Target="../slideLayouts/slideLayout7.xml"/><Relationship Id="rId6" Type="http://schemas.openxmlformats.org/officeDocument/2006/relationships/oleObject" Target="../embeddings/oleObject51.bin"/><Relationship Id="rId11" Type="http://schemas.openxmlformats.org/officeDocument/2006/relationships/image" Target="../media/image53.emf"/><Relationship Id="rId5" Type="http://schemas.openxmlformats.org/officeDocument/2006/relationships/image" Target="../media/image50.emf"/><Relationship Id="rId15" Type="http://schemas.openxmlformats.org/officeDocument/2006/relationships/image" Target="../media/image55.emf"/><Relationship Id="rId10" Type="http://schemas.openxmlformats.org/officeDocument/2006/relationships/oleObject" Target="../embeddings/oleObject53.bin"/><Relationship Id="rId19" Type="http://schemas.openxmlformats.org/officeDocument/2006/relationships/image" Target="../media/image57.emf"/><Relationship Id="rId4" Type="http://schemas.openxmlformats.org/officeDocument/2006/relationships/oleObject" Target="../embeddings/oleObject50.bin"/><Relationship Id="rId9" Type="http://schemas.openxmlformats.org/officeDocument/2006/relationships/image" Target="../media/image52.emf"/><Relationship Id="rId14" Type="http://schemas.openxmlformats.org/officeDocument/2006/relationships/oleObject" Target="../embeddings/oleObject55.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62.bin"/><Relationship Id="rId13" Type="http://schemas.openxmlformats.org/officeDocument/2006/relationships/image" Target="../media/image64.emf"/><Relationship Id="rId18" Type="http://schemas.openxmlformats.org/officeDocument/2006/relationships/oleObject" Target="../embeddings/oleObject67.bin"/><Relationship Id="rId3" Type="http://schemas.openxmlformats.org/officeDocument/2006/relationships/image" Target="../media/image59.emf"/><Relationship Id="rId21" Type="http://schemas.openxmlformats.org/officeDocument/2006/relationships/image" Target="../media/image68.emf"/><Relationship Id="rId7" Type="http://schemas.openxmlformats.org/officeDocument/2006/relationships/image" Target="../media/image61.emf"/><Relationship Id="rId12" Type="http://schemas.openxmlformats.org/officeDocument/2006/relationships/oleObject" Target="../embeddings/oleObject64.bin"/><Relationship Id="rId17" Type="http://schemas.openxmlformats.org/officeDocument/2006/relationships/image" Target="../media/image66.emf"/><Relationship Id="rId2" Type="http://schemas.openxmlformats.org/officeDocument/2006/relationships/oleObject" Target="../embeddings/oleObject59.bin"/><Relationship Id="rId16" Type="http://schemas.openxmlformats.org/officeDocument/2006/relationships/oleObject" Target="../embeddings/oleObject66.bin"/><Relationship Id="rId20" Type="http://schemas.openxmlformats.org/officeDocument/2006/relationships/oleObject" Target="../embeddings/oleObject68.bin"/><Relationship Id="rId1" Type="http://schemas.openxmlformats.org/officeDocument/2006/relationships/slideLayout" Target="../slideLayouts/slideLayout7.xml"/><Relationship Id="rId6" Type="http://schemas.openxmlformats.org/officeDocument/2006/relationships/oleObject" Target="../embeddings/oleObject61.bin"/><Relationship Id="rId11" Type="http://schemas.openxmlformats.org/officeDocument/2006/relationships/image" Target="../media/image63.emf"/><Relationship Id="rId5" Type="http://schemas.openxmlformats.org/officeDocument/2006/relationships/image" Target="../media/image60.emf"/><Relationship Id="rId15" Type="http://schemas.openxmlformats.org/officeDocument/2006/relationships/image" Target="../media/image65.emf"/><Relationship Id="rId23" Type="http://schemas.openxmlformats.org/officeDocument/2006/relationships/image" Target="../media/image69.emf"/><Relationship Id="rId10" Type="http://schemas.openxmlformats.org/officeDocument/2006/relationships/oleObject" Target="../embeddings/oleObject63.bin"/><Relationship Id="rId19" Type="http://schemas.openxmlformats.org/officeDocument/2006/relationships/image" Target="../media/image67.emf"/><Relationship Id="rId4" Type="http://schemas.openxmlformats.org/officeDocument/2006/relationships/oleObject" Target="../embeddings/oleObject60.bin"/><Relationship Id="rId9" Type="http://schemas.openxmlformats.org/officeDocument/2006/relationships/image" Target="../media/image62.emf"/><Relationship Id="rId14" Type="http://schemas.openxmlformats.org/officeDocument/2006/relationships/oleObject" Target="../embeddings/oleObject65.bin"/><Relationship Id="rId22" Type="http://schemas.openxmlformats.org/officeDocument/2006/relationships/oleObject" Target="../embeddings/oleObject69.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73.bin"/><Relationship Id="rId3" Type="http://schemas.openxmlformats.org/officeDocument/2006/relationships/image" Target="../media/image70.emf"/><Relationship Id="rId7" Type="http://schemas.openxmlformats.org/officeDocument/2006/relationships/image" Target="../media/image72.emf"/><Relationship Id="rId2" Type="http://schemas.openxmlformats.org/officeDocument/2006/relationships/oleObject" Target="../embeddings/oleObject70.bin"/><Relationship Id="rId1" Type="http://schemas.openxmlformats.org/officeDocument/2006/relationships/slideLayout" Target="../slideLayouts/slideLayout7.xml"/><Relationship Id="rId6" Type="http://schemas.openxmlformats.org/officeDocument/2006/relationships/oleObject" Target="../embeddings/oleObject72.bin"/><Relationship Id="rId5" Type="http://schemas.openxmlformats.org/officeDocument/2006/relationships/image" Target="../media/image71.emf"/><Relationship Id="rId4" Type="http://schemas.openxmlformats.org/officeDocument/2006/relationships/oleObject" Target="../embeddings/oleObject71.bin"/><Relationship Id="rId9" Type="http://schemas.openxmlformats.org/officeDocument/2006/relationships/image" Target="../media/image73.emf"/></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77.bin"/><Relationship Id="rId13" Type="http://schemas.openxmlformats.org/officeDocument/2006/relationships/image" Target="../media/image79.emf"/><Relationship Id="rId3" Type="http://schemas.openxmlformats.org/officeDocument/2006/relationships/image" Target="../media/image74.emf"/><Relationship Id="rId7" Type="http://schemas.openxmlformats.org/officeDocument/2006/relationships/image" Target="../media/image76.emf"/><Relationship Id="rId12" Type="http://schemas.openxmlformats.org/officeDocument/2006/relationships/oleObject" Target="../embeddings/oleObject79.bin"/><Relationship Id="rId2" Type="http://schemas.openxmlformats.org/officeDocument/2006/relationships/oleObject" Target="../embeddings/oleObject74.bin"/><Relationship Id="rId1" Type="http://schemas.openxmlformats.org/officeDocument/2006/relationships/slideLayout" Target="../slideLayouts/slideLayout7.xml"/><Relationship Id="rId6" Type="http://schemas.openxmlformats.org/officeDocument/2006/relationships/oleObject" Target="../embeddings/oleObject76.bin"/><Relationship Id="rId11" Type="http://schemas.openxmlformats.org/officeDocument/2006/relationships/image" Target="../media/image78.emf"/><Relationship Id="rId5" Type="http://schemas.openxmlformats.org/officeDocument/2006/relationships/image" Target="../media/image75.emf"/><Relationship Id="rId15" Type="http://schemas.openxmlformats.org/officeDocument/2006/relationships/image" Target="../media/image80.emf"/><Relationship Id="rId10" Type="http://schemas.openxmlformats.org/officeDocument/2006/relationships/oleObject" Target="../embeddings/oleObject78.bin"/><Relationship Id="rId4" Type="http://schemas.openxmlformats.org/officeDocument/2006/relationships/oleObject" Target="../embeddings/oleObject75.bin"/><Relationship Id="rId9" Type="http://schemas.openxmlformats.org/officeDocument/2006/relationships/image" Target="../media/image77.emf"/><Relationship Id="rId14" Type="http://schemas.openxmlformats.org/officeDocument/2006/relationships/oleObject" Target="../embeddings/oleObject80.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84.bin"/><Relationship Id="rId3" Type="http://schemas.openxmlformats.org/officeDocument/2006/relationships/image" Target="../media/image81.emf"/><Relationship Id="rId7" Type="http://schemas.openxmlformats.org/officeDocument/2006/relationships/image" Target="../media/image83.emf"/><Relationship Id="rId2"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oleObject" Target="../embeddings/oleObject83.bin"/><Relationship Id="rId11" Type="http://schemas.openxmlformats.org/officeDocument/2006/relationships/image" Target="../media/image85.emf"/><Relationship Id="rId5" Type="http://schemas.openxmlformats.org/officeDocument/2006/relationships/image" Target="../media/image82.emf"/><Relationship Id="rId10" Type="http://schemas.openxmlformats.org/officeDocument/2006/relationships/oleObject" Target="../embeddings/oleObject85.bin"/><Relationship Id="rId4" Type="http://schemas.openxmlformats.org/officeDocument/2006/relationships/oleObject" Target="../embeddings/oleObject82.bin"/><Relationship Id="rId9" Type="http://schemas.openxmlformats.org/officeDocument/2006/relationships/image" Target="../media/image84.emf"/></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89.bin"/><Relationship Id="rId3" Type="http://schemas.openxmlformats.org/officeDocument/2006/relationships/image" Target="../media/image86.emf"/><Relationship Id="rId7" Type="http://schemas.openxmlformats.org/officeDocument/2006/relationships/image" Target="../media/image88.emf"/><Relationship Id="rId2" Type="http://schemas.openxmlformats.org/officeDocument/2006/relationships/oleObject" Target="../embeddings/oleObject86.bin"/><Relationship Id="rId1" Type="http://schemas.openxmlformats.org/officeDocument/2006/relationships/slideLayout" Target="../slideLayouts/slideLayout7.xml"/><Relationship Id="rId6" Type="http://schemas.openxmlformats.org/officeDocument/2006/relationships/oleObject" Target="../embeddings/oleObject88.bin"/><Relationship Id="rId11" Type="http://schemas.openxmlformats.org/officeDocument/2006/relationships/image" Target="../media/image90.emf"/><Relationship Id="rId5" Type="http://schemas.openxmlformats.org/officeDocument/2006/relationships/image" Target="../media/image87.emf"/><Relationship Id="rId10" Type="http://schemas.openxmlformats.org/officeDocument/2006/relationships/oleObject" Target="../embeddings/oleObject90.bin"/><Relationship Id="rId4" Type="http://schemas.openxmlformats.org/officeDocument/2006/relationships/oleObject" Target="../embeddings/oleObject87.bin"/><Relationship Id="rId9" Type="http://schemas.openxmlformats.org/officeDocument/2006/relationships/image" Target="../media/image89.e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94.bin"/><Relationship Id="rId13" Type="http://schemas.openxmlformats.org/officeDocument/2006/relationships/image" Target="../media/image96.emf"/><Relationship Id="rId3" Type="http://schemas.openxmlformats.org/officeDocument/2006/relationships/image" Target="../media/image91.emf"/><Relationship Id="rId7" Type="http://schemas.openxmlformats.org/officeDocument/2006/relationships/image" Target="../media/image93.emf"/><Relationship Id="rId12" Type="http://schemas.openxmlformats.org/officeDocument/2006/relationships/oleObject" Target="../embeddings/oleObject96.bin"/><Relationship Id="rId2" Type="http://schemas.openxmlformats.org/officeDocument/2006/relationships/oleObject" Target="../embeddings/oleObject91.bin"/><Relationship Id="rId1" Type="http://schemas.openxmlformats.org/officeDocument/2006/relationships/slideLayout" Target="../slideLayouts/slideLayout7.xml"/><Relationship Id="rId6" Type="http://schemas.openxmlformats.org/officeDocument/2006/relationships/oleObject" Target="../embeddings/oleObject93.bin"/><Relationship Id="rId11" Type="http://schemas.openxmlformats.org/officeDocument/2006/relationships/image" Target="../media/image95.emf"/><Relationship Id="rId5" Type="http://schemas.openxmlformats.org/officeDocument/2006/relationships/image" Target="../media/image92.emf"/><Relationship Id="rId10" Type="http://schemas.openxmlformats.org/officeDocument/2006/relationships/oleObject" Target="../embeddings/oleObject95.bin"/><Relationship Id="rId4" Type="http://schemas.openxmlformats.org/officeDocument/2006/relationships/oleObject" Target="../embeddings/oleObject92.bin"/><Relationship Id="rId9" Type="http://schemas.openxmlformats.org/officeDocument/2006/relationships/image" Target="../media/image94.emf"/></Relationships>
</file>

<file path=ppt/slides/_rels/slide23.xml.rels><?xml version="1.0" encoding="UTF-8" standalone="yes"?>
<Relationships xmlns="http://schemas.openxmlformats.org/package/2006/relationships"><Relationship Id="rId13" Type="http://schemas.openxmlformats.org/officeDocument/2006/relationships/image" Target="../media/image102.emf"/><Relationship Id="rId18" Type="http://schemas.openxmlformats.org/officeDocument/2006/relationships/oleObject" Target="../embeddings/oleObject105.bin"/><Relationship Id="rId26" Type="http://schemas.openxmlformats.org/officeDocument/2006/relationships/oleObject" Target="../embeddings/oleObject109.bin"/><Relationship Id="rId3" Type="http://schemas.openxmlformats.org/officeDocument/2006/relationships/image" Target="../media/image97.emf"/><Relationship Id="rId21" Type="http://schemas.openxmlformats.org/officeDocument/2006/relationships/image" Target="../media/image106.emf"/><Relationship Id="rId7" Type="http://schemas.openxmlformats.org/officeDocument/2006/relationships/image" Target="../media/image99.emf"/><Relationship Id="rId12" Type="http://schemas.openxmlformats.org/officeDocument/2006/relationships/oleObject" Target="../embeddings/oleObject102.bin"/><Relationship Id="rId17" Type="http://schemas.openxmlformats.org/officeDocument/2006/relationships/image" Target="../media/image104.emf"/><Relationship Id="rId25" Type="http://schemas.openxmlformats.org/officeDocument/2006/relationships/image" Target="../media/image108.emf"/><Relationship Id="rId33" Type="http://schemas.openxmlformats.org/officeDocument/2006/relationships/image" Target="../media/image112.emf"/><Relationship Id="rId2" Type="http://schemas.openxmlformats.org/officeDocument/2006/relationships/oleObject" Target="../embeddings/oleObject97.bin"/><Relationship Id="rId16" Type="http://schemas.openxmlformats.org/officeDocument/2006/relationships/oleObject" Target="../embeddings/oleObject104.bin"/><Relationship Id="rId20" Type="http://schemas.openxmlformats.org/officeDocument/2006/relationships/oleObject" Target="../embeddings/oleObject106.bin"/><Relationship Id="rId29" Type="http://schemas.openxmlformats.org/officeDocument/2006/relationships/image" Target="../media/image110.emf"/><Relationship Id="rId1" Type="http://schemas.openxmlformats.org/officeDocument/2006/relationships/slideLayout" Target="../slideLayouts/slideLayout7.xml"/><Relationship Id="rId6" Type="http://schemas.openxmlformats.org/officeDocument/2006/relationships/oleObject" Target="../embeddings/oleObject99.bin"/><Relationship Id="rId11" Type="http://schemas.openxmlformats.org/officeDocument/2006/relationships/image" Target="../media/image101.emf"/><Relationship Id="rId24" Type="http://schemas.openxmlformats.org/officeDocument/2006/relationships/oleObject" Target="../embeddings/oleObject108.bin"/><Relationship Id="rId32" Type="http://schemas.openxmlformats.org/officeDocument/2006/relationships/oleObject" Target="../embeddings/oleObject112.bin"/><Relationship Id="rId5" Type="http://schemas.openxmlformats.org/officeDocument/2006/relationships/image" Target="../media/image98.emf"/><Relationship Id="rId15" Type="http://schemas.openxmlformats.org/officeDocument/2006/relationships/image" Target="../media/image103.emf"/><Relationship Id="rId23" Type="http://schemas.openxmlformats.org/officeDocument/2006/relationships/image" Target="../media/image107.emf"/><Relationship Id="rId28" Type="http://schemas.openxmlformats.org/officeDocument/2006/relationships/oleObject" Target="../embeddings/oleObject110.bin"/><Relationship Id="rId10" Type="http://schemas.openxmlformats.org/officeDocument/2006/relationships/oleObject" Target="../embeddings/oleObject101.bin"/><Relationship Id="rId19" Type="http://schemas.openxmlformats.org/officeDocument/2006/relationships/image" Target="../media/image105.emf"/><Relationship Id="rId31" Type="http://schemas.openxmlformats.org/officeDocument/2006/relationships/image" Target="../media/image111.emf"/><Relationship Id="rId4" Type="http://schemas.openxmlformats.org/officeDocument/2006/relationships/oleObject" Target="../embeddings/oleObject98.bin"/><Relationship Id="rId9" Type="http://schemas.openxmlformats.org/officeDocument/2006/relationships/image" Target="../media/image100.emf"/><Relationship Id="rId14" Type="http://schemas.openxmlformats.org/officeDocument/2006/relationships/oleObject" Target="../embeddings/oleObject103.bin"/><Relationship Id="rId22" Type="http://schemas.openxmlformats.org/officeDocument/2006/relationships/oleObject" Target="../embeddings/oleObject107.bin"/><Relationship Id="rId27" Type="http://schemas.openxmlformats.org/officeDocument/2006/relationships/image" Target="../media/image109.emf"/><Relationship Id="rId30" Type="http://schemas.openxmlformats.org/officeDocument/2006/relationships/oleObject" Target="../embeddings/oleObject111.bin"/><Relationship Id="rId8" Type="http://schemas.openxmlformats.org/officeDocument/2006/relationships/oleObject" Target="../embeddings/oleObject100.bin"/></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18.emf"/><Relationship Id="rId18" Type="http://schemas.openxmlformats.org/officeDocument/2006/relationships/oleObject" Target="../embeddings/oleObject121.bin"/><Relationship Id="rId26" Type="http://schemas.openxmlformats.org/officeDocument/2006/relationships/oleObject" Target="../embeddings/oleObject125.bin"/><Relationship Id="rId3" Type="http://schemas.openxmlformats.org/officeDocument/2006/relationships/image" Target="../media/image113.emf"/><Relationship Id="rId21" Type="http://schemas.openxmlformats.org/officeDocument/2006/relationships/image" Target="../media/image122.emf"/><Relationship Id="rId7" Type="http://schemas.openxmlformats.org/officeDocument/2006/relationships/image" Target="../media/image115.emf"/><Relationship Id="rId12" Type="http://schemas.openxmlformats.org/officeDocument/2006/relationships/oleObject" Target="../embeddings/oleObject118.bin"/><Relationship Id="rId17" Type="http://schemas.openxmlformats.org/officeDocument/2006/relationships/image" Target="../media/image120.emf"/><Relationship Id="rId25" Type="http://schemas.openxmlformats.org/officeDocument/2006/relationships/image" Target="../media/image124.emf"/><Relationship Id="rId2" Type="http://schemas.openxmlformats.org/officeDocument/2006/relationships/oleObject" Target="../embeddings/oleObject113.bin"/><Relationship Id="rId16" Type="http://schemas.openxmlformats.org/officeDocument/2006/relationships/oleObject" Target="../embeddings/oleObject120.bin"/><Relationship Id="rId20" Type="http://schemas.openxmlformats.org/officeDocument/2006/relationships/oleObject" Target="../embeddings/oleObject122.bin"/><Relationship Id="rId29" Type="http://schemas.openxmlformats.org/officeDocument/2006/relationships/image" Target="../media/image126.emf"/><Relationship Id="rId1" Type="http://schemas.openxmlformats.org/officeDocument/2006/relationships/slideLayout" Target="../slideLayouts/slideLayout7.xml"/><Relationship Id="rId6" Type="http://schemas.openxmlformats.org/officeDocument/2006/relationships/oleObject" Target="../embeddings/oleObject115.bin"/><Relationship Id="rId11" Type="http://schemas.openxmlformats.org/officeDocument/2006/relationships/image" Target="../media/image117.emf"/><Relationship Id="rId24" Type="http://schemas.openxmlformats.org/officeDocument/2006/relationships/oleObject" Target="../embeddings/oleObject124.bin"/><Relationship Id="rId5" Type="http://schemas.openxmlformats.org/officeDocument/2006/relationships/image" Target="../media/image114.emf"/><Relationship Id="rId15" Type="http://schemas.openxmlformats.org/officeDocument/2006/relationships/image" Target="../media/image119.emf"/><Relationship Id="rId23" Type="http://schemas.openxmlformats.org/officeDocument/2006/relationships/image" Target="../media/image123.emf"/><Relationship Id="rId28" Type="http://schemas.openxmlformats.org/officeDocument/2006/relationships/oleObject" Target="../embeddings/oleObject126.bin"/><Relationship Id="rId10" Type="http://schemas.openxmlformats.org/officeDocument/2006/relationships/oleObject" Target="../embeddings/oleObject117.bin"/><Relationship Id="rId19" Type="http://schemas.openxmlformats.org/officeDocument/2006/relationships/image" Target="../media/image121.emf"/><Relationship Id="rId31" Type="http://schemas.openxmlformats.org/officeDocument/2006/relationships/image" Target="../media/image127.emf"/><Relationship Id="rId4" Type="http://schemas.openxmlformats.org/officeDocument/2006/relationships/oleObject" Target="../embeddings/oleObject114.bin"/><Relationship Id="rId9" Type="http://schemas.openxmlformats.org/officeDocument/2006/relationships/image" Target="../media/image116.emf"/><Relationship Id="rId14" Type="http://schemas.openxmlformats.org/officeDocument/2006/relationships/oleObject" Target="../embeddings/oleObject119.bin"/><Relationship Id="rId22" Type="http://schemas.openxmlformats.org/officeDocument/2006/relationships/oleObject" Target="../embeddings/oleObject123.bin"/><Relationship Id="rId27" Type="http://schemas.openxmlformats.org/officeDocument/2006/relationships/image" Target="../media/image125.emf"/><Relationship Id="rId30" Type="http://schemas.openxmlformats.org/officeDocument/2006/relationships/oleObject" Target="../embeddings/oleObject127.bin"/></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31.bin"/><Relationship Id="rId13" Type="http://schemas.openxmlformats.org/officeDocument/2006/relationships/image" Target="../media/image133.emf"/><Relationship Id="rId18" Type="http://schemas.openxmlformats.org/officeDocument/2006/relationships/oleObject" Target="../embeddings/oleObject136.bin"/><Relationship Id="rId3" Type="http://schemas.openxmlformats.org/officeDocument/2006/relationships/image" Target="../media/image128.emf"/><Relationship Id="rId21" Type="http://schemas.openxmlformats.org/officeDocument/2006/relationships/image" Target="../media/image137.emf"/><Relationship Id="rId7" Type="http://schemas.openxmlformats.org/officeDocument/2006/relationships/image" Target="../media/image130.emf"/><Relationship Id="rId12" Type="http://schemas.openxmlformats.org/officeDocument/2006/relationships/oleObject" Target="../embeddings/oleObject133.bin"/><Relationship Id="rId17" Type="http://schemas.openxmlformats.org/officeDocument/2006/relationships/image" Target="../media/image135.emf"/><Relationship Id="rId2" Type="http://schemas.openxmlformats.org/officeDocument/2006/relationships/oleObject" Target="../embeddings/oleObject128.bin"/><Relationship Id="rId16" Type="http://schemas.openxmlformats.org/officeDocument/2006/relationships/oleObject" Target="../embeddings/oleObject135.bin"/><Relationship Id="rId20" Type="http://schemas.openxmlformats.org/officeDocument/2006/relationships/oleObject" Target="../embeddings/oleObject137.bin"/><Relationship Id="rId1" Type="http://schemas.openxmlformats.org/officeDocument/2006/relationships/slideLayout" Target="../slideLayouts/slideLayout7.xml"/><Relationship Id="rId6" Type="http://schemas.openxmlformats.org/officeDocument/2006/relationships/oleObject" Target="../embeddings/oleObject130.bin"/><Relationship Id="rId11" Type="http://schemas.openxmlformats.org/officeDocument/2006/relationships/image" Target="../media/image132.emf"/><Relationship Id="rId5" Type="http://schemas.openxmlformats.org/officeDocument/2006/relationships/image" Target="../media/image129.emf"/><Relationship Id="rId15" Type="http://schemas.openxmlformats.org/officeDocument/2006/relationships/image" Target="../media/image134.emf"/><Relationship Id="rId23" Type="http://schemas.openxmlformats.org/officeDocument/2006/relationships/image" Target="../media/image138.emf"/><Relationship Id="rId10" Type="http://schemas.openxmlformats.org/officeDocument/2006/relationships/oleObject" Target="../embeddings/oleObject132.bin"/><Relationship Id="rId19" Type="http://schemas.openxmlformats.org/officeDocument/2006/relationships/image" Target="../media/image136.emf"/><Relationship Id="rId4" Type="http://schemas.openxmlformats.org/officeDocument/2006/relationships/oleObject" Target="../embeddings/oleObject129.bin"/><Relationship Id="rId9" Type="http://schemas.openxmlformats.org/officeDocument/2006/relationships/image" Target="../media/image131.emf"/><Relationship Id="rId14" Type="http://schemas.openxmlformats.org/officeDocument/2006/relationships/oleObject" Target="../embeddings/oleObject134.bin"/><Relationship Id="rId22" Type="http://schemas.openxmlformats.org/officeDocument/2006/relationships/oleObject" Target="../embeddings/oleObject138.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42.bin"/><Relationship Id="rId13" Type="http://schemas.openxmlformats.org/officeDocument/2006/relationships/image" Target="../media/image144.emf"/><Relationship Id="rId3" Type="http://schemas.openxmlformats.org/officeDocument/2006/relationships/image" Target="../media/image139.emf"/><Relationship Id="rId7" Type="http://schemas.openxmlformats.org/officeDocument/2006/relationships/image" Target="../media/image141.emf"/><Relationship Id="rId12" Type="http://schemas.openxmlformats.org/officeDocument/2006/relationships/oleObject" Target="../embeddings/oleObject144.bin"/><Relationship Id="rId2" Type="http://schemas.openxmlformats.org/officeDocument/2006/relationships/oleObject" Target="../embeddings/oleObject139.bin"/><Relationship Id="rId1" Type="http://schemas.openxmlformats.org/officeDocument/2006/relationships/slideLayout" Target="../slideLayouts/slideLayout7.xml"/><Relationship Id="rId6" Type="http://schemas.openxmlformats.org/officeDocument/2006/relationships/oleObject" Target="../embeddings/oleObject141.bin"/><Relationship Id="rId11" Type="http://schemas.openxmlformats.org/officeDocument/2006/relationships/image" Target="../media/image143.emf"/><Relationship Id="rId5" Type="http://schemas.openxmlformats.org/officeDocument/2006/relationships/image" Target="../media/image140.emf"/><Relationship Id="rId15" Type="http://schemas.openxmlformats.org/officeDocument/2006/relationships/image" Target="../media/image145.emf"/><Relationship Id="rId10" Type="http://schemas.openxmlformats.org/officeDocument/2006/relationships/oleObject" Target="../embeddings/oleObject143.bin"/><Relationship Id="rId4" Type="http://schemas.openxmlformats.org/officeDocument/2006/relationships/oleObject" Target="../embeddings/oleObject140.bin"/><Relationship Id="rId9" Type="http://schemas.openxmlformats.org/officeDocument/2006/relationships/image" Target="../media/image142.emf"/><Relationship Id="rId14" Type="http://schemas.openxmlformats.org/officeDocument/2006/relationships/oleObject" Target="../embeddings/oleObject145.bin"/></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49.bin"/><Relationship Id="rId13" Type="http://schemas.openxmlformats.org/officeDocument/2006/relationships/image" Target="../media/image151.emf"/><Relationship Id="rId3" Type="http://schemas.openxmlformats.org/officeDocument/2006/relationships/image" Target="../media/image146.emf"/><Relationship Id="rId7" Type="http://schemas.openxmlformats.org/officeDocument/2006/relationships/image" Target="../media/image148.emf"/><Relationship Id="rId12" Type="http://schemas.openxmlformats.org/officeDocument/2006/relationships/oleObject" Target="../embeddings/oleObject151.bin"/><Relationship Id="rId2" Type="http://schemas.openxmlformats.org/officeDocument/2006/relationships/oleObject" Target="../embeddings/oleObject146.bin"/><Relationship Id="rId1" Type="http://schemas.openxmlformats.org/officeDocument/2006/relationships/slideLayout" Target="../slideLayouts/slideLayout7.xml"/><Relationship Id="rId6" Type="http://schemas.openxmlformats.org/officeDocument/2006/relationships/oleObject" Target="../embeddings/oleObject148.bin"/><Relationship Id="rId11" Type="http://schemas.openxmlformats.org/officeDocument/2006/relationships/image" Target="../media/image150.emf"/><Relationship Id="rId5" Type="http://schemas.openxmlformats.org/officeDocument/2006/relationships/image" Target="../media/image147.emf"/><Relationship Id="rId10" Type="http://schemas.openxmlformats.org/officeDocument/2006/relationships/oleObject" Target="../embeddings/oleObject150.bin"/><Relationship Id="rId4" Type="http://schemas.openxmlformats.org/officeDocument/2006/relationships/oleObject" Target="../embeddings/oleObject147.bin"/><Relationship Id="rId9" Type="http://schemas.openxmlformats.org/officeDocument/2006/relationships/image" Target="../media/image149.e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2.emf"/><Relationship Id="rId2" Type="http://schemas.openxmlformats.org/officeDocument/2006/relationships/oleObject" Target="../embeddings/oleObject152.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2.bin"/><Relationship Id="rId1" Type="http://schemas.openxmlformats.org/officeDocument/2006/relationships/slideLayout" Target="../slideLayouts/slideLayout7.xml"/><Relationship Id="rId5" Type="http://schemas.openxmlformats.org/officeDocument/2006/relationships/image" Target="../media/image5.emf"/><Relationship Id="rId4" Type="http://schemas.openxmlformats.org/officeDocument/2006/relationships/oleObject" Target="../embeddings/oleObject3.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6.emf"/><Relationship Id="rId7" Type="http://schemas.openxmlformats.org/officeDocument/2006/relationships/image" Target="../media/image8.emf"/><Relationship Id="rId2" Type="http://schemas.openxmlformats.org/officeDocument/2006/relationships/oleObject" Target="../embeddings/oleObject4.bin"/><Relationship Id="rId1" Type="http://schemas.openxmlformats.org/officeDocument/2006/relationships/slideLayout" Target="../slideLayouts/slideLayout7.xml"/><Relationship Id="rId6" Type="http://schemas.openxmlformats.org/officeDocument/2006/relationships/oleObject" Target="../embeddings/oleObject6.bin"/><Relationship Id="rId11" Type="http://schemas.openxmlformats.org/officeDocument/2006/relationships/image" Target="../media/image10.emf"/><Relationship Id="rId5" Type="http://schemas.openxmlformats.org/officeDocument/2006/relationships/image" Target="../media/image7.emf"/><Relationship Id="rId10" Type="http://schemas.openxmlformats.org/officeDocument/2006/relationships/oleObject" Target="../embeddings/oleObject8.bin"/><Relationship Id="rId4" Type="http://schemas.openxmlformats.org/officeDocument/2006/relationships/oleObject" Target="../embeddings/oleObject5.bin"/><Relationship Id="rId9" Type="http://schemas.openxmlformats.org/officeDocument/2006/relationships/image" Target="../media/image9.emf"/></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6.emf"/><Relationship Id="rId3" Type="http://schemas.openxmlformats.org/officeDocument/2006/relationships/image" Target="../media/image11.emf"/><Relationship Id="rId7" Type="http://schemas.openxmlformats.org/officeDocument/2006/relationships/image" Target="../media/image13.emf"/><Relationship Id="rId12" Type="http://schemas.openxmlformats.org/officeDocument/2006/relationships/oleObject" Target="../embeddings/oleObject14.bin"/><Relationship Id="rId17" Type="http://schemas.openxmlformats.org/officeDocument/2006/relationships/image" Target="../media/image18.emf"/><Relationship Id="rId2" Type="http://schemas.openxmlformats.org/officeDocument/2006/relationships/oleObject" Target="../embeddings/oleObject9.bin"/><Relationship Id="rId16" Type="http://schemas.openxmlformats.org/officeDocument/2006/relationships/oleObject" Target="../embeddings/oleObject16.bin"/><Relationship Id="rId1" Type="http://schemas.openxmlformats.org/officeDocument/2006/relationships/slideLayout" Target="../slideLayouts/slideLayout7.xml"/><Relationship Id="rId6" Type="http://schemas.openxmlformats.org/officeDocument/2006/relationships/oleObject" Target="../embeddings/oleObject11.bin"/><Relationship Id="rId11" Type="http://schemas.openxmlformats.org/officeDocument/2006/relationships/image" Target="../media/image15.emf"/><Relationship Id="rId5" Type="http://schemas.openxmlformats.org/officeDocument/2006/relationships/image" Target="../media/image12.emf"/><Relationship Id="rId15" Type="http://schemas.openxmlformats.org/officeDocument/2006/relationships/image" Target="../media/image17.emf"/><Relationship Id="rId10" Type="http://schemas.openxmlformats.org/officeDocument/2006/relationships/oleObject" Target="../embeddings/oleObject13.bin"/><Relationship Id="rId4" Type="http://schemas.openxmlformats.org/officeDocument/2006/relationships/oleObject" Target="../embeddings/oleObject10.bin"/><Relationship Id="rId9" Type="http://schemas.openxmlformats.org/officeDocument/2006/relationships/image" Target="../media/image14.emf"/><Relationship Id="rId14" Type="http://schemas.openxmlformats.org/officeDocument/2006/relationships/oleObject" Target="../embeddings/oleObject15.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19.bin"/><Relationship Id="rId13" Type="http://schemas.openxmlformats.org/officeDocument/2006/relationships/image" Target="../media/image23.emf"/><Relationship Id="rId3" Type="http://schemas.openxmlformats.org/officeDocument/2006/relationships/audio" Target="../media/audio2.wav"/><Relationship Id="rId7" Type="http://schemas.openxmlformats.org/officeDocument/2006/relationships/image" Target="../media/image20.emf"/><Relationship Id="rId12" Type="http://schemas.openxmlformats.org/officeDocument/2006/relationships/oleObject" Target="../embeddings/oleObject21.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18.bin"/><Relationship Id="rId11" Type="http://schemas.openxmlformats.org/officeDocument/2006/relationships/image" Target="../media/image22.emf"/><Relationship Id="rId5" Type="http://schemas.openxmlformats.org/officeDocument/2006/relationships/image" Target="../media/image19.emf"/><Relationship Id="rId15" Type="http://schemas.openxmlformats.org/officeDocument/2006/relationships/image" Target="../media/image24.emf"/><Relationship Id="rId10" Type="http://schemas.openxmlformats.org/officeDocument/2006/relationships/oleObject" Target="../embeddings/oleObject20.bin"/><Relationship Id="rId4" Type="http://schemas.openxmlformats.org/officeDocument/2006/relationships/oleObject" Target="../embeddings/oleObject17.bin"/><Relationship Id="rId9" Type="http://schemas.openxmlformats.org/officeDocument/2006/relationships/image" Target="../media/image21.emf"/><Relationship Id="rId1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1676400" y="3276600"/>
            <a:ext cx="4419600" cy="120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lnSpc>
                <a:spcPct val="130000"/>
              </a:lnSpc>
            </a:pPr>
            <a:r>
              <a:rPr lang="zh-CN" altLang="en-US">
                <a:solidFill>
                  <a:schemeClr val="accent2"/>
                </a:solidFill>
                <a:latin typeface="宋体" pitchFamily="2" charset="-122"/>
              </a:rPr>
              <a:t>或电势：</a:t>
            </a:r>
            <a:r>
              <a:rPr lang="zh-CN" altLang="en-US">
                <a:solidFill>
                  <a:srgbClr val="CC3300"/>
                </a:solidFill>
                <a:latin typeface="宋体" pitchFamily="2" charset="-122"/>
              </a:rPr>
              <a:t>导体是等势体</a:t>
            </a:r>
          </a:p>
          <a:p>
            <a:pPr algn="just">
              <a:lnSpc>
                <a:spcPct val="130000"/>
              </a:lnSpc>
            </a:pPr>
            <a:r>
              <a:rPr lang="zh-CN" altLang="en-US">
                <a:solidFill>
                  <a:srgbClr val="CC3300"/>
                </a:solidFill>
                <a:latin typeface="宋体" pitchFamily="2" charset="-122"/>
              </a:rPr>
              <a:t>        表面是等势面</a:t>
            </a:r>
            <a:endParaRPr lang="zh-CN" altLang="en-US" b="0">
              <a:solidFill>
                <a:srgbClr val="CC3300"/>
              </a:solidFill>
              <a:latin typeface="宋体" pitchFamily="2" charset="-122"/>
            </a:endParaRPr>
          </a:p>
        </p:txBody>
      </p:sp>
      <p:grpSp>
        <p:nvGrpSpPr>
          <p:cNvPr id="2" name="Group 3"/>
          <p:cNvGrpSpPr>
            <a:grpSpLocks/>
          </p:cNvGrpSpPr>
          <p:nvPr/>
        </p:nvGrpSpPr>
        <p:grpSpPr bwMode="auto">
          <a:xfrm>
            <a:off x="944563" y="2133600"/>
            <a:ext cx="4572000" cy="519113"/>
            <a:chOff x="816" y="1344"/>
            <a:chExt cx="2880" cy="327"/>
          </a:xfrm>
        </p:grpSpPr>
        <p:sp>
          <p:nvSpPr>
            <p:cNvPr id="1040" name="Line 4"/>
            <p:cNvSpPr>
              <a:spLocks noChangeShapeType="1"/>
            </p:cNvSpPr>
            <p:nvPr/>
          </p:nvSpPr>
          <p:spPr bwMode="auto">
            <a:xfrm>
              <a:off x="2448" y="1392"/>
              <a:ext cx="144" cy="0"/>
            </a:xfrm>
            <a:prstGeom prst="line">
              <a:avLst/>
            </a:prstGeom>
            <a:noFill/>
            <a:ln w="9525">
              <a:solidFill>
                <a:srgbClr val="CC33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041" name="Rectangle 5"/>
            <p:cNvSpPr>
              <a:spLocks noChangeArrowheads="1"/>
            </p:cNvSpPr>
            <p:nvPr/>
          </p:nvSpPr>
          <p:spPr bwMode="auto">
            <a:xfrm>
              <a:off x="816" y="1344"/>
              <a:ext cx="288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r>
                <a:rPr lang="en-US" altLang="zh-CN" sz="2200">
                  <a:solidFill>
                    <a:srgbClr val="FF00FF"/>
                  </a:solidFill>
                </a:rPr>
                <a:t> </a:t>
              </a:r>
              <a:r>
                <a:rPr lang="en-US" altLang="zh-CN">
                  <a:solidFill>
                    <a:schemeClr val="accent2"/>
                  </a:solidFill>
                  <a:latin typeface="宋体" pitchFamily="2" charset="-122"/>
                </a:rPr>
                <a:t>      </a:t>
              </a:r>
              <a:r>
                <a:rPr lang="zh-CN" altLang="en-US">
                  <a:solidFill>
                    <a:schemeClr val="accent2"/>
                  </a:solidFill>
                  <a:latin typeface="宋体" pitchFamily="2" charset="-122"/>
                </a:rPr>
                <a:t>场强：</a:t>
              </a:r>
              <a:r>
                <a:rPr lang="zh-CN" altLang="en-US">
                  <a:solidFill>
                    <a:srgbClr val="FF0000"/>
                  </a:solidFill>
                  <a:latin typeface="宋体" pitchFamily="2" charset="-122"/>
                </a:rPr>
                <a:t> </a:t>
              </a:r>
              <a:r>
                <a:rPr lang="en-US" altLang="zh-CN" i="1">
                  <a:solidFill>
                    <a:srgbClr val="CC3300"/>
                  </a:solidFill>
                  <a:latin typeface="宋体" pitchFamily="2" charset="-122"/>
                </a:rPr>
                <a:t>E</a:t>
              </a:r>
              <a:r>
                <a:rPr lang="zh-CN" altLang="en-US" baseline="-30000">
                  <a:solidFill>
                    <a:srgbClr val="CC3300"/>
                  </a:solidFill>
                  <a:latin typeface="宋体" pitchFamily="2" charset="-122"/>
                </a:rPr>
                <a:t>内 </a:t>
              </a:r>
              <a:r>
                <a:rPr lang="en-US" altLang="zh-CN">
                  <a:solidFill>
                    <a:srgbClr val="CC3300"/>
                  </a:solidFill>
                  <a:latin typeface="宋体" pitchFamily="2" charset="-122"/>
                </a:rPr>
                <a:t>= 0</a:t>
              </a:r>
              <a:endParaRPr lang="en-US" altLang="zh-CN" b="0">
                <a:solidFill>
                  <a:srgbClr val="CC3300"/>
                </a:solidFill>
                <a:latin typeface="宋体" pitchFamily="2" charset="-122"/>
              </a:endParaRPr>
            </a:p>
          </p:txBody>
        </p:sp>
      </p:grpSp>
      <p:grpSp>
        <p:nvGrpSpPr>
          <p:cNvPr id="3" name="Group 6"/>
          <p:cNvGrpSpPr>
            <a:grpSpLocks/>
          </p:cNvGrpSpPr>
          <p:nvPr/>
        </p:nvGrpSpPr>
        <p:grpSpPr bwMode="auto">
          <a:xfrm>
            <a:off x="2514600" y="2743200"/>
            <a:ext cx="3962400" cy="519113"/>
            <a:chOff x="1824" y="1785"/>
            <a:chExt cx="2496" cy="327"/>
          </a:xfrm>
        </p:grpSpPr>
        <p:sp>
          <p:nvSpPr>
            <p:cNvPr id="1038" name="Line 7"/>
            <p:cNvSpPr>
              <a:spLocks noChangeShapeType="1"/>
            </p:cNvSpPr>
            <p:nvPr/>
          </p:nvSpPr>
          <p:spPr bwMode="auto">
            <a:xfrm>
              <a:off x="2400" y="1833"/>
              <a:ext cx="104" cy="0"/>
            </a:xfrm>
            <a:prstGeom prst="line">
              <a:avLst/>
            </a:prstGeom>
            <a:noFill/>
            <a:ln w="9525">
              <a:solidFill>
                <a:srgbClr val="CC3300"/>
              </a:solidFill>
              <a:round/>
              <a:headEnd type="none" w="med" len="sm"/>
              <a:tailEnd type="triangle" w="med" len="sm"/>
            </a:ln>
            <a:extLst>
              <a:ext uri="{909E8E84-426E-40DD-AFC4-6F175D3DCCD1}">
                <a14:hiddenFill xmlns:a14="http://schemas.microsoft.com/office/drawing/2010/main">
                  <a:noFill/>
                </a14:hiddenFill>
              </a:ext>
            </a:extLst>
          </p:spPr>
          <p:txBody>
            <a:bodyPr/>
            <a:lstStyle/>
            <a:p>
              <a:endParaRPr lang="zh-CN" altLang="en-US"/>
            </a:p>
          </p:txBody>
        </p:sp>
        <p:sp>
          <p:nvSpPr>
            <p:cNvPr id="1039" name="Rectangle 8"/>
            <p:cNvSpPr>
              <a:spLocks noChangeArrowheads="1"/>
            </p:cNvSpPr>
            <p:nvPr/>
          </p:nvSpPr>
          <p:spPr bwMode="auto">
            <a:xfrm>
              <a:off x="1824" y="1785"/>
              <a:ext cx="249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r>
                <a:rPr lang="en-US" altLang="zh-CN" sz="2200"/>
                <a:t>           </a:t>
              </a:r>
              <a:r>
                <a:rPr lang="en-US" altLang="zh-CN" i="1">
                  <a:solidFill>
                    <a:srgbClr val="CC3300"/>
                  </a:solidFill>
                  <a:latin typeface="宋体" pitchFamily="2" charset="-122"/>
                </a:rPr>
                <a:t>E</a:t>
              </a:r>
              <a:r>
                <a:rPr lang="zh-CN" altLang="en-US" baseline="-30000">
                  <a:solidFill>
                    <a:srgbClr val="CC3300"/>
                  </a:solidFill>
                  <a:latin typeface="宋体" pitchFamily="2" charset="-122"/>
                </a:rPr>
                <a:t>表面 </a:t>
              </a:r>
              <a:r>
                <a:rPr lang="zh-CN" altLang="en-US">
                  <a:solidFill>
                    <a:srgbClr val="CC3300"/>
                  </a:solidFill>
                  <a:latin typeface="宋体" pitchFamily="2" charset="-122"/>
                  <a:sym typeface="Symbol" pitchFamily="18" charset="2"/>
                </a:rPr>
                <a:t></a:t>
              </a:r>
              <a:r>
                <a:rPr lang="zh-CN" altLang="en-US">
                  <a:solidFill>
                    <a:srgbClr val="CC3300"/>
                  </a:solidFill>
                  <a:latin typeface="宋体" pitchFamily="2" charset="-122"/>
                </a:rPr>
                <a:t> </a:t>
              </a:r>
              <a:r>
                <a:rPr lang="zh-CN" altLang="en-US">
                  <a:solidFill>
                    <a:srgbClr val="CC3300"/>
                  </a:solidFill>
                  <a:latin typeface="宋体" pitchFamily="2" charset="-122"/>
                  <a:sym typeface="Symbol" pitchFamily="18" charset="2"/>
                </a:rPr>
                <a:t>表面</a:t>
              </a:r>
            </a:p>
          </p:txBody>
        </p:sp>
      </p:grpSp>
      <p:sp>
        <p:nvSpPr>
          <p:cNvPr id="31753" name="Text Box 9"/>
          <p:cNvSpPr txBox="1">
            <a:spLocks noChangeArrowheads="1"/>
          </p:cNvSpPr>
          <p:nvPr/>
        </p:nvSpPr>
        <p:spPr bwMode="auto">
          <a:xfrm>
            <a:off x="152400" y="1600200"/>
            <a:ext cx="4876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r>
              <a:rPr lang="en-US" altLang="zh-CN">
                <a:solidFill>
                  <a:schemeClr val="accent2"/>
                </a:solidFill>
              </a:rPr>
              <a:t>1. </a:t>
            </a:r>
            <a:r>
              <a:rPr lang="zh-CN" altLang="en-US">
                <a:solidFill>
                  <a:schemeClr val="accent2"/>
                </a:solidFill>
              </a:rPr>
              <a:t>导体的静电平衡条件</a:t>
            </a:r>
          </a:p>
        </p:txBody>
      </p:sp>
      <p:sp>
        <p:nvSpPr>
          <p:cNvPr id="31754" name="Rectangle 10"/>
          <p:cNvSpPr>
            <a:spLocks noChangeArrowheads="1"/>
          </p:cNvSpPr>
          <p:nvPr/>
        </p:nvSpPr>
        <p:spPr bwMode="auto">
          <a:xfrm>
            <a:off x="762000" y="4649788"/>
            <a:ext cx="5162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2. </a:t>
            </a:r>
            <a:r>
              <a:rPr lang="zh-CN" altLang="en-US">
                <a:solidFill>
                  <a:schemeClr val="accent2"/>
                </a:solidFill>
              </a:rPr>
              <a:t>静电平衡时导体上的电荷分布</a:t>
            </a:r>
          </a:p>
        </p:txBody>
      </p:sp>
      <p:sp>
        <p:nvSpPr>
          <p:cNvPr id="31755" name="Text Box 11"/>
          <p:cNvSpPr txBox="1">
            <a:spLocks noChangeArrowheads="1"/>
          </p:cNvSpPr>
          <p:nvPr/>
        </p:nvSpPr>
        <p:spPr bwMode="auto">
          <a:xfrm>
            <a:off x="1455738" y="152400"/>
            <a:ext cx="66452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600">
                <a:solidFill>
                  <a:schemeClr val="accent2"/>
                </a:solidFill>
              </a:rPr>
              <a:t>静电场中的导体和电介质小结</a:t>
            </a:r>
          </a:p>
        </p:txBody>
      </p:sp>
      <p:sp>
        <p:nvSpPr>
          <p:cNvPr id="31756" name="Rectangle 12"/>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31757" name="Text Box 13"/>
          <p:cNvSpPr txBox="1">
            <a:spLocks noChangeArrowheads="1"/>
          </p:cNvSpPr>
          <p:nvPr/>
        </p:nvSpPr>
        <p:spPr bwMode="auto">
          <a:xfrm>
            <a:off x="107950" y="1017588"/>
            <a:ext cx="48768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200">
                <a:solidFill>
                  <a:schemeClr val="accent2"/>
                </a:solidFill>
              </a:rPr>
              <a:t>一、静电场中的导体</a:t>
            </a:r>
          </a:p>
        </p:txBody>
      </p:sp>
      <p:grpSp>
        <p:nvGrpSpPr>
          <p:cNvPr id="4" name="Group 15"/>
          <p:cNvGrpSpPr>
            <a:grpSpLocks/>
          </p:cNvGrpSpPr>
          <p:nvPr/>
        </p:nvGrpSpPr>
        <p:grpSpPr bwMode="auto">
          <a:xfrm>
            <a:off x="6443663" y="4724400"/>
            <a:ext cx="2108200" cy="838200"/>
            <a:chOff x="4192" y="3024"/>
            <a:chExt cx="1328" cy="528"/>
          </a:xfrm>
        </p:grpSpPr>
        <p:sp>
          <p:nvSpPr>
            <p:cNvPr id="1036" name="AutoShape 16"/>
            <p:cNvSpPr>
              <a:spLocks noChangeArrowheads="1"/>
            </p:cNvSpPr>
            <p:nvPr/>
          </p:nvSpPr>
          <p:spPr bwMode="auto">
            <a:xfrm>
              <a:off x="4224" y="3024"/>
              <a:ext cx="1296" cy="528"/>
            </a:xfrm>
            <a:prstGeom prst="wedgeRoundRectCallout">
              <a:avLst>
                <a:gd name="adj1" fmla="val -75000"/>
                <a:gd name="adj2" fmla="val 48676"/>
                <a:gd name="adj3" fmla="val 16667"/>
              </a:avLst>
            </a:prstGeom>
            <a:solidFill>
              <a:srgbClr val="FF9900"/>
            </a:solidFill>
            <a:ln w="9525">
              <a:solidFill>
                <a:srgbClr val="CC3300"/>
              </a:solidFill>
              <a:miter lim="800000"/>
              <a:headEnd/>
              <a:tailEnd/>
            </a:ln>
          </p:spPr>
          <p:txBody>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zh-CN" altLang="zh-CN"/>
            </a:p>
          </p:txBody>
        </p:sp>
        <p:sp>
          <p:nvSpPr>
            <p:cNvPr id="1037" name="Text Box 17"/>
            <p:cNvSpPr txBox="1">
              <a:spLocks noChangeArrowheads="1"/>
            </p:cNvSpPr>
            <p:nvPr/>
          </p:nvSpPr>
          <p:spPr bwMode="auto">
            <a:xfrm>
              <a:off x="4192" y="3024"/>
              <a:ext cx="1328"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2400">
                  <a:solidFill>
                    <a:schemeClr val="accent2"/>
                  </a:solidFill>
                  <a:latin typeface="宋体" pitchFamily="2" charset="-122"/>
                </a:rPr>
                <a:t>当地表面紧邻</a:t>
              </a:r>
            </a:p>
            <a:p>
              <a:pPr eaLnBrk="1" hangingPunct="1"/>
              <a:r>
                <a:rPr lang="zh-CN" altLang="en-US" sz="2400">
                  <a:solidFill>
                    <a:schemeClr val="accent2"/>
                  </a:solidFill>
                  <a:latin typeface="宋体" pitchFamily="2" charset="-122"/>
                </a:rPr>
                <a:t>处的电场强度</a:t>
              </a:r>
            </a:p>
          </p:txBody>
        </p:sp>
      </p:grpSp>
      <p:graphicFrame>
        <p:nvGraphicFramePr>
          <p:cNvPr id="31762" name="Object 18"/>
          <p:cNvGraphicFramePr>
            <a:graphicFrameLocks noChangeAspect="1"/>
          </p:cNvGraphicFramePr>
          <p:nvPr/>
        </p:nvGraphicFramePr>
        <p:xfrm>
          <a:off x="3059113" y="5516563"/>
          <a:ext cx="3024187" cy="561975"/>
        </p:xfrm>
        <a:graphic>
          <a:graphicData uri="http://schemas.openxmlformats.org/presentationml/2006/ole">
            <mc:AlternateContent xmlns:mc="http://schemas.openxmlformats.org/markup-compatibility/2006">
              <mc:Choice xmlns:v="urn:schemas-microsoft-com:vml" Requires="v">
                <p:oleObj name="公式" r:id="rId2" imgW="2654280" imgH="495000" progId="Equation.3">
                  <p:embed/>
                </p:oleObj>
              </mc:Choice>
              <mc:Fallback>
                <p:oleObj name="公式" r:id="rId2" imgW="2654280" imgH="495000" progId="Equation.3">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516563"/>
                        <a:ext cx="302418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1755"/>
                                        </p:tgtEl>
                                        <p:attrNameLst>
                                          <p:attrName>style.visibility</p:attrName>
                                        </p:attrNameLst>
                                      </p:cBhvr>
                                      <p:to>
                                        <p:strVal val="visible"/>
                                      </p:to>
                                    </p:set>
                                    <p:animEffect transition="in" filter="blinds(horizontal)">
                                      <p:cBhvr>
                                        <p:cTn id="7" dur="500"/>
                                        <p:tgtEl>
                                          <p:spTgt spid="31755"/>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31756"/>
                                        </p:tgtEl>
                                        <p:attrNameLst>
                                          <p:attrName>style.visibility</p:attrName>
                                        </p:attrNameLst>
                                      </p:cBhvr>
                                      <p:to>
                                        <p:strVal val="visible"/>
                                      </p:to>
                                    </p:set>
                                    <p:animEffect transition="in" filter="strips(upRight)">
                                      <p:cBhvr>
                                        <p:cTn id="11" dur="500"/>
                                        <p:tgtEl>
                                          <p:spTgt spid="3175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31757"/>
                                        </p:tgtEl>
                                        <p:attrNameLst>
                                          <p:attrName>style.visibility</p:attrName>
                                        </p:attrNameLst>
                                      </p:cBhvr>
                                      <p:to>
                                        <p:strVal val="visible"/>
                                      </p:to>
                                    </p:set>
                                    <p:animEffect transition="in" filter="blinds(horizontal)">
                                      <p:cBhvr>
                                        <p:cTn id="16" dur="500"/>
                                        <p:tgtEl>
                                          <p:spTgt spid="3175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grpId="0" nodeType="clickEffect">
                                  <p:stCondLst>
                                    <p:cond delay="0"/>
                                  </p:stCondLst>
                                  <p:childTnLst>
                                    <p:set>
                                      <p:cBhvr>
                                        <p:cTn id="20" dur="1" fill="hold">
                                          <p:stCondLst>
                                            <p:cond delay="0"/>
                                          </p:stCondLst>
                                        </p:cTn>
                                        <p:tgtEl>
                                          <p:spTgt spid="31753"/>
                                        </p:tgtEl>
                                        <p:attrNameLst>
                                          <p:attrName>style.visibility</p:attrName>
                                        </p:attrNameLst>
                                      </p:cBhvr>
                                      <p:to>
                                        <p:strVal val="visible"/>
                                      </p:to>
                                    </p:set>
                                    <p:animEffect transition="in" filter="blinds(horizontal)">
                                      <p:cBhvr>
                                        <p:cTn id="21" dur="500"/>
                                        <p:tgtEl>
                                          <p:spTgt spid="3175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blinds(horizontal)">
                                      <p:cBhvr>
                                        <p:cTn id="26" dur="500"/>
                                        <p:tgtEl>
                                          <p:spTgt spid="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blinds(horizontal)">
                                      <p:cBhvr>
                                        <p:cTn id="31" dur="500"/>
                                        <p:tgtEl>
                                          <p:spTgt spid="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31746"/>
                                        </p:tgtEl>
                                        <p:attrNameLst>
                                          <p:attrName>style.visibility</p:attrName>
                                        </p:attrNameLst>
                                      </p:cBhvr>
                                      <p:to>
                                        <p:strVal val="visible"/>
                                      </p:to>
                                    </p:set>
                                    <p:animEffect transition="in" filter="blinds(horizontal)">
                                      <p:cBhvr>
                                        <p:cTn id="36" dur="500"/>
                                        <p:tgtEl>
                                          <p:spTgt spid="3174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31754"/>
                                        </p:tgtEl>
                                        <p:attrNameLst>
                                          <p:attrName>style.visibility</p:attrName>
                                        </p:attrNameLst>
                                      </p:cBhvr>
                                      <p:to>
                                        <p:strVal val="visible"/>
                                      </p:to>
                                    </p:set>
                                    <p:animEffect transition="in" filter="blinds(horizontal)">
                                      <p:cBhvr>
                                        <p:cTn id="41" dur="500"/>
                                        <p:tgtEl>
                                          <p:spTgt spid="31754"/>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nodeType="clickEffect">
                                  <p:stCondLst>
                                    <p:cond delay="0"/>
                                  </p:stCondLst>
                                  <p:childTnLst>
                                    <p:set>
                                      <p:cBhvr>
                                        <p:cTn id="45" dur="1" fill="hold">
                                          <p:stCondLst>
                                            <p:cond delay="0"/>
                                          </p:stCondLst>
                                        </p:cTn>
                                        <p:tgtEl>
                                          <p:spTgt spid="31762"/>
                                        </p:tgtEl>
                                        <p:attrNameLst>
                                          <p:attrName>style.visibility</p:attrName>
                                        </p:attrNameLst>
                                      </p:cBhvr>
                                      <p:to>
                                        <p:strVal val="visible"/>
                                      </p:to>
                                    </p:set>
                                    <p:animEffect transition="in" filter="wipe(left)">
                                      <p:cBhvr>
                                        <p:cTn id="46" dur="500"/>
                                        <p:tgtEl>
                                          <p:spTgt spid="31762"/>
                                        </p:tgtEl>
                                      </p:cBhvr>
                                    </p:animEffect>
                                  </p:childTnLst>
                                </p:cTn>
                              </p:par>
                            </p:childTnLst>
                          </p:cTn>
                        </p:par>
                        <p:par>
                          <p:cTn id="47" fill="hold" nodeType="afterGroup">
                            <p:stCondLst>
                              <p:cond delay="500"/>
                            </p:stCondLst>
                            <p:childTnLst>
                              <p:par>
                                <p:cTn id="48" presetID="3" presetClass="entr" presetSubtype="10" fill="hold" nodeType="afterEffect">
                                  <p:stCondLst>
                                    <p:cond delay="0"/>
                                  </p:stCondLst>
                                  <p:childTnLst>
                                    <p:set>
                                      <p:cBhvr>
                                        <p:cTn id="49" dur="1" fill="hold">
                                          <p:stCondLst>
                                            <p:cond delay="0"/>
                                          </p:stCondLst>
                                        </p:cTn>
                                        <p:tgtEl>
                                          <p:spTgt spid="4"/>
                                        </p:tgtEl>
                                        <p:attrNameLst>
                                          <p:attrName>style.visibility</p:attrName>
                                        </p:attrNameLst>
                                      </p:cBhvr>
                                      <p:to>
                                        <p:strVal val="visible"/>
                                      </p:to>
                                    </p:set>
                                    <p:animEffect transition="in" filter="blinds(horizontal)">
                                      <p:cBhvr>
                                        <p:cTn id="5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6" grpId="0" autoUpdateAnimBg="0"/>
      <p:bldP spid="31753" grpId="0" autoUpdateAnimBg="0"/>
      <p:bldP spid="31754" grpId="0" autoUpdateAnimBg="0"/>
      <p:bldP spid="31755" grpId="0" autoUpdateAnimBg="0"/>
      <p:bldP spid="31756" grpId="0" animBg="1"/>
      <p:bldP spid="31757"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2351088" y="59117"/>
            <a:ext cx="3568700" cy="990600"/>
            <a:chOff x="1680" y="144"/>
            <a:chExt cx="2248" cy="624"/>
          </a:xfrm>
        </p:grpSpPr>
        <p:graphicFrame>
          <p:nvGraphicFramePr>
            <p:cNvPr id="6150" name="Object 3"/>
            <p:cNvGraphicFramePr>
              <a:graphicFrameLocks noChangeAspect="1"/>
            </p:cNvGraphicFramePr>
            <p:nvPr/>
          </p:nvGraphicFramePr>
          <p:xfrm>
            <a:off x="2928" y="144"/>
            <a:ext cx="1000" cy="624"/>
          </p:xfrm>
          <a:graphic>
            <a:graphicData uri="http://schemas.openxmlformats.org/presentationml/2006/ole">
              <mc:AlternateContent xmlns:mc="http://schemas.openxmlformats.org/markup-compatibility/2006">
                <mc:Choice xmlns:v="urn:schemas-microsoft-com:vml" Requires="v">
                  <p:oleObj name="Equation" r:id="rId2" imgW="1587240" imgH="990360" progId="Equation.3">
                    <p:embed/>
                  </p:oleObj>
                </mc:Choice>
                <mc:Fallback>
                  <p:oleObj name="Equation" r:id="rId2" imgW="1587240" imgH="99036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8" y="144"/>
                          <a:ext cx="1000" cy="6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61" name="Rectangle 4"/>
            <p:cNvSpPr>
              <a:spLocks noChangeArrowheads="1"/>
            </p:cNvSpPr>
            <p:nvPr/>
          </p:nvSpPr>
          <p:spPr bwMode="auto">
            <a:xfrm>
              <a:off x="1680" y="337"/>
              <a:ext cx="11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   </a:t>
              </a:r>
              <a:r>
                <a:rPr lang="zh-CN" altLang="en-US">
                  <a:solidFill>
                    <a:schemeClr val="accent2"/>
                  </a:solidFill>
                </a:rPr>
                <a:t>串联：</a:t>
              </a:r>
            </a:p>
          </p:txBody>
        </p:sp>
      </p:grpSp>
      <p:grpSp>
        <p:nvGrpSpPr>
          <p:cNvPr id="3" name="Group 5"/>
          <p:cNvGrpSpPr>
            <a:grpSpLocks/>
          </p:cNvGrpSpPr>
          <p:nvPr/>
        </p:nvGrpSpPr>
        <p:grpSpPr bwMode="auto">
          <a:xfrm>
            <a:off x="2422525" y="1140205"/>
            <a:ext cx="3597275" cy="544512"/>
            <a:chOff x="1718" y="816"/>
            <a:chExt cx="2266" cy="343"/>
          </a:xfrm>
        </p:grpSpPr>
        <p:sp>
          <p:nvSpPr>
            <p:cNvPr id="6160" name="Rectangle 6"/>
            <p:cNvSpPr>
              <a:spLocks noChangeArrowheads="1"/>
            </p:cNvSpPr>
            <p:nvPr/>
          </p:nvSpPr>
          <p:spPr bwMode="auto">
            <a:xfrm>
              <a:off x="1718" y="817"/>
              <a:ext cx="107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2.  </a:t>
              </a:r>
              <a:r>
                <a:rPr lang="zh-CN" altLang="en-US">
                  <a:solidFill>
                    <a:schemeClr val="accent2"/>
                  </a:solidFill>
                </a:rPr>
                <a:t>并联：</a:t>
              </a:r>
            </a:p>
          </p:txBody>
        </p:sp>
        <p:graphicFrame>
          <p:nvGraphicFramePr>
            <p:cNvPr id="6149" name="Object 7"/>
            <p:cNvGraphicFramePr>
              <a:graphicFrameLocks noChangeAspect="1"/>
            </p:cNvGraphicFramePr>
            <p:nvPr/>
          </p:nvGraphicFramePr>
          <p:xfrm>
            <a:off x="3016" y="816"/>
            <a:ext cx="968" cy="343"/>
          </p:xfrm>
          <a:graphic>
            <a:graphicData uri="http://schemas.openxmlformats.org/presentationml/2006/ole">
              <mc:AlternateContent xmlns:mc="http://schemas.openxmlformats.org/markup-compatibility/2006">
                <mc:Choice xmlns:v="urn:schemas-microsoft-com:vml" Requires="v">
                  <p:oleObj name="Equation" r:id="rId4" imgW="1536480" imgH="545760" progId="Equation.3">
                    <p:embed/>
                  </p:oleObj>
                </mc:Choice>
                <mc:Fallback>
                  <p:oleObj name="Equation" r:id="rId4" imgW="1536480" imgH="54576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16" y="816"/>
                          <a:ext cx="968" cy="3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896" name="Rectangle 8"/>
          <p:cNvSpPr>
            <a:spLocks noChangeArrowheads="1"/>
          </p:cNvSpPr>
          <p:nvPr/>
        </p:nvSpPr>
        <p:spPr bwMode="auto">
          <a:xfrm>
            <a:off x="413280" y="1926836"/>
            <a:ext cx="3068469"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200" dirty="0">
                <a:solidFill>
                  <a:schemeClr val="accent2"/>
                </a:solidFill>
              </a:rPr>
              <a:t>四、电场的能量</a:t>
            </a:r>
          </a:p>
        </p:txBody>
      </p:sp>
      <p:graphicFrame>
        <p:nvGraphicFramePr>
          <p:cNvPr id="37897" name="Object 9"/>
          <p:cNvGraphicFramePr>
            <a:graphicFrameLocks noChangeAspect="1"/>
          </p:cNvGraphicFramePr>
          <p:nvPr>
            <p:extLst>
              <p:ext uri="{D42A27DB-BD31-4B8C-83A1-F6EECF244321}">
                <p14:modId xmlns:p14="http://schemas.microsoft.com/office/powerpoint/2010/main" val="438562289"/>
              </p:ext>
            </p:extLst>
          </p:nvPr>
        </p:nvGraphicFramePr>
        <p:xfrm>
          <a:off x="1535497" y="3173675"/>
          <a:ext cx="4114800" cy="927100"/>
        </p:xfrm>
        <a:graphic>
          <a:graphicData uri="http://schemas.openxmlformats.org/presentationml/2006/ole">
            <mc:AlternateContent xmlns:mc="http://schemas.openxmlformats.org/markup-compatibility/2006">
              <mc:Choice xmlns:v="urn:schemas-microsoft-com:vml" Requires="v">
                <p:oleObj name="Equation" r:id="rId6" imgW="4114800" imgH="927000" progId="Equation.3">
                  <p:embed/>
                </p:oleObj>
              </mc:Choice>
              <mc:Fallback>
                <p:oleObj name="Equation" r:id="rId6" imgW="4114800" imgH="927000" progId="Equation.3">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35497" y="3173675"/>
                        <a:ext cx="41148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8" name="Text Box 11"/>
          <p:cNvSpPr txBox="1">
            <a:spLocks noChangeArrowheads="1"/>
          </p:cNvSpPr>
          <p:nvPr/>
        </p:nvSpPr>
        <p:spPr bwMode="auto">
          <a:xfrm>
            <a:off x="2144204" y="2612891"/>
            <a:ext cx="31194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r" eaLnBrk="1" hangingPunct="1"/>
            <a:r>
              <a:rPr lang="zh-CN" altLang="en-US" dirty="0">
                <a:solidFill>
                  <a:srgbClr val="CC3300"/>
                </a:solidFill>
              </a:rPr>
              <a:t>电容器的贮能公式</a:t>
            </a:r>
            <a:r>
              <a:rPr lang="zh-CN" altLang="en-US" dirty="0"/>
              <a:t> </a:t>
            </a:r>
          </a:p>
        </p:txBody>
      </p:sp>
      <p:sp>
        <p:nvSpPr>
          <p:cNvPr id="37901" name="Text Box 13"/>
          <p:cNvSpPr txBox="1">
            <a:spLocks noChangeArrowheads="1"/>
          </p:cNvSpPr>
          <p:nvPr/>
        </p:nvSpPr>
        <p:spPr bwMode="auto">
          <a:xfrm>
            <a:off x="757974" y="4987633"/>
            <a:ext cx="2687638"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dirty="0">
                <a:solidFill>
                  <a:srgbClr val="CC3300"/>
                </a:solidFill>
              </a:rPr>
              <a:t>电介质中</a:t>
            </a:r>
          </a:p>
          <a:p>
            <a:pPr eaLnBrk="1" hangingPunct="1"/>
            <a:r>
              <a:rPr lang="zh-CN" altLang="en-US" dirty="0">
                <a:solidFill>
                  <a:srgbClr val="CC3300"/>
                </a:solidFill>
              </a:rPr>
              <a:t>电场能量密度：</a:t>
            </a:r>
          </a:p>
        </p:txBody>
      </p:sp>
      <p:graphicFrame>
        <p:nvGraphicFramePr>
          <p:cNvPr id="37902" name="Object 14"/>
          <p:cNvGraphicFramePr>
            <a:graphicFrameLocks noChangeAspect="1"/>
          </p:cNvGraphicFramePr>
          <p:nvPr>
            <p:extLst>
              <p:ext uri="{D42A27DB-BD31-4B8C-83A1-F6EECF244321}">
                <p14:modId xmlns:p14="http://schemas.microsoft.com/office/powerpoint/2010/main" val="547773545"/>
              </p:ext>
            </p:extLst>
          </p:nvPr>
        </p:nvGraphicFramePr>
        <p:xfrm>
          <a:off x="3023133" y="4550514"/>
          <a:ext cx="4343400" cy="1000125"/>
        </p:xfrm>
        <a:graphic>
          <a:graphicData uri="http://schemas.openxmlformats.org/presentationml/2006/ole">
            <mc:AlternateContent xmlns:mc="http://schemas.openxmlformats.org/markup-compatibility/2006">
              <mc:Choice xmlns:v="urn:schemas-microsoft-com:vml" Requires="v">
                <p:oleObj name="公式" r:id="rId8" imgW="4025880" imgH="927000" progId="Equation.3">
                  <p:embed/>
                </p:oleObj>
              </mc:Choice>
              <mc:Fallback>
                <p:oleObj name="公式" r:id="rId8" imgW="4025880" imgH="9270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3133" y="4550514"/>
                        <a:ext cx="4343400" cy="1000125"/>
                      </a:xfrm>
                      <a:prstGeom prst="rect">
                        <a:avLst/>
                      </a:prstGeom>
                      <a:noFill/>
                      <a:ln>
                        <a:noFill/>
                      </a:ln>
                      <a:effectLst/>
                      <a:extLst>
                        <a:ext uri="{909E8E84-426E-40DD-AFC4-6F175D3DCCD1}">
                          <a14:hiddenFill xmlns:a14="http://schemas.microsoft.com/office/drawing/2010/main">
                            <a:gradFill rotWithShape="0">
                              <a:gsLst>
                                <a:gs pos="0">
                                  <a:schemeClr val="accent1">
                                    <a:gamma/>
                                    <a:tint val="53725"/>
                                    <a:invGamma/>
                                  </a:schemeClr>
                                </a:gs>
                                <a:gs pos="100000">
                                  <a:schemeClr val="accent1"/>
                                </a:gs>
                              </a:gsLst>
                              <a:lin ang="5400000" scaled="1"/>
                            </a:gra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3" name="Object 15"/>
          <p:cNvGraphicFramePr>
            <a:graphicFrameLocks noChangeAspect="1"/>
          </p:cNvGraphicFramePr>
          <p:nvPr>
            <p:extLst>
              <p:ext uri="{D42A27DB-BD31-4B8C-83A1-F6EECF244321}">
                <p14:modId xmlns:p14="http://schemas.microsoft.com/office/powerpoint/2010/main" val="2648038435"/>
              </p:ext>
            </p:extLst>
          </p:nvPr>
        </p:nvGraphicFramePr>
        <p:xfrm>
          <a:off x="3361051" y="5709008"/>
          <a:ext cx="3960813" cy="1079500"/>
        </p:xfrm>
        <a:graphic>
          <a:graphicData uri="http://schemas.openxmlformats.org/presentationml/2006/ole">
            <mc:AlternateContent xmlns:mc="http://schemas.openxmlformats.org/markup-compatibility/2006">
              <mc:Choice xmlns:v="urn:schemas-microsoft-com:vml" Requires="v">
                <p:oleObj name="公式" r:id="rId10" imgW="1536480" imgH="419040" progId="Equation.3">
                  <p:embed/>
                </p:oleObj>
              </mc:Choice>
              <mc:Fallback>
                <p:oleObj name="公式" r:id="rId10" imgW="1536480" imgH="41904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61051" y="5709008"/>
                        <a:ext cx="3960813"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904" name="Text Box 16"/>
          <p:cNvSpPr txBox="1">
            <a:spLocks noChangeArrowheads="1"/>
          </p:cNvSpPr>
          <p:nvPr/>
        </p:nvSpPr>
        <p:spPr bwMode="auto">
          <a:xfrm>
            <a:off x="406400" y="687767"/>
            <a:ext cx="1612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电容器组</a:t>
            </a:r>
          </a:p>
        </p:txBody>
      </p:sp>
      <p:sp>
        <p:nvSpPr>
          <p:cNvPr id="37905" name="AutoShape 17"/>
          <p:cNvSpPr>
            <a:spLocks/>
          </p:cNvSpPr>
          <p:nvPr/>
        </p:nvSpPr>
        <p:spPr bwMode="auto">
          <a:xfrm>
            <a:off x="2275077" y="591723"/>
            <a:ext cx="122238" cy="835025"/>
          </a:xfrm>
          <a:prstGeom prst="leftBrace">
            <a:avLst>
              <a:gd name="adj1" fmla="val 56926"/>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8" name="对象 17"/>
          <p:cNvGraphicFramePr>
            <a:graphicFrameLocks noChangeAspect="1"/>
          </p:cNvGraphicFramePr>
          <p:nvPr>
            <p:extLst>
              <p:ext uri="{D42A27DB-BD31-4B8C-83A1-F6EECF244321}">
                <p14:modId xmlns:p14="http://schemas.microsoft.com/office/powerpoint/2010/main" val="2128942210"/>
              </p:ext>
            </p:extLst>
          </p:nvPr>
        </p:nvGraphicFramePr>
        <p:xfrm>
          <a:off x="6444208" y="2440100"/>
          <a:ext cx="2075525" cy="1008112"/>
        </p:xfrm>
        <a:graphic>
          <a:graphicData uri="http://schemas.openxmlformats.org/presentationml/2006/ole">
            <mc:AlternateContent xmlns:mc="http://schemas.openxmlformats.org/markup-compatibility/2006">
              <mc:Choice xmlns:v="urn:schemas-microsoft-com:vml" Requires="v">
                <p:oleObj name="Equation" r:id="rId12" imgW="888840" imgH="431640" progId="Equation.DSMT4">
                  <p:embed/>
                </p:oleObj>
              </mc:Choice>
              <mc:Fallback>
                <p:oleObj name="Equation" r:id="rId12" imgW="888840" imgH="431640" progId="Equation.DSMT4">
                  <p:embed/>
                  <p:pic>
                    <p:nvPicPr>
                      <p:cNvPr id="4" name="对象 3"/>
                      <p:cNvPicPr/>
                      <p:nvPr/>
                    </p:nvPicPr>
                    <p:blipFill>
                      <a:blip r:embed="rId13"/>
                      <a:stretch>
                        <a:fillRect/>
                      </a:stretch>
                    </p:blipFill>
                    <p:spPr>
                      <a:xfrm>
                        <a:off x="6444208" y="2440100"/>
                        <a:ext cx="2075525" cy="1008112"/>
                      </a:xfrm>
                      <a:prstGeom prst="rect">
                        <a:avLst/>
                      </a:prstGeom>
                    </p:spPr>
                  </p:pic>
                </p:oleObj>
              </mc:Fallback>
            </mc:AlternateContent>
          </a:graphicData>
        </a:graphic>
      </p:graphicFrame>
      <p:graphicFrame>
        <p:nvGraphicFramePr>
          <p:cNvPr id="19" name="对象 18"/>
          <p:cNvGraphicFramePr>
            <a:graphicFrameLocks noChangeAspect="1"/>
          </p:cNvGraphicFramePr>
          <p:nvPr>
            <p:extLst>
              <p:ext uri="{D42A27DB-BD31-4B8C-83A1-F6EECF244321}">
                <p14:modId xmlns:p14="http://schemas.microsoft.com/office/powerpoint/2010/main" val="3481524045"/>
              </p:ext>
            </p:extLst>
          </p:nvPr>
        </p:nvGraphicFramePr>
        <p:xfrm>
          <a:off x="6435016" y="3399676"/>
          <a:ext cx="2043475" cy="1150838"/>
        </p:xfrm>
        <a:graphic>
          <a:graphicData uri="http://schemas.openxmlformats.org/presentationml/2006/ole">
            <mc:AlternateContent xmlns:mc="http://schemas.openxmlformats.org/markup-compatibility/2006">
              <mc:Choice xmlns:v="urn:schemas-microsoft-com:vml" Requires="v">
                <p:oleObj name="Equation" r:id="rId14" imgW="812520" imgH="457200" progId="Equation.DSMT4">
                  <p:embed/>
                </p:oleObj>
              </mc:Choice>
              <mc:Fallback>
                <p:oleObj name="Equation" r:id="rId14" imgW="812520" imgH="457200" progId="Equation.DSMT4">
                  <p:embed/>
                  <p:pic>
                    <p:nvPicPr>
                      <p:cNvPr id="5" name="对象 4"/>
                      <p:cNvPicPr>
                        <a:picLocks noChangeAspect="1" noChangeArrowheads="1"/>
                      </p:cNvPicPr>
                      <p:nvPr/>
                    </p:nvPicPr>
                    <p:blipFill>
                      <a:blip r:embed="rId15"/>
                      <a:srcRect/>
                      <a:stretch>
                        <a:fillRect/>
                      </a:stretch>
                    </p:blipFill>
                    <p:spPr bwMode="auto">
                      <a:xfrm>
                        <a:off x="6435016" y="3399676"/>
                        <a:ext cx="2043475" cy="1150838"/>
                      </a:xfrm>
                      <a:prstGeom prst="rect">
                        <a:avLst/>
                      </a:prstGeom>
                      <a:noFill/>
                      <a:ln>
                        <a:noFill/>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7904"/>
                                        </p:tgtEl>
                                        <p:attrNameLst>
                                          <p:attrName>style.visibility</p:attrName>
                                        </p:attrNameLst>
                                      </p:cBhvr>
                                      <p:to>
                                        <p:strVal val="visible"/>
                                      </p:to>
                                    </p:set>
                                    <p:animEffect transition="in" filter="blinds(horizontal)">
                                      <p:cBhvr>
                                        <p:cTn id="7" dur="500"/>
                                        <p:tgtEl>
                                          <p:spTgt spid="3790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7905"/>
                                        </p:tgtEl>
                                        <p:attrNameLst>
                                          <p:attrName>style.visibility</p:attrName>
                                        </p:attrNameLst>
                                      </p:cBhvr>
                                      <p:to>
                                        <p:strVal val="visible"/>
                                      </p:to>
                                    </p:set>
                                    <p:animEffect transition="in" filter="blinds(horizontal)">
                                      <p:cBhvr>
                                        <p:cTn id="11" dur="500"/>
                                        <p:tgtEl>
                                          <p:spTgt spid="3790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blinds(horizontal)">
                                      <p:cBhvr>
                                        <p:cTn id="16" dur="500"/>
                                        <p:tgtEl>
                                          <p:spTgt spid="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blinds(horizontal)">
                                      <p:cBhvr>
                                        <p:cTn id="21" dur="500"/>
                                        <p:tgtEl>
                                          <p:spTgt spid="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7896"/>
                                        </p:tgtEl>
                                        <p:attrNameLst>
                                          <p:attrName>style.visibility</p:attrName>
                                        </p:attrNameLst>
                                      </p:cBhvr>
                                      <p:to>
                                        <p:strVal val="visible"/>
                                      </p:to>
                                    </p:set>
                                    <p:animEffect transition="in" filter="blinds(horizontal)">
                                      <p:cBhvr>
                                        <p:cTn id="26" dur="500"/>
                                        <p:tgtEl>
                                          <p:spTgt spid="37896"/>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3" presetClass="entr" presetSubtype="16" fill="hold" nodeType="clickEffect">
                                  <p:stCondLst>
                                    <p:cond delay="0"/>
                                  </p:stCondLst>
                                  <p:childTnLst>
                                    <p:set>
                                      <p:cBhvr>
                                        <p:cTn id="30" dur="1" fill="hold">
                                          <p:stCondLst>
                                            <p:cond delay="0"/>
                                          </p:stCondLst>
                                        </p:cTn>
                                        <p:tgtEl>
                                          <p:spTgt spid="37897"/>
                                        </p:tgtEl>
                                        <p:attrNameLst>
                                          <p:attrName>style.visibility</p:attrName>
                                        </p:attrNameLst>
                                      </p:cBhvr>
                                      <p:to>
                                        <p:strVal val="visible"/>
                                      </p:to>
                                    </p:set>
                                    <p:anim calcmode="lin" valueType="num">
                                      <p:cBhvr>
                                        <p:cTn id="31" dur="500" fill="hold"/>
                                        <p:tgtEl>
                                          <p:spTgt spid="37897"/>
                                        </p:tgtEl>
                                        <p:attrNameLst>
                                          <p:attrName>ppt_w</p:attrName>
                                        </p:attrNameLst>
                                      </p:cBhvr>
                                      <p:tavLst>
                                        <p:tav tm="0">
                                          <p:val>
                                            <p:fltVal val="0"/>
                                          </p:val>
                                        </p:tav>
                                        <p:tav tm="100000">
                                          <p:val>
                                            <p:strVal val="#ppt_w"/>
                                          </p:val>
                                        </p:tav>
                                      </p:tavLst>
                                    </p:anim>
                                    <p:anim calcmode="lin" valueType="num">
                                      <p:cBhvr>
                                        <p:cTn id="32" dur="500" fill="hold"/>
                                        <p:tgtEl>
                                          <p:spTgt spid="37897"/>
                                        </p:tgtEl>
                                        <p:attrNameLst>
                                          <p:attrName>ppt_h</p:attrName>
                                        </p:attrNameLst>
                                      </p:cBhvr>
                                      <p:tavLst>
                                        <p:tav tm="0">
                                          <p:val>
                                            <p:fltVal val="0"/>
                                          </p:val>
                                        </p:tav>
                                        <p:tav tm="100000">
                                          <p:val>
                                            <p:strVal val="#ppt_h"/>
                                          </p:val>
                                        </p:tav>
                                      </p:tavLst>
                                    </p:anim>
                                  </p:childTnLst>
                                </p:cTn>
                              </p:par>
                            </p:childTnLst>
                          </p:cTn>
                        </p:par>
                        <p:par>
                          <p:cTn id="33" fill="hold" nodeType="withGroup">
                            <p:stCondLst>
                              <p:cond delay="500"/>
                            </p:stCondLst>
                            <p:childTnLst>
                              <p:par>
                                <p:cTn id="34" presetID="1" presetClass="entr" presetSubtype="0" fill="hold" nodeType="afterEffect">
                                  <p:stCondLst>
                                    <p:cond delay="0"/>
                                  </p:stCondLst>
                                  <p:childTnLst>
                                    <p:set>
                                      <p:cBhvr>
                                        <p:cTn id="35" dur="1" fill="hold">
                                          <p:stCondLst>
                                            <p:cond delay="0"/>
                                          </p:stCondLst>
                                        </p:cTn>
                                        <p:tgtEl>
                                          <p:spTgt spid="19"/>
                                        </p:tgtEl>
                                        <p:attrNameLst>
                                          <p:attrName>style.visibility</p:attrName>
                                        </p:attrNameLst>
                                      </p:cBhvr>
                                      <p:to>
                                        <p:strVal val="visible"/>
                                      </p:to>
                                    </p:set>
                                  </p:childTnLst>
                                </p:cTn>
                              </p:par>
                            </p:childTnLst>
                          </p:cTn>
                        </p:par>
                        <p:par>
                          <p:cTn id="36" fill="hold">
                            <p:stCondLst>
                              <p:cond delay="500"/>
                            </p:stCondLst>
                            <p:childTnLst>
                              <p:par>
                                <p:cTn id="37" presetID="1" presetClass="entr" presetSubtype="0" fill="hold" nodeType="after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15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7901"/>
                                        </p:tgtEl>
                                        <p:attrNameLst>
                                          <p:attrName>style.visibility</p:attrName>
                                        </p:attrNameLst>
                                      </p:cBhvr>
                                      <p:to>
                                        <p:strVal val="visible"/>
                                      </p:to>
                                    </p:set>
                                    <p:animEffect transition="in" filter="wipe(left)">
                                      <p:cBhvr>
                                        <p:cTn id="45" dur="500"/>
                                        <p:tgtEl>
                                          <p:spTgt spid="37901"/>
                                        </p:tgtEl>
                                      </p:cBhvr>
                                    </p:animEffect>
                                  </p:childTnLst>
                                </p:cTn>
                              </p:par>
                            </p:childTnLst>
                          </p:cTn>
                        </p:par>
                      </p:childTnLst>
                    </p:cTn>
                  </p:par>
                  <p:par>
                    <p:cTn id="46" fill="hold" nodeType="clickPar">
                      <p:stCondLst>
                        <p:cond delay="indefinite"/>
                      </p:stCondLst>
                      <p:childTnLst>
                        <p:par>
                          <p:cTn id="47" fill="hold" nodeType="withGroup">
                            <p:stCondLst>
                              <p:cond delay="0"/>
                            </p:stCondLst>
                            <p:childTnLst>
                              <p:par>
                                <p:cTn id="48" presetID="23" presetClass="entr" presetSubtype="16" fill="hold" nodeType="clickEffect">
                                  <p:stCondLst>
                                    <p:cond delay="0"/>
                                  </p:stCondLst>
                                  <p:childTnLst>
                                    <p:set>
                                      <p:cBhvr>
                                        <p:cTn id="49" dur="1" fill="hold">
                                          <p:stCondLst>
                                            <p:cond delay="0"/>
                                          </p:stCondLst>
                                        </p:cTn>
                                        <p:tgtEl>
                                          <p:spTgt spid="37902"/>
                                        </p:tgtEl>
                                        <p:attrNameLst>
                                          <p:attrName>style.visibility</p:attrName>
                                        </p:attrNameLst>
                                      </p:cBhvr>
                                      <p:to>
                                        <p:strVal val="visible"/>
                                      </p:to>
                                    </p:set>
                                    <p:anim calcmode="lin" valueType="num">
                                      <p:cBhvr>
                                        <p:cTn id="50" dur="500" fill="hold"/>
                                        <p:tgtEl>
                                          <p:spTgt spid="37902"/>
                                        </p:tgtEl>
                                        <p:attrNameLst>
                                          <p:attrName>ppt_w</p:attrName>
                                        </p:attrNameLst>
                                      </p:cBhvr>
                                      <p:tavLst>
                                        <p:tav tm="0">
                                          <p:val>
                                            <p:fltVal val="0"/>
                                          </p:val>
                                        </p:tav>
                                        <p:tav tm="100000">
                                          <p:val>
                                            <p:strVal val="#ppt_w"/>
                                          </p:val>
                                        </p:tav>
                                      </p:tavLst>
                                    </p:anim>
                                    <p:anim calcmode="lin" valueType="num">
                                      <p:cBhvr>
                                        <p:cTn id="51" dur="500" fill="hold"/>
                                        <p:tgtEl>
                                          <p:spTgt spid="37902"/>
                                        </p:tgtEl>
                                        <p:attrNameLst>
                                          <p:attrName>ppt_h</p:attrName>
                                        </p:attrNameLst>
                                      </p:cBhvr>
                                      <p:tavLst>
                                        <p:tav tm="0">
                                          <p:val>
                                            <p:fltVal val="0"/>
                                          </p:val>
                                        </p:tav>
                                        <p:tav tm="100000">
                                          <p:val>
                                            <p:strVal val="#ppt_h"/>
                                          </p:val>
                                        </p:tav>
                                      </p:tavLst>
                                    </p:anim>
                                  </p:childTnLst>
                                </p:cTn>
                              </p:par>
                            </p:childTnLst>
                          </p:cTn>
                        </p:par>
                      </p:childTnLst>
                    </p:cTn>
                  </p:par>
                  <p:par>
                    <p:cTn id="52" fill="hold" nodeType="clickPar">
                      <p:stCondLst>
                        <p:cond delay="indefinite"/>
                      </p:stCondLst>
                      <p:childTnLst>
                        <p:par>
                          <p:cTn id="53" fill="hold" nodeType="withGroup">
                            <p:stCondLst>
                              <p:cond delay="0"/>
                            </p:stCondLst>
                            <p:childTnLst>
                              <p:par>
                                <p:cTn id="54" presetID="23" presetClass="entr" presetSubtype="16" fill="hold" nodeType="clickEffect">
                                  <p:stCondLst>
                                    <p:cond delay="0"/>
                                  </p:stCondLst>
                                  <p:childTnLst>
                                    <p:set>
                                      <p:cBhvr>
                                        <p:cTn id="55" dur="1" fill="hold">
                                          <p:stCondLst>
                                            <p:cond delay="0"/>
                                          </p:stCondLst>
                                        </p:cTn>
                                        <p:tgtEl>
                                          <p:spTgt spid="37903"/>
                                        </p:tgtEl>
                                        <p:attrNameLst>
                                          <p:attrName>style.visibility</p:attrName>
                                        </p:attrNameLst>
                                      </p:cBhvr>
                                      <p:to>
                                        <p:strVal val="visible"/>
                                      </p:to>
                                    </p:set>
                                    <p:anim calcmode="lin" valueType="num">
                                      <p:cBhvr>
                                        <p:cTn id="56" dur="500" fill="hold"/>
                                        <p:tgtEl>
                                          <p:spTgt spid="37903"/>
                                        </p:tgtEl>
                                        <p:attrNameLst>
                                          <p:attrName>ppt_w</p:attrName>
                                        </p:attrNameLst>
                                      </p:cBhvr>
                                      <p:tavLst>
                                        <p:tav tm="0">
                                          <p:val>
                                            <p:fltVal val="0"/>
                                          </p:val>
                                        </p:tav>
                                        <p:tav tm="100000">
                                          <p:val>
                                            <p:strVal val="#ppt_w"/>
                                          </p:val>
                                        </p:tav>
                                      </p:tavLst>
                                    </p:anim>
                                    <p:anim calcmode="lin" valueType="num">
                                      <p:cBhvr>
                                        <p:cTn id="57" dur="500" fill="hold"/>
                                        <p:tgtEl>
                                          <p:spTgt spid="3790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6" grpId="0" autoUpdateAnimBg="0"/>
      <p:bldP spid="6158" grpId="0"/>
      <p:bldP spid="37901" grpId="0" autoUpdateAnimBg="0"/>
      <p:bldP spid="37904" grpId="0" autoUpdateAnimBg="0"/>
      <p:bldP spid="3790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ChangeArrowheads="1"/>
          </p:cNvSpPr>
          <p:nvPr/>
        </p:nvSpPr>
        <p:spPr bwMode="auto">
          <a:xfrm>
            <a:off x="1657367" y="979488"/>
            <a:ext cx="5708614"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kumimoji="1" sz="3200">
                <a:solidFill>
                  <a:schemeClr val="tx1"/>
                </a:solidFill>
                <a:latin typeface="Times New Roman" pitchFamily="18" charset="0"/>
                <a:ea typeface="宋体" pitchFamily="2" charset="-122"/>
              </a:defRPr>
            </a:lvl1pPr>
            <a:lvl2pPr marL="742950" indent="-285750">
              <a:spcBef>
                <a:spcPct val="20000"/>
              </a:spcBef>
              <a:buChar char="–"/>
              <a:defRPr kumimoji="1" sz="2800">
                <a:solidFill>
                  <a:schemeClr val="tx1"/>
                </a:solidFill>
                <a:latin typeface="Times New Roman" pitchFamily="18" charset="0"/>
                <a:ea typeface="宋体" pitchFamily="2" charset="-122"/>
              </a:defRPr>
            </a:lvl2pPr>
            <a:lvl3pPr marL="1143000" indent="-228600">
              <a:spcBef>
                <a:spcPct val="20000"/>
              </a:spcBef>
              <a:buChar char="•"/>
              <a:defRPr kumimoji="1" sz="2400">
                <a:solidFill>
                  <a:schemeClr val="tx1"/>
                </a:solidFill>
                <a:latin typeface="Times New Roman" pitchFamily="18" charset="0"/>
                <a:ea typeface="宋体" pitchFamily="2" charset="-122"/>
              </a:defRPr>
            </a:lvl3pPr>
            <a:lvl4pPr marL="1600200" indent="-228600">
              <a:spcBef>
                <a:spcPct val="20000"/>
              </a:spcBef>
              <a:buChar char="–"/>
              <a:defRPr kumimoji="1" sz="2000">
                <a:solidFill>
                  <a:schemeClr val="tx1"/>
                </a:solidFill>
                <a:latin typeface="Times New Roman" pitchFamily="18" charset="0"/>
                <a:ea typeface="宋体" pitchFamily="2" charset="-122"/>
              </a:defRPr>
            </a:lvl4pPr>
            <a:lvl5pPr marL="2057400" indent="-228600">
              <a:spcBef>
                <a:spcPct val="20000"/>
              </a:spcBef>
              <a:buChar char="»"/>
              <a:defRPr kumimoji="1" sz="2000">
                <a:solidFill>
                  <a:schemeClr val="tx1"/>
                </a:solidFill>
                <a:latin typeface="Times New Roman" pitchFamily="18" charset="0"/>
                <a:ea typeface="宋体" pitchFamily="2" charset="-122"/>
              </a:defRPr>
            </a:lvl5pPr>
            <a:lvl6pPr marL="25146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6pPr>
            <a:lvl7pPr marL="29718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7pPr>
            <a:lvl8pPr marL="34290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8pPr>
            <a:lvl9pPr marL="3886200" indent="-228600" eaLnBrk="0" fontAlgn="base" hangingPunct="0">
              <a:spcBef>
                <a:spcPct val="20000"/>
              </a:spcBef>
              <a:spcAft>
                <a:spcPct val="0"/>
              </a:spcAft>
              <a:buChar char="»"/>
              <a:defRPr kumimoji="1" sz="2000">
                <a:solidFill>
                  <a:schemeClr val="tx1"/>
                </a:solidFill>
                <a:latin typeface="Times New Roman" pitchFamily="18" charset="0"/>
                <a:ea typeface="宋体" pitchFamily="2" charset="-122"/>
              </a:defRPr>
            </a:lvl9pPr>
          </a:lstStyle>
          <a:p>
            <a:pPr algn="ctr">
              <a:spcBef>
                <a:spcPct val="0"/>
              </a:spcBef>
              <a:buFontTx/>
              <a:buNone/>
            </a:pPr>
            <a:r>
              <a:rPr lang="zh-CN" altLang="en-US" sz="4000" dirty="0">
                <a:solidFill>
                  <a:schemeClr val="accent2"/>
                </a:solidFill>
              </a:rPr>
              <a:t>作业： </a:t>
            </a:r>
            <a:r>
              <a:rPr lang="en-US" altLang="zh-CN" sz="4000" dirty="0">
                <a:solidFill>
                  <a:schemeClr val="accent2"/>
                </a:solidFill>
              </a:rPr>
              <a:t>5-14</a:t>
            </a:r>
            <a:r>
              <a:rPr lang="zh-CN" altLang="en-US" sz="4000" dirty="0">
                <a:solidFill>
                  <a:schemeClr val="accent2"/>
                </a:solidFill>
              </a:rPr>
              <a:t>，</a:t>
            </a:r>
            <a:r>
              <a:rPr lang="en-US" altLang="zh-CN" sz="4000" dirty="0">
                <a:solidFill>
                  <a:schemeClr val="accent2"/>
                </a:solidFill>
              </a:rPr>
              <a:t>5-15</a:t>
            </a:r>
            <a:r>
              <a:rPr lang="zh-CN" altLang="en-US" sz="4000" dirty="0">
                <a:solidFill>
                  <a:schemeClr val="accent2"/>
                </a:solidFill>
              </a:rPr>
              <a:t>，</a:t>
            </a:r>
            <a:r>
              <a:rPr lang="en-US" altLang="zh-CN" sz="4000" dirty="0">
                <a:solidFill>
                  <a:schemeClr val="accent2"/>
                </a:solidFill>
              </a:rPr>
              <a:t>5-16</a:t>
            </a:r>
            <a:endParaRPr lang="zh-CN" altLang="en-US" sz="4000" dirty="0">
              <a:solidFill>
                <a:schemeClr val="accent2"/>
              </a:solidFill>
            </a:endParaRPr>
          </a:p>
        </p:txBody>
      </p:sp>
    </p:spTree>
    <p:extLst>
      <p:ext uri="{BB962C8B-B14F-4D97-AF65-F5344CB8AC3E}">
        <p14:creationId xmlns:p14="http://schemas.microsoft.com/office/powerpoint/2010/main" val="394586068"/>
      </p:ext>
    </p:extLst>
  </p:cSld>
  <p:clrMapOvr>
    <a:masterClrMapping/>
  </p:clrMapOvr>
  <p:transition>
    <p:zoom dir="in"/>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7" presetClass="entr" presetSubtype="0" fill="hold" grpId="0" nodeType="clickEffect">
                                  <p:stCondLst>
                                    <p:cond delay="0"/>
                                  </p:stCondLst>
                                  <p:iterate type="lt">
                                    <p:tmPct val="50000"/>
                                  </p:iterate>
                                  <p:childTnLst>
                                    <p:set>
                                      <p:cBhvr>
                                        <p:cTn id="6" dur="1" fill="hold">
                                          <p:stCondLst>
                                            <p:cond delay="0"/>
                                          </p:stCondLst>
                                        </p:cTn>
                                        <p:tgtEl>
                                          <p:spTgt spid="2"/>
                                        </p:tgtEl>
                                        <p:attrNameLst>
                                          <p:attrName>style.visibility</p:attrName>
                                        </p:attrNameLst>
                                      </p:cBhvr>
                                      <p:to>
                                        <p:strVal val="visible"/>
                                      </p:to>
                                    </p:set>
                                    <p:anim calcmode="discrete" valueType="clr">
                                      <p:cBhvr override="childStyle">
                                        <p:cTn id="7" dur="80"/>
                                        <p:tgtEl>
                                          <p:spTgt spid="2"/>
                                        </p:tgtEl>
                                        <p:attrNameLst>
                                          <p:attrName>style.color</p:attrName>
                                        </p:attrNameLst>
                                      </p:cBhvr>
                                      <p:tavLst>
                                        <p:tav tm="0">
                                          <p:val>
                                            <p:clrVal>
                                              <a:schemeClr val="accent2"/>
                                            </p:clrVal>
                                          </p:val>
                                        </p:tav>
                                        <p:tav tm="50000">
                                          <p:val>
                                            <p:clrVal>
                                              <a:schemeClr val="hlink"/>
                                            </p:clrVal>
                                          </p:val>
                                        </p:tav>
                                      </p:tavLst>
                                    </p:anim>
                                    <p:anim calcmode="discrete" valueType="clr">
                                      <p:cBhvr>
                                        <p:cTn id="8" dur="80"/>
                                        <p:tgtEl>
                                          <p:spTgt spid="2"/>
                                        </p:tgtEl>
                                        <p:attrNameLst>
                                          <p:attrName>fillcolor</p:attrName>
                                        </p:attrNameLst>
                                      </p:cBhvr>
                                      <p:tavLst>
                                        <p:tav tm="0">
                                          <p:val>
                                            <p:clrVal>
                                              <a:schemeClr val="accent2"/>
                                            </p:clrVal>
                                          </p:val>
                                        </p:tav>
                                        <p:tav tm="50000">
                                          <p:val>
                                            <p:clrVal>
                                              <a:schemeClr val="hlink"/>
                                            </p:clrVal>
                                          </p:val>
                                        </p:tav>
                                      </p:tavLst>
                                    </p:anim>
                                    <p:set>
                                      <p:cBhvr>
                                        <p:cTn id="9" dur="80"/>
                                        <p:tgtEl>
                                          <p:spTgt spid="2"/>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ext Box 2"/>
          <p:cNvSpPr txBox="1">
            <a:spLocks noChangeArrowheads="1"/>
          </p:cNvSpPr>
          <p:nvPr/>
        </p:nvSpPr>
        <p:spPr bwMode="auto">
          <a:xfrm>
            <a:off x="755650" y="381000"/>
            <a:ext cx="73183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4000">
                <a:solidFill>
                  <a:schemeClr val="accent2"/>
                </a:solidFill>
              </a:rPr>
              <a:t>静电场中的导体和电介质练习题</a:t>
            </a:r>
          </a:p>
        </p:txBody>
      </p:sp>
      <p:sp>
        <p:nvSpPr>
          <p:cNvPr id="2051" name="Text Box 3"/>
          <p:cNvSpPr txBox="1">
            <a:spLocks noChangeArrowheads="1"/>
          </p:cNvSpPr>
          <p:nvPr/>
        </p:nvSpPr>
        <p:spPr bwMode="auto">
          <a:xfrm>
            <a:off x="381000" y="144780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200">
                <a:solidFill>
                  <a:srgbClr val="CC3300"/>
                </a:solidFill>
              </a:rPr>
              <a:t>选择题：</a:t>
            </a:r>
            <a:endParaRPr lang="zh-CN" altLang="en-US" sz="2400" b="0"/>
          </a:p>
        </p:txBody>
      </p:sp>
      <p:grpSp>
        <p:nvGrpSpPr>
          <p:cNvPr id="2" name="Group 24"/>
          <p:cNvGrpSpPr>
            <a:grpSpLocks/>
          </p:cNvGrpSpPr>
          <p:nvPr/>
        </p:nvGrpSpPr>
        <p:grpSpPr bwMode="auto">
          <a:xfrm>
            <a:off x="822325" y="2514600"/>
            <a:ext cx="8027988" cy="3429000"/>
            <a:chOff x="518" y="1584"/>
            <a:chExt cx="5057" cy="2160"/>
          </a:xfrm>
        </p:grpSpPr>
        <p:sp>
          <p:nvSpPr>
            <p:cNvPr id="7175" name="Text Box 4"/>
            <p:cNvSpPr txBox="1">
              <a:spLocks noChangeArrowheads="1"/>
            </p:cNvSpPr>
            <p:nvPr/>
          </p:nvSpPr>
          <p:spPr bwMode="auto">
            <a:xfrm>
              <a:off x="720" y="1584"/>
              <a:ext cx="313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 </a:t>
              </a:r>
              <a:r>
                <a:rPr lang="zh-CN" altLang="en-US">
                  <a:solidFill>
                    <a:schemeClr val="accent2"/>
                  </a:solidFill>
                </a:rPr>
                <a:t>如图，若</a:t>
              </a:r>
              <a:r>
                <a:rPr lang="en-US" altLang="zh-CN" i="1">
                  <a:solidFill>
                    <a:schemeClr val="accent2"/>
                  </a:solidFill>
                </a:rPr>
                <a:t>N</a:t>
              </a:r>
              <a:r>
                <a:rPr lang="zh-CN" altLang="en-US">
                  <a:solidFill>
                    <a:schemeClr val="accent2"/>
                  </a:solidFill>
                </a:rPr>
                <a:t>接地时，导体</a:t>
              </a:r>
              <a:r>
                <a:rPr lang="en-US" altLang="zh-CN" i="1">
                  <a:solidFill>
                    <a:schemeClr val="accent2"/>
                  </a:solidFill>
                </a:rPr>
                <a:t>N</a:t>
              </a:r>
              <a:r>
                <a:rPr lang="zh-CN" altLang="en-US">
                  <a:solidFill>
                    <a:schemeClr val="accent2"/>
                  </a:solidFill>
                </a:rPr>
                <a:t>上</a:t>
              </a:r>
            </a:p>
          </p:txBody>
        </p:sp>
        <p:sp>
          <p:nvSpPr>
            <p:cNvPr id="7176" name="Text Box 8"/>
            <p:cNvSpPr txBox="1">
              <a:spLocks noChangeArrowheads="1"/>
            </p:cNvSpPr>
            <p:nvPr/>
          </p:nvSpPr>
          <p:spPr bwMode="auto">
            <a:xfrm>
              <a:off x="541" y="2976"/>
              <a:ext cx="20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）正电荷消失；</a:t>
              </a:r>
            </a:p>
          </p:txBody>
        </p:sp>
        <p:sp>
          <p:nvSpPr>
            <p:cNvPr id="7177" name="Text Box 9"/>
            <p:cNvSpPr txBox="1">
              <a:spLocks noChangeArrowheads="1"/>
            </p:cNvSpPr>
            <p:nvPr/>
          </p:nvSpPr>
          <p:spPr bwMode="auto">
            <a:xfrm>
              <a:off x="2784" y="2985"/>
              <a:ext cx="20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）负电荷消失；</a:t>
              </a:r>
            </a:p>
          </p:txBody>
        </p:sp>
        <p:sp>
          <p:nvSpPr>
            <p:cNvPr id="7178" name="Text Box 10"/>
            <p:cNvSpPr txBox="1">
              <a:spLocks noChangeArrowheads="1"/>
            </p:cNvSpPr>
            <p:nvPr/>
          </p:nvSpPr>
          <p:spPr bwMode="auto">
            <a:xfrm>
              <a:off x="518" y="3417"/>
              <a:ext cx="25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）正负电荷都消失；</a:t>
              </a:r>
            </a:p>
          </p:txBody>
        </p:sp>
        <p:sp>
          <p:nvSpPr>
            <p:cNvPr id="7179" name="Text Box 11"/>
            <p:cNvSpPr txBox="1">
              <a:spLocks noChangeArrowheads="1"/>
            </p:cNvSpPr>
            <p:nvPr/>
          </p:nvSpPr>
          <p:spPr bwMode="auto">
            <a:xfrm>
              <a:off x="2822" y="3417"/>
              <a:ext cx="27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D</a:t>
              </a:r>
              <a:r>
                <a:rPr lang="zh-CN" altLang="en-US">
                  <a:solidFill>
                    <a:schemeClr val="accent2"/>
                  </a:solidFill>
                </a:rPr>
                <a:t>）正负电荷都不消失。</a:t>
              </a:r>
              <a:endParaRPr lang="zh-CN" altLang="en-US" sz="2400" b="0">
                <a:solidFill>
                  <a:schemeClr val="accent2"/>
                </a:solidFill>
              </a:endParaRPr>
            </a:p>
          </p:txBody>
        </p:sp>
        <p:sp>
          <p:nvSpPr>
            <p:cNvPr id="7180" name="Oval 13"/>
            <p:cNvSpPr>
              <a:spLocks noChangeArrowheads="1"/>
            </p:cNvSpPr>
            <p:nvPr/>
          </p:nvSpPr>
          <p:spPr bwMode="auto">
            <a:xfrm>
              <a:off x="1440" y="2380"/>
              <a:ext cx="384" cy="384"/>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7181" name="Text Box 14"/>
            <p:cNvSpPr txBox="1">
              <a:spLocks noChangeArrowheads="1"/>
            </p:cNvSpPr>
            <p:nvPr/>
          </p:nvSpPr>
          <p:spPr bwMode="auto">
            <a:xfrm>
              <a:off x="3686" y="2352"/>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4000">
                  <a:solidFill>
                    <a:schemeClr val="accent2"/>
                  </a:solidFill>
                </a:rPr>
                <a:t>+</a:t>
              </a:r>
              <a:endParaRPr lang="en-US" altLang="zh-CN" b="0">
                <a:solidFill>
                  <a:schemeClr val="accent2"/>
                </a:solidFill>
              </a:endParaRPr>
            </a:p>
          </p:txBody>
        </p:sp>
        <p:sp>
          <p:nvSpPr>
            <p:cNvPr id="7182" name="Rectangle 15"/>
            <p:cNvSpPr>
              <a:spLocks noChangeArrowheads="1"/>
            </p:cNvSpPr>
            <p:nvPr/>
          </p:nvSpPr>
          <p:spPr bwMode="auto">
            <a:xfrm>
              <a:off x="2400" y="2400"/>
              <a:ext cx="1536" cy="336"/>
            </a:xfrm>
            <a:prstGeom prst="rect">
              <a:avLst/>
            </a:prstGeom>
            <a:noFill/>
            <a:ln w="28575">
              <a:solidFill>
                <a:srgbClr val="CC3300"/>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7183" name="Text Box 16"/>
            <p:cNvSpPr txBox="1">
              <a:spLocks noChangeArrowheads="1"/>
            </p:cNvSpPr>
            <p:nvPr/>
          </p:nvSpPr>
          <p:spPr bwMode="auto">
            <a:xfrm>
              <a:off x="1488" y="2342"/>
              <a:ext cx="298" cy="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4000">
                  <a:solidFill>
                    <a:schemeClr val="accent2"/>
                  </a:solidFill>
                </a:rPr>
                <a:t>+</a:t>
              </a:r>
              <a:endParaRPr lang="en-US" altLang="zh-CN" b="0">
                <a:solidFill>
                  <a:schemeClr val="accent2"/>
                </a:solidFill>
              </a:endParaRPr>
            </a:p>
          </p:txBody>
        </p:sp>
        <p:sp>
          <p:nvSpPr>
            <p:cNvPr id="7184" name="Text Box 17"/>
            <p:cNvSpPr txBox="1">
              <a:spLocks noChangeArrowheads="1"/>
            </p:cNvSpPr>
            <p:nvPr/>
          </p:nvSpPr>
          <p:spPr bwMode="auto">
            <a:xfrm>
              <a:off x="2352" y="2198"/>
              <a:ext cx="276" cy="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6000">
                  <a:solidFill>
                    <a:schemeClr val="accent2"/>
                  </a:solidFill>
                </a:rPr>
                <a:t>-</a:t>
              </a:r>
              <a:endParaRPr lang="en-US" altLang="zh-CN" b="0">
                <a:solidFill>
                  <a:schemeClr val="accent2"/>
                </a:solidFill>
              </a:endParaRPr>
            </a:p>
          </p:txBody>
        </p:sp>
        <p:sp>
          <p:nvSpPr>
            <p:cNvPr id="7185" name="Text Box 19"/>
            <p:cNvSpPr txBox="1">
              <a:spLocks noChangeArrowheads="1"/>
            </p:cNvSpPr>
            <p:nvPr/>
          </p:nvSpPr>
          <p:spPr bwMode="auto">
            <a:xfrm>
              <a:off x="2870" y="2058"/>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N</a:t>
              </a:r>
            </a:p>
          </p:txBody>
        </p:sp>
        <p:sp>
          <p:nvSpPr>
            <p:cNvPr id="7186" name="Text Box 21"/>
            <p:cNvSpPr txBox="1">
              <a:spLocks noChangeArrowheads="1"/>
            </p:cNvSpPr>
            <p:nvPr/>
          </p:nvSpPr>
          <p:spPr bwMode="auto">
            <a:xfrm>
              <a:off x="1488" y="2016"/>
              <a:ext cx="31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M</a:t>
              </a:r>
              <a:endParaRPr lang="en-US" altLang="zh-CN" b="0" i="1">
                <a:solidFill>
                  <a:schemeClr val="accent2"/>
                </a:solidFill>
              </a:endParaRPr>
            </a:p>
          </p:txBody>
        </p:sp>
      </p:grpSp>
      <p:sp>
        <p:nvSpPr>
          <p:cNvPr id="2070" name="Rectangle 22"/>
          <p:cNvSpPr>
            <a:spLocks noChangeArrowheads="1"/>
          </p:cNvSpPr>
          <p:nvPr/>
        </p:nvSpPr>
        <p:spPr bwMode="auto">
          <a:xfrm>
            <a:off x="0" y="1143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2071" name="Object 23"/>
          <p:cNvGraphicFramePr>
            <a:graphicFrameLocks noChangeAspect="1"/>
          </p:cNvGraphicFramePr>
          <p:nvPr/>
        </p:nvGraphicFramePr>
        <p:xfrm>
          <a:off x="1219200" y="4724400"/>
          <a:ext cx="666750" cy="661988"/>
        </p:xfrm>
        <a:graphic>
          <a:graphicData uri="http://schemas.openxmlformats.org/presentationml/2006/ole">
            <mc:AlternateContent xmlns:mc="http://schemas.openxmlformats.org/markup-compatibility/2006">
              <mc:Choice xmlns:v="urn:schemas-microsoft-com:vml" Requires="v">
                <p:oleObj name="剪辑" r:id="rId2" imgW="2247480" imgH="3306240" progId="MS_ClipArt_Gallery.2">
                  <p:embed/>
                </p:oleObj>
              </mc:Choice>
              <mc:Fallback>
                <p:oleObj name="剪辑" r:id="rId2" imgW="2247480" imgH="3306240" progId="MS_ClipArt_Gallery.2">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9200" y="4724400"/>
                        <a:ext cx="6667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blinds(horizontal)">
                                      <p:cBhvr>
                                        <p:cTn id="7" dur="500"/>
                                        <p:tgtEl>
                                          <p:spTgt spid="205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2070"/>
                                        </p:tgtEl>
                                        <p:attrNameLst>
                                          <p:attrName>style.visibility</p:attrName>
                                        </p:attrNameLst>
                                      </p:cBhvr>
                                      <p:to>
                                        <p:strVal val="visible"/>
                                      </p:to>
                                    </p:set>
                                    <p:animEffect transition="in" filter="strips(upRight)">
                                      <p:cBhvr>
                                        <p:cTn id="11" dur="500"/>
                                        <p:tgtEl>
                                          <p:spTgt spid="2070"/>
                                        </p:tgtEl>
                                      </p:cBhvr>
                                    </p:animEffect>
                                  </p:childTnLst>
                                </p:cTn>
                              </p:par>
                            </p:childTnLst>
                          </p:cTn>
                        </p:par>
                        <p:par>
                          <p:cTn id="12" fill="hold" nodeType="afterGroup">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51"/>
                                        </p:tgtEl>
                                        <p:attrNameLst>
                                          <p:attrName>style.visibility</p:attrName>
                                        </p:attrNameLst>
                                      </p:cBhvr>
                                      <p:to>
                                        <p:strVal val="visible"/>
                                      </p:to>
                                    </p:set>
                                    <p:animEffect transition="in" filter="wipe(left)">
                                      <p:cBhvr>
                                        <p:cTn id="15" dur="500"/>
                                        <p:tgtEl>
                                          <p:spTgt spid="2051"/>
                                        </p:tgtEl>
                                      </p:cBhvr>
                                    </p:animEffect>
                                  </p:childTnLst>
                                </p:cTn>
                              </p:par>
                            </p:childTnLst>
                          </p:cTn>
                        </p:par>
                        <p:par>
                          <p:cTn id="16" fill="hold" nodeType="afterGroup">
                            <p:stCondLst>
                              <p:cond delay="1500"/>
                            </p:stCondLst>
                            <p:childTnLst>
                              <p:par>
                                <p:cTn id="17" presetID="2" presetClass="entr" presetSubtype="2" fill="hold" nodeType="afterEffect">
                                  <p:stCondLst>
                                    <p:cond delay="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1+#ppt_w/2"/>
                                          </p:val>
                                        </p:tav>
                                        <p:tav tm="100000">
                                          <p:val>
                                            <p:strVal val="#ppt_x"/>
                                          </p:val>
                                        </p:tav>
                                      </p:tavLst>
                                    </p:anim>
                                    <p:anim calcmode="lin" valueType="num">
                                      <p:cBhvr additive="base">
                                        <p:cTn id="20"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499"/>
                                          </p:stCondLst>
                                        </p:cTn>
                                        <p:tgtEl>
                                          <p:spTgt spid="207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 grpId="0" autoUpdateAnimBg="0"/>
      <p:bldP spid="2051" grpId="0" autoUpdateAnimBg="0"/>
      <p:bldP spid="207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85" name="Object 13"/>
          <p:cNvGraphicFramePr>
            <a:graphicFrameLocks noChangeAspect="1"/>
          </p:cNvGraphicFramePr>
          <p:nvPr/>
        </p:nvGraphicFramePr>
        <p:xfrm>
          <a:off x="838200" y="3810000"/>
          <a:ext cx="1930400" cy="977900"/>
        </p:xfrm>
        <a:graphic>
          <a:graphicData uri="http://schemas.openxmlformats.org/presentationml/2006/ole">
            <mc:AlternateContent xmlns:mc="http://schemas.openxmlformats.org/markup-compatibility/2006">
              <mc:Choice xmlns:v="urn:schemas-microsoft-com:vml" Requires="v">
                <p:oleObj name="Equation" r:id="rId2" imgW="1930320" imgH="977760" progId="Equation.3">
                  <p:embed/>
                </p:oleObj>
              </mc:Choice>
              <mc:Fallback>
                <p:oleObj name="Equation" r:id="rId2" imgW="1930320" imgH="97776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3810000"/>
                        <a:ext cx="19304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6" name="Object 14"/>
          <p:cNvGraphicFramePr>
            <a:graphicFrameLocks noChangeAspect="1"/>
          </p:cNvGraphicFramePr>
          <p:nvPr/>
        </p:nvGraphicFramePr>
        <p:xfrm>
          <a:off x="3429000" y="4114800"/>
          <a:ext cx="736600" cy="506413"/>
        </p:xfrm>
        <a:graphic>
          <a:graphicData uri="http://schemas.openxmlformats.org/presentationml/2006/ole">
            <mc:AlternateContent xmlns:mc="http://schemas.openxmlformats.org/markup-compatibility/2006">
              <mc:Choice xmlns:v="urn:schemas-microsoft-com:vml" Requires="v">
                <p:oleObj name="Equation" r:id="rId4" imgW="736560" imgH="507960" progId="Equation.3">
                  <p:embed/>
                </p:oleObj>
              </mc:Choice>
              <mc:Fallback>
                <p:oleObj name="Equation" r:id="rId4" imgW="736560" imgH="507960"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29000" y="4114800"/>
                        <a:ext cx="736600" cy="5064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87" name="Object 15"/>
          <p:cNvGraphicFramePr>
            <a:graphicFrameLocks noChangeAspect="1"/>
          </p:cNvGraphicFramePr>
          <p:nvPr/>
        </p:nvGraphicFramePr>
        <p:xfrm>
          <a:off x="4495800" y="4114800"/>
          <a:ext cx="939800" cy="415925"/>
        </p:xfrm>
        <a:graphic>
          <a:graphicData uri="http://schemas.openxmlformats.org/presentationml/2006/ole">
            <mc:AlternateContent xmlns:mc="http://schemas.openxmlformats.org/markup-compatibility/2006">
              <mc:Choice xmlns:v="urn:schemas-microsoft-com:vml" Requires="v">
                <p:oleObj name="Equation" r:id="rId6" imgW="939600" imgH="419040" progId="Equation.3">
                  <p:embed/>
                </p:oleObj>
              </mc:Choice>
              <mc:Fallback>
                <p:oleObj name="Equation" r:id="rId6" imgW="939600" imgH="419040"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95800" y="4114800"/>
                        <a:ext cx="9398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9" name="Text Box 17"/>
          <p:cNvSpPr txBox="1">
            <a:spLocks noChangeArrowheads="1"/>
          </p:cNvSpPr>
          <p:nvPr/>
        </p:nvSpPr>
        <p:spPr bwMode="auto">
          <a:xfrm>
            <a:off x="6232525" y="40767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串联</a:t>
            </a:r>
          </a:p>
        </p:txBody>
      </p:sp>
      <p:graphicFrame>
        <p:nvGraphicFramePr>
          <p:cNvPr id="3090" name="Object 18"/>
          <p:cNvGraphicFramePr>
            <a:graphicFrameLocks noChangeAspect="1"/>
          </p:cNvGraphicFramePr>
          <p:nvPr/>
        </p:nvGraphicFramePr>
        <p:xfrm>
          <a:off x="7524750" y="4102100"/>
          <a:ext cx="1193800" cy="455613"/>
        </p:xfrm>
        <a:graphic>
          <a:graphicData uri="http://schemas.openxmlformats.org/presentationml/2006/ole">
            <mc:AlternateContent xmlns:mc="http://schemas.openxmlformats.org/markup-compatibility/2006">
              <mc:Choice xmlns:v="urn:schemas-microsoft-com:vml" Requires="v">
                <p:oleObj name="Equation" r:id="rId8" imgW="1193760" imgH="457200" progId="Equation.3">
                  <p:embed/>
                </p:oleObj>
              </mc:Choice>
              <mc:Fallback>
                <p:oleObj name="Equation" r:id="rId8" imgW="1193760" imgH="457200" progId="Equation.3">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24750" y="4102100"/>
                        <a:ext cx="11938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56"/>
          <p:cNvGrpSpPr>
            <a:grpSpLocks/>
          </p:cNvGrpSpPr>
          <p:nvPr/>
        </p:nvGrpSpPr>
        <p:grpSpPr bwMode="auto">
          <a:xfrm>
            <a:off x="812800" y="4895850"/>
            <a:ext cx="3136900" cy="977900"/>
            <a:chOff x="512" y="3084"/>
            <a:chExt cx="1976" cy="616"/>
          </a:xfrm>
        </p:grpSpPr>
        <p:graphicFrame>
          <p:nvGraphicFramePr>
            <p:cNvPr id="8204" name="Object 19"/>
            <p:cNvGraphicFramePr>
              <a:graphicFrameLocks noChangeAspect="1"/>
            </p:cNvGraphicFramePr>
            <p:nvPr/>
          </p:nvGraphicFramePr>
          <p:xfrm>
            <a:off x="512" y="3084"/>
            <a:ext cx="784" cy="616"/>
          </p:xfrm>
          <a:graphic>
            <a:graphicData uri="http://schemas.openxmlformats.org/presentationml/2006/ole">
              <mc:AlternateContent xmlns:mc="http://schemas.openxmlformats.org/markup-compatibility/2006">
                <mc:Choice xmlns:v="urn:schemas-microsoft-com:vml" Requires="v">
                  <p:oleObj name="Equation" r:id="rId10" imgW="1244520" imgH="977760" progId="Equation.3">
                    <p:embed/>
                  </p:oleObj>
                </mc:Choice>
                <mc:Fallback>
                  <p:oleObj name="Equation" r:id="rId10" imgW="1244520" imgH="977760" progId="Equation.3">
                    <p:embed/>
                    <p:pic>
                      <p:nvPicPr>
                        <p:cNvPr id="0" name="Object 1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12" y="3084"/>
                          <a:ext cx="784"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05" name="Object 20"/>
            <p:cNvGraphicFramePr>
              <a:graphicFrameLocks noChangeAspect="1"/>
            </p:cNvGraphicFramePr>
            <p:nvPr/>
          </p:nvGraphicFramePr>
          <p:xfrm>
            <a:off x="1680" y="3084"/>
            <a:ext cx="808" cy="616"/>
          </p:xfrm>
          <a:graphic>
            <a:graphicData uri="http://schemas.openxmlformats.org/presentationml/2006/ole">
              <mc:AlternateContent xmlns:mc="http://schemas.openxmlformats.org/markup-compatibility/2006">
                <mc:Choice xmlns:v="urn:schemas-microsoft-com:vml" Requires="v">
                  <p:oleObj name="Equation" r:id="rId12" imgW="1282680" imgH="977760" progId="Equation.3">
                    <p:embed/>
                  </p:oleObj>
                </mc:Choice>
                <mc:Fallback>
                  <p:oleObj name="Equation" r:id="rId12" imgW="1282680" imgH="977760" progId="Equation.3">
                    <p:embed/>
                    <p:pic>
                      <p:nvPicPr>
                        <p:cNvPr id="0" name="Object 2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80" y="3084"/>
                          <a:ext cx="80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093" name="Object 21"/>
          <p:cNvGraphicFramePr>
            <a:graphicFrameLocks noChangeAspect="1"/>
          </p:cNvGraphicFramePr>
          <p:nvPr/>
        </p:nvGraphicFramePr>
        <p:xfrm>
          <a:off x="4635500" y="5137150"/>
          <a:ext cx="1181100" cy="455613"/>
        </p:xfrm>
        <a:graphic>
          <a:graphicData uri="http://schemas.openxmlformats.org/presentationml/2006/ole">
            <mc:AlternateContent xmlns:mc="http://schemas.openxmlformats.org/markup-compatibility/2006">
              <mc:Choice xmlns:v="urn:schemas-microsoft-com:vml" Requires="v">
                <p:oleObj name="Equation" r:id="rId14" imgW="1180800" imgH="457200" progId="Equation.3">
                  <p:embed/>
                </p:oleObj>
              </mc:Choice>
              <mc:Fallback>
                <p:oleObj name="Equation" r:id="rId14" imgW="1180800" imgH="457200" progId="Equation.3">
                  <p:embed/>
                  <p:pic>
                    <p:nvPicPr>
                      <p:cNvPr id="0" name="Object 2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635500" y="5137150"/>
                        <a:ext cx="1181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4" name="Object 22"/>
          <p:cNvGraphicFramePr>
            <a:graphicFrameLocks noChangeAspect="1"/>
          </p:cNvGraphicFramePr>
          <p:nvPr/>
        </p:nvGraphicFramePr>
        <p:xfrm>
          <a:off x="6381750" y="5105400"/>
          <a:ext cx="1536700" cy="455613"/>
        </p:xfrm>
        <a:graphic>
          <a:graphicData uri="http://schemas.openxmlformats.org/presentationml/2006/ole">
            <mc:AlternateContent xmlns:mc="http://schemas.openxmlformats.org/markup-compatibility/2006">
              <mc:Choice xmlns:v="urn:schemas-microsoft-com:vml" Requires="v">
                <p:oleObj name="Equation" r:id="rId16" imgW="1536480" imgH="457200" progId="Equation.3">
                  <p:embed/>
                </p:oleObj>
              </mc:Choice>
              <mc:Fallback>
                <p:oleObj name="Equation" r:id="rId16" imgW="1536480" imgH="457200" progId="Equation.3">
                  <p:embed/>
                  <p:pic>
                    <p:nvPicPr>
                      <p:cNvPr id="0" name="Object 2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81750" y="5105400"/>
                        <a:ext cx="15367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5" name="Object 23"/>
          <p:cNvGraphicFramePr>
            <a:graphicFrameLocks noChangeAspect="1"/>
          </p:cNvGraphicFramePr>
          <p:nvPr/>
        </p:nvGraphicFramePr>
        <p:xfrm>
          <a:off x="1231900" y="5784850"/>
          <a:ext cx="1739900" cy="889000"/>
        </p:xfrm>
        <a:graphic>
          <a:graphicData uri="http://schemas.openxmlformats.org/presentationml/2006/ole">
            <mc:AlternateContent xmlns:mc="http://schemas.openxmlformats.org/markup-compatibility/2006">
              <mc:Choice xmlns:v="urn:schemas-microsoft-com:vml" Requires="v">
                <p:oleObj name="Equation" r:id="rId18" imgW="1739880" imgH="888840" progId="Equation.3">
                  <p:embed/>
                </p:oleObj>
              </mc:Choice>
              <mc:Fallback>
                <p:oleObj name="Equation" r:id="rId18" imgW="1739880" imgH="888840" progId="Equation.3">
                  <p:embed/>
                  <p:pic>
                    <p:nvPicPr>
                      <p:cNvPr id="0" name="Object 2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231900" y="5784850"/>
                        <a:ext cx="1739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96" name="Object 24"/>
          <p:cNvGraphicFramePr>
            <a:graphicFrameLocks noChangeAspect="1"/>
          </p:cNvGraphicFramePr>
          <p:nvPr/>
        </p:nvGraphicFramePr>
        <p:xfrm>
          <a:off x="3644900" y="6015038"/>
          <a:ext cx="622300" cy="415925"/>
        </p:xfrm>
        <a:graphic>
          <a:graphicData uri="http://schemas.openxmlformats.org/presentationml/2006/ole">
            <mc:AlternateContent xmlns:mc="http://schemas.openxmlformats.org/markup-compatibility/2006">
              <mc:Choice xmlns:v="urn:schemas-microsoft-com:vml" Requires="v">
                <p:oleObj name="Equation" r:id="rId20" imgW="622080" imgH="419040" progId="Equation.3">
                  <p:embed/>
                </p:oleObj>
              </mc:Choice>
              <mc:Fallback>
                <p:oleObj name="Equation" r:id="rId20" imgW="622080" imgH="419040" progId="Equation.3">
                  <p:embed/>
                  <p:pic>
                    <p:nvPicPr>
                      <p:cNvPr id="0" name="Object 2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4900" y="6015038"/>
                        <a:ext cx="6223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97" name="Text Box 25"/>
          <p:cNvSpPr txBox="1">
            <a:spLocks noChangeArrowheads="1"/>
          </p:cNvSpPr>
          <p:nvPr/>
        </p:nvSpPr>
        <p:spPr bwMode="auto">
          <a:xfrm>
            <a:off x="4876800" y="5957888"/>
            <a:ext cx="11557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U</a:t>
            </a:r>
            <a:r>
              <a:rPr lang="zh-CN" altLang="en-US">
                <a:solidFill>
                  <a:schemeClr val="accent2"/>
                </a:solidFill>
              </a:rPr>
              <a:t>不变</a:t>
            </a:r>
          </a:p>
        </p:txBody>
      </p:sp>
      <p:graphicFrame>
        <p:nvGraphicFramePr>
          <p:cNvPr id="3098" name="Object 26"/>
          <p:cNvGraphicFramePr>
            <a:graphicFrameLocks noChangeAspect="1"/>
          </p:cNvGraphicFramePr>
          <p:nvPr/>
        </p:nvGraphicFramePr>
        <p:xfrm>
          <a:off x="6477000" y="5908675"/>
          <a:ext cx="1028700" cy="415925"/>
        </p:xfrm>
        <a:graphic>
          <a:graphicData uri="http://schemas.openxmlformats.org/presentationml/2006/ole">
            <mc:AlternateContent xmlns:mc="http://schemas.openxmlformats.org/markup-compatibility/2006">
              <mc:Choice xmlns:v="urn:schemas-microsoft-com:vml" Requires="v">
                <p:oleObj name="Equation" r:id="rId22" imgW="1028520" imgH="419040" progId="Equation.3">
                  <p:embed/>
                </p:oleObj>
              </mc:Choice>
              <mc:Fallback>
                <p:oleObj name="Equation" r:id="rId22" imgW="1028520" imgH="419040" progId="Equation.3">
                  <p:embed/>
                  <p:pic>
                    <p:nvPicPr>
                      <p:cNvPr id="0" name="Object 2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477000" y="5908675"/>
                        <a:ext cx="1028700"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55"/>
          <p:cNvGrpSpPr>
            <a:grpSpLocks/>
          </p:cNvGrpSpPr>
          <p:nvPr/>
        </p:nvGrpSpPr>
        <p:grpSpPr bwMode="auto">
          <a:xfrm>
            <a:off x="457200" y="304800"/>
            <a:ext cx="8382000" cy="3338513"/>
            <a:chOff x="288" y="384"/>
            <a:chExt cx="5280" cy="2103"/>
          </a:xfrm>
        </p:grpSpPr>
        <p:sp>
          <p:nvSpPr>
            <p:cNvPr id="8210" name="Text Box 2"/>
            <p:cNvSpPr txBox="1">
              <a:spLocks noChangeArrowheads="1"/>
            </p:cNvSpPr>
            <p:nvPr/>
          </p:nvSpPr>
          <p:spPr bwMode="auto">
            <a:xfrm>
              <a:off x="384" y="384"/>
              <a:ext cx="5040"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2. </a:t>
              </a:r>
              <a:r>
                <a:rPr lang="zh-CN" altLang="en-US">
                  <a:solidFill>
                    <a:schemeClr val="accent2"/>
                  </a:solidFill>
                </a:rPr>
                <a:t>两个完全相同的电容器</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，串联后与电源连接，现将一电介质板插入</a:t>
              </a:r>
              <a:r>
                <a:rPr lang="en-US" altLang="zh-CN" i="1">
                  <a:solidFill>
                    <a:schemeClr val="accent2"/>
                  </a:solidFill>
                </a:rPr>
                <a:t>C</a:t>
              </a:r>
              <a:r>
                <a:rPr lang="en-US" altLang="zh-CN" baseline="-25000">
                  <a:solidFill>
                    <a:schemeClr val="accent2"/>
                  </a:solidFill>
                </a:rPr>
                <a:t>1</a:t>
              </a:r>
              <a:r>
                <a:rPr lang="zh-CN" altLang="en-US">
                  <a:solidFill>
                    <a:schemeClr val="accent2"/>
                  </a:solidFill>
                </a:rPr>
                <a:t>中，则</a:t>
              </a:r>
            </a:p>
          </p:txBody>
        </p:sp>
        <p:sp>
          <p:nvSpPr>
            <p:cNvPr id="8211" name="Text Box 3"/>
            <p:cNvSpPr txBox="1">
              <a:spLocks noChangeArrowheads="1"/>
            </p:cNvSpPr>
            <p:nvPr/>
          </p:nvSpPr>
          <p:spPr bwMode="auto">
            <a:xfrm>
              <a:off x="288" y="1008"/>
              <a:ext cx="29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）电容器组总电容减小；</a:t>
              </a:r>
              <a:endParaRPr lang="zh-CN" altLang="en-US" sz="2400" b="0">
                <a:solidFill>
                  <a:schemeClr val="accent2"/>
                </a:solidFill>
              </a:endParaRPr>
            </a:p>
          </p:txBody>
        </p:sp>
        <p:sp>
          <p:nvSpPr>
            <p:cNvPr id="8212" name="Text Box 4"/>
            <p:cNvSpPr txBox="1">
              <a:spLocks noChangeArrowheads="1"/>
            </p:cNvSpPr>
            <p:nvPr/>
          </p:nvSpPr>
          <p:spPr bwMode="auto">
            <a:xfrm>
              <a:off x="288" y="1392"/>
              <a:ext cx="364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a:t>
              </a:r>
              <a:r>
                <a:rPr lang="en-US" altLang="zh-CN" i="1">
                  <a:solidFill>
                    <a:schemeClr val="accent2"/>
                  </a:solidFill>
                </a:rPr>
                <a:t>C</a:t>
              </a:r>
              <a:r>
                <a:rPr lang="en-US" altLang="zh-CN" baseline="-25000">
                  <a:solidFill>
                    <a:schemeClr val="accent2"/>
                  </a:solidFill>
                </a:rPr>
                <a:t>1</a:t>
              </a:r>
              <a:r>
                <a:rPr lang="zh-CN" altLang="en-US">
                  <a:solidFill>
                    <a:schemeClr val="accent2"/>
                  </a:solidFill>
                </a:rPr>
                <a:t>上的电量大于</a:t>
              </a:r>
              <a:r>
                <a:rPr lang="en-US" altLang="zh-CN" i="1">
                  <a:solidFill>
                    <a:schemeClr val="accent2"/>
                  </a:solidFill>
                </a:rPr>
                <a:t>C</a:t>
              </a:r>
              <a:r>
                <a:rPr lang="en-US" altLang="zh-CN" baseline="-25000">
                  <a:solidFill>
                    <a:schemeClr val="accent2"/>
                  </a:solidFill>
                </a:rPr>
                <a:t>2</a:t>
              </a:r>
              <a:r>
                <a:rPr lang="zh-CN" altLang="en-US">
                  <a:solidFill>
                    <a:schemeClr val="accent2"/>
                  </a:solidFill>
                </a:rPr>
                <a:t>上的电量；</a:t>
              </a:r>
            </a:p>
          </p:txBody>
        </p:sp>
        <p:sp>
          <p:nvSpPr>
            <p:cNvPr id="8213" name="Text Box 5"/>
            <p:cNvSpPr txBox="1">
              <a:spLocks noChangeArrowheads="1"/>
            </p:cNvSpPr>
            <p:nvPr/>
          </p:nvSpPr>
          <p:spPr bwMode="auto">
            <a:xfrm>
              <a:off x="288" y="1728"/>
              <a:ext cx="3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a:t>
              </a:r>
              <a:r>
                <a:rPr lang="en-US" altLang="zh-CN" i="1">
                  <a:solidFill>
                    <a:schemeClr val="accent2"/>
                  </a:solidFill>
                </a:rPr>
                <a:t>C</a:t>
              </a:r>
              <a:r>
                <a:rPr lang="en-US" altLang="zh-CN" baseline="-25000">
                  <a:solidFill>
                    <a:schemeClr val="accent2"/>
                  </a:solidFill>
                </a:rPr>
                <a:t>1</a:t>
              </a:r>
              <a:r>
                <a:rPr lang="zh-CN" altLang="en-US">
                  <a:solidFill>
                    <a:schemeClr val="accent2"/>
                  </a:solidFill>
                </a:rPr>
                <a:t>上电压高于</a:t>
              </a:r>
              <a:r>
                <a:rPr lang="en-US" altLang="zh-CN" i="1">
                  <a:solidFill>
                    <a:schemeClr val="accent2"/>
                  </a:solidFill>
                </a:rPr>
                <a:t>C</a:t>
              </a:r>
              <a:r>
                <a:rPr lang="en-US" altLang="zh-CN" baseline="-25000">
                  <a:solidFill>
                    <a:schemeClr val="accent2"/>
                  </a:solidFill>
                </a:rPr>
                <a:t>2</a:t>
              </a:r>
              <a:r>
                <a:rPr lang="zh-CN" altLang="en-US">
                  <a:solidFill>
                    <a:schemeClr val="accent2"/>
                  </a:solidFill>
                </a:rPr>
                <a:t>上电压；</a:t>
              </a:r>
            </a:p>
          </p:txBody>
        </p:sp>
        <p:sp>
          <p:nvSpPr>
            <p:cNvPr id="8214" name="Text Box 6"/>
            <p:cNvSpPr txBox="1">
              <a:spLocks noChangeArrowheads="1"/>
            </p:cNvSpPr>
            <p:nvPr/>
          </p:nvSpPr>
          <p:spPr bwMode="auto">
            <a:xfrm>
              <a:off x="336" y="2160"/>
              <a:ext cx="365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D</a:t>
              </a:r>
              <a:r>
                <a:rPr lang="zh-CN" altLang="en-US">
                  <a:solidFill>
                    <a:schemeClr val="accent2"/>
                  </a:solidFill>
                </a:rPr>
                <a:t>）电容器组储存的总电能增大。</a:t>
              </a:r>
            </a:p>
          </p:txBody>
        </p:sp>
        <p:sp>
          <p:nvSpPr>
            <p:cNvPr id="8215" name="Line 27"/>
            <p:cNvSpPr>
              <a:spLocks noChangeShapeType="1"/>
            </p:cNvSpPr>
            <p:nvPr/>
          </p:nvSpPr>
          <p:spPr bwMode="auto">
            <a:xfrm>
              <a:off x="4416" y="13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6" name="Line 28"/>
            <p:cNvSpPr>
              <a:spLocks noChangeShapeType="1"/>
            </p:cNvSpPr>
            <p:nvPr/>
          </p:nvSpPr>
          <p:spPr bwMode="auto">
            <a:xfrm>
              <a:off x="4416" y="148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7" name="Line 29"/>
            <p:cNvSpPr>
              <a:spLocks noChangeShapeType="1"/>
            </p:cNvSpPr>
            <p:nvPr/>
          </p:nvSpPr>
          <p:spPr bwMode="auto">
            <a:xfrm>
              <a:off x="4560" y="148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8" name="Line 30"/>
            <p:cNvSpPr>
              <a:spLocks noChangeShapeType="1"/>
            </p:cNvSpPr>
            <p:nvPr/>
          </p:nvSpPr>
          <p:spPr bwMode="auto">
            <a:xfrm>
              <a:off x="4416" y="182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19" name="Line 31"/>
            <p:cNvSpPr>
              <a:spLocks noChangeShapeType="1"/>
            </p:cNvSpPr>
            <p:nvPr/>
          </p:nvSpPr>
          <p:spPr bwMode="auto">
            <a:xfrm>
              <a:off x="4416" y="196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0" name="Line 32"/>
            <p:cNvSpPr>
              <a:spLocks noChangeShapeType="1"/>
            </p:cNvSpPr>
            <p:nvPr/>
          </p:nvSpPr>
          <p:spPr bwMode="auto">
            <a:xfrm>
              <a:off x="4560" y="1968"/>
              <a:ext cx="0" cy="33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1" name="Line 36"/>
            <p:cNvSpPr>
              <a:spLocks noChangeShapeType="1"/>
            </p:cNvSpPr>
            <p:nvPr/>
          </p:nvSpPr>
          <p:spPr bwMode="auto">
            <a:xfrm flipV="1">
              <a:off x="4560" y="1056"/>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2" name="Line 37"/>
            <p:cNvSpPr>
              <a:spLocks noChangeShapeType="1"/>
            </p:cNvSpPr>
            <p:nvPr/>
          </p:nvSpPr>
          <p:spPr bwMode="auto">
            <a:xfrm>
              <a:off x="4560" y="10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3" name="Line 38"/>
            <p:cNvSpPr>
              <a:spLocks noChangeShapeType="1"/>
            </p:cNvSpPr>
            <p:nvPr/>
          </p:nvSpPr>
          <p:spPr bwMode="auto">
            <a:xfrm>
              <a:off x="5376" y="1056"/>
              <a:ext cx="0" cy="62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4" name="Line 39"/>
            <p:cNvSpPr>
              <a:spLocks noChangeShapeType="1"/>
            </p:cNvSpPr>
            <p:nvPr/>
          </p:nvSpPr>
          <p:spPr bwMode="auto">
            <a:xfrm>
              <a:off x="5184" y="1680"/>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5" name="Line 40"/>
            <p:cNvSpPr>
              <a:spLocks noChangeShapeType="1"/>
            </p:cNvSpPr>
            <p:nvPr/>
          </p:nvSpPr>
          <p:spPr bwMode="auto">
            <a:xfrm>
              <a:off x="5280" y="1728"/>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6" name="Line 41"/>
            <p:cNvSpPr>
              <a:spLocks noChangeShapeType="1"/>
            </p:cNvSpPr>
            <p:nvPr/>
          </p:nvSpPr>
          <p:spPr bwMode="auto">
            <a:xfrm>
              <a:off x="5184" y="1776"/>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7" name="Line 42"/>
            <p:cNvSpPr>
              <a:spLocks noChangeShapeType="1"/>
            </p:cNvSpPr>
            <p:nvPr/>
          </p:nvSpPr>
          <p:spPr bwMode="auto">
            <a:xfrm>
              <a:off x="5280" y="182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8" name="Line 43"/>
            <p:cNvSpPr>
              <a:spLocks noChangeShapeType="1"/>
            </p:cNvSpPr>
            <p:nvPr/>
          </p:nvSpPr>
          <p:spPr bwMode="auto">
            <a:xfrm>
              <a:off x="5184" y="1872"/>
              <a:ext cx="38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29" name="Line 44"/>
            <p:cNvSpPr>
              <a:spLocks noChangeShapeType="1"/>
            </p:cNvSpPr>
            <p:nvPr/>
          </p:nvSpPr>
          <p:spPr bwMode="auto">
            <a:xfrm>
              <a:off x="5280" y="192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0" name="Line 45"/>
            <p:cNvSpPr>
              <a:spLocks noChangeShapeType="1"/>
            </p:cNvSpPr>
            <p:nvPr/>
          </p:nvSpPr>
          <p:spPr bwMode="auto">
            <a:xfrm>
              <a:off x="5376" y="1920"/>
              <a:ext cx="0" cy="384"/>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1" name="Line 46"/>
            <p:cNvSpPr>
              <a:spLocks noChangeShapeType="1"/>
            </p:cNvSpPr>
            <p:nvPr/>
          </p:nvSpPr>
          <p:spPr bwMode="auto">
            <a:xfrm>
              <a:off x="4560" y="2304"/>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232" name="Text Box 47"/>
            <p:cNvSpPr txBox="1">
              <a:spLocks noChangeArrowheads="1"/>
            </p:cNvSpPr>
            <p:nvPr/>
          </p:nvSpPr>
          <p:spPr bwMode="auto">
            <a:xfrm>
              <a:off x="4656" y="12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8233" name="Text Box 48"/>
            <p:cNvSpPr txBox="1">
              <a:spLocks noChangeArrowheads="1"/>
            </p:cNvSpPr>
            <p:nvPr/>
          </p:nvSpPr>
          <p:spPr bwMode="auto">
            <a:xfrm>
              <a:off x="4656" y="177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sp>
          <p:nvSpPr>
            <p:cNvPr id="8234" name="Rectangle 50"/>
            <p:cNvSpPr>
              <a:spLocks noChangeArrowheads="1"/>
            </p:cNvSpPr>
            <p:nvPr/>
          </p:nvSpPr>
          <p:spPr bwMode="auto">
            <a:xfrm>
              <a:off x="3936" y="1344"/>
              <a:ext cx="384" cy="144"/>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8235" name="Line 51"/>
            <p:cNvSpPr>
              <a:spLocks noChangeShapeType="1"/>
            </p:cNvSpPr>
            <p:nvPr/>
          </p:nvSpPr>
          <p:spPr bwMode="auto">
            <a:xfrm>
              <a:off x="3936" y="1200"/>
              <a:ext cx="336"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126" name="Object 54"/>
          <p:cNvGraphicFramePr>
            <a:graphicFrameLocks noChangeAspect="1"/>
          </p:cNvGraphicFramePr>
          <p:nvPr/>
        </p:nvGraphicFramePr>
        <p:xfrm>
          <a:off x="781050" y="3124200"/>
          <a:ext cx="666750" cy="661988"/>
        </p:xfrm>
        <a:graphic>
          <a:graphicData uri="http://schemas.openxmlformats.org/presentationml/2006/ole">
            <mc:AlternateContent xmlns:mc="http://schemas.openxmlformats.org/markup-compatibility/2006">
              <mc:Choice xmlns:v="urn:schemas-microsoft-com:vml" Requires="v">
                <p:oleObj name="剪辑" r:id="rId24" imgW="2247480" imgH="3306240" progId="MS_ClipArt_Gallery.2">
                  <p:embed/>
                </p:oleObj>
              </mc:Choice>
              <mc:Fallback>
                <p:oleObj name="剪辑" r:id="rId24" imgW="2247480" imgH="3306240" progId="MS_ClipArt_Gallery.2">
                  <p:embed/>
                  <p:pic>
                    <p:nvPicPr>
                      <p:cNvPr id="0" name="Object 5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81050" y="3124200"/>
                        <a:ext cx="666750" cy="661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3126"/>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085"/>
                                        </p:tgtEl>
                                        <p:attrNameLst>
                                          <p:attrName>style.visibility</p:attrName>
                                        </p:attrNameLst>
                                      </p:cBhvr>
                                      <p:to>
                                        <p:strVal val="visible"/>
                                      </p:to>
                                    </p:set>
                                    <p:animEffect transition="in" filter="wipe(left)">
                                      <p:cBhvr>
                                        <p:cTn id="17" dur="500"/>
                                        <p:tgtEl>
                                          <p:spTgt spid="308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086"/>
                                        </p:tgtEl>
                                        <p:attrNameLst>
                                          <p:attrName>style.visibility</p:attrName>
                                        </p:attrNameLst>
                                      </p:cBhvr>
                                      <p:to>
                                        <p:strVal val="visible"/>
                                      </p:to>
                                    </p:set>
                                    <p:animEffect transition="in" filter="wipe(left)">
                                      <p:cBhvr>
                                        <p:cTn id="22" dur="500"/>
                                        <p:tgtEl>
                                          <p:spTgt spid="308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3087"/>
                                        </p:tgtEl>
                                        <p:attrNameLst>
                                          <p:attrName>style.visibility</p:attrName>
                                        </p:attrNameLst>
                                      </p:cBhvr>
                                      <p:to>
                                        <p:strVal val="visible"/>
                                      </p:to>
                                    </p:set>
                                    <p:animEffect transition="in" filter="wipe(left)">
                                      <p:cBhvr>
                                        <p:cTn id="27" dur="500"/>
                                        <p:tgtEl>
                                          <p:spTgt spid="308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089"/>
                                        </p:tgtEl>
                                        <p:attrNameLst>
                                          <p:attrName>style.visibility</p:attrName>
                                        </p:attrNameLst>
                                      </p:cBhvr>
                                      <p:to>
                                        <p:strVal val="visible"/>
                                      </p:to>
                                    </p:set>
                                    <p:animEffect transition="in" filter="wipe(left)">
                                      <p:cBhvr>
                                        <p:cTn id="32" dur="500"/>
                                        <p:tgtEl>
                                          <p:spTgt spid="308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090"/>
                                        </p:tgtEl>
                                        <p:attrNameLst>
                                          <p:attrName>style.visibility</p:attrName>
                                        </p:attrNameLst>
                                      </p:cBhvr>
                                      <p:to>
                                        <p:strVal val="visible"/>
                                      </p:to>
                                    </p:set>
                                    <p:animEffect transition="in" filter="wipe(left)">
                                      <p:cBhvr>
                                        <p:cTn id="37" dur="500"/>
                                        <p:tgtEl>
                                          <p:spTgt spid="3090"/>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093"/>
                                        </p:tgtEl>
                                        <p:attrNameLst>
                                          <p:attrName>style.visibility</p:attrName>
                                        </p:attrNameLst>
                                      </p:cBhvr>
                                      <p:to>
                                        <p:strVal val="visible"/>
                                      </p:to>
                                    </p:set>
                                    <p:animEffect transition="in" filter="wipe(left)">
                                      <p:cBhvr>
                                        <p:cTn id="47" dur="500"/>
                                        <p:tgtEl>
                                          <p:spTgt spid="309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3094"/>
                                        </p:tgtEl>
                                        <p:attrNameLst>
                                          <p:attrName>style.visibility</p:attrName>
                                        </p:attrNameLst>
                                      </p:cBhvr>
                                      <p:to>
                                        <p:strVal val="visible"/>
                                      </p:to>
                                    </p:set>
                                    <p:animEffect transition="in" filter="wipe(left)">
                                      <p:cBhvr>
                                        <p:cTn id="52" dur="500"/>
                                        <p:tgtEl>
                                          <p:spTgt spid="3094"/>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3095"/>
                                        </p:tgtEl>
                                        <p:attrNameLst>
                                          <p:attrName>style.visibility</p:attrName>
                                        </p:attrNameLst>
                                      </p:cBhvr>
                                      <p:to>
                                        <p:strVal val="visible"/>
                                      </p:to>
                                    </p:set>
                                    <p:animEffect transition="in" filter="wipe(left)">
                                      <p:cBhvr>
                                        <p:cTn id="57" dur="500"/>
                                        <p:tgtEl>
                                          <p:spTgt spid="3095"/>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3096"/>
                                        </p:tgtEl>
                                        <p:attrNameLst>
                                          <p:attrName>style.visibility</p:attrName>
                                        </p:attrNameLst>
                                      </p:cBhvr>
                                      <p:to>
                                        <p:strVal val="visible"/>
                                      </p:to>
                                    </p:set>
                                    <p:animEffect transition="in" filter="wipe(left)">
                                      <p:cBhvr>
                                        <p:cTn id="62" dur="500"/>
                                        <p:tgtEl>
                                          <p:spTgt spid="3096"/>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097"/>
                                        </p:tgtEl>
                                        <p:attrNameLst>
                                          <p:attrName>style.visibility</p:attrName>
                                        </p:attrNameLst>
                                      </p:cBhvr>
                                      <p:to>
                                        <p:strVal val="visible"/>
                                      </p:to>
                                    </p:set>
                                    <p:animEffect transition="in" filter="wipe(left)">
                                      <p:cBhvr>
                                        <p:cTn id="67" dur="500"/>
                                        <p:tgtEl>
                                          <p:spTgt spid="3097"/>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098"/>
                                        </p:tgtEl>
                                        <p:attrNameLst>
                                          <p:attrName>style.visibility</p:attrName>
                                        </p:attrNameLst>
                                      </p:cBhvr>
                                      <p:to>
                                        <p:strVal val="visible"/>
                                      </p:to>
                                    </p:set>
                                    <p:animEffect transition="in" filter="wipe(left)">
                                      <p:cBhvr>
                                        <p:cTn id="72" dur="500"/>
                                        <p:tgtEl>
                                          <p:spTgt spid="3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9" grpId="0" autoUpdateAnimBg="0"/>
      <p:bldP spid="309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6"/>
          <p:cNvGrpSpPr>
            <a:grpSpLocks/>
          </p:cNvGrpSpPr>
          <p:nvPr/>
        </p:nvGrpSpPr>
        <p:grpSpPr bwMode="auto">
          <a:xfrm>
            <a:off x="533400" y="523875"/>
            <a:ext cx="8229600" cy="1671638"/>
            <a:chOff x="336" y="330"/>
            <a:chExt cx="5184" cy="1053"/>
          </a:xfrm>
        </p:grpSpPr>
        <p:sp>
          <p:nvSpPr>
            <p:cNvPr id="9225" name="Text Box 2"/>
            <p:cNvSpPr txBox="1">
              <a:spLocks noChangeArrowheads="1"/>
            </p:cNvSpPr>
            <p:nvPr/>
          </p:nvSpPr>
          <p:spPr bwMode="auto">
            <a:xfrm>
              <a:off x="336" y="330"/>
              <a:ext cx="5184"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3</a:t>
              </a:r>
              <a:r>
                <a:rPr lang="en-US" altLang="zh-CN" b="0">
                  <a:solidFill>
                    <a:schemeClr val="accent2"/>
                  </a:solidFill>
                </a:rPr>
                <a:t>. </a:t>
              </a:r>
              <a:r>
                <a:rPr lang="zh-CN" altLang="en-US">
                  <a:solidFill>
                    <a:schemeClr val="accent2"/>
                  </a:solidFill>
                </a:rPr>
                <a:t>一球形导体，带电量为</a:t>
              </a:r>
              <a:r>
                <a:rPr lang="en-US" altLang="zh-CN" i="1">
                  <a:solidFill>
                    <a:schemeClr val="accent2"/>
                  </a:solidFill>
                </a:rPr>
                <a:t>q</a:t>
              </a:r>
              <a:r>
                <a:rPr lang="zh-CN" altLang="en-US">
                  <a:solidFill>
                    <a:schemeClr val="accent2"/>
                  </a:solidFill>
                </a:rPr>
                <a:t>，置于一个任意形状的导体空腔中，当用导线将两者连接后，系统的电场能</a:t>
              </a:r>
              <a:endParaRPr lang="zh-CN" altLang="en-US" b="0">
                <a:solidFill>
                  <a:schemeClr val="accent2"/>
                </a:solidFill>
              </a:endParaRPr>
            </a:p>
          </p:txBody>
        </p:sp>
        <p:sp>
          <p:nvSpPr>
            <p:cNvPr id="9226" name="Text Box 3"/>
            <p:cNvSpPr txBox="1">
              <a:spLocks noChangeArrowheads="1"/>
            </p:cNvSpPr>
            <p:nvPr/>
          </p:nvSpPr>
          <p:spPr bwMode="auto">
            <a:xfrm>
              <a:off x="384" y="1056"/>
              <a:ext cx="14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A</a:t>
              </a:r>
              <a:r>
                <a:rPr lang="zh-CN" altLang="en-US">
                  <a:solidFill>
                    <a:schemeClr val="accent2"/>
                  </a:solidFill>
                </a:rPr>
                <a:t>）增大；</a:t>
              </a:r>
              <a:endParaRPr lang="zh-CN" altLang="en-US" b="0">
                <a:solidFill>
                  <a:schemeClr val="accent2"/>
                </a:solidFill>
              </a:endParaRPr>
            </a:p>
          </p:txBody>
        </p:sp>
        <p:sp>
          <p:nvSpPr>
            <p:cNvPr id="9227" name="Text Box 4"/>
            <p:cNvSpPr txBox="1">
              <a:spLocks noChangeArrowheads="1"/>
            </p:cNvSpPr>
            <p:nvPr/>
          </p:nvSpPr>
          <p:spPr bwMode="auto">
            <a:xfrm>
              <a:off x="2112" y="1056"/>
              <a:ext cx="1390"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B</a:t>
              </a:r>
              <a:r>
                <a:rPr lang="zh-CN" altLang="en-US">
                  <a:solidFill>
                    <a:schemeClr val="accent2"/>
                  </a:solidFill>
                </a:rPr>
                <a:t>）减少；</a:t>
              </a:r>
            </a:p>
          </p:txBody>
        </p:sp>
        <p:sp>
          <p:nvSpPr>
            <p:cNvPr id="9228" name="Text Box 5"/>
            <p:cNvSpPr txBox="1">
              <a:spLocks noChangeArrowheads="1"/>
            </p:cNvSpPr>
            <p:nvPr/>
          </p:nvSpPr>
          <p:spPr bwMode="auto">
            <a:xfrm>
              <a:off x="3898" y="1056"/>
              <a:ext cx="14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C</a:t>
              </a:r>
              <a:r>
                <a:rPr lang="zh-CN" altLang="en-US">
                  <a:solidFill>
                    <a:schemeClr val="accent2"/>
                  </a:solidFill>
                </a:rPr>
                <a:t>）不变。</a:t>
              </a:r>
            </a:p>
          </p:txBody>
        </p:sp>
      </p:grpSp>
      <p:sp>
        <p:nvSpPr>
          <p:cNvPr id="4106" name="Text Box 10"/>
          <p:cNvSpPr txBox="1">
            <a:spLocks noChangeArrowheads="1"/>
          </p:cNvSpPr>
          <p:nvPr/>
        </p:nvSpPr>
        <p:spPr bwMode="auto">
          <a:xfrm>
            <a:off x="1828800" y="2514600"/>
            <a:ext cx="51847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rgbClr val="CC3300"/>
                </a:solidFill>
              </a:rPr>
              <a:t>腔内电场消失，腔外电场不变。</a:t>
            </a:r>
          </a:p>
        </p:txBody>
      </p:sp>
      <p:sp>
        <p:nvSpPr>
          <p:cNvPr id="4107" name="Text Box 11"/>
          <p:cNvSpPr txBox="1">
            <a:spLocks noChangeArrowheads="1"/>
          </p:cNvSpPr>
          <p:nvPr/>
        </p:nvSpPr>
        <p:spPr bwMode="auto">
          <a:xfrm>
            <a:off x="609600" y="3352800"/>
            <a:ext cx="18161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200">
                <a:solidFill>
                  <a:srgbClr val="CC3300"/>
                </a:solidFill>
              </a:rPr>
              <a:t>填空题：</a:t>
            </a:r>
            <a:endParaRPr lang="zh-CN" altLang="en-US" b="0"/>
          </a:p>
        </p:txBody>
      </p:sp>
      <p:sp>
        <p:nvSpPr>
          <p:cNvPr id="4108" name="Text Box 12"/>
          <p:cNvSpPr txBox="1">
            <a:spLocks noChangeArrowheads="1"/>
          </p:cNvSpPr>
          <p:nvPr/>
        </p:nvSpPr>
        <p:spPr bwMode="auto">
          <a:xfrm>
            <a:off x="457200" y="4540250"/>
            <a:ext cx="8507413"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4. </a:t>
            </a:r>
            <a:r>
              <a:rPr lang="zh-CN" altLang="en-US">
                <a:solidFill>
                  <a:schemeClr val="accent2"/>
                </a:solidFill>
              </a:rPr>
              <a:t>将一负电荷从无限远处移到一个不带电的导体附近，则导体内的场强</a:t>
            </a:r>
            <a:r>
              <a:rPr lang="en-US" altLang="zh-CN">
                <a:solidFill>
                  <a:schemeClr val="accent2"/>
                </a:solidFill>
              </a:rPr>
              <a:t>_______</a:t>
            </a:r>
            <a:r>
              <a:rPr lang="zh-CN" altLang="en-US">
                <a:solidFill>
                  <a:schemeClr val="accent2"/>
                </a:solidFill>
              </a:rPr>
              <a:t>，导体的电势</a:t>
            </a:r>
            <a:r>
              <a:rPr lang="en-US" altLang="zh-CN">
                <a:solidFill>
                  <a:schemeClr val="accent2"/>
                </a:solidFill>
              </a:rPr>
              <a:t>_______</a:t>
            </a:r>
            <a:r>
              <a:rPr lang="zh-CN" altLang="en-US">
                <a:solidFill>
                  <a:schemeClr val="accent2"/>
                </a:solidFill>
              </a:rPr>
              <a:t>。</a:t>
            </a:r>
          </a:p>
        </p:txBody>
      </p:sp>
      <p:sp>
        <p:nvSpPr>
          <p:cNvPr id="4109" name="Text Box 13"/>
          <p:cNvSpPr txBox="1">
            <a:spLocks noChangeArrowheads="1"/>
          </p:cNvSpPr>
          <p:nvPr/>
        </p:nvSpPr>
        <p:spPr bwMode="auto">
          <a:xfrm>
            <a:off x="3275856" y="49450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dirty="0">
                <a:solidFill>
                  <a:srgbClr val="CC3300"/>
                </a:solidFill>
              </a:rPr>
              <a:t>不变</a:t>
            </a:r>
          </a:p>
        </p:txBody>
      </p:sp>
      <p:sp>
        <p:nvSpPr>
          <p:cNvPr id="4110" name="Text Box 14"/>
          <p:cNvSpPr txBox="1">
            <a:spLocks noChangeArrowheads="1"/>
          </p:cNvSpPr>
          <p:nvPr/>
        </p:nvSpPr>
        <p:spPr bwMode="auto">
          <a:xfrm>
            <a:off x="6732240" y="4945063"/>
            <a:ext cx="8985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dirty="0">
                <a:solidFill>
                  <a:srgbClr val="CC3300"/>
                </a:solidFill>
              </a:rPr>
              <a:t>减小</a:t>
            </a:r>
          </a:p>
        </p:txBody>
      </p:sp>
      <p:graphicFrame>
        <p:nvGraphicFramePr>
          <p:cNvPr id="4111" name="Object 15"/>
          <p:cNvGraphicFramePr>
            <a:graphicFrameLocks noChangeAspect="1"/>
          </p:cNvGraphicFramePr>
          <p:nvPr/>
        </p:nvGraphicFramePr>
        <p:xfrm>
          <a:off x="3657600" y="1700213"/>
          <a:ext cx="666750" cy="661987"/>
        </p:xfrm>
        <a:graphic>
          <a:graphicData uri="http://schemas.openxmlformats.org/presentationml/2006/ole">
            <mc:AlternateContent xmlns:mc="http://schemas.openxmlformats.org/markup-compatibility/2006">
              <mc:Choice xmlns:v="urn:schemas-microsoft-com:vml" Requires="v">
                <p:oleObj name="剪辑" r:id="rId2" imgW="2247480" imgH="3306240" progId="MS_ClipArt_Gallery.2">
                  <p:embed/>
                </p:oleObj>
              </mc:Choice>
              <mc:Fallback>
                <p:oleObj name="剪辑" r:id="rId2" imgW="2247480" imgH="3306240" progId="MS_ClipArt_Gallery.2">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7600" y="1700213"/>
                        <a:ext cx="666750" cy="661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499"/>
                                          </p:stCondLst>
                                        </p:cTn>
                                        <p:tgtEl>
                                          <p:spTgt spid="4111"/>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5" fill="hold" grpId="0" nodeType="clickEffect">
                                  <p:stCondLst>
                                    <p:cond delay="0"/>
                                  </p:stCondLst>
                                  <p:childTnLst>
                                    <p:set>
                                      <p:cBhvr>
                                        <p:cTn id="16" dur="1" fill="hold">
                                          <p:stCondLst>
                                            <p:cond delay="0"/>
                                          </p:stCondLst>
                                        </p:cTn>
                                        <p:tgtEl>
                                          <p:spTgt spid="4106"/>
                                        </p:tgtEl>
                                        <p:attrNameLst>
                                          <p:attrName>style.visibility</p:attrName>
                                        </p:attrNameLst>
                                      </p:cBhvr>
                                      <p:to>
                                        <p:strVal val="visible"/>
                                      </p:to>
                                    </p:set>
                                    <p:animEffect transition="in" filter="blinds(vertical)">
                                      <p:cBhvr>
                                        <p:cTn id="17" dur="500"/>
                                        <p:tgtEl>
                                          <p:spTgt spid="410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107"/>
                                        </p:tgtEl>
                                        <p:attrNameLst>
                                          <p:attrName>style.visibility</p:attrName>
                                        </p:attrNameLst>
                                      </p:cBhvr>
                                      <p:to>
                                        <p:strVal val="visible"/>
                                      </p:to>
                                    </p:set>
                                    <p:animEffect transition="in" filter="wipe(left)">
                                      <p:cBhvr>
                                        <p:cTn id="22" dur="500"/>
                                        <p:tgtEl>
                                          <p:spTgt spid="4107"/>
                                        </p:tgtEl>
                                      </p:cBhvr>
                                    </p:animEffect>
                                  </p:childTnLst>
                                </p:cTn>
                              </p:par>
                            </p:childTnLst>
                          </p:cTn>
                        </p:par>
                        <p:par>
                          <p:cTn id="23" fill="hold" nodeType="afterGroup">
                            <p:stCondLst>
                              <p:cond delay="500"/>
                            </p:stCondLst>
                            <p:childTnLst>
                              <p:par>
                                <p:cTn id="24" presetID="2" presetClass="entr" presetSubtype="4" fill="hold" grpId="0" nodeType="afterEffect">
                                  <p:stCondLst>
                                    <p:cond delay="0"/>
                                  </p:stCondLst>
                                  <p:childTnLst>
                                    <p:set>
                                      <p:cBhvr>
                                        <p:cTn id="25" dur="1" fill="hold">
                                          <p:stCondLst>
                                            <p:cond delay="0"/>
                                          </p:stCondLst>
                                        </p:cTn>
                                        <p:tgtEl>
                                          <p:spTgt spid="4108"/>
                                        </p:tgtEl>
                                        <p:attrNameLst>
                                          <p:attrName>style.visibility</p:attrName>
                                        </p:attrNameLst>
                                      </p:cBhvr>
                                      <p:to>
                                        <p:strVal val="visible"/>
                                      </p:to>
                                    </p:set>
                                    <p:anim calcmode="lin" valueType="num">
                                      <p:cBhvr additive="base">
                                        <p:cTn id="26" dur="500" fill="hold"/>
                                        <p:tgtEl>
                                          <p:spTgt spid="4108"/>
                                        </p:tgtEl>
                                        <p:attrNameLst>
                                          <p:attrName>ppt_x</p:attrName>
                                        </p:attrNameLst>
                                      </p:cBhvr>
                                      <p:tavLst>
                                        <p:tav tm="0">
                                          <p:val>
                                            <p:strVal val="#ppt_x"/>
                                          </p:val>
                                        </p:tav>
                                        <p:tav tm="100000">
                                          <p:val>
                                            <p:strVal val="#ppt_x"/>
                                          </p:val>
                                        </p:tav>
                                      </p:tavLst>
                                    </p:anim>
                                    <p:anim calcmode="lin" valueType="num">
                                      <p:cBhvr additive="base">
                                        <p:cTn id="27" dur="500" fill="hold"/>
                                        <p:tgtEl>
                                          <p:spTgt spid="4108"/>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109"/>
                                        </p:tgtEl>
                                        <p:attrNameLst>
                                          <p:attrName>style.visibility</p:attrName>
                                        </p:attrNameLst>
                                      </p:cBhvr>
                                      <p:to>
                                        <p:strVal val="visible"/>
                                      </p:to>
                                    </p:set>
                                    <p:animEffect transition="in" filter="wipe(left)">
                                      <p:cBhvr>
                                        <p:cTn id="32" dur="500"/>
                                        <p:tgtEl>
                                          <p:spTgt spid="410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110"/>
                                        </p:tgtEl>
                                        <p:attrNameLst>
                                          <p:attrName>style.visibility</p:attrName>
                                        </p:attrNameLst>
                                      </p:cBhvr>
                                      <p:to>
                                        <p:strVal val="visible"/>
                                      </p:to>
                                    </p:set>
                                    <p:animEffect transition="in" filter="wipe(left)">
                                      <p:cBhvr>
                                        <p:cTn id="37" dur="500"/>
                                        <p:tgtEl>
                                          <p:spTgt spid="4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6" grpId="0" autoUpdateAnimBg="0"/>
      <p:bldP spid="4107" grpId="0" autoUpdateAnimBg="0"/>
      <p:bldP spid="4108" grpId="0" autoUpdateAnimBg="0"/>
      <p:bldP spid="4109" grpId="0" autoUpdateAnimBg="0"/>
      <p:bldP spid="4110" grpId="0"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3" name="Object 3"/>
          <p:cNvGraphicFramePr>
            <a:graphicFrameLocks noChangeAspect="1"/>
          </p:cNvGraphicFramePr>
          <p:nvPr/>
        </p:nvGraphicFramePr>
        <p:xfrm>
          <a:off x="1879600" y="2590800"/>
          <a:ext cx="1612900" cy="889000"/>
        </p:xfrm>
        <a:graphic>
          <a:graphicData uri="http://schemas.openxmlformats.org/presentationml/2006/ole">
            <mc:AlternateContent xmlns:mc="http://schemas.openxmlformats.org/markup-compatibility/2006">
              <mc:Choice xmlns:v="urn:schemas-microsoft-com:vml" Requires="v">
                <p:oleObj name="公式" r:id="rId2" imgW="1612800" imgH="888840" progId="Equation.3">
                  <p:embed/>
                </p:oleObj>
              </mc:Choice>
              <mc:Fallback>
                <p:oleObj name="公式" r:id="rId2" imgW="1612800" imgH="8888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9600" y="2590800"/>
                        <a:ext cx="16129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4" name="Object 4"/>
          <p:cNvGraphicFramePr>
            <a:graphicFrameLocks noChangeAspect="1"/>
          </p:cNvGraphicFramePr>
          <p:nvPr/>
        </p:nvGraphicFramePr>
        <p:xfrm>
          <a:off x="4152900" y="2590800"/>
          <a:ext cx="3302000" cy="889000"/>
        </p:xfrm>
        <a:graphic>
          <a:graphicData uri="http://schemas.openxmlformats.org/presentationml/2006/ole">
            <mc:AlternateContent xmlns:mc="http://schemas.openxmlformats.org/markup-compatibility/2006">
              <mc:Choice xmlns:v="urn:schemas-microsoft-com:vml" Requires="v">
                <p:oleObj name="公式" r:id="rId4" imgW="3301920" imgH="888840" progId="Equation.3">
                  <p:embed/>
                </p:oleObj>
              </mc:Choice>
              <mc:Fallback>
                <p:oleObj name="公式" r:id="rId4" imgW="3301920" imgH="8888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2900" y="2590800"/>
                        <a:ext cx="3302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6" name="Object 6"/>
          <p:cNvGraphicFramePr>
            <a:graphicFrameLocks noChangeAspect="1"/>
          </p:cNvGraphicFramePr>
          <p:nvPr/>
        </p:nvGraphicFramePr>
        <p:xfrm>
          <a:off x="2565400" y="3733800"/>
          <a:ext cx="3632200" cy="889000"/>
        </p:xfrm>
        <a:graphic>
          <a:graphicData uri="http://schemas.openxmlformats.org/presentationml/2006/ole">
            <mc:AlternateContent xmlns:mc="http://schemas.openxmlformats.org/markup-compatibility/2006">
              <mc:Choice xmlns:v="urn:schemas-microsoft-com:vml" Requires="v">
                <p:oleObj name="公式" r:id="rId6" imgW="3632040" imgH="888840" progId="Equation.3">
                  <p:embed/>
                </p:oleObj>
              </mc:Choice>
              <mc:Fallback>
                <p:oleObj name="公式" r:id="rId6" imgW="3632040" imgH="8888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65400" y="3733800"/>
                        <a:ext cx="3632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7" name="Object 7"/>
          <p:cNvGraphicFramePr>
            <a:graphicFrameLocks noChangeAspect="1"/>
          </p:cNvGraphicFramePr>
          <p:nvPr/>
        </p:nvGraphicFramePr>
        <p:xfrm>
          <a:off x="2724150" y="5035550"/>
          <a:ext cx="3352800" cy="481013"/>
        </p:xfrm>
        <a:graphic>
          <a:graphicData uri="http://schemas.openxmlformats.org/presentationml/2006/ole">
            <mc:AlternateContent xmlns:mc="http://schemas.openxmlformats.org/markup-compatibility/2006">
              <mc:Choice xmlns:v="urn:schemas-microsoft-com:vml" Requires="v">
                <p:oleObj name="公式" r:id="rId8" imgW="3352680" imgH="482400" progId="Equation.3">
                  <p:embed/>
                </p:oleObj>
              </mc:Choice>
              <mc:Fallback>
                <p:oleObj name="公式" r:id="rId8" imgW="3352680" imgH="4824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24150" y="5035550"/>
                        <a:ext cx="3352800"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9"/>
          <p:cNvGrpSpPr>
            <a:grpSpLocks/>
          </p:cNvGrpSpPr>
          <p:nvPr/>
        </p:nvGrpSpPr>
        <p:grpSpPr bwMode="auto">
          <a:xfrm>
            <a:off x="304800" y="457200"/>
            <a:ext cx="8305800" cy="1800225"/>
            <a:chOff x="192" y="288"/>
            <a:chExt cx="5232" cy="1134"/>
          </a:xfrm>
        </p:grpSpPr>
        <p:sp>
          <p:nvSpPr>
            <p:cNvPr id="10248" name="Text Box 2"/>
            <p:cNvSpPr txBox="1">
              <a:spLocks noChangeArrowheads="1"/>
            </p:cNvSpPr>
            <p:nvPr/>
          </p:nvSpPr>
          <p:spPr bwMode="auto">
            <a:xfrm>
              <a:off x="192" y="288"/>
              <a:ext cx="5232"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5. </a:t>
              </a:r>
              <a:r>
                <a:rPr lang="zh-CN" altLang="en-US">
                  <a:solidFill>
                    <a:schemeClr val="accent2"/>
                  </a:solidFill>
                </a:rPr>
                <a:t>一个平板电容器电容</a:t>
              </a:r>
              <a:r>
                <a:rPr lang="en-US" altLang="zh-CN" i="1">
                  <a:solidFill>
                    <a:schemeClr val="accent2"/>
                  </a:solidFill>
                </a:rPr>
                <a:t>C</a:t>
              </a:r>
              <a:r>
                <a:rPr lang="en-US" altLang="zh-CN">
                  <a:solidFill>
                    <a:schemeClr val="accent2"/>
                  </a:solidFill>
                </a:rPr>
                <a:t>=100pF</a:t>
              </a:r>
              <a:r>
                <a:rPr lang="zh-CN" altLang="en-US">
                  <a:solidFill>
                    <a:schemeClr val="accent2"/>
                  </a:solidFill>
                </a:rPr>
                <a:t>，面积</a:t>
              </a:r>
              <a:r>
                <a:rPr lang="en-US" altLang="zh-CN" i="1">
                  <a:solidFill>
                    <a:schemeClr val="accent2"/>
                  </a:solidFill>
                </a:rPr>
                <a:t>S</a:t>
              </a:r>
              <a:r>
                <a:rPr lang="en-US" altLang="zh-CN">
                  <a:solidFill>
                    <a:schemeClr val="accent2"/>
                  </a:solidFill>
                </a:rPr>
                <a:t>=100cm</a:t>
              </a:r>
              <a:r>
                <a:rPr lang="en-US" altLang="zh-CN" baseline="30000">
                  <a:solidFill>
                    <a:schemeClr val="accent2"/>
                  </a:solidFill>
                </a:rPr>
                <a:t>2</a:t>
              </a:r>
              <a:r>
                <a:rPr lang="zh-CN" altLang="en-US">
                  <a:solidFill>
                    <a:schemeClr val="accent2"/>
                  </a:solidFill>
                </a:rPr>
                <a:t>，两板间充以相对介电常数             的云母片，当把它接到</a:t>
              </a:r>
              <a:r>
                <a:rPr lang="en-US" altLang="zh-CN">
                  <a:solidFill>
                    <a:schemeClr val="accent2"/>
                  </a:solidFill>
                </a:rPr>
                <a:t>50V</a:t>
              </a:r>
              <a:r>
                <a:rPr lang="zh-CN" altLang="en-US">
                  <a:solidFill>
                    <a:schemeClr val="accent2"/>
                  </a:solidFill>
                </a:rPr>
                <a:t>的电源上时，云母片中的场强大小</a:t>
              </a:r>
              <a:r>
                <a:rPr lang="en-US" altLang="zh-CN" i="1">
                  <a:solidFill>
                    <a:schemeClr val="accent2"/>
                  </a:solidFill>
                </a:rPr>
                <a:t>E</a:t>
              </a:r>
              <a:r>
                <a:rPr lang="en-US" altLang="zh-CN">
                  <a:solidFill>
                    <a:schemeClr val="accent2"/>
                  </a:solidFill>
                </a:rPr>
                <a:t>=_______</a:t>
              </a:r>
              <a:r>
                <a:rPr lang="zh-CN" altLang="en-US">
                  <a:solidFill>
                    <a:schemeClr val="accent2"/>
                  </a:solidFill>
                </a:rPr>
                <a:t>，极板上自由电荷的电量</a:t>
              </a:r>
              <a:r>
                <a:rPr lang="en-US" altLang="zh-CN" i="1">
                  <a:solidFill>
                    <a:schemeClr val="accent2"/>
                  </a:solidFill>
                </a:rPr>
                <a:t>Q</a:t>
              </a:r>
              <a:r>
                <a:rPr lang="en-US" altLang="zh-CN">
                  <a:solidFill>
                    <a:schemeClr val="accent2"/>
                  </a:solidFill>
                </a:rPr>
                <a:t>=_________</a:t>
              </a:r>
              <a:r>
                <a:rPr lang="zh-CN" altLang="en-US">
                  <a:solidFill>
                    <a:schemeClr val="accent2"/>
                  </a:solidFill>
                </a:rPr>
                <a:t>。</a:t>
              </a:r>
            </a:p>
          </p:txBody>
        </p:sp>
        <p:graphicFrame>
          <p:nvGraphicFramePr>
            <p:cNvPr id="10246" name="Object 8"/>
            <p:cNvGraphicFramePr>
              <a:graphicFrameLocks noChangeAspect="1"/>
            </p:cNvGraphicFramePr>
            <p:nvPr/>
          </p:nvGraphicFramePr>
          <p:xfrm>
            <a:off x="2784" y="572"/>
            <a:ext cx="592" cy="287"/>
          </p:xfrm>
          <a:graphic>
            <a:graphicData uri="http://schemas.openxmlformats.org/presentationml/2006/ole">
              <mc:AlternateContent xmlns:mc="http://schemas.openxmlformats.org/markup-compatibility/2006">
                <mc:Choice xmlns:v="urn:schemas-microsoft-com:vml" Requires="v">
                  <p:oleObj name="公式" r:id="rId10" imgW="939600" imgH="457200" progId="Equation.3">
                    <p:embed/>
                  </p:oleObj>
                </mc:Choice>
                <mc:Fallback>
                  <p:oleObj name="公式" r:id="rId10" imgW="939600" imgH="45720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4" y="572"/>
                          <a:ext cx="59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123"/>
                                        </p:tgtEl>
                                        <p:attrNameLst>
                                          <p:attrName>style.visibility</p:attrName>
                                        </p:attrNameLst>
                                      </p:cBhvr>
                                      <p:to>
                                        <p:strVal val="visible"/>
                                      </p:to>
                                    </p:set>
                                    <p:animEffect transition="in" filter="wipe(left)">
                                      <p:cBhvr>
                                        <p:cTn id="13" dur="500"/>
                                        <p:tgtEl>
                                          <p:spTgt spid="512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124"/>
                                        </p:tgtEl>
                                        <p:attrNameLst>
                                          <p:attrName>style.visibility</p:attrName>
                                        </p:attrNameLst>
                                      </p:cBhvr>
                                      <p:to>
                                        <p:strVal val="visible"/>
                                      </p:to>
                                    </p:set>
                                    <p:animEffect transition="in" filter="wipe(left)">
                                      <p:cBhvr>
                                        <p:cTn id="18" dur="500"/>
                                        <p:tgtEl>
                                          <p:spTgt spid="512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5126"/>
                                        </p:tgtEl>
                                        <p:attrNameLst>
                                          <p:attrName>style.visibility</p:attrName>
                                        </p:attrNameLst>
                                      </p:cBhvr>
                                      <p:to>
                                        <p:strVal val="visible"/>
                                      </p:to>
                                    </p:set>
                                    <p:animEffect transition="in" filter="wipe(left)">
                                      <p:cBhvr>
                                        <p:cTn id="23" dur="500"/>
                                        <p:tgtEl>
                                          <p:spTgt spid="512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127"/>
                                        </p:tgtEl>
                                        <p:attrNameLst>
                                          <p:attrName>style.visibility</p:attrName>
                                        </p:attrNameLst>
                                      </p:cBhvr>
                                      <p:to>
                                        <p:strVal val="visible"/>
                                      </p:to>
                                    </p:set>
                                    <p:animEffect transition="in" filter="wipe(left)">
                                      <p:cBhvr>
                                        <p:cTn id="28" dur="500"/>
                                        <p:tgtEl>
                                          <p:spTgt spid="5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7" name="Object 3"/>
          <p:cNvGraphicFramePr>
            <a:graphicFrameLocks noChangeAspect="1"/>
          </p:cNvGraphicFramePr>
          <p:nvPr/>
        </p:nvGraphicFramePr>
        <p:xfrm>
          <a:off x="1117600" y="2127250"/>
          <a:ext cx="1473200" cy="455613"/>
        </p:xfrm>
        <a:graphic>
          <a:graphicData uri="http://schemas.openxmlformats.org/presentationml/2006/ole">
            <mc:AlternateContent xmlns:mc="http://schemas.openxmlformats.org/markup-compatibility/2006">
              <mc:Choice xmlns:v="urn:schemas-microsoft-com:vml" Requires="v">
                <p:oleObj name="Equation" r:id="rId2" imgW="1473120" imgH="457200" progId="Equation.3">
                  <p:embed/>
                </p:oleObj>
              </mc:Choice>
              <mc:Fallback>
                <p:oleObj name="Equation" r:id="rId2" imgW="1473120" imgH="457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0" y="2127250"/>
                        <a:ext cx="1473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8" name="Object 4"/>
          <p:cNvGraphicFramePr>
            <a:graphicFrameLocks noChangeAspect="1"/>
          </p:cNvGraphicFramePr>
          <p:nvPr/>
        </p:nvGraphicFramePr>
        <p:xfrm>
          <a:off x="3028950" y="2084388"/>
          <a:ext cx="736600" cy="506412"/>
        </p:xfrm>
        <a:graphic>
          <a:graphicData uri="http://schemas.openxmlformats.org/presentationml/2006/ole">
            <mc:AlternateContent xmlns:mc="http://schemas.openxmlformats.org/markup-compatibility/2006">
              <mc:Choice xmlns:v="urn:schemas-microsoft-com:vml" Requires="v">
                <p:oleObj name="Equation" r:id="rId4" imgW="736560" imgH="507960" progId="Equation.3">
                  <p:embed/>
                </p:oleObj>
              </mc:Choice>
              <mc:Fallback>
                <p:oleObj name="Equation" r:id="rId4" imgW="73656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2895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49" name="Object 5"/>
          <p:cNvGraphicFramePr>
            <a:graphicFrameLocks noChangeAspect="1"/>
          </p:cNvGraphicFramePr>
          <p:nvPr/>
        </p:nvGraphicFramePr>
        <p:xfrm>
          <a:off x="4102100" y="2084388"/>
          <a:ext cx="736600" cy="506412"/>
        </p:xfrm>
        <a:graphic>
          <a:graphicData uri="http://schemas.openxmlformats.org/presentationml/2006/ole">
            <mc:AlternateContent xmlns:mc="http://schemas.openxmlformats.org/markup-compatibility/2006">
              <mc:Choice xmlns:v="urn:schemas-microsoft-com:vml" Requires="v">
                <p:oleObj name="Equation" r:id="rId6" imgW="736560" imgH="507960" progId="Equation.3">
                  <p:embed/>
                </p:oleObj>
              </mc:Choice>
              <mc:Fallback>
                <p:oleObj name="Equation" r:id="rId6" imgW="736560" imgH="507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102100" y="2084388"/>
                        <a:ext cx="736600" cy="506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0" name="Object 6"/>
          <p:cNvGraphicFramePr>
            <a:graphicFrameLocks noChangeAspect="1"/>
          </p:cNvGraphicFramePr>
          <p:nvPr/>
        </p:nvGraphicFramePr>
        <p:xfrm>
          <a:off x="1174750" y="2889250"/>
          <a:ext cx="1511300" cy="455613"/>
        </p:xfrm>
        <a:graphic>
          <a:graphicData uri="http://schemas.openxmlformats.org/presentationml/2006/ole">
            <mc:AlternateContent xmlns:mc="http://schemas.openxmlformats.org/markup-compatibility/2006">
              <mc:Choice xmlns:v="urn:schemas-microsoft-com:vml" Requires="v">
                <p:oleObj name="Equation" r:id="rId8" imgW="1511280" imgH="457200" progId="Equation.3">
                  <p:embed/>
                </p:oleObj>
              </mc:Choice>
              <mc:Fallback>
                <p:oleObj name="Equation" r:id="rId8" imgW="1511280" imgH="4572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74750" y="2889250"/>
                        <a:ext cx="1511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 name="Group 45"/>
          <p:cNvGrpSpPr>
            <a:grpSpLocks/>
          </p:cNvGrpSpPr>
          <p:nvPr/>
        </p:nvGrpSpPr>
        <p:grpSpPr bwMode="auto">
          <a:xfrm>
            <a:off x="3057525" y="2819400"/>
            <a:ext cx="1362075" cy="531813"/>
            <a:chOff x="1926" y="1776"/>
            <a:chExt cx="858" cy="335"/>
          </a:xfrm>
        </p:grpSpPr>
        <p:graphicFrame>
          <p:nvGraphicFramePr>
            <p:cNvPr id="11275" name="Object 7"/>
            <p:cNvGraphicFramePr>
              <a:graphicFrameLocks noChangeAspect="1"/>
            </p:cNvGraphicFramePr>
            <p:nvPr/>
          </p:nvGraphicFramePr>
          <p:xfrm>
            <a:off x="1926" y="1824"/>
            <a:ext cx="255" cy="287"/>
          </p:xfrm>
          <a:graphic>
            <a:graphicData uri="http://schemas.openxmlformats.org/presentationml/2006/ole">
              <mc:AlternateContent xmlns:mc="http://schemas.openxmlformats.org/markup-compatibility/2006">
                <mc:Choice xmlns:v="urn:schemas-microsoft-com:vml" Requires="v">
                  <p:oleObj name="Equation" r:id="rId10" imgW="406080" imgH="457200" progId="Equation.3">
                    <p:embed/>
                  </p:oleObj>
                </mc:Choice>
                <mc:Fallback>
                  <p:oleObj name="Equation" r:id="rId10" imgW="406080" imgH="4572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26" y="1824"/>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8" name="Text Box 8"/>
            <p:cNvSpPr txBox="1">
              <a:spLocks noChangeArrowheads="1"/>
            </p:cNvSpPr>
            <p:nvPr/>
          </p:nvSpPr>
          <p:spPr bwMode="auto">
            <a:xfrm>
              <a:off x="2112" y="1776"/>
              <a:ext cx="672"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不变</a:t>
              </a:r>
            </a:p>
          </p:txBody>
        </p:sp>
      </p:grpSp>
      <p:grpSp>
        <p:nvGrpSpPr>
          <p:cNvPr id="3" name="Group 46"/>
          <p:cNvGrpSpPr>
            <a:grpSpLocks/>
          </p:cNvGrpSpPr>
          <p:nvPr/>
        </p:nvGrpSpPr>
        <p:grpSpPr bwMode="auto">
          <a:xfrm>
            <a:off x="4511675" y="2808288"/>
            <a:ext cx="1127125" cy="544512"/>
            <a:chOff x="2736" y="1769"/>
            <a:chExt cx="710" cy="343"/>
          </a:xfrm>
        </p:grpSpPr>
        <p:graphicFrame>
          <p:nvGraphicFramePr>
            <p:cNvPr id="11274" name="Object 9"/>
            <p:cNvGraphicFramePr>
              <a:graphicFrameLocks noChangeAspect="1"/>
            </p:cNvGraphicFramePr>
            <p:nvPr/>
          </p:nvGraphicFramePr>
          <p:xfrm>
            <a:off x="2736" y="1825"/>
            <a:ext cx="255" cy="287"/>
          </p:xfrm>
          <a:graphic>
            <a:graphicData uri="http://schemas.openxmlformats.org/presentationml/2006/ole">
              <mc:AlternateContent xmlns:mc="http://schemas.openxmlformats.org/markup-compatibility/2006">
                <mc:Choice xmlns:v="urn:schemas-microsoft-com:vml" Requires="v">
                  <p:oleObj name="Equation" r:id="rId12" imgW="406080" imgH="457200" progId="Equation.3">
                    <p:embed/>
                  </p:oleObj>
                </mc:Choice>
                <mc:Fallback>
                  <p:oleObj name="Equation" r:id="rId12" imgW="406080" imgH="457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825"/>
                          <a:ext cx="255"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307" name="Text Box 10"/>
            <p:cNvSpPr txBox="1">
              <a:spLocks noChangeArrowheads="1"/>
            </p:cNvSpPr>
            <p:nvPr/>
          </p:nvSpPr>
          <p:spPr bwMode="auto">
            <a:xfrm>
              <a:off x="2880" y="1769"/>
              <a:ext cx="56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不变</a:t>
              </a:r>
            </a:p>
          </p:txBody>
        </p:sp>
      </p:grpSp>
      <p:grpSp>
        <p:nvGrpSpPr>
          <p:cNvPr id="4" name="Group 47"/>
          <p:cNvGrpSpPr>
            <a:grpSpLocks/>
          </p:cNvGrpSpPr>
          <p:nvPr/>
        </p:nvGrpSpPr>
        <p:grpSpPr bwMode="auto">
          <a:xfrm>
            <a:off x="609600" y="3657600"/>
            <a:ext cx="8077200" cy="1373188"/>
            <a:chOff x="384" y="2304"/>
            <a:chExt cx="5088" cy="865"/>
          </a:xfrm>
        </p:grpSpPr>
        <p:sp>
          <p:nvSpPr>
            <p:cNvPr id="11306" name="Text Box 11"/>
            <p:cNvSpPr txBox="1">
              <a:spLocks noChangeArrowheads="1"/>
            </p:cNvSpPr>
            <p:nvPr/>
          </p:nvSpPr>
          <p:spPr bwMode="auto">
            <a:xfrm>
              <a:off x="384" y="2304"/>
              <a:ext cx="508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7. </a:t>
              </a:r>
              <a:r>
                <a:rPr lang="zh-CN" altLang="en-US">
                  <a:solidFill>
                    <a:schemeClr val="accent2"/>
                  </a:solidFill>
                </a:rPr>
                <a:t>空气电容器，接电源充电后，储存能量</a:t>
              </a:r>
              <a:r>
                <a:rPr lang="en-US" altLang="zh-CN" i="1">
                  <a:solidFill>
                    <a:schemeClr val="accent2"/>
                  </a:solidFill>
                </a:rPr>
                <a:t>W</a:t>
              </a:r>
              <a:r>
                <a:rPr lang="en-US" altLang="zh-CN" baseline="-25000">
                  <a:solidFill>
                    <a:schemeClr val="accent2"/>
                  </a:solidFill>
                </a:rPr>
                <a:t>0</a:t>
              </a:r>
              <a:r>
                <a:rPr lang="zh-CN" altLang="en-US">
                  <a:solidFill>
                    <a:schemeClr val="accent2"/>
                  </a:solidFill>
                </a:rPr>
                <a:t>，保持电源连接，充满     的各向同性电介质，则该电容器储存的能量为</a:t>
              </a:r>
              <a:r>
                <a:rPr lang="en-US" altLang="zh-CN">
                  <a:solidFill>
                    <a:schemeClr val="accent2"/>
                  </a:solidFill>
                </a:rPr>
                <a:t>__________</a:t>
              </a:r>
              <a:r>
                <a:rPr lang="zh-CN" altLang="en-US">
                  <a:solidFill>
                    <a:schemeClr val="accent2"/>
                  </a:solidFill>
                </a:rPr>
                <a:t>。 </a:t>
              </a:r>
            </a:p>
          </p:txBody>
        </p:sp>
        <p:graphicFrame>
          <p:nvGraphicFramePr>
            <p:cNvPr id="11273" name="Object 13"/>
            <p:cNvGraphicFramePr>
              <a:graphicFrameLocks noChangeAspect="1"/>
            </p:cNvGraphicFramePr>
            <p:nvPr/>
          </p:nvGraphicFramePr>
          <p:xfrm>
            <a:off x="2288" y="2588"/>
            <a:ext cx="208" cy="287"/>
          </p:xfrm>
          <a:graphic>
            <a:graphicData uri="http://schemas.openxmlformats.org/presentationml/2006/ole">
              <mc:AlternateContent xmlns:mc="http://schemas.openxmlformats.org/markup-compatibility/2006">
                <mc:Choice xmlns:v="urn:schemas-microsoft-com:vml" Requires="v">
                  <p:oleObj name="公式" r:id="rId14" imgW="330120" imgH="457200" progId="Equation.3">
                    <p:embed/>
                  </p:oleObj>
                </mc:Choice>
                <mc:Fallback>
                  <p:oleObj name="公式" r:id="rId14" imgW="330120" imgH="45720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288" y="2588"/>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158" name="Object 14"/>
          <p:cNvGraphicFramePr>
            <a:graphicFrameLocks noChangeAspect="1"/>
          </p:cNvGraphicFramePr>
          <p:nvPr/>
        </p:nvGraphicFramePr>
        <p:xfrm>
          <a:off x="1511300" y="4946650"/>
          <a:ext cx="1943100" cy="889000"/>
        </p:xfrm>
        <a:graphic>
          <a:graphicData uri="http://schemas.openxmlformats.org/presentationml/2006/ole">
            <mc:AlternateContent xmlns:mc="http://schemas.openxmlformats.org/markup-compatibility/2006">
              <mc:Choice xmlns:v="urn:schemas-microsoft-com:vml" Requires="v">
                <p:oleObj name="Equation" r:id="rId16" imgW="1942920" imgH="888840" progId="Equation.3">
                  <p:embed/>
                </p:oleObj>
              </mc:Choice>
              <mc:Fallback>
                <p:oleObj name="Equation" r:id="rId16" imgW="1942920" imgH="888840" progId="Equation.3">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11300" y="4946650"/>
                        <a:ext cx="1943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59" name="Object 15"/>
          <p:cNvGraphicFramePr>
            <a:graphicFrameLocks noChangeAspect="1"/>
          </p:cNvGraphicFramePr>
          <p:nvPr/>
        </p:nvGraphicFramePr>
        <p:xfrm>
          <a:off x="4337050" y="4978400"/>
          <a:ext cx="3530600" cy="889000"/>
        </p:xfrm>
        <a:graphic>
          <a:graphicData uri="http://schemas.openxmlformats.org/presentationml/2006/ole">
            <mc:AlternateContent xmlns:mc="http://schemas.openxmlformats.org/markup-compatibility/2006">
              <mc:Choice xmlns:v="urn:schemas-microsoft-com:vml" Requires="v">
                <p:oleObj name="公式" r:id="rId18" imgW="3530520" imgH="888840" progId="Equation.3">
                  <p:embed/>
                </p:oleObj>
              </mc:Choice>
              <mc:Fallback>
                <p:oleObj name="公式" r:id="rId18" imgW="3530520" imgH="888840" progId="Equation.3">
                  <p:embed/>
                  <p:pic>
                    <p:nvPicPr>
                      <p:cNvPr id="0" name="Object 15"/>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37050" y="4978400"/>
                        <a:ext cx="35306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60" name="Object 16"/>
          <p:cNvGraphicFramePr>
            <a:graphicFrameLocks noChangeAspect="1"/>
          </p:cNvGraphicFramePr>
          <p:nvPr/>
        </p:nvGraphicFramePr>
        <p:xfrm>
          <a:off x="3086100" y="6013450"/>
          <a:ext cx="1524000" cy="455613"/>
        </p:xfrm>
        <a:graphic>
          <a:graphicData uri="http://schemas.openxmlformats.org/presentationml/2006/ole">
            <mc:AlternateContent xmlns:mc="http://schemas.openxmlformats.org/markup-compatibility/2006">
              <mc:Choice xmlns:v="urn:schemas-microsoft-com:vml" Requires="v">
                <p:oleObj name="公式" r:id="rId20" imgW="1523880" imgH="457200" progId="Equation.3">
                  <p:embed/>
                </p:oleObj>
              </mc:Choice>
              <mc:Fallback>
                <p:oleObj name="公式" r:id="rId20" imgW="1523880" imgH="457200" progId="Equation.3">
                  <p:embed/>
                  <p:pic>
                    <p:nvPicPr>
                      <p:cNvPr id="0" name="Object 1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086100" y="6013450"/>
                        <a:ext cx="152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44"/>
          <p:cNvGrpSpPr>
            <a:grpSpLocks/>
          </p:cNvGrpSpPr>
          <p:nvPr/>
        </p:nvGrpSpPr>
        <p:grpSpPr bwMode="auto">
          <a:xfrm>
            <a:off x="517525" y="371475"/>
            <a:ext cx="8169275" cy="3209925"/>
            <a:chOff x="326" y="234"/>
            <a:chExt cx="5146" cy="2022"/>
          </a:xfrm>
        </p:grpSpPr>
        <p:sp>
          <p:nvSpPr>
            <p:cNvPr id="11280" name="Text Box 2"/>
            <p:cNvSpPr txBox="1">
              <a:spLocks noChangeArrowheads="1"/>
            </p:cNvSpPr>
            <p:nvPr/>
          </p:nvSpPr>
          <p:spPr bwMode="auto">
            <a:xfrm>
              <a:off x="326" y="234"/>
              <a:ext cx="5146"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6.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两空气电容器连接电源充电后，在电源保持连接的情况下，在</a:t>
              </a:r>
              <a:r>
                <a:rPr lang="en-US" altLang="zh-CN" i="1">
                  <a:solidFill>
                    <a:schemeClr val="accent2"/>
                  </a:solidFill>
                </a:rPr>
                <a:t>C</a:t>
              </a:r>
              <a:r>
                <a:rPr lang="en-US" altLang="zh-CN" baseline="-25000">
                  <a:solidFill>
                    <a:schemeClr val="accent2"/>
                  </a:solidFill>
                </a:rPr>
                <a:t>1</a:t>
              </a:r>
              <a:r>
                <a:rPr lang="zh-CN" altLang="en-US">
                  <a:solidFill>
                    <a:schemeClr val="accent2"/>
                  </a:solidFill>
                </a:rPr>
                <a:t>中插入一电介质板。</a:t>
              </a:r>
              <a:r>
                <a:rPr lang="zh-CN" altLang="en-US" i="1">
                  <a:solidFill>
                    <a:schemeClr val="accent2"/>
                  </a:solidFill>
                </a:rPr>
                <a:t> </a:t>
              </a:r>
              <a:r>
                <a:rPr lang="en-US" altLang="zh-CN" i="1">
                  <a:solidFill>
                    <a:schemeClr val="accent2"/>
                  </a:solidFill>
                </a:rPr>
                <a:t>C</a:t>
              </a:r>
              <a:r>
                <a:rPr lang="en-US" altLang="zh-CN" baseline="-25000">
                  <a:solidFill>
                    <a:schemeClr val="accent2"/>
                  </a:solidFill>
                </a:rPr>
                <a:t>1</a:t>
              </a:r>
              <a:r>
                <a:rPr lang="zh-CN" altLang="en-US">
                  <a:solidFill>
                    <a:schemeClr val="accent2"/>
                  </a:solidFill>
                </a:rPr>
                <a:t>和</a:t>
              </a:r>
              <a:r>
                <a:rPr lang="en-US" altLang="zh-CN" i="1">
                  <a:solidFill>
                    <a:schemeClr val="accent2"/>
                  </a:solidFill>
                </a:rPr>
                <a:t>C</a:t>
              </a:r>
              <a:r>
                <a:rPr lang="en-US" altLang="zh-CN" baseline="-25000">
                  <a:solidFill>
                    <a:schemeClr val="accent2"/>
                  </a:solidFill>
                </a:rPr>
                <a:t>2</a:t>
              </a:r>
              <a:r>
                <a:rPr lang="zh-CN" altLang="en-US">
                  <a:solidFill>
                    <a:schemeClr val="accent2"/>
                  </a:solidFill>
                </a:rPr>
                <a:t>极板上的电量如何变化</a:t>
              </a:r>
              <a:r>
                <a:rPr lang="en-US" altLang="zh-CN">
                  <a:solidFill>
                    <a:schemeClr val="accent2"/>
                  </a:solidFill>
                </a:rPr>
                <a:t>__________</a:t>
              </a:r>
              <a:r>
                <a:rPr lang="zh-CN" altLang="en-US">
                  <a:solidFill>
                    <a:schemeClr val="accent2"/>
                  </a:solidFill>
                </a:rPr>
                <a:t>。</a:t>
              </a:r>
            </a:p>
          </p:txBody>
        </p:sp>
        <p:grpSp>
          <p:nvGrpSpPr>
            <p:cNvPr id="11281" name="Group 43"/>
            <p:cNvGrpSpPr>
              <a:grpSpLocks/>
            </p:cNvGrpSpPr>
            <p:nvPr/>
          </p:nvGrpSpPr>
          <p:grpSpPr bwMode="auto">
            <a:xfrm>
              <a:off x="3809" y="1056"/>
              <a:ext cx="1567" cy="1200"/>
              <a:chOff x="3809" y="1056"/>
              <a:chExt cx="1567" cy="1200"/>
            </a:xfrm>
          </p:grpSpPr>
          <p:sp>
            <p:nvSpPr>
              <p:cNvPr id="11282" name="Line 17"/>
              <p:cNvSpPr>
                <a:spLocks noChangeShapeType="1"/>
              </p:cNvSpPr>
              <p:nvPr/>
            </p:nvSpPr>
            <p:spPr bwMode="auto">
              <a:xfrm>
                <a:off x="393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3" name="Line 18"/>
              <p:cNvSpPr>
                <a:spLocks noChangeShapeType="1"/>
              </p:cNvSpPr>
              <p:nvPr/>
            </p:nvSpPr>
            <p:spPr bwMode="auto">
              <a:xfrm>
                <a:off x="393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4" name="Line 19"/>
              <p:cNvSpPr>
                <a:spLocks noChangeShapeType="1"/>
              </p:cNvSpPr>
              <p:nvPr/>
            </p:nvSpPr>
            <p:spPr bwMode="auto">
              <a:xfrm>
                <a:off x="4416" y="158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5" name="Line 20"/>
              <p:cNvSpPr>
                <a:spLocks noChangeShapeType="1"/>
              </p:cNvSpPr>
              <p:nvPr/>
            </p:nvSpPr>
            <p:spPr bwMode="auto">
              <a:xfrm>
                <a:off x="4416" y="1728"/>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11286" name="Group 24"/>
              <p:cNvGrpSpPr>
                <a:grpSpLocks/>
              </p:cNvGrpSpPr>
              <p:nvPr/>
            </p:nvGrpSpPr>
            <p:grpSpPr bwMode="auto">
              <a:xfrm>
                <a:off x="4080" y="1344"/>
                <a:ext cx="480" cy="240"/>
                <a:chOff x="4080" y="1344"/>
                <a:chExt cx="480" cy="240"/>
              </a:xfrm>
            </p:grpSpPr>
            <p:sp>
              <p:nvSpPr>
                <p:cNvPr id="11303" name="Line 21"/>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4" name="Line 22"/>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5" name="Line 23"/>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1287" name="Group 25"/>
              <p:cNvGrpSpPr>
                <a:grpSpLocks/>
              </p:cNvGrpSpPr>
              <p:nvPr/>
            </p:nvGrpSpPr>
            <p:grpSpPr bwMode="auto">
              <a:xfrm flipV="1">
                <a:off x="4080" y="1728"/>
                <a:ext cx="480" cy="240"/>
                <a:chOff x="4080" y="1344"/>
                <a:chExt cx="480" cy="240"/>
              </a:xfrm>
            </p:grpSpPr>
            <p:sp>
              <p:nvSpPr>
                <p:cNvPr id="11300" name="Line 26"/>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1" name="Line 27"/>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302" name="Line 28"/>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1288" name="Line 29"/>
              <p:cNvSpPr>
                <a:spLocks noChangeShapeType="1"/>
              </p:cNvSpPr>
              <p:nvPr/>
            </p:nvSpPr>
            <p:spPr bwMode="auto">
              <a:xfrm flipV="1">
                <a:off x="4320" y="1056"/>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89" name="Line 30"/>
              <p:cNvSpPr>
                <a:spLocks noChangeShapeType="1"/>
              </p:cNvSpPr>
              <p:nvPr/>
            </p:nvSpPr>
            <p:spPr bwMode="auto">
              <a:xfrm>
                <a:off x="4320" y="10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0" name="Line 31"/>
              <p:cNvSpPr>
                <a:spLocks noChangeShapeType="1"/>
              </p:cNvSpPr>
              <p:nvPr/>
            </p:nvSpPr>
            <p:spPr bwMode="auto">
              <a:xfrm>
                <a:off x="5136" y="1056"/>
                <a:ext cx="0" cy="48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1" name="Line 34"/>
              <p:cNvSpPr>
                <a:spLocks noChangeShapeType="1"/>
              </p:cNvSpPr>
              <p:nvPr/>
            </p:nvSpPr>
            <p:spPr bwMode="auto">
              <a:xfrm>
                <a:off x="4320" y="1968"/>
                <a:ext cx="0" cy="288"/>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2" name="Line 35"/>
              <p:cNvSpPr>
                <a:spLocks noChangeShapeType="1"/>
              </p:cNvSpPr>
              <p:nvPr/>
            </p:nvSpPr>
            <p:spPr bwMode="auto">
              <a:xfrm flipV="1">
                <a:off x="4320" y="2256"/>
                <a:ext cx="81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3" name="Line 36"/>
              <p:cNvSpPr>
                <a:spLocks noChangeShapeType="1"/>
              </p:cNvSpPr>
              <p:nvPr/>
            </p:nvSpPr>
            <p:spPr bwMode="auto">
              <a:xfrm flipV="1">
                <a:off x="5136" y="1680"/>
                <a:ext cx="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4" name="Line 37"/>
              <p:cNvSpPr>
                <a:spLocks noChangeShapeType="1"/>
              </p:cNvSpPr>
              <p:nvPr/>
            </p:nvSpPr>
            <p:spPr bwMode="auto">
              <a:xfrm>
                <a:off x="4944" y="1536"/>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5" name="Line 38"/>
              <p:cNvSpPr>
                <a:spLocks noChangeShapeType="1"/>
              </p:cNvSpPr>
              <p:nvPr/>
            </p:nvSpPr>
            <p:spPr bwMode="auto">
              <a:xfrm>
                <a:off x="5040" y="1584"/>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6" name="Line 39"/>
              <p:cNvSpPr>
                <a:spLocks noChangeShapeType="1"/>
              </p:cNvSpPr>
              <p:nvPr/>
            </p:nvSpPr>
            <p:spPr bwMode="auto">
              <a:xfrm>
                <a:off x="5040" y="1680"/>
                <a:ext cx="24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7" name="Line 40"/>
              <p:cNvSpPr>
                <a:spLocks noChangeShapeType="1"/>
              </p:cNvSpPr>
              <p:nvPr/>
            </p:nvSpPr>
            <p:spPr bwMode="auto">
              <a:xfrm>
                <a:off x="4944" y="1632"/>
                <a:ext cx="43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1298" name="Text Box 41"/>
              <p:cNvSpPr txBox="1">
                <a:spLocks noChangeArrowheads="1"/>
              </p:cNvSpPr>
              <p:nvPr/>
            </p:nvSpPr>
            <p:spPr bwMode="auto">
              <a:xfrm>
                <a:off x="3809"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11299" name="Text Box 42"/>
              <p:cNvSpPr txBox="1">
                <a:spLocks noChangeArrowheads="1"/>
              </p:cNvSpPr>
              <p:nvPr/>
            </p:nvSpPr>
            <p:spPr bwMode="auto">
              <a:xfrm>
                <a:off x="451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6147"/>
                                        </p:tgtEl>
                                        <p:attrNameLst>
                                          <p:attrName>style.visibility</p:attrName>
                                        </p:attrNameLst>
                                      </p:cBhvr>
                                      <p:to>
                                        <p:strVal val="visible"/>
                                      </p:to>
                                    </p:set>
                                    <p:animEffect transition="in" filter="wipe(left)">
                                      <p:cBhvr>
                                        <p:cTn id="13" dur="500"/>
                                        <p:tgtEl>
                                          <p:spTgt spid="614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6148"/>
                                        </p:tgtEl>
                                        <p:attrNameLst>
                                          <p:attrName>style.visibility</p:attrName>
                                        </p:attrNameLst>
                                      </p:cBhvr>
                                      <p:to>
                                        <p:strVal val="visible"/>
                                      </p:to>
                                    </p:set>
                                    <p:animEffect transition="in" filter="wipe(left)">
                                      <p:cBhvr>
                                        <p:cTn id="18" dur="500"/>
                                        <p:tgtEl>
                                          <p:spTgt spid="614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6149"/>
                                        </p:tgtEl>
                                        <p:attrNameLst>
                                          <p:attrName>style.visibility</p:attrName>
                                        </p:attrNameLst>
                                      </p:cBhvr>
                                      <p:to>
                                        <p:strVal val="visible"/>
                                      </p:to>
                                    </p:set>
                                    <p:animEffect transition="in" filter="wipe(left)">
                                      <p:cBhvr>
                                        <p:cTn id="23" dur="500"/>
                                        <p:tgtEl>
                                          <p:spTgt spid="614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150"/>
                                        </p:tgtEl>
                                        <p:attrNameLst>
                                          <p:attrName>style.visibility</p:attrName>
                                        </p:attrNameLst>
                                      </p:cBhvr>
                                      <p:to>
                                        <p:strVal val="visible"/>
                                      </p:to>
                                    </p:set>
                                    <p:animEffect transition="in" filter="wipe(left)">
                                      <p:cBhvr>
                                        <p:cTn id="28" dur="500"/>
                                        <p:tgtEl>
                                          <p:spTgt spid="615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2"/>
                                        </p:tgtEl>
                                        <p:attrNameLst>
                                          <p:attrName>style.visibility</p:attrName>
                                        </p:attrNameLst>
                                      </p:cBhvr>
                                      <p:to>
                                        <p:strVal val="visible"/>
                                      </p:to>
                                    </p:set>
                                    <p:animEffect transition="in" filter="wipe(left)">
                                      <p:cBhvr>
                                        <p:cTn id="33" dur="500"/>
                                        <p:tgtEl>
                                          <p:spTgt spid="2"/>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3"/>
                                        </p:tgtEl>
                                        <p:attrNameLst>
                                          <p:attrName>style.visibility</p:attrName>
                                        </p:attrNameLst>
                                      </p:cBhvr>
                                      <p:to>
                                        <p:strVal val="visible"/>
                                      </p:to>
                                    </p:set>
                                    <p:animEffect transition="in" filter="wipe(left)">
                                      <p:cBhvr>
                                        <p:cTn id="38" dur="500"/>
                                        <p:tgtEl>
                                          <p:spTgt spid="3"/>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500" fill="hold"/>
                                        <p:tgtEl>
                                          <p:spTgt spid="4"/>
                                        </p:tgtEl>
                                        <p:attrNameLst>
                                          <p:attrName>ppt_x</p:attrName>
                                        </p:attrNameLst>
                                      </p:cBhvr>
                                      <p:tavLst>
                                        <p:tav tm="0">
                                          <p:val>
                                            <p:strVal val="#ppt_x"/>
                                          </p:val>
                                        </p:tav>
                                        <p:tav tm="100000">
                                          <p:val>
                                            <p:strVal val="#ppt_x"/>
                                          </p:val>
                                        </p:tav>
                                      </p:tavLst>
                                    </p:anim>
                                    <p:anim calcmode="lin" valueType="num">
                                      <p:cBhvr additive="base">
                                        <p:cTn id="4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8" fill="hold" nodeType="clickEffect">
                                  <p:stCondLst>
                                    <p:cond delay="0"/>
                                  </p:stCondLst>
                                  <p:childTnLst>
                                    <p:set>
                                      <p:cBhvr>
                                        <p:cTn id="48" dur="1" fill="hold">
                                          <p:stCondLst>
                                            <p:cond delay="0"/>
                                          </p:stCondLst>
                                        </p:cTn>
                                        <p:tgtEl>
                                          <p:spTgt spid="6158"/>
                                        </p:tgtEl>
                                        <p:attrNameLst>
                                          <p:attrName>style.visibility</p:attrName>
                                        </p:attrNameLst>
                                      </p:cBhvr>
                                      <p:to>
                                        <p:strVal val="visible"/>
                                      </p:to>
                                    </p:set>
                                    <p:animEffect transition="in" filter="wipe(left)">
                                      <p:cBhvr>
                                        <p:cTn id="49" dur="500"/>
                                        <p:tgtEl>
                                          <p:spTgt spid="6158"/>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8" fill="hold" nodeType="clickEffect">
                                  <p:stCondLst>
                                    <p:cond delay="0"/>
                                  </p:stCondLst>
                                  <p:childTnLst>
                                    <p:set>
                                      <p:cBhvr>
                                        <p:cTn id="53" dur="1" fill="hold">
                                          <p:stCondLst>
                                            <p:cond delay="0"/>
                                          </p:stCondLst>
                                        </p:cTn>
                                        <p:tgtEl>
                                          <p:spTgt spid="6159"/>
                                        </p:tgtEl>
                                        <p:attrNameLst>
                                          <p:attrName>style.visibility</p:attrName>
                                        </p:attrNameLst>
                                      </p:cBhvr>
                                      <p:to>
                                        <p:strVal val="visible"/>
                                      </p:to>
                                    </p:set>
                                    <p:animEffect transition="in" filter="wipe(left)">
                                      <p:cBhvr>
                                        <p:cTn id="54" dur="500"/>
                                        <p:tgtEl>
                                          <p:spTgt spid="6159"/>
                                        </p:tgtEl>
                                      </p:cBhvr>
                                    </p:animEffect>
                                  </p:child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6160"/>
                                        </p:tgtEl>
                                        <p:attrNameLst>
                                          <p:attrName>style.visibility</p:attrName>
                                        </p:attrNameLst>
                                      </p:cBhvr>
                                      <p:to>
                                        <p:strVal val="visible"/>
                                      </p:to>
                                    </p:set>
                                    <p:animEffect transition="in" filter="wipe(left)">
                                      <p:cBhvr>
                                        <p:cTn id="59" dur="500"/>
                                        <p:tgtEl>
                                          <p:spTgt spid="61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1"/>
          <p:cNvGrpSpPr>
            <a:grpSpLocks/>
          </p:cNvGrpSpPr>
          <p:nvPr/>
        </p:nvGrpSpPr>
        <p:grpSpPr bwMode="auto">
          <a:xfrm>
            <a:off x="365125" y="447675"/>
            <a:ext cx="8245475" cy="1373188"/>
            <a:chOff x="230" y="282"/>
            <a:chExt cx="5194" cy="865"/>
          </a:xfrm>
        </p:grpSpPr>
        <p:sp>
          <p:nvSpPr>
            <p:cNvPr id="12305" name="Text Box 2"/>
            <p:cNvSpPr txBox="1">
              <a:spLocks noChangeArrowheads="1"/>
            </p:cNvSpPr>
            <p:nvPr/>
          </p:nvSpPr>
          <p:spPr bwMode="auto">
            <a:xfrm>
              <a:off x="230" y="282"/>
              <a:ext cx="3658"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8.  </a:t>
              </a:r>
              <a:r>
                <a:rPr lang="zh-CN" altLang="en-US">
                  <a:solidFill>
                    <a:schemeClr val="accent2"/>
                  </a:solidFill>
                </a:rPr>
                <a:t>如图所示电容器，充电后，电介质中场强    与空气中场强      的关系是</a:t>
              </a:r>
              <a:r>
                <a:rPr lang="en-US" altLang="zh-CN">
                  <a:solidFill>
                    <a:schemeClr val="accent2"/>
                  </a:solidFill>
                </a:rPr>
                <a:t>_________________________</a:t>
              </a:r>
              <a:r>
                <a:rPr lang="zh-CN" altLang="en-US">
                  <a:solidFill>
                    <a:schemeClr val="accent2"/>
                  </a:solidFill>
                </a:rPr>
                <a:t>。</a:t>
              </a:r>
              <a:endParaRPr lang="zh-CN" altLang="en-US" b="0">
                <a:solidFill>
                  <a:schemeClr val="accent2"/>
                </a:solidFill>
              </a:endParaRPr>
            </a:p>
          </p:txBody>
        </p:sp>
        <p:graphicFrame>
          <p:nvGraphicFramePr>
            <p:cNvPr id="12299" name="Object 4"/>
            <p:cNvGraphicFramePr>
              <a:graphicFrameLocks noChangeAspect="1"/>
            </p:cNvGraphicFramePr>
            <p:nvPr/>
          </p:nvGraphicFramePr>
          <p:xfrm>
            <a:off x="1188" y="576"/>
            <a:ext cx="215" cy="240"/>
          </p:xfrm>
          <a:graphic>
            <a:graphicData uri="http://schemas.openxmlformats.org/presentationml/2006/ole">
              <mc:AlternateContent xmlns:mc="http://schemas.openxmlformats.org/markup-compatibility/2006">
                <mc:Choice xmlns:v="urn:schemas-microsoft-com:vml" Requires="v">
                  <p:oleObj name="Equation" r:id="rId2" imgW="342720" imgH="380880" progId="Equation.3">
                    <p:embed/>
                  </p:oleObj>
                </mc:Choice>
                <mc:Fallback>
                  <p:oleObj name="Equation" r:id="rId2" imgW="342720" imgH="380880"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 y="576"/>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300" name="Object 5"/>
            <p:cNvGraphicFramePr>
              <a:graphicFrameLocks noChangeAspect="1"/>
            </p:cNvGraphicFramePr>
            <p:nvPr/>
          </p:nvGraphicFramePr>
          <p:xfrm>
            <a:off x="2776" y="576"/>
            <a:ext cx="271" cy="303"/>
          </p:xfrm>
          <a:graphic>
            <a:graphicData uri="http://schemas.openxmlformats.org/presentationml/2006/ole">
              <mc:AlternateContent xmlns:mc="http://schemas.openxmlformats.org/markup-compatibility/2006">
                <mc:Choice xmlns:v="urn:schemas-microsoft-com:vml" Requires="v">
                  <p:oleObj name="Equation" r:id="rId4" imgW="431640" imgH="482400" progId="Equation.3">
                    <p:embed/>
                  </p:oleObj>
                </mc:Choice>
                <mc:Fallback>
                  <p:oleObj name="Equation" r:id="rId4" imgW="431640" imgH="4824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76" y="576"/>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6" name="Line 17"/>
            <p:cNvSpPr>
              <a:spLocks noChangeShapeType="1"/>
            </p:cNvSpPr>
            <p:nvPr/>
          </p:nvSpPr>
          <p:spPr bwMode="auto">
            <a:xfrm>
              <a:off x="4032" y="480"/>
              <a:ext cx="13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7" name="Line 18"/>
            <p:cNvSpPr>
              <a:spLocks noChangeShapeType="1"/>
            </p:cNvSpPr>
            <p:nvPr/>
          </p:nvSpPr>
          <p:spPr bwMode="auto">
            <a:xfrm>
              <a:off x="4032" y="960"/>
              <a:ext cx="13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2308" name="Rectangle 19"/>
            <p:cNvSpPr>
              <a:spLocks noChangeArrowheads="1"/>
            </p:cNvSpPr>
            <p:nvPr/>
          </p:nvSpPr>
          <p:spPr bwMode="auto">
            <a:xfrm>
              <a:off x="4032" y="576"/>
              <a:ext cx="1392" cy="288"/>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grpSp>
        <p:nvGrpSpPr>
          <p:cNvPr id="3" name="Group 20"/>
          <p:cNvGrpSpPr>
            <a:grpSpLocks/>
          </p:cNvGrpSpPr>
          <p:nvPr/>
        </p:nvGrpSpPr>
        <p:grpSpPr bwMode="auto">
          <a:xfrm>
            <a:off x="1373188" y="1320800"/>
            <a:ext cx="3503612" cy="519113"/>
            <a:chOff x="696" y="832"/>
            <a:chExt cx="2207" cy="327"/>
          </a:xfrm>
        </p:grpSpPr>
        <p:graphicFrame>
          <p:nvGraphicFramePr>
            <p:cNvPr id="12296" name="Object 6"/>
            <p:cNvGraphicFramePr>
              <a:graphicFrameLocks noChangeAspect="1"/>
            </p:cNvGraphicFramePr>
            <p:nvPr/>
          </p:nvGraphicFramePr>
          <p:xfrm>
            <a:off x="696" y="853"/>
            <a:ext cx="784" cy="287"/>
          </p:xfrm>
          <a:graphic>
            <a:graphicData uri="http://schemas.openxmlformats.org/presentationml/2006/ole">
              <mc:AlternateContent xmlns:mc="http://schemas.openxmlformats.org/markup-compatibility/2006">
                <mc:Choice xmlns:v="urn:schemas-microsoft-com:vml" Requires="v">
                  <p:oleObj name="公式" r:id="rId6" imgW="1244520" imgH="457200" progId="Equation.3">
                    <p:embed/>
                  </p:oleObj>
                </mc:Choice>
                <mc:Fallback>
                  <p:oleObj name="公式" r:id="rId6" imgW="1244520" imgH="4572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 y="853"/>
                          <a:ext cx="78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304" name="Text Box 7"/>
            <p:cNvSpPr txBox="1">
              <a:spLocks noChangeArrowheads="1"/>
            </p:cNvSpPr>
            <p:nvPr/>
          </p:nvSpPr>
          <p:spPr bwMode="auto">
            <a:xfrm>
              <a:off x="1776" y="832"/>
              <a:ext cx="112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rgbClr val="CC3300"/>
                  </a:solidFill>
                </a:rPr>
                <a:t>与      同向</a:t>
              </a:r>
              <a:endParaRPr lang="zh-CN" altLang="en-US" b="0">
                <a:solidFill>
                  <a:srgbClr val="CC3300"/>
                </a:solidFill>
              </a:endParaRPr>
            </a:p>
          </p:txBody>
        </p:sp>
        <p:graphicFrame>
          <p:nvGraphicFramePr>
            <p:cNvPr id="12297" name="Object 8"/>
            <p:cNvGraphicFramePr>
              <a:graphicFrameLocks noChangeAspect="1"/>
            </p:cNvGraphicFramePr>
            <p:nvPr/>
          </p:nvGraphicFramePr>
          <p:xfrm>
            <a:off x="1620" y="876"/>
            <a:ext cx="215" cy="240"/>
          </p:xfrm>
          <a:graphic>
            <a:graphicData uri="http://schemas.openxmlformats.org/presentationml/2006/ole">
              <mc:AlternateContent xmlns:mc="http://schemas.openxmlformats.org/markup-compatibility/2006">
                <mc:Choice xmlns:v="urn:schemas-microsoft-com:vml" Requires="v">
                  <p:oleObj name="Equation" r:id="rId8" imgW="342720" imgH="380880" progId="Equation.3">
                    <p:embed/>
                  </p:oleObj>
                </mc:Choice>
                <mc:Fallback>
                  <p:oleObj name="Equation" r:id="rId8" imgW="342720" imgH="38088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20" y="876"/>
                          <a:ext cx="215"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8" name="Object 9"/>
            <p:cNvGraphicFramePr>
              <a:graphicFrameLocks noChangeAspect="1"/>
            </p:cNvGraphicFramePr>
            <p:nvPr/>
          </p:nvGraphicFramePr>
          <p:xfrm>
            <a:off x="2104" y="845"/>
            <a:ext cx="271" cy="303"/>
          </p:xfrm>
          <a:graphic>
            <a:graphicData uri="http://schemas.openxmlformats.org/presentationml/2006/ole">
              <mc:AlternateContent xmlns:mc="http://schemas.openxmlformats.org/markup-compatibility/2006">
                <mc:Choice xmlns:v="urn:schemas-microsoft-com:vml" Requires="v">
                  <p:oleObj name="Equation" r:id="rId10" imgW="431640" imgH="482400" progId="Equation.3">
                    <p:embed/>
                  </p:oleObj>
                </mc:Choice>
                <mc:Fallback>
                  <p:oleObj name="Equation" r:id="rId10" imgW="431640" imgH="48240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04" y="845"/>
                          <a:ext cx="271"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178" name="Text Box 10"/>
          <p:cNvSpPr txBox="1">
            <a:spLocks noChangeArrowheads="1"/>
          </p:cNvSpPr>
          <p:nvPr/>
        </p:nvSpPr>
        <p:spPr bwMode="auto">
          <a:xfrm>
            <a:off x="441325" y="1971675"/>
            <a:ext cx="83216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9. </a:t>
            </a:r>
            <a:r>
              <a:rPr lang="zh-CN" altLang="en-US">
                <a:solidFill>
                  <a:schemeClr val="accent2"/>
                </a:solidFill>
              </a:rPr>
              <a:t>一空气平行板电容器，电容为</a:t>
            </a:r>
            <a:r>
              <a:rPr lang="en-US" altLang="zh-CN" i="1">
                <a:solidFill>
                  <a:schemeClr val="accent2"/>
                </a:solidFill>
              </a:rPr>
              <a:t>C</a:t>
            </a:r>
            <a:r>
              <a:rPr lang="zh-CN" altLang="en-US">
                <a:solidFill>
                  <a:schemeClr val="accent2"/>
                </a:solidFill>
              </a:rPr>
              <a:t>，两板间距离为</a:t>
            </a:r>
            <a:r>
              <a:rPr lang="en-US" altLang="zh-CN" i="1">
                <a:solidFill>
                  <a:schemeClr val="accent2"/>
                </a:solidFill>
              </a:rPr>
              <a:t>d</a:t>
            </a:r>
            <a:r>
              <a:rPr lang="zh-CN" altLang="en-US">
                <a:solidFill>
                  <a:schemeClr val="accent2"/>
                </a:solidFill>
              </a:rPr>
              <a:t>，充电后两板间相互作用力为</a:t>
            </a:r>
            <a:r>
              <a:rPr lang="en-US" altLang="zh-CN" i="1">
                <a:solidFill>
                  <a:schemeClr val="accent2"/>
                </a:solidFill>
              </a:rPr>
              <a:t>F</a:t>
            </a:r>
            <a:r>
              <a:rPr lang="zh-CN" altLang="en-US">
                <a:solidFill>
                  <a:schemeClr val="accent2"/>
                </a:solidFill>
              </a:rPr>
              <a:t>，则两板间电势差为</a:t>
            </a:r>
            <a:r>
              <a:rPr lang="en-US" altLang="zh-CN">
                <a:solidFill>
                  <a:schemeClr val="accent2"/>
                </a:solidFill>
              </a:rPr>
              <a:t>______</a:t>
            </a:r>
            <a:r>
              <a:rPr lang="zh-CN" altLang="en-US">
                <a:solidFill>
                  <a:schemeClr val="accent2"/>
                </a:solidFill>
              </a:rPr>
              <a:t>，极板上的电量为</a:t>
            </a:r>
            <a:r>
              <a:rPr lang="en-US" altLang="zh-CN">
                <a:solidFill>
                  <a:schemeClr val="accent2"/>
                </a:solidFill>
              </a:rPr>
              <a:t>________</a:t>
            </a:r>
            <a:r>
              <a:rPr lang="zh-CN" altLang="en-US">
                <a:solidFill>
                  <a:schemeClr val="accent2"/>
                </a:solidFill>
              </a:rPr>
              <a:t>。</a:t>
            </a:r>
          </a:p>
        </p:txBody>
      </p:sp>
      <p:graphicFrame>
        <p:nvGraphicFramePr>
          <p:cNvPr id="7179" name="Object 11"/>
          <p:cNvGraphicFramePr>
            <a:graphicFrameLocks noChangeAspect="1"/>
          </p:cNvGraphicFramePr>
          <p:nvPr/>
        </p:nvGraphicFramePr>
        <p:xfrm>
          <a:off x="812800" y="3498850"/>
          <a:ext cx="1778000" cy="990600"/>
        </p:xfrm>
        <a:graphic>
          <a:graphicData uri="http://schemas.openxmlformats.org/presentationml/2006/ole">
            <mc:AlternateContent xmlns:mc="http://schemas.openxmlformats.org/markup-compatibility/2006">
              <mc:Choice xmlns:v="urn:schemas-microsoft-com:vml" Requires="v">
                <p:oleObj name="Equation" r:id="rId12" imgW="1777680" imgH="990360" progId="Equation.3">
                  <p:embed/>
                </p:oleObj>
              </mc:Choice>
              <mc:Fallback>
                <p:oleObj name="Equation" r:id="rId12" imgW="1777680" imgH="99036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12800" y="3498850"/>
                        <a:ext cx="17780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0" name="Object 12"/>
          <p:cNvGraphicFramePr>
            <a:graphicFrameLocks noChangeAspect="1"/>
          </p:cNvGraphicFramePr>
          <p:nvPr/>
        </p:nvGraphicFramePr>
        <p:xfrm>
          <a:off x="3638550" y="3511550"/>
          <a:ext cx="1803400" cy="927100"/>
        </p:xfrm>
        <a:graphic>
          <a:graphicData uri="http://schemas.openxmlformats.org/presentationml/2006/ole">
            <mc:AlternateContent xmlns:mc="http://schemas.openxmlformats.org/markup-compatibility/2006">
              <mc:Choice xmlns:v="urn:schemas-microsoft-com:vml" Requires="v">
                <p:oleObj name="Equation" r:id="rId14" imgW="1803240" imgH="927000" progId="Equation.3">
                  <p:embed/>
                </p:oleObj>
              </mc:Choice>
              <mc:Fallback>
                <p:oleObj name="Equation" r:id="rId14" imgW="1803240" imgH="927000" progId="Equation.3">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638550" y="3511550"/>
                        <a:ext cx="18034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1" name="Object 13"/>
          <p:cNvGraphicFramePr>
            <a:graphicFrameLocks noChangeAspect="1"/>
          </p:cNvGraphicFramePr>
          <p:nvPr/>
        </p:nvGraphicFramePr>
        <p:xfrm>
          <a:off x="6381750" y="3581400"/>
          <a:ext cx="1295400" cy="889000"/>
        </p:xfrm>
        <a:graphic>
          <a:graphicData uri="http://schemas.openxmlformats.org/presentationml/2006/ole">
            <mc:AlternateContent xmlns:mc="http://schemas.openxmlformats.org/markup-compatibility/2006">
              <mc:Choice xmlns:v="urn:schemas-microsoft-com:vml" Requires="v">
                <p:oleObj name="Equation" r:id="rId16" imgW="1295280" imgH="888840" progId="Equation.3">
                  <p:embed/>
                </p:oleObj>
              </mc:Choice>
              <mc:Fallback>
                <p:oleObj name="Equation" r:id="rId16" imgW="1295280" imgH="888840" progId="Equation.3">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6381750" y="3581400"/>
                        <a:ext cx="12954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2" name="Object 14"/>
          <p:cNvGraphicFramePr>
            <a:graphicFrameLocks noChangeAspect="1"/>
          </p:cNvGraphicFramePr>
          <p:nvPr/>
        </p:nvGraphicFramePr>
        <p:xfrm>
          <a:off x="1047750" y="4565650"/>
          <a:ext cx="1181100" cy="990600"/>
        </p:xfrm>
        <a:graphic>
          <a:graphicData uri="http://schemas.openxmlformats.org/presentationml/2006/ole">
            <mc:AlternateContent xmlns:mc="http://schemas.openxmlformats.org/markup-compatibility/2006">
              <mc:Choice xmlns:v="urn:schemas-microsoft-com:vml" Requires="v">
                <p:oleObj name="Equation" r:id="rId18" imgW="1180800" imgH="990360" progId="Equation.3">
                  <p:embed/>
                </p:oleObj>
              </mc:Choice>
              <mc:Fallback>
                <p:oleObj name="Equation" r:id="rId18" imgW="1180800" imgH="990360" progId="Equation.3">
                  <p:embed/>
                  <p:pic>
                    <p:nvPicPr>
                      <p:cNvPr id="0" name="Object 1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47750" y="4565650"/>
                        <a:ext cx="11811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3" name="Object 15"/>
          <p:cNvGraphicFramePr>
            <a:graphicFrameLocks noChangeAspect="1"/>
          </p:cNvGraphicFramePr>
          <p:nvPr/>
        </p:nvGraphicFramePr>
        <p:xfrm>
          <a:off x="3333750" y="4419600"/>
          <a:ext cx="4254500" cy="1079500"/>
        </p:xfrm>
        <a:graphic>
          <a:graphicData uri="http://schemas.openxmlformats.org/presentationml/2006/ole">
            <mc:AlternateContent xmlns:mc="http://schemas.openxmlformats.org/markup-compatibility/2006">
              <mc:Choice xmlns:v="urn:schemas-microsoft-com:vml" Requires="v">
                <p:oleObj name="Equation" r:id="rId20" imgW="4254480" imgH="1079280" progId="Equation.3">
                  <p:embed/>
                </p:oleObj>
              </mc:Choice>
              <mc:Fallback>
                <p:oleObj name="Equation" r:id="rId20" imgW="4254480" imgH="1079280" progId="Equation.3">
                  <p:embed/>
                  <p:pic>
                    <p:nvPicPr>
                      <p:cNvPr id="0" name="Object 1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333750" y="4419600"/>
                        <a:ext cx="4254500"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84" name="Object 16"/>
          <p:cNvGraphicFramePr>
            <a:graphicFrameLocks noChangeAspect="1"/>
          </p:cNvGraphicFramePr>
          <p:nvPr/>
        </p:nvGraphicFramePr>
        <p:xfrm>
          <a:off x="2641600" y="5791200"/>
          <a:ext cx="2870200" cy="469900"/>
        </p:xfrm>
        <a:graphic>
          <a:graphicData uri="http://schemas.openxmlformats.org/presentationml/2006/ole">
            <mc:AlternateContent xmlns:mc="http://schemas.openxmlformats.org/markup-compatibility/2006">
              <mc:Choice xmlns:v="urn:schemas-microsoft-com:vml" Requires="v">
                <p:oleObj name="Equation" r:id="rId22" imgW="2869920" imgH="469800" progId="Equation.3">
                  <p:embed/>
                </p:oleObj>
              </mc:Choice>
              <mc:Fallback>
                <p:oleObj name="Equation" r:id="rId22" imgW="2869920" imgH="469800" progId="Equation.3">
                  <p:embed/>
                  <p:pic>
                    <p:nvPicPr>
                      <p:cNvPr id="0" name="Object 1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41600" y="5791200"/>
                        <a:ext cx="28702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left)">
                                      <p:cBhvr>
                                        <p:cTn id="13" dur="500"/>
                                        <p:tgtEl>
                                          <p:spTgt spid="3"/>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7178"/>
                                        </p:tgtEl>
                                        <p:attrNameLst>
                                          <p:attrName>style.visibility</p:attrName>
                                        </p:attrNameLst>
                                      </p:cBhvr>
                                      <p:to>
                                        <p:strVal val="visible"/>
                                      </p:to>
                                    </p:set>
                                    <p:animEffect transition="in" filter="blinds(horizontal)">
                                      <p:cBhvr>
                                        <p:cTn id="18" dur="500"/>
                                        <p:tgtEl>
                                          <p:spTgt spid="71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7179"/>
                                        </p:tgtEl>
                                        <p:attrNameLst>
                                          <p:attrName>style.visibility</p:attrName>
                                        </p:attrNameLst>
                                      </p:cBhvr>
                                      <p:to>
                                        <p:strVal val="visible"/>
                                      </p:to>
                                    </p:set>
                                    <p:animEffect transition="in" filter="wipe(left)">
                                      <p:cBhvr>
                                        <p:cTn id="23" dur="500"/>
                                        <p:tgtEl>
                                          <p:spTgt spid="7179"/>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7180"/>
                                        </p:tgtEl>
                                        <p:attrNameLst>
                                          <p:attrName>style.visibility</p:attrName>
                                        </p:attrNameLst>
                                      </p:cBhvr>
                                      <p:to>
                                        <p:strVal val="visible"/>
                                      </p:to>
                                    </p:set>
                                    <p:animEffect transition="in" filter="wipe(left)">
                                      <p:cBhvr>
                                        <p:cTn id="28" dur="500"/>
                                        <p:tgtEl>
                                          <p:spTgt spid="718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7181"/>
                                        </p:tgtEl>
                                        <p:attrNameLst>
                                          <p:attrName>style.visibility</p:attrName>
                                        </p:attrNameLst>
                                      </p:cBhvr>
                                      <p:to>
                                        <p:strVal val="visible"/>
                                      </p:to>
                                    </p:set>
                                    <p:animEffect transition="in" filter="wipe(left)">
                                      <p:cBhvr>
                                        <p:cTn id="33" dur="500"/>
                                        <p:tgtEl>
                                          <p:spTgt spid="7181"/>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7182"/>
                                        </p:tgtEl>
                                        <p:attrNameLst>
                                          <p:attrName>style.visibility</p:attrName>
                                        </p:attrNameLst>
                                      </p:cBhvr>
                                      <p:to>
                                        <p:strVal val="visible"/>
                                      </p:to>
                                    </p:set>
                                    <p:animEffect transition="in" filter="wipe(left)">
                                      <p:cBhvr>
                                        <p:cTn id="38" dur="500"/>
                                        <p:tgtEl>
                                          <p:spTgt spid="7182"/>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7183"/>
                                        </p:tgtEl>
                                        <p:attrNameLst>
                                          <p:attrName>style.visibility</p:attrName>
                                        </p:attrNameLst>
                                      </p:cBhvr>
                                      <p:to>
                                        <p:strVal val="visible"/>
                                      </p:to>
                                    </p:set>
                                    <p:animEffect transition="in" filter="wipe(left)">
                                      <p:cBhvr>
                                        <p:cTn id="43" dur="500"/>
                                        <p:tgtEl>
                                          <p:spTgt spid="7183"/>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7184"/>
                                        </p:tgtEl>
                                        <p:attrNameLst>
                                          <p:attrName>style.visibility</p:attrName>
                                        </p:attrNameLst>
                                      </p:cBhvr>
                                      <p:to>
                                        <p:strVal val="visible"/>
                                      </p:to>
                                    </p:set>
                                    <p:animEffect transition="in" filter="wipe(left)">
                                      <p:cBhvr>
                                        <p:cTn id="48" dur="500"/>
                                        <p:tgtEl>
                                          <p:spTgt spid="71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5"/>
          <p:cNvGrpSpPr>
            <a:grpSpLocks/>
          </p:cNvGrpSpPr>
          <p:nvPr/>
        </p:nvGrpSpPr>
        <p:grpSpPr bwMode="auto">
          <a:xfrm>
            <a:off x="533400" y="381000"/>
            <a:ext cx="8077200" cy="3124200"/>
            <a:chOff x="336" y="240"/>
            <a:chExt cx="5088" cy="1968"/>
          </a:xfrm>
        </p:grpSpPr>
        <p:sp>
          <p:nvSpPr>
            <p:cNvPr id="13324" name="Text Box 2"/>
            <p:cNvSpPr txBox="1">
              <a:spLocks noChangeArrowheads="1"/>
            </p:cNvSpPr>
            <p:nvPr/>
          </p:nvSpPr>
          <p:spPr bwMode="auto">
            <a:xfrm>
              <a:off x="336" y="240"/>
              <a:ext cx="508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10. </a:t>
              </a:r>
              <a:r>
                <a:rPr lang="zh-CN" altLang="en-US">
                  <a:solidFill>
                    <a:schemeClr val="accent2"/>
                  </a:solidFill>
                </a:rPr>
                <a:t>将一空气平行板电容器，接通电源充电到一定电压后即断电。再将一块与极板面积相同的金属板平行地插入两板间。由于插入金属后，电容器储能将</a:t>
              </a:r>
              <a:r>
                <a:rPr lang="en-US" altLang="zh-CN">
                  <a:solidFill>
                    <a:schemeClr val="accent2"/>
                  </a:solidFill>
                </a:rPr>
                <a:t>________</a:t>
              </a:r>
              <a:r>
                <a:rPr lang="zh-CN" altLang="en-US">
                  <a:solidFill>
                    <a:schemeClr val="accent2"/>
                  </a:solidFill>
                </a:rPr>
                <a:t>，与金属板的位置</a:t>
              </a:r>
              <a:r>
                <a:rPr lang="en-US" altLang="zh-CN">
                  <a:solidFill>
                    <a:schemeClr val="accent2"/>
                  </a:solidFill>
                </a:rPr>
                <a:t>_______</a:t>
              </a:r>
              <a:r>
                <a:rPr lang="zh-CN" altLang="en-US">
                  <a:solidFill>
                    <a:schemeClr val="accent2"/>
                  </a:solidFill>
                </a:rPr>
                <a:t>。</a:t>
              </a:r>
            </a:p>
          </p:txBody>
        </p:sp>
        <p:grpSp>
          <p:nvGrpSpPr>
            <p:cNvPr id="13325" name="Group 24"/>
            <p:cNvGrpSpPr>
              <a:grpSpLocks/>
            </p:cNvGrpSpPr>
            <p:nvPr/>
          </p:nvGrpSpPr>
          <p:grpSpPr bwMode="auto">
            <a:xfrm>
              <a:off x="1727" y="1584"/>
              <a:ext cx="2916" cy="624"/>
              <a:chOff x="1727" y="1680"/>
              <a:chExt cx="2916" cy="624"/>
            </a:xfrm>
          </p:grpSpPr>
          <p:sp>
            <p:nvSpPr>
              <p:cNvPr id="13326" name="Line 10"/>
              <p:cNvSpPr>
                <a:spLocks noChangeShapeType="1"/>
              </p:cNvSpPr>
              <p:nvPr/>
            </p:nvSpPr>
            <p:spPr bwMode="auto">
              <a:xfrm>
                <a:off x="2161" y="1680"/>
                <a:ext cx="206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7" name="Line 11"/>
              <p:cNvSpPr>
                <a:spLocks noChangeShapeType="1"/>
              </p:cNvSpPr>
              <p:nvPr/>
            </p:nvSpPr>
            <p:spPr bwMode="auto">
              <a:xfrm>
                <a:off x="2161" y="2304"/>
                <a:ext cx="206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28" name="Rectangle 12"/>
              <p:cNvSpPr>
                <a:spLocks noChangeArrowheads="1"/>
              </p:cNvSpPr>
              <p:nvPr/>
            </p:nvSpPr>
            <p:spPr bwMode="auto">
              <a:xfrm>
                <a:off x="2161" y="1872"/>
                <a:ext cx="2064" cy="240"/>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3329" name="Line 15"/>
              <p:cNvSpPr>
                <a:spLocks noChangeShapeType="1"/>
              </p:cNvSpPr>
              <p:nvPr/>
            </p:nvSpPr>
            <p:spPr bwMode="auto">
              <a:xfrm>
                <a:off x="1824" y="1680"/>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0" name="Line 16"/>
              <p:cNvSpPr>
                <a:spLocks noChangeShapeType="1"/>
              </p:cNvSpPr>
              <p:nvPr/>
            </p:nvSpPr>
            <p:spPr bwMode="auto">
              <a:xfrm>
                <a:off x="1824" y="2304"/>
                <a:ext cx="192"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1" name="Line 17"/>
              <p:cNvSpPr>
                <a:spLocks noChangeShapeType="1"/>
              </p:cNvSpPr>
              <p:nvPr/>
            </p:nvSpPr>
            <p:spPr bwMode="auto">
              <a:xfrm>
                <a:off x="1920" y="1680"/>
                <a:ext cx="0" cy="624"/>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2" name="Line 18"/>
              <p:cNvSpPr>
                <a:spLocks noChangeShapeType="1"/>
              </p:cNvSpPr>
              <p:nvPr/>
            </p:nvSpPr>
            <p:spPr bwMode="auto">
              <a:xfrm>
                <a:off x="4320" y="1872"/>
                <a:ext cx="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3" name="Line 19"/>
              <p:cNvSpPr>
                <a:spLocks noChangeShapeType="1"/>
              </p:cNvSpPr>
              <p:nvPr/>
            </p:nvSpPr>
            <p:spPr bwMode="auto">
              <a:xfrm>
                <a:off x="4320" y="2112"/>
                <a:ext cx="96"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4" name="Line 20"/>
              <p:cNvSpPr>
                <a:spLocks noChangeShapeType="1"/>
              </p:cNvSpPr>
              <p:nvPr/>
            </p:nvSpPr>
            <p:spPr bwMode="auto">
              <a:xfrm>
                <a:off x="4368" y="1872"/>
                <a:ext cx="0" cy="240"/>
              </a:xfrm>
              <a:prstGeom prst="line">
                <a:avLst/>
              </a:prstGeom>
              <a:noFill/>
              <a:ln w="28575">
                <a:solidFill>
                  <a:schemeClr val="accent2"/>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335" name="Text Box 21"/>
              <p:cNvSpPr txBox="1">
                <a:spLocks noChangeArrowheads="1"/>
              </p:cNvSpPr>
              <p:nvPr/>
            </p:nvSpPr>
            <p:spPr bwMode="auto">
              <a:xfrm>
                <a:off x="1727" y="1833"/>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d</a:t>
                </a:r>
                <a:endParaRPr lang="en-US" altLang="zh-CN" b="0" i="1">
                  <a:solidFill>
                    <a:schemeClr val="accent2"/>
                  </a:solidFill>
                </a:endParaRPr>
              </a:p>
            </p:txBody>
          </p:sp>
          <p:sp>
            <p:nvSpPr>
              <p:cNvPr id="13336" name="Text Box 22"/>
              <p:cNvSpPr txBox="1">
                <a:spLocks noChangeArrowheads="1"/>
              </p:cNvSpPr>
              <p:nvPr/>
            </p:nvSpPr>
            <p:spPr bwMode="auto">
              <a:xfrm>
                <a:off x="4340" y="183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d’</a:t>
                </a:r>
              </a:p>
            </p:txBody>
          </p:sp>
        </p:grpSp>
      </p:grpSp>
      <p:sp>
        <p:nvSpPr>
          <p:cNvPr id="8196" name="Text Box 4"/>
          <p:cNvSpPr txBox="1">
            <a:spLocks noChangeArrowheads="1"/>
          </p:cNvSpPr>
          <p:nvPr/>
        </p:nvSpPr>
        <p:spPr bwMode="auto">
          <a:xfrm>
            <a:off x="3200400" y="3987800"/>
            <a:ext cx="36560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插入金属板后</a:t>
            </a:r>
            <a:r>
              <a:rPr lang="en-US" altLang="zh-CN" i="1">
                <a:solidFill>
                  <a:schemeClr val="accent2"/>
                </a:solidFill>
              </a:rPr>
              <a:t>Q</a:t>
            </a:r>
            <a:r>
              <a:rPr lang="zh-CN" altLang="en-US">
                <a:solidFill>
                  <a:schemeClr val="accent2"/>
                </a:solidFill>
              </a:rPr>
              <a:t>不变。</a:t>
            </a:r>
          </a:p>
        </p:txBody>
      </p:sp>
      <p:grpSp>
        <p:nvGrpSpPr>
          <p:cNvPr id="4" name="Group 26"/>
          <p:cNvGrpSpPr>
            <a:grpSpLocks/>
          </p:cNvGrpSpPr>
          <p:nvPr/>
        </p:nvGrpSpPr>
        <p:grpSpPr bwMode="auto">
          <a:xfrm>
            <a:off x="838200" y="4902200"/>
            <a:ext cx="8356600" cy="965200"/>
            <a:chOff x="528" y="3088"/>
            <a:chExt cx="5264" cy="608"/>
          </a:xfrm>
        </p:grpSpPr>
        <p:sp>
          <p:nvSpPr>
            <p:cNvPr id="13323" name="Text Box 5"/>
            <p:cNvSpPr txBox="1">
              <a:spLocks noChangeArrowheads="1"/>
            </p:cNvSpPr>
            <p:nvPr/>
          </p:nvSpPr>
          <p:spPr bwMode="auto">
            <a:xfrm>
              <a:off x="528" y="3226"/>
              <a:ext cx="526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r>
                <a:rPr lang="zh-CN" altLang="en-US">
                  <a:solidFill>
                    <a:schemeClr val="accent2"/>
                  </a:solidFill>
                </a:rPr>
                <a:t>由        变为             ，        ，用于吸入金属板做功。</a:t>
              </a:r>
              <a:endParaRPr lang="zh-CN" altLang="en-US" b="0">
                <a:solidFill>
                  <a:schemeClr val="accent2"/>
                </a:solidFill>
              </a:endParaRPr>
            </a:p>
          </p:txBody>
        </p:sp>
        <p:graphicFrame>
          <p:nvGraphicFramePr>
            <p:cNvPr id="13315" name="Object 6"/>
            <p:cNvGraphicFramePr>
              <a:graphicFrameLocks noChangeAspect="1"/>
            </p:cNvGraphicFramePr>
            <p:nvPr/>
          </p:nvGraphicFramePr>
          <p:xfrm>
            <a:off x="1048" y="3136"/>
            <a:ext cx="400" cy="560"/>
          </p:xfrm>
          <a:graphic>
            <a:graphicData uri="http://schemas.openxmlformats.org/presentationml/2006/ole">
              <mc:AlternateContent xmlns:mc="http://schemas.openxmlformats.org/markup-compatibility/2006">
                <mc:Choice xmlns:v="urn:schemas-microsoft-com:vml" Requires="v">
                  <p:oleObj name="Equation" r:id="rId2" imgW="634680" imgH="888840" progId="Equation.3">
                    <p:embed/>
                  </p:oleObj>
                </mc:Choice>
                <mc:Fallback>
                  <p:oleObj name="Equation" r:id="rId2" imgW="634680" imgH="88884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8" y="3136"/>
                          <a:ext cx="400"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6" name="Object 7"/>
            <p:cNvGraphicFramePr>
              <a:graphicFrameLocks noChangeAspect="1"/>
            </p:cNvGraphicFramePr>
            <p:nvPr/>
          </p:nvGraphicFramePr>
          <p:xfrm>
            <a:off x="1926" y="3088"/>
            <a:ext cx="592" cy="560"/>
          </p:xfrm>
          <a:graphic>
            <a:graphicData uri="http://schemas.openxmlformats.org/presentationml/2006/ole">
              <mc:AlternateContent xmlns:mc="http://schemas.openxmlformats.org/markup-compatibility/2006">
                <mc:Choice xmlns:v="urn:schemas-microsoft-com:vml" Requires="v">
                  <p:oleObj name="Equation" r:id="rId4" imgW="939600" imgH="888840" progId="Equation.3">
                    <p:embed/>
                  </p:oleObj>
                </mc:Choice>
                <mc:Fallback>
                  <p:oleObj name="Equation" r:id="rId4" imgW="939600" imgH="88884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6" y="3088"/>
                          <a:ext cx="592" cy="5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317" name="Object 8"/>
            <p:cNvGraphicFramePr>
              <a:graphicFrameLocks noChangeAspect="1"/>
            </p:cNvGraphicFramePr>
            <p:nvPr/>
          </p:nvGraphicFramePr>
          <p:xfrm>
            <a:off x="2778" y="3277"/>
            <a:ext cx="455" cy="262"/>
          </p:xfrm>
          <a:graphic>
            <a:graphicData uri="http://schemas.openxmlformats.org/presentationml/2006/ole">
              <mc:AlternateContent xmlns:mc="http://schemas.openxmlformats.org/markup-compatibility/2006">
                <mc:Choice xmlns:v="urn:schemas-microsoft-com:vml" Requires="v">
                  <p:oleObj name="Equation" r:id="rId6" imgW="723600" imgH="419040" progId="Equation.3">
                    <p:embed/>
                  </p:oleObj>
                </mc:Choice>
                <mc:Fallback>
                  <p:oleObj name="Equation" r:id="rId6" imgW="723600" imgH="41904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78" y="3277"/>
                          <a:ext cx="455"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05" name="Text Box 13"/>
          <p:cNvSpPr txBox="1">
            <a:spLocks noChangeArrowheads="1"/>
          </p:cNvSpPr>
          <p:nvPr/>
        </p:nvSpPr>
        <p:spPr bwMode="auto">
          <a:xfrm>
            <a:off x="1203325" y="1600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rgbClr val="CC3300"/>
                </a:solidFill>
              </a:rPr>
              <a:t>减小</a:t>
            </a:r>
            <a:endParaRPr lang="zh-CN" altLang="en-US" b="0">
              <a:solidFill>
                <a:srgbClr val="CC3300"/>
              </a:solidFill>
            </a:endParaRPr>
          </a:p>
        </p:txBody>
      </p:sp>
      <p:sp>
        <p:nvSpPr>
          <p:cNvPr id="8206" name="Text Box 14"/>
          <p:cNvSpPr txBox="1">
            <a:spLocks noChangeArrowheads="1"/>
          </p:cNvSpPr>
          <p:nvPr/>
        </p:nvSpPr>
        <p:spPr bwMode="auto">
          <a:xfrm>
            <a:off x="5486400" y="1600200"/>
            <a:ext cx="8985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rgbClr val="CC3300"/>
                </a:solidFill>
              </a:rPr>
              <a:t>无关</a:t>
            </a:r>
          </a:p>
        </p:txBody>
      </p:sp>
      <p:graphicFrame>
        <p:nvGraphicFramePr>
          <p:cNvPr id="8215" name="Object 23"/>
          <p:cNvGraphicFramePr>
            <a:graphicFrameLocks noChangeAspect="1"/>
          </p:cNvGraphicFramePr>
          <p:nvPr/>
        </p:nvGraphicFramePr>
        <p:xfrm>
          <a:off x="901700" y="3740150"/>
          <a:ext cx="1511300" cy="927100"/>
        </p:xfrm>
        <a:graphic>
          <a:graphicData uri="http://schemas.openxmlformats.org/presentationml/2006/ole">
            <mc:AlternateContent xmlns:mc="http://schemas.openxmlformats.org/markup-compatibility/2006">
              <mc:Choice xmlns:v="urn:schemas-microsoft-com:vml" Requires="v">
                <p:oleObj name="Equation" r:id="rId8" imgW="1511280" imgH="927000" progId="Equation.3">
                  <p:embed/>
                </p:oleObj>
              </mc:Choice>
              <mc:Fallback>
                <p:oleObj name="Equation" r:id="rId8" imgW="1511280" imgH="927000" progId="Equation.3">
                  <p:embed/>
                  <p:pic>
                    <p:nvPicPr>
                      <p:cNvPr id="0" name="Object 2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01700" y="3740150"/>
                        <a:ext cx="1511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8205"/>
                                        </p:tgtEl>
                                        <p:attrNameLst>
                                          <p:attrName>style.visibility</p:attrName>
                                        </p:attrNameLst>
                                      </p:cBhvr>
                                      <p:to>
                                        <p:strVal val="visible"/>
                                      </p:to>
                                    </p:set>
                                    <p:animEffect transition="in" filter="wipe(left)">
                                      <p:cBhvr>
                                        <p:cTn id="13" dur="500"/>
                                        <p:tgtEl>
                                          <p:spTgt spid="8205"/>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206"/>
                                        </p:tgtEl>
                                        <p:attrNameLst>
                                          <p:attrName>style.visibility</p:attrName>
                                        </p:attrNameLst>
                                      </p:cBhvr>
                                      <p:to>
                                        <p:strVal val="visible"/>
                                      </p:to>
                                    </p:set>
                                    <p:animEffect transition="in" filter="wipe(left)">
                                      <p:cBhvr>
                                        <p:cTn id="18" dur="500"/>
                                        <p:tgtEl>
                                          <p:spTgt spid="820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215"/>
                                        </p:tgtEl>
                                        <p:attrNameLst>
                                          <p:attrName>style.visibility</p:attrName>
                                        </p:attrNameLst>
                                      </p:cBhvr>
                                      <p:to>
                                        <p:strVal val="visible"/>
                                      </p:to>
                                    </p:set>
                                    <p:animEffect transition="in" filter="wipe(left)">
                                      <p:cBhvr>
                                        <p:cTn id="23" dur="500"/>
                                        <p:tgtEl>
                                          <p:spTgt spid="821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8196"/>
                                        </p:tgtEl>
                                        <p:attrNameLst>
                                          <p:attrName>style.visibility</p:attrName>
                                        </p:attrNameLst>
                                      </p:cBhvr>
                                      <p:to>
                                        <p:strVal val="visible"/>
                                      </p:to>
                                    </p:set>
                                    <p:animEffect transition="in" filter="wipe(left)">
                                      <p:cBhvr>
                                        <p:cTn id="28" dur="500"/>
                                        <p:tgtEl>
                                          <p:spTgt spid="8196"/>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wipe(left)">
                                      <p:cBhvr>
                                        <p:cTn id="3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205" grpId="0" autoUpdateAnimBg="0"/>
      <p:bldP spid="8206"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457200" y="3648075"/>
            <a:ext cx="8153400" cy="1800225"/>
            <a:chOff x="288" y="2298"/>
            <a:chExt cx="5136" cy="1134"/>
          </a:xfrm>
        </p:grpSpPr>
        <p:sp>
          <p:nvSpPr>
            <p:cNvPr id="14360" name="Text Box 5"/>
            <p:cNvSpPr txBox="1">
              <a:spLocks noChangeArrowheads="1"/>
            </p:cNvSpPr>
            <p:nvPr/>
          </p:nvSpPr>
          <p:spPr bwMode="auto">
            <a:xfrm>
              <a:off x="288" y="2298"/>
              <a:ext cx="5136"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12. </a:t>
              </a:r>
              <a:r>
                <a:rPr lang="zh-CN" altLang="en-US">
                  <a:solidFill>
                    <a:schemeClr val="accent2"/>
                  </a:solidFill>
                </a:rPr>
                <a:t>一平行板电容器，充电后切断电源，两板间充满相对介电常数为     的各向同性均匀电介质，此时两板间场强是原来的</a:t>
              </a:r>
              <a:r>
                <a:rPr lang="en-US" altLang="zh-CN">
                  <a:solidFill>
                    <a:schemeClr val="accent2"/>
                  </a:solidFill>
                </a:rPr>
                <a:t>_______ </a:t>
              </a:r>
              <a:r>
                <a:rPr lang="zh-CN" altLang="en-US">
                  <a:solidFill>
                    <a:schemeClr val="accent2"/>
                  </a:solidFill>
                </a:rPr>
                <a:t>倍，能量是原来的</a:t>
              </a:r>
              <a:r>
                <a:rPr lang="en-US" altLang="zh-CN">
                  <a:solidFill>
                    <a:schemeClr val="accent2"/>
                  </a:solidFill>
                </a:rPr>
                <a:t>_________</a:t>
              </a:r>
              <a:r>
                <a:rPr lang="zh-CN" altLang="en-US">
                  <a:solidFill>
                    <a:schemeClr val="accent2"/>
                  </a:solidFill>
                </a:rPr>
                <a:t>倍。</a:t>
              </a:r>
            </a:p>
          </p:txBody>
        </p:sp>
        <p:graphicFrame>
          <p:nvGraphicFramePr>
            <p:cNvPr id="14344" name="Object 11"/>
            <p:cNvGraphicFramePr>
              <a:graphicFrameLocks noChangeAspect="1"/>
            </p:cNvGraphicFramePr>
            <p:nvPr/>
          </p:nvGraphicFramePr>
          <p:xfrm>
            <a:off x="2160" y="2588"/>
            <a:ext cx="208" cy="287"/>
          </p:xfrm>
          <a:graphic>
            <a:graphicData uri="http://schemas.openxmlformats.org/presentationml/2006/ole">
              <mc:AlternateContent xmlns:mc="http://schemas.openxmlformats.org/markup-compatibility/2006">
                <mc:Choice xmlns:v="urn:schemas-microsoft-com:vml" Requires="v">
                  <p:oleObj name="公式" r:id="rId2" imgW="330120" imgH="457200" progId="Equation.3">
                    <p:embed/>
                  </p:oleObj>
                </mc:Choice>
                <mc:Fallback>
                  <p:oleObj name="公式" r:id="rId2" imgW="330120" imgH="457200" progId="Equation.3">
                    <p:embed/>
                    <p:pic>
                      <p:nvPicPr>
                        <p:cNvPr id="0" name="Object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60" y="2588"/>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219" name="Object 3"/>
          <p:cNvGraphicFramePr>
            <a:graphicFrameLocks noChangeAspect="1"/>
          </p:cNvGraphicFramePr>
          <p:nvPr/>
        </p:nvGraphicFramePr>
        <p:xfrm>
          <a:off x="946150" y="2133600"/>
          <a:ext cx="4635500" cy="990600"/>
        </p:xfrm>
        <a:graphic>
          <a:graphicData uri="http://schemas.openxmlformats.org/presentationml/2006/ole">
            <mc:AlternateContent xmlns:mc="http://schemas.openxmlformats.org/markup-compatibility/2006">
              <mc:Choice xmlns:v="urn:schemas-microsoft-com:vml" Requires="v">
                <p:oleObj name="公式" r:id="rId4" imgW="4635360" imgH="990360" progId="Equation.3">
                  <p:embed/>
                </p:oleObj>
              </mc:Choice>
              <mc:Fallback>
                <p:oleObj name="公式" r:id="rId4" imgW="4635360" imgH="9903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6150" y="2133600"/>
                        <a:ext cx="46355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2" name="Object 6"/>
          <p:cNvGraphicFramePr>
            <a:graphicFrameLocks noChangeAspect="1"/>
          </p:cNvGraphicFramePr>
          <p:nvPr/>
        </p:nvGraphicFramePr>
        <p:xfrm>
          <a:off x="977900" y="5416550"/>
          <a:ext cx="1511300" cy="927100"/>
        </p:xfrm>
        <a:graphic>
          <a:graphicData uri="http://schemas.openxmlformats.org/presentationml/2006/ole">
            <mc:AlternateContent xmlns:mc="http://schemas.openxmlformats.org/markup-compatibility/2006">
              <mc:Choice xmlns:v="urn:schemas-microsoft-com:vml" Requires="v">
                <p:oleObj name="Equation" r:id="rId6" imgW="1511280" imgH="927000" progId="Equation.3">
                  <p:embed/>
                </p:oleObj>
              </mc:Choice>
              <mc:Fallback>
                <p:oleObj name="Equation" r:id="rId6" imgW="1511280" imgH="9270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7900" y="5416550"/>
                        <a:ext cx="1511300" cy="927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3492500" y="5708650"/>
          <a:ext cx="1384300" cy="455613"/>
        </p:xfrm>
        <a:graphic>
          <a:graphicData uri="http://schemas.openxmlformats.org/presentationml/2006/ole">
            <mc:AlternateContent xmlns:mc="http://schemas.openxmlformats.org/markup-compatibility/2006">
              <mc:Choice xmlns:v="urn:schemas-microsoft-com:vml" Requires="v">
                <p:oleObj name="公式" r:id="rId8" imgW="1384200" imgH="457200" progId="Equation.3">
                  <p:embed/>
                </p:oleObj>
              </mc:Choice>
              <mc:Fallback>
                <p:oleObj name="公式" r:id="rId8" imgW="1384200" imgH="45720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92500" y="5708650"/>
                        <a:ext cx="1384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6019800" y="5499100"/>
          <a:ext cx="1612900" cy="977900"/>
        </p:xfrm>
        <a:graphic>
          <a:graphicData uri="http://schemas.openxmlformats.org/presentationml/2006/ole">
            <mc:AlternateContent xmlns:mc="http://schemas.openxmlformats.org/markup-compatibility/2006">
              <mc:Choice xmlns:v="urn:schemas-microsoft-com:vml" Requires="v">
                <p:oleObj name="公式" r:id="rId10" imgW="1612800" imgH="977760" progId="Equation.3">
                  <p:embed/>
                </p:oleObj>
              </mc:Choice>
              <mc:Fallback>
                <p:oleObj name="公式" r:id="rId10" imgW="1612800" imgH="9777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019800" y="5499100"/>
                        <a:ext cx="16129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4171950" y="4565650"/>
          <a:ext cx="698500" cy="455613"/>
        </p:xfrm>
        <a:graphic>
          <a:graphicData uri="http://schemas.openxmlformats.org/presentationml/2006/ole">
            <mc:AlternateContent xmlns:mc="http://schemas.openxmlformats.org/markup-compatibility/2006">
              <mc:Choice xmlns:v="urn:schemas-microsoft-com:vml" Requires="v">
                <p:oleObj name="公式" r:id="rId12" imgW="698400" imgH="457200" progId="Equation.3">
                  <p:embed/>
                </p:oleObj>
              </mc:Choice>
              <mc:Fallback>
                <p:oleObj name="公式" r:id="rId12" imgW="698400" imgH="45720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71950" y="4565650"/>
                        <a:ext cx="698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971550" y="4946650"/>
          <a:ext cx="698500" cy="455613"/>
        </p:xfrm>
        <a:graphic>
          <a:graphicData uri="http://schemas.openxmlformats.org/presentationml/2006/ole">
            <mc:AlternateContent xmlns:mc="http://schemas.openxmlformats.org/markup-compatibility/2006">
              <mc:Choice xmlns:v="urn:schemas-microsoft-com:vml" Requires="v">
                <p:oleObj name="公式" r:id="rId14" imgW="698400" imgH="457200" progId="Equation.3">
                  <p:embed/>
                </p:oleObj>
              </mc:Choice>
              <mc:Fallback>
                <p:oleObj name="公式" r:id="rId14" imgW="698400" imgH="45720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71550" y="4946650"/>
                        <a:ext cx="6985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3" name="Group 25"/>
          <p:cNvGrpSpPr>
            <a:grpSpLocks/>
          </p:cNvGrpSpPr>
          <p:nvPr/>
        </p:nvGrpSpPr>
        <p:grpSpPr bwMode="auto">
          <a:xfrm>
            <a:off x="381000" y="304800"/>
            <a:ext cx="8153400" cy="3276600"/>
            <a:chOff x="240" y="192"/>
            <a:chExt cx="5136" cy="2064"/>
          </a:xfrm>
        </p:grpSpPr>
        <p:sp>
          <p:nvSpPr>
            <p:cNvPr id="14347" name="Text Box 2"/>
            <p:cNvSpPr txBox="1">
              <a:spLocks noChangeArrowheads="1"/>
            </p:cNvSpPr>
            <p:nvPr/>
          </p:nvSpPr>
          <p:spPr bwMode="auto">
            <a:xfrm>
              <a:off x="240" y="192"/>
              <a:ext cx="5002" cy="8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11. </a:t>
              </a:r>
              <a:r>
                <a:rPr lang="zh-CN" altLang="en-US">
                  <a:solidFill>
                    <a:schemeClr val="accent2"/>
                  </a:solidFill>
                </a:rPr>
                <a:t>金属球壳内外半径分别为</a:t>
              </a:r>
              <a:r>
                <a:rPr lang="en-US" altLang="zh-CN" i="1">
                  <a:solidFill>
                    <a:schemeClr val="accent2"/>
                  </a:solidFill>
                </a:rPr>
                <a:t>R</a:t>
              </a:r>
              <a:r>
                <a:rPr lang="en-US" altLang="zh-CN" baseline="-25000">
                  <a:solidFill>
                    <a:schemeClr val="accent2"/>
                  </a:solidFill>
                </a:rPr>
                <a:t>1</a:t>
              </a:r>
              <a:r>
                <a:rPr lang="zh-CN" altLang="en-US">
                  <a:solidFill>
                    <a:schemeClr val="accent2"/>
                  </a:solidFill>
                </a:rPr>
                <a:t>和</a:t>
              </a:r>
              <a:r>
                <a:rPr lang="en-US" altLang="zh-CN" i="1">
                  <a:solidFill>
                    <a:schemeClr val="accent2"/>
                  </a:solidFill>
                </a:rPr>
                <a:t>R</a:t>
              </a:r>
              <a:r>
                <a:rPr lang="en-US" altLang="zh-CN" baseline="-25000">
                  <a:solidFill>
                    <a:schemeClr val="accent2"/>
                  </a:solidFill>
                </a:rPr>
                <a:t>2</a:t>
              </a:r>
              <a:r>
                <a:rPr lang="zh-CN" altLang="en-US">
                  <a:solidFill>
                    <a:schemeClr val="accent2"/>
                  </a:solidFill>
                </a:rPr>
                <a:t>，带电量为</a:t>
              </a:r>
              <a:r>
                <a:rPr lang="en-US" altLang="zh-CN" i="1">
                  <a:solidFill>
                    <a:schemeClr val="accent2"/>
                  </a:solidFill>
                </a:rPr>
                <a:t>Q</a:t>
              </a:r>
              <a:r>
                <a:rPr lang="zh-CN" altLang="en-US">
                  <a:solidFill>
                    <a:schemeClr val="accent2"/>
                  </a:solidFill>
                </a:rPr>
                <a:t>，在球壳内距球心</a:t>
              </a:r>
              <a:r>
                <a:rPr lang="en-US" altLang="zh-CN" i="1">
                  <a:solidFill>
                    <a:schemeClr val="accent2"/>
                  </a:solidFill>
                </a:rPr>
                <a:t>O</a:t>
              </a:r>
              <a:r>
                <a:rPr lang="zh-CN" altLang="en-US">
                  <a:solidFill>
                    <a:schemeClr val="accent2"/>
                  </a:solidFill>
                </a:rPr>
                <a:t>距离</a:t>
              </a:r>
              <a:r>
                <a:rPr lang="en-US" altLang="zh-CN" i="1">
                  <a:solidFill>
                    <a:schemeClr val="accent2"/>
                  </a:solidFill>
                </a:rPr>
                <a:t>r</a:t>
              </a:r>
              <a:r>
                <a:rPr lang="zh-CN" altLang="en-US">
                  <a:solidFill>
                    <a:schemeClr val="accent2"/>
                  </a:solidFill>
                </a:rPr>
                <a:t>处有一电量为</a:t>
              </a:r>
              <a:r>
                <a:rPr lang="en-US" altLang="zh-CN" i="1">
                  <a:solidFill>
                    <a:schemeClr val="accent2"/>
                  </a:solidFill>
                </a:rPr>
                <a:t>q</a:t>
              </a:r>
              <a:r>
                <a:rPr lang="zh-CN" altLang="en-US">
                  <a:solidFill>
                    <a:schemeClr val="accent2"/>
                  </a:solidFill>
                </a:rPr>
                <a:t>的点电荷，则球心处的电势为</a:t>
              </a:r>
              <a:r>
                <a:rPr lang="en-US" altLang="zh-CN">
                  <a:solidFill>
                    <a:schemeClr val="accent2"/>
                  </a:solidFill>
                </a:rPr>
                <a:t>_____________</a:t>
              </a:r>
              <a:r>
                <a:rPr lang="zh-CN" altLang="en-US">
                  <a:solidFill>
                    <a:schemeClr val="accent2"/>
                  </a:solidFill>
                </a:rPr>
                <a:t>。</a:t>
              </a:r>
            </a:p>
          </p:txBody>
        </p:sp>
        <p:grpSp>
          <p:nvGrpSpPr>
            <p:cNvPr id="14348" name="Group 24"/>
            <p:cNvGrpSpPr>
              <a:grpSpLocks/>
            </p:cNvGrpSpPr>
            <p:nvPr/>
          </p:nvGrpSpPr>
          <p:grpSpPr bwMode="auto">
            <a:xfrm>
              <a:off x="3694" y="816"/>
              <a:ext cx="1682" cy="1440"/>
              <a:chOff x="3694" y="816"/>
              <a:chExt cx="1682" cy="1440"/>
            </a:xfrm>
          </p:grpSpPr>
          <p:sp>
            <p:nvSpPr>
              <p:cNvPr id="14349" name="Oval 12"/>
              <p:cNvSpPr>
                <a:spLocks noChangeArrowheads="1"/>
              </p:cNvSpPr>
              <p:nvPr/>
            </p:nvSpPr>
            <p:spPr bwMode="auto">
              <a:xfrm>
                <a:off x="3936" y="816"/>
                <a:ext cx="1440" cy="1440"/>
              </a:xfrm>
              <a:prstGeom prst="ellipse">
                <a:avLst/>
              </a:prstGeom>
              <a:solidFill>
                <a:schemeClr val="accent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4350" name="Oval 13"/>
              <p:cNvSpPr>
                <a:spLocks noChangeArrowheads="1"/>
              </p:cNvSpPr>
              <p:nvPr/>
            </p:nvSpPr>
            <p:spPr bwMode="auto">
              <a:xfrm>
                <a:off x="4176" y="1056"/>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en-US" altLang="zh-CN" sz="2400" b="0">
                  <a:solidFill>
                    <a:schemeClr val="accent2"/>
                  </a:solidFill>
                </a:endParaRPr>
              </a:p>
            </p:txBody>
          </p:sp>
          <p:sp>
            <p:nvSpPr>
              <p:cNvPr id="14351" name="Line 14"/>
              <p:cNvSpPr>
                <a:spLocks noChangeShapeType="1"/>
              </p:cNvSpPr>
              <p:nvPr/>
            </p:nvSpPr>
            <p:spPr bwMode="auto">
              <a:xfrm>
                <a:off x="4608" y="1536"/>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2" name="Line 15"/>
              <p:cNvSpPr>
                <a:spLocks noChangeShapeType="1"/>
              </p:cNvSpPr>
              <p:nvPr/>
            </p:nvSpPr>
            <p:spPr bwMode="auto">
              <a:xfrm>
                <a:off x="4608" y="1536"/>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3" name="Text Box 16"/>
              <p:cNvSpPr txBox="1">
                <a:spLocks noChangeArrowheads="1"/>
              </p:cNvSpPr>
              <p:nvPr/>
            </p:nvSpPr>
            <p:spPr bwMode="auto">
              <a:xfrm>
                <a:off x="4512" y="1296"/>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O</a:t>
                </a:r>
                <a:endParaRPr lang="en-US" altLang="zh-CN" sz="2400" b="0" i="1">
                  <a:solidFill>
                    <a:schemeClr val="accent2"/>
                  </a:solidFill>
                </a:endParaRPr>
              </a:p>
            </p:txBody>
          </p:sp>
          <p:sp>
            <p:nvSpPr>
              <p:cNvPr id="14354" name="Text Box 17"/>
              <p:cNvSpPr txBox="1">
                <a:spLocks noChangeArrowheads="1"/>
              </p:cNvSpPr>
              <p:nvPr/>
            </p:nvSpPr>
            <p:spPr bwMode="auto">
              <a:xfrm>
                <a:off x="4752" y="12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endParaRPr lang="en-US" altLang="zh-CN" sz="2400">
                  <a:solidFill>
                    <a:schemeClr val="accent2"/>
                  </a:solidFill>
                </a:endParaRPr>
              </a:p>
            </p:txBody>
          </p:sp>
          <p:sp>
            <p:nvSpPr>
              <p:cNvPr id="14355" name="Text Box 18"/>
              <p:cNvSpPr txBox="1">
                <a:spLocks noChangeArrowheads="1"/>
              </p:cNvSpPr>
              <p:nvPr/>
            </p:nvSpPr>
            <p:spPr bwMode="auto">
              <a:xfrm>
                <a:off x="4512" y="1680"/>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endParaRPr lang="en-US" altLang="zh-CN" sz="2400">
                  <a:solidFill>
                    <a:schemeClr val="accent2"/>
                  </a:solidFill>
                </a:endParaRPr>
              </a:p>
            </p:txBody>
          </p:sp>
          <p:sp>
            <p:nvSpPr>
              <p:cNvPr id="14356" name="Line 20"/>
              <p:cNvSpPr>
                <a:spLocks noChangeShapeType="1"/>
              </p:cNvSpPr>
              <p:nvPr/>
            </p:nvSpPr>
            <p:spPr bwMode="auto">
              <a:xfrm flipV="1">
                <a:off x="4416" y="1536"/>
                <a:ext cx="192" cy="144"/>
              </a:xfrm>
              <a:prstGeom prst="line">
                <a:avLst/>
              </a:prstGeom>
              <a:noFill/>
              <a:ln w="28575">
                <a:solidFill>
                  <a:srgbClr val="CC3300"/>
                </a:solidFill>
                <a:round/>
                <a:headEnd type="oval" w="med" len="med"/>
                <a:tailEnd type="oval"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357" name="Text Box 21"/>
              <p:cNvSpPr txBox="1">
                <a:spLocks noChangeArrowheads="1"/>
              </p:cNvSpPr>
              <p:nvPr/>
            </p:nvSpPr>
            <p:spPr bwMode="auto">
              <a:xfrm>
                <a:off x="4176" y="1536"/>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q</a:t>
                </a:r>
                <a:endParaRPr lang="en-US" altLang="zh-CN" b="0" i="1">
                  <a:solidFill>
                    <a:schemeClr val="accent2"/>
                  </a:solidFill>
                </a:endParaRPr>
              </a:p>
            </p:txBody>
          </p:sp>
          <p:sp>
            <p:nvSpPr>
              <p:cNvPr id="14358" name="Text Box 22"/>
              <p:cNvSpPr txBox="1">
                <a:spLocks noChangeArrowheads="1"/>
              </p:cNvSpPr>
              <p:nvPr/>
            </p:nvSpPr>
            <p:spPr bwMode="auto">
              <a:xfrm>
                <a:off x="4393" y="1344"/>
                <a:ext cx="2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r</a:t>
                </a:r>
                <a:endParaRPr lang="en-US" altLang="zh-CN" b="0" i="1">
                  <a:solidFill>
                    <a:schemeClr val="accent2"/>
                  </a:solidFill>
                </a:endParaRPr>
              </a:p>
            </p:txBody>
          </p:sp>
          <p:sp>
            <p:nvSpPr>
              <p:cNvPr id="14359" name="Text Box 23"/>
              <p:cNvSpPr txBox="1">
                <a:spLocks noChangeArrowheads="1"/>
              </p:cNvSpPr>
              <p:nvPr/>
            </p:nvSpPr>
            <p:spPr bwMode="auto">
              <a:xfrm>
                <a:off x="3694" y="1104"/>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Q</a:t>
                </a:r>
                <a:endParaRPr lang="en-US" altLang="zh-CN" b="0" i="1">
                  <a:solidFill>
                    <a:schemeClr val="accent2"/>
                  </a:solidFill>
                </a:endParaRPr>
              </a:p>
            </p:txBody>
          </p:sp>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9219"/>
                                        </p:tgtEl>
                                        <p:attrNameLst>
                                          <p:attrName>style.visibility</p:attrName>
                                        </p:attrNameLst>
                                      </p:cBhvr>
                                      <p:to>
                                        <p:strVal val="visible"/>
                                      </p:to>
                                    </p:set>
                                    <p:animEffect transition="in" filter="wipe(left)">
                                      <p:cBhvr>
                                        <p:cTn id="13" dur="500"/>
                                        <p:tgtEl>
                                          <p:spTgt spid="9219"/>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9225"/>
                                        </p:tgtEl>
                                        <p:attrNameLst>
                                          <p:attrName>style.visibility</p:attrName>
                                        </p:attrNameLst>
                                      </p:cBhvr>
                                      <p:to>
                                        <p:strVal val="visible"/>
                                      </p:to>
                                    </p:set>
                                    <p:animEffect transition="in" filter="wipe(left)">
                                      <p:cBhvr>
                                        <p:cTn id="24" dur="500"/>
                                        <p:tgtEl>
                                          <p:spTgt spid="922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9226"/>
                                        </p:tgtEl>
                                        <p:attrNameLst>
                                          <p:attrName>style.visibility</p:attrName>
                                        </p:attrNameLst>
                                      </p:cBhvr>
                                      <p:to>
                                        <p:strVal val="visible"/>
                                      </p:to>
                                    </p:set>
                                    <p:animEffect transition="in" filter="wipe(left)">
                                      <p:cBhvr>
                                        <p:cTn id="29" dur="500"/>
                                        <p:tgtEl>
                                          <p:spTgt spid="9226"/>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22" presetClass="entr" presetSubtype="8" fill="hold" nodeType="clickEffect">
                                  <p:stCondLst>
                                    <p:cond delay="0"/>
                                  </p:stCondLst>
                                  <p:childTnLst>
                                    <p:set>
                                      <p:cBhvr>
                                        <p:cTn id="33" dur="1" fill="hold">
                                          <p:stCondLst>
                                            <p:cond delay="0"/>
                                          </p:stCondLst>
                                        </p:cTn>
                                        <p:tgtEl>
                                          <p:spTgt spid="9222"/>
                                        </p:tgtEl>
                                        <p:attrNameLst>
                                          <p:attrName>style.visibility</p:attrName>
                                        </p:attrNameLst>
                                      </p:cBhvr>
                                      <p:to>
                                        <p:strVal val="visible"/>
                                      </p:to>
                                    </p:set>
                                    <p:animEffect transition="in" filter="wipe(left)">
                                      <p:cBhvr>
                                        <p:cTn id="34" dur="500"/>
                                        <p:tgtEl>
                                          <p:spTgt spid="9222"/>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22" presetClass="entr" presetSubtype="8" fill="hold" nodeType="clickEffect">
                                  <p:stCondLst>
                                    <p:cond delay="0"/>
                                  </p:stCondLst>
                                  <p:childTnLst>
                                    <p:set>
                                      <p:cBhvr>
                                        <p:cTn id="38" dur="1" fill="hold">
                                          <p:stCondLst>
                                            <p:cond delay="0"/>
                                          </p:stCondLst>
                                        </p:cTn>
                                        <p:tgtEl>
                                          <p:spTgt spid="9223"/>
                                        </p:tgtEl>
                                        <p:attrNameLst>
                                          <p:attrName>style.visibility</p:attrName>
                                        </p:attrNameLst>
                                      </p:cBhvr>
                                      <p:to>
                                        <p:strVal val="visible"/>
                                      </p:to>
                                    </p:set>
                                    <p:animEffect transition="in" filter="wipe(left)">
                                      <p:cBhvr>
                                        <p:cTn id="39" dur="500"/>
                                        <p:tgtEl>
                                          <p:spTgt spid="922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8" fill="hold" nodeType="clickEffect">
                                  <p:stCondLst>
                                    <p:cond delay="0"/>
                                  </p:stCondLst>
                                  <p:childTnLst>
                                    <p:set>
                                      <p:cBhvr>
                                        <p:cTn id="43" dur="1" fill="hold">
                                          <p:stCondLst>
                                            <p:cond delay="0"/>
                                          </p:stCondLst>
                                        </p:cTn>
                                        <p:tgtEl>
                                          <p:spTgt spid="9224"/>
                                        </p:tgtEl>
                                        <p:attrNameLst>
                                          <p:attrName>style.visibility</p:attrName>
                                        </p:attrNameLst>
                                      </p:cBhvr>
                                      <p:to>
                                        <p:strVal val="visible"/>
                                      </p:to>
                                    </p:set>
                                    <p:animEffect transition="in" filter="wipe(left)">
                                      <p:cBhvr>
                                        <p:cTn id="44" dur="500"/>
                                        <p:tgtEl>
                                          <p:spTgt spid="92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609600" y="5245100"/>
            <a:ext cx="6553200" cy="1074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indent="288925"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spcBef>
                <a:spcPct val="30000"/>
              </a:spcBef>
            </a:pPr>
            <a:r>
              <a:rPr lang="en-US" altLang="zh-CN">
                <a:solidFill>
                  <a:srgbClr val="CC3300"/>
                </a:solidFill>
              </a:rPr>
              <a:t>(2)</a:t>
            </a:r>
            <a:r>
              <a:rPr lang="zh-CN" altLang="en-US">
                <a:solidFill>
                  <a:srgbClr val="CC3300"/>
                </a:solidFill>
                <a:latin typeface="宋体" pitchFamily="2" charset="-122"/>
              </a:rPr>
              <a:t>常见导体组</a:t>
            </a:r>
            <a:r>
              <a:rPr lang="en-US" altLang="zh-CN">
                <a:solidFill>
                  <a:srgbClr val="CC3300"/>
                </a:solidFill>
                <a:latin typeface="宋体" pitchFamily="2" charset="-122"/>
              </a:rPr>
              <a:t>: </a:t>
            </a:r>
            <a:r>
              <a:rPr lang="en-US" altLang="zh-CN">
                <a:solidFill>
                  <a:schemeClr val="accent2"/>
                </a:solidFill>
              </a:rPr>
              <a:t>·</a:t>
            </a:r>
            <a:r>
              <a:rPr lang="en-US" altLang="zh-CN">
                <a:solidFill>
                  <a:schemeClr val="accent2"/>
                </a:solidFill>
                <a:latin typeface="宋体" pitchFamily="2" charset="-122"/>
              </a:rPr>
              <a:t> </a:t>
            </a:r>
            <a:r>
              <a:rPr lang="zh-CN" altLang="en-US">
                <a:solidFill>
                  <a:schemeClr val="accent2"/>
                </a:solidFill>
                <a:latin typeface="宋体" pitchFamily="2" charset="-122"/>
              </a:rPr>
              <a:t>板状导体组</a:t>
            </a:r>
          </a:p>
          <a:p>
            <a:pPr algn="just" eaLnBrk="1" hangingPunct="1">
              <a:spcBef>
                <a:spcPct val="30000"/>
              </a:spcBef>
            </a:pPr>
            <a:r>
              <a:rPr lang="zh-CN" altLang="en-US">
                <a:solidFill>
                  <a:schemeClr val="accent2"/>
                </a:solidFill>
                <a:latin typeface="宋体" pitchFamily="2" charset="-122"/>
              </a:rPr>
              <a:t>              </a:t>
            </a:r>
            <a:r>
              <a:rPr lang="en-US" altLang="zh-CN">
                <a:solidFill>
                  <a:schemeClr val="accent2"/>
                </a:solidFill>
              </a:rPr>
              <a:t>·</a:t>
            </a:r>
            <a:r>
              <a:rPr lang="en-US" altLang="zh-CN">
                <a:solidFill>
                  <a:schemeClr val="accent2"/>
                </a:solidFill>
                <a:latin typeface="宋体" pitchFamily="2" charset="-122"/>
              </a:rPr>
              <a:t> </a:t>
            </a:r>
            <a:r>
              <a:rPr lang="zh-CN" altLang="en-US">
                <a:solidFill>
                  <a:schemeClr val="accent2"/>
                </a:solidFill>
                <a:latin typeface="宋体" pitchFamily="2" charset="-122"/>
              </a:rPr>
              <a:t>球状导体组</a:t>
            </a:r>
          </a:p>
        </p:txBody>
      </p:sp>
      <p:sp>
        <p:nvSpPr>
          <p:cNvPr id="32771" name="Text Box 3"/>
          <p:cNvSpPr txBox="1">
            <a:spLocks noChangeArrowheads="1"/>
          </p:cNvSpPr>
          <p:nvPr/>
        </p:nvSpPr>
        <p:spPr bwMode="auto">
          <a:xfrm>
            <a:off x="84138" y="3006725"/>
            <a:ext cx="6545262" cy="2057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spcBef>
                <a:spcPct val="20000"/>
              </a:spcBef>
            </a:pPr>
            <a:r>
              <a:rPr lang="en-US" altLang="zh-CN">
                <a:solidFill>
                  <a:srgbClr val="CC3300"/>
                </a:solidFill>
              </a:rPr>
              <a:t>(1)</a:t>
            </a:r>
            <a:r>
              <a:rPr lang="zh-CN" altLang="en-US">
                <a:solidFill>
                  <a:srgbClr val="CC3300"/>
                </a:solidFill>
              </a:rPr>
              <a:t>分析方法</a:t>
            </a:r>
            <a:r>
              <a:rPr lang="en-US" altLang="zh-CN">
                <a:solidFill>
                  <a:srgbClr val="CC3300"/>
                </a:solidFill>
                <a:latin typeface="宋体" pitchFamily="2" charset="-122"/>
              </a:rPr>
              <a:t>:   </a:t>
            </a:r>
            <a:r>
              <a:rPr lang="en-US" altLang="zh-CN">
                <a:solidFill>
                  <a:schemeClr val="accent2"/>
                </a:solidFill>
              </a:rPr>
              <a:t>·  </a:t>
            </a:r>
            <a:r>
              <a:rPr lang="zh-CN" altLang="en-US">
                <a:solidFill>
                  <a:schemeClr val="accent2"/>
                </a:solidFill>
              </a:rPr>
              <a:t>用电荷守恒</a:t>
            </a:r>
            <a:endParaRPr lang="zh-CN" altLang="en-US">
              <a:solidFill>
                <a:schemeClr val="accent2"/>
              </a:solidFill>
              <a:latin typeface="宋体" pitchFamily="2" charset="-122"/>
            </a:endParaRPr>
          </a:p>
          <a:p>
            <a:pPr algn="ctr" eaLnBrk="1" hangingPunct="1">
              <a:spcBef>
                <a:spcPct val="20000"/>
              </a:spcBef>
            </a:pPr>
            <a:r>
              <a:rPr lang="zh-CN" altLang="en-US">
                <a:solidFill>
                  <a:schemeClr val="accent2"/>
                </a:solidFill>
                <a:latin typeface="宋体" pitchFamily="2" charset="-122"/>
              </a:rPr>
              <a:t>                  </a:t>
            </a:r>
            <a:r>
              <a:rPr lang="en-US" altLang="zh-CN">
                <a:solidFill>
                  <a:schemeClr val="accent2"/>
                </a:solidFill>
              </a:rPr>
              <a:t>·  </a:t>
            </a:r>
            <a:r>
              <a:rPr lang="zh-CN" altLang="en-US">
                <a:solidFill>
                  <a:schemeClr val="accent2"/>
                </a:solidFill>
              </a:rPr>
              <a:t>用静电平衡条件</a:t>
            </a:r>
            <a:endParaRPr lang="zh-CN" altLang="en-US">
              <a:solidFill>
                <a:schemeClr val="accent2"/>
              </a:solidFill>
              <a:latin typeface="宋体" pitchFamily="2" charset="-122"/>
            </a:endParaRPr>
          </a:p>
          <a:p>
            <a:pPr algn="ctr" eaLnBrk="1" hangingPunct="1">
              <a:spcBef>
                <a:spcPct val="20000"/>
              </a:spcBef>
            </a:pPr>
            <a:r>
              <a:rPr lang="zh-CN" altLang="en-US">
                <a:solidFill>
                  <a:schemeClr val="accent2"/>
                </a:solidFill>
                <a:latin typeface="宋体" pitchFamily="2" charset="-122"/>
              </a:rPr>
              <a:t>              </a:t>
            </a:r>
            <a:r>
              <a:rPr lang="en-US" altLang="zh-CN">
                <a:solidFill>
                  <a:schemeClr val="accent2"/>
                </a:solidFill>
              </a:rPr>
              <a:t>·  </a:t>
            </a:r>
            <a:r>
              <a:rPr lang="zh-CN" altLang="en-US">
                <a:solidFill>
                  <a:schemeClr val="accent2"/>
                </a:solidFill>
              </a:rPr>
              <a:t>用高斯定理</a:t>
            </a:r>
          </a:p>
          <a:p>
            <a:pPr algn="ctr" eaLnBrk="1" hangingPunct="1">
              <a:spcBef>
                <a:spcPct val="20000"/>
              </a:spcBef>
            </a:pPr>
            <a:r>
              <a:rPr lang="zh-CN" altLang="en-US">
                <a:solidFill>
                  <a:schemeClr val="accent2"/>
                </a:solidFill>
              </a:rPr>
              <a:t>                                     </a:t>
            </a:r>
            <a:r>
              <a:rPr lang="en-US" altLang="zh-CN">
                <a:solidFill>
                  <a:schemeClr val="accent2"/>
                </a:solidFill>
              </a:rPr>
              <a:t>.  </a:t>
            </a:r>
            <a:r>
              <a:rPr lang="zh-CN" altLang="en-US">
                <a:solidFill>
                  <a:schemeClr val="accent2"/>
                </a:solidFill>
              </a:rPr>
              <a:t>场强积分求电势</a:t>
            </a:r>
            <a:endParaRPr lang="zh-CN" altLang="en-US">
              <a:solidFill>
                <a:schemeClr val="accent2"/>
              </a:solidFill>
              <a:latin typeface="宋体" pitchFamily="2" charset="-122"/>
            </a:endParaRPr>
          </a:p>
        </p:txBody>
      </p:sp>
      <p:sp>
        <p:nvSpPr>
          <p:cNvPr id="32772" name="Rectangle 4"/>
          <p:cNvSpPr>
            <a:spLocks noChangeArrowheads="1"/>
          </p:cNvSpPr>
          <p:nvPr/>
        </p:nvSpPr>
        <p:spPr bwMode="auto">
          <a:xfrm>
            <a:off x="673100" y="2397125"/>
            <a:ext cx="5986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r>
              <a:rPr lang="en-US" altLang="zh-CN">
                <a:solidFill>
                  <a:schemeClr val="accent2"/>
                </a:solidFill>
              </a:rPr>
              <a:t>4.  </a:t>
            </a:r>
            <a:r>
              <a:rPr lang="zh-CN" altLang="en-US">
                <a:solidFill>
                  <a:schemeClr val="accent2"/>
                </a:solidFill>
              </a:rPr>
              <a:t>有导体存在时静电场的分析与计算</a:t>
            </a:r>
          </a:p>
        </p:txBody>
      </p:sp>
      <p:sp>
        <p:nvSpPr>
          <p:cNvPr id="32773" name="Text Box 5"/>
          <p:cNvSpPr txBox="1">
            <a:spLocks noChangeArrowheads="1"/>
          </p:cNvSpPr>
          <p:nvPr/>
        </p:nvSpPr>
        <p:spPr bwMode="auto">
          <a:xfrm>
            <a:off x="611188" y="260350"/>
            <a:ext cx="7772400" cy="1993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lnSpc>
                <a:spcPct val="120000"/>
              </a:lnSpc>
            </a:pPr>
            <a:r>
              <a:rPr lang="en-US" altLang="zh-CN">
                <a:solidFill>
                  <a:schemeClr val="accent2"/>
                </a:solidFill>
              </a:rPr>
              <a:t>3.  </a:t>
            </a:r>
            <a:r>
              <a:rPr lang="zh-CN" altLang="en-US">
                <a:solidFill>
                  <a:schemeClr val="accent2"/>
                </a:solidFill>
              </a:rPr>
              <a:t>静电屏蔽</a:t>
            </a:r>
            <a:r>
              <a:rPr lang="en-US" altLang="zh-CN">
                <a:solidFill>
                  <a:schemeClr val="accent2"/>
                </a:solidFill>
              </a:rPr>
              <a:t>:</a:t>
            </a:r>
          </a:p>
          <a:p>
            <a:pPr eaLnBrk="1" hangingPunct="1">
              <a:lnSpc>
                <a:spcPct val="120000"/>
              </a:lnSpc>
            </a:pPr>
            <a:r>
              <a:rPr lang="en-US" altLang="zh-CN">
                <a:solidFill>
                  <a:schemeClr val="accent2"/>
                </a:solidFill>
              </a:rPr>
              <a:t>  </a:t>
            </a:r>
            <a:r>
              <a:rPr lang="zh-CN" altLang="en-US" sz="2400"/>
              <a:t>腔内无电荷，屏蔽外电场，（外面进不来）</a:t>
            </a:r>
          </a:p>
          <a:p>
            <a:pPr eaLnBrk="1" hangingPunct="1">
              <a:lnSpc>
                <a:spcPct val="120000"/>
              </a:lnSpc>
            </a:pPr>
            <a:r>
              <a:rPr lang="zh-CN" altLang="en-US" sz="2400"/>
              <a:t>  接地腔内有电荷，屏蔽内电场（里面出不去）</a:t>
            </a:r>
          </a:p>
          <a:p>
            <a:pPr eaLnBrk="1" hangingPunct="1">
              <a:lnSpc>
                <a:spcPct val="120000"/>
              </a:lnSpc>
            </a:pPr>
            <a:r>
              <a:rPr lang="zh-CN" altLang="en-US" sz="2400"/>
              <a:t>  分析两类静电平衡的电荷电场分布</a:t>
            </a:r>
            <a:endParaRPr lang="zh-CN" altLang="en-US" sz="2400">
              <a:latin typeface="宋体"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withEffect">
                                  <p:stCondLst>
                                    <p:cond delay="0"/>
                                  </p:stCondLst>
                                  <p:childTnLst>
                                    <p:set>
                                      <p:cBhvr>
                                        <p:cTn id="6" dur="1" fill="hold">
                                          <p:stCondLst>
                                            <p:cond delay="0"/>
                                          </p:stCondLst>
                                        </p:cTn>
                                        <p:tgtEl>
                                          <p:spTgt spid="32773"/>
                                        </p:tgtEl>
                                        <p:attrNameLst>
                                          <p:attrName>style.visibility</p:attrName>
                                        </p:attrNameLst>
                                      </p:cBhvr>
                                      <p:to>
                                        <p:strVal val="visible"/>
                                      </p:to>
                                    </p:set>
                                    <p:animEffect transition="in" filter="wipe(up)">
                                      <p:cBhvr>
                                        <p:cTn id="7" dur="500"/>
                                        <p:tgtEl>
                                          <p:spTgt spid="3277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2772"/>
                                        </p:tgtEl>
                                        <p:attrNameLst>
                                          <p:attrName>style.visibility</p:attrName>
                                        </p:attrNameLst>
                                      </p:cBhvr>
                                      <p:to>
                                        <p:strVal val="visible"/>
                                      </p:to>
                                    </p:set>
                                    <p:animEffect transition="in" filter="blinds(horizontal)">
                                      <p:cBhvr>
                                        <p:cTn id="12" dur="500"/>
                                        <p:tgtEl>
                                          <p:spTgt spid="3277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2771"/>
                                        </p:tgtEl>
                                        <p:attrNameLst>
                                          <p:attrName>style.visibility</p:attrName>
                                        </p:attrNameLst>
                                      </p:cBhvr>
                                      <p:to>
                                        <p:strVal val="visible"/>
                                      </p:to>
                                    </p:set>
                                    <p:animEffect transition="in" filter="blinds(horizontal)">
                                      <p:cBhvr>
                                        <p:cTn id="17" dur="500"/>
                                        <p:tgtEl>
                                          <p:spTgt spid="327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2770"/>
                                        </p:tgtEl>
                                        <p:attrNameLst>
                                          <p:attrName>style.visibility</p:attrName>
                                        </p:attrNameLst>
                                      </p:cBhvr>
                                      <p:to>
                                        <p:strVal val="visible"/>
                                      </p:to>
                                    </p:set>
                                    <p:animEffect transition="in" filter="blinds(horizontal)">
                                      <p:cBhvr>
                                        <p:cTn id="22" dur="500"/>
                                        <p:tgtEl>
                                          <p:spTgt spid="32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autoUpdateAnimBg="0"/>
      <p:bldP spid="32771" grpId="0" autoUpdateAnimBg="0"/>
      <p:bldP spid="32772" grpId="0" autoUpdateAnimBg="0"/>
      <p:bldP spid="3277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Text Box 4"/>
          <p:cNvSpPr txBox="1">
            <a:spLocks noChangeArrowheads="1"/>
          </p:cNvSpPr>
          <p:nvPr/>
        </p:nvSpPr>
        <p:spPr bwMode="auto">
          <a:xfrm>
            <a:off x="762000" y="3048000"/>
            <a:ext cx="35766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解：设内球面半径为</a:t>
            </a:r>
            <a:r>
              <a:rPr lang="en-US" altLang="zh-CN" i="1">
                <a:solidFill>
                  <a:schemeClr val="accent2"/>
                </a:solidFill>
              </a:rPr>
              <a:t>a</a:t>
            </a:r>
          </a:p>
        </p:txBody>
      </p:sp>
      <p:graphicFrame>
        <p:nvGraphicFramePr>
          <p:cNvPr id="11269" name="Object 5"/>
          <p:cNvGraphicFramePr>
            <a:graphicFrameLocks noChangeAspect="1"/>
          </p:cNvGraphicFramePr>
          <p:nvPr/>
        </p:nvGraphicFramePr>
        <p:xfrm>
          <a:off x="2190750" y="3657600"/>
          <a:ext cx="1689100" cy="889000"/>
        </p:xfrm>
        <a:graphic>
          <a:graphicData uri="http://schemas.openxmlformats.org/presentationml/2006/ole">
            <mc:AlternateContent xmlns:mc="http://schemas.openxmlformats.org/markup-compatibility/2006">
              <mc:Choice xmlns:v="urn:schemas-microsoft-com:vml" Requires="v">
                <p:oleObj name="公式" r:id="rId2" imgW="1688760" imgH="888840" progId="Equation.3">
                  <p:embed/>
                </p:oleObj>
              </mc:Choice>
              <mc:Fallback>
                <p:oleObj name="公式" r:id="rId2" imgW="1688760" imgH="8888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90750" y="3657600"/>
                        <a:ext cx="16891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0" name="Object 6"/>
          <p:cNvGraphicFramePr>
            <a:graphicFrameLocks noChangeAspect="1"/>
          </p:cNvGraphicFramePr>
          <p:nvPr/>
        </p:nvGraphicFramePr>
        <p:xfrm>
          <a:off x="1898650" y="4648200"/>
          <a:ext cx="2870200" cy="889000"/>
        </p:xfrm>
        <a:graphic>
          <a:graphicData uri="http://schemas.openxmlformats.org/presentationml/2006/ole">
            <mc:AlternateContent xmlns:mc="http://schemas.openxmlformats.org/markup-compatibility/2006">
              <mc:Choice xmlns:v="urn:schemas-microsoft-com:vml" Requires="v">
                <p:oleObj name="公式" r:id="rId4" imgW="2869920" imgH="888840" progId="Equation.3">
                  <p:embed/>
                </p:oleObj>
              </mc:Choice>
              <mc:Fallback>
                <p:oleObj name="公式" r:id="rId4" imgW="2869920" imgH="88884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4648200"/>
                        <a:ext cx="2870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1803400" y="5588000"/>
          <a:ext cx="3314700" cy="965200"/>
        </p:xfrm>
        <a:graphic>
          <a:graphicData uri="http://schemas.openxmlformats.org/presentationml/2006/ole">
            <mc:AlternateContent xmlns:mc="http://schemas.openxmlformats.org/markup-compatibility/2006">
              <mc:Choice xmlns:v="urn:schemas-microsoft-com:vml" Requires="v">
                <p:oleObj name="公式" r:id="rId6" imgW="3314520" imgH="965160" progId="Equation.3">
                  <p:embed/>
                </p:oleObj>
              </mc:Choice>
              <mc:Fallback>
                <p:oleObj name="公式" r:id="rId6" imgW="3314520" imgH="96516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03400" y="5588000"/>
                        <a:ext cx="33147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280" name="Text Box 16"/>
          <p:cNvSpPr txBox="1">
            <a:spLocks noChangeArrowheads="1"/>
          </p:cNvSpPr>
          <p:nvPr/>
        </p:nvSpPr>
        <p:spPr bwMode="auto">
          <a:xfrm>
            <a:off x="381000" y="176213"/>
            <a:ext cx="1560513"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600">
                <a:solidFill>
                  <a:srgbClr val="CC3300"/>
                </a:solidFill>
              </a:rPr>
              <a:t>计算题</a:t>
            </a:r>
            <a:endParaRPr lang="zh-CN" altLang="en-US" sz="3600" b="0"/>
          </a:p>
        </p:txBody>
      </p:sp>
      <p:sp>
        <p:nvSpPr>
          <p:cNvPr id="11281" name="Rectangle 17"/>
          <p:cNvSpPr>
            <a:spLocks noChangeArrowheads="1"/>
          </p:cNvSpPr>
          <p:nvPr/>
        </p:nvSpPr>
        <p:spPr bwMode="auto">
          <a:xfrm>
            <a:off x="0" y="838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2" name="Group 22"/>
          <p:cNvGrpSpPr>
            <a:grpSpLocks/>
          </p:cNvGrpSpPr>
          <p:nvPr/>
        </p:nvGrpSpPr>
        <p:grpSpPr bwMode="auto">
          <a:xfrm>
            <a:off x="685800" y="1168400"/>
            <a:ext cx="7772400" cy="4038600"/>
            <a:chOff x="432" y="736"/>
            <a:chExt cx="4896" cy="2544"/>
          </a:xfrm>
        </p:grpSpPr>
        <p:grpSp>
          <p:nvGrpSpPr>
            <p:cNvPr id="15371" name="Group 19"/>
            <p:cNvGrpSpPr>
              <a:grpSpLocks/>
            </p:cNvGrpSpPr>
            <p:nvPr/>
          </p:nvGrpSpPr>
          <p:grpSpPr bwMode="auto">
            <a:xfrm>
              <a:off x="432" y="736"/>
              <a:ext cx="4858" cy="1134"/>
              <a:chOff x="432" y="736"/>
              <a:chExt cx="4858" cy="1134"/>
            </a:xfrm>
          </p:grpSpPr>
          <p:sp>
            <p:nvSpPr>
              <p:cNvPr id="15380" name="Text Box 2"/>
              <p:cNvSpPr txBox="1">
                <a:spLocks noChangeArrowheads="1"/>
              </p:cNvSpPr>
              <p:nvPr/>
            </p:nvSpPr>
            <p:spPr bwMode="auto">
              <a:xfrm>
                <a:off x="432" y="736"/>
                <a:ext cx="485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13. </a:t>
                </a:r>
                <a:r>
                  <a:rPr lang="zh-CN" altLang="en-US">
                    <a:solidFill>
                      <a:schemeClr val="accent2"/>
                    </a:solidFill>
                  </a:rPr>
                  <a:t>球形电容器，外球面半径为</a:t>
                </a:r>
                <a:r>
                  <a:rPr lang="en-US" altLang="zh-CN" i="1">
                    <a:solidFill>
                      <a:schemeClr val="accent2"/>
                    </a:solidFill>
                  </a:rPr>
                  <a:t>b</a:t>
                </a:r>
                <a:r>
                  <a:rPr lang="zh-CN" altLang="en-US">
                    <a:solidFill>
                      <a:schemeClr val="accent2"/>
                    </a:solidFill>
                  </a:rPr>
                  <a:t>，内外球面电势差</a:t>
                </a:r>
                <a:r>
                  <a:rPr lang="en-US" altLang="zh-CN" i="1">
                    <a:solidFill>
                      <a:schemeClr val="accent2"/>
                    </a:solidFill>
                  </a:rPr>
                  <a:t>U</a:t>
                </a:r>
                <a:r>
                  <a:rPr lang="zh-CN" altLang="en-US">
                    <a:solidFill>
                      <a:schemeClr val="accent2"/>
                    </a:solidFill>
                  </a:rPr>
                  <a:t>保持不变，内球面半径多大时才能使内球面附近的场强最小，并求出这个最小场强。设两球面间电介质的介电常数为     。</a:t>
                </a:r>
              </a:p>
            </p:txBody>
          </p:sp>
          <p:graphicFrame>
            <p:nvGraphicFramePr>
              <p:cNvPr id="15366" name="Object 3"/>
              <p:cNvGraphicFramePr>
                <a:graphicFrameLocks noChangeAspect="1"/>
              </p:cNvGraphicFramePr>
              <p:nvPr/>
            </p:nvGraphicFramePr>
            <p:xfrm>
              <a:off x="3020" y="1632"/>
              <a:ext cx="152" cy="159"/>
            </p:xfrm>
            <a:graphic>
              <a:graphicData uri="http://schemas.openxmlformats.org/presentationml/2006/ole">
                <mc:AlternateContent xmlns:mc="http://schemas.openxmlformats.org/markup-compatibility/2006">
                  <mc:Choice xmlns:v="urn:schemas-microsoft-com:vml" Requires="v">
                    <p:oleObj name="Equation" r:id="rId8" imgW="241200" imgH="253800" progId="Equation.3">
                      <p:embed/>
                    </p:oleObj>
                  </mc:Choice>
                  <mc:Fallback>
                    <p:oleObj name="Equation" r:id="rId8" imgW="241200" imgH="2538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20" y="163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5372" name="Group 20"/>
            <p:cNvGrpSpPr>
              <a:grpSpLocks/>
            </p:cNvGrpSpPr>
            <p:nvPr/>
          </p:nvGrpSpPr>
          <p:grpSpPr bwMode="auto">
            <a:xfrm>
              <a:off x="3888" y="1840"/>
              <a:ext cx="1440" cy="1440"/>
              <a:chOff x="3888" y="1840"/>
              <a:chExt cx="1440" cy="1440"/>
            </a:xfrm>
          </p:grpSpPr>
          <p:sp>
            <p:nvSpPr>
              <p:cNvPr id="15373" name="Oval 8"/>
              <p:cNvSpPr>
                <a:spLocks noChangeArrowheads="1"/>
              </p:cNvSpPr>
              <p:nvPr/>
            </p:nvSpPr>
            <p:spPr bwMode="auto">
              <a:xfrm>
                <a:off x="3888" y="1840"/>
                <a:ext cx="1440" cy="1440"/>
              </a:xfrm>
              <a:prstGeom prst="ellipse">
                <a:avLst/>
              </a:prstGeom>
              <a:solidFill>
                <a:schemeClr val="accent1"/>
              </a:solidFill>
              <a:ln w="38100">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5374" name="Oval 9"/>
              <p:cNvSpPr>
                <a:spLocks noChangeArrowheads="1"/>
              </p:cNvSpPr>
              <p:nvPr/>
            </p:nvSpPr>
            <p:spPr bwMode="auto">
              <a:xfrm>
                <a:off x="4128" y="2080"/>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en-US" altLang="zh-CN" sz="2400"/>
              </a:p>
            </p:txBody>
          </p:sp>
          <p:sp>
            <p:nvSpPr>
              <p:cNvPr id="15375" name="Line 10"/>
              <p:cNvSpPr>
                <a:spLocks noChangeShapeType="1"/>
              </p:cNvSpPr>
              <p:nvPr/>
            </p:nvSpPr>
            <p:spPr bwMode="auto">
              <a:xfrm>
                <a:off x="4560" y="2560"/>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6" name="Line 11"/>
              <p:cNvSpPr>
                <a:spLocks noChangeShapeType="1"/>
              </p:cNvSpPr>
              <p:nvPr/>
            </p:nvSpPr>
            <p:spPr bwMode="auto">
              <a:xfrm>
                <a:off x="4560" y="2560"/>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7" name="Text Box 12"/>
              <p:cNvSpPr txBox="1">
                <a:spLocks noChangeArrowheads="1"/>
              </p:cNvSpPr>
              <p:nvPr/>
            </p:nvSpPr>
            <p:spPr bwMode="auto">
              <a:xfrm>
                <a:off x="4343" y="23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O</a:t>
                </a:r>
              </a:p>
            </p:txBody>
          </p:sp>
          <p:sp>
            <p:nvSpPr>
              <p:cNvPr id="15378" name="Text Box 13"/>
              <p:cNvSpPr txBox="1">
                <a:spLocks noChangeArrowheads="1"/>
              </p:cNvSpPr>
              <p:nvPr/>
            </p:nvSpPr>
            <p:spPr bwMode="auto">
              <a:xfrm>
                <a:off x="4704" y="2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endParaRPr lang="en-US" altLang="zh-CN" sz="2400" i="1">
                  <a:solidFill>
                    <a:schemeClr val="accent2"/>
                  </a:solidFill>
                </a:endParaRPr>
              </a:p>
            </p:txBody>
          </p:sp>
          <p:sp>
            <p:nvSpPr>
              <p:cNvPr id="15379" name="Text Box 14"/>
              <p:cNvSpPr txBox="1">
                <a:spLocks noChangeArrowheads="1"/>
              </p:cNvSpPr>
              <p:nvPr/>
            </p:nvSpPr>
            <p:spPr bwMode="auto">
              <a:xfrm>
                <a:off x="4464" y="2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endParaRPr lang="en-US" altLang="zh-CN" sz="2400" i="1">
                  <a:solidFill>
                    <a:schemeClr val="accent2"/>
                  </a:solidFill>
                </a:endParaRPr>
              </a:p>
            </p:txBody>
          </p:sp>
          <p:graphicFrame>
            <p:nvGraphicFramePr>
              <p:cNvPr id="15365" name="Object 18"/>
              <p:cNvGraphicFramePr>
                <a:graphicFrameLocks noChangeAspect="1"/>
              </p:cNvGraphicFramePr>
              <p:nvPr/>
            </p:nvGraphicFramePr>
            <p:xfrm>
              <a:off x="3984" y="2352"/>
              <a:ext cx="152" cy="159"/>
            </p:xfrm>
            <a:graphic>
              <a:graphicData uri="http://schemas.openxmlformats.org/presentationml/2006/ole">
                <mc:AlternateContent xmlns:mc="http://schemas.openxmlformats.org/markup-compatibility/2006">
                  <mc:Choice xmlns:v="urn:schemas-microsoft-com:vml" Requires="v">
                    <p:oleObj name="Equation" r:id="rId10" imgW="241200" imgH="253800" progId="Equation.3">
                      <p:embed/>
                    </p:oleObj>
                  </mc:Choice>
                  <mc:Fallback>
                    <p:oleObj name="Equation" r:id="rId10" imgW="241200" imgH="253800" progId="Equation.3">
                      <p:embed/>
                      <p:pic>
                        <p:nvPicPr>
                          <p:cNvPr id="0" name="Object 1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 y="235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280"/>
                                        </p:tgtEl>
                                        <p:attrNameLst>
                                          <p:attrName>style.visibility</p:attrName>
                                        </p:attrNameLst>
                                      </p:cBhvr>
                                      <p:to>
                                        <p:strVal val="visible"/>
                                      </p:to>
                                    </p:set>
                                    <p:animEffect transition="in" filter="blinds(horizontal)">
                                      <p:cBhvr>
                                        <p:cTn id="7" dur="500"/>
                                        <p:tgtEl>
                                          <p:spTgt spid="11280"/>
                                        </p:tgtEl>
                                      </p:cBhvr>
                                    </p:animEffect>
                                  </p:childTnLst>
                                </p:cTn>
                              </p:par>
                            </p:childTnLst>
                          </p:cTn>
                        </p:par>
                        <p:par>
                          <p:cTn id="8" fill="hold" nodeType="afterGroup">
                            <p:stCondLst>
                              <p:cond delay="500"/>
                            </p:stCondLst>
                            <p:childTnLst>
                              <p:par>
                                <p:cTn id="9" presetID="18" presetClass="entr" presetSubtype="3" fill="hold" grpId="0" nodeType="afterEffect">
                                  <p:stCondLst>
                                    <p:cond delay="0"/>
                                  </p:stCondLst>
                                  <p:childTnLst>
                                    <p:set>
                                      <p:cBhvr>
                                        <p:cTn id="10" dur="1" fill="hold">
                                          <p:stCondLst>
                                            <p:cond delay="0"/>
                                          </p:stCondLst>
                                        </p:cTn>
                                        <p:tgtEl>
                                          <p:spTgt spid="11281"/>
                                        </p:tgtEl>
                                        <p:attrNameLst>
                                          <p:attrName>style.visibility</p:attrName>
                                        </p:attrNameLst>
                                      </p:cBhvr>
                                      <p:to>
                                        <p:strVal val="visible"/>
                                      </p:to>
                                    </p:set>
                                    <p:animEffect transition="in" filter="strips(upRight)">
                                      <p:cBhvr>
                                        <p:cTn id="11" dur="500"/>
                                        <p:tgtEl>
                                          <p:spTgt spid="11281"/>
                                        </p:tgtEl>
                                      </p:cBhvr>
                                    </p:animEffect>
                                  </p:childTnLst>
                                </p:cTn>
                              </p:par>
                            </p:childTnLst>
                          </p:cTn>
                        </p:par>
                        <p:par>
                          <p:cTn id="12" fill="hold" nodeType="afterGroup">
                            <p:stCondLst>
                              <p:cond delay="1000"/>
                            </p:stCondLst>
                            <p:childTnLst>
                              <p:par>
                                <p:cTn id="13" presetID="2" presetClass="entr" presetSubtype="2"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 calcmode="lin" valueType="num">
                                      <p:cBhvr additive="base">
                                        <p:cTn id="15" dur="500" fill="hold"/>
                                        <p:tgtEl>
                                          <p:spTgt spid="2"/>
                                        </p:tgtEl>
                                        <p:attrNameLst>
                                          <p:attrName>ppt_x</p:attrName>
                                        </p:attrNameLst>
                                      </p:cBhvr>
                                      <p:tavLst>
                                        <p:tav tm="0">
                                          <p:val>
                                            <p:strVal val="1+#ppt_w/2"/>
                                          </p:val>
                                        </p:tav>
                                        <p:tav tm="100000">
                                          <p:val>
                                            <p:strVal val="#ppt_x"/>
                                          </p:val>
                                        </p:tav>
                                      </p:tavLst>
                                    </p:anim>
                                    <p:anim calcmode="lin" valueType="num">
                                      <p:cBhvr additive="base">
                                        <p:cTn id="16"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1268"/>
                                        </p:tgtEl>
                                        <p:attrNameLst>
                                          <p:attrName>style.visibility</p:attrName>
                                        </p:attrNameLst>
                                      </p:cBhvr>
                                      <p:to>
                                        <p:strVal val="visible"/>
                                      </p:to>
                                    </p:set>
                                    <p:animEffect transition="in" filter="wipe(left)">
                                      <p:cBhvr>
                                        <p:cTn id="21" dur="500"/>
                                        <p:tgtEl>
                                          <p:spTgt spid="1126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nodeType="clickEffect">
                                  <p:stCondLst>
                                    <p:cond delay="0"/>
                                  </p:stCondLst>
                                  <p:childTnLst>
                                    <p:set>
                                      <p:cBhvr>
                                        <p:cTn id="25" dur="1" fill="hold">
                                          <p:stCondLst>
                                            <p:cond delay="0"/>
                                          </p:stCondLst>
                                        </p:cTn>
                                        <p:tgtEl>
                                          <p:spTgt spid="11269"/>
                                        </p:tgtEl>
                                        <p:attrNameLst>
                                          <p:attrName>style.visibility</p:attrName>
                                        </p:attrNameLst>
                                      </p:cBhvr>
                                      <p:to>
                                        <p:strVal val="visible"/>
                                      </p:to>
                                    </p:set>
                                    <p:animEffect transition="in" filter="wipe(left)">
                                      <p:cBhvr>
                                        <p:cTn id="26" dur="500"/>
                                        <p:tgtEl>
                                          <p:spTgt spid="11269"/>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11270"/>
                                        </p:tgtEl>
                                        <p:attrNameLst>
                                          <p:attrName>style.visibility</p:attrName>
                                        </p:attrNameLst>
                                      </p:cBhvr>
                                      <p:to>
                                        <p:strVal val="visible"/>
                                      </p:to>
                                    </p:set>
                                    <p:animEffect transition="in" filter="wipe(left)">
                                      <p:cBhvr>
                                        <p:cTn id="31" dur="500"/>
                                        <p:tgtEl>
                                          <p:spTgt spid="1127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1271"/>
                                        </p:tgtEl>
                                        <p:attrNameLst>
                                          <p:attrName>style.visibility</p:attrName>
                                        </p:attrNameLst>
                                      </p:cBhvr>
                                      <p:to>
                                        <p:strVal val="visible"/>
                                      </p:to>
                                    </p:set>
                                    <p:animEffect transition="in" filter="wipe(left)">
                                      <p:cBhvr>
                                        <p:cTn id="36" dur="500"/>
                                        <p:tgtEl>
                                          <p:spTgt spid="112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8" grpId="0" autoUpdateAnimBg="0"/>
      <p:bldP spid="11280" grpId="0" autoUpdateAnimBg="0"/>
      <p:bldP spid="1128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290" name="Object 2"/>
          <p:cNvGraphicFramePr>
            <a:graphicFrameLocks noChangeAspect="1"/>
          </p:cNvGraphicFramePr>
          <p:nvPr/>
        </p:nvGraphicFramePr>
        <p:xfrm>
          <a:off x="1936750" y="381000"/>
          <a:ext cx="3251200" cy="965200"/>
        </p:xfrm>
        <a:graphic>
          <a:graphicData uri="http://schemas.openxmlformats.org/presentationml/2006/ole">
            <mc:AlternateContent xmlns:mc="http://schemas.openxmlformats.org/markup-compatibility/2006">
              <mc:Choice xmlns:v="urn:schemas-microsoft-com:vml" Requires="v">
                <p:oleObj name="公式" r:id="rId2" imgW="3251160" imgH="965160" progId="Equation.3">
                  <p:embed/>
                </p:oleObj>
              </mc:Choice>
              <mc:Fallback>
                <p:oleObj name="公式" r:id="rId2" imgW="3251160" imgH="9651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381000"/>
                        <a:ext cx="3251200"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1" name="Object 3"/>
          <p:cNvGraphicFramePr>
            <a:graphicFrameLocks noChangeAspect="1"/>
          </p:cNvGraphicFramePr>
          <p:nvPr/>
        </p:nvGraphicFramePr>
        <p:xfrm>
          <a:off x="3041650" y="1517650"/>
          <a:ext cx="838200" cy="889000"/>
        </p:xfrm>
        <a:graphic>
          <a:graphicData uri="http://schemas.openxmlformats.org/presentationml/2006/ole">
            <mc:AlternateContent xmlns:mc="http://schemas.openxmlformats.org/markup-compatibility/2006">
              <mc:Choice xmlns:v="urn:schemas-microsoft-com:vml" Requires="v">
                <p:oleObj name="Equation" r:id="rId4" imgW="838080" imgH="888840" progId="Equation.3">
                  <p:embed/>
                </p:oleObj>
              </mc:Choice>
              <mc:Fallback>
                <p:oleObj name="Equation" r:id="rId4" imgW="838080" imgH="8888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1650" y="1517650"/>
                        <a:ext cx="838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292" name="Object 4"/>
          <p:cNvGraphicFramePr>
            <a:graphicFrameLocks noChangeAspect="1"/>
          </p:cNvGraphicFramePr>
          <p:nvPr/>
        </p:nvGraphicFramePr>
        <p:xfrm>
          <a:off x="2063750" y="2514600"/>
          <a:ext cx="3111500" cy="1066800"/>
        </p:xfrm>
        <a:graphic>
          <a:graphicData uri="http://schemas.openxmlformats.org/presentationml/2006/ole">
            <mc:AlternateContent xmlns:mc="http://schemas.openxmlformats.org/markup-compatibility/2006">
              <mc:Choice xmlns:v="urn:schemas-microsoft-com:vml" Requires="v">
                <p:oleObj name="公式" r:id="rId6" imgW="3111480" imgH="1066680" progId="Equation.3">
                  <p:embed/>
                </p:oleObj>
              </mc:Choice>
              <mc:Fallback>
                <p:oleObj name="公式" r:id="rId6" imgW="3111480" imgH="10666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63750" y="2514600"/>
                        <a:ext cx="3111500" cy="1066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293" name="Text Box 5"/>
          <p:cNvSpPr txBox="1">
            <a:spLocks noChangeArrowheads="1"/>
          </p:cNvSpPr>
          <p:nvPr/>
        </p:nvSpPr>
        <p:spPr bwMode="auto">
          <a:xfrm>
            <a:off x="5943600" y="2681288"/>
            <a:ext cx="125571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rgbClr val="CC3300"/>
                </a:solidFill>
              </a:rPr>
              <a:t>极小值</a:t>
            </a:r>
            <a:endParaRPr lang="zh-CN" altLang="en-US" b="0">
              <a:solidFill>
                <a:srgbClr val="CC3300"/>
              </a:solidFill>
            </a:endParaRPr>
          </a:p>
        </p:txBody>
      </p:sp>
      <p:sp>
        <p:nvSpPr>
          <p:cNvPr id="12294" name="Text Box 6"/>
          <p:cNvSpPr txBox="1">
            <a:spLocks noChangeArrowheads="1"/>
          </p:cNvSpPr>
          <p:nvPr/>
        </p:nvSpPr>
        <p:spPr bwMode="auto">
          <a:xfrm>
            <a:off x="762000" y="3702050"/>
            <a:ext cx="80010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内球面半径为</a:t>
            </a:r>
            <a:r>
              <a:rPr lang="en-US" altLang="zh-CN" i="1">
                <a:solidFill>
                  <a:schemeClr val="accent2"/>
                </a:solidFill>
              </a:rPr>
              <a:t>b</a:t>
            </a:r>
            <a:r>
              <a:rPr lang="en-US" altLang="zh-CN">
                <a:solidFill>
                  <a:schemeClr val="accent2"/>
                </a:solidFill>
              </a:rPr>
              <a:t>/2</a:t>
            </a:r>
            <a:r>
              <a:rPr lang="zh-CN" altLang="en-US">
                <a:solidFill>
                  <a:schemeClr val="accent2"/>
                </a:solidFill>
              </a:rPr>
              <a:t>时，才能使内球面附近的场强最小。最小场强为：</a:t>
            </a:r>
          </a:p>
        </p:txBody>
      </p:sp>
      <p:graphicFrame>
        <p:nvGraphicFramePr>
          <p:cNvPr id="12296" name="Object 8"/>
          <p:cNvGraphicFramePr>
            <a:graphicFrameLocks noChangeAspect="1"/>
          </p:cNvGraphicFramePr>
          <p:nvPr/>
        </p:nvGraphicFramePr>
        <p:xfrm>
          <a:off x="1460500" y="4800600"/>
          <a:ext cx="5907088" cy="1358900"/>
        </p:xfrm>
        <a:graphic>
          <a:graphicData uri="http://schemas.openxmlformats.org/presentationml/2006/ole">
            <mc:AlternateContent xmlns:mc="http://schemas.openxmlformats.org/markup-compatibility/2006">
              <mc:Choice xmlns:v="urn:schemas-microsoft-com:vml" Requires="v">
                <p:oleObj name="公式" r:id="rId8" imgW="5905440" imgH="1358640" progId="Equation.3">
                  <p:embed/>
                </p:oleObj>
              </mc:Choice>
              <mc:Fallback>
                <p:oleObj name="公式" r:id="rId8" imgW="5905440" imgH="13586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60500" y="4800600"/>
                        <a:ext cx="5907088" cy="135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6393" name="Group 9"/>
          <p:cNvGrpSpPr>
            <a:grpSpLocks/>
          </p:cNvGrpSpPr>
          <p:nvPr/>
        </p:nvGrpSpPr>
        <p:grpSpPr bwMode="auto">
          <a:xfrm>
            <a:off x="6019800" y="228600"/>
            <a:ext cx="2286000" cy="2286000"/>
            <a:chOff x="3888" y="1840"/>
            <a:chExt cx="1440" cy="1440"/>
          </a:xfrm>
        </p:grpSpPr>
        <p:sp>
          <p:nvSpPr>
            <p:cNvPr id="16394" name="Oval 10"/>
            <p:cNvSpPr>
              <a:spLocks noChangeArrowheads="1"/>
            </p:cNvSpPr>
            <p:nvPr/>
          </p:nvSpPr>
          <p:spPr bwMode="auto">
            <a:xfrm>
              <a:off x="3888" y="1840"/>
              <a:ext cx="1440" cy="1440"/>
            </a:xfrm>
            <a:prstGeom prst="ellipse">
              <a:avLst/>
            </a:prstGeom>
            <a:solidFill>
              <a:schemeClr val="accent1"/>
            </a:solidFill>
            <a:ln w="38100">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6395" name="Oval 11"/>
            <p:cNvSpPr>
              <a:spLocks noChangeArrowheads="1"/>
            </p:cNvSpPr>
            <p:nvPr/>
          </p:nvSpPr>
          <p:spPr bwMode="auto">
            <a:xfrm>
              <a:off x="4128" y="2080"/>
              <a:ext cx="960" cy="912"/>
            </a:xfrm>
            <a:prstGeom prst="ellipse">
              <a:avLst/>
            </a:prstGeom>
            <a:solidFill>
              <a:schemeClr val="bg1"/>
            </a:solidFill>
            <a:ln w="28575">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en-US" altLang="zh-CN" sz="2400"/>
            </a:p>
          </p:txBody>
        </p:sp>
        <p:sp>
          <p:nvSpPr>
            <p:cNvPr id="16396" name="Line 12"/>
            <p:cNvSpPr>
              <a:spLocks noChangeShapeType="1"/>
            </p:cNvSpPr>
            <p:nvPr/>
          </p:nvSpPr>
          <p:spPr bwMode="auto">
            <a:xfrm>
              <a:off x="4560" y="2560"/>
              <a:ext cx="52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7" name="Line 13"/>
            <p:cNvSpPr>
              <a:spLocks noChangeShapeType="1"/>
            </p:cNvSpPr>
            <p:nvPr/>
          </p:nvSpPr>
          <p:spPr bwMode="auto">
            <a:xfrm>
              <a:off x="4560" y="2560"/>
              <a:ext cx="480" cy="57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398" name="Text Box 14"/>
            <p:cNvSpPr txBox="1">
              <a:spLocks noChangeArrowheads="1"/>
            </p:cNvSpPr>
            <p:nvPr/>
          </p:nvSpPr>
          <p:spPr bwMode="auto">
            <a:xfrm>
              <a:off x="4343" y="2368"/>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O</a:t>
              </a:r>
            </a:p>
          </p:txBody>
        </p:sp>
        <p:sp>
          <p:nvSpPr>
            <p:cNvPr id="16399" name="Text Box 15"/>
            <p:cNvSpPr txBox="1">
              <a:spLocks noChangeArrowheads="1"/>
            </p:cNvSpPr>
            <p:nvPr/>
          </p:nvSpPr>
          <p:spPr bwMode="auto">
            <a:xfrm>
              <a:off x="4704" y="2240"/>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endParaRPr lang="en-US" altLang="zh-CN" sz="2400" i="1">
                <a:solidFill>
                  <a:schemeClr val="accent2"/>
                </a:solidFill>
              </a:endParaRPr>
            </a:p>
          </p:txBody>
        </p:sp>
        <p:sp>
          <p:nvSpPr>
            <p:cNvPr id="16400" name="Text Box 16"/>
            <p:cNvSpPr txBox="1">
              <a:spLocks noChangeArrowheads="1"/>
            </p:cNvSpPr>
            <p:nvPr/>
          </p:nvSpPr>
          <p:spPr bwMode="auto">
            <a:xfrm>
              <a:off x="4464" y="2672"/>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endParaRPr lang="en-US" altLang="zh-CN" sz="2400" i="1">
                <a:solidFill>
                  <a:schemeClr val="accent2"/>
                </a:solidFill>
              </a:endParaRPr>
            </a:p>
          </p:txBody>
        </p:sp>
        <p:graphicFrame>
          <p:nvGraphicFramePr>
            <p:cNvPr id="16390" name="Object 17"/>
            <p:cNvGraphicFramePr>
              <a:graphicFrameLocks noChangeAspect="1"/>
            </p:cNvGraphicFramePr>
            <p:nvPr/>
          </p:nvGraphicFramePr>
          <p:xfrm>
            <a:off x="3984" y="2352"/>
            <a:ext cx="152" cy="159"/>
          </p:xfrm>
          <a:graphic>
            <a:graphicData uri="http://schemas.openxmlformats.org/presentationml/2006/ole">
              <mc:AlternateContent xmlns:mc="http://schemas.openxmlformats.org/markup-compatibility/2006">
                <mc:Choice xmlns:v="urn:schemas-microsoft-com:vml" Requires="v">
                  <p:oleObj name="Equation" r:id="rId10" imgW="241200" imgH="253800" progId="Equation.3">
                    <p:embed/>
                  </p:oleObj>
                </mc:Choice>
                <mc:Fallback>
                  <p:oleObj name="Equation" r:id="rId10" imgW="241200" imgH="253800"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84" y="2352"/>
                          <a:ext cx="152"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12290"/>
                                        </p:tgtEl>
                                        <p:attrNameLst>
                                          <p:attrName>style.visibility</p:attrName>
                                        </p:attrNameLst>
                                      </p:cBhvr>
                                      <p:to>
                                        <p:strVal val="visible"/>
                                      </p:to>
                                    </p:set>
                                    <p:animEffect transition="in" filter="wipe(left)">
                                      <p:cBhvr>
                                        <p:cTn id="7" dur="500"/>
                                        <p:tgtEl>
                                          <p:spTgt spid="1229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2291"/>
                                        </p:tgtEl>
                                        <p:attrNameLst>
                                          <p:attrName>style.visibility</p:attrName>
                                        </p:attrNameLst>
                                      </p:cBhvr>
                                      <p:to>
                                        <p:strVal val="visible"/>
                                      </p:to>
                                    </p:set>
                                    <p:animEffect transition="in" filter="wipe(left)">
                                      <p:cBhvr>
                                        <p:cTn id="12" dur="500"/>
                                        <p:tgtEl>
                                          <p:spTgt spid="1229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2292"/>
                                        </p:tgtEl>
                                        <p:attrNameLst>
                                          <p:attrName>style.visibility</p:attrName>
                                        </p:attrNameLst>
                                      </p:cBhvr>
                                      <p:to>
                                        <p:strVal val="visible"/>
                                      </p:to>
                                    </p:set>
                                    <p:animEffect transition="in" filter="wipe(left)">
                                      <p:cBhvr>
                                        <p:cTn id="17" dur="500"/>
                                        <p:tgtEl>
                                          <p:spTgt spid="1229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2293"/>
                                        </p:tgtEl>
                                        <p:attrNameLst>
                                          <p:attrName>style.visibility</p:attrName>
                                        </p:attrNameLst>
                                      </p:cBhvr>
                                      <p:to>
                                        <p:strVal val="visible"/>
                                      </p:to>
                                    </p:set>
                                    <p:animEffect transition="in" filter="wipe(left)">
                                      <p:cBhvr>
                                        <p:cTn id="22" dur="500"/>
                                        <p:tgtEl>
                                          <p:spTgt spid="1229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2294"/>
                                        </p:tgtEl>
                                        <p:attrNameLst>
                                          <p:attrName>style.visibility</p:attrName>
                                        </p:attrNameLst>
                                      </p:cBhvr>
                                      <p:to>
                                        <p:strVal val="visible"/>
                                      </p:to>
                                    </p:set>
                                    <p:animEffect transition="in" filter="wipe(left)">
                                      <p:cBhvr>
                                        <p:cTn id="27" dur="500"/>
                                        <p:tgtEl>
                                          <p:spTgt spid="1229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12296"/>
                                        </p:tgtEl>
                                        <p:attrNameLst>
                                          <p:attrName>style.visibility</p:attrName>
                                        </p:attrNameLst>
                                      </p:cBhvr>
                                      <p:to>
                                        <p:strVal val="visible"/>
                                      </p:to>
                                    </p:set>
                                    <p:animEffect transition="in" filter="wipe(left)">
                                      <p:cBhvr>
                                        <p:cTn id="32" dur="500"/>
                                        <p:tgtEl>
                                          <p:spTgt spid="122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3" grpId="0" autoUpdateAnimBg="0"/>
      <p:bldP spid="12294"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6"/>
          <p:cNvGrpSpPr>
            <a:grpSpLocks/>
          </p:cNvGrpSpPr>
          <p:nvPr/>
        </p:nvGrpSpPr>
        <p:grpSpPr bwMode="auto">
          <a:xfrm>
            <a:off x="539750" y="476250"/>
            <a:ext cx="8001000" cy="2654300"/>
            <a:chOff x="336" y="288"/>
            <a:chExt cx="5040" cy="1672"/>
          </a:xfrm>
        </p:grpSpPr>
        <p:sp>
          <p:nvSpPr>
            <p:cNvPr id="17437" name="Text Box 2"/>
            <p:cNvSpPr txBox="1">
              <a:spLocks noChangeArrowheads="1"/>
            </p:cNvSpPr>
            <p:nvPr/>
          </p:nvSpPr>
          <p:spPr bwMode="auto">
            <a:xfrm>
              <a:off x="336" y="288"/>
              <a:ext cx="5040" cy="1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14. </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是三块平行金属板，</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zh-CN">
                  <a:solidFill>
                    <a:schemeClr val="accent2"/>
                  </a:solidFill>
                </a:rPr>
                <a:t>相距4</a:t>
              </a:r>
              <a:r>
                <a:rPr lang="en-US" altLang="zh-CN">
                  <a:solidFill>
                    <a:schemeClr val="accent2"/>
                  </a:solidFill>
                </a:rPr>
                <a:t>cm</a:t>
              </a:r>
              <a:r>
                <a:rPr lang="zh-CN" altLang="en-US">
                  <a:solidFill>
                    <a:schemeClr val="accent2"/>
                  </a:solidFill>
                </a:rPr>
                <a:t>，</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zh-CN">
                  <a:solidFill>
                    <a:schemeClr val="accent2"/>
                  </a:solidFill>
                </a:rPr>
                <a:t>相距2</a:t>
              </a:r>
              <a:r>
                <a:rPr lang="en-US" altLang="zh-CN">
                  <a:solidFill>
                    <a:schemeClr val="accent2"/>
                  </a:solidFill>
                </a:rPr>
                <a:t>cm</a:t>
              </a:r>
              <a:r>
                <a:rPr lang="en-US" altLang="zh-CN" i="1">
                  <a:solidFill>
                    <a:schemeClr val="accent2"/>
                  </a:solidFill>
                </a:rPr>
                <a:t> </a:t>
              </a:r>
              <a:r>
                <a:rPr lang="zh-CN" altLang="en-US">
                  <a:solidFill>
                    <a:schemeClr val="accent2"/>
                  </a:solidFill>
                </a:rPr>
                <a:t>，</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两板都接地。设</a:t>
              </a:r>
              <a:r>
                <a:rPr lang="en-US" altLang="zh-CN" i="1">
                  <a:solidFill>
                    <a:schemeClr val="accent2"/>
                  </a:solidFill>
                </a:rPr>
                <a:t>A</a:t>
              </a:r>
              <a:r>
                <a:rPr lang="zh-CN" altLang="zh-CN">
                  <a:solidFill>
                    <a:schemeClr val="accent2"/>
                  </a:solidFill>
                </a:rPr>
                <a:t>板电荷面密度为                                   ，不计边缘效应。求</a:t>
              </a:r>
              <a:r>
                <a:rPr lang="en-US" altLang="zh-CN" i="1">
                  <a:solidFill>
                    <a:schemeClr val="accent2"/>
                  </a:solidFill>
                </a:rPr>
                <a:t>B</a:t>
              </a:r>
              <a:r>
                <a:rPr lang="zh-CN" altLang="zh-CN">
                  <a:solidFill>
                    <a:schemeClr val="accent2"/>
                  </a:solidFill>
                </a:rPr>
                <a:t>和</a:t>
              </a:r>
              <a:r>
                <a:rPr lang="en-US" altLang="zh-CN" i="1">
                  <a:solidFill>
                    <a:schemeClr val="accent2"/>
                  </a:solidFill>
                </a:rPr>
                <a:t>C</a:t>
              </a:r>
              <a:r>
                <a:rPr lang="zh-CN" altLang="zh-CN">
                  <a:solidFill>
                    <a:schemeClr val="accent2"/>
                  </a:solidFill>
                </a:rPr>
                <a:t>上的感应电荷，以及</a:t>
              </a:r>
              <a:r>
                <a:rPr lang="en-US" altLang="zh-CN" i="1">
                  <a:solidFill>
                    <a:schemeClr val="accent2"/>
                  </a:solidFill>
                </a:rPr>
                <a:t>A</a:t>
              </a:r>
              <a:r>
                <a:rPr lang="zh-CN" altLang="zh-CN">
                  <a:solidFill>
                    <a:schemeClr val="accent2"/>
                  </a:solidFill>
                </a:rPr>
                <a:t>板的电势。若在</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zh-CN">
                  <a:solidFill>
                    <a:schemeClr val="accent2"/>
                  </a:solidFill>
                </a:rPr>
                <a:t>间充以相对介电常数为               的均匀电介质，再求</a:t>
              </a:r>
              <a:r>
                <a:rPr lang="en-US" altLang="zh-CN" i="1">
                  <a:solidFill>
                    <a:schemeClr val="accent2"/>
                  </a:solidFill>
                </a:rPr>
                <a:t>B</a:t>
              </a:r>
              <a:r>
                <a:rPr lang="zh-CN" altLang="zh-CN">
                  <a:solidFill>
                    <a:schemeClr val="accent2"/>
                  </a:solidFill>
                </a:rPr>
                <a:t>板和</a:t>
              </a:r>
              <a:r>
                <a:rPr lang="en-US" altLang="zh-CN" i="1">
                  <a:solidFill>
                    <a:schemeClr val="accent2"/>
                  </a:solidFill>
                </a:rPr>
                <a:t>C</a:t>
              </a:r>
              <a:r>
                <a:rPr lang="zh-CN" altLang="zh-CN">
                  <a:solidFill>
                    <a:schemeClr val="accent2"/>
                  </a:solidFill>
                </a:rPr>
                <a:t>板上的感应电荷，以及</a:t>
              </a:r>
              <a:r>
                <a:rPr lang="en-US" altLang="zh-CN" i="1">
                  <a:solidFill>
                    <a:schemeClr val="accent2"/>
                  </a:solidFill>
                </a:rPr>
                <a:t>A</a:t>
              </a:r>
              <a:r>
                <a:rPr lang="zh-CN" altLang="zh-CN">
                  <a:solidFill>
                    <a:schemeClr val="accent2"/>
                  </a:solidFill>
                </a:rPr>
                <a:t>板的电势。</a:t>
              </a:r>
              <a:endParaRPr lang="zh-CN" altLang="en-US">
                <a:solidFill>
                  <a:schemeClr val="accent2"/>
                </a:solidFill>
              </a:endParaRPr>
            </a:p>
          </p:txBody>
        </p:sp>
        <p:graphicFrame>
          <p:nvGraphicFramePr>
            <p:cNvPr id="17414" name="Object 3"/>
            <p:cNvGraphicFramePr>
              <a:graphicFrameLocks noChangeAspect="1"/>
            </p:cNvGraphicFramePr>
            <p:nvPr/>
          </p:nvGraphicFramePr>
          <p:xfrm>
            <a:off x="2536" y="1394"/>
            <a:ext cx="592" cy="287"/>
          </p:xfrm>
          <a:graphic>
            <a:graphicData uri="http://schemas.openxmlformats.org/presentationml/2006/ole">
              <mc:AlternateContent xmlns:mc="http://schemas.openxmlformats.org/markup-compatibility/2006">
                <mc:Choice xmlns:v="urn:schemas-microsoft-com:vml" Requires="v">
                  <p:oleObj name="公式" r:id="rId2" imgW="939600" imgH="457200" progId="Equation.3">
                    <p:embed/>
                  </p:oleObj>
                </mc:Choice>
                <mc:Fallback>
                  <p:oleObj name="公式" r:id="rId2" imgW="939600" imgH="457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36" y="1394"/>
                          <a:ext cx="59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5" name="Object 4"/>
            <p:cNvGraphicFramePr>
              <a:graphicFrameLocks noChangeAspect="1"/>
            </p:cNvGraphicFramePr>
            <p:nvPr/>
          </p:nvGraphicFramePr>
          <p:xfrm>
            <a:off x="1080" y="826"/>
            <a:ext cx="1904" cy="256"/>
          </p:xfrm>
          <a:graphic>
            <a:graphicData uri="http://schemas.openxmlformats.org/presentationml/2006/ole">
              <mc:AlternateContent xmlns:mc="http://schemas.openxmlformats.org/markup-compatibility/2006">
                <mc:Choice xmlns:v="urn:schemas-microsoft-com:vml" Requires="v">
                  <p:oleObj name="公式" r:id="rId4" imgW="3022560" imgH="406080" progId="Equation.3">
                    <p:embed/>
                  </p:oleObj>
                </mc:Choice>
                <mc:Fallback>
                  <p:oleObj name="公式" r:id="rId4" imgW="3022560" imgH="4060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80" y="826"/>
                          <a:ext cx="190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 name="Group 34"/>
          <p:cNvGrpSpPr>
            <a:grpSpLocks/>
          </p:cNvGrpSpPr>
          <p:nvPr/>
        </p:nvGrpSpPr>
        <p:grpSpPr bwMode="auto">
          <a:xfrm>
            <a:off x="5257800" y="3810000"/>
            <a:ext cx="3505200" cy="2667000"/>
            <a:chOff x="3312" y="2400"/>
            <a:chExt cx="2208" cy="1680"/>
          </a:xfrm>
        </p:grpSpPr>
        <p:sp>
          <p:nvSpPr>
            <p:cNvPr id="17421" name="Rectangle 5"/>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7422" name="Rectangle 6"/>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7423" name="Rectangle 7"/>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7424" name="Line 8"/>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5" name="Line 9"/>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6" name="Line 10"/>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7" name="Line 11"/>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8" name="Line 12"/>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29" name="Line 13"/>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0" name="Line 14"/>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1" name="Line 15"/>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2" name="Line 16"/>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3" name="Line 17"/>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434" name="Text Box 18"/>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17435" name="Text Box 19"/>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17436" name="Text Box 20"/>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sp>
        <p:nvSpPr>
          <p:cNvPr id="18457" name="Text Box 25"/>
          <p:cNvSpPr txBox="1">
            <a:spLocks noChangeArrowheads="1"/>
          </p:cNvSpPr>
          <p:nvPr/>
        </p:nvSpPr>
        <p:spPr bwMode="auto">
          <a:xfrm>
            <a:off x="593725" y="3648075"/>
            <a:ext cx="4206875"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解</a:t>
            </a:r>
            <a:r>
              <a:rPr lang="en-US" altLang="zh-CN">
                <a:solidFill>
                  <a:schemeClr val="accent2"/>
                </a:solidFill>
              </a:rPr>
              <a:t>: </a:t>
            </a:r>
            <a:r>
              <a:rPr lang="zh-CN" altLang="en-US">
                <a:solidFill>
                  <a:schemeClr val="accent2"/>
                </a:solidFill>
              </a:rPr>
              <a:t>（</a:t>
            </a:r>
            <a:r>
              <a:rPr lang="en-US" altLang="zh-CN">
                <a:solidFill>
                  <a:schemeClr val="accent2"/>
                </a:solidFill>
              </a:rPr>
              <a:t>1</a:t>
            </a:r>
            <a:r>
              <a:rPr lang="zh-CN" altLang="en-US">
                <a:solidFill>
                  <a:schemeClr val="accent2"/>
                </a:solidFill>
              </a:rPr>
              <a:t>）因为</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两板都接地</a:t>
            </a:r>
            <a:r>
              <a:rPr lang="zh-CN" altLang="en-US">
                <a:solidFill>
                  <a:schemeClr val="accent2"/>
                </a:solidFill>
              </a:rPr>
              <a:t>，所以</a:t>
            </a:r>
            <a:r>
              <a:rPr lang="en-US" altLang="zh-CN" i="1">
                <a:solidFill>
                  <a:schemeClr val="accent2"/>
                </a:solidFill>
              </a:rPr>
              <a:t>B</a:t>
            </a:r>
            <a:r>
              <a:rPr lang="zh-CN" altLang="en-US">
                <a:solidFill>
                  <a:schemeClr val="accent2"/>
                </a:solidFill>
              </a:rPr>
              <a:t>、</a:t>
            </a:r>
            <a:r>
              <a:rPr lang="en-US" altLang="zh-CN" i="1">
                <a:solidFill>
                  <a:schemeClr val="accent2"/>
                </a:solidFill>
              </a:rPr>
              <a:t>C</a:t>
            </a:r>
            <a:r>
              <a:rPr lang="zh-CN" altLang="zh-CN">
                <a:solidFill>
                  <a:schemeClr val="accent2"/>
                </a:solidFill>
              </a:rPr>
              <a:t>两板</a:t>
            </a:r>
            <a:r>
              <a:rPr lang="zh-CN" altLang="en-US">
                <a:solidFill>
                  <a:schemeClr val="accent2"/>
                </a:solidFill>
              </a:rPr>
              <a:t>外表面上的面电荷密度都为零。设其它表面上的面电荷密度如图所示。</a:t>
            </a:r>
          </a:p>
        </p:txBody>
      </p:sp>
      <p:sp>
        <p:nvSpPr>
          <p:cNvPr id="18459" name="Rectangle 27"/>
          <p:cNvSpPr>
            <a:spLocks noChangeArrowheads="1"/>
          </p:cNvSpPr>
          <p:nvPr/>
        </p:nvSpPr>
        <p:spPr bwMode="auto">
          <a:xfrm>
            <a:off x="0" y="31242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4" name="Group 35"/>
          <p:cNvGrpSpPr>
            <a:grpSpLocks/>
          </p:cNvGrpSpPr>
          <p:nvPr/>
        </p:nvGrpSpPr>
        <p:grpSpPr bwMode="auto">
          <a:xfrm>
            <a:off x="6013450" y="3727450"/>
            <a:ext cx="1917700" cy="1071563"/>
            <a:chOff x="3788" y="2348"/>
            <a:chExt cx="1208" cy="675"/>
          </a:xfrm>
        </p:grpSpPr>
        <p:graphicFrame>
          <p:nvGraphicFramePr>
            <p:cNvPr id="17410" name="Object 21"/>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6" imgW="380880" imgH="457200" progId="Equation.3">
                    <p:embed/>
                  </p:oleObj>
                </mc:Choice>
                <mc:Fallback>
                  <p:oleObj name="Equation" r:id="rId6" imgW="380880" imgH="45720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1" name="Object 28"/>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8" imgW="406080" imgH="457200" progId="Equation.3">
                    <p:embed/>
                  </p:oleObj>
                </mc:Choice>
                <mc:Fallback>
                  <p:oleObj name="Equation" r:id="rId8" imgW="406080" imgH="45720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2" name="Object 32"/>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10" imgW="406080" imgH="457200" progId="Equation.3">
                    <p:embed/>
                  </p:oleObj>
                </mc:Choice>
                <mc:Fallback>
                  <p:oleObj name="Equation" r:id="rId10" imgW="406080" imgH="457200" progId="Equation.3">
                    <p:embed/>
                    <p:pic>
                      <p:nvPicPr>
                        <p:cNvPr id="0" name="Object 3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413" name="Object 33"/>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12" imgW="393480" imgH="457200" progId="Equation.3">
                    <p:embed/>
                  </p:oleObj>
                </mc:Choice>
                <mc:Fallback>
                  <p:oleObj name="Equation" r:id="rId12" imgW="393480" imgH="457200" progId="Equation.3">
                    <p:embed/>
                    <p:pic>
                      <p:nvPicPr>
                        <p:cNvPr id="0" name="Object 3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18459"/>
                                        </p:tgtEl>
                                        <p:attrNameLst>
                                          <p:attrName>style.visibility</p:attrName>
                                        </p:attrNameLst>
                                      </p:cBhvr>
                                      <p:to>
                                        <p:strVal val="visible"/>
                                      </p:to>
                                    </p:set>
                                    <p:animEffect transition="in" filter="strips(upRight)">
                                      <p:cBhvr>
                                        <p:cTn id="12" dur="500"/>
                                        <p:tgtEl>
                                          <p:spTgt spid="18459"/>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457"/>
                                        </p:tgtEl>
                                        <p:attrNameLst>
                                          <p:attrName>style.visibility</p:attrName>
                                        </p:attrNameLst>
                                      </p:cBhvr>
                                      <p:to>
                                        <p:strVal val="visible"/>
                                      </p:to>
                                    </p:set>
                                    <p:animEffect transition="in" filter="wipe(left)">
                                      <p:cBhvr>
                                        <p:cTn id="22" dur="500"/>
                                        <p:tgtEl>
                                          <p:spTgt spid="1845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7" grpId="0" autoUpdateAnimBg="0"/>
      <p:bldP spid="1845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78" name="Object 22"/>
          <p:cNvGraphicFramePr>
            <a:graphicFrameLocks noChangeAspect="1"/>
          </p:cNvGraphicFramePr>
          <p:nvPr/>
        </p:nvGraphicFramePr>
        <p:xfrm>
          <a:off x="1739900" y="231775"/>
          <a:ext cx="1739900" cy="455613"/>
        </p:xfrm>
        <a:graphic>
          <a:graphicData uri="http://schemas.openxmlformats.org/presentationml/2006/ole">
            <mc:AlternateContent xmlns:mc="http://schemas.openxmlformats.org/markup-compatibility/2006">
              <mc:Choice xmlns:v="urn:schemas-microsoft-com:vml" Requires="v">
                <p:oleObj name="Equation" r:id="rId2" imgW="1739880" imgH="457200" progId="Equation.3">
                  <p:embed/>
                </p:oleObj>
              </mc:Choice>
              <mc:Fallback>
                <p:oleObj name="Equation" r:id="rId2" imgW="1739880" imgH="457200"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231775"/>
                        <a:ext cx="1739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0" name="Object 24"/>
          <p:cNvGraphicFramePr>
            <a:graphicFrameLocks noChangeAspect="1"/>
          </p:cNvGraphicFramePr>
          <p:nvPr/>
        </p:nvGraphicFramePr>
        <p:xfrm>
          <a:off x="1746250" y="917575"/>
          <a:ext cx="1765300" cy="455613"/>
        </p:xfrm>
        <a:graphic>
          <a:graphicData uri="http://schemas.openxmlformats.org/presentationml/2006/ole">
            <mc:AlternateContent xmlns:mc="http://schemas.openxmlformats.org/markup-compatibility/2006">
              <mc:Choice xmlns:v="urn:schemas-microsoft-com:vml" Requires="v">
                <p:oleObj name="Equation" r:id="rId4" imgW="1765080" imgH="457200" progId="Equation.3">
                  <p:embed/>
                </p:oleObj>
              </mc:Choice>
              <mc:Fallback>
                <p:oleObj name="Equation" r:id="rId4" imgW="1765080" imgH="457200" progId="Equation.3">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46250" y="917575"/>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1" name="Rectangle 25"/>
          <p:cNvSpPr>
            <a:spLocks noChangeArrowheads="1"/>
          </p:cNvSpPr>
          <p:nvPr/>
        </p:nvSpPr>
        <p:spPr bwMode="auto">
          <a:xfrm>
            <a:off x="7086600" y="19812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9482" name="Object 26"/>
          <p:cNvGraphicFramePr>
            <a:graphicFrameLocks noChangeAspect="1"/>
          </p:cNvGraphicFramePr>
          <p:nvPr/>
        </p:nvGraphicFramePr>
        <p:xfrm>
          <a:off x="1492250" y="1539875"/>
          <a:ext cx="2959100" cy="495300"/>
        </p:xfrm>
        <a:graphic>
          <a:graphicData uri="http://schemas.openxmlformats.org/presentationml/2006/ole">
            <mc:AlternateContent xmlns:mc="http://schemas.openxmlformats.org/markup-compatibility/2006">
              <mc:Choice xmlns:v="urn:schemas-microsoft-com:vml" Requires="v">
                <p:oleObj name="Equation" r:id="rId6" imgW="2958840" imgH="495000" progId="Equation.3">
                  <p:embed/>
                </p:oleObj>
              </mc:Choice>
              <mc:Fallback>
                <p:oleObj name="Equation" r:id="rId6" imgW="2958840" imgH="49500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1539875"/>
                        <a:ext cx="295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84" name="Rectangle 28"/>
          <p:cNvSpPr>
            <a:spLocks noChangeArrowheads="1"/>
          </p:cNvSpPr>
          <p:nvPr/>
        </p:nvSpPr>
        <p:spPr bwMode="auto">
          <a:xfrm>
            <a:off x="6248400" y="13716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19486" name="Object 30"/>
          <p:cNvGraphicFramePr>
            <a:graphicFrameLocks noChangeAspect="1"/>
          </p:cNvGraphicFramePr>
          <p:nvPr/>
        </p:nvGraphicFramePr>
        <p:xfrm>
          <a:off x="965200" y="2127250"/>
          <a:ext cx="1485900" cy="990600"/>
        </p:xfrm>
        <a:graphic>
          <a:graphicData uri="http://schemas.openxmlformats.org/presentationml/2006/ole">
            <mc:AlternateContent xmlns:mc="http://schemas.openxmlformats.org/markup-compatibility/2006">
              <mc:Choice xmlns:v="urn:schemas-microsoft-com:vml" Requires="v">
                <p:oleObj name="Equation" r:id="rId8" imgW="1485720" imgH="990360" progId="Equation.3">
                  <p:embed/>
                </p:oleObj>
              </mc:Choice>
              <mc:Fallback>
                <p:oleObj name="Equation" r:id="rId8" imgW="1485720" imgH="990360" progId="Equation.3">
                  <p:embed/>
                  <p:pic>
                    <p:nvPicPr>
                      <p:cNvPr id="0" name="Object 3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5200" y="2127250"/>
                        <a:ext cx="148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7" name="Object 31"/>
          <p:cNvGraphicFramePr>
            <a:graphicFrameLocks noChangeAspect="1"/>
          </p:cNvGraphicFramePr>
          <p:nvPr/>
        </p:nvGraphicFramePr>
        <p:xfrm>
          <a:off x="2959100" y="2051050"/>
          <a:ext cx="1498600" cy="990600"/>
        </p:xfrm>
        <a:graphic>
          <a:graphicData uri="http://schemas.openxmlformats.org/presentationml/2006/ole">
            <mc:AlternateContent xmlns:mc="http://schemas.openxmlformats.org/markup-compatibility/2006">
              <mc:Choice xmlns:v="urn:schemas-microsoft-com:vml" Requires="v">
                <p:oleObj name="Equation" r:id="rId10" imgW="1498320" imgH="990360" progId="Equation.3">
                  <p:embed/>
                </p:oleObj>
              </mc:Choice>
              <mc:Fallback>
                <p:oleObj name="Equation" r:id="rId10" imgW="1498320" imgH="990360" progId="Equation.3">
                  <p:embed/>
                  <p:pic>
                    <p:nvPicPr>
                      <p:cNvPr id="0" name="Object 3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59100" y="2051050"/>
                        <a:ext cx="149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8" name="Object 32"/>
          <p:cNvGraphicFramePr>
            <a:graphicFrameLocks noChangeAspect="1"/>
          </p:cNvGraphicFramePr>
          <p:nvPr/>
        </p:nvGraphicFramePr>
        <p:xfrm>
          <a:off x="1511300" y="3270250"/>
          <a:ext cx="2794000" cy="455613"/>
        </p:xfrm>
        <a:graphic>
          <a:graphicData uri="http://schemas.openxmlformats.org/presentationml/2006/ole">
            <mc:AlternateContent xmlns:mc="http://schemas.openxmlformats.org/markup-compatibility/2006">
              <mc:Choice xmlns:v="urn:schemas-microsoft-com:vml" Requires="v">
                <p:oleObj name="Equation" r:id="rId12" imgW="2793960" imgH="457200" progId="Equation.3">
                  <p:embed/>
                </p:oleObj>
              </mc:Choice>
              <mc:Fallback>
                <p:oleObj name="Equation" r:id="rId12" imgW="2793960" imgH="457200" progId="Equation.3">
                  <p:embed/>
                  <p:pic>
                    <p:nvPicPr>
                      <p:cNvPr id="0" name="Object 3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3270250"/>
                        <a:ext cx="279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89" name="Object 33"/>
          <p:cNvGraphicFramePr>
            <a:graphicFrameLocks noChangeAspect="1"/>
          </p:cNvGraphicFramePr>
          <p:nvPr/>
        </p:nvGraphicFramePr>
        <p:xfrm>
          <a:off x="4991100" y="3270250"/>
          <a:ext cx="2768600" cy="455613"/>
        </p:xfrm>
        <a:graphic>
          <a:graphicData uri="http://schemas.openxmlformats.org/presentationml/2006/ole">
            <mc:AlternateContent xmlns:mc="http://schemas.openxmlformats.org/markup-compatibility/2006">
              <mc:Choice xmlns:v="urn:schemas-microsoft-com:vml" Requires="v">
                <p:oleObj name="Equation" r:id="rId14" imgW="2768400" imgH="457200" progId="Equation.3">
                  <p:embed/>
                </p:oleObj>
              </mc:Choice>
              <mc:Fallback>
                <p:oleObj name="Equation" r:id="rId14" imgW="2768400" imgH="457200" progId="Equation.3">
                  <p:embed/>
                  <p:pic>
                    <p:nvPicPr>
                      <p:cNvPr id="0" name="Object 3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91100" y="3270250"/>
                        <a:ext cx="2768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90" name="Object 34"/>
          <p:cNvGraphicFramePr>
            <a:graphicFrameLocks noChangeAspect="1"/>
          </p:cNvGraphicFramePr>
          <p:nvPr/>
        </p:nvGraphicFramePr>
        <p:xfrm>
          <a:off x="1828800" y="3848100"/>
          <a:ext cx="2235200" cy="495300"/>
        </p:xfrm>
        <a:graphic>
          <a:graphicData uri="http://schemas.openxmlformats.org/presentationml/2006/ole">
            <mc:AlternateContent xmlns:mc="http://schemas.openxmlformats.org/markup-compatibility/2006">
              <mc:Choice xmlns:v="urn:schemas-microsoft-com:vml" Requires="v">
                <p:oleObj name="Equation" r:id="rId16" imgW="2234880" imgH="495000" progId="Equation.3">
                  <p:embed/>
                </p:oleObj>
              </mc:Choice>
              <mc:Fallback>
                <p:oleObj name="Equation" r:id="rId16" imgW="2234880" imgH="495000" progId="Equation.3">
                  <p:embed/>
                  <p:pic>
                    <p:nvPicPr>
                      <p:cNvPr id="0" name="Object 3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28800" y="3848100"/>
                        <a:ext cx="22352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495" name="Text Box 39"/>
          <p:cNvSpPr txBox="1">
            <a:spLocks noChangeArrowheads="1"/>
          </p:cNvSpPr>
          <p:nvPr/>
        </p:nvSpPr>
        <p:spPr bwMode="auto">
          <a:xfrm>
            <a:off x="457200" y="44958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联立求解可得：</a:t>
            </a:r>
          </a:p>
        </p:txBody>
      </p:sp>
      <p:grpSp>
        <p:nvGrpSpPr>
          <p:cNvPr id="2" name="Group 67"/>
          <p:cNvGrpSpPr>
            <a:grpSpLocks/>
          </p:cNvGrpSpPr>
          <p:nvPr/>
        </p:nvGrpSpPr>
        <p:grpSpPr bwMode="auto">
          <a:xfrm>
            <a:off x="3448050" y="4502150"/>
            <a:ext cx="3308350" cy="2095500"/>
            <a:chOff x="2172" y="2836"/>
            <a:chExt cx="2084" cy="1320"/>
          </a:xfrm>
        </p:grpSpPr>
        <p:graphicFrame>
          <p:nvGraphicFramePr>
            <p:cNvPr id="18446" name="Object 40"/>
            <p:cNvGraphicFramePr>
              <a:graphicFrameLocks noChangeAspect="1"/>
            </p:cNvGraphicFramePr>
            <p:nvPr/>
          </p:nvGraphicFramePr>
          <p:xfrm>
            <a:off x="2172" y="2836"/>
            <a:ext cx="2064" cy="312"/>
          </p:xfrm>
          <a:graphic>
            <a:graphicData uri="http://schemas.openxmlformats.org/presentationml/2006/ole">
              <mc:AlternateContent xmlns:mc="http://schemas.openxmlformats.org/markup-compatibility/2006">
                <mc:Choice xmlns:v="urn:schemas-microsoft-com:vml" Requires="v">
                  <p:oleObj name="公式" r:id="rId18" imgW="3276360" imgH="495000" progId="Equation.3">
                    <p:embed/>
                  </p:oleObj>
                </mc:Choice>
                <mc:Fallback>
                  <p:oleObj name="公式" r:id="rId18" imgW="3276360" imgH="495000" progId="Equation.3">
                    <p:embed/>
                    <p:pic>
                      <p:nvPicPr>
                        <p:cNvPr id="0" name="Object 4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72" y="2836"/>
                          <a:ext cx="206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7" name="Object 41"/>
            <p:cNvGraphicFramePr>
              <a:graphicFrameLocks noChangeAspect="1"/>
            </p:cNvGraphicFramePr>
            <p:nvPr/>
          </p:nvGraphicFramePr>
          <p:xfrm>
            <a:off x="2172" y="3172"/>
            <a:ext cx="1928" cy="312"/>
          </p:xfrm>
          <a:graphic>
            <a:graphicData uri="http://schemas.openxmlformats.org/presentationml/2006/ole">
              <mc:AlternateContent xmlns:mc="http://schemas.openxmlformats.org/markup-compatibility/2006">
                <mc:Choice xmlns:v="urn:schemas-microsoft-com:vml" Requires="v">
                  <p:oleObj name="公式" r:id="rId20" imgW="3060360" imgH="495000" progId="Equation.3">
                    <p:embed/>
                  </p:oleObj>
                </mc:Choice>
                <mc:Fallback>
                  <p:oleObj name="公式" r:id="rId20" imgW="3060360" imgH="495000" progId="Equation.3">
                    <p:embed/>
                    <p:pic>
                      <p:nvPicPr>
                        <p:cNvPr id="0" name="Object 41"/>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172" y="3172"/>
                          <a:ext cx="1928"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8" name="Object 42"/>
            <p:cNvGraphicFramePr>
              <a:graphicFrameLocks noChangeAspect="1"/>
            </p:cNvGraphicFramePr>
            <p:nvPr/>
          </p:nvGraphicFramePr>
          <p:xfrm>
            <a:off x="2176" y="3508"/>
            <a:ext cx="1936" cy="312"/>
          </p:xfrm>
          <a:graphic>
            <a:graphicData uri="http://schemas.openxmlformats.org/presentationml/2006/ole">
              <mc:AlternateContent xmlns:mc="http://schemas.openxmlformats.org/markup-compatibility/2006">
                <mc:Choice xmlns:v="urn:schemas-microsoft-com:vml" Requires="v">
                  <p:oleObj name="公式" r:id="rId22" imgW="3073320" imgH="495000" progId="Equation.3">
                    <p:embed/>
                  </p:oleObj>
                </mc:Choice>
                <mc:Fallback>
                  <p:oleObj name="公式" r:id="rId22" imgW="3073320" imgH="495000"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76" y="3508"/>
                          <a:ext cx="193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9" name="Object 43"/>
            <p:cNvGraphicFramePr>
              <a:graphicFrameLocks noChangeAspect="1"/>
            </p:cNvGraphicFramePr>
            <p:nvPr/>
          </p:nvGraphicFramePr>
          <p:xfrm>
            <a:off x="2176" y="3844"/>
            <a:ext cx="2080" cy="312"/>
          </p:xfrm>
          <a:graphic>
            <a:graphicData uri="http://schemas.openxmlformats.org/presentationml/2006/ole">
              <mc:AlternateContent xmlns:mc="http://schemas.openxmlformats.org/markup-compatibility/2006">
                <mc:Choice xmlns:v="urn:schemas-microsoft-com:vml" Requires="v">
                  <p:oleObj name="公式" r:id="rId24" imgW="3301920" imgH="495000" progId="Equation.3">
                    <p:embed/>
                  </p:oleObj>
                </mc:Choice>
                <mc:Fallback>
                  <p:oleObj name="公式" r:id="rId24" imgW="3301920" imgH="495000" progId="Equation.3">
                    <p:embed/>
                    <p:pic>
                      <p:nvPicPr>
                        <p:cNvPr id="0" name="Object 4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76" y="3844"/>
                          <a:ext cx="208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8454" name="Group 66"/>
          <p:cNvGrpSpPr>
            <a:grpSpLocks/>
          </p:cNvGrpSpPr>
          <p:nvPr/>
        </p:nvGrpSpPr>
        <p:grpSpPr bwMode="auto">
          <a:xfrm>
            <a:off x="5638800" y="298450"/>
            <a:ext cx="3505200" cy="2749550"/>
            <a:chOff x="3552" y="188"/>
            <a:chExt cx="2208" cy="1732"/>
          </a:xfrm>
        </p:grpSpPr>
        <p:grpSp>
          <p:nvGrpSpPr>
            <p:cNvPr id="18455" name="Group 44"/>
            <p:cNvGrpSpPr>
              <a:grpSpLocks/>
            </p:cNvGrpSpPr>
            <p:nvPr/>
          </p:nvGrpSpPr>
          <p:grpSpPr bwMode="auto">
            <a:xfrm>
              <a:off x="3552" y="240"/>
              <a:ext cx="2208" cy="1680"/>
              <a:chOff x="3312" y="2400"/>
              <a:chExt cx="2208" cy="1680"/>
            </a:xfrm>
          </p:grpSpPr>
          <p:sp>
            <p:nvSpPr>
              <p:cNvPr id="18457" name="Rectangle 45"/>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8458" name="Rectangle 46"/>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8459" name="Rectangle 47"/>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8460" name="Line 48"/>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1" name="Line 49"/>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2" name="Line 50"/>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3" name="Line 51"/>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4" name="Line 52"/>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5" name="Line 53"/>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6" name="Line 54"/>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7" name="Line 55"/>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8" name="Line 56"/>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69" name="Line 57"/>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470" name="Text Box 58"/>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18471" name="Text Box 59"/>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18472" name="Text Box 60"/>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grpSp>
          <p:nvGrpSpPr>
            <p:cNvPr id="18456" name="Group 61"/>
            <p:cNvGrpSpPr>
              <a:grpSpLocks/>
            </p:cNvGrpSpPr>
            <p:nvPr/>
          </p:nvGrpSpPr>
          <p:grpSpPr bwMode="auto">
            <a:xfrm>
              <a:off x="4028" y="188"/>
              <a:ext cx="1208" cy="675"/>
              <a:chOff x="3788" y="2348"/>
              <a:chExt cx="1208" cy="675"/>
            </a:xfrm>
          </p:grpSpPr>
          <p:graphicFrame>
            <p:nvGraphicFramePr>
              <p:cNvPr id="18442" name="Object 62"/>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26" imgW="380880" imgH="457200" progId="Equation.3">
                      <p:embed/>
                    </p:oleObj>
                  </mc:Choice>
                  <mc:Fallback>
                    <p:oleObj name="Equation" r:id="rId26" imgW="380880" imgH="457200" progId="Equation.3">
                      <p:embed/>
                      <p:pic>
                        <p:nvPicPr>
                          <p:cNvPr id="0"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3" name="Object 63"/>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28" imgW="406080" imgH="457200" progId="Equation.3">
                      <p:embed/>
                    </p:oleObj>
                  </mc:Choice>
                  <mc:Fallback>
                    <p:oleObj name="Equation" r:id="rId28" imgW="406080" imgH="457200" progId="Equation.3">
                      <p:embed/>
                      <p:pic>
                        <p:nvPicPr>
                          <p:cNvPr id="0"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4" name="Object 64"/>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30" imgW="406080" imgH="457200" progId="Equation.3">
                      <p:embed/>
                    </p:oleObj>
                  </mc:Choice>
                  <mc:Fallback>
                    <p:oleObj name="Equation" r:id="rId30" imgW="406080" imgH="457200" progId="Equation.3">
                      <p:embed/>
                      <p:pic>
                        <p:nvPicPr>
                          <p:cNvPr id="0" name="Object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445" name="Object 65"/>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32" imgW="393480" imgH="457200" progId="Equation.3">
                      <p:embed/>
                    </p:oleObj>
                  </mc:Choice>
                  <mc:Fallback>
                    <p:oleObj name="Equation" r:id="rId32" imgW="393480" imgH="457200" progId="Equation.3">
                      <p:embed/>
                      <p:pic>
                        <p:nvPicPr>
                          <p:cNvPr id="0" name="Object 65"/>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3" presetClass="entr" presetSubtype="16" fill="hold" grpId="0" nodeType="afterEffect">
                                  <p:stCondLst>
                                    <p:cond delay="0"/>
                                  </p:stCondLst>
                                  <p:childTnLst>
                                    <p:set>
                                      <p:cBhvr>
                                        <p:cTn id="6" dur="1" fill="hold">
                                          <p:stCondLst>
                                            <p:cond delay="0"/>
                                          </p:stCondLst>
                                        </p:cTn>
                                        <p:tgtEl>
                                          <p:spTgt spid="19484"/>
                                        </p:tgtEl>
                                        <p:attrNameLst>
                                          <p:attrName>style.visibility</p:attrName>
                                        </p:attrNameLst>
                                      </p:cBhvr>
                                      <p:to>
                                        <p:strVal val="visible"/>
                                      </p:to>
                                    </p:set>
                                    <p:anim calcmode="lin" valueType="num">
                                      <p:cBhvr>
                                        <p:cTn id="7" dur="500" fill="hold"/>
                                        <p:tgtEl>
                                          <p:spTgt spid="19484"/>
                                        </p:tgtEl>
                                        <p:attrNameLst>
                                          <p:attrName>ppt_w</p:attrName>
                                        </p:attrNameLst>
                                      </p:cBhvr>
                                      <p:tavLst>
                                        <p:tav tm="0">
                                          <p:val>
                                            <p:fltVal val="0"/>
                                          </p:val>
                                        </p:tav>
                                        <p:tav tm="100000">
                                          <p:val>
                                            <p:strVal val="#ppt_w"/>
                                          </p:val>
                                        </p:tav>
                                      </p:tavLst>
                                    </p:anim>
                                    <p:anim calcmode="lin" valueType="num">
                                      <p:cBhvr>
                                        <p:cTn id="8" dur="500" fill="hold"/>
                                        <p:tgtEl>
                                          <p:spTgt spid="19484"/>
                                        </p:tgtEl>
                                        <p:attrNameLst>
                                          <p:attrName>ppt_h</p:attrName>
                                        </p:attrNameLst>
                                      </p:cBhvr>
                                      <p:tavLst>
                                        <p:tav tm="0">
                                          <p:val>
                                            <p:fltVal val="0"/>
                                          </p:val>
                                        </p:tav>
                                        <p:tav tm="100000">
                                          <p:val>
                                            <p:strVal val="#ppt_h"/>
                                          </p:val>
                                        </p:tav>
                                      </p:tavLst>
                                    </p:anim>
                                  </p:childTnLst>
                                </p:cTn>
                              </p:par>
                            </p:childTnLst>
                          </p:cTn>
                        </p:par>
                        <p:par>
                          <p:cTn id="9" fill="hold" nodeType="afterGroup">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9481"/>
                                        </p:tgtEl>
                                        <p:attrNameLst>
                                          <p:attrName>style.visibility</p:attrName>
                                        </p:attrNameLst>
                                      </p:cBhvr>
                                      <p:to>
                                        <p:strVal val="visible"/>
                                      </p:to>
                                    </p:set>
                                    <p:anim calcmode="lin" valueType="num">
                                      <p:cBhvr>
                                        <p:cTn id="12" dur="500" fill="hold"/>
                                        <p:tgtEl>
                                          <p:spTgt spid="19481"/>
                                        </p:tgtEl>
                                        <p:attrNameLst>
                                          <p:attrName>ppt_w</p:attrName>
                                        </p:attrNameLst>
                                      </p:cBhvr>
                                      <p:tavLst>
                                        <p:tav tm="0">
                                          <p:val>
                                            <p:fltVal val="0"/>
                                          </p:val>
                                        </p:tav>
                                        <p:tav tm="100000">
                                          <p:val>
                                            <p:strVal val="#ppt_w"/>
                                          </p:val>
                                        </p:tav>
                                      </p:tavLst>
                                    </p:anim>
                                    <p:anim calcmode="lin" valueType="num">
                                      <p:cBhvr>
                                        <p:cTn id="13" dur="500" fill="hold"/>
                                        <p:tgtEl>
                                          <p:spTgt spid="19481"/>
                                        </p:tgtEl>
                                        <p:attrNameLst>
                                          <p:attrName>ppt_h</p:attrName>
                                        </p:attrNameLst>
                                      </p:cBhvr>
                                      <p:tavLst>
                                        <p:tav tm="0">
                                          <p:val>
                                            <p:fltVal val="0"/>
                                          </p:val>
                                        </p:tav>
                                        <p:tav tm="100000">
                                          <p:val>
                                            <p:strVal val="#ppt_h"/>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19478"/>
                                        </p:tgtEl>
                                        <p:attrNameLst>
                                          <p:attrName>style.visibility</p:attrName>
                                        </p:attrNameLst>
                                      </p:cBhvr>
                                      <p:to>
                                        <p:strVal val="visible"/>
                                      </p:to>
                                    </p:set>
                                    <p:animEffect transition="in" filter="wipe(left)">
                                      <p:cBhvr>
                                        <p:cTn id="18" dur="500"/>
                                        <p:tgtEl>
                                          <p:spTgt spid="1947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9480"/>
                                        </p:tgtEl>
                                        <p:attrNameLst>
                                          <p:attrName>style.visibility</p:attrName>
                                        </p:attrNameLst>
                                      </p:cBhvr>
                                      <p:to>
                                        <p:strVal val="visible"/>
                                      </p:to>
                                    </p:set>
                                    <p:animEffect transition="in" filter="wipe(left)">
                                      <p:cBhvr>
                                        <p:cTn id="23" dur="500"/>
                                        <p:tgtEl>
                                          <p:spTgt spid="19480"/>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9482"/>
                                        </p:tgtEl>
                                        <p:attrNameLst>
                                          <p:attrName>style.visibility</p:attrName>
                                        </p:attrNameLst>
                                      </p:cBhvr>
                                      <p:to>
                                        <p:strVal val="visible"/>
                                      </p:to>
                                    </p:set>
                                    <p:animEffect transition="in" filter="wipe(left)">
                                      <p:cBhvr>
                                        <p:cTn id="28" dur="500"/>
                                        <p:tgtEl>
                                          <p:spTgt spid="1948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9486"/>
                                        </p:tgtEl>
                                        <p:attrNameLst>
                                          <p:attrName>style.visibility</p:attrName>
                                        </p:attrNameLst>
                                      </p:cBhvr>
                                      <p:to>
                                        <p:strVal val="visible"/>
                                      </p:to>
                                    </p:set>
                                    <p:animEffect transition="in" filter="wipe(left)">
                                      <p:cBhvr>
                                        <p:cTn id="33" dur="500"/>
                                        <p:tgtEl>
                                          <p:spTgt spid="19486"/>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19487"/>
                                        </p:tgtEl>
                                        <p:attrNameLst>
                                          <p:attrName>style.visibility</p:attrName>
                                        </p:attrNameLst>
                                      </p:cBhvr>
                                      <p:to>
                                        <p:strVal val="visible"/>
                                      </p:to>
                                    </p:set>
                                    <p:animEffect transition="in" filter="wipe(left)">
                                      <p:cBhvr>
                                        <p:cTn id="38" dur="500"/>
                                        <p:tgtEl>
                                          <p:spTgt spid="19487"/>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9488"/>
                                        </p:tgtEl>
                                        <p:attrNameLst>
                                          <p:attrName>style.visibility</p:attrName>
                                        </p:attrNameLst>
                                      </p:cBhvr>
                                      <p:to>
                                        <p:strVal val="visible"/>
                                      </p:to>
                                    </p:set>
                                    <p:animEffect transition="in" filter="wipe(left)">
                                      <p:cBhvr>
                                        <p:cTn id="43" dur="500"/>
                                        <p:tgtEl>
                                          <p:spTgt spid="19488"/>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19489"/>
                                        </p:tgtEl>
                                        <p:attrNameLst>
                                          <p:attrName>style.visibility</p:attrName>
                                        </p:attrNameLst>
                                      </p:cBhvr>
                                      <p:to>
                                        <p:strVal val="visible"/>
                                      </p:to>
                                    </p:set>
                                    <p:animEffect transition="in" filter="wipe(left)">
                                      <p:cBhvr>
                                        <p:cTn id="48" dur="500"/>
                                        <p:tgtEl>
                                          <p:spTgt spid="19489"/>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8" fill="hold" nodeType="clickEffect">
                                  <p:stCondLst>
                                    <p:cond delay="0"/>
                                  </p:stCondLst>
                                  <p:childTnLst>
                                    <p:set>
                                      <p:cBhvr>
                                        <p:cTn id="52" dur="1" fill="hold">
                                          <p:stCondLst>
                                            <p:cond delay="0"/>
                                          </p:stCondLst>
                                        </p:cTn>
                                        <p:tgtEl>
                                          <p:spTgt spid="19490"/>
                                        </p:tgtEl>
                                        <p:attrNameLst>
                                          <p:attrName>style.visibility</p:attrName>
                                        </p:attrNameLst>
                                      </p:cBhvr>
                                      <p:to>
                                        <p:strVal val="visible"/>
                                      </p:to>
                                    </p:set>
                                    <p:animEffect transition="in" filter="wipe(left)">
                                      <p:cBhvr>
                                        <p:cTn id="53" dur="500"/>
                                        <p:tgtEl>
                                          <p:spTgt spid="1949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19495"/>
                                        </p:tgtEl>
                                        <p:attrNameLst>
                                          <p:attrName>style.visibility</p:attrName>
                                        </p:attrNameLst>
                                      </p:cBhvr>
                                      <p:to>
                                        <p:strVal val="visible"/>
                                      </p:to>
                                    </p:set>
                                    <p:animEffect transition="in" filter="wipe(left)">
                                      <p:cBhvr>
                                        <p:cTn id="58" dur="500"/>
                                        <p:tgtEl>
                                          <p:spTgt spid="19495"/>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1" fill="hold" nodeType="clickEffect">
                                  <p:stCondLst>
                                    <p:cond delay="0"/>
                                  </p:stCondLst>
                                  <p:childTnLst>
                                    <p:set>
                                      <p:cBhvr>
                                        <p:cTn id="62" dur="1" fill="hold">
                                          <p:stCondLst>
                                            <p:cond delay="0"/>
                                          </p:stCondLst>
                                        </p:cTn>
                                        <p:tgtEl>
                                          <p:spTgt spid="2"/>
                                        </p:tgtEl>
                                        <p:attrNameLst>
                                          <p:attrName>style.visibility</p:attrName>
                                        </p:attrNameLst>
                                      </p:cBhvr>
                                      <p:to>
                                        <p:strVal val="visible"/>
                                      </p:to>
                                    </p:set>
                                    <p:animEffect transition="in" filter="wipe(up)">
                                      <p:cBhvr>
                                        <p:cTn id="6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81" grpId="0" animBg="1"/>
      <p:bldP spid="19484" grpId="0" animBg="1"/>
      <p:bldP spid="19495" grpId="0"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6" name="Rectangle 26"/>
          <p:cNvSpPr>
            <a:spLocks noChangeArrowheads="1"/>
          </p:cNvSpPr>
          <p:nvPr/>
        </p:nvSpPr>
        <p:spPr bwMode="auto">
          <a:xfrm>
            <a:off x="7010400" y="609600"/>
            <a:ext cx="1066800" cy="2362200"/>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504" name="Rectangle 24"/>
          <p:cNvSpPr>
            <a:spLocks noChangeArrowheads="1"/>
          </p:cNvSpPr>
          <p:nvPr/>
        </p:nvSpPr>
        <p:spPr bwMode="auto">
          <a:xfrm>
            <a:off x="6858000" y="1600200"/>
            <a:ext cx="8382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507" name="Text Box 27"/>
          <p:cNvSpPr txBox="1">
            <a:spLocks noChangeArrowheads="1"/>
          </p:cNvSpPr>
          <p:nvPr/>
        </p:nvSpPr>
        <p:spPr bwMode="auto">
          <a:xfrm>
            <a:off x="441325" y="1362075"/>
            <a:ext cx="4746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）当</a:t>
            </a:r>
            <a:r>
              <a:rPr lang="en-US" altLang="zh-CN" i="1">
                <a:solidFill>
                  <a:schemeClr val="accent2"/>
                </a:solidFill>
              </a:rPr>
              <a:t>AB</a:t>
            </a:r>
            <a:r>
              <a:rPr lang="zh-CN" altLang="en-US">
                <a:solidFill>
                  <a:schemeClr val="accent2"/>
                </a:solidFill>
              </a:rPr>
              <a:t>间充以电介质时，</a:t>
            </a:r>
          </a:p>
        </p:txBody>
      </p:sp>
      <p:graphicFrame>
        <p:nvGraphicFramePr>
          <p:cNvPr id="20508" name="Object 28"/>
          <p:cNvGraphicFramePr>
            <a:graphicFrameLocks noChangeAspect="1"/>
          </p:cNvGraphicFramePr>
          <p:nvPr/>
        </p:nvGraphicFramePr>
        <p:xfrm>
          <a:off x="1968500" y="1974850"/>
          <a:ext cx="1739900" cy="455613"/>
        </p:xfrm>
        <a:graphic>
          <a:graphicData uri="http://schemas.openxmlformats.org/presentationml/2006/ole">
            <mc:AlternateContent xmlns:mc="http://schemas.openxmlformats.org/markup-compatibility/2006">
              <mc:Choice xmlns:v="urn:schemas-microsoft-com:vml" Requires="v">
                <p:oleObj name="Equation" r:id="rId2" imgW="1739880" imgH="457200" progId="Equation.3">
                  <p:embed/>
                </p:oleObj>
              </mc:Choice>
              <mc:Fallback>
                <p:oleObj name="Equation" r:id="rId2" imgW="1739880" imgH="457200"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8500" y="1974850"/>
                        <a:ext cx="1739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09" name="Object 29"/>
          <p:cNvGraphicFramePr>
            <a:graphicFrameLocks noChangeAspect="1"/>
          </p:cNvGraphicFramePr>
          <p:nvPr/>
        </p:nvGraphicFramePr>
        <p:xfrm>
          <a:off x="1898650" y="2660650"/>
          <a:ext cx="1765300" cy="455613"/>
        </p:xfrm>
        <a:graphic>
          <a:graphicData uri="http://schemas.openxmlformats.org/presentationml/2006/ole">
            <mc:AlternateContent xmlns:mc="http://schemas.openxmlformats.org/markup-compatibility/2006">
              <mc:Choice xmlns:v="urn:schemas-microsoft-com:vml" Requires="v">
                <p:oleObj name="Equation" r:id="rId4" imgW="1765080" imgH="457200" progId="Equation.3">
                  <p:embed/>
                </p:oleObj>
              </mc:Choice>
              <mc:Fallback>
                <p:oleObj name="Equation" r:id="rId4" imgW="1765080" imgH="457200" progId="Equation.3">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98650" y="2660650"/>
                        <a:ext cx="17653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0" name="Object 30"/>
          <p:cNvGraphicFramePr>
            <a:graphicFrameLocks noChangeAspect="1"/>
          </p:cNvGraphicFramePr>
          <p:nvPr/>
        </p:nvGraphicFramePr>
        <p:xfrm>
          <a:off x="1492250" y="3282950"/>
          <a:ext cx="2959100" cy="495300"/>
        </p:xfrm>
        <a:graphic>
          <a:graphicData uri="http://schemas.openxmlformats.org/presentationml/2006/ole">
            <mc:AlternateContent xmlns:mc="http://schemas.openxmlformats.org/markup-compatibility/2006">
              <mc:Choice xmlns:v="urn:schemas-microsoft-com:vml" Requires="v">
                <p:oleObj name="Equation" r:id="rId6" imgW="2958840" imgH="495000" progId="Equation.3">
                  <p:embed/>
                </p:oleObj>
              </mc:Choice>
              <mc:Fallback>
                <p:oleObj name="Equation" r:id="rId6" imgW="2958840" imgH="495000" progId="Equation.3">
                  <p:embed/>
                  <p:pic>
                    <p:nvPicPr>
                      <p:cNvPr id="0" name="Object 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92250" y="3282950"/>
                        <a:ext cx="29591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4" name="Object 34"/>
          <p:cNvGraphicFramePr>
            <a:graphicFrameLocks noChangeAspect="1"/>
          </p:cNvGraphicFramePr>
          <p:nvPr/>
        </p:nvGraphicFramePr>
        <p:xfrm>
          <a:off x="3181350" y="3879850"/>
          <a:ext cx="1727200" cy="990600"/>
        </p:xfrm>
        <a:graphic>
          <a:graphicData uri="http://schemas.openxmlformats.org/presentationml/2006/ole">
            <mc:AlternateContent xmlns:mc="http://schemas.openxmlformats.org/markup-compatibility/2006">
              <mc:Choice xmlns:v="urn:schemas-microsoft-com:vml" Requires="v">
                <p:oleObj name="公式" r:id="rId8" imgW="1726920" imgH="990360" progId="Equation.3">
                  <p:embed/>
                </p:oleObj>
              </mc:Choice>
              <mc:Fallback>
                <p:oleObj name="公式" r:id="rId8" imgW="1726920" imgH="990360" progId="Equation.3">
                  <p:embed/>
                  <p:pic>
                    <p:nvPicPr>
                      <p:cNvPr id="0" name="Object 3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81350" y="3879850"/>
                        <a:ext cx="172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5" name="Object 35"/>
          <p:cNvGraphicFramePr>
            <a:graphicFrameLocks noChangeAspect="1"/>
          </p:cNvGraphicFramePr>
          <p:nvPr/>
        </p:nvGraphicFramePr>
        <p:xfrm>
          <a:off x="5854700" y="3879850"/>
          <a:ext cx="1498600" cy="990600"/>
        </p:xfrm>
        <a:graphic>
          <a:graphicData uri="http://schemas.openxmlformats.org/presentationml/2006/ole">
            <mc:AlternateContent xmlns:mc="http://schemas.openxmlformats.org/markup-compatibility/2006">
              <mc:Choice xmlns:v="urn:schemas-microsoft-com:vml" Requires="v">
                <p:oleObj name="Equation" r:id="rId10" imgW="1498320" imgH="990360" progId="Equation.3">
                  <p:embed/>
                </p:oleObj>
              </mc:Choice>
              <mc:Fallback>
                <p:oleObj name="Equation" r:id="rId10" imgW="1498320" imgH="990360" progId="Equation.3">
                  <p:embed/>
                  <p:pic>
                    <p:nvPicPr>
                      <p:cNvPr id="0" name="Object 3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854700" y="3879850"/>
                        <a:ext cx="149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6" name="Object 36"/>
          <p:cNvGraphicFramePr>
            <a:graphicFrameLocks noChangeAspect="1"/>
          </p:cNvGraphicFramePr>
          <p:nvPr/>
        </p:nvGraphicFramePr>
        <p:xfrm>
          <a:off x="1511300" y="4876800"/>
          <a:ext cx="2794000" cy="455613"/>
        </p:xfrm>
        <a:graphic>
          <a:graphicData uri="http://schemas.openxmlformats.org/presentationml/2006/ole">
            <mc:AlternateContent xmlns:mc="http://schemas.openxmlformats.org/markup-compatibility/2006">
              <mc:Choice xmlns:v="urn:schemas-microsoft-com:vml" Requires="v">
                <p:oleObj name="Equation" r:id="rId12" imgW="2793960" imgH="457200" progId="Equation.3">
                  <p:embed/>
                </p:oleObj>
              </mc:Choice>
              <mc:Fallback>
                <p:oleObj name="Equation" r:id="rId12" imgW="2793960" imgH="457200" progId="Equation.3">
                  <p:embed/>
                  <p:pic>
                    <p:nvPicPr>
                      <p:cNvPr id="0" name="Object 3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511300" y="4876800"/>
                        <a:ext cx="27940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7" name="Object 37"/>
          <p:cNvGraphicFramePr>
            <a:graphicFrameLocks noChangeAspect="1"/>
          </p:cNvGraphicFramePr>
          <p:nvPr/>
        </p:nvGraphicFramePr>
        <p:xfrm>
          <a:off x="1905000" y="5562600"/>
          <a:ext cx="2235200" cy="889000"/>
        </p:xfrm>
        <a:graphic>
          <a:graphicData uri="http://schemas.openxmlformats.org/presentationml/2006/ole">
            <mc:AlternateContent xmlns:mc="http://schemas.openxmlformats.org/markup-compatibility/2006">
              <mc:Choice xmlns:v="urn:schemas-microsoft-com:vml" Requires="v">
                <p:oleObj name="Equation" r:id="rId14" imgW="2234880" imgH="888840" progId="Equation.3">
                  <p:embed/>
                </p:oleObj>
              </mc:Choice>
              <mc:Fallback>
                <p:oleObj name="Equation" r:id="rId14" imgW="2234880" imgH="888840" progId="Equation.3">
                  <p:embed/>
                  <p:pic>
                    <p:nvPicPr>
                      <p:cNvPr id="0" name="Object 3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905000" y="5562600"/>
                        <a:ext cx="22352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8" name="Object 38"/>
          <p:cNvGraphicFramePr>
            <a:graphicFrameLocks noChangeAspect="1"/>
          </p:cNvGraphicFramePr>
          <p:nvPr/>
        </p:nvGraphicFramePr>
        <p:xfrm>
          <a:off x="1123950" y="4108450"/>
          <a:ext cx="1435100" cy="455613"/>
        </p:xfrm>
        <a:graphic>
          <a:graphicData uri="http://schemas.openxmlformats.org/presentationml/2006/ole">
            <mc:AlternateContent xmlns:mc="http://schemas.openxmlformats.org/markup-compatibility/2006">
              <mc:Choice xmlns:v="urn:schemas-microsoft-com:vml" Requires="v">
                <p:oleObj name="Equation" r:id="rId16" imgW="1434960" imgH="457200" progId="Equation.3">
                  <p:embed/>
                </p:oleObj>
              </mc:Choice>
              <mc:Fallback>
                <p:oleObj name="Equation" r:id="rId16" imgW="1434960" imgH="457200" progId="Equation.3">
                  <p:embed/>
                  <p:pic>
                    <p:nvPicPr>
                      <p:cNvPr id="0" name="Object 3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23950" y="4108450"/>
                        <a:ext cx="14351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19" name="Object 39"/>
          <p:cNvGraphicFramePr>
            <a:graphicFrameLocks noChangeAspect="1"/>
          </p:cNvGraphicFramePr>
          <p:nvPr/>
        </p:nvGraphicFramePr>
        <p:xfrm>
          <a:off x="5143500" y="4870450"/>
          <a:ext cx="2768600" cy="455613"/>
        </p:xfrm>
        <a:graphic>
          <a:graphicData uri="http://schemas.openxmlformats.org/presentationml/2006/ole">
            <mc:AlternateContent xmlns:mc="http://schemas.openxmlformats.org/markup-compatibility/2006">
              <mc:Choice xmlns:v="urn:schemas-microsoft-com:vml" Requires="v">
                <p:oleObj name="Equation" r:id="rId18" imgW="2768400" imgH="457200" progId="Equation.3">
                  <p:embed/>
                </p:oleObj>
              </mc:Choice>
              <mc:Fallback>
                <p:oleObj name="Equation" r:id="rId18" imgW="2768400" imgH="457200" progId="Equation.3">
                  <p:embed/>
                  <p:pic>
                    <p:nvPicPr>
                      <p:cNvPr id="0" name="Object 3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143500" y="4870450"/>
                        <a:ext cx="27686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0" name="Object 40"/>
          <p:cNvGraphicFramePr>
            <a:graphicFrameLocks noChangeAspect="1"/>
          </p:cNvGraphicFramePr>
          <p:nvPr/>
        </p:nvGraphicFramePr>
        <p:xfrm>
          <a:off x="7620000" y="984250"/>
          <a:ext cx="330200" cy="455613"/>
        </p:xfrm>
        <a:graphic>
          <a:graphicData uri="http://schemas.openxmlformats.org/presentationml/2006/ole">
            <mc:AlternateContent xmlns:mc="http://schemas.openxmlformats.org/markup-compatibility/2006">
              <mc:Choice xmlns:v="urn:schemas-microsoft-com:vml" Requires="v">
                <p:oleObj name="公式" r:id="rId20" imgW="330120" imgH="457200" progId="Equation.3">
                  <p:embed/>
                </p:oleObj>
              </mc:Choice>
              <mc:Fallback>
                <p:oleObj name="公式" r:id="rId20" imgW="330120" imgH="457200" progId="Equation.3">
                  <p:embed/>
                  <p:pic>
                    <p:nvPicPr>
                      <p:cNvPr id="0" name="Object 4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7620000" y="984250"/>
                        <a:ext cx="3302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522" name="Object 42"/>
          <p:cNvGraphicFramePr>
            <a:graphicFrameLocks noChangeAspect="1"/>
          </p:cNvGraphicFramePr>
          <p:nvPr/>
        </p:nvGraphicFramePr>
        <p:xfrm>
          <a:off x="1022350" y="374650"/>
          <a:ext cx="4025900" cy="990600"/>
        </p:xfrm>
        <a:graphic>
          <a:graphicData uri="http://schemas.openxmlformats.org/presentationml/2006/ole">
            <mc:AlternateContent xmlns:mc="http://schemas.openxmlformats.org/markup-compatibility/2006">
              <mc:Choice xmlns:v="urn:schemas-microsoft-com:vml" Requires="v">
                <p:oleObj name="公式" r:id="rId22" imgW="4025880" imgH="990360" progId="Equation.3">
                  <p:embed/>
                </p:oleObj>
              </mc:Choice>
              <mc:Fallback>
                <p:oleObj name="公式" r:id="rId22" imgW="4025880" imgH="990360" progId="Equation.3">
                  <p:embed/>
                  <p:pic>
                    <p:nvPicPr>
                      <p:cNvPr id="0" name="Object 4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022350" y="374650"/>
                        <a:ext cx="40259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9476" name="Group 65"/>
          <p:cNvGrpSpPr>
            <a:grpSpLocks/>
          </p:cNvGrpSpPr>
          <p:nvPr/>
        </p:nvGrpSpPr>
        <p:grpSpPr bwMode="auto">
          <a:xfrm>
            <a:off x="5410200" y="528638"/>
            <a:ext cx="3505200" cy="2747962"/>
            <a:chOff x="3408" y="333"/>
            <a:chExt cx="2208" cy="1731"/>
          </a:xfrm>
        </p:grpSpPr>
        <p:grpSp>
          <p:nvGrpSpPr>
            <p:cNvPr id="19478" name="Group 43"/>
            <p:cNvGrpSpPr>
              <a:grpSpLocks/>
            </p:cNvGrpSpPr>
            <p:nvPr/>
          </p:nvGrpSpPr>
          <p:grpSpPr bwMode="auto">
            <a:xfrm>
              <a:off x="3408" y="384"/>
              <a:ext cx="2208" cy="1680"/>
              <a:chOff x="3312" y="2400"/>
              <a:chExt cx="2208" cy="1680"/>
            </a:xfrm>
          </p:grpSpPr>
          <p:sp>
            <p:nvSpPr>
              <p:cNvPr id="19480" name="Rectangle 44"/>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9481" name="Rectangle 45"/>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9482" name="Rectangle 46"/>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19483" name="Line 47"/>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4" name="Line 48"/>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5" name="Line 49"/>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6" name="Line 50"/>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7" name="Line 51"/>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8" name="Line 52"/>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89" name="Line 53"/>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0" name="Line 54"/>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1" name="Line 55"/>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2" name="Line 56"/>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493" name="Text Box 57"/>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19494" name="Text Box 58"/>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19495" name="Text Box 59"/>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grpSp>
          <p:nvGrpSpPr>
            <p:cNvPr id="19479" name="Group 60"/>
            <p:cNvGrpSpPr>
              <a:grpSpLocks/>
            </p:cNvGrpSpPr>
            <p:nvPr/>
          </p:nvGrpSpPr>
          <p:grpSpPr bwMode="auto">
            <a:xfrm>
              <a:off x="3880" y="333"/>
              <a:ext cx="1208" cy="675"/>
              <a:chOff x="3788" y="2348"/>
              <a:chExt cx="1208" cy="675"/>
            </a:xfrm>
          </p:grpSpPr>
          <p:graphicFrame>
            <p:nvGraphicFramePr>
              <p:cNvPr id="19469" name="Object 61"/>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24" imgW="380880" imgH="457200" progId="Equation.3">
                      <p:embed/>
                    </p:oleObj>
                  </mc:Choice>
                  <mc:Fallback>
                    <p:oleObj name="Equation" r:id="rId24" imgW="380880" imgH="457200" progId="Equation.3">
                      <p:embed/>
                      <p:pic>
                        <p:nvPicPr>
                          <p:cNvPr id="0" name="Object 6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0" name="Object 62"/>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26" imgW="406080" imgH="457200" progId="Equation.3">
                      <p:embed/>
                    </p:oleObj>
                  </mc:Choice>
                  <mc:Fallback>
                    <p:oleObj name="Equation" r:id="rId26" imgW="406080" imgH="457200" progId="Equation.3">
                      <p:embed/>
                      <p:pic>
                        <p:nvPicPr>
                          <p:cNvPr id="0" name="Object 6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1" name="Object 63"/>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28" imgW="406080" imgH="457200" progId="Equation.3">
                      <p:embed/>
                    </p:oleObj>
                  </mc:Choice>
                  <mc:Fallback>
                    <p:oleObj name="Equation" r:id="rId28" imgW="406080" imgH="457200" progId="Equation.3">
                      <p:embed/>
                      <p:pic>
                        <p:nvPicPr>
                          <p:cNvPr id="0" name="Object 63"/>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9472" name="Object 64"/>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30" imgW="393480" imgH="457200" progId="Equation.3">
                      <p:embed/>
                    </p:oleObj>
                  </mc:Choice>
                  <mc:Fallback>
                    <p:oleObj name="Equation" r:id="rId30" imgW="393480" imgH="457200" progId="Equation.3">
                      <p:embed/>
                      <p:pic>
                        <p:nvPicPr>
                          <p:cNvPr id="0" name="Object 64"/>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546" name="Rectangle 66"/>
          <p:cNvSpPr>
            <a:spLocks noChangeArrowheads="1"/>
          </p:cNvSpPr>
          <p:nvPr/>
        </p:nvSpPr>
        <p:spPr bwMode="auto">
          <a:xfrm>
            <a:off x="6858000" y="2209800"/>
            <a:ext cx="1371600" cy="38100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0522"/>
                                        </p:tgtEl>
                                        <p:attrNameLst>
                                          <p:attrName>style.visibility</p:attrName>
                                        </p:attrNameLst>
                                      </p:cBhvr>
                                      <p:to>
                                        <p:strVal val="visible"/>
                                      </p:to>
                                    </p:set>
                                    <p:animEffect transition="in" filter="wipe(left)">
                                      <p:cBhvr>
                                        <p:cTn id="7" dur="500"/>
                                        <p:tgtEl>
                                          <p:spTgt spid="2052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0507"/>
                                        </p:tgtEl>
                                        <p:attrNameLst>
                                          <p:attrName>style.visibility</p:attrName>
                                        </p:attrNameLst>
                                      </p:cBhvr>
                                      <p:to>
                                        <p:strVal val="visible"/>
                                      </p:to>
                                    </p:set>
                                    <p:animEffect transition="in" filter="wipe(left)">
                                      <p:cBhvr>
                                        <p:cTn id="12" dur="500"/>
                                        <p:tgtEl>
                                          <p:spTgt spid="20507"/>
                                        </p:tgtEl>
                                      </p:cBhvr>
                                    </p:animEffect>
                                  </p:childTnLst>
                                </p:cTn>
                              </p:par>
                            </p:childTnLst>
                          </p:cTn>
                        </p:par>
                        <p:par>
                          <p:cTn id="13" fill="hold" nodeType="afterGroup">
                            <p:stCondLst>
                              <p:cond delay="500"/>
                            </p:stCondLst>
                            <p:childTnLst>
                              <p:par>
                                <p:cTn id="14" presetID="2" presetClass="entr" presetSubtype="1" fill="hold" grpId="0" nodeType="afterEffect">
                                  <p:stCondLst>
                                    <p:cond delay="0"/>
                                  </p:stCondLst>
                                  <p:childTnLst>
                                    <p:set>
                                      <p:cBhvr>
                                        <p:cTn id="15" dur="1" fill="hold">
                                          <p:stCondLst>
                                            <p:cond delay="0"/>
                                          </p:stCondLst>
                                        </p:cTn>
                                        <p:tgtEl>
                                          <p:spTgt spid="20506"/>
                                        </p:tgtEl>
                                        <p:attrNameLst>
                                          <p:attrName>style.visibility</p:attrName>
                                        </p:attrNameLst>
                                      </p:cBhvr>
                                      <p:to>
                                        <p:strVal val="visible"/>
                                      </p:to>
                                    </p:set>
                                    <p:anim calcmode="lin" valueType="num">
                                      <p:cBhvr additive="base">
                                        <p:cTn id="16" dur="500" fill="hold"/>
                                        <p:tgtEl>
                                          <p:spTgt spid="20506"/>
                                        </p:tgtEl>
                                        <p:attrNameLst>
                                          <p:attrName>ppt_x</p:attrName>
                                        </p:attrNameLst>
                                      </p:cBhvr>
                                      <p:tavLst>
                                        <p:tav tm="0">
                                          <p:val>
                                            <p:strVal val="#ppt_x"/>
                                          </p:val>
                                        </p:tav>
                                        <p:tav tm="100000">
                                          <p:val>
                                            <p:strVal val="#ppt_x"/>
                                          </p:val>
                                        </p:tav>
                                      </p:tavLst>
                                    </p:anim>
                                    <p:anim calcmode="lin" valueType="num">
                                      <p:cBhvr additive="base">
                                        <p:cTn id="17" dur="500" fill="hold"/>
                                        <p:tgtEl>
                                          <p:spTgt spid="20506"/>
                                        </p:tgtEl>
                                        <p:attrNameLst>
                                          <p:attrName>ppt_y</p:attrName>
                                        </p:attrNameLst>
                                      </p:cBhvr>
                                      <p:tavLst>
                                        <p:tav tm="0">
                                          <p:val>
                                            <p:strVal val="0-#ppt_h/2"/>
                                          </p:val>
                                        </p:tav>
                                        <p:tav tm="100000">
                                          <p:val>
                                            <p:strVal val="#ppt_y"/>
                                          </p:val>
                                        </p:tav>
                                      </p:tavLst>
                                    </p:anim>
                                  </p:childTnLst>
                                </p:cTn>
                              </p:par>
                            </p:childTnLst>
                          </p:cTn>
                        </p:par>
                        <p:par>
                          <p:cTn id="18" fill="hold" nodeType="afterGroup">
                            <p:stCondLst>
                              <p:cond delay="1000"/>
                            </p:stCondLst>
                            <p:childTnLst>
                              <p:par>
                                <p:cTn id="19" presetID="22" presetClass="entr" presetSubtype="8" fill="hold" nodeType="afterEffect">
                                  <p:stCondLst>
                                    <p:cond delay="0"/>
                                  </p:stCondLst>
                                  <p:childTnLst>
                                    <p:set>
                                      <p:cBhvr>
                                        <p:cTn id="20" dur="1" fill="hold">
                                          <p:stCondLst>
                                            <p:cond delay="0"/>
                                          </p:stCondLst>
                                        </p:cTn>
                                        <p:tgtEl>
                                          <p:spTgt spid="20520"/>
                                        </p:tgtEl>
                                        <p:attrNameLst>
                                          <p:attrName>style.visibility</p:attrName>
                                        </p:attrNameLst>
                                      </p:cBhvr>
                                      <p:to>
                                        <p:strVal val="visible"/>
                                      </p:to>
                                    </p:set>
                                    <p:animEffect transition="in" filter="wipe(left)">
                                      <p:cBhvr>
                                        <p:cTn id="21" dur="500"/>
                                        <p:tgtEl>
                                          <p:spTgt spid="20520"/>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3" presetClass="entr" presetSubtype="16" fill="hold" grpId="0" nodeType="clickEffect">
                                  <p:stCondLst>
                                    <p:cond delay="0"/>
                                  </p:stCondLst>
                                  <p:childTnLst>
                                    <p:set>
                                      <p:cBhvr>
                                        <p:cTn id="25" dur="1" fill="hold">
                                          <p:stCondLst>
                                            <p:cond delay="0"/>
                                          </p:stCondLst>
                                        </p:cTn>
                                        <p:tgtEl>
                                          <p:spTgt spid="20504"/>
                                        </p:tgtEl>
                                        <p:attrNameLst>
                                          <p:attrName>style.visibility</p:attrName>
                                        </p:attrNameLst>
                                      </p:cBhvr>
                                      <p:to>
                                        <p:strVal val="visible"/>
                                      </p:to>
                                    </p:set>
                                    <p:anim calcmode="lin" valueType="num">
                                      <p:cBhvr>
                                        <p:cTn id="26" dur="500" fill="hold"/>
                                        <p:tgtEl>
                                          <p:spTgt spid="20504"/>
                                        </p:tgtEl>
                                        <p:attrNameLst>
                                          <p:attrName>ppt_w</p:attrName>
                                        </p:attrNameLst>
                                      </p:cBhvr>
                                      <p:tavLst>
                                        <p:tav tm="0">
                                          <p:val>
                                            <p:fltVal val="0"/>
                                          </p:val>
                                        </p:tav>
                                        <p:tav tm="100000">
                                          <p:val>
                                            <p:strVal val="#ppt_w"/>
                                          </p:val>
                                        </p:tav>
                                      </p:tavLst>
                                    </p:anim>
                                    <p:anim calcmode="lin" valueType="num">
                                      <p:cBhvr>
                                        <p:cTn id="27" dur="500" fill="hold"/>
                                        <p:tgtEl>
                                          <p:spTgt spid="20504"/>
                                        </p:tgtEl>
                                        <p:attrNameLst>
                                          <p:attrName>ppt_h</p:attrName>
                                        </p:attrNameLst>
                                      </p:cBhvr>
                                      <p:tavLst>
                                        <p:tav tm="0">
                                          <p:val>
                                            <p:fltVal val="0"/>
                                          </p:val>
                                        </p:tav>
                                        <p:tav tm="100000">
                                          <p:val>
                                            <p:strVal val="#ppt_h"/>
                                          </p:val>
                                        </p:tav>
                                      </p:tavLst>
                                    </p:anim>
                                  </p:childTnLst>
                                </p:cTn>
                              </p:par>
                            </p:childTnLst>
                          </p:cTn>
                        </p:par>
                        <p:par>
                          <p:cTn id="28" fill="hold" nodeType="afterGroup">
                            <p:stCondLst>
                              <p:cond delay="500"/>
                            </p:stCondLst>
                            <p:childTnLst>
                              <p:par>
                                <p:cTn id="29" presetID="23" presetClass="entr" presetSubtype="16" fill="hold" grpId="0" nodeType="afterEffect">
                                  <p:stCondLst>
                                    <p:cond delay="0"/>
                                  </p:stCondLst>
                                  <p:childTnLst>
                                    <p:set>
                                      <p:cBhvr>
                                        <p:cTn id="30" dur="1" fill="hold">
                                          <p:stCondLst>
                                            <p:cond delay="0"/>
                                          </p:stCondLst>
                                        </p:cTn>
                                        <p:tgtEl>
                                          <p:spTgt spid="20546"/>
                                        </p:tgtEl>
                                        <p:attrNameLst>
                                          <p:attrName>style.visibility</p:attrName>
                                        </p:attrNameLst>
                                      </p:cBhvr>
                                      <p:to>
                                        <p:strVal val="visible"/>
                                      </p:to>
                                    </p:set>
                                    <p:anim calcmode="lin" valueType="num">
                                      <p:cBhvr>
                                        <p:cTn id="31" dur="500" fill="hold"/>
                                        <p:tgtEl>
                                          <p:spTgt spid="20546"/>
                                        </p:tgtEl>
                                        <p:attrNameLst>
                                          <p:attrName>ppt_w</p:attrName>
                                        </p:attrNameLst>
                                      </p:cBhvr>
                                      <p:tavLst>
                                        <p:tav tm="0">
                                          <p:val>
                                            <p:fltVal val="0"/>
                                          </p:val>
                                        </p:tav>
                                        <p:tav tm="100000">
                                          <p:val>
                                            <p:strVal val="#ppt_w"/>
                                          </p:val>
                                        </p:tav>
                                      </p:tavLst>
                                    </p:anim>
                                    <p:anim calcmode="lin" valueType="num">
                                      <p:cBhvr>
                                        <p:cTn id="32" dur="500" fill="hold"/>
                                        <p:tgtEl>
                                          <p:spTgt spid="20546"/>
                                        </p:tgtEl>
                                        <p:attrNameLst>
                                          <p:attrName>ppt_h</p:attrName>
                                        </p:attrNameLst>
                                      </p:cBhvr>
                                      <p:tavLst>
                                        <p:tav tm="0">
                                          <p:val>
                                            <p:fltVal val="0"/>
                                          </p:val>
                                        </p:tav>
                                        <p:tav tm="100000">
                                          <p:val>
                                            <p:strVal val="#ppt_h"/>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20508"/>
                                        </p:tgtEl>
                                        <p:attrNameLst>
                                          <p:attrName>style.visibility</p:attrName>
                                        </p:attrNameLst>
                                      </p:cBhvr>
                                      <p:to>
                                        <p:strVal val="visible"/>
                                      </p:to>
                                    </p:set>
                                    <p:animEffect transition="in" filter="wipe(left)">
                                      <p:cBhvr>
                                        <p:cTn id="37" dur="500"/>
                                        <p:tgtEl>
                                          <p:spTgt spid="205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20509"/>
                                        </p:tgtEl>
                                        <p:attrNameLst>
                                          <p:attrName>style.visibility</p:attrName>
                                        </p:attrNameLst>
                                      </p:cBhvr>
                                      <p:to>
                                        <p:strVal val="visible"/>
                                      </p:to>
                                    </p:set>
                                    <p:animEffect transition="in" filter="wipe(left)">
                                      <p:cBhvr>
                                        <p:cTn id="42" dur="500"/>
                                        <p:tgtEl>
                                          <p:spTgt spid="2050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20510"/>
                                        </p:tgtEl>
                                        <p:attrNameLst>
                                          <p:attrName>style.visibility</p:attrName>
                                        </p:attrNameLst>
                                      </p:cBhvr>
                                      <p:to>
                                        <p:strVal val="visible"/>
                                      </p:to>
                                    </p:set>
                                    <p:animEffect transition="in" filter="wipe(left)">
                                      <p:cBhvr>
                                        <p:cTn id="47" dur="500"/>
                                        <p:tgtEl>
                                          <p:spTgt spid="20510"/>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20518"/>
                                        </p:tgtEl>
                                        <p:attrNameLst>
                                          <p:attrName>style.visibility</p:attrName>
                                        </p:attrNameLst>
                                      </p:cBhvr>
                                      <p:to>
                                        <p:strVal val="visible"/>
                                      </p:to>
                                    </p:set>
                                    <p:animEffect transition="in" filter="wipe(left)">
                                      <p:cBhvr>
                                        <p:cTn id="52" dur="500"/>
                                        <p:tgtEl>
                                          <p:spTgt spid="20518"/>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20514"/>
                                        </p:tgtEl>
                                        <p:attrNameLst>
                                          <p:attrName>style.visibility</p:attrName>
                                        </p:attrNameLst>
                                      </p:cBhvr>
                                      <p:to>
                                        <p:strVal val="visible"/>
                                      </p:to>
                                    </p:set>
                                    <p:animEffect transition="in" filter="wipe(left)">
                                      <p:cBhvr>
                                        <p:cTn id="57" dur="500"/>
                                        <p:tgtEl>
                                          <p:spTgt spid="20514"/>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22" presetClass="entr" presetSubtype="8" fill="hold" nodeType="clickEffect">
                                  <p:stCondLst>
                                    <p:cond delay="0"/>
                                  </p:stCondLst>
                                  <p:childTnLst>
                                    <p:set>
                                      <p:cBhvr>
                                        <p:cTn id="61" dur="1" fill="hold">
                                          <p:stCondLst>
                                            <p:cond delay="0"/>
                                          </p:stCondLst>
                                        </p:cTn>
                                        <p:tgtEl>
                                          <p:spTgt spid="20515"/>
                                        </p:tgtEl>
                                        <p:attrNameLst>
                                          <p:attrName>style.visibility</p:attrName>
                                        </p:attrNameLst>
                                      </p:cBhvr>
                                      <p:to>
                                        <p:strVal val="visible"/>
                                      </p:to>
                                    </p:set>
                                    <p:animEffect transition="in" filter="wipe(left)">
                                      <p:cBhvr>
                                        <p:cTn id="62" dur="500"/>
                                        <p:tgtEl>
                                          <p:spTgt spid="20515"/>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8" fill="hold" nodeType="clickEffect">
                                  <p:stCondLst>
                                    <p:cond delay="0"/>
                                  </p:stCondLst>
                                  <p:childTnLst>
                                    <p:set>
                                      <p:cBhvr>
                                        <p:cTn id="66" dur="1" fill="hold">
                                          <p:stCondLst>
                                            <p:cond delay="0"/>
                                          </p:stCondLst>
                                        </p:cTn>
                                        <p:tgtEl>
                                          <p:spTgt spid="20516"/>
                                        </p:tgtEl>
                                        <p:attrNameLst>
                                          <p:attrName>style.visibility</p:attrName>
                                        </p:attrNameLst>
                                      </p:cBhvr>
                                      <p:to>
                                        <p:strVal val="visible"/>
                                      </p:to>
                                    </p:set>
                                    <p:animEffect transition="in" filter="wipe(left)">
                                      <p:cBhvr>
                                        <p:cTn id="67" dur="500"/>
                                        <p:tgtEl>
                                          <p:spTgt spid="20516"/>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20519"/>
                                        </p:tgtEl>
                                        <p:attrNameLst>
                                          <p:attrName>style.visibility</p:attrName>
                                        </p:attrNameLst>
                                      </p:cBhvr>
                                      <p:to>
                                        <p:strVal val="visible"/>
                                      </p:to>
                                    </p:set>
                                    <p:animEffect transition="in" filter="wipe(left)">
                                      <p:cBhvr>
                                        <p:cTn id="72" dur="500"/>
                                        <p:tgtEl>
                                          <p:spTgt spid="20519"/>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8" fill="hold" nodeType="clickEffect">
                                  <p:stCondLst>
                                    <p:cond delay="0"/>
                                  </p:stCondLst>
                                  <p:childTnLst>
                                    <p:set>
                                      <p:cBhvr>
                                        <p:cTn id="76" dur="1" fill="hold">
                                          <p:stCondLst>
                                            <p:cond delay="0"/>
                                          </p:stCondLst>
                                        </p:cTn>
                                        <p:tgtEl>
                                          <p:spTgt spid="20517"/>
                                        </p:tgtEl>
                                        <p:attrNameLst>
                                          <p:attrName>style.visibility</p:attrName>
                                        </p:attrNameLst>
                                      </p:cBhvr>
                                      <p:to>
                                        <p:strVal val="visible"/>
                                      </p:to>
                                    </p:set>
                                    <p:animEffect transition="in" filter="wipe(left)">
                                      <p:cBhvr>
                                        <p:cTn id="77" dur="500"/>
                                        <p:tgtEl>
                                          <p:spTgt spid="20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06" grpId="0" animBg="1"/>
      <p:bldP spid="20504" grpId="0" animBg="1"/>
      <p:bldP spid="20507" grpId="0" autoUpdateAnimBg="0"/>
      <p:bldP spid="2054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a:spLocks noChangeArrowheads="1"/>
          </p:cNvSpPr>
          <p:nvPr/>
        </p:nvSpPr>
        <p:spPr bwMode="auto">
          <a:xfrm>
            <a:off x="609600" y="533400"/>
            <a:ext cx="26844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联立求解可得：</a:t>
            </a:r>
          </a:p>
        </p:txBody>
      </p:sp>
      <p:grpSp>
        <p:nvGrpSpPr>
          <p:cNvPr id="2" name="Group 9"/>
          <p:cNvGrpSpPr>
            <a:grpSpLocks/>
          </p:cNvGrpSpPr>
          <p:nvPr/>
        </p:nvGrpSpPr>
        <p:grpSpPr bwMode="auto">
          <a:xfrm>
            <a:off x="3403600" y="539750"/>
            <a:ext cx="3575050" cy="2203450"/>
            <a:chOff x="2144" y="340"/>
            <a:chExt cx="2252" cy="1388"/>
          </a:xfrm>
        </p:grpSpPr>
        <p:graphicFrame>
          <p:nvGraphicFramePr>
            <p:cNvPr id="20489" name="Object 3"/>
            <p:cNvGraphicFramePr>
              <a:graphicFrameLocks noChangeAspect="1"/>
            </p:cNvGraphicFramePr>
            <p:nvPr/>
          </p:nvGraphicFramePr>
          <p:xfrm>
            <a:off x="2144" y="340"/>
            <a:ext cx="2184" cy="312"/>
          </p:xfrm>
          <a:graphic>
            <a:graphicData uri="http://schemas.openxmlformats.org/presentationml/2006/ole">
              <mc:AlternateContent xmlns:mc="http://schemas.openxmlformats.org/markup-compatibility/2006">
                <mc:Choice xmlns:v="urn:schemas-microsoft-com:vml" Requires="v">
                  <p:oleObj name="公式" r:id="rId2" imgW="3466800" imgH="495000" progId="Equation.3">
                    <p:embed/>
                  </p:oleObj>
                </mc:Choice>
                <mc:Fallback>
                  <p:oleObj name="公式" r:id="rId2" imgW="3466800" imgH="4950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4" y="340"/>
                          <a:ext cx="2184"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0" name="Object 4"/>
            <p:cNvGraphicFramePr>
              <a:graphicFrameLocks noChangeAspect="1"/>
            </p:cNvGraphicFramePr>
            <p:nvPr/>
          </p:nvGraphicFramePr>
          <p:xfrm>
            <a:off x="2156" y="696"/>
            <a:ext cx="2056" cy="312"/>
          </p:xfrm>
          <a:graphic>
            <a:graphicData uri="http://schemas.openxmlformats.org/presentationml/2006/ole">
              <mc:AlternateContent xmlns:mc="http://schemas.openxmlformats.org/markup-compatibility/2006">
                <mc:Choice xmlns:v="urn:schemas-microsoft-com:vml" Requires="v">
                  <p:oleObj name="公式" r:id="rId4" imgW="3263760" imgH="495000" progId="Equation.3">
                    <p:embed/>
                  </p:oleObj>
                </mc:Choice>
                <mc:Fallback>
                  <p:oleObj name="公式" r:id="rId4" imgW="3263760" imgH="4950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56" y="696"/>
                          <a:ext cx="205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1" name="Object 5"/>
            <p:cNvGraphicFramePr>
              <a:graphicFrameLocks noChangeAspect="1"/>
            </p:cNvGraphicFramePr>
            <p:nvPr/>
          </p:nvGraphicFramePr>
          <p:xfrm>
            <a:off x="2192" y="1080"/>
            <a:ext cx="2056" cy="312"/>
          </p:xfrm>
          <a:graphic>
            <a:graphicData uri="http://schemas.openxmlformats.org/presentationml/2006/ole">
              <mc:AlternateContent xmlns:mc="http://schemas.openxmlformats.org/markup-compatibility/2006">
                <mc:Choice xmlns:v="urn:schemas-microsoft-com:vml" Requires="v">
                  <p:oleObj name="公式" r:id="rId6" imgW="3263760" imgH="495000" progId="Equation.3">
                    <p:embed/>
                  </p:oleObj>
                </mc:Choice>
                <mc:Fallback>
                  <p:oleObj name="公式" r:id="rId6" imgW="3263760" imgH="4950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92" y="1080"/>
                          <a:ext cx="2056"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92" name="Object 6"/>
            <p:cNvGraphicFramePr>
              <a:graphicFrameLocks noChangeAspect="1"/>
            </p:cNvGraphicFramePr>
            <p:nvPr/>
          </p:nvGraphicFramePr>
          <p:xfrm>
            <a:off x="2196" y="1416"/>
            <a:ext cx="2200" cy="312"/>
          </p:xfrm>
          <a:graphic>
            <a:graphicData uri="http://schemas.openxmlformats.org/presentationml/2006/ole">
              <mc:AlternateContent xmlns:mc="http://schemas.openxmlformats.org/markup-compatibility/2006">
                <mc:Choice xmlns:v="urn:schemas-microsoft-com:vml" Requires="v">
                  <p:oleObj name="公式" r:id="rId8" imgW="3492360" imgH="495000" progId="Equation.3">
                    <p:embed/>
                  </p:oleObj>
                </mc:Choice>
                <mc:Fallback>
                  <p:oleObj name="公式" r:id="rId8" imgW="3492360" imgH="4950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96" y="1416"/>
                          <a:ext cx="2200" cy="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1511" name="Object 7"/>
          <p:cNvGraphicFramePr>
            <a:graphicFrameLocks noChangeAspect="1"/>
          </p:cNvGraphicFramePr>
          <p:nvPr/>
        </p:nvGraphicFramePr>
        <p:xfrm>
          <a:off x="831850" y="3200400"/>
          <a:ext cx="4267200" cy="990600"/>
        </p:xfrm>
        <a:graphic>
          <a:graphicData uri="http://schemas.openxmlformats.org/presentationml/2006/ole">
            <mc:AlternateContent xmlns:mc="http://schemas.openxmlformats.org/markup-compatibility/2006">
              <mc:Choice xmlns:v="urn:schemas-microsoft-com:vml" Requires="v">
                <p:oleObj name="公式" r:id="rId10" imgW="4267080" imgH="990360" progId="Equation.3">
                  <p:embed/>
                </p:oleObj>
              </mc:Choice>
              <mc:Fallback>
                <p:oleObj name="公式" r:id="rId10" imgW="4267080" imgH="99036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31850" y="3200400"/>
                        <a:ext cx="4267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8"/>
          <p:cNvGraphicFramePr>
            <a:graphicFrameLocks noChangeAspect="1"/>
          </p:cNvGraphicFramePr>
          <p:nvPr/>
        </p:nvGraphicFramePr>
        <p:xfrm>
          <a:off x="755650" y="4648200"/>
          <a:ext cx="4038600" cy="990600"/>
        </p:xfrm>
        <a:graphic>
          <a:graphicData uri="http://schemas.openxmlformats.org/presentationml/2006/ole">
            <mc:AlternateContent xmlns:mc="http://schemas.openxmlformats.org/markup-compatibility/2006">
              <mc:Choice xmlns:v="urn:schemas-microsoft-com:vml" Requires="v">
                <p:oleObj name="公式" r:id="rId12" imgW="4038480" imgH="990360" progId="Equation.3">
                  <p:embed/>
                </p:oleObj>
              </mc:Choice>
              <mc:Fallback>
                <p:oleObj name="公式" r:id="rId12" imgW="4038480" imgH="99036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55650" y="4648200"/>
                        <a:ext cx="40386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5" name="Group 60"/>
          <p:cNvGrpSpPr>
            <a:grpSpLocks/>
          </p:cNvGrpSpPr>
          <p:nvPr/>
        </p:nvGrpSpPr>
        <p:grpSpPr bwMode="auto">
          <a:xfrm>
            <a:off x="5364163" y="3573463"/>
            <a:ext cx="3505200" cy="2747962"/>
            <a:chOff x="3408" y="2253"/>
            <a:chExt cx="2208" cy="1731"/>
          </a:xfrm>
        </p:grpSpPr>
        <p:sp>
          <p:nvSpPr>
            <p:cNvPr id="20496" name="Rectangle 33"/>
            <p:cNvSpPr>
              <a:spLocks noChangeArrowheads="1"/>
            </p:cNvSpPr>
            <p:nvPr/>
          </p:nvSpPr>
          <p:spPr bwMode="auto">
            <a:xfrm>
              <a:off x="4416" y="2304"/>
              <a:ext cx="672" cy="1488"/>
            </a:xfrm>
            <a:prstGeom prst="rect">
              <a:avLst/>
            </a:prstGeom>
            <a:solidFill>
              <a:schemeClr val="accent1"/>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497" name="Rectangle 34"/>
            <p:cNvSpPr>
              <a:spLocks noChangeArrowheads="1"/>
            </p:cNvSpPr>
            <p:nvPr/>
          </p:nvSpPr>
          <p:spPr bwMode="auto">
            <a:xfrm>
              <a:off x="4320" y="2928"/>
              <a:ext cx="528" cy="24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20484" name="Object 35"/>
            <p:cNvGraphicFramePr>
              <a:graphicFrameLocks noChangeAspect="1"/>
            </p:cNvGraphicFramePr>
            <p:nvPr/>
          </p:nvGraphicFramePr>
          <p:xfrm>
            <a:off x="4800" y="2540"/>
            <a:ext cx="208" cy="287"/>
          </p:xfrm>
          <a:graphic>
            <a:graphicData uri="http://schemas.openxmlformats.org/presentationml/2006/ole">
              <mc:AlternateContent xmlns:mc="http://schemas.openxmlformats.org/markup-compatibility/2006">
                <mc:Choice xmlns:v="urn:schemas-microsoft-com:vml" Requires="v">
                  <p:oleObj name="公式" r:id="rId14" imgW="330120" imgH="457200" progId="Equation.3">
                    <p:embed/>
                  </p:oleObj>
                </mc:Choice>
                <mc:Fallback>
                  <p:oleObj name="公式" r:id="rId14" imgW="330120" imgH="457200" progId="Equation.3">
                    <p:embed/>
                    <p:pic>
                      <p:nvPicPr>
                        <p:cNvPr id="0" name="Object 3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800" y="2540"/>
                          <a:ext cx="20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0498" name="Group 36"/>
            <p:cNvGrpSpPr>
              <a:grpSpLocks/>
            </p:cNvGrpSpPr>
            <p:nvPr/>
          </p:nvGrpSpPr>
          <p:grpSpPr bwMode="auto">
            <a:xfrm>
              <a:off x="3408" y="2253"/>
              <a:ext cx="2208" cy="1731"/>
              <a:chOff x="3408" y="333"/>
              <a:chExt cx="2208" cy="1731"/>
            </a:xfrm>
          </p:grpSpPr>
          <p:grpSp>
            <p:nvGrpSpPr>
              <p:cNvPr id="20500" name="Group 37"/>
              <p:cNvGrpSpPr>
                <a:grpSpLocks/>
              </p:cNvGrpSpPr>
              <p:nvPr/>
            </p:nvGrpSpPr>
            <p:grpSpPr bwMode="auto">
              <a:xfrm>
                <a:off x="3408" y="384"/>
                <a:ext cx="2208" cy="1680"/>
                <a:chOff x="3312" y="2400"/>
                <a:chExt cx="2208" cy="1680"/>
              </a:xfrm>
            </p:grpSpPr>
            <p:sp>
              <p:nvSpPr>
                <p:cNvPr id="20502" name="Rectangle 38"/>
                <p:cNvSpPr>
                  <a:spLocks noChangeArrowheads="1"/>
                </p:cNvSpPr>
                <p:nvPr/>
              </p:nvSpPr>
              <p:spPr bwMode="auto">
                <a:xfrm>
                  <a:off x="3600"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503" name="Rectangle 39"/>
                <p:cNvSpPr>
                  <a:spLocks noChangeArrowheads="1"/>
                </p:cNvSpPr>
                <p:nvPr/>
              </p:nvSpPr>
              <p:spPr bwMode="auto">
                <a:xfrm>
                  <a:off x="4128"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504" name="Rectangle 40"/>
                <p:cNvSpPr>
                  <a:spLocks noChangeArrowheads="1"/>
                </p:cNvSpPr>
                <p:nvPr/>
              </p:nvSpPr>
              <p:spPr bwMode="auto">
                <a:xfrm>
                  <a:off x="4992" y="2400"/>
                  <a:ext cx="192" cy="1488"/>
                </a:xfrm>
                <a:prstGeom prst="rect">
                  <a:avLst/>
                </a:prstGeom>
                <a:noFill/>
                <a:ln w="28575">
                  <a:solidFill>
                    <a:schemeClr val="accent2"/>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20505" name="Line 41"/>
                <p:cNvSpPr>
                  <a:spLocks noChangeShapeType="1"/>
                </p:cNvSpPr>
                <p:nvPr/>
              </p:nvSpPr>
              <p:spPr bwMode="auto">
                <a:xfrm>
                  <a:off x="3456"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6" name="Line 42"/>
                <p:cNvSpPr>
                  <a:spLocks noChangeShapeType="1"/>
                </p:cNvSpPr>
                <p:nvPr/>
              </p:nvSpPr>
              <p:spPr bwMode="auto">
                <a:xfrm>
                  <a:off x="3456"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7" name="Line 43"/>
                <p:cNvSpPr>
                  <a:spLocks noChangeShapeType="1"/>
                </p:cNvSpPr>
                <p:nvPr/>
              </p:nvSpPr>
              <p:spPr bwMode="auto">
                <a:xfrm>
                  <a:off x="3312"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8" name="Line 44"/>
                <p:cNvSpPr>
                  <a:spLocks noChangeShapeType="1"/>
                </p:cNvSpPr>
                <p:nvPr/>
              </p:nvSpPr>
              <p:spPr bwMode="auto">
                <a:xfrm>
                  <a:off x="3360"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09" name="Line 45"/>
                <p:cNvSpPr>
                  <a:spLocks noChangeShapeType="1"/>
                </p:cNvSpPr>
                <p:nvPr/>
              </p:nvSpPr>
              <p:spPr bwMode="auto">
                <a:xfrm>
                  <a:off x="3408"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0" name="Line 46"/>
                <p:cNvSpPr>
                  <a:spLocks noChangeShapeType="1"/>
                </p:cNvSpPr>
                <p:nvPr/>
              </p:nvSpPr>
              <p:spPr bwMode="auto">
                <a:xfrm>
                  <a:off x="5184" y="3168"/>
                  <a:ext cx="144"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1" name="Line 47"/>
                <p:cNvSpPr>
                  <a:spLocks noChangeShapeType="1"/>
                </p:cNvSpPr>
                <p:nvPr/>
              </p:nvSpPr>
              <p:spPr bwMode="auto">
                <a:xfrm>
                  <a:off x="5328" y="3168"/>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2" name="Line 48"/>
                <p:cNvSpPr>
                  <a:spLocks noChangeShapeType="1"/>
                </p:cNvSpPr>
                <p:nvPr/>
              </p:nvSpPr>
              <p:spPr bwMode="auto">
                <a:xfrm>
                  <a:off x="5184" y="3984"/>
                  <a:ext cx="336"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3" name="Line 49"/>
                <p:cNvSpPr>
                  <a:spLocks noChangeShapeType="1"/>
                </p:cNvSpPr>
                <p:nvPr/>
              </p:nvSpPr>
              <p:spPr bwMode="auto">
                <a:xfrm>
                  <a:off x="5232" y="4032"/>
                  <a:ext cx="24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4" name="Line 50"/>
                <p:cNvSpPr>
                  <a:spLocks noChangeShapeType="1"/>
                </p:cNvSpPr>
                <p:nvPr/>
              </p:nvSpPr>
              <p:spPr bwMode="auto">
                <a:xfrm>
                  <a:off x="5280" y="4080"/>
                  <a:ext cx="144"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515" name="Text Box 51"/>
                <p:cNvSpPr txBox="1">
                  <a:spLocks noChangeArrowheads="1"/>
                </p:cNvSpPr>
                <p:nvPr/>
              </p:nvSpPr>
              <p:spPr bwMode="auto">
                <a:xfrm>
                  <a:off x="432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20516" name="Text Box 52"/>
                <p:cNvSpPr txBox="1">
                  <a:spLocks noChangeArrowheads="1"/>
                </p:cNvSpPr>
                <p:nvPr/>
              </p:nvSpPr>
              <p:spPr bwMode="auto">
                <a:xfrm>
                  <a:off x="3350" y="2496"/>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20517" name="Text Box 53"/>
                <p:cNvSpPr txBox="1">
                  <a:spLocks noChangeArrowheads="1"/>
                </p:cNvSpPr>
                <p:nvPr/>
              </p:nvSpPr>
              <p:spPr bwMode="auto">
                <a:xfrm>
                  <a:off x="5136" y="2490"/>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grpSp>
            <p:nvGrpSpPr>
              <p:cNvPr id="20501" name="Group 54"/>
              <p:cNvGrpSpPr>
                <a:grpSpLocks/>
              </p:cNvGrpSpPr>
              <p:nvPr/>
            </p:nvGrpSpPr>
            <p:grpSpPr bwMode="auto">
              <a:xfrm>
                <a:off x="3880" y="333"/>
                <a:ext cx="1208" cy="675"/>
                <a:chOff x="3788" y="2348"/>
                <a:chExt cx="1208" cy="675"/>
              </a:xfrm>
            </p:grpSpPr>
            <p:graphicFrame>
              <p:nvGraphicFramePr>
                <p:cNvPr id="20485" name="Object 55"/>
                <p:cNvGraphicFramePr>
                  <a:graphicFrameLocks noChangeAspect="1"/>
                </p:cNvGraphicFramePr>
                <p:nvPr/>
              </p:nvGraphicFramePr>
              <p:xfrm>
                <a:off x="3788" y="2348"/>
                <a:ext cx="240" cy="287"/>
              </p:xfrm>
              <a:graphic>
                <a:graphicData uri="http://schemas.openxmlformats.org/presentationml/2006/ole">
                  <mc:AlternateContent xmlns:mc="http://schemas.openxmlformats.org/markup-compatibility/2006">
                    <mc:Choice xmlns:v="urn:schemas-microsoft-com:vml" Requires="v">
                      <p:oleObj name="Equation" r:id="rId16" imgW="380880" imgH="457200" progId="Equation.3">
                        <p:embed/>
                      </p:oleObj>
                    </mc:Choice>
                    <mc:Fallback>
                      <p:oleObj name="Equation" r:id="rId16" imgW="380880" imgH="457200" progId="Equation.3">
                        <p:embed/>
                        <p:pic>
                          <p:nvPicPr>
                            <p:cNvPr id="0" name="Object 5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788" y="2348"/>
                              <a:ext cx="240"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6" name="Object 56"/>
                <p:cNvGraphicFramePr>
                  <a:graphicFrameLocks noChangeAspect="1"/>
                </p:cNvGraphicFramePr>
                <p:nvPr/>
              </p:nvGraphicFramePr>
              <p:xfrm>
                <a:off x="3880" y="2736"/>
                <a:ext cx="256" cy="287"/>
              </p:xfrm>
              <a:graphic>
                <a:graphicData uri="http://schemas.openxmlformats.org/presentationml/2006/ole">
                  <mc:AlternateContent xmlns:mc="http://schemas.openxmlformats.org/markup-compatibility/2006">
                    <mc:Choice xmlns:v="urn:schemas-microsoft-com:vml" Requires="v">
                      <p:oleObj name="Equation" r:id="rId18" imgW="406080" imgH="457200" progId="Equation.3">
                        <p:embed/>
                      </p:oleObj>
                    </mc:Choice>
                    <mc:Fallback>
                      <p:oleObj name="Equation" r:id="rId18" imgW="406080" imgH="457200" progId="Equation.3">
                        <p:embed/>
                        <p:pic>
                          <p:nvPicPr>
                            <p:cNvPr id="0" name="Object 5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88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7" name="Object 57"/>
                <p:cNvGraphicFramePr>
                  <a:graphicFrameLocks noChangeAspect="1"/>
                </p:cNvGraphicFramePr>
                <p:nvPr/>
              </p:nvGraphicFramePr>
              <p:xfrm>
                <a:off x="4360" y="2736"/>
                <a:ext cx="256" cy="287"/>
              </p:xfrm>
              <a:graphic>
                <a:graphicData uri="http://schemas.openxmlformats.org/presentationml/2006/ole">
                  <mc:AlternateContent xmlns:mc="http://schemas.openxmlformats.org/markup-compatibility/2006">
                    <mc:Choice xmlns:v="urn:schemas-microsoft-com:vml" Requires="v">
                      <p:oleObj name="Equation" r:id="rId20" imgW="406080" imgH="457200" progId="Equation.3">
                        <p:embed/>
                      </p:oleObj>
                    </mc:Choice>
                    <mc:Fallback>
                      <p:oleObj name="Equation" r:id="rId20" imgW="406080" imgH="457200" progId="Equation.3">
                        <p:embed/>
                        <p:pic>
                          <p:nvPicPr>
                            <p:cNvPr id="0" name="Object 5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360" y="2736"/>
                              <a:ext cx="25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488" name="Object 58"/>
                <p:cNvGraphicFramePr>
                  <a:graphicFrameLocks noChangeAspect="1"/>
                </p:cNvGraphicFramePr>
                <p:nvPr/>
              </p:nvGraphicFramePr>
              <p:xfrm>
                <a:off x="4748" y="2352"/>
                <a:ext cx="248" cy="287"/>
              </p:xfrm>
              <a:graphic>
                <a:graphicData uri="http://schemas.openxmlformats.org/presentationml/2006/ole">
                  <mc:AlternateContent xmlns:mc="http://schemas.openxmlformats.org/markup-compatibility/2006">
                    <mc:Choice xmlns:v="urn:schemas-microsoft-com:vml" Requires="v">
                      <p:oleObj name="Equation" r:id="rId22" imgW="393480" imgH="457200" progId="Equation.3">
                        <p:embed/>
                      </p:oleObj>
                    </mc:Choice>
                    <mc:Fallback>
                      <p:oleObj name="Equation" r:id="rId22" imgW="393480" imgH="457200" progId="Equation.3">
                        <p:embed/>
                        <p:pic>
                          <p:nvPicPr>
                            <p:cNvPr id="0" name="Object 5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748" y="2352"/>
                              <a:ext cx="248"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20499" name="Rectangle 59"/>
            <p:cNvSpPr>
              <a:spLocks noChangeArrowheads="1"/>
            </p:cNvSpPr>
            <p:nvPr/>
          </p:nvSpPr>
          <p:spPr bwMode="auto">
            <a:xfrm>
              <a:off x="4320" y="3312"/>
              <a:ext cx="864" cy="240"/>
            </a:xfrm>
            <a:prstGeom prst="rect">
              <a:avLst/>
            </a:prstGeom>
            <a:noFill/>
            <a:ln w="28575">
              <a:solidFill>
                <a:srgbClr val="CC3300"/>
              </a:solidFill>
              <a:prstDash val="dashDot"/>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1506"/>
                                        </p:tgtEl>
                                        <p:attrNameLst>
                                          <p:attrName>style.visibility</p:attrName>
                                        </p:attrNameLst>
                                      </p:cBhvr>
                                      <p:to>
                                        <p:strVal val="visible"/>
                                      </p:to>
                                    </p:set>
                                    <p:animEffect transition="in" filter="wipe(left)">
                                      <p:cBhvr>
                                        <p:cTn id="7" dur="500"/>
                                        <p:tgtEl>
                                          <p:spTgt spid="215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21511"/>
                                        </p:tgtEl>
                                        <p:attrNameLst>
                                          <p:attrName>style.visibility</p:attrName>
                                        </p:attrNameLst>
                                      </p:cBhvr>
                                      <p:to>
                                        <p:strVal val="visible"/>
                                      </p:to>
                                    </p:set>
                                    <p:animEffect transition="in" filter="wipe(left)">
                                      <p:cBhvr>
                                        <p:cTn id="17" dur="500"/>
                                        <p:tgtEl>
                                          <p:spTgt spid="2151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21512"/>
                                        </p:tgtEl>
                                        <p:attrNameLst>
                                          <p:attrName>style.visibility</p:attrName>
                                        </p:attrNameLst>
                                      </p:cBhvr>
                                      <p:to>
                                        <p:strVal val="visible"/>
                                      </p:to>
                                    </p:set>
                                    <p:animEffect transition="in" filter="wipe(left)">
                                      <p:cBhvr>
                                        <p:cTn id="22" dur="500"/>
                                        <p:tgtEl>
                                          <p:spTgt spid="215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6"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7"/>
          <p:cNvGrpSpPr>
            <a:grpSpLocks/>
          </p:cNvGrpSpPr>
          <p:nvPr/>
        </p:nvGrpSpPr>
        <p:grpSpPr bwMode="auto">
          <a:xfrm>
            <a:off x="304800" y="381000"/>
            <a:ext cx="8636000" cy="2227263"/>
            <a:chOff x="192" y="240"/>
            <a:chExt cx="5440" cy="1403"/>
          </a:xfrm>
        </p:grpSpPr>
        <p:sp>
          <p:nvSpPr>
            <p:cNvPr id="21538" name="Text Box 2"/>
            <p:cNvSpPr txBox="1">
              <a:spLocks noChangeArrowheads="1"/>
            </p:cNvSpPr>
            <p:nvPr/>
          </p:nvSpPr>
          <p:spPr bwMode="auto">
            <a:xfrm>
              <a:off x="192" y="240"/>
              <a:ext cx="5280" cy="1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15. </a:t>
              </a:r>
              <a:r>
                <a:rPr lang="zh-CN" altLang="en-US">
                  <a:solidFill>
                    <a:schemeClr val="accent2"/>
                  </a:solidFill>
                </a:rPr>
                <a:t>一个电容器，电容                     ，用电压              的电源使这电容器带电，然后拆下电源，使其与另一未充电的电容器                     相连接。求：（</a:t>
              </a:r>
              <a:r>
                <a:rPr lang="en-US" altLang="zh-CN">
                  <a:solidFill>
                    <a:schemeClr val="accent2"/>
                  </a:solidFill>
                </a:rPr>
                <a:t>1</a:t>
              </a:r>
              <a:r>
                <a:rPr lang="zh-CN" altLang="en-US">
                  <a:solidFill>
                    <a:schemeClr val="accent2"/>
                  </a:solidFill>
                </a:rPr>
                <a:t>）两电容器各带电多少？（</a:t>
              </a:r>
              <a:r>
                <a:rPr lang="en-US" altLang="zh-CN">
                  <a:solidFill>
                    <a:schemeClr val="accent2"/>
                  </a:solidFill>
                </a:rPr>
                <a:t>2</a:t>
              </a:r>
              <a:r>
                <a:rPr lang="zh-CN" altLang="en-US">
                  <a:solidFill>
                    <a:schemeClr val="accent2"/>
                  </a:solidFill>
                </a:rPr>
                <a:t>）第一电容器两端的电势差多大？（</a:t>
              </a:r>
              <a:r>
                <a:rPr lang="en-US" altLang="zh-CN">
                  <a:solidFill>
                    <a:schemeClr val="accent2"/>
                  </a:solidFill>
                </a:rPr>
                <a:t>3</a:t>
              </a:r>
              <a:r>
                <a:rPr lang="zh-CN" altLang="en-US">
                  <a:solidFill>
                    <a:schemeClr val="accent2"/>
                  </a:solidFill>
                </a:rPr>
                <a:t>）电容器能量损失多少？</a:t>
              </a:r>
            </a:p>
          </p:txBody>
        </p:sp>
        <p:graphicFrame>
          <p:nvGraphicFramePr>
            <p:cNvPr id="21510" name="Object 3"/>
            <p:cNvGraphicFramePr>
              <a:graphicFrameLocks noChangeAspect="1"/>
            </p:cNvGraphicFramePr>
            <p:nvPr/>
          </p:nvGraphicFramePr>
          <p:xfrm>
            <a:off x="2376" y="289"/>
            <a:ext cx="1216" cy="287"/>
          </p:xfrm>
          <a:graphic>
            <a:graphicData uri="http://schemas.openxmlformats.org/presentationml/2006/ole">
              <mc:AlternateContent xmlns:mc="http://schemas.openxmlformats.org/markup-compatibility/2006">
                <mc:Choice xmlns:v="urn:schemas-microsoft-com:vml" Requires="v">
                  <p:oleObj name="公式" r:id="rId2" imgW="1930320" imgH="457200" progId="Equation.3">
                    <p:embed/>
                  </p:oleObj>
                </mc:Choice>
                <mc:Fallback>
                  <p:oleObj name="公式" r:id="rId2" imgW="1930320" imgH="457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76" y="289"/>
                          <a:ext cx="121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1" name="Object 4"/>
            <p:cNvGraphicFramePr>
              <a:graphicFrameLocks noChangeAspect="1"/>
            </p:cNvGraphicFramePr>
            <p:nvPr/>
          </p:nvGraphicFramePr>
          <p:xfrm>
            <a:off x="4448" y="284"/>
            <a:ext cx="1184" cy="287"/>
          </p:xfrm>
          <a:graphic>
            <a:graphicData uri="http://schemas.openxmlformats.org/presentationml/2006/ole">
              <mc:AlternateContent xmlns:mc="http://schemas.openxmlformats.org/markup-compatibility/2006">
                <mc:Choice xmlns:v="urn:schemas-microsoft-com:vml" Requires="v">
                  <p:oleObj name="公式" r:id="rId4" imgW="1879560" imgH="457200" progId="Equation.3">
                    <p:embed/>
                  </p:oleObj>
                </mc:Choice>
                <mc:Fallback>
                  <p:oleObj name="公式" r:id="rId4" imgW="187956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48" y="284"/>
                          <a:ext cx="118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2" name="Object 5"/>
            <p:cNvGraphicFramePr>
              <a:graphicFrameLocks noChangeAspect="1"/>
            </p:cNvGraphicFramePr>
            <p:nvPr/>
          </p:nvGraphicFramePr>
          <p:xfrm>
            <a:off x="1882" y="812"/>
            <a:ext cx="1104" cy="287"/>
          </p:xfrm>
          <a:graphic>
            <a:graphicData uri="http://schemas.openxmlformats.org/presentationml/2006/ole">
              <mc:AlternateContent xmlns:mc="http://schemas.openxmlformats.org/markup-compatibility/2006">
                <mc:Choice xmlns:v="urn:schemas-microsoft-com:vml" Requires="v">
                  <p:oleObj name="公式" r:id="rId6" imgW="1752480" imgH="457200" progId="Equation.3">
                    <p:embed/>
                  </p:oleObj>
                </mc:Choice>
                <mc:Fallback>
                  <p:oleObj name="公式" r:id="rId6" imgW="1752480" imgH="457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82" y="812"/>
                          <a:ext cx="1104"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2534" name="Text Box 6"/>
          <p:cNvSpPr txBox="1">
            <a:spLocks noChangeArrowheads="1"/>
          </p:cNvSpPr>
          <p:nvPr/>
        </p:nvSpPr>
        <p:spPr bwMode="auto">
          <a:xfrm>
            <a:off x="609600" y="2819400"/>
            <a:ext cx="5715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解</a:t>
            </a:r>
            <a:r>
              <a:rPr lang="en-US" altLang="zh-CN">
                <a:solidFill>
                  <a:schemeClr val="accent2"/>
                </a:solidFill>
              </a:rPr>
              <a:t>: </a:t>
            </a:r>
            <a:r>
              <a:rPr lang="zh-CN" altLang="en-US">
                <a:solidFill>
                  <a:schemeClr val="accent2"/>
                </a:solidFill>
              </a:rPr>
              <a:t>（</a:t>
            </a:r>
            <a:r>
              <a:rPr lang="en-US" altLang="zh-CN">
                <a:solidFill>
                  <a:schemeClr val="accent2"/>
                </a:solidFill>
              </a:rPr>
              <a:t>1</a:t>
            </a:r>
            <a:r>
              <a:rPr lang="zh-CN" altLang="en-US">
                <a:solidFill>
                  <a:schemeClr val="accent2"/>
                </a:solidFill>
              </a:rPr>
              <a:t>）两电容器并联后分别带电量为</a:t>
            </a:r>
            <a:r>
              <a:rPr lang="en-US" altLang="zh-CN" i="1">
                <a:solidFill>
                  <a:schemeClr val="accent2"/>
                </a:solidFill>
              </a:rPr>
              <a:t>Q</a:t>
            </a:r>
            <a:r>
              <a:rPr lang="en-US" altLang="zh-CN" baseline="-25000">
                <a:solidFill>
                  <a:schemeClr val="accent2"/>
                </a:solidFill>
              </a:rPr>
              <a:t>1</a:t>
            </a:r>
            <a:r>
              <a:rPr lang="zh-CN" altLang="en-US">
                <a:solidFill>
                  <a:schemeClr val="accent2"/>
                </a:solidFill>
              </a:rPr>
              <a:t>、</a:t>
            </a:r>
            <a:r>
              <a:rPr lang="en-US" altLang="zh-CN" i="1">
                <a:solidFill>
                  <a:schemeClr val="accent2"/>
                </a:solidFill>
              </a:rPr>
              <a:t>Q</a:t>
            </a:r>
            <a:r>
              <a:rPr lang="en-US" altLang="zh-CN" baseline="-25000">
                <a:solidFill>
                  <a:schemeClr val="accent2"/>
                </a:solidFill>
              </a:rPr>
              <a:t>2</a:t>
            </a:r>
            <a:r>
              <a:rPr lang="zh-CN" altLang="en-US">
                <a:solidFill>
                  <a:schemeClr val="accent2"/>
                </a:solidFill>
              </a:rPr>
              <a:t>，但其总电量不变，电势差相等。</a:t>
            </a:r>
          </a:p>
        </p:txBody>
      </p:sp>
      <p:grpSp>
        <p:nvGrpSpPr>
          <p:cNvPr id="3" name="Group 31"/>
          <p:cNvGrpSpPr>
            <a:grpSpLocks/>
          </p:cNvGrpSpPr>
          <p:nvPr/>
        </p:nvGrpSpPr>
        <p:grpSpPr bwMode="auto">
          <a:xfrm>
            <a:off x="6858000" y="3429000"/>
            <a:ext cx="1604963" cy="990600"/>
            <a:chOff x="4320" y="2160"/>
            <a:chExt cx="1011" cy="624"/>
          </a:xfrm>
        </p:grpSpPr>
        <p:sp>
          <p:nvSpPr>
            <p:cNvPr id="21524" name="Line 7"/>
            <p:cNvSpPr>
              <a:spLocks noChangeShapeType="1"/>
            </p:cNvSpPr>
            <p:nvPr/>
          </p:nvSpPr>
          <p:spPr bwMode="auto">
            <a:xfrm>
              <a:off x="444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5" name="Line 8"/>
            <p:cNvSpPr>
              <a:spLocks noChangeShapeType="1"/>
            </p:cNvSpPr>
            <p:nvPr/>
          </p:nvSpPr>
          <p:spPr bwMode="auto">
            <a:xfrm>
              <a:off x="444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6" name="Line 9"/>
            <p:cNvSpPr>
              <a:spLocks noChangeShapeType="1"/>
            </p:cNvSpPr>
            <p:nvPr/>
          </p:nvSpPr>
          <p:spPr bwMode="auto">
            <a:xfrm>
              <a:off x="492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27" name="Line 10"/>
            <p:cNvSpPr>
              <a:spLocks noChangeShapeType="1"/>
            </p:cNvSpPr>
            <p:nvPr/>
          </p:nvSpPr>
          <p:spPr bwMode="auto">
            <a:xfrm>
              <a:off x="492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1528" name="Group 11"/>
            <p:cNvGrpSpPr>
              <a:grpSpLocks/>
            </p:cNvGrpSpPr>
            <p:nvPr/>
          </p:nvGrpSpPr>
          <p:grpSpPr bwMode="auto">
            <a:xfrm>
              <a:off x="4591" y="2160"/>
              <a:ext cx="480" cy="240"/>
              <a:chOff x="4080" y="1344"/>
              <a:chExt cx="480" cy="240"/>
            </a:xfrm>
          </p:grpSpPr>
          <p:sp>
            <p:nvSpPr>
              <p:cNvPr id="21535" name="Line 12"/>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6" name="Line 13"/>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7" name="Line 14"/>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1529" name="Group 15"/>
            <p:cNvGrpSpPr>
              <a:grpSpLocks/>
            </p:cNvGrpSpPr>
            <p:nvPr/>
          </p:nvGrpSpPr>
          <p:grpSpPr bwMode="auto">
            <a:xfrm flipV="1">
              <a:off x="4591" y="2544"/>
              <a:ext cx="480" cy="240"/>
              <a:chOff x="4080" y="1344"/>
              <a:chExt cx="480" cy="240"/>
            </a:xfrm>
          </p:grpSpPr>
          <p:sp>
            <p:nvSpPr>
              <p:cNvPr id="21532" name="Line 16"/>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3" name="Line 17"/>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534" name="Line 18"/>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1530" name="Text Box 19"/>
            <p:cNvSpPr txBox="1">
              <a:spLocks noChangeArrowheads="1"/>
            </p:cNvSpPr>
            <p:nvPr/>
          </p:nvSpPr>
          <p:spPr bwMode="auto">
            <a:xfrm>
              <a:off x="432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21531" name="Text Box 20"/>
            <p:cNvSpPr txBox="1">
              <a:spLocks noChangeArrowheads="1"/>
            </p:cNvSpPr>
            <p:nvPr/>
          </p:nvSpPr>
          <p:spPr bwMode="auto">
            <a:xfrm>
              <a:off x="5023"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graphicFrame>
        <p:nvGraphicFramePr>
          <p:cNvPr id="22550" name="Object 22"/>
          <p:cNvGraphicFramePr>
            <a:graphicFrameLocks noChangeAspect="1"/>
          </p:cNvGraphicFramePr>
          <p:nvPr/>
        </p:nvGraphicFramePr>
        <p:xfrm>
          <a:off x="1733550" y="4794250"/>
          <a:ext cx="1231900" cy="455613"/>
        </p:xfrm>
        <a:graphic>
          <a:graphicData uri="http://schemas.openxmlformats.org/presentationml/2006/ole">
            <mc:AlternateContent xmlns:mc="http://schemas.openxmlformats.org/markup-compatibility/2006">
              <mc:Choice xmlns:v="urn:schemas-microsoft-com:vml" Requires="v">
                <p:oleObj name="Equation" r:id="rId8" imgW="1231560" imgH="457200" progId="Equation.3">
                  <p:embed/>
                </p:oleObj>
              </mc:Choice>
              <mc:Fallback>
                <p:oleObj name="Equation" r:id="rId8" imgW="1231560" imgH="4572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733550" y="4794250"/>
                        <a:ext cx="1231900"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 name="Group 32"/>
          <p:cNvGrpSpPr>
            <a:grpSpLocks/>
          </p:cNvGrpSpPr>
          <p:nvPr/>
        </p:nvGrpSpPr>
        <p:grpSpPr bwMode="auto">
          <a:xfrm>
            <a:off x="2641600" y="3900488"/>
            <a:ext cx="3435350" cy="519112"/>
            <a:chOff x="1664" y="2457"/>
            <a:chExt cx="2164" cy="327"/>
          </a:xfrm>
        </p:grpSpPr>
        <p:graphicFrame>
          <p:nvGraphicFramePr>
            <p:cNvPr id="21509" name="Object 21"/>
            <p:cNvGraphicFramePr>
              <a:graphicFrameLocks noChangeAspect="1"/>
            </p:cNvGraphicFramePr>
            <p:nvPr/>
          </p:nvGraphicFramePr>
          <p:xfrm>
            <a:off x="1664" y="2492"/>
            <a:ext cx="1472" cy="287"/>
          </p:xfrm>
          <a:graphic>
            <a:graphicData uri="http://schemas.openxmlformats.org/presentationml/2006/ole">
              <mc:AlternateContent xmlns:mc="http://schemas.openxmlformats.org/markup-compatibility/2006">
                <mc:Choice xmlns:v="urn:schemas-microsoft-com:vml" Requires="v">
                  <p:oleObj name="Equation" r:id="rId10" imgW="2336760" imgH="457200" progId="Equation.3">
                    <p:embed/>
                  </p:oleObj>
                </mc:Choice>
                <mc:Fallback>
                  <p:oleObj name="Equation" r:id="rId10" imgW="2336760" imgH="457200" progId="Equation.3">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64" y="2492"/>
                          <a:ext cx="1472"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3" name="Text Box 24"/>
            <p:cNvSpPr txBox="1">
              <a:spLocks noChangeArrowheads="1"/>
            </p:cNvSpPr>
            <p:nvPr/>
          </p:nvSpPr>
          <p:spPr bwMode="auto">
            <a:xfrm>
              <a:off x="3150" y="2457"/>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1</a:t>
              </a:r>
              <a:r>
                <a:rPr lang="zh-CN" altLang="en-US">
                  <a:solidFill>
                    <a:schemeClr val="accent2"/>
                  </a:solidFill>
                </a:rPr>
                <a:t>）</a:t>
              </a:r>
            </a:p>
          </p:txBody>
        </p:sp>
      </p:grpSp>
      <p:grpSp>
        <p:nvGrpSpPr>
          <p:cNvPr id="7" name="Group 33"/>
          <p:cNvGrpSpPr>
            <a:grpSpLocks/>
          </p:cNvGrpSpPr>
          <p:nvPr/>
        </p:nvGrpSpPr>
        <p:grpSpPr bwMode="auto">
          <a:xfrm>
            <a:off x="3635375" y="4495800"/>
            <a:ext cx="2460625" cy="977900"/>
            <a:chOff x="2344" y="2832"/>
            <a:chExt cx="1550" cy="616"/>
          </a:xfrm>
        </p:grpSpPr>
        <p:graphicFrame>
          <p:nvGraphicFramePr>
            <p:cNvPr id="21508" name="Object 23"/>
            <p:cNvGraphicFramePr>
              <a:graphicFrameLocks noChangeAspect="1"/>
            </p:cNvGraphicFramePr>
            <p:nvPr/>
          </p:nvGraphicFramePr>
          <p:xfrm>
            <a:off x="2344" y="2832"/>
            <a:ext cx="800" cy="616"/>
          </p:xfrm>
          <a:graphic>
            <a:graphicData uri="http://schemas.openxmlformats.org/presentationml/2006/ole">
              <mc:AlternateContent xmlns:mc="http://schemas.openxmlformats.org/markup-compatibility/2006">
                <mc:Choice xmlns:v="urn:schemas-microsoft-com:vml" Requires="v">
                  <p:oleObj name="Equation" r:id="rId12" imgW="1269720" imgH="977760" progId="Equation.3">
                    <p:embed/>
                  </p:oleObj>
                </mc:Choice>
                <mc:Fallback>
                  <p:oleObj name="Equation" r:id="rId12" imgW="1269720" imgH="977760" progId="Equation.3">
                    <p:embed/>
                    <p:pic>
                      <p:nvPicPr>
                        <p:cNvPr id="0" name="Object 2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44" y="2832"/>
                          <a:ext cx="800"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2" name="Text Box 25"/>
            <p:cNvSpPr txBox="1">
              <a:spLocks noChangeArrowheads="1"/>
            </p:cNvSpPr>
            <p:nvPr/>
          </p:nvSpPr>
          <p:spPr bwMode="auto">
            <a:xfrm>
              <a:off x="3216" y="2976"/>
              <a:ext cx="6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a:t>
              </a:r>
            </a:p>
          </p:txBody>
        </p:sp>
      </p:grpSp>
      <p:grpSp>
        <p:nvGrpSpPr>
          <p:cNvPr id="8" name="Group 34"/>
          <p:cNvGrpSpPr>
            <a:grpSpLocks/>
          </p:cNvGrpSpPr>
          <p:nvPr/>
        </p:nvGrpSpPr>
        <p:grpSpPr bwMode="auto">
          <a:xfrm>
            <a:off x="1524000" y="5410200"/>
            <a:ext cx="4808538" cy="977900"/>
            <a:chOff x="1094" y="3408"/>
            <a:chExt cx="3029" cy="616"/>
          </a:xfrm>
        </p:grpSpPr>
        <p:graphicFrame>
          <p:nvGraphicFramePr>
            <p:cNvPr id="21507" name="Object 26"/>
            <p:cNvGraphicFramePr>
              <a:graphicFrameLocks noChangeAspect="1"/>
            </p:cNvGraphicFramePr>
            <p:nvPr/>
          </p:nvGraphicFramePr>
          <p:xfrm>
            <a:off x="1448" y="3408"/>
            <a:ext cx="1048" cy="616"/>
          </p:xfrm>
          <a:graphic>
            <a:graphicData uri="http://schemas.openxmlformats.org/presentationml/2006/ole">
              <mc:AlternateContent xmlns:mc="http://schemas.openxmlformats.org/markup-compatibility/2006">
                <mc:Choice xmlns:v="urn:schemas-microsoft-com:vml" Requires="v">
                  <p:oleObj name="Equation" r:id="rId14" imgW="1663560" imgH="977760" progId="Equation.3">
                    <p:embed/>
                  </p:oleObj>
                </mc:Choice>
                <mc:Fallback>
                  <p:oleObj name="Equation" r:id="rId14" imgW="1663560" imgH="977760" progId="Equation.3">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448" y="3408"/>
                          <a:ext cx="1048" cy="6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520" name="Text Box 27"/>
            <p:cNvSpPr txBox="1">
              <a:spLocks noChangeArrowheads="1"/>
            </p:cNvSpPr>
            <p:nvPr/>
          </p:nvSpPr>
          <p:spPr bwMode="auto">
            <a:xfrm>
              <a:off x="1094" y="3532"/>
              <a:ext cx="341"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以</a:t>
              </a:r>
            </a:p>
          </p:txBody>
        </p:sp>
        <p:sp>
          <p:nvSpPr>
            <p:cNvPr id="21521" name="Text Box 28"/>
            <p:cNvSpPr txBox="1">
              <a:spLocks noChangeArrowheads="1"/>
            </p:cNvSpPr>
            <p:nvPr/>
          </p:nvSpPr>
          <p:spPr bwMode="auto">
            <a:xfrm>
              <a:off x="2544" y="3552"/>
              <a:ext cx="1579"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代入（</a:t>
              </a:r>
              <a:r>
                <a:rPr lang="en-US" altLang="zh-CN">
                  <a:solidFill>
                    <a:schemeClr val="accent2"/>
                  </a:solidFill>
                </a:rPr>
                <a:t>1</a:t>
              </a:r>
              <a:r>
                <a:rPr lang="zh-CN" altLang="en-US">
                  <a:solidFill>
                    <a:schemeClr val="accent2"/>
                  </a:solidFill>
                </a:rPr>
                <a:t>）得：</a:t>
              </a:r>
            </a:p>
          </p:txBody>
        </p:sp>
      </p:grpSp>
      <p:sp>
        <p:nvSpPr>
          <p:cNvPr id="22558" name="Rectangle 30"/>
          <p:cNvSpPr>
            <a:spLocks noChangeArrowheads="1"/>
          </p:cNvSpPr>
          <p:nvPr/>
        </p:nvSpPr>
        <p:spPr bwMode="auto">
          <a:xfrm>
            <a:off x="0" y="2667000"/>
            <a:ext cx="9144000" cy="76200"/>
          </a:xfrm>
          <a:prstGeom prst="rect">
            <a:avLst/>
          </a:prstGeom>
          <a:gradFill rotWithShape="0">
            <a:gsLst>
              <a:gs pos="0">
                <a:srgbClr val="00CC99"/>
              </a:gs>
              <a:gs pos="100000">
                <a:srgbClr val="00A179"/>
              </a:gs>
            </a:gsLst>
            <a:path path="shape">
              <a:fillToRect l="50000" t="50000" r="50000" b="50000"/>
            </a:path>
          </a:gradFill>
          <a:ln w="12700" cap="sq">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18" presetClass="entr" presetSubtype="3" fill="hold" grpId="0" nodeType="afterEffect">
                                  <p:stCondLst>
                                    <p:cond delay="0"/>
                                  </p:stCondLst>
                                  <p:childTnLst>
                                    <p:set>
                                      <p:cBhvr>
                                        <p:cTn id="11" dur="1" fill="hold">
                                          <p:stCondLst>
                                            <p:cond delay="0"/>
                                          </p:stCondLst>
                                        </p:cTn>
                                        <p:tgtEl>
                                          <p:spTgt spid="22558"/>
                                        </p:tgtEl>
                                        <p:attrNameLst>
                                          <p:attrName>style.visibility</p:attrName>
                                        </p:attrNameLst>
                                      </p:cBhvr>
                                      <p:to>
                                        <p:strVal val="visible"/>
                                      </p:to>
                                    </p:set>
                                    <p:animEffect transition="in" filter="strips(upRight)">
                                      <p:cBhvr>
                                        <p:cTn id="12" dur="500"/>
                                        <p:tgtEl>
                                          <p:spTgt spid="22558"/>
                                        </p:tgtEl>
                                      </p:cBhvr>
                                    </p:animEffect>
                                  </p:childTnLst>
                                </p:cTn>
                              </p:par>
                            </p:childTnLst>
                          </p:cTn>
                        </p:par>
                        <p:par>
                          <p:cTn id="13" fill="hold" nodeType="afterGroup">
                            <p:stCondLst>
                              <p:cond delay="1000"/>
                            </p:stCondLst>
                            <p:childTnLst>
                              <p:par>
                                <p:cTn id="14" presetID="2" presetClass="entr" presetSubtype="2"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1+#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2534"/>
                                        </p:tgtEl>
                                        <p:attrNameLst>
                                          <p:attrName>style.visibility</p:attrName>
                                        </p:attrNameLst>
                                      </p:cBhvr>
                                      <p:to>
                                        <p:strVal val="visible"/>
                                      </p:to>
                                    </p:set>
                                    <p:animEffect transition="in" filter="wipe(left)">
                                      <p:cBhvr>
                                        <p:cTn id="22" dur="500"/>
                                        <p:tgtEl>
                                          <p:spTgt spid="2253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22550"/>
                                        </p:tgtEl>
                                        <p:attrNameLst>
                                          <p:attrName>style.visibility</p:attrName>
                                        </p:attrNameLst>
                                      </p:cBhvr>
                                      <p:to>
                                        <p:strVal val="visible"/>
                                      </p:to>
                                    </p:set>
                                    <p:animEffect transition="in" filter="wipe(left)">
                                      <p:cBhvr>
                                        <p:cTn id="32" dur="500"/>
                                        <p:tgtEl>
                                          <p:spTgt spid="2255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Effect transition="in" filter="wipe(left)">
                                      <p:cBhvr>
                                        <p:cTn id="37" dur="500"/>
                                        <p:tgtEl>
                                          <p:spTgt spid="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wipe(left)">
                                      <p:cBhvr>
                                        <p:cTn id="4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4" grpId="0" autoUpdateAnimBg="0"/>
      <p:bldP spid="22558"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554" name="Object 2"/>
          <p:cNvGraphicFramePr>
            <a:graphicFrameLocks noChangeAspect="1"/>
          </p:cNvGraphicFramePr>
          <p:nvPr/>
        </p:nvGraphicFramePr>
        <p:xfrm>
          <a:off x="2082800" y="311150"/>
          <a:ext cx="4254500" cy="1016000"/>
        </p:xfrm>
        <a:graphic>
          <a:graphicData uri="http://schemas.openxmlformats.org/presentationml/2006/ole">
            <mc:AlternateContent xmlns:mc="http://schemas.openxmlformats.org/markup-compatibility/2006">
              <mc:Choice xmlns:v="urn:schemas-microsoft-com:vml" Requires="v">
                <p:oleObj name="公式" r:id="rId2" imgW="4254480" imgH="1015920" progId="Equation.3">
                  <p:embed/>
                </p:oleObj>
              </mc:Choice>
              <mc:Fallback>
                <p:oleObj name="公式" r:id="rId2" imgW="4254480" imgH="101592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2800" y="311150"/>
                        <a:ext cx="42545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3555" name="Object 3"/>
          <p:cNvGraphicFramePr>
            <a:graphicFrameLocks noChangeAspect="1"/>
          </p:cNvGraphicFramePr>
          <p:nvPr/>
        </p:nvGraphicFramePr>
        <p:xfrm>
          <a:off x="2051050" y="1301750"/>
          <a:ext cx="4356100" cy="1016000"/>
        </p:xfrm>
        <a:graphic>
          <a:graphicData uri="http://schemas.openxmlformats.org/presentationml/2006/ole">
            <mc:AlternateContent xmlns:mc="http://schemas.openxmlformats.org/markup-compatibility/2006">
              <mc:Choice xmlns:v="urn:schemas-microsoft-com:vml" Requires="v">
                <p:oleObj name="公式" r:id="rId4" imgW="4356000" imgH="1015920" progId="Equation.3">
                  <p:embed/>
                </p:oleObj>
              </mc:Choice>
              <mc:Fallback>
                <p:oleObj name="公式" r:id="rId4" imgW="4356000" imgH="101592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51050" y="1301750"/>
                        <a:ext cx="4356100" cy="1016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6" name="Text Box 4"/>
          <p:cNvSpPr txBox="1">
            <a:spLocks noChangeArrowheads="1"/>
          </p:cNvSpPr>
          <p:nvPr/>
        </p:nvSpPr>
        <p:spPr bwMode="auto">
          <a:xfrm>
            <a:off x="323850" y="2362200"/>
            <a:ext cx="1076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2</a:t>
            </a:r>
            <a:r>
              <a:rPr lang="zh-CN" altLang="en-US">
                <a:solidFill>
                  <a:schemeClr val="accent2"/>
                </a:solidFill>
              </a:rPr>
              <a:t>）</a:t>
            </a:r>
          </a:p>
        </p:txBody>
      </p:sp>
      <p:graphicFrame>
        <p:nvGraphicFramePr>
          <p:cNvPr id="23557" name="Object 5"/>
          <p:cNvGraphicFramePr>
            <a:graphicFrameLocks noChangeAspect="1"/>
          </p:cNvGraphicFramePr>
          <p:nvPr/>
        </p:nvGraphicFramePr>
        <p:xfrm>
          <a:off x="1987550" y="2209800"/>
          <a:ext cx="4737100" cy="977900"/>
        </p:xfrm>
        <a:graphic>
          <a:graphicData uri="http://schemas.openxmlformats.org/presentationml/2006/ole">
            <mc:AlternateContent xmlns:mc="http://schemas.openxmlformats.org/markup-compatibility/2006">
              <mc:Choice xmlns:v="urn:schemas-microsoft-com:vml" Requires="v">
                <p:oleObj name="公式" r:id="rId6" imgW="4736880" imgH="977760" progId="Equation.3">
                  <p:embed/>
                </p:oleObj>
              </mc:Choice>
              <mc:Fallback>
                <p:oleObj name="公式" r:id="rId6" imgW="4736880" imgH="9777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987550" y="2209800"/>
                        <a:ext cx="47371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58" name="Text Box 6"/>
          <p:cNvSpPr txBox="1">
            <a:spLocks noChangeArrowheads="1"/>
          </p:cNvSpPr>
          <p:nvPr/>
        </p:nvSpPr>
        <p:spPr bwMode="auto">
          <a:xfrm>
            <a:off x="381000" y="3138488"/>
            <a:ext cx="5719763"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a:t>
            </a:r>
            <a:r>
              <a:rPr lang="en-US" altLang="zh-CN">
                <a:solidFill>
                  <a:schemeClr val="accent2"/>
                </a:solidFill>
              </a:rPr>
              <a:t>3</a:t>
            </a:r>
            <a:r>
              <a:rPr lang="zh-CN" altLang="en-US">
                <a:solidFill>
                  <a:schemeClr val="accent2"/>
                </a:solidFill>
              </a:rPr>
              <a:t>）电容器</a:t>
            </a:r>
            <a:r>
              <a:rPr lang="en-US" altLang="zh-CN" i="1">
                <a:solidFill>
                  <a:schemeClr val="accent2"/>
                </a:solidFill>
              </a:rPr>
              <a:t>C</a:t>
            </a:r>
            <a:r>
              <a:rPr lang="en-US" altLang="zh-CN" baseline="-25000">
                <a:solidFill>
                  <a:schemeClr val="accent2"/>
                </a:solidFill>
              </a:rPr>
              <a:t>1</a:t>
            </a:r>
            <a:r>
              <a:rPr lang="zh-CN" altLang="en-US">
                <a:solidFill>
                  <a:schemeClr val="accent2"/>
                </a:solidFill>
              </a:rPr>
              <a:t>充电后具有能量为：</a:t>
            </a:r>
          </a:p>
        </p:txBody>
      </p:sp>
      <p:graphicFrame>
        <p:nvGraphicFramePr>
          <p:cNvPr id="23559" name="Object 7"/>
          <p:cNvGraphicFramePr>
            <a:graphicFrameLocks noChangeAspect="1"/>
          </p:cNvGraphicFramePr>
          <p:nvPr/>
        </p:nvGraphicFramePr>
        <p:xfrm>
          <a:off x="6210300" y="2965450"/>
          <a:ext cx="1905000" cy="889000"/>
        </p:xfrm>
        <a:graphic>
          <a:graphicData uri="http://schemas.openxmlformats.org/presentationml/2006/ole">
            <mc:AlternateContent xmlns:mc="http://schemas.openxmlformats.org/markup-compatibility/2006">
              <mc:Choice xmlns:v="urn:schemas-microsoft-com:vml" Requires="v">
                <p:oleObj name="Equation" r:id="rId8" imgW="1904760" imgH="888840" progId="Equation.3">
                  <p:embed/>
                </p:oleObj>
              </mc:Choice>
              <mc:Fallback>
                <p:oleObj name="Equation" r:id="rId8" imgW="1904760" imgH="8888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210300" y="2965450"/>
                        <a:ext cx="19050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0" name="Text Box 8"/>
          <p:cNvSpPr txBox="1">
            <a:spLocks noChangeArrowheads="1"/>
          </p:cNvSpPr>
          <p:nvPr/>
        </p:nvSpPr>
        <p:spPr bwMode="auto">
          <a:xfrm>
            <a:off x="1371600" y="3733800"/>
            <a:ext cx="59372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电容器</a:t>
            </a:r>
            <a:r>
              <a:rPr lang="en-US" altLang="zh-CN" i="1">
                <a:solidFill>
                  <a:schemeClr val="accent2"/>
                </a:solidFill>
              </a:rPr>
              <a:t>C</a:t>
            </a:r>
            <a:r>
              <a:rPr lang="en-US" altLang="zh-CN" baseline="-25000">
                <a:solidFill>
                  <a:schemeClr val="accent2"/>
                </a:solidFill>
              </a:rPr>
              <a:t>1 </a:t>
            </a:r>
            <a:r>
              <a:rPr lang="zh-CN" altLang="en-US">
                <a:solidFill>
                  <a:schemeClr val="accent2"/>
                </a:solidFill>
              </a:rPr>
              <a:t>、</a:t>
            </a:r>
            <a:r>
              <a:rPr lang="en-US" altLang="zh-CN" i="1">
                <a:solidFill>
                  <a:schemeClr val="accent2"/>
                </a:solidFill>
              </a:rPr>
              <a:t>C</a:t>
            </a:r>
            <a:r>
              <a:rPr lang="en-US" altLang="zh-CN" baseline="-25000">
                <a:solidFill>
                  <a:schemeClr val="accent2"/>
                </a:solidFill>
              </a:rPr>
              <a:t>2</a:t>
            </a:r>
            <a:r>
              <a:rPr lang="zh-CN" altLang="en-US">
                <a:solidFill>
                  <a:schemeClr val="accent2"/>
                </a:solidFill>
              </a:rPr>
              <a:t>并联后具有能量为：</a:t>
            </a:r>
          </a:p>
        </p:txBody>
      </p:sp>
      <p:graphicFrame>
        <p:nvGraphicFramePr>
          <p:cNvPr id="23561" name="Object 9"/>
          <p:cNvGraphicFramePr>
            <a:graphicFrameLocks noChangeAspect="1"/>
          </p:cNvGraphicFramePr>
          <p:nvPr/>
        </p:nvGraphicFramePr>
        <p:xfrm>
          <a:off x="3016250" y="4260850"/>
          <a:ext cx="2984500" cy="889000"/>
        </p:xfrm>
        <a:graphic>
          <a:graphicData uri="http://schemas.openxmlformats.org/presentationml/2006/ole">
            <mc:AlternateContent xmlns:mc="http://schemas.openxmlformats.org/markup-compatibility/2006">
              <mc:Choice xmlns:v="urn:schemas-microsoft-com:vml" Requires="v">
                <p:oleObj name="Equation" r:id="rId10" imgW="2984400" imgH="888840" progId="Equation.3">
                  <p:embed/>
                </p:oleObj>
              </mc:Choice>
              <mc:Fallback>
                <p:oleObj name="Equation" r:id="rId10" imgW="2984400" imgH="888840" progId="Equation.3">
                  <p:embed/>
                  <p:pic>
                    <p:nvPicPr>
                      <p:cNvPr id="0"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16250" y="4260850"/>
                        <a:ext cx="29845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3562" name="Text Box 10"/>
          <p:cNvSpPr txBox="1">
            <a:spLocks noChangeArrowheads="1"/>
          </p:cNvSpPr>
          <p:nvPr/>
        </p:nvSpPr>
        <p:spPr bwMode="auto">
          <a:xfrm>
            <a:off x="1354138" y="5187950"/>
            <a:ext cx="3398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电容器损失能量为：</a:t>
            </a:r>
          </a:p>
        </p:txBody>
      </p:sp>
      <p:graphicFrame>
        <p:nvGraphicFramePr>
          <p:cNvPr id="23563" name="Object 11"/>
          <p:cNvGraphicFramePr>
            <a:graphicFrameLocks noChangeAspect="1"/>
          </p:cNvGraphicFramePr>
          <p:nvPr/>
        </p:nvGraphicFramePr>
        <p:xfrm>
          <a:off x="1636713" y="5746750"/>
          <a:ext cx="5716587" cy="889000"/>
        </p:xfrm>
        <a:graphic>
          <a:graphicData uri="http://schemas.openxmlformats.org/presentationml/2006/ole">
            <mc:AlternateContent xmlns:mc="http://schemas.openxmlformats.org/markup-compatibility/2006">
              <mc:Choice xmlns:v="urn:schemas-microsoft-com:vml" Requires="v">
                <p:oleObj name="公式" r:id="rId12" imgW="5715000" imgH="888840" progId="Equation.3">
                  <p:embed/>
                </p:oleObj>
              </mc:Choice>
              <mc:Fallback>
                <p:oleObj name="公式" r:id="rId12" imgW="5715000" imgH="888840" progId="Equation.3">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6713" y="5746750"/>
                        <a:ext cx="5716587"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2540" name="Group 12"/>
          <p:cNvGrpSpPr>
            <a:grpSpLocks/>
          </p:cNvGrpSpPr>
          <p:nvPr/>
        </p:nvGrpSpPr>
        <p:grpSpPr bwMode="auto">
          <a:xfrm>
            <a:off x="6934200" y="762000"/>
            <a:ext cx="1604963" cy="990600"/>
            <a:chOff x="4320" y="2160"/>
            <a:chExt cx="1011" cy="624"/>
          </a:xfrm>
        </p:grpSpPr>
        <p:sp>
          <p:nvSpPr>
            <p:cNvPr id="22541" name="Line 13"/>
            <p:cNvSpPr>
              <a:spLocks noChangeShapeType="1"/>
            </p:cNvSpPr>
            <p:nvPr/>
          </p:nvSpPr>
          <p:spPr bwMode="auto">
            <a:xfrm>
              <a:off x="444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2" name="Line 14"/>
            <p:cNvSpPr>
              <a:spLocks noChangeShapeType="1"/>
            </p:cNvSpPr>
            <p:nvPr/>
          </p:nvSpPr>
          <p:spPr bwMode="auto">
            <a:xfrm>
              <a:off x="444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3" name="Line 15"/>
            <p:cNvSpPr>
              <a:spLocks noChangeShapeType="1"/>
            </p:cNvSpPr>
            <p:nvPr/>
          </p:nvSpPr>
          <p:spPr bwMode="auto">
            <a:xfrm>
              <a:off x="4927" y="2400"/>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44" name="Line 16"/>
            <p:cNvSpPr>
              <a:spLocks noChangeShapeType="1"/>
            </p:cNvSpPr>
            <p:nvPr/>
          </p:nvSpPr>
          <p:spPr bwMode="auto">
            <a:xfrm>
              <a:off x="4927" y="2544"/>
              <a:ext cx="28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2545" name="Group 17"/>
            <p:cNvGrpSpPr>
              <a:grpSpLocks/>
            </p:cNvGrpSpPr>
            <p:nvPr/>
          </p:nvGrpSpPr>
          <p:grpSpPr bwMode="auto">
            <a:xfrm>
              <a:off x="4591" y="2160"/>
              <a:ext cx="480" cy="240"/>
              <a:chOff x="4080" y="1344"/>
              <a:chExt cx="480" cy="240"/>
            </a:xfrm>
          </p:grpSpPr>
          <p:sp>
            <p:nvSpPr>
              <p:cNvPr id="22552" name="Line 18"/>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3" name="Line 19"/>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4" name="Line 20"/>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2546" name="Group 21"/>
            <p:cNvGrpSpPr>
              <a:grpSpLocks/>
            </p:cNvGrpSpPr>
            <p:nvPr/>
          </p:nvGrpSpPr>
          <p:grpSpPr bwMode="auto">
            <a:xfrm flipV="1">
              <a:off x="4591" y="2544"/>
              <a:ext cx="480" cy="240"/>
              <a:chOff x="4080" y="1344"/>
              <a:chExt cx="480" cy="240"/>
            </a:xfrm>
          </p:grpSpPr>
          <p:sp>
            <p:nvSpPr>
              <p:cNvPr id="22549" name="Line 22"/>
              <p:cNvSpPr>
                <a:spLocks noChangeShapeType="1"/>
              </p:cNvSpPr>
              <p:nvPr/>
            </p:nvSpPr>
            <p:spPr bwMode="auto">
              <a:xfrm flipV="1">
                <a:off x="408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0" name="Line 23"/>
              <p:cNvSpPr>
                <a:spLocks noChangeShapeType="1"/>
              </p:cNvSpPr>
              <p:nvPr/>
            </p:nvSpPr>
            <p:spPr bwMode="auto">
              <a:xfrm>
                <a:off x="4080" y="1344"/>
                <a:ext cx="480"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551" name="Line 24"/>
              <p:cNvSpPr>
                <a:spLocks noChangeShapeType="1"/>
              </p:cNvSpPr>
              <p:nvPr/>
            </p:nvSpPr>
            <p:spPr bwMode="auto">
              <a:xfrm>
                <a:off x="4560" y="1344"/>
                <a:ext cx="0" cy="24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2547" name="Text Box 25"/>
            <p:cNvSpPr txBox="1">
              <a:spLocks noChangeArrowheads="1"/>
            </p:cNvSpPr>
            <p:nvPr/>
          </p:nvSpPr>
          <p:spPr bwMode="auto">
            <a:xfrm>
              <a:off x="4320"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1</a:t>
              </a:r>
              <a:endParaRPr lang="en-US" altLang="zh-CN" sz="2400" b="0">
                <a:solidFill>
                  <a:schemeClr val="accent2"/>
                </a:solidFill>
              </a:endParaRPr>
            </a:p>
          </p:txBody>
        </p:sp>
        <p:sp>
          <p:nvSpPr>
            <p:cNvPr id="22548" name="Text Box 26"/>
            <p:cNvSpPr txBox="1">
              <a:spLocks noChangeArrowheads="1"/>
            </p:cNvSpPr>
            <p:nvPr/>
          </p:nvSpPr>
          <p:spPr bwMode="auto">
            <a:xfrm>
              <a:off x="5023" y="249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C</a:t>
              </a:r>
              <a:r>
                <a:rPr lang="en-US" altLang="zh-CN" sz="2400" baseline="-25000">
                  <a:solidFill>
                    <a:schemeClr val="accent2"/>
                  </a:solidFill>
                </a:rPr>
                <a:t>2</a:t>
              </a:r>
              <a:endParaRPr lang="en-US" altLang="zh-CN" sz="2400" b="0">
                <a:solidFill>
                  <a:schemeClr val="accent2"/>
                </a:solidFill>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3554"/>
                                        </p:tgtEl>
                                        <p:attrNameLst>
                                          <p:attrName>style.visibility</p:attrName>
                                        </p:attrNameLst>
                                      </p:cBhvr>
                                      <p:to>
                                        <p:strVal val="visible"/>
                                      </p:to>
                                    </p:set>
                                    <p:animEffect transition="in" filter="wipe(left)">
                                      <p:cBhvr>
                                        <p:cTn id="7" dur="500"/>
                                        <p:tgtEl>
                                          <p:spTgt spid="23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3555"/>
                                        </p:tgtEl>
                                        <p:attrNameLst>
                                          <p:attrName>style.visibility</p:attrName>
                                        </p:attrNameLst>
                                      </p:cBhvr>
                                      <p:to>
                                        <p:strVal val="visible"/>
                                      </p:to>
                                    </p:set>
                                    <p:animEffect transition="in" filter="wipe(left)">
                                      <p:cBhvr>
                                        <p:cTn id="12" dur="500"/>
                                        <p:tgtEl>
                                          <p:spTgt spid="23555"/>
                                        </p:tgtEl>
                                      </p:cBhvr>
                                    </p:animEffect>
                                  </p:childTnLst>
                                </p:cTn>
                              </p:par>
                            </p:childTnLst>
                          </p:cTn>
                        </p:par>
                        <p:par>
                          <p:cTn id="13" fill="hold" nodeType="afterGroup">
                            <p:stCondLst>
                              <p:cond delay="500"/>
                            </p:stCondLst>
                            <p:childTnLst>
                              <p:par>
                                <p:cTn id="14" presetID="22" presetClass="entr" presetSubtype="8" fill="hold" grpId="0" nodeType="afterEffect">
                                  <p:stCondLst>
                                    <p:cond delay="0"/>
                                  </p:stCondLst>
                                  <p:childTnLst>
                                    <p:set>
                                      <p:cBhvr>
                                        <p:cTn id="15" dur="1" fill="hold">
                                          <p:stCondLst>
                                            <p:cond delay="0"/>
                                          </p:stCondLst>
                                        </p:cTn>
                                        <p:tgtEl>
                                          <p:spTgt spid="23556"/>
                                        </p:tgtEl>
                                        <p:attrNameLst>
                                          <p:attrName>style.visibility</p:attrName>
                                        </p:attrNameLst>
                                      </p:cBhvr>
                                      <p:to>
                                        <p:strVal val="visible"/>
                                      </p:to>
                                    </p:set>
                                    <p:animEffect transition="in" filter="wipe(left)">
                                      <p:cBhvr>
                                        <p:cTn id="16" dur="500"/>
                                        <p:tgtEl>
                                          <p:spTgt spid="23556"/>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nodeType="clickEffect">
                                  <p:stCondLst>
                                    <p:cond delay="0"/>
                                  </p:stCondLst>
                                  <p:childTnLst>
                                    <p:set>
                                      <p:cBhvr>
                                        <p:cTn id="20" dur="1" fill="hold">
                                          <p:stCondLst>
                                            <p:cond delay="0"/>
                                          </p:stCondLst>
                                        </p:cTn>
                                        <p:tgtEl>
                                          <p:spTgt spid="23557"/>
                                        </p:tgtEl>
                                        <p:attrNameLst>
                                          <p:attrName>style.visibility</p:attrName>
                                        </p:attrNameLst>
                                      </p:cBhvr>
                                      <p:to>
                                        <p:strVal val="visible"/>
                                      </p:to>
                                    </p:set>
                                    <p:animEffect transition="in" filter="wipe(left)">
                                      <p:cBhvr>
                                        <p:cTn id="21" dur="500"/>
                                        <p:tgtEl>
                                          <p:spTgt spid="2355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23558"/>
                                        </p:tgtEl>
                                        <p:attrNameLst>
                                          <p:attrName>style.visibility</p:attrName>
                                        </p:attrNameLst>
                                      </p:cBhvr>
                                      <p:to>
                                        <p:strVal val="visible"/>
                                      </p:to>
                                    </p:set>
                                    <p:animEffect transition="in" filter="wipe(left)">
                                      <p:cBhvr>
                                        <p:cTn id="26" dur="500"/>
                                        <p:tgtEl>
                                          <p:spTgt spid="23558"/>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23559"/>
                                        </p:tgtEl>
                                        <p:attrNameLst>
                                          <p:attrName>style.visibility</p:attrName>
                                        </p:attrNameLst>
                                      </p:cBhvr>
                                      <p:to>
                                        <p:strVal val="visible"/>
                                      </p:to>
                                    </p:set>
                                    <p:animEffect transition="in" filter="wipe(left)">
                                      <p:cBhvr>
                                        <p:cTn id="31" dur="500"/>
                                        <p:tgtEl>
                                          <p:spTgt spid="2355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23560"/>
                                        </p:tgtEl>
                                        <p:attrNameLst>
                                          <p:attrName>style.visibility</p:attrName>
                                        </p:attrNameLst>
                                      </p:cBhvr>
                                      <p:to>
                                        <p:strVal val="visible"/>
                                      </p:to>
                                    </p:set>
                                    <p:animEffect transition="in" filter="wipe(left)">
                                      <p:cBhvr>
                                        <p:cTn id="36" dur="500"/>
                                        <p:tgtEl>
                                          <p:spTgt spid="2356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23561"/>
                                        </p:tgtEl>
                                        <p:attrNameLst>
                                          <p:attrName>style.visibility</p:attrName>
                                        </p:attrNameLst>
                                      </p:cBhvr>
                                      <p:to>
                                        <p:strVal val="visible"/>
                                      </p:to>
                                    </p:set>
                                    <p:animEffect transition="in" filter="wipe(left)">
                                      <p:cBhvr>
                                        <p:cTn id="41" dur="500"/>
                                        <p:tgtEl>
                                          <p:spTgt spid="23561"/>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23562"/>
                                        </p:tgtEl>
                                        <p:attrNameLst>
                                          <p:attrName>style.visibility</p:attrName>
                                        </p:attrNameLst>
                                      </p:cBhvr>
                                      <p:to>
                                        <p:strVal val="visible"/>
                                      </p:to>
                                    </p:set>
                                    <p:animEffect transition="in" filter="wipe(left)">
                                      <p:cBhvr>
                                        <p:cTn id="46" dur="500"/>
                                        <p:tgtEl>
                                          <p:spTgt spid="23562"/>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23563"/>
                                        </p:tgtEl>
                                        <p:attrNameLst>
                                          <p:attrName>style.visibility</p:attrName>
                                        </p:attrNameLst>
                                      </p:cBhvr>
                                      <p:to>
                                        <p:strVal val="visible"/>
                                      </p:to>
                                    </p:set>
                                    <p:animEffect transition="in" filter="wipe(left)">
                                      <p:cBhvr>
                                        <p:cTn id="51" dur="500"/>
                                        <p:tgtEl>
                                          <p:spTgt spid="235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6" grpId="0" autoUpdateAnimBg="0"/>
      <p:bldP spid="23558" grpId="0" autoUpdateAnimBg="0"/>
      <p:bldP spid="23560" grpId="0" autoUpdateAnimBg="0"/>
      <p:bldP spid="23562"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Text Box 4"/>
          <p:cNvSpPr txBox="1">
            <a:spLocks noChangeArrowheads="1"/>
          </p:cNvSpPr>
          <p:nvPr/>
        </p:nvSpPr>
        <p:spPr bwMode="auto">
          <a:xfrm>
            <a:off x="381000" y="304800"/>
            <a:ext cx="8016875"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16.  </a:t>
            </a:r>
            <a:r>
              <a:rPr lang="zh-CN" altLang="en-US">
                <a:solidFill>
                  <a:schemeClr val="accent2"/>
                </a:solidFill>
              </a:rPr>
              <a:t>有两块平行金属板</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，间距为</a:t>
            </a:r>
            <a:r>
              <a:rPr lang="en-US" altLang="zh-CN" i="1">
                <a:solidFill>
                  <a:schemeClr val="accent2"/>
                </a:solidFill>
              </a:rPr>
              <a:t>d</a:t>
            </a:r>
            <a:r>
              <a:rPr lang="zh-CN" altLang="en-US">
                <a:solidFill>
                  <a:schemeClr val="accent2"/>
                </a:solidFill>
              </a:rPr>
              <a:t>。今在两板之间平行地插入两块金属板</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，且间距相等，都是</a:t>
            </a:r>
            <a:r>
              <a:rPr lang="en-US" altLang="zh-CN" i="1">
                <a:solidFill>
                  <a:schemeClr val="accent2"/>
                </a:solidFill>
              </a:rPr>
              <a:t>d</a:t>
            </a:r>
            <a:r>
              <a:rPr lang="en-US" altLang="zh-CN">
                <a:solidFill>
                  <a:schemeClr val="accent2"/>
                </a:solidFill>
              </a:rPr>
              <a:t>/3</a:t>
            </a:r>
            <a:r>
              <a:rPr lang="zh-CN" altLang="en-US">
                <a:solidFill>
                  <a:schemeClr val="accent2"/>
                </a:solidFill>
              </a:rPr>
              <a:t>，情况如图。</a:t>
            </a:r>
          </a:p>
        </p:txBody>
      </p:sp>
      <p:grpSp>
        <p:nvGrpSpPr>
          <p:cNvPr id="2" name="Group 21"/>
          <p:cNvGrpSpPr>
            <a:grpSpLocks/>
          </p:cNvGrpSpPr>
          <p:nvPr/>
        </p:nvGrpSpPr>
        <p:grpSpPr bwMode="auto">
          <a:xfrm>
            <a:off x="5257800" y="2300288"/>
            <a:ext cx="2971800" cy="3086100"/>
            <a:chOff x="3312" y="1449"/>
            <a:chExt cx="1872" cy="1944"/>
          </a:xfrm>
        </p:grpSpPr>
        <p:sp>
          <p:nvSpPr>
            <p:cNvPr id="26629" name="Line 6"/>
            <p:cNvSpPr>
              <a:spLocks noChangeShapeType="1"/>
            </p:cNvSpPr>
            <p:nvPr/>
          </p:nvSpPr>
          <p:spPr bwMode="auto">
            <a:xfrm>
              <a:off x="3600"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0" name="Line 7"/>
            <p:cNvSpPr>
              <a:spLocks noChangeShapeType="1"/>
            </p:cNvSpPr>
            <p:nvPr/>
          </p:nvSpPr>
          <p:spPr bwMode="auto">
            <a:xfrm>
              <a:off x="4032"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1" name="Line 8"/>
            <p:cNvSpPr>
              <a:spLocks noChangeShapeType="1"/>
            </p:cNvSpPr>
            <p:nvPr/>
          </p:nvSpPr>
          <p:spPr bwMode="auto">
            <a:xfrm>
              <a:off x="4464"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2" name="Line 9"/>
            <p:cNvSpPr>
              <a:spLocks noChangeShapeType="1"/>
            </p:cNvSpPr>
            <p:nvPr/>
          </p:nvSpPr>
          <p:spPr bwMode="auto">
            <a:xfrm>
              <a:off x="4896"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3" name="Line 10"/>
            <p:cNvSpPr>
              <a:spLocks noChangeShapeType="1"/>
            </p:cNvSpPr>
            <p:nvPr/>
          </p:nvSpPr>
          <p:spPr bwMode="auto">
            <a:xfrm flipH="1">
              <a:off x="3312"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4" name="Line 11"/>
            <p:cNvSpPr>
              <a:spLocks noChangeShapeType="1"/>
            </p:cNvSpPr>
            <p:nvPr/>
          </p:nvSpPr>
          <p:spPr bwMode="auto">
            <a:xfrm>
              <a:off x="3312"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5" name="Line 12"/>
            <p:cNvSpPr>
              <a:spLocks noChangeShapeType="1"/>
            </p:cNvSpPr>
            <p:nvPr/>
          </p:nvSpPr>
          <p:spPr bwMode="auto">
            <a:xfrm flipH="1">
              <a:off x="4896"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6" name="Line 13"/>
            <p:cNvSpPr>
              <a:spLocks noChangeShapeType="1"/>
            </p:cNvSpPr>
            <p:nvPr/>
          </p:nvSpPr>
          <p:spPr bwMode="auto">
            <a:xfrm>
              <a:off x="5184"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37" name="Text Box 14"/>
            <p:cNvSpPr txBox="1">
              <a:spLocks noChangeArrowheads="1"/>
            </p:cNvSpPr>
            <p:nvPr/>
          </p:nvSpPr>
          <p:spPr bwMode="auto">
            <a:xfrm>
              <a:off x="3350" y="306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a:t>
              </a:r>
            </a:p>
          </p:txBody>
        </p:sp>
        <p:sp>
          <p:nvSpPr>
            <p:cNvPr id="26638" name="Text Box 15"/>
            <p:cNvSpPr txBox="1">
              <a:spLocks noChangeArrowheads="1"/>
            </p:cNvSpPr>
            <p:nvPr/>
          </p:nvSpPr>
          <p:spPr bwMode="auto">
            <a:xfrm>
              <a:off x="4934" y="2956"/>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3600">
                  <a:solidFill>
                    <a:schemeClr val="accent2"/>
                  </a:solidFill>
                </a:rPr>
                <a:t>-</a:t>
              </a:r>
              <a:endParaRPr lang="en-US" altLang="zh-CN">
                <a:solidFill>
                  <a:schemeClr val="accent2"/>
                </a:solidFill>
              </a:endParaRPr>
            </a:p>
          </p:txBody>
        </p:sp>
        <p:sp>
          <p:nvSpPr>
            <p:cNvPr id="26639" name="Text Box 16"/>
            <p:cNvSpPr txBox="1">
              <a:spLocks noChangeArrowheads="1"/>
            </p:cNvSpPr>
            <p:nvPr/>
          </p:nvSpPr>
          <p:spPr bwMode="auto">
            <a:xfrm>
              <a:off x="3350"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26640" name="Text Box 17"/>
            <p:cNvSpPr txBox="1">
              <a:spLocks noChangeArrowheads="1"/>
            </p:cNvSpPr>
            <p:nvPr/>
          </p:nvSpPr>
          <p:spPr bwMode="auto">
            <a:xfrm>
              <a:off x="3782"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26641" name="Text Box 18"/>
            <p:cNvSpPr txBox="1">
              <a:spLocks noChangeArrowheads="1"/>
            </p:cNvSpPr>
            <p:nvPr/>
          </p:nvSpPr>
          <p:spPr bwMode="auto">
            <a:xfrm>
              <a:off x="4214" y="144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D</a:t>
              </a:r>
            </a:p>
          </p:txBody>
        </p:sp>
        <p:sp>
          <p:nvSpPr>
            <p:cNvPr id="26642" name="Text Box 19"/>
            <p:cNvSpPr txBox="1">
              <a:spLocks noChangeArrowheads="1"/>
            </p:cNvSpPr>
            <p:nvPr/>
          </p:nvSpPr>
          <p:spPr bwMode="auto">
            <a:xfrm>
              <a:off x="4871"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sp>
        <p:nvSpPr>
          <p:cNvPr id="24596" name="Text Box 20"/>
          <p:cNvSpPr txBox="1">
            <a:spLocks noChangeArrowheads="1"/>
          </p:cNvSpPr>
          <p:nvPr/>
        </p:nvSpPr>
        <p:spPr bwMode="auto">
          <a:xfrm>
            <a:off x="457200" y="2047875"/>
            <a:ext cx="4419600"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现将</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连接电源而充电到</a:t>
            </a:r>
            <a:r>
              <a:rPr lang="en-US" altLang="zh-CN" i="1">
                <a:solidFill>
                  <a:schemeClr val="accent2"/>
                </a:solidFill>
              </a:rPr>
              <a:t>V</a:t>
            </a:r>
            <a:r>
              <a:rPr lang="en-US" altLang="zh-CN" baseline="-25000">
                <a:solidFill>
                  <a:schemeClr val="accent2"/>
                </a:solidFill>
              </a:rPr>
              <a:t>0</a:t>
            </a:r>
            <a:r>
              <a:rPr lang="zh-CN" altLang="en-US">
                <a:solidFill>
                  <a:schemeClr val="accent2"/>
                </a:solidFill>
              </a:rPr>
              <a:t>之后拆去电源。这时，</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en-US">
                <a:solidFill>
                  <a:schemeClr val="accent2"/>
                </a:solidFill>
              </a:rPr>
              <a:t>间，</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间，</a:t>
            </a:r>
            <a:r>
              <a:rPr lang="en-US" altLang="zh-CN" i="1">
                <a:solidFill>
                  <a:schemeClr val="accent2"/>
                </a:solidFill>
              </a:rPr>
              <a:t>D</a:t>
            </a:r>
            <a:r>
              <a:rPr lang="zh-CN" altLang="en-US">
                <a:solidFill>
                  <a:schemeClr val="accent2"/>
                </a:solidFill>
              </a:rPr>
              <a:t>、</a:t>
            </a:r>
            <a:r>
              <a:rPr lang="en-US" altLang="zh-CN" i="1">
                <a:solidFill>
                  <a:schemeClr val="accent2"/>
                </a:solidFill>
              </a:rPr>
              <a:t>B</a:t>
            </a:r>
            <a:r>
              <a:rPr lang="zh-CN" altLang="en-US">
                <a:solidFill>
                  <a:schemeClr val="accent2"/>
                </a:solidFill>
              </a:rPr>
              <a:t>间电势差为多少？</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上有无电荷？如何分布？ </a:t>
            </a:r>
            <a:r>
              <a:rPr lang="en-US" altLang="zh-CN" i="1">
                <a:solidFill>
                  <a:schemeClr val="accent2"/>
                </a:solidFill>
              </a:rPr>
              <a:t>A</a:t>
            </a:r>
            <a:r>
              <a:rPr lang="zh-CN" altLang="en-US">
                <a:solidFill>
                  <a:schemeClr val="accent2"/>
                </a:solidFill>
              </a:rPr>
              <a:t>、</a:t>
            </a:r>
            <a:r>
              <a:rPr lang="en-US" altLang="zh-CN" i="1">
                <a:solidFill>
                  <a:schemeClr val="accent2"/>
                </a:solidFill>
              </a:rPr>
              <a:t>C</a:t>
            </a:r>
            <a:r>
              <a:rPr lang="zh-CN" altLang="en-US">
                <a:solidFill>
                  <a:schemeClr val="accent2"/>
                </a:solidFill>
              </a:rPr>
              <a:t>间，</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间，</a:t>
            </a:r>
            <a:r>
              <a:rPr lang="en-US" altLang="zh-CN" i="1">
                <a:solidFill>
                  <a:schemeClr val="accent2"/>
                </a:solidFill>
              </a:rPr>
              <a:t>D</a:t>
            </a:r>
            <a:r>
              <a:rPr lang="zh-CN" altLang="en-US">
                <a:solidFill>
                  <a:schemeClr val="accent2"/>
                </a:solidFill>
              </a:rPr>
              <a:t>、</a:t>
            </a:r>
            <a:r>
              <a:rPr lang="en-US" altLang="zh-CN" i="1">
                <a:solidFill>
                  <a:schemeClr val="accent2"/>
                </a:solidFill>
              </a:rPr>
              <a:t>B</a:t>
            </a:r>
            <a:r>
              <a:rPr lang="zh-CN" altLang="en-US">
                <a:solidFill>
                  <a:schemeClr val="accent2"/>
                </a:solidFill>
              </a:rPr>
              <a:t>间场强各为多少？</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1" fill="hold" grpId="0" nodeType="afterEffect">
                                  <p:stCondLst>
                                    <p:cond delay="0"/>
                                  </p:stCondLst>
                                  <p:childTnLst>
                                    <p:set>
                                      <p:cBhvr>
                                        <p:cTn id="6" dur="1" fill="hold">
                                          <p:stCondLst>
                                            <p:cond delay="0"/>
                                          </p:stCondLst>
                                        </p:cTn>
                                        <p:tgtEl>
                                          <p:spTgt spid="24580"/>
                                        </p:tgtEl>
                                        <p:attrNameLst>
                                          <p:attrName>style.visibility</p:attrName>
                                        </p:attrNameLst>
                                      </p:cBhvr>
                                      <p:to>
                                        <p:strVal val="visible"/>
                                      </p:to>
                                    </p:set>
                                    <p:anim calcmode="lin" valueType="num">
                                      <p:cBhvr additive="base">
                                        <p:cTn id="7" dur="500" fill="hold"/>
                                        <p:tgtEl>
                                          <p:spTgt spid="24580"/>
                                        </p:tgtEl>
                                        <p:attrNameLst>
                                          <p:attrName>ppt_x</p:attrName>
                                        </p:attrNameLst>
                                      </p:cBhvr>
                                      <p:tavLst>
                                        <p:tav tm="0">
                                          <p:val>
                                            <p:strVal val="#ppt_x"/>
                                          </p:val>
                                        </p:tav>
                                        <p:tav tm="100000">
                                          <p:val>
                                            <p:strVal val="#ppt_x"/>
                                          </p:val>
                                        </p:tav>
                                      </p:tavLst>
                                    </p:anim>
                                    <p:anim calcmode="lin" valueType="num">
                                      <p:cBhvr additive="base">
                                        <p:cTn id="8" dur="500" fill="hold"/>
                                        <p:tgtEl>
                                          <p:spTgt spid="24580"/>
                                        </p:tgtEl>
                                        <p:attrNameLst>
                                          <p:attrName>ppt_y</p:attrName>
                                        </p:attrNameLst>
                                      </p:cBhvr>
                                      <p:tavLst>
                                        <p:tav tm="0">
                                          <p:val>
                                            <p:strVal val="0-#ppt_h/2"/>
                                          </p:val>
                                        </p:tav>
                                        <p:tav tm="100000">
                                          <p:val>
                                            <p:strVal val="#ppt_y"/>
                                          </p:val>
                                        </p:tav>
                                      </p:tavLst>
                                    </p:anim>
                                  </p:childTnLst>
                                </p:cTn>
                              </p:par>
                            </p:childTnLst>
                          </p:cTn>
                        </p:par>
                        <p:par>
                          <p:cTn id="9" fill="hold" nodeType="afterGroup">
                            <p:stCondLst>
                              <p:cond delay="500"/>
                            </p:stCondLst>
                            <p:childTnLst>
                              <p:par>
                                <p:cTn id="10" presetID="2" presetClass="entr" presetSubtype="2"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additive="base">
                                        <p:cTn id="12" dur="500" fill="hold"/>
                                        <p:tgtEl>
                                          <p:spTgt spid="2"/>
                                        </p:tgtEl>
                                        <p:attrNameLst>
                                          <p:attrName>ppt_x</p:attrName>
                                        </p:attrNameLst>
                                      </p:cBhvr>
                                      <p:tavLst>
                                        <p:tav tm="0">
                                          <p:val>
                                            <p:strVal val="1+#ppt_w/2"/>
                                          </p:val>
                                        </p:tav>
                                        <p:tav tm="100000">
                                          <p:val>
                                            <p:strVal val="#ppt_x"/>
                                          </p:val>
                                        </p:tav>
                                      </p:tavLst>
                                    </p:anim>
                                    <p:anim calcmode="lin" valueType="num">
                                      <p:cBhvr additive="base">
                                        <p:cTn id="13"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4596"/>
                                        </p:tgtEl>
                                        <p:attrNameLst>
                                          <p:attrName>style.visibility</p:attrName>
                                        </p:attrNameLst>
                                      </p:cBhvr>
                                      <p:to>
                                        <p:strVal val="visible"/>
                                      </p:to>
                                    </p:set>
                                    <p:animEffect transition="in" filter="wipe(left)">
                                      <p:cBhvr>
                                        <p:cTn id="18" dur="500"/>
                                        <p:tgtEl>
                                          <p:spTgt spid="245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80" grpId="0" autoUpdateAnimBg="0"/>
      <p:bldP spid="2459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4"/>
          <p:cNvGrpSpPr>
            <a:grpSpLocks/>
          </p:cNvGrpSpPr>
          <p:nvPr/>
        </p:nvGrpSpPr>
        <p:grpSpPr bwMode="auto">
          <a:xfrm>
            <a:off x="228600" y="381000"/>
            <a:ext cx="8602663" cy="4375150"/>
            <a:chOff x="144" y="240"/>
            <a:chExt cx="5419" cy="2756"/>
          </a:xfrm>
        </p:grpSpPr>
        <p:sp>
          <p:nvSpPr>
            <p:cNvPr id="23571" name="Text Box 16"/>
            <p:cNvSpPr txBox="1">
              <a:spLocks noChangeArrowheads="1"/>
            </p:cNvSpPr>
            <p:nvPr/>
          </p:nvSpPr>
          <p:spPr bwMode="auto">
            <a:xfrm>
              <a:off x="144" y="240"/>
              <a:ext cx="3360" cy="2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r>
                <a:rPr lang="zh-CN" altLang="en-US">
                  <a:solidFill>
                    <a:schemeClr val="accent2"/>
                  </a:solidFill>
                </a:rPr>
                <a:t>解：</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连接电源而充电到</a:t>
              </a:r>
              <a:r>
                <a:rPr lang="en-US" altLang="zh-CN" i="1">
                  <a:solidFill>
                    <a:schemeClr val="accent2"/>
                  </a:solidFill>
                </a:rPr>
                <a:t>V</a:t>
              </a:r>
              <a:r>
                <a:rPr lang="en-US" altLang="zh-CN" baseline="-25000">
                  <a:solidFill>
                    <a:schemeClr val="accent2"/>
                  </a:solidFill>
                </a:rPr>
                <a:t>0</a:t>
              </a:r>
              <a:r>
                <a:rPr lang="zh-CN" altLang="en-US">
                  <a:solidFill>
                    <a:schemeClr val="accent2"/>
                  </a:solidFill>
                </a:rPr>
                <a:t>之后拆去电源，</a:t>
              </a:r>
              <a:r>
                <a:rPr lang="en-US" altLang="zh-CN" i="1">
                  <a:solidFill>
                    <a:schemeClr val="accent2"/>
                  </a:solidFill>
                </a:rPr>
                <a:t>A</a:t>
              </a:r>
              <a:r>
                <a:rPr lang="zh-CN" altLang="en-US">
                  <a:solidFill>
                    <a:schemeClr val="accent2"/>
                  </a:solidFill>
                </a:rPr>
                <a:t>、</a:t>
              </a:r>
              <a:r>
                <a:rPr lang="en-US" altLang="zh-CN" i="1">
                  <a:solidFill>
                    <a:schemeClr val="accent2"/>
                  </a:solidFill>
                </a:rPr>
                <a:t>B</a:t>
              </a:r>
              <a:r>
                <a:rPr lang="zh-CN" altLang="en-US">
                  <a:solidFill>
                    <a:schemeClr val="accent2"/>
                  </a:solidFill>
                </a:rPr>
                <a:t>两极板上电荷将保持不变，即电荷面密度</a:t>
              </a:r>
              <a:r>
                <a:rPr lang="en-US" altLang="zh-CN" i="1">
                  <a:solidFill>
                    <a:schemeClr val="accent2"/>
                  </a:solidFill>
                  <a:latin typeface="宋体" pitchFamily="2" charset="-122"/>
                </a:rPr>
                <a:t>σ</a:t>
              </a:r>
              <a:r>
                <a:rPr lang="zh-CN" altLang="en-US">
                  <a:solidFill>
                    <a:schemeClr val="accent2"/>
                  </a:solidFill>
                </a:rPr>
                <a:t>将保持不变。对于放入电场的金属板</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来说，由于静电感应，在</a:t>
              </a:r>
              <a:r>
                <a:rPr lang="en-US" altLang="zh-CN" i="1">
                  <a:solidFill>
                    <a:schemeClr val="accent2"/>
                  </a:solidFill>
                </a:rPr>
                <a:t>C</a:t>
              </a:r>
              <a:r>
                <a:rPr lang="zh-CN" altLang="en-US">
                  <a:solidFill>
                    <a:schemeClr val="accent2"/>
                  </a:solidFill>
                </a:rPr>
                <a:t>板左侧带负电荷，右侧带正电荷，</a:t>
              </a:r>
              <a:r>
                <a:rPr lang="en-US" altLang="zh-CN" i="1">
                  <a:solidFill>
                    <a:schemeClr val="accent2"/>
                  </a:solidFill>
                </a:rPr>
                <a:t>D</a:t>
              </a:r>
              <a:r>
                <a:rPr lang="zh-CN" altLang="en-US">
                  <a:solidFill>
                    <a:schemeClr val="accent2"/>
                  </a:solidFill>
                </a:rPr>
                <a:t>板也是左侧带负电荷，右侧带正电荷。根据静电平</a:t>
              </a:r>
            </a:p>
          </p:txBody>
        </p:sp>
        <p:sp>
          <p:nvSpPr>
            <p:cNvPr id="23572" name="Text Box 17"/>
            <p:cNvSpPr txBox="1">
              <a:spLocks noChangeArrowheads="1"/>
            </p:cNvSpPr>
            <p:nvPr/>
          </p:nvSpPr>
          <p:spPr bwMode="auto">
            <a:xfrm>
              <a:off x="144" y="2400"/>
              <a:ext cx="5419" cy="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just" eaLnBrk="1" hangingPunct="1"/>
              <a:r>
                <a:rPr lang="zh-CN" altLang="en-US">
                  <a:solidFill>
                    <a:schemeClr val="accent2"/>
                  </a:solidFill>
                </a:rPr>
                <a:t>衡时导体内的电场为零可知，</a:t>
              </a:r>
              <a:r>
                <a:rPr lang="en-US" altLang="zh-CN" i="1">
                  <a:solidFill>
                    <a:schemeClr val="accent2"/>
                  </a:solidFill>
                </a:rPr>
                <a:t>C</a:t>
              </a:r>
              <a:r>
                <a:rPr lang="zh-CN" altLang="en-US">
                  <a:solidFill>
                    <a:schemeClr val="accent2"/>
                  </a:solidFill>
                </a:rPr>
                <a:t>、</a:t>
              </a:r>
              <a:r>
                <a:rPr lang="en-US" altLang="zh-CN" i="1">
                  <a:solidFill>
                    <a:schemeClr val="accent2"/>
                  </a:solidFill>
                </a:rPr>
                <a:t>D</a:t>
              </a:r>
              <a:r>
                <a:rPr lang="zh-CN" altLang="en-US">
                  <a:solidFill>
                    <a:schemeClr val="accent2"/>
                  </a:solidFill>
                </a:rPr>
                <a:t>板每侧电荷面密度的绝对值等于</a:t>
              </a:r>
              <a:r>
                <a:rPr lang="en-US" altLang="zh-CN" i="1">
                  <a:solidFill>
                    <a:schemeClr val="accent2"/>
                  </a:solidFill>
                  <a:latin typeface="宋体" pitchFamily="2" charset="-122"/>
                </a:rPr>
                <a:t>σ</a:t>
              </a:r>
              <a:r>
                <a:rPr lang="zh-CN" altLang="en-US">
                  <a:solidFill>
                    <a:schemeClr val="accent2"/>
                  </a:solidFill>
                  <a:latin typeface="宋体" pitchFamily="2" charset="-122"/>
                </a:rPr>
                <a:t>。</a:t>
              </a:r>
            </a:p>
          </p:txBody>
        </p:sp>
      </p:grpSp>
      <p:graphicFrame>
        <p:nvGraphicFramePr>
          <p:cNvPr id="25618" name="Object 18"/>
          <p:cNvGraphicFramePr>
            <a:graphicFrameLocks noChangeAspect="1"/>
          </p:cNvGraphicFramePr>
          <p:nvPr/>
        </p:nvGraphicFramePr>
        <p:xfrm>
          <a:off x="1739900" y="4946650"/>
          <a:ext cx="5283200" cy="990600"/>
        </p:xfrm>
        <a:graphic>
          <a:graphicData uri="http://schemas.openxmlformats.org/presentationml/2006/ole">
            <mc:AlternateContent xmlns:mc="http://schemas.openxmlformats.org/markup-compatibility/2006">
              <mc:Choice xmlns:v="urn:schemas-microsoft-com:vml" Requires="v">
                <p:oleObj name="Equation" r:id="rId2" imgW="5283000" imgH="990360" progId="Equation.3">
                  <p:embed/>
                </p:oleObj>
              </mc:Choice>
              <mc:Fallback>
                <p:oleObj name="Equation" r:id="rId2" imgW="5283000" imgH="990360" progId="Equation.3">
                  <p:embed/>
                  <p:pic>
                    <p:nvPicPr>
                      <p:cNvPr id="0" name="Object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9900" y="4946650"/>
                        <a:ext cx="5283200" cy="990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23556" name="Group 19"/>
          <p:cNvGrpSpPr>
            <a:grpSpLocks/>
          </p:cNvGrpSpPr>
          <p:nvPr/>
        </p:nvGrpSpPr>
        <p:grpSpPr bwMode="auto">
          <a:xfrm>
            <a:off x="5791200" y="609600"/>
            <a:ext cx="2971800" cy="3086100"/>
            <a:chOff x="3312" y="1449"/>
            <a:chExt cx="1872" cy="1944"/>
          </a:xfrm>
        </p:grpSpPr>
        <p:sp>
          <p:nvSpPr>
            <p:cNvPr id="23557" name="Line 20"/>
            <p:cNvSpPr>
              <a:spLocks noChangeShapeType="1"/>
            </p:cNvSpPr>
            <p:nvPr/>
          </p:nvSpPr>
          <p:spPr bwMode="auto">
            <a:xfrm>
              <a:off x="3600"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8" name="Line 21"/>
            <p:cNvSpPr>
              <a:spLocks noChangeShapeType="1"/>
            </p:cNvSpPr>
            <p:nvPr/>
          </p:nvSpPr>
          <p:spPr bwMode="auto">
            <a:xfrm>
              <a:off x="4032"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59" name="Line 22"/>
            <p:cNvSpPr>
              <a:spLocks noChangeShapeType="1"/>
            </p:cNvSpPr>
            <p:nvPr/>
          </p:nvSpPr>
          <p:spPr bwMode="auto">
            <a:xfrm>
              <a:off x="4464"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0" name="Line 23"/>
            <p:cNvSpPr>
              <a:spLocks noChangeShapeType="1"/>
            </p:cNvSpPr>
            <p:nvPr/>
          </p:nvSpPr>
          <p:spPr bwMode="auto">
            <a:xfrm>
              <a:off x="4896" y="1488"/>
              <a:ext cx="0" cy="1488"/>
            </a:xfrm>
            <a:prstGeom prst="line">
              <a:avLst/>
            </a:prstGeom>
            <a:noFill/>
            <a:ln w="38100">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1" name="Line 24"/>
            <p:cNvSpPr>
              <a:spLocks noChangeShapeType="1"/>
            </p:cNvSpPr>
            <p:nvPr/>
          </p:nvSpPr>
          <p:spPr bwMode="auto">
            <a:xfrm flipH="1">
              <a:off x="3312"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2" name="Line 25"/>
            <p:cNvSpPr>
              <a:spLocks noChangeShapeType="1"/>
            </p:cNvSpPr>
            <p:nvPr/>
          </p:nvSpPr>
          <p:spPr bwMode="auto">
            <a:xfrm>
              <a:off x="3312"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3" name="Line 26"/>
            <p:cNvSpPr>
              <a:spLocks noChangeShapeType="1"/>
            </p:cNvSpPr>
            <p:nvPr/>
          </p:nvSpPr>
          <p:spPr bwMode="auto">
            <a:xfrm flipH="1">
              <a:off x="4896" y="2496"/>
              <a:ext cx="288" cy="0"/>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4" name="Line 27"/>
            <p:cNvSpPr>
              <a:spLocks noChangeShapeType="1"/>
            </p:cNvSpPr>
            <p:nvPr/>
          </p:nvSpPr>
          <p:spPr bwMode="auto">
            <a:xfrm>
              <a:off x="5184" y="2496"/>
              <a:ext cx="0" cy="816"/>
            </a:xfrm>
            <a:prstGeom prst="line">
              <a:avLst/>
            </a:prstGeom>
            <a:noFill/>
            <a:ln w="28575">
              <a:solidFill>
                <a:schemeClr val="accent2"/>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565" name="Text Box 28"/>
            <p:cNvSpPr txBox="1">
              <a:spLocks noChangeArrowheads="1"/>
            </p:cNvSpPr>
            <p:nvPr/>
          </p:nvSpPr>
          <p:spPr bwMode="auto">
            <a:xfrm>
              <a:off x="3350" y="3066"/>
              <a:ext cx="24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a:t>
              </a:r>
            </a:p>
          </p:txBody>
        </p:sp>
        <p:sp>
          <p:nvSpPr>
            <p:cNvPr id="23566" name="Text Box 29"/>
            <p:cNvSpPr txBox="1">
              <a:spLocks noChangeArrowheads="1"/>
            </p:cNvSpPr>
            <p:nvPr/>
          </p:nvSpPr>
          <p:spPr bwMode="auto">
            <a:xfrm>
              <a:off x="4934" y="2956"/>
              <a:ext cx="2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3600">
                  <a:solidFill>
                    <a:schemeClr val="accent2"/>
                  </a:solidFill>
                </a:rPr>
                <a:t>-</a:t>
              </a:r>
              <a:endParaRPr lang="en-US" altLang="zh-CN">
                <a:solidFill>
                  <a:schemeClr val="accent2"/>
                </a:solidFill>
              </a:endParaRPr>
            </a:p>
          </p:txBody>
        </p:sp>
        <p:sp>
          <p:nvSpPr>
            <p:cNvPr id="23567" name="Text Box 30"/>
            <p:cNvSpPr txBox="1">
              <a:spLocks noChangeArrowheads="1"/>
            </p:cNvSpPr>
            <p:nvPr/>
          </p:nvSpPr>
          <p:spPr bwMode="auto">
            <a:xfrm>
              <a:off x="3350"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A</a:t>
              </a:r>
            </a:p>
          </p:txBody>
        </p:sp>
        <p:sp>
          <p:nvSpPr>
            <p:cNvPr id="23568" name="Text Box 31"/>
            <p:cNvSpPr txBox="1">
              <a:spLocks noChangeArrowheads="1"/>
            </p:cNvSpPr>
            <p:nvPr/>
          </p:nvSpPr>
          <p:spPr bwMode="auto">
            <a:xfrm>
              <a:off x="3782"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C</a:t>
              </a:r>
            </a:p>
          </p:txBody>
        </p:sp>
        <p:sp>
          <p:nvSpPr>
            <p:cNvPr id="23569" name="Text Box 32"/>
            <p:cNvSpPr txBox="1">
              <a:spLocks noChangeArrowheads="1"/>
            </p:cNvSpPr>
            <p:nvPr/>
          </p:nvSpPr>
          <p:spPr bwMode="auto">
            <a:xfrm>
              <a:off x="4214" y="1449"/>
              <a:ext cx="27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D</a:t>
              </a:r>
            </a:p>
          </p:txBody>
        </p:sp>
        <p:sp>
          <p:nvSpPr>
            <p:cNvPr id="23570" name="Text Box 33"/>
            <p:cNvSpPr txBox="1">
              <a:spLocks noChangeArrowheads="1"/>
            </p:cNvSpPr>
            <p:nvPr/>
          </p:nvSpPr>
          <p:spPr bwMode="auto">
            <a:xfrm>
              <a:off x="4871" y="1449"/>
              <a:ext cx="2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B</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25618"/>
                                        </p:tgtEl>
                                        <p:attrNameLst>
                                          <p:attrName>style.visibility</p:attrName>
                                        </p:attrNameLst>
                                      </p:cBhvr>
                                      <p:to>
                                        <p:strVal val="visible"/>
                                      </p:to>
                                    </p:set>
                                    <p:animEffect transition="in" filter="wipe(left)">
                                      <p:cBhvr>
                                        <p:cTn id="12" dur="500"/>
                                        <p:tgtEl>
                                          <p:spTgt spid="25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4904" y="116632"/>
            <a:ext cx="9001000" cy="6432530"/>
          </a:xfrm>
          <a:prstGeom prst="rect">
            <a:avLst/>
          </a:prstGeom>
          <a:noFill/>
        </p:spPr>
        <p:txBody>
          <a:bodyPr wrap="square" rtlCol="0">
            <a:spAutoFit/>
          </a:bodyPr>
          <a:lstStyle/>
          <a:p>
            <a:pPr algn="ctr"/>
            <a:r>
              <a:rPr lang="zh-CN" altLang="en-US" sz="4800" dirty="0"/>
              <a:t>静电屏蔽总结</a:t>
            </a:r>
            <a:endParaRPr lang="en-US" altLang="zh-CN" sz="4800" dirty="0"/>
          </a:p>
          <a:p>
            <a:pPr algn="ctr"/>
            <a:endParaRPr lang="en-US" altLang="zh-CN" dirty="0"/>
          </a:p>
          <a:p>
            <a:r>
              <a:rPr lang="zh-CN" altLang="en-US" dirty="0">
                <a:solidFill>
                  <a:srgbClr val="FF0000"/>
                </a:solidFill>
              </a:rPr>
              <a:t>空腔导体（无论是否接地）将使腔内空间不受外电场影响 </a:t>
            </a:r>
            <a:r>
              <a:rPr lang="en-US" altLang="zh-CN" dirty="0"/>
              <a:t>(</a:t>
            </a:r>
            <a:r>
              <a:rPr lang="zh-CN" altLang="en-US" dirty="0"/>
              <a:t>导体外，以及导体壳外表面的电荷在腔内激发的电场处处抵消</a:t>
            </a:r>
            <a:r>
              <a:rPr lang="en-US" altLang="zh-CN" dirty="0"/>
              <a:t>)</a:t>
            </a:r>
          </a:p>
          <a:p>
            <a:endParaRPr lang="en-US" altLang="zh-CN" dirty="0"/>
          </a:p>
          <a:p>
            <a:endParaRPr lang="en-US" altLang="zh-CN" dirty="0"/>
          </a:p>
          <a:p>
            <a:r>
              <a:rPr lang="zh-CN" altLang="en-US" dirty="0">
                <a:solidFill>
                  <a:srgbClr val="FF0000"/>
                </a:solidFill>
              </a:rPr>
              <a:t>接地的空腔导体将使外部空间不受空腔内电场的影响</a:t>
            </a:r>
            <a:r>
              <a:rPr lang="en-US" altLang="zh-CN" dirty="0"/>
              <a:t>(</a:t>
            </a:r>
            <a:r>
              <a:rPr lang="zh-CN" altLang="en-US" dirty="0"/>
              <a:t>导体空腔内的电荷和导体壳内表面的电荷在腔外激发的电场处处抵消</a:t>
            </a:r>
            <a:r>
              <a:rPr lang="en-US" altLang="zh-CN" dirty="0"/>
              <a:t>)</a:t>
            </a:r>
          </a:p>
          <a:p>
            <a:endParaRPr lang="en-US" altLang="zh-CN" dirty="0"/>
          </a:p>
          <a:p>
            <a:r>
              <a:rPr lang="zh-CN" altLang="en-US" dirty="0">
                <a:solidFill>
                  <a:srgbClr val="FF0000"/>
                </a:solidFill>
              </a:rPr>
              <a:t>接地</a:t>
            </a:r>
            <a:r>
              <a:rPr lang="zh-CN" altLang="en-US" dirty="0"/>
              <a:t>：相当于和电势为零的一个无穷大导体接触，成为其一小部分</a:t>
            </a:r>
            <a:endParaRPr lang="en-US" altLang="zh-CN" dirty="0"/>
          </a:p>
          <a:p>
            <a:endParaRPr lang="zh-CN" altLang="en-US" dirty="0">
              <a:solidFill>
                <a:srgbClr val="FF0000"/>
              </a:solidFill>
            </a:endParaRPr>
          </a:p>
        </p:txBody>
      </p:sp>
    </p:spTree>
    <p:extLst>
      <p:ext uri="{BB962C8B-B14F-4D97-AF65-F5344CB8AC3E}">
        <p14:creationId xmlns:p14="http://schemas.microsoft.com/office/powerpoint/2010/main" val="2393750914"/>
      </p:ext>
    </p:extLst>
  </p:cSld>
  <p:clrMapOvr>
    <a:masterClrMapping/>
  </p:clrMapOvr>
  <p:transition>
    <p:zoom dir="in"/>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350F59BF-A48A-F837-93FA-1E5C5875779C}"/>
              </a:ext>
            </a:extLst>
          </p:cNvPr>
          <p:cNvPicPr>
            <a:picLocks noChangeAspect="1"/>
          </p:cNvPicPr>
          <p:nvPr/>
        </p:nvPicPr>
        <p:blipFill>
          <a:blip r:embed="rId2"/>
          <a:stretch>
            <a:fillRect/>
          </a:stretch>
        </p:blipFill>
        <p:spPr>
          <a:xfrm>
            <a:off x="467544" y="980728"/>
            <a:ext cx="8341850" cy="2880320"/>
          </a:xfrm>
          <a:prstGeom prst="rect">
            <a:avLst/>
          </a:prstGeom>
        </p:spPr>
      </p:pic>
      <p:sp>
        <p:nvSpPr>
          <p:cNvPr id="4" name="文本框 3">
            <a:extLst>
              <a:ext uri="{FF2B5EF4-FFF2-40B4-BE49-F238E27FC236}">
                <a16:creationId xmlns:a16="http://schemas.microsoft.com/office/drawing/2014/main" id="{20080777-BB9F-0FEA-7B09-79AF6575EC01}"/>
              </a:ext>
            </a:extLst>
          </p:cNvPr>
          <p:cNvSpPr txBox="1"/>
          <p:nvPr/>
        </p:nvSpPr>
        <p:spPr>
          <a:xfrm>
            <a:off x="245981" y="4005064"/>
            <a:ext cx="8784976" cy="2831544"/>
          </a:xfrm>
          <a:prstGeom prst="rect">
            <a:avLst/>
          </a:prstGeom>
          <a:noFill/>
        </p:spPr>
        <p:txBody>
          <a:bodyPr wrap="square" rtlCol="0">
            <a:spAutoFit/>
          </a:bodyPr>
          <a:lstStyle/>
          <a:p>
            <a:pPr marL="457200" indent="-457200">
              <a:buFont typeface="Wingdings" panose="05000000000000000000" pitchFamily="2" charset="2"/>
              <a:buChar char="Ø"/>
            </a:pPr>
            <a:r>
              <a:rPr lang="zh-CN" altLang="en-US" dirty="0">
                <a:latin typeface="+mj-lt"/>
              </a:rPr>
              <a:t>腔外</a:t>
            </a:r>
            <a:r>
              <a:rPr lang="en-US" altLang="zh-CN" dirty="0" err="1">
                <a:solidFill>
                  <a:srgbClr val="0000CC"/>
                </a:solidFill>
                <a:latin typeface="+mj-lt"/>
              </a:rPr>
              <a:t>Q</a:t>
            </a:r>
            <a:r>
              <a:rPr lang="en-US" altLang="zh-CN" baseline="-25000" dirty="0" err="1">
                <a:solidFill>
                  <a:srgbClr val="0000CC"/>
                </a:solidFill>
                <a:latin typeface="+mj-lt"/>
              </a:rPr>
              <a:t>out</a:t>
            </a:r>
            <a:r>
              <a:rPr lang="zh-CN" altLang="en-US" dirty="0">
                <a:latin typeface="+mj-lt"/>
              </a:rPr>
              <a:t>的位置和数量变化，</a:t>
            </a:r>
            <a:r>
              <a:rPr lang="zh-CN" altLang="en-US" dirty="0">
                <a:solidFill>
                  <a:srgbClr val="CC3300"/>
                </a:solidFill>
                <a:latin typeface="+mj-lt"/>
              </a:rPr>
              <a:t>不改变腔内空间的边值条件</a:t>
            </a:r>
            <a:r>
              <a:rPr lang="zh-CN" altLang="en-US" dirty="0">
                <a:latin typeface="+mj-lt"/>
              </a:rPr>
              <a:t>，因此不改变腔内空间的电场分布</a:t>
            </a:r>
            <a:endParaRPr lang="en-US" altLang="zh-CN" dirty="0">
              <a:latin typeface="+mj-lt"/>
            </a:endParaRPr>
          </a:p>
          <a:p>
            <a:pPr marL="457200" indent="-457200">
              <a:spcBef>
                <a:spcPts val="600"/>
              </a:spcBef>
              <a:buFont typeface="Wingdings" panose="05000000000000000000" pitchFamily="2" charset="2"/>
              <a:buChar char="Ø"/>
            </a:pPr>
            <a:r>
              <a:rPr lang="zh-CN" altLang="en-US" dirty="0">
                <a:latin typeface="+mj-lt"/>
              </a:rPr>
              <a:t>腔内</a:t>
            </a:r>
            <a:r>
              <a:rPr lang="en-US" altLang="zh-CN" dirty="0">
                <a:solidFill>
                  <a:srgbClr val="C00000"/>
                </a:solidFill>
                <a:latin typeface="+mj-lt"/>
              </a:rPr>
              <a:t>Q</a:t>
            </a:r>
            <a:r>
              <a:rPr lang="en-US" altLang="zh-CN" baseline="-25000" dirty="0">
                <a:solidFill>
                  <a:srgbClr val="C00000"/>
                </a:solidFill>
                <a:latin typeface="+mj-lt"/>
              </a:rPr>
              <a:t>in</a:t>
            </a:r>
            <a:r>
              <a:rPr lang="zh-CN" altLang="en-US" dirty="0">
                <a:latin typeface="+mj-lt"/>
              </a:rPr>
              <a:t>的位置变化，</a:t>
            </a:r>
            <a:r>
              <a:rPr lang="zh-CN" altLang="en-US" dirty="0">
                <a:solidFill>
                  <a:srgbClr val="CC3300"/>
                </a:solidFill>
                <a:latin typeface="+mj-lt"/>
              </a:rPr>
              <a:t>不改变腔外空间的边值条件，</a:t>
            </a:r>
            <a:r>
              <a:rPr lang="zh-CN" altLang="en-US" dirty="0">
                <a:latin typeface="+mj-lt"/>
              </a:rPr>
              <a:t>因此不改变腔外空间的电场分布</a:t>
            </a:r>
            <a:endParaRPr lang="en-US" altLang="zh-CN" dirty="0">
              <a:latin typeface="+mj-lt"/>
            </a:endParaRPr>
          </a:p>
          <a:p>
            <a:pPr marL="457200" indent="-457200">
              <a:spcBef>
                <a:spcPts val="600"/>
              </a:spcBef>
              <a:buFont typeface="Wingdings" panose="05000000000000000000" pitchFamily="2" charset="2"/>
              <a:buChar char="Ø"/>
            </a:pPr>
            <a:r>
              <a:rPr lang="zh-CN" altLang="en-US" dirty="0">
                <a:latin typeface="+mj-lt"/>
              </a:rPr>
              <a:t>但是，腔内</a:t>
            </a:r>
            <a:r>
              <a:rPr lang="en-US" altLang="zh-CN" dirty="0">
                <a:solidFill>
                  <a:srgbClr val="C00000"/>
                </a:solidFill>
                <a:latin typeface="+mj-lt"/>
              </a:rPr>
              <a:t>Q</a:t>
            </a:r>
            <a:r>
              <a:rPr lang="en-US" altLang="zh-CN" baseline="-25000" dirty="0">
                <a:solidFill>
                  <a:srgbClr val="C00000"/>
                </a:solidFill>
                <a:latin typeface="+mj-lt"/>
              </a:rPr>
              <a:t>in</a:t>
            </a:r>
            <a:r>
              <a:rPr lang="zh-CN" altLang="en-US" dirty="0">
                <a:latin typeface="+mj-lt"/>
              </a:rPr>
              <a:t>的数量变化，将改变腔外空间的边值条件</a:t>
            </a:r>
            <a:r>
              <a:rPr lang="en-US" altLang="zh-CN" dirty="0">
                <a:solidFill>
                  <a:srgbClr val="0000CC"/>
                </a:solidFill>
                <a:latin typeface="+mj-lt"/>
              </a:rPr>
              <a:t>Q</a:t>
            </a:r>
            <a:r>
              <a:rPr lang="en-US" altLang="zh-CN" baseline="-25000" dirty="0">
                <a:solidFill>
                  <a:srgbClr val="0000CC"/>
                </a:solidFill>
                <a:latin typeface="+mj-lt"/>
              </a:rPr>
              <a:t>in</a:t>
            </a:r>
            <a:r>
              <a:rPr lang="zh-CN" altLang="en-US" dirty="0">
                <a:latin typeface="+mj-lt"/>
              </a:rPr>
              <a:t>，因此将改变腔外空间的电场分布</a:t>
            </a:r>
          </a:p>
        </p:txBody>
      </p:sp>
      <p:sp>
        <p:nvSpPr>
          <p:cNvPr id="6" name="文本框 5">
            <a:extLst>
              <a:ext uri="{FF2B5EF4-FFF2-40B4-BE49-F238E27FC236}">
                <a16:creationId xmlns:a16="http://schemas.microsoft.com/office/drawing/2014/main" id="{E724AF3D-8D7D-0855-738F-B5A0E1B54A60}"/>
              </a:ext>
            </a:extLst>
          </p:cNvPr>
          <p:cNvSpPr txBox="1"/>
          <p:nvPr/>
        </p:nvSpPr>
        <p:spPr>
          <a:xfrm>
            <a:off x="216403" y="116632"/>
            <a:ext cx="8712968" cy="769441"/>
          </a:xfrm>
          <a:prstGeom prst="rect">
            <a:avLst/>
          </a:prstGeom>
          <a:noFill/>
        </p:spPr>
        <p:txBody>
          <a:bodyPr wrap="square">
            <a:spAutoFit/>
          </a:bodyPr>
          <a:lstStyle/>
          <a:p>
            <a:pPr algn="ctr"/>
            <a:r>
              <a:rPr lang="zh-CN" altLang="en-US" sz="4400" dirty="0"/>
              <a:t>边值条件不变，静电场分布不变</a:t>
            </a:r>
            <a:endParaRPr lang="en-US" altLang="zh-CN" sz="4400" dirty="0"/>
          </a:p>
        </p:txBody>
      </p:sp>
    </p:spTree>
    <p:extLst>
      <p:ext uri="{BB962C8B-B14F-4D97-AF65-F5344CB8AC3E}">
        <p14:creationId xmlns:p14="http://schemas.microsoft.com/office/powerpoint/2010/main" val="2740725894"/>
      </p:ext>
    </p:extLst>
  </p:cSld>
  <p:clrMapOvr>
    <a:masterClrMapping/>
  </p:clrMapOvr>
  <p:transition>
    <p:zoom dir="in"/>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0080777-BB9F-0FEA-7B09-79AF6575EC01}"/>
              </a:ext>
            </a:extLst>
          </p:cNvPr>
          <p:cNvSpPr txBox="1"/>
          <p:nvPr/>
        </p:nvSpPr>
        <p:spPr>
          <a:xfrm>
            <a:off x="179512" y="4437112"/>
            <a:ext cx="8784976" cy="1892826"/>
          </a:xfrm>
          <a:prstGeom prst="rect">
            <a:avLst/>
          </a:prstGeom>
          <a:noFill/>
        </p:spPr>
        <p:txBody>
          <a:bodyPr wrap="square" rtlCol="0">
            <a:spAutoFit/>
          </a:bodyPr>
          <a:lstStyle/>
          <a:p>
            <a:pPr marL="457200" indent="-457200">
              <a:buFont typeface="Wingdings" panose="05000000000000000000" pitchFamily="2" charset="2"/>
              <a:buChar char="Ø"/>
            </a:pPr>
            <a:r>
              <a:rPr lang="zh-CN" altLang="en-US" dirty="0">
                <a:latin typeface="+mj-lt"/>
              </a:rPr>
              <a:t>腔外</a:t>
            </a:r>
            <a:r>
              <a:rPr lang="en-US" altLang="zh-CN" dirty="0" err="1">
                <a:solidFill>
                  <a:srgbClr val="0000CC"/>
                </a:solidFill>
                <a:latin typeface="+mj-lt"/>
              </a:rPr>
              <a:t>Q</a:t>
            </a:r>
            <a:r>
              <a:rPr lang="en-US" altLang="zh-CN" baseline="-25000" dirty="0" err="1">
                <a:solidFill>
                  <a:srgbClr val="0000CC"/>
                </a:solidFill>
                <a:latin typeface="+mj-lt"/>
              </a:rPr>
              <a:t>out</a:t>
            </a:r>
            <a:r>
              <a:rPr lang="zh-CN" altLang="en-US" dirty="0">
                <a:latin typeface="+mj-lt"/>
              </a:rPr>
              <a:t>的位置和数量变化，</a:t>
            </a:r>
            <a:r>
              <a:rPr lang="zh-CN" altLang="en-US" dirty="0">
                <a:solidFill>
                  <a:srgbClr val="FF0000"/>
                </a:solidFill>
                <a:latin typeface="+mj-lt"/>
              </a:rPr>
              <a:t>不影响腔内空间的边值条件</a:t>
            </a:r>
            <a:r>
              <a:rPr lang="zh-CN" altLang="en-US" dirty="0">
                <a:latin typeface="+mj-lt"/>
              </a:rPr>
              <a:t>，因此不会改变腔内空间的电场分布</a:t>
            </a:r>
            <a:endParaRPr lang="en-US" altLang="zh-CN" dirty="0">
              <a:latin typeface="+mj-lt"/>
            </a:endParaRPr>
          </a:p>
          <a:p>
            <a:pPr marL="457200" indent="-457200">
              <a:spcBef>
                <a:spcPts val="600"/>
              </a:spcBef>
              <a:buFont typeface="Wingdings" panose="05000000000000000000" pitchFamily="2" charset="2"/>
              <a:buChar char="Ø"/>
            </a:pPr>
            <a:r>
              <a:rPr lang="zh-CN" altLang="en-US" dirty="0">
                <a:latin typeface="+mj-lt"/>
              </a:rPr>
              <a:t>腔内</a:t>
            </a:r>
            <a:r>
              <a:rPr lang="en-US" altLang="zh-CN" dirty="0">
                <a:solidFill>
                  <a:srgbClr val="C00000"/>
                </a:solidFill>
                <a:latin typeface="+mj-lt"/>
              </a:rPr>
              <a:t>Q</a:t>
            </a:r>
            <a:r>
              <a:rPr lang="en-US" altLang="zh-CN" baseline="-25000" dirty="0">
                <a:solidFill>
                  <a:srgbClr val="C00000"/>
                </a:solidFill>
                <a:latin typeface="+mj-lt"/>
              </a:rPr>
              <a:t>in</a:t>
            </a:r>
            <a:r>
              <a:rPr lang="zh-CN" altLang="en-US" dirty="0">
                <a:latin typeface="+mj-lt"/>
              </a:rPr>
              <a:t>的位置和数量变化变化，</a:t>
            </a:r>
            <a:r>
              <a:rPr lang="zh-CN" altLang="en-US" dirty="0">
                <a:solidFill>
                  <a:srgbClr val="FF0000"/>
                </a:solidFill>
                <a:latin typeface="+mj-lt"/>
              </a:rPr>
              <a:t>不影响腔外空间的边值条件，</a:t>
            </a:r>
            <a:r>
              <a:rPr lang="zh-CN" altLang="en-US" dirty="0">
                <a:latin typeface="+mj-lt"/>
              </a:rPr>
              <a:t>因此不会改变腔外空间的电场分布</a:t>
            </a:r>
            <a:endParaRPr lang="en-US" altLang="zh-CN" dirty="0">
              <a:latin typeface="+mj-lt"/>
            </a:endParaRPr>
          </a:p>
        </p:txBody>
      </p:sp>
      <p:pic>
        <p:nvPicPr>
          <p:cNvPr id="5" name="图片 4">
            <a:extLst>
              <a:ext uri="{FF2B5EF4-FFF2-40B4-BE49-F238E27FC236}">
                <a16:creationId xmlns:a16="http://schemas.microsoft.com/office/drawing/2014/main" id="{42F89D44-D4EB-8097-B041-196E7D317C45}"/>
              </a:ext>
            </a:extLst>
          </p:cNvPr>
          <p:cNvPicPr>
            <a:picLocks noChangeAspect="1"/>
          </p:cNvPicPr>
          <p:nvPr/>
        </p:nvPicPr>
        <p:blipFill>
          <a:blip r:embed="rId2"/>
          <a:stretch>
            <a:fillRect/>
          </a:stretch>
        </p:blipFill>
        <p:spPr>
          <a:xfrm>
            <a:off x="575556" y="672787"/>
            <a:ext cx="7992888" cy="3496201"/>
          </a:xfrm>
          <a:prstGeom prst="rect">
            <a:avLst/>
          </a:prstGeom>
        </p:spPr>
      </p:pic>
    </p:spTree>
    <p:extLst>
      <p:ext uri="{BB962C8B-B14F-4D97-AF65-F5344CB8AC3E}">
        <p14:creationId xmlns:p14="http://schemas.microsoft.com/office/powerpoint/2010/main" val="1457421946"/>
      </p:ext>
    </p:extLst>
  </p:cSld>
  <p:clrMapOvr>
    <a:masterClrMapping/>
  </p:clrMapOvr>
  <p:transition>
    <p:zoom dir="in"/>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533400" y="838200"/>
            <a:ext cx="80010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1. </a:t>
            </a:r>
            <a:r>
              <a:rPr lang="zh-CN" altLang="en-US">
                <a:solidFill>
                  <a:srgbClr val="CC3300"/>
                </a:solidFill>
              </a:rPr>
              <a:t>电介质的极化：</a:t>
            </a:r>
            <a:r>
              <a:rPr lang="zh-CN" altLang="en-US">
                <a:solidFill>
                  <a:schemeClr val="accent2"/>
                </a:solidFill>
              </a:rPr>
              <a:t>在外电场的作用下，电介质表面出现束缚电荷的现象（均匀电介质），叫做电介质的极化。</a:t>
            </a:r>
            <a:endParaRPr lang="zh-CN" altLang="en-US"/>
          </a:p>
        </p:txBody>
      </p:sp>
      <p:sp>
        <p:nvSpPr>
          <p:cNvPr id="33795" name="Text Box 3"/>
          <p:cNvSpPr txBox="1">
            <a:spLocks noChangeArrowheads="1"/>
          </p:cNvSpPr>
          <p:nvPr/>
        </p:nvSpPr>
        <p:spPr bwMode="auto">
          <a:xfrm>
            <a:off x="533400" y="228600"/>
            <a:ext cx="4365625"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zh-CN" sz="3200">
                <a:solidFill>
                  <a:schemeClr val="accent2"/>
                </a:solidFill>
              </a:rPr>
              <a:t>二</a:t>
            </a:r>
            <a:r>
              <a:rPr lang="zh-CN" altLang="en-US" sz="3200">
                <a:solidFill>
                  <a:schemeClr val="accent2"/>
                </a:solidFill>
              </a:rPr>
              <a:t>、 静电场中的电介质</a:t>
            </a:r>
          </a:p>
        </p:txBody>
      </p:sp>
      <p:grpSp>
        <p:nvGrpSpPr>
          <p:cNvPr id="2" name="Group 22"/>
          <p:cNvGrpSpPr>
            <a:grpSpLocks/>
          </p:cNvGrpSpPr>
          <p:nvPr/>
        </p:nvGrpSpPr>
        <p:grpSpPr bwMode="auto">
          <a:xfrm>
            <a:off x="6372225" y="5300663"/>
            <a:ext cx="2590800" cy="1066800"/>
            <a:chOff x="4014" y="3339"/>
            <a:chExt cx="1632" cy="672"/>
          </a:xfrm>
        </p:grpSpPr>
        <p:sp>
          <p:nvSpPr>
            <p:cNvPr id="2062" name="AutoShape 6"/>
            <p:cNvSpPr>
              <a:spLocks noChangeArrowheads="1"/>
            </p:cNvSpPr>
            <p:nvPr/>
          </p:nvSpPr>
          <p:spPr bwMode="auto">
            <a:xfrm>
              <a:off x="4014" y="3339"/>
              <a:ext cx="1296" cy="672"/>
            </a:xfrm>
            <a:prstGeom prst="wedgeRoundRectCallout">
              <a:avLst>
                <a:gd name="adj1" fmla="val -90741"/>
                <a:gd name="adj2" fmla="val -61162"/>
                <a:gd name="adj3" fmla="val 16667"/>
              </a:avLst>
            </a:prstGeom>
            <a:solidFill>
              <a:srgbClr val="FF9900"/>
            </a:solidFill>
            <a:ln w="9525">
              <a:solidFill>
                <a:srgbClr val="CC3300"/>
              </a:solidFill>
              <a:miter lim="800000"/>
              <a:headEnd/>
              <a:tailEnd/>
            </a:ln>
          </p:spPr>
          <p:txBody>
            <a:bodyPr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zh-CN" altLang="zh-CN">
                <a:solidFill>
                  <a:schemeClr val="accent2"/>
                </a:solidFill>
              </a:endParaRPr>
            </a:p>
          </p:txBody>
        </p:sp>
        <p:grpSp>
          <p:nvGrpSpPr>
            <p:cNvPr id="2063" name="Group 7"/>
            <p:cNvGrpSpPr>
              <a:grpSpLocks/>
            </p:cNvGrpSpPr>
            <p:nvPr/>
          </p:nvGrpSpPr>
          <p:grpSpPr bwMode="auto">
            <a:xfrm>
              <a:off x="4062" y="3351"/>
              <a:ext cx="1584" cy="660"/>
              <a:chOff x="4128" y="1308"/>
              <a:chExt cx="1872" cy="660"/>
            </a:xfrm>
          </p:grpSpPr>
          <p:sp>
            <p:nvSpPr>
              <p:cNvPr id="2064" name="Text Box 8"/>
              <p:cNvSpPr txBox="1">
                <a:spLocks noChangeArrowheads="1"/>
              </p:cNvSpPr>
              <p:nvPr/>
            </p:nvSpPr>
            <p:spPr bwMode="auto">
              <a:xfrm>
                <a:off x="4128" y="1680"/>
                <a:ext cx="18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zh-CN" altLang="en-US" sz="2400">
                    <a:solidFill>
                      <a:srgbClr val="CC3300"/>
                    </a:solidFill>
                  </a:rPr>
                  <a:t>介质电极化率</a:t>
                </a:r>
              </a:p>
            </p:txBody>
          </p:sp>
          <p:graphicFrame>
            <p:nvGraphicFramePr>
              <p:cNvPr id="2051" name="Object 9"/>
              <p:cNvGraphicFramePr>
                <a:graphicFrameLocks noChangeAspect="1"/>
              </p:cNvGraphicFramePr>
              <p:nvPr/>
            </p:nvGraphicFramePr>
            <p:xfrm>
              <a:off x="4153" y="1308"/>
              <a:ext cx="1248" cy="418"/>
            </p:xfrm>
            <a:graphic>
              <a:graphicData uri="http://schemas.openxmlformats.org/presentationml/2006/ole">
                <mc:AlternateContent xmlns:mc="http://schemas.openxmlformats.org/markup-compatibility/2006">
                  <mc:Choice xmlns:v="urn:schemas-microsoft-com:vml" Requires="v">
                    <p:oleObj name="公式" r:id="rId2" imgW="647640" imgH="215640" progId="Equation.3">
                      <p:embed/>
                    </p:oleObj>
                  </mc:Choice>
                  <mc:Fallback>
                    <p:oleObj name="公式" r:id="rId2" imgW="647640" imgH="215640" progId="Equation.3">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53" y="1308"/>
                            <a:ext cx="1248" cy="4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33803" name="Text Box 11"/>
          <p:cNvSpPr txBox="1">
            <a:spLocks noChangeArrowheads="1"/>
          </p:cNvSpPr>
          <p:nvPr/>
        </p:nvSpPr>
        <p:spPr bwMode="auto">
          <a:xfrm>
            <a:off x="457200" y="3384550"/>
            <a:ext cx="8077200" cy="150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lnSpc>
                <a:spcPct val="110000"/>
              </a:lnSpc>
              <a:spcBef>
                <a:spcPct val="50000"/>
              </a:spcBef>
            </a:pPr>
            <a:r>
              <a:rPr lang="en-US" altLang="zh-CN">
                <a:solidFill>
                  <a:schemeClr val="accent2"/>
                </a:solidFill>
              </a:rPr>
              <a:t> 2. </a:t>
            </a:r>
            <a:r>
              <a:rPr lang="zh-CN" altLang="en-US">
                <a:solidFill>
                  <a:srgbClr val="CC3300"/>
                </a:solidFill>
                <a:latin typeface="宋体" pitchFamily="2" charset="-122"/>
              </a:rPr>
              <a:t>电极化强度：</a:t>
            </a:r>
            <a:r>
              <a:rPr lang="zh-CN" altLang="en-US">
                <a:solidFill>
                  <a:schemeClr val="accent2"/>
                </a:solidFill>
              </a:rPr>
              <a:t>对各向同性电介质，在电场不太强的情况下</a:t>
            </a:r>
          </a:p>
          <a:p>
            <a:pPr eaLnBrk="1" hangingPunct="1">
              <a:lnSpc>
                <a:spcPct val="110000"/>
              </a:lnSpc>
            </a:pPr>
            <a:r>
              <a:rPr lang="zh-CN" altLang="en-US">
                <a:solidFill>
                  <a:schemeClr val="accent2"/>
                </a:solidFill>
              </a:rPr>
              <a:t>                            </a:t>
            </a:r>
          </a:p>
        </p:txBody>
      </p:sp>
      <p:sp>
        <p:nvSpPr>
          <p:cNvPr id="33807" name="Text Box 15"/>
          <p:cNvSpPr txBox="1">
            <a:spLocks noChangeArrowheads="1"/>
          </p:cNvSpPr>
          <p:nvPr/>
        </p:nvSpPr>
        <p:spPr bwMode="auto">
          <a:xfrm>
            <a:off x="2500313" y="2209800"/>
            <a:ext cx="5638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无极分子电介质的极化</a:t>
            </a:r>
            <a:r>
              <a:rPr lang="en-US" altLang="zh-CN">
                <a:solidFill>
                  <a:schemeClr val="accent2"/>
                </a:solidFill>
              </a:rPr>
              <a:t>----</a:t>
            </a:r>
            <a:r>
              <a:rPr lang="zh-CN" altLang="en-US">
                <a:solidFill>
                  <a:srgbClr val="CC3300"/>
                </a:solidFill>
              </a:rPr>
              <a:t>位移极化</a:t>
            </a:r>
          </a:p>
        </p:txBody>
      </p:sp>
      <p:sp>
        <p:nvSpPr>
          <p:cNvPr id="33808" name="Rectangle 16"/>
          <p:cNvSpPr>
            <a:spLocks noChangeArrowheads="1"/>
          </p:cNvSpPr>
          <p:nvPr/>
        </p:nvSpPr>
        <p:spPr bwMode="auto">
          <a:xfrm>
            <a:off x="2351088" y="2743200"/>
            <a:ext cx="5892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3200">
                <a:solidFill>
                  <a:schemeClr val="accent2"/>
                </a:solidFill>
              </a:rPr>
              <a:t>  </a:t>
            </a:r>
            <a:r>
              <a:rPr lang="zh-CN" altLang="en-US" sz="3200">
                <a:solidFill>
                  <a:schemeClr val="accent2"/>
                </a:solidFill>
              </a:rPr>
              <a:t>有</a:t>
            </a:r>
            <a:r>
              <a:rPr lang="zh-CN" altLang="en-US">
                <a:solidFill>
                  <a:schemeClr val="accent2"/>
                </a:solidFill>
              </a:rPr>
              <a:t>极分子电介质的极化</a:t>
            </a:r>
            <a:r>
              <a:rPr lang="en-US" altLang="zh-CN">
                <a:solidFill>
                  <a:schemeClr val="accent2"/>
                </a:solidFill>
              </a:rPr>
              <a:t>----</a:t>
            </a:r>
            <a:r>
              <a:rPr lang="zh-CN" altLang="en-US">
                <a:solidFill>
                  <a:srgbClr val="CC3300"/>
                </a:solidFill>
              </a:rPr>
              <a:t>转向极化</a:t>
            </a:r>
          </a:p>
        </p:txBody>
      </p:sp>
      <p:sp>
        <p:nvSpPr>
          <p:cNvPr id="33809" name="AutoShape 17"/>
          <p:cNvSpPr>
            <a:spLocks/>
          </p:cNvSpPr>
          <p:nvPr/>
        </p:nvSpPr>
        <p:spPr bwMode="auto">
          <a:xfrm>
            <a:off x="2359025" y="2420938"/>
            <a:ext cx="125413" cy="703262"/>
          </a:xfrm>
          <a:prstGeom prst="leftBrace">
            <a:avLst>
              <a:gd name="adj1" fmla="val 46730"/>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33810" name="Text Box 18"/>
          <p:cNvSpPr txBox="1">
            <a:spLocks noChangeArrowheads="1"/>
          </p:cNvSpPr>
          <p:nvPr/>
        </p:nvSpPr>
        <p:spPr bwMode="auto">
          <a:xfrm>
            <a:off x="669925" y="2482850"/>
            <a:ext cx="161131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束缚电荷</a:t>
            </a:r>
          </a:p>
        </p:txBody>
      </p:sp>
      <p:sp>
        <p:nvSpPr>
          <p:cNvPr id="2060" name="Rectangle 20"/>
          <p:cNvSpPr>
            <a:spLocks noChangeArrowheads="1"/>
          </p:cNvSpPr>
          <p:nvPr/>
        </p:nvSpPr>
        <p:spPr bwMode="auto">
          <a:xfrm>
            <a:off x="0" y="33147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aphicFrame>
        <p:nvGraphicFramePr>
          <p:cNvPr id="33811" name="Object 19"/>
          <p:cNvGraphicFramePr>
            <a:graphicFrameLocks noChangeAspect="1"/>
          </p:cNvGraphicFramePr>
          <p:nvPr/>
        </p:nvGraphicFramePr>
        <p:xfrm>
          <a:off x="1692275" y="4581525"/>
          <a:ext cx="4695825" cy="582613"/>
        </p:xfrm>
        <a:graphic>
          <a:graphicData uri="http://schemas.openxmlformats.org/presentationml/2006/ole">
            <mc:AlternateContent xmlns:mc="http://schemas.openxmlformats.org/markup-compatibility/2006">
              <mc:Choice xmlns:v="urn:schemas-microsoft-com:vml" Requires="v">
                <p:oleObj name="公式" r:id="rId4" imgW="3695400" imgH="457200" progId="Equation.3">
                  <p:embed/>
                </p:oleObj>
              </mc:Choice>
              <mc:Fallback>
                <p:oleObj name="公式" r:id="rId4" imgW="3695400" imgH="457200" progId="Equation.3">
                  <p:embed/>
                  <p:pic>
                    <p:nvPicPr>
                      <p:cNvPr id="0" name="Object 1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4581525"/>
                        <a:ext cx="4695825" cy="582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61" name="Rectangle 21"/>
          <p:cNvSpPr>
            <a:spLocks noChangeArrowheads="1"/>
          </p:cNvSpPr>
          <p:nvPr/>
        </p:nvSpPr>
        <p:spPr bwMode="auto">
          <a:xfrm>
            <a:off x="0" y="354330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3795"/>
                                        </p:tgtEl>
                                        <p:attrNameLst>
                                          <p:attrName>style.visibility</p:attrName>
                                        </p:attrNameLst>
                                      </p:cBhvr>
                                      <p:to>
                                        <p:strVal val="visible"/>
                                      </p:to>
                                    </p:set>
                                    <p:animEffect transition="in" filter="blinds(horizontal)">
                                      <p:cBhvr>
                                        <p:cTn id="7" dur="500"/>
                                        <p:tgtEl>
                                          <p:spTgt spid="3379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794"/>
                                        </p:tgtEl>
                                        <p:attrNameLst>
                                          <p:attrName>style.visibility</p:attrName>
                                        </p:attrNameLst>
                                      </p:cBhvr>
                                      <p:to>
                                        <p:strVal val="visible"/>
                                      </p:to>
                                    </p:set>
                                    <p:animEffect transition="in" filter="blinds(horizontal)">
                                      <p:cBhvr>
                                        <p:cTn id="12" dur="500"/>
                                        <p:tgtEl>
                                          <p:spTgt spid="3379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10"/>
                                        </p:tgtEl>
                                        <p:attrNameLst>
                                          <p:attrName>style.visibility</p:attrName>
                                        </p:attrNameLst>
                                      </p:cBhvr>
                                      <p:to>
                                        <p:strVal val="visible"/>
                                      </p:to>
                                    </p:set>
                                    <p:animEffect transition="in" filter="blinds(horizontal)">
                                      <p:cBhvr>
                                        <p:cTn id="17" dur="500"/>
                                        <p:tgtEl>
                                          <p:spTgt spid="33810"/>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33809"/>
                                        </p:tgtEl>
                                        <p:attrNameLst>
                                          <p:attrName>style.visibility</p:attrName>
                                        </p:attrNameLst>
                                      </p:cBhvr>
                                      <p:to>
                                        <p:strVal val="visible"/>
                                      </p:to>
                                    </p:set>
                                    <p:animEffect transition="in" filter="blinds(horizontal)">
                                      <p:cBhvr>
                                        <p:cTn id="21" dur="500"/>
                                        <p:tgtEl>
                                          <p:spTgt spid="3380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33807"/>
                                        </p:tgtEl>
                                        <p:attrNameLst>
                                          <p:attrName>style.visibility</p:attrName>
                                        </p:attrNameLst>
                                      </p:cBhvr>
                                      <p:to>
                                        <p:strVal val="visible"/>
                                      </p:to>
                                    </p:set>
                                    <p:animEffect transition="in" filter="blinds(horizontal)">
                                      <p:cBhvr>
                                        <p:cTn id="26" dur="500"/>
                                        <p:tgtEl>
                                          <p:spTgt spid="3380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3808"/>
                                        </p:tgtEl>
                                        <p:attrNameLst>
                                          <p:attrName>style.visibility</p:attrName>
                                        </p:attrNameLst>
                                      </p:cBhvr>
                                      <p:to>
                                        <p:strVal val="visible"/>
                                      </p:to>
                                    </p:set>
                                    <p:animEffect transition="in" filter="blinds(horizontal)">
                                      <p:cBhvr>
                                        <p:cTn id="31" dur="500"/>
                                        <p:tgtEl>
                                          <p:spTgt spid="33808"/>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1" fill="hold" grpId="0" nodeType="clickEffect">
                                  <p:stCondLst>
                                    <p:cond delay="0"/>
                                  </p:stCondLst>
                                  <p:childTnLst>
                                    <p:set>
                                      <p:cBhvr>
                                        <p:cTn id="35" dur="1" fill="hold">
                                          <p:stCondLst>
                                            <p:cond delay="0"/>
                                          </p:stCondLst>
                                        </p:cTn>
                                        <p:tgtEl>
                                          <p:spTgt spid="33803"/>
                                        </p:tgtEl>
                                        <p:attrNameLst>
                                          <p:attrName>style.visibility</p:attrName>
                                        </p:attrNameLst>
                                      </p:cBhvr>
                                      <p:to>
                                        <p:strVal val="visible"/>
                                      </p:to>
                                    </p:set>
                                    <p:animEffect transition="in" filter="wipe(up)">
                                      <p:cBhvr>
                                        <p:cTn id="36" dur="500"/>
                                        <p:tgtEl>
                                          <p:spTgt spid="33803"/>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33811"/>
                                        </p:tgtEl>
                                        <p:attrNameLst>
                                          <p:attrName>style.visibility</p:attrName>
                                        </p:attrNameLst>
                                      </p:cBhvr>
                                      <p:to>
                                        <p:strVal val="visible"/>
                                      </p:to>
                                    </p:set>
                                    <p:animEffect transition="in" filter="wipe(left)">
                                      <p:cBhvr>
                                        <p:cTn id="41" dur="500"/>
                                        <p:tgtEl>
                                          <p:spTgt spid="33811"/>
                                        </p:tgtEl>
                                      </p:cBhvr>
                                    </p:animEffect>
                                  </p:childTnLst>
                                </p:cTn>
                              </p:par>
                            </p:childTnLst>
                          </p:cTn>
                        </p:par>
                        <p:par>
                          <p:cTn id="42" fill="hold" nodeType="afterGroup">
                            <p:stCondLst>
                              <p:cond delay="500"/>
                            </p:stCondLst>
                            <p:childTnLst>
                              <p:par>
                                <p:cTn id="43" presetID="22" presetClass="entr" presetSubtype="1" fill="hold" nodeType="afterEffect">
                                  <p:stCondLst>
                                    <p:cond delay="0"/>
                                  </p:stCondLst>
                                  <p:childTnLst>
                                    <p:set>
                                      <p:cBhvr>
                                        <p:cTn id="44" dur="1" fill="hold">
                                          <p:stCondLst>
                                            <p:cond delay="0"/>
                                          </p:stCondLst>
                                        </p:cTn>
                                        <p:tgtEl>
                                          <p:spTgt spid="2"/>
                                        </p:tgtEl>
                                        <p:attrNameLst>
                                          <p:attrName>style.visibility</p:attrName>
                                        </p:attrNameLst>
                                      </p:cBhvr>
                                      <p:to>
                                        <p:strVal val="visible"/>
                                      </p:to>
                                    </p:set>
                                    <p:animEffect transition="in" filter="wipe(up)">
                                      <p:cBhvr>
                                        <p:cTn id="45"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4" grpId="0" autoUpdateAnimBg="0"/>
      <p:bldP spid="33795" grpId="0" autoUpdateAnimBg="0"/>
      <p:bldP spid="33803" grpId="0"/>
      <p:bldP spid="33807" grpId="0" autoUpdateAnimBg="0"/>
      <p:bldP spid="33808" grpId="0" autoUpdateAnimBg="0"/>
      <p:bldP spid="33809" grpId="0" animBg="1"/>
      <p:bldP spid="33810"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381000" y="533400"/>
            <a:ext cx="49149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3.  </a:t>
            </a:r>
            <a:r>
              <a:rPr lang="zh-CN" altLang="en-US">
                <a:solidFill>
                  <a:srgbClr val="CC3300"/>
                </a:solidFill>
              </a:rPr>
              <a:t>电介质表面束缚电荷密度：</a:t>
            </a:r>
            <a:endParaRPr lang="zh-CN" altLang="en-US" sz="2400" b="0">
              <a:solidFill>
                <a:srgbClr val="CC3300"/>
              </a:solidFill>
            </a:endParaRPr>
          </a:p>
        </p:txBody>
      </p:sp>
      <p:graphicFrame>
        <p:nvGraphicFramePr>
          <p:cNvPr id="34819" name="Object 3"/>
          <p:cNvGraphicFramePr>
            <a:graphicFrameLocks noChangeAspect="1"/>
          </p:cNvGraphicFramePr>
          <p:nvPr/>
        </p:nvGraphicFramePr>
        <p:xfrm>
          <a:off x="5148263" y="404813"/>
          <a:ext cx="3168650" cy="669925"/>
        </p:xfrm>
        <a:graphic>
          <a:graphicData uri="http://schemas.openxmlformats.org/presentationml/2006/ole">
            <mc:AlternateContent xmlns:mc="http://schemas.openxmlformats.org/markup-compatibility/2006">
              <mc:Choice xmlns:v="urn:schemas-microsoft-com:vml" Requires="v">
                <p:oleObj name="公式" r:id="rId2" imgW="1257120" imgH="253800" progId="Equation.3">
                  <p:embed/>
                </p:oleObj>
              </mc:Choice>
              <mc:Fallback>
                <p:oleObj name="公式" r:id="rId2" imgW="1257120" imgH="253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404813"/>
                        <a:ext cx="3168650" cy="669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3399FF"/>
                            </a:solidFill>
                            <a:miter lim="800000"/>
                            <a:headEnd/>
                            <a:tailEnd/>
                          </a14:hiddenLine>
                        </a:ext>
                      </a:extLst>
                    </p:spPr>
                  </p:pic>
                </p:oleObj>
              </mc:Fallback>
            </mc:AlternateContent>
          </a:graphicData>
        </a:graphic>
      </p:graphicFrame>
      <p:sp>
        <p:nvSpPr>
          <p:cNvPr id="34820" name="Text Box 4"/>
          <p:cNvSpPr txBox="1">
            <a:spLocks noChangeArrowheads="1"/>
          </p:cNvSpPr>
          <p:nvPr/>
        </p:nvSpPr>
        <p:spPr bwMode="auto">
          <a:xfrm>
            <a:off x="762000" y="1339850"/>
            <a:ext cx="8305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latin typeface="宋体" pitchFamily="2" charset="-122"/>
              </a:rPr>
              <a:t>束缚电荷的面密度</a:t>
            </a:r>
            <a:r>
              <a:rPr lang="en-US" altLang="zh-CN">
                <a:solidFill>
                  <a:schemeClr val="accent2"/>
                </a:solidFill>
                <a:latin typeface="宋体" pitchFamily="2" charset="-122"/>
              </a:rPr>
              <a:t>: </a:t>
            </a:r>
            <a:r>
              <a:rPr lang="zh-CN" altLang="en-US">
                <a:solidFill>
                  <a:schemeClr val="accent2"/>
                </a:solidFill>
                <a:latin typeface="宋体" pitchFamily="2" charset="-122"/>
              </a:rPr>
              <a:t>在数值上就等于极化强度矢量</a:t>
            </a:r>
          </a:p>
          <a:p>
            <a:pPr eaLnBrk="1" hangingPunct="1"/>
            <a:r>
              <a:rPr lang="zh-CN" altLang="en-US">
                <a:solidFill>
                  <a:schemeClr val="accent2"/>
                </a:solidFill>
                <a:latin typeface="宋体" pitchFamily="2" charset="-122"/>
              </a:rPr>
              <a:t>                  在介质表面法线方向的分量。</a:t>
            </a:r>
          </a:p>
        </p:txBody>
      </p:sp>
      <p:graphicFrame>
        <p:nvGraphicFramePr>
          <p:cNvPr id="34821" name="Object 5"/>
          <p:cNvGraphicFramePr>
            <a:graphicFrameLocks noChangeAspect="1"/>
          </p:cNvGraphicFramePr>
          <p:nvPr/>
        </p:nvGraphicFramePr>
        <p:xfrm>
          <a:off x="3733800" y="2590800"/>
          <a:ext cx="2016125" cy="620713"/>
        </p:xfrm>
        <a:graphic>
          <a:graphicData uri="http://schemas.openxmlformats.org/presentationml/2006/ole">
            <mc:AlternateContent xmlns:mc="http://schemas.openxmlformats.org/markup-compatibility/2006">
              <mc:Choice xmlns:v="urn:schemas-microsoft-com:vml" Requires="v">
                <p:oleObj name="公式" r:id="rId4" imgW="825480" imgH="253800" progId="Equation.3">
                  <p:embed/>
                </p:oleObj>
              </mc:Choice>
              <mc:Fallback>
                <p:oleObj name="公式" r:id="rId4" imgW="825480" imgH="253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3800" y="2590800"/>
                        <a:ext cx="2016125" cy="62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aphicFrame>
        <p:nvGraphicFramePr>
          <p:cNvPr id="34822" name="Object 6"/>
          <p:cNvGraphicFramePr>
            <a:graphicFrameLocks noChangeAspect="1"/>
          </p:cNvGraphicFramePr>
          <p:nvPr/>
        </p:nvGraphicFramePr>
        <p:xfrm>
          <a:off x="5435600" y="4005263"/>
          <a:ext cx="3168650" cy="854075"/>
        </p:xfrm>
        <a:graphic>
          <a:graphicData uri="http://schemas.openxmlformats.org/presentationml/2006/ole">
            <mc:AlternateContent xmlns:mc="http://schemas.openxmlformats.org/markup-compatibility/2006">
              <mc:Choice xmlns:v="urn:schemas-microsoft-com:vml" Requires="v">
                <p:oleObj name="公式" r:id="rId6" imgW="1130040" imgH="304560" progId="Equation.3">
                  <p:embed/>
                </p:oleObj>
              </mc:Choice>
              <mc:Fallback>
                <p:oleObj name="公式" r:id="rId6" imgW="1130040" imgH="30456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435600" y="4005263"/>
                        <a:ext cx="3168650" cy="854075"/>
                      </a:xfrm>
                      <a:prstGeom prst="rect">
                        <a:avLst/>
                      </a:prstGeom>
                      <a:noFill/>
                      <a:ln>
                        <a:noFill/>
                      </a:ln>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28575">
                            <a:solidFill>
                              <a:srgbClr val="FF3399"/>
                            </a:solidFill>
                            <a:miter lim="800000"/>
                            <a:headEnd/>
                            <a:tailEnd/>
                          </a14:hiddenLine>
                        </a:ext>
                      </a:extLst>
                    </p:spPr>
                  </p:pic>
                </p:oleObj>
              </mc:Fallback>
            </mc:AlternateContent>
          </a:graphicData>
        </a:graphic>
      </p:graphicFrame>
      <p:sp>
        <p:nvSpPr>
          <p:cNvPr id="34823" name="Text Box 7"/>
          <p:cNvSpPr txBox="1">
            <a:spLocks noChangeArrowheads="1"/>
          </p:cNvSpPr>
          <p:nvPr/>
        </p:nvSpPr>
        <p:spPr bwMode="auto">
          <a:xfrm>
            <a:off x="388938" y="2636838"/>
            <a:ext cx="34623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4.</a:t>
            </a:r>
            <a:r>
              <a:rPr lang="en-US" altLang="zh-CN">
                <a:solidFill>
                  <a:srgbClr val="CC3300"/>
                </a:solidFill>
              </a:rPr>
              <a:t>  </a:t>
            </a:r>
            <a:r>
              <a:rPr lang="zh-CN" altLang="en-US">
                <a:solidFill>
                  <a:srgbClr val="CC3300"/>
                </a:solidFill>
              </a:rPr>
              <a:t>电位移矢量 ：</a:t>
            </a:r>
          </a:p>
        </p:txBody>
      </p:sp>
      <p:graphicFrame>
        <p:nvGraphicFramePr>
          <p:cNvPr id="34824" name="Object 8"/>
          <p:cNvGraphicFramePr>
            <a:graphicFrameLocks noChangeAspect="1"/>
          </p:cNvGraphicFramePr>
          <p:nvPr/>
        </p:nvGraphicFramePr>
        <p:xfrm>
          <a:off x="6300788" y="2592388"/>
          <a:ext cx="1439862" cy="544512"/>
        </p:xfrm>
        <a:graphic>
          <a:graphicData uri="http://schemas.openxmlformats.org/presentationml/2006/ole">
            <mc:AlternateContent xmlns:mc="http://schemas.openxmlformats.org/markup-compatibility/2006">
              <mc:Choice xmlns:v="urn:schemas-microsoft-com:vml" Requires="v">
                <p:oleObj name="公式" r:id="rId8" imgW="495000" imgH="215640" progId="Equation.3">
                  <p:embed/>
                </p:oleObj>
              </mc:Choice>
              <mc:Fallback>
                <p:oleObj name="公式" r:id="rId8" imgW="495000" imgH="2156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00788" y="2592388"/>
                        <a:ext cx="1439862" cy="544512"/>
                      </a:xfrm>
                      <a:prstGeom prst="rect">
                        <a:avLst/>
                      </a:prstGeom>
                      <a:noFill/>
                      <a:ln>
                        <a:noFill/>
                      </a:ln>
                      <a:extLst>
                        <a:ext uri="{909E8E84-426E-40DD-AFC4-6F175D3DCCD1}">
                          <a14:hiddenFill xmlns:a14="http://schemas.microsoft.com/office/drawing/2010/main">
                            <a:solidFill>
                              <a:srgbClr val="DDFFEE"/>
                            </a:solidFill>
                          </a14:hiddenFill>
                        </a:ext>
                        <a:ext uri="{91240B29-F687-4F45-9708-019B960494DF}">
                          <a14:hiddenLine xmlns:a14="http://schemas.microsoft.com/office/drawing/2010/main" w="28575">
                            <a:solidFill>
                              <a:schemeClr val="accent1"/>
                            </a:solidFill>
                            <a:miter lim="800000"/>
                            <a:headEnd/>
                            <a:tailEnd/>
                          </a14:hiddenLine>
                        </a:ext>
                      </a:extLst>
                    </p:spPr>
                  </p:pic>
                </p:oleObj>
              </mc:Fallback>
            </mc:AlternateContent>
          </a:graphicData>
        </a:graphic>
      </p:graphicFrame>
      <p:grpSp>
        <p:nvGrpSpPr>
          <p:cNvPr id="2" name="Group 14"/>
          <p:cNvGrpSpPr>
            <a:grpSpLocks/>
          </p:cNvGrpSpPr>
          <p:nvPr/>
        </p:nvGrpSpPr>
        <p:grpSpPr bwMode="auto">
          <a:xfrm>
            <a:off x="468313" y="3644900"/>
            <a:ext cx="4968875" cy="1809750"/>
            <a:chOff x="295" y="2296"/>
            <a:chExt cx="3130" cy="1140"/>
          </a:xfrm>
        </p:grpSpPr>
        <p:sp>
          <p:nvSpPr>
            <p:cNvPr id="3083" name="Text Box 11"/>
            <p:cNvSpPr txBox="1">
              <a:spLocks noChangeArrowheads="1"/>
            </p:cNvSpPr>
            <p:nvPr/>
          </p:nvSpPr>
          <p:spPr bwMode="auto">
            <a:xfrm>
              <a:off x="497" y="2302"/>
              <a:ext cx="2928" cy="1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t>     </a:t>
              </a:r>
              <a:r>
                <a:rPr lang="zh-CN" altLang="en-US">
                  <a:solidFill>
                    <a:srgbClr val="CC3300"/>
                  </a:solidFill>
                </a:rPr>
                <a:t>的高斯定理：</a:t>
              </a:r>
              <a:r>
                <a:rPr lang="zh-CN" altLang="en-US">
                  <a:solidFill>
                    <a:schemeClr val="accent2"/>
                  </a:solidFill>
                </a:rPr>
                <a:t>通过任意封闭曲面的电位移通量等于该封闭面包围的自由电荷的代数和。</a:t>
              </a:r>
              <a:endParaRPr lang="en-US" altLang="zh-CN">
                <a:solidFill>
                  <a:schemeClr val="accent2"/>
                </a:solidFill>
              </a:endParaRPr>
            </a:p>
          </p:txBody>
        </p:sp>
        <p:graphicFrame>
          <p:nvGraphicFramePr>
            <p:cNvPr id="3078" name="Object 12"/>
            <p:cNvGraphicFramePr>
              <a:graphicFrameLocks noChangeAspect="1"/>
            </p:cNvGraphicFramePr>
            <p:nvPr/>
          </p:nvGraphicFramePr>
          <p:xfrm>
            <a:off x="569" y="2341"/>
            <a:ext cx="239" cy="240"/>
          </p:xfrm>
          <a:graphic>
            <a:graphicData uri="http://schemas.openxmlformats.org/presentationml/2006/ole">
              <mc:AlternateContent xmlns:mc="http://schemas.openxmlformats.org/markup-compatibility/2006">
                <mc:Choice xmlns:v="urn:schemas-microsoft-com:vml" Requires="v">
                  <p:oleObj name="Equation" r:id="rId10" imgW="342720" imgH="380880" progId="Equation.3">
                    <p:embed/>
                  </p:oleObj>
                </mc:Choice>
                <mc:Fallback>
                  <p:oleObj name="Equation" r:id="rId10" imgW="342720" imgH="38088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9" y="2341"/>
                          <a:ext cx="239"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84" name="Text Box 13"/>
            <p:cNvSpPr txBox="1">
              <a:spLocks noChangeArrowheads="1"/>
            </p:cNvSpPr>
            <p:nvPr/>
          </p:nvSpPr>
          <p:spPr bwMode="auto">
            <a:xfrm>
              <a:off x="295" y="2296"/>
              <a:ext cx="28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5.</a:t>
              </a:r>
            </a:p>
          </p:txBody>
        </p:sp>
      </p:grpSp>
      <p:sp>
        <p:nvSpPr>
          <p:cNvPr id="3" name="TextBox 2"/>
          <p:cNvSpPr txBox="1"/>
          <p:nvPr/>
        </p:nvSpPr>
        <p:spPr>
          <a:xfrm>
            <a:off x="2627784" y="2636912"/>
            <a:ext cx="1512168" cy="523220"/>
          </a:xfrm>
          <a:prstGeom prst="rect">
            <a:avLst/>
          </a:prstGeom>
          <a:noFill/>
        </p:spPr>
        <p:txBody>
          <a:bodyPr wrap="square" rtlCol="0">
            <a:spAutoFit/>
          </a:bodyPr>
          <a:lstStyle/>
          <a:p>
            <a:pPr algn="ctr"/>
            <a:r>
              <a:rPr lang="zh-CN" altLang="en-US" dirty="0"/>
              <a:t>定义</a:t>
            </a:r>
          </a:p>
        </p:txBody>
      </p:sp>
      <p:sp>
        <p:nvSpPr>
          <p:cNvPr id="14" name="TextBox 13"/>
          <p:cNvSpPr txBox="1"/>
          <p:nvPr/>
        </p:nvSpPr>
        <p:spPr>
          <a:xfrm>
            <a:off x="7668344" y="2636912"/>
            <a:ext cx="1512168" cy="523220"/>
          </a:xfrm>
          <a:prstGeom prst="rect">
            <a:avLst/>
          </a:prstGeom>
          <a:noFill/>
        </p:spPr>
        <p:txBody>
          <a:bodyPr wrap="square" rtlCol="0">
            <a:spAutoFit/>
          </a:bodyPr>
          <a:lstStyle/>
          <a:p>
            <a:pPr algn="ctr"/>
            <a:r>
              <a:rPr lang="zh-CN" altLang="en-US" dirty="0"/>
              <a:t>近似</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818"/>
                                        </p:tgtEl>
                                        <p:attrNameLst>
                                          <p:attrName>style.visibility</p:attrName>
                                        </p:attrNameLst>
                                      </p:cBhvr>
                                      <p:to>
                                        <p:strVal val="visible"/>
                                      </p:to>
                                    </p:set>
                                    <p:animEffect transition="in" filter="blinds(horizontal)">
                                      <p:cBhvr>
                                        <p:cTn id="7" dur="500"/>
                                        <p:tgtEl>
                                          <p:spTgt spid="34818"/>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4819"/>
                                        </p:tgtEl>
                                        <p:attrNameLst>
                                          <p:attrName>style.visibility</p:attrName>
                                        </p:attrNameLst>
                                      </p:cBhvr>
                                      <p:to>
                                        <p:strVal val="visible"/>
                                      </p:to>
                                    </p:set>
                                    <p:anim calcmode="lin" valueType="num">
                                      <p:cBhvr>
                                        <p:cTn id="11" dur="500" fill="hold"/>
                                        <p:tgtEl>
                                          <p:spTgt spid="34819"/>
                                        </p:tgtEl>
                                        <p:attrNameLst>
                                          <p:attrName>ppt_w</p:attrName>
                                        </p:attrNameLst>
                                      </p:cBhvr>
                                      <p:tavLst>
                                        <p:tav tm="0">
                                          <p:val>
                                            <p:fltVal val="0"/>
                                          </p:val>
                                        </p:tav>
                                        <p:tav tm="100000">
                                          <p:val>
                                            <p:strVal val="#ppt_w"/>
                                          </p:val>
                                        </p:tav>
                                      </p:tavLst>
                                    </p:anim>
                                    <p:anim calcmode="lin" valueType="num">
                                      <p:cBhvr>
                                        <p:cTn id="12" dur="500" fill="hold"/>
                                        <p:tgtEl>
                                          <p:spTgt spid="34819"/>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820"/>
                                        </p:tgtEl>
                                        <p:attrNameLst>
                                          <p:attrName>style.visibility</p:attrName>
                                        </p:attrNameLst>
                                      </p:cBhvr>
                                      <p:to>
                                        <p:strVal val="visible"/>
                                      </p:to>
                                    </p:set>
                                    <p:animEffect transition="in" filter="blinds(horizontal)">
                                      <p:cBhvr>
                                        <p:cTn id="17" dur="500"/>
                                        <p:tgtEl>
                                          <p:spTgt spid="348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4823"/>
                                        </p:tgtEl>
                                        <p:attrNameLst>
                                          <p:attrName>style.visibility</p:attrName>
                                        </p:attrNameLst>
                                      </p:cBhvr>
                                      <p:to>
                                        <p:strVal val="visible"/>
                                      </p:to>
                                    </p:set>
                                    <p:animEffect transition="in" filter="wipe(left)">
                                      <p:cBhvr>
                                        <p:cTn id="22" dur="500"/>
                                        <p:tgtEl>
                                          <p:spTgt spid="34823"/>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par>
                          <p:cTn id="27" fill="hold">
                            <p:stCondLst>
                              <p:cond delay="0"/>
                            </p:stCondLst>
                            <p:childTnLst>
                              <p:par>
                                <p:cTn id="28" presetID="23" presetClass="entr" presetSubtype="16" fill="hold" nodeType="afterEffect">
                                  <p:stCondLst>
                                    <p:cond delay="0"/>
                                  </p:stCondLst>
                                  <p:childTnLst>
                                    <p:set>
                                      <p:cBhvr>
                                        <p:cTn id="29" dur="1" fill="hold">
                                          <p:stCondLst>
                                            <p:cond delay="0"/>
                                          </p:stCondLst>
                                        </p:cTn>
                                        <p:tgtEl>
                                          <p:spTgt spid="34821"/>
                                        </p:tgtEl>
                                        <p:attrNameLst>
                                          <p:attrName>style.visibility</p:attrName>
                                        </p:attrNameLst>
                                      </p:cBhvr>
                                      <p:to>
                                        <p:strVal val="visible"/>
                                      </p:to>
                                    </p:set>
                                    <p:anim calcmode="lin" valueType="num">
                                      <p:cBhvr>
                                        <p:cTn id="30" dur="500" fill="hold"/>
                                        <p:tgtEl>
                                          <p:spTgt spid="34821"/>
                                        </p:tgtEl>
                                        <p:attrNameLst>
                                          <p:attrName>ppt_w</p:attrName>
                                        </p:attrNameLst>
                                      </p:cBhvr>
                                      <p:tavLst>
                                        <p:tav tm="0">
                                          <p:val>
                                            <p:fltVal val="0"/>
                                          </p:val>
                                        </p:tav>
                                        <p:tav tm="100000">
                                          <p:val>
                                            <p:strVal val="#ppt_w"/>
                                          </p:val>
                                        </p:tav>
                                      </p:tavLst>
                                    </p:anim>
                                    <p:anim calcmode="lin" valueType="num">
                                      <p:cBhvr>
                                        <p:cTn id="31" dur="500" fill="hold"/>
                                        <p:tgtEl>
                                          <p:spTgt spid="34821"/>
                                        </p:tgtEl>
                                        <p:attrNameLst>
                                          <p:attrName>ppt_h</p:attrName>
                                        </p:attrNameLst>
                                      </p:cBhvr>
                                      <p:tavLst>
                                        <p:tav tm="0">
                                          <p:val>
                                            <p:fltVal val="0"/>
                                          </p:val>
                                        </p:tav>
                                        <p:tav tm="100000">
                                          <p:val>
                                            <p:strVal val="#ppt_h"/>
                                          </p:val>
                                        </p:tav>
                                      </p:tavLst>
                                    </p:anim>
                                  </p:childTnLst>
                                </p:cTn>
                              </p:par>
                            </p:childTnLst>
                          </p:cTn>
                        </p:par>
                      </p:childTnLst>
                    </p:cTn>
                  </p:par>
                  <p:par>
                    <p:cTn id="32" fill="hold">
                      <p:stCondLst>
                        <p:cond delay="indefinite"/>
                      </p:stCondLst>
                      <p:childTnLst>
                        <p:par>
                          <p:cTn id="33" fill="hold">
                            <p:stCondLst>
                              <p:cond delay="0"/>
                            </p:stCondLst>
                            <p:childTnLst>
                              <p:par>
                                <p:cTn id="34" presetID="23" presetClass="entr" presetSubtype="16" fill="hold" nodeType="clickEffect">
                                  <p:stCondLst>
                                    <p:cond delay="0"/>
                                  </p:stCondLst>
                                  <p:childTnLst>
                                    <p:set>
                                      <p:cBhvr>
                                        <p:cTn id="35" dur="1" fill="hold">
                                          <p:stCondLst>
                                            <p:cond delay="0"/>
                                          </p:stCondLst>
                                        </p:cTn>
                                        <p:tgtEl>
                                          <p:spTgt spid="34824"/>
                                        </p:tgtEl>
                                        <p:attrNameLst>
                                          <p:attrName>style.visibility</p:attrName>
                                        </p:attrNameLst>
                                      </p:cBhvr>
                                      <p:to>
                                        <p:strVal val="visible"/>
                                      </p:to>
                                    </p:set>
                                    <p:anim calcmode="lin" valueType="num">
                                      <p:cBhvr>
                                        <p:cTn id="36" dur="500" fill="hold"/>
                                        <p:tgtEl>
                                          <p:spTgt spid="34824"/>
                                        </p:tgtEl>
                                        <p:attrNameLst>
                                          <p:attrName>ppt_w</p:attrName>
                                        </p:attrNameLst>
                                      </p:cBhvr>
                                      <p:tavLst>
                                        <p:tav tm="0">
                                          <p:val>
                                            <p:fltVal val="0"/>
                                          </p:val>
                                        </p:tav>
                                        <p:tav tm="100000">
                                          <p:val>
                                            <p:strVal val="#ppt_w"/>
                                          </p:val>
                                        </p:tav>
                                      </p:tavLst>
                                    </p:anim>
                                    <p:anim calcmode="lin" valueType="num">
                                      <p:cBhvr>
                                        <p:cTn id="37" dur="500" fill="hold"/>
                                        <p:tgtEl>
                                          <p:spTgt spid="34824"/>
                                        </p:tgtEl>
                                        <p:attrNameLst>
                                          <p:attrName>ppt_h</p:attrName>
                                        </p:attrNameLst>
                                      </p:cBhvr>
                                      <p:tavLst>
                                        <p:tav tm="0">
                                          <p:val>
                                            <p:fltVal val="0"/>
                                          </p:val>
                                        </p:tav>
                                        <p:tav tm="100000">
                                          <p:val>
                                            <p:strVal val="#ppt_h"/>
                                          </p:val>
                                        </p:tav>
                                      </p:tavLst>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2"/>
                                        </p:tgtEl>
                                        <p:attrNameLst>
                                          <p:attrName>style.visibility</p:attrName>
                                        </p:attrNameLst>
                                      </p:cBhvr>
                                      <p:to>
                                        <p:strVal val="visible"/>
                                      </p:to>
                                    </p:set>
                                    <p:animEffect transition="in" filter="wipe(left)">
                                      <p:cBhvr>
                                        <p:cTn id="46" dur="500"/>
                                        <p:tgtEl>
                                          <p:spTgt spid="2"/>
                                        </p:tgtEl>
                                      </p:cBhvr>
                                    </p:animEffect>
                                  </p:childTnLst>
                                </p:cTn>
                              </p:par>
                            </p:childTnLst>
                          </p:cTn>
                        </p:par>
                        <p:par>
                          <p:cTn id="47" fill="hold" nodeType="afterGroup">
                            <p:stCondLst>
                              <p:cond delay="500"/>
                            </p:stCondLst>
                            <p:childTnLst>
                              <p:par>
                                <p:cTn id="48" presetID="23" presetClass="entr" presetSubtype="16" fill="hold" nodeType="afterEffect">
                                  <p:stCondLst>
                                    <p:cond delay="0"/>
                                  </p:stCondLst>
                                  <p:childTnLst>
                                    <p:set>
                                      <p:cBhvr>
                                        <p:cTn id="49" dur="1" fill="hold">
                                          <p:stCondLst>
                                            <p:cond delay="0"/>
                                          </p:stCondLst>
                                        </p:cTn>
                                        <p:tgtEl>
                                          <p:spTgt spid="34822"/>
                                        </p:tgtEl>
                                        <p:attrNameLst>
                                          <p:attrName>style.visibility</p:attrName>
                                        </p:attrNameLst>
                                      </p:cBhvr>
                                      <p:to>
                                        <p:strVal val="visible"/>
                                      </p:to>
                                    </p:set>
                                    <p:anim calcmode="lin" valueType="num">
                                      <p:cBhvr>
                                        <p:cTn id="50" dur="500" fill="hold"/>
                                        <p:tgtEl>
                                          <p:spTgt spid="34822"/>
                                        </p:tgtEl>
                                        <p:attrNameLst>
                                          <p:attrName>ppt_w</p:attrName>
                                        </p:attrNameLst>
                                      </p:cBhvr>
                                      <p:tavLst>
                                        <p:tav tm="0">
                                          <p:val>
                                            <p:fltVal val="0"/>
                                          </p:val>
                                        </p:tav>
                                        <p:tav tm="100000">
                                          <p:val>
                                            <p:strVal val="#ppt_w"/>
                                          </p:val>
                                        </p:tav>
                                      </p:tavLst>
                                    </p:anim>
                                    <p:anim calcmode="lin" valueType="num">
                                      <p:cBhvr>
                                        <p:cTn id="51" dur="500" fill="hold"/>
                                        <p:tgtEl>
                                          <p:spTgt spid="34822"/>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 grpId="0" autoUpdateAnimBg="0"/>
      <p:bldP spid="34820" grpId="0" autoUpdateAnimBg="0"/>
      <p:bldP spid="34823" grpId="0" autoUpdateAnimBg="0"/>
      <p:bldP spid="3" grpId="0"/>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152400" y="457200"/>
            <a:ext cx="60198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r>
              <a:rPr lang="en-US" altLang="zh-CN" sz="3200">
                <a:solidFill>
                  <a:schemeClr val="accent2"/>
                </a:solidFill>
              </a:rPr>
              <a:t>6.  </a:t>
            </a:r>
            <a:r>
              <a:rPr lang="zh-CN" altLang="en-US">
                <a:solidFill>
                  <a:schemeClr val="accent2"/>
                </a:solidFill>
              </a:rPr>
              <a:t>静电场中有电介质时</a:t>
            </a:r>
            <a:r>
              <a:rPr lang="zh-CN" altLang="en-US" sz="3200">
                <a:solidFill>
                  <a:srgbClr val="CC3300"/>
                </a:solidFill>
              </a:rPr>
              <a:t>解题思路</a:t>
            </a:r>
            <a:r>
              <a:rPr lang="en-US" altLang="zh-CN">
                <a:solidFill>
                  <a:schemeClr val="accent2"/>
                </a:solidFill>
              </a:rPr>
              <a:t>:</a:t>
            </a:r>
          </a:p>
        </p:txBody>
      </p:sp>
      <p:grpSp>
        <p:nvGrpSpPr>
          <p:cNvPr id="2" name="Group 3"/>
          <p:cNvGrpSpPr>
            <a:grpSpLocks/>
          </p:cNvGrpSpPr>
          <p:nvPr/>
        </p:nvGrpSpPr>
        <p:grpSpPr bwMode="auto">
          <a:xfrm>
            <a:off x="685800" y="2057400"/>
            <a:ext cx="7772400" cy="1158875"/>
            <a:chOff x="432" y="1440"/>
            <a:chExt cx="4896" cy="730"/>
          </a:xfrm>
        </p:grpSpPr>
        <p:sp>
          <p:nvSpPr>
            <p:cNvPr id="4122" name="Rectangle 4"/>
            <p:cNvSpPr>
              <a:spLocks noChangeArrowheads="1"/>
            </p:cNvSpPr>
            <p:nvPr/>
          </p:nvSpPr>
          <p:spPr bwMode="auto">
            <a:xfrm>
              <a:off x="432" y="1440"/>
              <a:ext cx="4896" cy="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defTabSz="762000" eaLnBrk="0" hangingPunct="0">
                <a:defRPr kumimoji="1" sz="2800" b="1">
                  <a:solidFill>
                    <a:schemeClr val="tx1"/>
                  </a:solidFill>
                  <a:latin typeface="Times New Roman" pitchFamily="18" charset="0"/>
                  <a:ea typeface="宋体" pitchFamily="2" charset="-122"/>
                </a:defRPr>
              </a:lvl1pPr>
              <a:lvl2pPr marL="742950" indent="-285750" defTabSz="762000" eaLnBrk="0" hangingPunct="0">
                <a:defRPr kumimoji="1" sz="2800" b="1">
                  <a:solidFill>
                    <a:schemeClr val="tx1"/>
                  </a:solidFill>
                  <a:latin typeface="Times New Roman" pitchFamily="18" charset="0"/>
                  <a:ea typeface="宋体" pitchFamily="2" charset="-122"/>
                </a:defRPr>
              </a:lvl2pPr>
              <a:lvl3pPr marL="1143000" indent="-228600" defTabSz="762000" eaLnBrk="0" hangingPunct="0">
                <a:defRPr kumimoji="1" sz="2800" b="1">
                  <a:solidFill>
                    <a:schemeClr val="tx1"/>
                  </a:solidFill>
                  <a:latin typeface="Times New Roman" pitchFamily="18" charset="0"/>
                  <a:ea typeface="宋体" pitchFamily="2" charset="-122"/>
                </a:defRPr>
              </a:lvl3pPr>
              <a:lvl4pPr marL="1600200" indent="-228600" defTabSz="762000" eaLnBrk="0" hangingPunct="0">
                <a:defRPr kumimoji="1" sz="2800" b="1">
                  <a:solidFill>
                    <a:schemeClr val="tx1"/>
                  </a:solidFill>
                  <a:latin typeface="Times New Roman" pitchFamily="18" charset="0"/>
                  <a:ea typeface="宋体" pitchFamily="2" charset="-122"/>
                </a:defRPr>
              </a:lvl4pPr>
              <a:lvl5pPr marL="2057400" indent="-228600" defTabSz="762000" eaLnBrk="0" hangingPunct="0">
                <a:defRPr kumimoji="1" sz="2800" b="1">
                  <a:solidFill>
                    <a:schemeClr val="tx1"/>
                  </a:solidFill>
                  <a:latin typeface="Times New Roman" pitchFamily="18" charset="0"/>
                  <a:ea typeface="宋体" pitchFamily="2" charset="-122"/>
                </a:defRPr>
              </a:lvl5pPr>
              <a:lvl6pPr marL="2514600" indent="-228600" defTabSz="7620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defTabSz="7620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defTabSz="7620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defTabSz="7620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lnSpc>
                  <a:spcPct val="125000"/>
                </a:lnSpc>
              </a:pPr>
              <a:r>
                <a:rPr lang="zh-CN" altLang="en-US">
                  <a:solidFill>
                    <a:schemeClr val="accent2"/>
                  </a:solidFill>
                  <a:latin typeface="宋体" pitchFamily="2" charset="-122"/>
                </a:rPr>
                <a:t>在电荷分布具有某种对称性的情下</a:t>
              </a:r>
              <a:r>
                <a:rPr lang="en-US" altLang="zh-CN">
                  <a:solidFill>
                    <a:schemeClr val="accent2"/>
                  </a:solidFill>
                  <a:latin typeface="宋体" pitchFamily="2" charset="-122"/>
                </a:rPr>
                <a:t>,</a:t>
              </a:r>
              <a:r>
                <a:rPr lang="zh-CN" altLang="en-US">
                  <a:solidFill>
                    <a:schemeClr val="accent2"/>
                  </a:solidFill>
                  <a:latin typeface="宋体" pitchFamily="2" charset="-122"/>
                </a:rPr>
                <a:t>首先由  的高斯定理出发求解</a:t>
              </a:r>
            </a:p>
          </p:txBody>
        </p:sp>
        <p:graphicFrame>
          <p:nvGraphicFramePr>
            <p:cNvPr id="4105" name="Object 5"/>
            <p:cNvGraphicFramePr>
              <a:graphicFrameLocks noChangeAspect="1"/>
            </p:cNvGraphicFramePr>
            <p:nvPr/>
          </p:nvGraphicFramePr>
          <p:xfrm>
            <a:off x="4704" y="1536"/>
            <a:ext cx="216" cy="240"/>
          </p:xfrm>
          <a:graphic>
            <a:graphicData uri="http://schemas.openxmlformats.org/presentationml/2006/ole">
              <mc:AlternateContent xmlns:mc="http://schemas.openxmlformats.org/markup-compatibility/2006">
                <mc:Choice xmlns:v="urn:schemas-microsoft-com:vml" Requires="v">
                  <p:oleObj name="Equation" r:id="rId2" imgW="342720" imgH="380880" progId="Equation.3">
                    <p:embed/>
                  </p:oleObj>
                </mc:Choice>
                <mc:Fallback>
                  <p:oleObj name="Equation" r:id="rId2" imgW="342720" imgH="38088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4" y="1536"/>
                          <a:ext cx="216" cy="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Lst>
                      </p:spPr>
                    </p:pic>
                  </p:oleObj>
                </mc:Fallback>
              </mc:AlternateContent>
            </a:graphicData>
          </a:graphic>
        </p:graphicFrame>
      </p:grpSp>
      <p:grpSp>
        <p:nvGrpSpPr>
          <p:cNvPr id="3" name="Group 6"/>
          <p:cNvGrpSpPr>
            <a:grpSpLocks/>
          </p:cNvGrpSpPr>
          <p:nvPr/>
        </p:nvGrpSpPr>
        <p:grpSpPr bwMode="auto">
          <a:xfrm>
            <a:off x="228600" y="4191000"/>
            <a:ext cx="8915400" cy="849313"/>
            <a:chOff x="96" y="2345"/>
            <a:chExt cx="5616" cy="535"/>
          </a:xfrm>
        </p:grpSpPr>
        <p:graphicFrame>
          <p:nvGraphicFramePr>
            <p:cNvPr id="4104" name="Object 7"/>
            <p:cNvGraphicFramePr>
              <a:graphicFrameLocks/>
            </p:cNvGraphicFramePr>
            <p:nvPr/>
          </p:nvGraphicFramePr>
          <p:xfrm>
            <a:off x="96" y="2345"/>
            <a:ext cx="5616" cy="535"/>
          </p:xfrm>
          <a:graphic>
            <a:graphicData uri="http://schemas.openxmlformats.org/presentationml/2006/ole">
              <mc:AlternateContent xmlns:mc="http://schemas.openxmlformats.org/markup-compatibility/2006">
                <mc:Choice xmlns:v="urn:schemas-microsoft-com:vml" Requires="v">
                  <p:oleObj name="Equation" r:id="rId4" imgW="2387520" imgH="253800" progId="Equation.3">
                    <p:embed/>
                  </p:oleObj>
                </mc:Choice>
                <mc:Fallback>
                  <p:oleObj name="Equation" r:id="rId4" imgW="2387520" imgH="253800" progId="Equation.3">
                    <p:embed/>
                    <p:pic>
                      <p:nvPicPr>
                        <p:cNvPr id="0" name="Object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 y="2345"/>
                          <a:ext cx="5616" cy="5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17" name="AutoShape 8"/>
            <p:cNvSpPr>
              <a:spLocks noChangeArrowheads="1"/>
            </p:cNvSpPr>
            <p:nvPr/>
          </p:nvSpPr>
          <p:spPr bwMode="auto">
            <a:xfrm>
              <a:off x="495" y="2592"/>
              <a:ext cx="657" cy="96"/>
            </a:xfrm>
            <a:prstGeom prst="rightArrow">
              <a:avLst>
                <a:gd name="adj1" fmla="val 50000"/>
                <a:gd name="adj2" fmla="val 171094"/>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4118" name="AutoShape 9"/>
            <p:cNvSpPr>
              <a:spLocks noChangeArrowheads="1"/>
            </p:cNvSpPr>
            <p:nvPr/>
          </p:nvSpPr>
          <p:spPr bwMode="auto">
            <a:xfrm>
              <a:off x="1551" y="2592"/>
              <a:ext cx="657" cy="96"/>
            </a:xfrm>
            <a:prstGeom prst="rightArrow">
              <a:avLst>
                <a:gd name="adj1" fmla="val 50000"/>
                <a:gd name="adj2" fmla="val 171094"/>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4119" name="AutoShape 10"/>
            <p:cNvSpPr>
              <a:spLocks noChangeArrowheads="1"/>
            </p:cNvSpPr>
            <p:nvPr/>
          </p:nvSpPr>
          <p:spPr bwMode="auto">
            <a:xfrm>
              <a:off x="2592"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4120" name="AutoShape 11"/>
            <p:cNvSpPr>
              <a:spLocks noChangeArrowheads="1"/>
            </p:cNvSpPr>
            <p:nvPr/>
          </p:nvSpPr>
          <p:spPr bwMode="auto">
            <a:xfrm>
              <a:off x="3600"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4121" name="AutoShape 12"/>
            <p:cNvSpPr>
              <a:spLocks noChangeArrowheads="1"/>
            </p:cNvSpPr>
            <p:nvPr/>
          </p:nvSpPr>
          <p:spPr bwMode="auto">
            <a:xfrm>
              <a:off x="4641" y="2592"/>
              <a:ext cx="639" cy="96"/>
            </a:xfrm>
            <a:prstGeom prst="rightArrow">
              <a:avLst>
                <a:gd name="adj1" fmla="val 50000"/>
                <a:gd name="adj2" fmla="val 16640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graphicFrame>
        <p:nvGraphicFramePr>
          <p:cNvPr id="35853" name="Object 13"/>
          <p:cNvGraphicFramePr>
            <a:graphicFrameLocks/>
          </p:cNvGraphicFramePr>
          <p:nvPr/>
        </p:nvGraphicFramePr>
        <p:xfrm>
          <a:off x="2057400" y="3657600"/>
          <a:ext cx="1447800" cy="635000"/>
        </p:xfrm>
        <a:graphic>
          <a:graphicData uri="http://schemas.openxmlformats.org/presentationml/2006/ole">
            <mc:AlternateContent xmlns:mc="http://schemas.openxmlformats.org/markup-compatibility/2006">
              <mc:Choice xmlns:v="urn:schemas-microsoft-com:vml" Requires="v">
                <p:oleObj name="Equation" r:id="rId6" imgW="685800" imgH="253800" progId="Equation.3">
                  <p:embed/>
                </p:oleObj>
              </mc:Choice>
              <mc:Fallback>
                <p:oleObj name="Equation" r:id="rId6" imgW="685800" imgH="253800" progId="Equation.3">
                  <p:embed/>
                  <p:pic>
                    <p:nvPicPr>
                      <p:cNvPr id="0" name="Object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57400" y="3657600"/>
                        <a:ext cx="1447800" cy="63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4" name="Object 14"/>
          <p:cNvGraphicFramePr>
            <a:graphicFrameLocks/>
          </p:cNvGraphicFramePr>
          <p:nvPr/>
        </p:nvGraphicFramePr>
        <p:xfrm>
          <a:off x="3636963" y="3733800"/>
          <a:ext cx="1719262" cy="596900"/>
        </p:xfrm>
        <a:graphic>
          <a:graphicData uri="http://schemas.openxmlformats.org/presentationml/2006/ole">
            <mc:AlternateContent xmlns:mc="http://schemas.openxmlformats.org/markup-compatibility/2006">
              <mc:Choice xmlns:v="urn:schemas-microsoft-com:vml" Requires="v">
                <p:oleObj name="公式" r:id="rId8" imgW="1002960" imgH="253800" progId="Equation.3">
                  <p:embed/>
                </p:oleObj>
              </mc:Choice>
              <mc:Fallback>
                <p:oleObj name="公式" r:id="rId8" imgW="1002960" imgH="253800" progId="Equation.3">
                  <p:embed/>
                  <p:pic>
                    <p:nvPicPr>
                      <p:cNvPr id="0" name="Object 14"/>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36963" y="3733800"/>
                        <a:ext cx="1719262" cy="596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5855" name="Object 15"/>
          <p:cNvGraphicFramePr>
            <a:graphicFrameLocks noChangeAspect="1"/>
          </p:cNvGraphicFramePr>
          <p:nvPr/>
        </p:nvGraphicFramePr>
        <p:xfrm>
          <a:off x="5745163" y="5105400"/>
          <a:ext cx="3151187" cy="682625"/>
        </p:xfrm>
        <a:graphic>
          <a:graphicData uri="http://schemas.openxmlformats.org/presentationml/2006/ole">
            <mc:AlternateContent xmlns:mc="http://schemas.openxmlformats.org/markup-compatibility/2006">
              <mc:Choice xmlns:v="urn:schemas-microsoft-com:vml" Requires="v">
                <p:oleObj name="Equation" r:id="rId10" imgW="1282680" imgH="279360" progId="Equation.DSMT4">
                  <p:embed/>
                </p:oleObj>
              </mc:Choice>
              <mc:Fallback>
                <p:oleObj name="Equation" r:id="rId10" imgW="1282680" imgH="279360"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745163" y="5105400"/>
                        <a:ext cx="3151187" cy="682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16"/>
          <p:cNvGrpSpPr>
            <a:grpSpLocks/>
          </p:cNvGrpSpPr>
          <p:nvPr/>
        </p:nvGrpSpPr>
        <p:grpSpPr bwMode="auto">
          <a:xfrm>
            <a:off x="381000" y="3821113"/>
            <a:ext cx="1630363" cy="457200"/>
            <a:chOff x="240" y="1783"/>
            <a:chExt cx="1027" cy="288"/>
          </a:xfrm>
        </p:grpSpPr>
        <p:sp>
          <p:nvSpPr>
            <p:cNvPr id="4115" name="Text Box 17"/>
            <p:cNvSpPr txBox="1">
              <a:spLocks noChangeArrowheads="1"/>
            </p:cNvSpPr>
            <p:nvPr/>
          </p:nvSpPr>
          <p:spPr bwMode="auto">
            <a:xfrm>
              <a:off x="240" y="1783"/>
              <a:ext cx="102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rgbClr val="008000"/>
                  </a:solidFill>
                </a:rPr>
                <a:t>D</a:t>
              </a:r>
              <a:r>
                <a:rPr lang="zh-CN" altLang="en-US" sz="2400">
                  <a:solidFill>
                    <a:srgbClr val="008000"/>
                  </a:solidFill>
                </a:rPr>
                <a:t>高斯定理</a:t>
              </a:r>
              <a:endParaRPr lang="zh-CN" altLang="en-US" sz="2400" b="0">
                <a:solidFill>
                  <a:srgbClr val="008000"/>
                </a:solidFill>
              </a:endParaRPr>
            </a:p>
          </p:txBody>
        </p:sp>
        <p:sp>
          <p:nvSpPr>
            <p:cNvPr id="4116" name="Line 18"/>
            <p:cNvSpPr>
              <a:spLocks noChangeShapeType="1"/>
            </p:cNvSpPr>
            <p:nvPr/>
          </p:nvSpPr>
          <p:spPr bwMode="auto">
            <a:xfrm>
              <a:off x="288" y="1824"/>
              <a:ext cx="144" cy="0"/>
            </a:xfrm>
            <a:prstGeom prst="line">
              <a:avLst/>
            </a:prstGeom>
            <a:noFill/>
            <a:ln w="9525">
              <a:solidFill>
                <a:srgbClr val="008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graphicFrame>
        <p:nvGraphicFramePr>
          <p:cNvPr id="35859" name="Object 19"/>
          <p:cNvGraphicFramePr>
            <a:graphicFrameLocks noChangeAspect="1"/>
          </p:cNvGraphicFramePr>
          <p:nvPr/>
        </p:nvGraphicFramePr>
        <p:xfrm>
          <a:off x="5486400" y="3733800"/>
          <a:ext cx="1447800" cy="619125"/>
        </p:xfrm>
        <a:graphic>
          <a:graphicData uri="http://schemas.openxmlformats.org/presentationml/2006/ole">
            <mc:AlternateContent xmlns:mc="http://schemas.openxmlformats.org/markup-compatibility/2006">
              <mc:Choice xmlns:v="urn:schemas-microsoft-com:vml" Requires="v">
                <p:oleObj name="Equation" r:id="rId12" imgW="609480" imgH="228600" progId="Equation.3">
                  <p:embed/>
                </p:oleObj>
              </mc:Choice>
              <mc:Fallback>
                <p:oleObj name="Equation" r:id="rId12" imgW="609480" imgH="228600" progId="Equation.3">
                  <p:embed/>
                  <p:pic>
                    <p:nvPicPr>
                      <p:cNvPr id="0" name="Object 1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86400" y="3733800"/>
                        <a:ext cx="1447800" cy="619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 name="Group 20"/>
          <p:cNvGrpSpPr>
            <a:grpSpLocks/>
          </p:cNvGrpSpPr>
          <p:nvPr/>
        </p:nvGrpSpPr>
        <p:grpSpPr bwMode="auto">
          <a:xfrm>
            <a:off x="914400" y="1181100"/>
            <a:ext cx="4324350" cy="571500"/>
            <a:chOff x="518" y="744"/>
            <a:chExt cx="2724" cy="360"/>
          </a:xfrm>
        </p:grpSpPr>
        <p:grpSp>
          <p:nvGrpSpPr>
            <p:cNvPr id="4111" name="Group 21"/>
            <p:cNvGrpSpPr>
              <a:grpSpLocks/>
            </p:cNvGrpSpPr>
            <p:nvPr/>
          </p:nvGrpSpPr>
          <p:grpSpPr bwMode="auto">
            <a:xfrm>
              <a:off x="1296" y="744"/>
              <a:ext cx="1946" cy="360"/>
              <a:chOff x="2256" y="864"/>
              <a:chExt cx="1946" cy="360"/>
            </a:xfrm>
          </p:grpSpPr>
          <p:grpSp>
            <p:nvGrpSpPr>
              <p:cNvPr id="4113" name="Group 22"/>
              <p:cNvGrpSpPr>
                <a:grpSpLocks/>
              </p:cNvGrpSpPr>
              <p:nvPr/>
            </p:nvGrpSpPr>
            <p:grpSpPr bwMode="auto">
              <a:xfrm>
                <a:off x="3744" y="864"/>
                <a:ext cx="458" cy="342"/>
                <a:chOff x="4944" y="858"/>
                <a:chExt cx="458" cy="342"/>
              </a:xfrm>
            </p:grpSpPr>
            <p:graphicFrame>
              <p:nvGraphicFramePr>
                <p:cNvPr id="4103" name="Object 23"/>
                <p:cNvGraphicFramePr>
                  <a:graphicFrameLocks noChangeAspect="1"/>
                </p:cNvGraphicFramePr>
                <p:nvPr/>
              </p:nvGraphicFramePr>
              <p:xfrm>
                <a:off x="4944" y="864"/>
                <a:ext cx="273" cy="336"/>
              </p:xfrm>
              <a:graphic>
                <a:graphicData uri="http://schemas.openxmlformats.org/presentationml/2006/ole">
                  <mc:AlternateContent xmlns:mc="http://schemas.openxmlformats.org/markup-compatibility/2006">
                    <mc:Choice xmlns:v="urn:schemas-microsoft-com:vml" Requires="v">
                      <p:oleObj name="Equation" r:id="rId14" imgW="164880" imgH="203040" progId="Equation.3">
                        <p:embed/>
                      </p:oleObj>
                    </mc:Choice>
                    <mc:Fallback>
                      <p:oleObj name="Equation" r:id="rId14" imgW="164880" imgH="203040" progId="Equation.3">
                        <p:embed/>
                        <p:pic>
                          <p:nvPicPr>
                            <p:cNvPr id="0" name="Object 2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944" y="864"/>
                              <a:ext cx="27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114" name="Text Box 24"/>
                <p:cNvSpPr txBox="1">
                  <a:spLocks noChangeArrowheads="1"/>
                </p:cNvSpPr>
                <p:nvPr/>
              </p:nvSpPr>
              <p:spPr bwMode="auto">
                <a:xfrm>
                  <a:off x="5174" y="858"/>
                  <a:ext cx="228"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a:solidFill>
                        <a:schemeClr val="accent2"/>
                      </a:solidFill>
                    </a:rPr>
                    <a:t>?</a:t>
                  </a:r>
                </a:p>
              </p:txBody>
            </p:sp>
          </p:grpSp>
          <p:graphicFrame>
            <p:nvGraphicFramePr>
              <p:cNvPr id="4102" name="Object 25"/>
              <p:cNvGraphicFramePr>
                <a:graphicFrameLocks noChangeAspect="1"/>
              </p:cNvGraphicFramePr>
              <p:nvPr/>
            </p:nvGraphicFramePr>
            <p:xfrm>
              <a:off x="2256" y="912"/>
              <a:ext cx="1184" cy="312"/>
            </p:xfrm>
            <a:graphic>
              <a:graphicData uri="http://schemas.openxmlformats.org/presentationml/2006/ole">
                <mc:AlternateContent xmlns:mc="http://schemas.openxmlformats.org/markup-compatibility/2006">
                  <mc:Choice xmlns:v="urn:schemas-microsoft-com:vml" Requires="v">
                    <p:oleObj name="Equation" r:id="rId16" imgW="1879560" imgH="495000" progId="Equation.3">
                      <p:embed/>
                    </p:oleObj>
                  </mc:Choice>
                  <mc:Fallback>
                    <p:oleObj name="Equation" r:id="rId16" imgW="1879560" imgH="495000" progId="Equation.3">
                      <p:embed/>
                      <p:pic>
                        <p:nvPicPr>
                          <p:cNvPr id="0" name="Object 2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56" y="912"/>
                            <a:ext cx="1184"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112" name="Text Box 26"/>
            <p:cNvSpPr txBox="1">
              <a:spLocks noChangeArrowheads="1"/>
            </p:cNvSpPr>
            <p:nvPr/>
          </p:nvSpPr>
          <p:spPr bwMode="auto">
            <a:xfrm>
              <a:off x="518" y="748"/>
              <a:ext cx="794"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a:solidFill>
                    <a:schemeClr val="accent2"/>
                  </a:solidFill>
                </a:rPr>
                <a:t>问题：</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5842"/>
                                        </p:tgtEl>
                                        <p:attrNameLst>
                                          <p:attrName>style.visibility</p:attrName>
                                        </p:attrNameLst>
                                      </p:cBhvr>
                                      <p:to>
                                        <p:strVal val="visible"/>
                                      </p:to>
                                    </p:set>
                                    <p:animEffect transition="in" filter="blinds(horizontal)">
                                      <p:cBhvr>
                                        <p:cTn id="7" dur="500"/>
                                        <p:tgtEl>
                                          <p:spTgt spid="358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blinds(horizontal)">
                                      <p:cBhvr>
                                        <p:cTn id="17" dur="500"/>
                                        <p:tgtEl>
                                          <p:spTgt spid="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blinds(horizontal)">
                                      <p:cBhvr>
                                        <p:cTn id="22" dur="500"/>
                                        <p:tgtEl>
                                          <p:spTgt spid="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blinds(horizontal)">
                                      <p:cBhvr>
                                        <p:cTn id="27" dur="500"/>
                                        <p:tgtEl>
                                          <p:spTgt spid="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nodeType="clickEffect">
                                  <p:stCondLst>
                                    <p:cond delay="0"/>
                                  </p:stCondLst>
                                  <p:childTnLst>
                                    <p:set>
                                      <p:cBhvr>
                                        <p:cTn id="31" dur="1" fill="hold">
                                          <p:stCondLst>
                                            <p:cond delay="0"/>
                                          </p:stCondLst>
                                        </p:cTn>
                                        <p:tgtEl>
                                          <p:spTgt spid="35853"/>
                                        </p:tgtEl>
                                        <p:attrNameLst>
                                          <p:attrName>style.visibility</p:attrName>
                                        </p:attrNameLst>
                                      </p:cBhvr>
                                      <p:to>
                                        <p:strVal val="visible"/>
                                      </p:to>
                                    </p:set>
                                    <p:animEffect transition="in" filter="blinds(horizontal)">
                                      <p:cBhvr>
                                        <p:cTn id="32" dur="500"/>
                                        <p:tgtEl>
                                          <p:spTgt spid="3585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ntr" presetSubtype="10" fill="hold" nodeType="clickEffect">
                                  <p:stCondLst>
                                    <p:cond delay="0"/>
                                  </p:stCondLst>
                                  <p:childTnLst>
                                    <p:set>
                                      <p:cBhvr>
                                        <p:cTn id="36" dur="1" fill="hold">
                                          <p:stCondLst>
                                            <p:cond delay="0"/>
                                          </p:stCondLst>
                                        </p:cTn>
                                        <p:tgtEl>
                                          <p:spTgt spid="35854"/>
                                        </p:tgtEl>
                                        <p:attrNameLst>
                                          <p:attrName>style.visibility</p:attrName>
                                        </p:attrNameLst>
                                      </p:cBhvr>
                                      <p:to>
                                        <p:strVal val="visible"/>
                                      </p:to>
                                    </p:set>
                                    <p:animEffect transition="in" filter="blinds(horizontal)">
                                      <p:cBhvr>
                                        <p:cTn id="37" dur="500"/>
                                        <p:tgtEl>
                                          <p:spTgt spid="35854"/>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3" presetClass="entr" presetSubtype="10" fill="hold" nodeType="clickEffect">
                                  <p:stCondLst>
                                    <p:cond delay="0"/>
                                  </p:stCondLst>
                                  <p:childTnLst>
                                    <p:set>
                                      <p:cBhvr>
                                        <p:cTn id="41" dur="1" fill="hold">
                                          <p:stCondLst>
                                            <p:cond delay="0"/>
                                          </p:stCondLst>
                                        </p:cTn>
                                        <p:tgtEl>
                                          <p:spTgt spid="35859"/>
                                        </p:tgtEl>
                                        <p:attrNameLst>
                                          <p:attrName>style.visibility</p:attrName>
                                        </p:attrNameLst>
                                      </p:cBhvr>
                                      <p:to>
                                        <p:strVal val="visible"/>
                                      </p:to>
                                    </p:set>
                                    <p:animEffect transition="in" filter="blinds(horizontal)">
                                      <p:cBhvr>
                                        <p:cTn id="42" dur="500"/>
                                        <p:tgtEl>
                                          <p:spTgt spid="3585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nodeType="clickEffect">
                                  <p:stCondLst>
                                    <p:cond delay="0"/>
                                  </p:stCondLst>
                                  <p:childTnLst>
                                    <p:set>
                                      <p:cBhvr>
                                        <p:cTn id="46" dur="1" fill="hold">
                                          <p:stCondLst>
                                            <p:cond delay="0"/>
                                          </p:stCondLst>
                                        </p:cTn>
                                        <p:tgtEl>
                                          <p:spTgt spid="35855"/>
                                        </p:tgtEl>
                                        <p:attrNameLst>
                                          <p:attrName>style.visibility</p:attrName>
                                        </p:attrNameLst>
                                      </p:cBhvr>
                                      <p:to>
                                        <p:strVal val="visible"/>
                                      </p:to>
                                    </p:set>
                                    <p:animEffect transition="in" filter="blinds(horizontal)">
                                      <p:cBhvr>
                                        <p:cTn id="47" dur="500"/>
                                        <p:tgtEl>
                                          <p:spTgt spid="358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2"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6" name="Object 2"/>
          <p:cNvGraphicFramePr>
            <a:graphicFrameLocks noChangeAspect="1"/>
          </p:cNvGraphicFramePr>
          <p:nvPr/>
        </p:nvGraphicFramePr>
        <p:xfrm>
          <a:off x="4425950" y="290513"/>
          <a:ext cx="1435100" cy="974725"/>
        </p:xfrm>
        <a:graphic>
          <a:graphicData uri="http://schemas.openxmlformats.org/presentationml/2006/ole">
            <mc:AlternateContent xmlns:mc="http://schemas.openxmlformats.org/markup-compatibility/2006">
              <mc:Choice xmlns:v="urn:schemas-microsoft-com:vml" Requires="v">
                <p:oleObj name="公式" r:id="rId4" imgW="457200" imgH="406080" progId="Equation.3">
                  <p:embed/>
                </p:oleObj>
              </mc:Choice>
              <mc:Fallback>
                <p:oleObj name="公式" r:id="rId4" imgW="457200" imgH="40608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25950" y="290513"/>
                        <a:ext cx="1435100" cy="974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FF99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67" name="Text Box 3"/>
          <p:cNvSpPr txBox="1">
            <a:spLocks noChangeArrowheads="1"/>
          </p:cNvSpPr>
          <p:nvPr/>
        </p:nvSpPr>
        <p:spPr bwMode="auto">
          <a:xfrm>
            <a:off x="533400" y="354013"/>
            <a:ext cx="34480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zh-CN" altLang="en-US" sz="3200">
                <a:solidFill>
                  <a:schemeClr val="accent2"/>
                </a:solidFill>
              </a:rPr>
              <a:t>三、电容器的电容</a:t>
            </a:r>
          </a:p>
        </p:txBody>
      </p:sp>
      <p:sp>
        <p:nvSpPr>
          <p:cNvPr id="36868" name="Text Box 4"/>
          <p:cNvSpPr txBox="1">
            <a:spLocks noChangeArrowheads="1"/>
          </p:cNvSpPr>
          <p:nvPr/>
        </p:nvSpPr>
        <p:spPr bwMode="auto">
          <a:xfrm>
            <a:off x="228600" y="1371600"/>
            <a:ext cx="601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kumimoji="1" sz="2800" b="1">
                <a:solidFill>
                  <a:schemeClr val="tx1"/>
                </a:solidFill>
                <a:latin typeface="Times New Roman" pitchFamily="18" charset="0"/>
                <a:ea typeface="宋体" pitchFamily="2" charset="-122"/>
              </a:defRPr>
            </a:lvl1pPr>
            <a:lvl2pPr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lvl="1" eaLnBrk="1" hangingPunct="1">
              <a:spcBef>
                <a:spcPct val="50000"/>
              </a:spcBef>
              <a:buClr>
                <a:srgbClr val="CC3300"/>
              </a:buClr>
              <a:buFont typeface="Wingdings" pitchFamily="2" charset="2"/>
              <a:buNone/>
            </a:pPr>
            <a:r>
              <a:rPr lang="en-US" altLang="zh-CN">
                <a:solidFill>
                  <a:schemeClr val="accent2"/>
                </a:solidFill>
              </a:rPr>
              <a:t>1. </a:t>
            </a:r>
            <a:r>
              <a:rPr lang="zh-CN" altLang="en-US">
                <a:solidFill>
                  <a:schemeClr val="accent2"/>
                </a:solidFill>
              </a:rPr>
              <a:t>典型的电容器电容的计算</a:t>
            </a:r>
          </a:p>
        </p:txBody>
      </p:sp>
      <p:sp>
        <p:nvSpPr>
          <p:cNvPr id="36869" name="Text Box 5"/>
          <p:cNvSpPr txBox="1">
            <a:spLocks noChangeArrowheads="1"/>
          </p:cNvSpPr>
          <p:nvPr/>
        </p:nvSpPr>
        <p:spPr bwMode="auto">
          <a:xfrm>
            <a:off x="4267200" y="27574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CC0000"/>
                </a:solidFill>
              </a:rPr>
              <a:t>球形</a:t>
            </a:r>
          </a:p>
        </p:txBody>
      </p:sp>
      <p:sp>
        <p:nvSpPr>
          <p:cNvPr id="36870" name="Text Box 6"/>
          <p:cNvSpPr txBox="1">
            <a:spLocks noChangeArrowheads="1"/>
          </p:cNvSpPr>
          <p:nvPr/>
        </p:nvSpPr>
        <p:spPr bwMode="auto">
          <a:xfrm>
            <a:off x="7086600" y="2681288"/>
            <a:ext cx="10668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CC0000"/>
                </a:solidFill>
              </a:rPr>
              <a:t>柱形</a:t>
            </a:r>
            <a:endParaRPr lang="zh-CN" altLang="en-US" b="0">
              <a:solidFill>
                <a:srgbClr val="CC0000"/>
              </a:solidFill>
            </a:endParaRPr>
          </a:p>
        </p:txBody>
      </p:sp>
      <p:sp>
        <p:nvSpPr>
          <p:cNvPr id="36871" name="Text Box 7"/>
          <p:cNvSpPr txBox="1">
            <a:spLocks noChangeArrowheads="1"/>
          </p:cNvSpPr>
          <p:nvPr/>
        </p:nvSpPr>
        <p:spPr bwMode="auto">
          <a:xfrm>
            <a:off x="1447800" y="1981200"/>
            <a:ext cx="838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chemeClr val="accent2"/>
                </a:solidFill>
              </a:rPr>
              <a:t>设</a:t>
            </a:r>
            <a:r>
              <a:rPr lang="en-US" altLang="zh-CN" i="1">
                <a:solidFill>
                  <a:schemeClr val="accent2"/>
                </a:solidFill>
              </a:rPr>
              <a:t>Q</a:t>
            </a:r>
          </a:p>
        </p:txBody>
      </p:sp>
      <p:sp>
        <p:nvSpPr>
          <p:cNvPr id="36872" name="AutoShape 8"/>
          <p:cNvSpPr>
            <a:spLocks noChangeArrowheads="1"/>
          </p:cNvSpPr>
          <p:nvPr/>
        </p:nvSpPr>
        <p:spPr bwMode="auto">
          <a:xfrm>
            <a:off x="2438400" y="2260600"/>
            <a:ext cx="685800" cy="111125"/>
          </a:xfrm>
          <a:prstGeom prst="rightArrow">
            <a:avLst>
              <a:gd name="adj1" fmla="val 50000"/>
              <a:gd name="adj2" fmla="val 154286"/>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36873" name="AutoShape 9"/>
          <p:cNvSpPr>
            <a:spLocks noChangeArrowheads="1"/>
          </p:cNvSpPr>
          <p:nvPr/>
        </p:nvSpPr>
        <p:spPr bwMode="auto">
          <a:xfrm>
            <a:off x="3962400" y="2251075"/>
            <a:ext cx="609600" cy="111125"/>
          </a:xfrm>
          <a:prstGeom prst="rightArrow">
            <a:avLst>
              <a:gd name="adj1" fmla="val 50000"/>
              <a:gd name="adj2" fmla="val 137143"/>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36874" name="AutoShape 10"/>
          <p:cNvSpPr>
            <a:spLocks noChangeArrowheads="1"/>
          </p:cNvSpPr>
          <p:nvPr/>
        </p:nvSpPr>
        <p:spPr bwMode="auto">
          <a:xfrm>
            <a:off x="5334000" y="2251075"/>
            <a:ext cx="720725" cy="111125"/>
          </a:xfrm>
          <a:prstGeom prst="rightArrow">
            <a:avLst>
              <a:gd name="adj1" fmla="val 50000"/>
              <a:gd name="adj2" fmla="val 162143"/>
            </a:avLst>
          </a:prstGeom>
          <a:solidFill>
            <a:schemeClr val="accent1"/>
          </a:solidFill>
          <a:ln w="9525">
            <a:solidFill>
              <a:schemeClr val="tx1"/>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grpSp>
        <p:nvGrpSpPr>
          <p:cNvPr id="2" name="Group 11"/>
          <p:cNvGrpSpPr>
            <a:grpSpLocks/>
          </p:cNvGrpSpPr>
          <p:nvPr/>
        </p:nvGrpSpPr>
        <p:grpSpPr bwMode="auto">
          <a:xfrm>
            <a:off x="3962400" y="3581400"/>
            <a:ext cx="1447800" cy="1447800"/>
            <a:chOff x="912" y="1680"/>
            <a:chExt cx="912" cy="912"/>
          </a:xfrm>
        </p:grpSpPr>
        <p:sp>
          <p:nvSpPr>
            <p:cNvPr id="5153" name="Oval 12"/>
            <p:cNvSpPr>
              <a:spLocks noChangeArrowheads="1"/>
            </p:cNvSpPr>
            <p:nvPr/>
          </p:nvSpPr>
          <p:spPr bwMode="auto">
            <a:xfrm>
              <a:off x="1200" y="1968"/>
              <a:ext cx="288" cy="288"/>
            </a:xfrm>
            <a:prstGeom prst="ellipse">
              <a:avLst/>
            </a:prstGeom>
            <a:solidFill>
              <a:srgbClr val="FF9900"/>
            </a:solidFill>
            <a:ln w="9525">
              <a:solidFill>
                <a:schemeClr val="accent2"/>
              </a:solidFill>
              <a:round/>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5154" name="AutoShape 13"/>
            <p:cNvSpPr>
              <a:spLocks noChangeArrowheads="1"/>
            </p:cNvSpPr>
            <p:nvPr/>
          </p:nvSpPr>
          <p:spPr bwMode="auto">
            <a:xfrm>
              <a:off x="912" y="1680"/>
              <a:ext cx="912" cy="912"/>
            </a:xfrm>
            <a:custGeom>
              <a:avLst/>
              <a:gdLst>
                <a:gd name="T0" fmla="*/ 456 w 21600"/>
                <a:gd name="T1" fmla="*/ 0 h 21600"/>
                <a:gd name="T2" fmla="*/ 134 w 21600"/>
                <a:gd name="T3" fmla="*/ 134 h 21600"/>
                <a:gd name="T4" fmla="*/ 0 w 21600"/>
                <a:gd name="T5" fmla="*/ 456 h 21600"/>
                <a:gd name="T6" fmla="*/ 134 w 21600"/>
                <a:gd name="T7" fmla="*/ 778 h 21600"/>
                <a:gd name="T8" fmla="*/ 456 w 21600"/>
                <a:gd name="T9" fmla="*/ 912 h 21600"/>
                <a:gd name="T10" fmla="*/ 778 w 21600"/>
                <a:gd name="T11" fmla="*/ 778 h 21600"/>
                <a:gd name="T12" fmla="*/ 912 w 21600"/>
                <a:gd name="T13" fmla="*/ 456 h 21600"/>
                <a:gd name="T14" fmla="*/ 778 w 21600"/>
                <a:gd name="T15" fmla="*/ 134 h 21600"/>
                <a:gd name="T16" fmla="*/ 0 60000 65536"/>
                <a:gd name="T17" fmla="*/ 0 60000 65536"/>
                <a:gd name="T18" fmla="*/ 0 60000 65536"/>
                <a:gd name="T19" fmla="*/ 0 60000 65536"/>
                <a:gd name="T20" fmla="*/ 0 60000 65536"/>
                <a:gd name="T21" fmla="*/ 0 60000 65536"/>
                <a:gd name="T22" fmla="*/ 0 60000 65536"/>
                <a:gd name="T23" fmla="*/ 0 60000 65536"/>
                <a:gd name="T24" fmla="*/ 3174 w 21600"/>
                <a:gd name="T25" fmla="*/ 3174 h 21600"/>
                <a:gd name="T26" fmla="*/ 18426 w 21600"/>
                <a:gd name="T27" fmla="*/ 18426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2400" y="10800"/>
                  </a:moveTo>
                  <a:cubicBezTo>
                    <a:pt x="2400" y="15439"/>
                    <a:pt x="6161" y="19200"/>
                    <a:pt x="10800" y="19200"/>
                  </a:cubicBezTo>
                  <a:cubicBezTo>
                    <a:pt x="15439" y="19200"/>
                    <a:pt x="19200" y="15439"/>
                    <a:pt x="19200" y="10800"/>
                  </a:cubicBezTo>
                  <a:cubicBezTo>
                    <a:pt x="19200" y="6161"/>
                    <a:pt x="15439" y="2400"/>
                    <a:pt x="10800" y="2400"/>
                  </a:cubicBezTo>
                  <a:cubicBezTo>
                    <a:pt x="6161" y="2400"/>
                    <a:pt x="2400" y="6161"/>
                    <a:pt x="2400" y="10800"/>
                  </a:cubicBezTo>
                  <a:close/>
                </a:path>
              </a:pathLst>
            </a:custGeom>
            <a:solidFill>
              <a:schemeClr val="accent1"/>
            </a:solidFill>
            <a:ln w="9525">
              <a:solidFill>
                <a:schemeClr val="accent2"/>
              </a:solidFill>
              <a:round/>
              <a:headEnd/>
              <a:tailEnd/>
            </a:ln>
          </p:spPr>
          <p:txBody>
            <a:bodyPr wrap="none" anchor="ctr"/>
            <a:lstStyle/>
            <a:p>
              <a:endParaRPr lang="zh-CN" altLang="en-US"/>
            </a:p>
          </p:txBody>
        </p:sp>
        <p:sp>
          <p:nvSpPr>
            <p:cNvPr id="5155" name="Freeform 14"/>
            <p:cNvSpPr>
              <a:spLocks/>
            </p:cNvSpPr>
            <p:nvPr/>
          </p:nvSpPr>
          <p:spPr bwMode="auto">
            <a:xfrm>
              <a:off x="1344" y="2112"/>
              <a:ext cx="297" cy="252"/>
            </a:xfrm>
            <a:custGeom>
              <a:avLst/>
              <a:gdLst>
                <a:gd name="T0" fmla="*/ 0 w 297"/>
                <a:gd name="T1" fmla="*/ 0 h 252"/>
                <a:gd name="T2" fmla="*/ 297 w 297"/>
                <a:gd name="T3" fmla="*/ 252 h 252"/>
                <a:gd name="T4" fmla="*/ 0 60000 65536"/>
                <a:gd name="T5" fmla="*/ 0 60000 65536"/>
                <a:gd name="T6" fmla="*/ 0 w 297"/>
                <a:gd name="T7" fmla="*/ 0 h 252"/>
                <a:gd name="T8" fmla="*/ 297 w 297"/>
                <a:gd name="T9" fmla="*/ 252 h 252"/>
              </a:gdLst>
              <a:ahLst/>
              <a:cxnLst>
                <a:cxn ang="T4">
                  <a:pos x="T0" y="T1"/>
                </a:cxn>
                <a:cxn ang="T5">
                  <a:pos x="T2" y="T3"/>
                </a:cxn>
              </a:cxnLst>
              <a:rect l="T6" t="T7" r="T8" b="T9"/>
              <a:pathLst>
                <a:path w="297" h="252">
                  <a:moveTo>
                    <a:pt x="0" y="0"/>
                  </a:moveTo>
                  <a:lnTo>
                    <a:pt x="297" y="252"/>
                  </a:lnTo>
                </a:path>
              </a:pathLst>
            </a:custGeom>
            <a:noFill/>
            <a:ln w="38100">
              <a:solidFill>
                <a:srgbClr val="CC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56" name="Line 15"/>
            <p:cNvSpPr>
              <a:spLocks noChangeShapeType="1"/>
            </p:cNvSpPr>
            <p:nvPr/>
          </p:nvSpPr>
          <p:spPr bwMode="auto">
            <a:xfrm flipH="1">
              <a:off x="1248" y="2112"/>
              <a:ext cx="96" cy="96"/>
            </a:xfrm>
            <a:prstGeom prst="line">
              <a:avLst/>
            </a:prstGeom>
            <a:noFill/>
            <a:ln w="28575">
              <a:solidFill>
                <a:schemeClr val="bg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7" name="Text Box 16"/>
            <p:cNvSpPr txBox="1">
              <a:spLocks noChangeArrowheads="1"/>
            </p:cNvSpPr>
            <p:nvPr/>
          </p:nvSpPr>
          <p:spPr bwMode="auto">
            <a:xfrm>
              <a:off x="1084" y="1872"/>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p>
          </p:txBody>
        </p:sp>
        <p:sp>
          <p:nvSpPr>
            <p:cNvPr id="5158" name="Text Box 17"/>
            <p:cNvSpPr txBox="1">
              <a:spLocks noChangeArrowheads="1"/>
            </p:cNvSpPr>
            <p:nvPr/>
          </p:nvSpPr>
          <p:spPr bwMode="auto">
            <a:xfrm>
              <a:off x="1440" y="2016"/>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p>
          </p:txBody>
        </p:sp>
      </p:grpSp>
      <p:grpSp>
        <p:nvGrpSpPr>
          <p:cNvPr id="3" name="Group 18"/>
          <p:cNvGrpSpPr>
            <a:grpSpLocks/>
          </p:cNvGrpSpPr>
          <p:nvPr/>
        </p:nvGrpSpPr>
        <p:grpSpPr bwMode="auto">
          <a:xfrm>
            <a:off x="6781800" y="3146425"/>
            <a:ext cx="1524000" cy="2720975"/>
            <a:chOff x="2544" y="1440"/>
            <a:chExt cx="960" cy="1714"/>
          </a:xfrm>
        </p:grpSpPr>
        <p:sp>
          <p:nvSpPr>
            <p:cNvPr id="5146" name="AutoShape 19" descr="深色上对角线"/>
            <p:cNvSpPr>
              <a:spLocks noChangeArrowheads="1"/>
            </p:cNvSpPr>
            <p:nvPr/>
          </p:nvSpPr>
          <p:spPr bwMode="auto">
            <a:xfrm>
              <a:off x="2832" y="1680"/>
              <a:ext cx="384" cy="1104"/>
            </a:xfrm>
            <a:prstGeom prst="can">
              <a:avLst>
                <a:gd name="adj" fmla="val 33542"/>
              </a:avLst>
            </a:prstGeom>
            <a:noFill/>
            <a:ln w="28575">
              <a:solidFill>
                <a:schemeClr val="accent2"/>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5147" name="AutoShape 20"/>
            <p:cNvSpPr>
              <a:spLocks noChangeArrowheads="1"/>
            </p:cNvSpPr>
            <p:nvPr/>
          </p:nvSpPr>
          <p:spPr bwMode="auto">
            <a:xfrm>
              <a:off x="2544" y="1584"/>
              <a:ext cx="960" cy="1296"/>
            </a:xfrm>
            <a:prstGeom prst="can">
              <a:avLst>
                <a:gd name="adj" fmla="val 3375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5148" name="Line 21"/>
            <p:cNvSpPr>
              <a:spLocks noChangeShapeType="1"/>
            </p:cNvSpPr>
            <p:nvPr/>
          </p:nvSpPr>
          <p:spPr bwMode="auto">
            <a:xfrm>
              <a:off x="3024" y="1440"/>
              <a:ext cx="0" cy="1714"/>
            </a:xfrm>
            <a:prstGeom prst="line">
              <a:avLst/>
            </a:prstGeom>
            <a:noFill/>
            <a:ln w="28575">
              <a:solidFill>
                <a:srgbClr val="CC3300"/>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49" name="Line 22"/>
            <p:cNvSpPr>
              <a:spLocks noChangeShapeType="1"/>
            </p:cNvSpPr>
            <p:nvPr/>
          </p:nvSpPr>
          <p:spPr bwMode="auto">
            <a:xfrm>
              <a:off x="3024" y="1752"/>
              <a:ext cx="192"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0" name="Line 23"/>
            <p:cNvSpPr>
              <a:spLocks noChangeShapeType="1"/>
            </p:cNvSpPr>
            <p:nvPr/>
          </p:nvSpPr>
          <p:spPr bwMode="auto">
            <a:xfrm>
              <a:off x="3024" y="2736"/>
              <a:ext cx="480"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51" name="Text Box 24"/>
            <p:cNvSpPr txBox="1">
              <a:spLocks noChangeArrowheads="1"/>
            </p:cNvSpPr>
            <p:nvPr/>
          </p:nvSpPr>
          <p:spPr bwMode="auto">
            <a:xfrm>
              <a:off x="2984" y="148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1</a:t>
              </a:r>
            </a:p>
          </p:txBody>
        </p:sp>
        <p:sp>
          <p:nvSpPr>
            <p:cNvPr id="5152" name="Text Box 25"/>
            <p:cNvSpPr txBox="1">
              <a:spLocks noChangeArrowheads="1"/>
            </p:cNvSpPr>
            <p:nvPr/>
          </p:nvSpPr>
          <p:spPr bwMode="auto">
            <a:xfrm>
              <a:off x="3196" y="2448"/>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sz="2400" i="1">
                  <a:solidFill>
                    <a:schemeClr val="accent2"/>
                  </a:solidFill>
                </a:rPr>
                <a:t>R</a:t>
              </a:r>
              <a:r>
                <a:rPr lang="en-US" altLang="zh-CN" sz="2400" baseline="-25000">
                  <a:solidFill>
                    <a:schemeClr val="accent2"/>
                  </a:solidFill>
                </a:rPr>
                <a:t>2</a:t>
              </a:r>
            </a:p>
          </p:txBody>
        </p:sp>
      </p:grpSp>
      <p:graphicFrame>
        <p:nvGraphicFramePr>
          <p:cNvPr id="36890" name="Object 26"/>
          <p:cNvGraphicFramePr>
            <a:graphicFrameLocks noChangeAspect="1"/>
          </p:cNvGraphicFramePr>
          <p:nvPr/>
        </p:nvGraphicFramePr>
        <p:xfrm>
          <a:off x="3390900" y="2057400"/>
          <a:ext cx="342900" cy="381000"/>
        </p:xfrm>
        <a:graphic>
          <a:graphicData uri="http://schemas.openxmlformats.org/presentationml/2006/ole">
            <mc:AlternateContent xmlns:mc="http://schemas.openxmlformats.org/markup-compatibility/2006">
              <mc:Choice xmlns:v="urn:schemas-microsoft-com:vml" Requires="v">
                <p:oleObj name="Equation" r:id="rId6" imgW="342720" imgH="380880" progId="Equation.3">
                  <p:embed/>
                </p:oleObj>
              </mc:Choice>
              <mc:Fallback>
                <p:oleObj name="Equation" r:id="rId6" imgW="342720" imgH="380880" progId="Equation.3">
                  <p:embed/>
                  <p:pic>
                    <p:nvPicPr>
                      <p:cNvPr id="0" name="Object 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90900" y="2057400"/>
                        <a:ext cx="3429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1" name="Text Box 27"/>
          <p:cNvSpPr txBox="1">
            <a:spLocks noChangeArrowheads="1"/>
          </p:cNvSpPr>
          <p:nvPr/>
        </p:nvSpPr>
        <p:spPr bwMode="auto">
          <a:xfrm>
            <a:off x="4740275" y="1981200"/>
            <a:ext cx="4413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r>
              <a:rPr lang="en-US" altLang="zh-CN" i="1">
                <a:solidFill>
                  <a:schemeClr val="accent2"/>
                </a:solidFill>
              </a:rPr>
              <a:t>U</a:t>
            </a:r>
          </a:p>
        </p:txBody>
      </p:sp>
      <p:graphicFrame>
        <p:nvGraphicFramePr>
          <p:cNvPr id="36892" name="Object 28"/>
          <p:cNvGraphicFramePr>
            <a:graphicFrameLocks noChangeAspect="1"/>
          </p:cNvGraphicFramePr>
          <p:nvPr/>
        </p:nvGraphicFramePr>
        <p:xfrm>
          <a:off x="6324600" y="1828800"/>
          <a:ext cx="1028700" cy="889000"/>
        </p:xfrm>
        <a:graphic>
          <a:graphicData uri="http://schemas.openxmlformats.org/presentationml/2006/ole">
            <mc:AlternateContent xmlns:mc="http://schemas.openxmlformats.org/markup-compatibility/2006">
              <mc:Choice xmlns:v="urn:schemas-microsoft-com:vml" Requires="v">
                <p:oleObj name="Equation" r:id="rId8" imgW="1028520" imgH="888840" progId="Equation.3">
                  <p:embed/>
                </p:oleObj>
              </mc:Choice>
              <mc:Fallback>
                <p:oleObj name="Equation" r:id="rId8" imgW="1028520" imgH="888840" progId="Equation.3">
                  <p:embed/>
                  <p:pic>
                    <p:nvPicPr>
                      <p:cNvPr id="0" name="Object 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324600" y="1828800"/>
                        <a:ext cx="1028700"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3" name="Object 29"/>
          <p:cNvGraphicFramePr>
            <a:graphicFrameLocks noChangeAspect="1"/>
          </p:cNvGraphicFramePr>
          <p:nvPr/>
        </p:nvGraphicFramePr>
        <p:xfrm>
          <a:off x="6372225" y="5699125"/>
          <a:ext cx="2447925" cy="947738"/>
        </p:xfrm>
        <a:graphic>
          <a:graphicData uri="http://schemas.openxmlformats.org/presentationml/2006/ole">
            <mc:AlternateContent xmlns:mc="http://schemas.openxmlformats.org/markup-compatibility/2006">
              <mc:Choice xmlns:v="urn:schemas-microsoft-com:vml" Requires="v">
                <p:oleObj name="公式" r:id="rId10" imgW="1295280" imgH="444240" progId="Equation.3">
                  <p:embed/>
                </p:oleObj>
              </mc:Choice>
              <mc:Fallback>
                <p:oleObj name="公式" r:id="rId10" imgW="1295280" imgH="444240" progId="Equation.3">
                  <p:embed/>
                  <p:pic>
                    <p:nvPicPr>
                      <p:cNvPr id="0" name="Object 2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372225" y="5699125"/>
                        <a:ext cx="2447925" cy="947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94" name="Object 30"/>
          <p:cNvGraphicFramePr>
            <a:graphicFrameLocks noChangeAspect="1"/>
          </p:cNvGraphicFramePr>
          <p:nvPr/>
        </p:nvGraphicFramePr>
        <p:xfrm>
          <a:off x="3481388" y="5661025"/>
          <a:ext cx="2470150" cy="962025"/>
        </p:xfrm>
        <a:graphic>
          <a:graphicData uri="http://schemas.openxmlformats.org/presentationml/2006/ole">
            <mc:AlternateContent xmlns:mc="http://schemas.openxmlformats.org/markup-compatibility/2006">
              <mc:Choice xmlns:v="urn:schemas-microsoft-com:vml" Requires="v">
                <p:oleObj name="公式" r:id="rId12" imgW="1384200" imgH="444240" progId="Equation.3">
                  <p:embed/>
                </p:oleObj>
              </mc:Choice>
              <mc:Fallback>
                <p:oleObj name="公式" r:id="rId12" imgW="1384200" imgH="444240" progId="Equation.3">
                  <p:embed/>
                  <p:pic>
                    <p:nvPicPr>
                      <p:cNvPr id="0" name="Object 3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81388" y="5661025"/>
                        <a:ext cx="2470150"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95" name="Text Box 31"/>
          <p:cNvSpPr txBox="1">
            <a:spLocks noChangeArrowheads="1"/>
          </p:cNvSpPr>
          <p:nvPr/>
        </p:nvSpPr>
        <p:spPr bwMode="auto">
          <a:xfrm>
            <a:off x="990600" y="2740025"/>
            <a:ext cx="16002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zh-CN" altLang="en-US">
                <a:solidFill>
                  <a:srgbClr val="CC0000"/>
                </a:solidFill>
              </a:rPr>
              <a:t>平行板</a:t>
            </a:r>
          </a:p>
        </p:txBody>
      </p:sp>
      <p:grpSp>
        <p:nvGrpSpPr>
          <p:cNvPr id="4" name="Group 32"/>
          <p:cNvGrpSpPr>
            <a:grpSpLocks/>
          </p:cNvGrpSpPr>
          <p:nvPr/>
        </p:nvGrpSpPr>
        <p:grpSpPr bwMode="auto">
          <a:xfrm>
            <a:off x="1143000" y="3273425"/>
            <a:ext cx="1066800" cy="2362200"/>
            <a:chOff x="720" y="2062"/>
            <a:chExt cx="672" cy="1488"/>
          </a:xfrm>
        </p:grpSpPr>
        <p:sp>
          <p:nvSpPr>
            <p:cNvPr id="5141" name="Rectangle 33"/>
            <p:cNvSpPr>
              <a:spLocks noChangeArrowheads="1"/>
            </p:cNvSpPr>
            <p:nvPr/>
          </p:nvSpPr>
          <p:spPr bwMode="auto">
            <a:xfrm>
              <a:off x="864" y="2062"/>
              <a:ext cx="384" cy="1440"/>
            </a:xfrm>
            <a:prstGeom prst="rect">
              <a:avLst/>
            </a:prstGeom>
            <a:solidFill>
              <a:schemeClr val="accent1"/>
            </a:solidFill>
            <a:ln w="28575">
              <a:solidFill>
                <a:srgbClr val="00AA7D"/>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algn="ctr" eaLnBrk="1" hangingPunct="1"/>
              <a:endParaRPr lang="en-US" altLang="zh-CN" sz="2400" b="0"/>
            </a:p>
          </p:txBody>
        </p:sp>
        <p:grpSp>
          <p:nvGrpSpPr>
            <p:cNvPr id="5142" name="Group 34"/>
            <p:cNvGrpSpPr>
              <a:grpSpLocks/>
            </p:cNvGrpSpPr>
            <p:nvPr/>
          </p:nvGrpSpPr>
          <p:grpSpPr bwMode="auto">
            <a:xfrm>
              <a:off x="720" y="2062"/>
              <a:ext cx="672" cy="1488"/>
              <a:chOff x="4368" y="1440"/>
              <a:chExt cx="672" cy="1488"/>
            </a:xfrm>
          </p:grpSpPr>
          <p:sp>
            <p:nvSpPr>
              <p:cNvPr id="5143" name="Rectangle 35"/>
              <p:cNvSpPr>
                <a:spLocks noChangeArrowheads="1"/>
              </p:cNvSpPr>
              <p:nvPr/>
            </p:nvSpPr>
            <p:spPr bwMode="auto">
              <a:xfrm>
                <a:off x="4896"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5144" name="Rectangle 36"/>
              <p:cNvSpPr>
                <a:spLocks noChangeArrowheads="1"/>
              </p:cNvSpPr>
              <p:nvPr/>
            </p:nvSpPr>
            <p:spPr bwMode="auto">
              <a:xfrm>
                <a:off x="4368" y="1440"/>
                <a:ext cx="144" cy="1440"/>
              </a:xfrm>
              <a:prstGeom prst="rect">
                <a:avLst/>
              </a:prstGeom>
              <a:solidFill>
                <a:srgbClr val="FF9900"/>
              </a:solidFill>
              <a:ln w="28575">
                <a:solidFill>
                  <a:schemeClr val="accent2"/>
                </a:solidFill>
                <a:miter lim="800000"/>
                <a:headEnd/>
                <a:tailEnd/>
              </a:ln>
            </p:spPr>
            <p:txBody>
              <a:bodyPr wrap="none" anchor="ct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endParaRPr lang="zh-CN" altLang="en-US"/>
              </a:p>
            </p:txBody>
          </p:sp>
          <p:sp>
            <p:nvSpPr>
              <p:cNvPr id="5145" name="Text Box 37"/>
              <p:cNvSpPr txBox="1">
                <a:spLocks noChangeArrowheads="1"/>
              </p:cNvSpPr>
              <p:nvPr/>
            </p:nvSpPr>
            <p:spPr bwMode="auto">
              <a:xfrm>
                <a:off x="4608" y="2640"/>
                <a:ext cx="4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800" b="1">
                    <a:solidFill>
                      <a:schemeClr val="tx1"/>
                    </a:solidFill>
                    <a:latin typeface="Times New Roman" pitchFamily="18" charset="0"/>
                    <a:ea typeface="宋体" pitchFamily="2" charset="-122"/>
                  </a:defRPr>
                </a:lvl1pPr>
                <a:lvl2pPr marL="742950" indent="-285750" eaLnBrk="0" hangingPunct="0">
                  <a:defRPr kumimoji="1" sz="2800" b="1">
                    <a:solidFill>
                      <a:schemeClr val="tx1"/>
                    </a:solidFill>
                    <a:latin typeface="Times New Roman" pitchFamily="18" charset="0"/>
                    <a:ea typeface="宋体" pitchFamily="2" charset="-122"/>
                  </a:defRPr>
                </a:lvl2pPr>
                <a:lvl3pPr marL="1143000" indent="-228600" eaLnBrk="0" hangingPunct="0">
                  <a:defRPr kumimoji="1" sz="2800" b="1">
                    <a:solidFill>
                      <a:schemeClr val="tx1"/>
                    </a:solidFill>
                    <a:latin typeface="Times New Roman" pitchFamily="18" charset="0"/>
                    <a:ea typeface="宋体" pitchFamily="2" charset="-122"/>
                  </a:defRPr>
                </a:lvl3pPr>
                <a:lvl4pPr marL="1600200" indent="-228600" eaLnBrk="0" hangingPunct="0">
                  <a:defRPr kumimoji="1" sz="2800" b="1">
                    <a:solidFill>
                      <a:schemeClr val="tx1"/>
                    </a:solidFill>
                    <a:latin typeface="Times New Roman" pitchFamily="18" charset="0"/>
                    <a:ea typeface="宋体" pitchFamily="2" charset="-122"/>
                  </a:defRPr>
                </a:lvl4pPr>
                <a:lvl5pPr marL="2057400" indent="-228600" eaLnBrk="0" hangingPunct="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eaLnBrk="1" hangingPunct="1">
                  <a:spcBef>
                    <a:spcPct val="50000"/>
                  </a:spcBef>
                </a:pPr>
                <a:r>
                  <a:rPr lang="en-US" altLang="zh-CN" sz="2400" i="1">
                    <a:solidFill>
                      <a:schemeClr val="accent2"/>
                    </a:solidFill>
                  </a:rPr>
                  <a:t>d</a:t>
                </a:r>
                <a:endParaRPr lang="en-US" altLang="zh-CN" sz="2400" b="0">
                  <a:solidFill>
                    <a:schemeClr val="accent2"/>
                  </a:solidFill>
                </a:endParaRPr>
              </a:p>
            </p:txBody>
          </p:sp>
        </p:grpSp>
      </p:grpSp>
      <p:graphicFrame>
        <p:nvGraphicFramePr>
          <p:cNvPr id="36902" name="Object 38"/>
          <p:cNvGraphicFramePr>
            <a:graphicFrameLocks noChangeAspect="1"/>
          </p:cNvGraphicFramePr>
          <p:nvPr/>
        </p:nvGraphicFramePr>
        <p:xfrm>
          <a:off x="755650" y="5661025"/>
          <a:ext cx="2016125" cy="933450"/>
        </p:xfrm>
        <a:graphic>
          <a:graphicData uri="http://schemas.openxmlformats.org/presentationml/2006/ole">
            <mc:AlternateContent xmlns:mc="http://schemas.openxmlformats.org/markup-compatibility/2006">
              <mc:Choice xmlns:v="urn:schemas-microsoft-com:vml" Requires="v">
                <p:oleObj name="公式" r:id="rId14" imgW="1002960" imgH="406080" progId="Equation.3">
                  <p:embed/>
                </p:oleObj>
              </mc:Choice>
              <mc:Fallback>
                <p:oleObj name="公式" r:id="rId14" imgW="1002960" imgH="406080" progId="Equation.3">
                  <p:embed/>
                  <p:pic>
                    <p:nvPicPr>
                      <p:cNvPr id="0" name="Object 3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55650" y="5661025"/>
                        <a:ext cx="2016125" cy="933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867"/>
                                        </p:tgtEl>
                                        <p:attrNameLst>
                                          <p:attrName>style.visibility</p:attrName>
                                        </p:attrNameLst>
                                      </p:cBhvr>
                                      <p:to>
                                        <p:strVal val="visible"/>
                                      </p:to>
                                    </p:set>
                                    <p:animEffect transition="in" filter="wipe(left)">
                                      <p:cBhvr>
                                        <p:cTn id="7" dur="500"/>
                                        <p:tgtEl>
                                          <p:spTgt spid="36867"/>
                                        </p:tgtEl>
                                      </p:cBhvr>
                                    </p:animEffect>
                                  </p:childTnLst>
                                </p:cTn>
                              </p:par>
                            </p:childTnLst>
                          </p:cTn>
                        </p:par>
                        <p:par>
                          <p:cTn id="8" fill="hold" nodeType="afterGroup">
                            <p:stCondLst>
                              <p:cond delay="500"/>
                            </p:stCondLst>
                            <p:childTnLst>
                              <p:par>
                                <p:cTn id="9" presetID="23" presetClass="entr" presetSubtype="16" fill="hold" nodeType="afterEffect">
                                  <p:stCondLst>
                                    <p:cond delay="0"/>
                                  </p:stCondLst>
                                  <p:childTnLst>
                                    <p:set>
                                      <p:cBhvr>
                                        <p:cTn id="10" dur="1" fill="hold">
                                          <p:stCondLst>
                                            <p:cond delay="0"/>
                                          </p:stCondLst>
                                        </p:cTn>
                                        <p:tgtEl>
                                          <p:spTgt spid="36866"/>
                                        </p:tgtEl>
                                        <p:attrNameLst>
                                          <p:attrName>style.visibility</p:attrName>
                                        </p:attrNameLst>
                                      </p:cBhvr>
                                      <p:to>
                                        <p:strVal val="visible"/>
                                      </p:to>
                                    </p:set>
                                    <p:anim calcmode="lin" valueType="num">
                                      <p:cBhvr>
                                        <p:cTn id="11" dur="500" fill="hold"/>
                                        <p:tgtEl>
                                          <p:spTgt spid="36866"/>
                                        </p:tgtEl>
                                        <p:attrNameLst>
                                          <p:attrName>ppt_w</p:attrName>
                                        </p:attrNameLst>
                                      </p:cBhvr>
                                      <p:tavLst>
                                        <p:tav tm="0">
                                          <p:val>
                                            <p:fltVal val="0"/>
                                          </p:val>
                                        </p:tav>
                                        <p:tav tm="100000">
                                          <p:val>
                                            <p:strVal val="#ppt_w"/>
                                          </p:val>
                                        </p:tav>
                                      </p:tavLst>
                                    </p:anim>
                                    <p:anim calcmode="lin" valueType="num">
                                      <p:cBhvr>
                                        <p:cTn id="12" dur="500" fill="hold"/>
                                        <p:tgtEl>
                                          <p:spTgt spid="36866"/>
                                        </p:tgtEl>
                                        <p:attrNameLst>
                                          <p:attrName>ppt_h</p:attrName>
                                        </p:attrNameLst>
                                      </p:cBhvr>
                                      <p:tavLst>
                                        <p:tav tm="0">
                                          <p:val>
                                            <p:fltVal val="0"/>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6868"/>
                                        </p:tgtEl>
                                        <p:attrNameLst>
                                          <p:attrName>style.visibility</p:attrName>
                                        </p:attrNameLst>
                                      </p:cBhvr>
                                      <p:to>
                                        <p:strVal val="visible"/>
                                      </p:to>
                                    </p:set>
                                    <p:animEffect transition="in" filter="wipe(left)">
                                      <p:cBhvr>
                                        <p:cTn id="17" dur="500"/>
                                        <p:tgtEl>
                                          <p:spTgt spid="3686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6871"/>
                                        </p:tgtEl>
                                        <p:attrNameLst>
                                          <p:attrName>style.visibility</p:attrName>
                                        </p:attrNameLst>
                                      </p:cBhvr>
                                      <p:to>
                                        <p:strVal val="visible"/>
                                      </p:to>
                                    </p:set>
                                    <p:animEffect transition="in" filter="wipe(left)">
                                      <p:cBhvr>
                                        <p:cTn id="22" dur="500"/>
                                        <p:tgtEl>
                                          <p:spTgt spid="36871"/>
                                        </p:tgtEl>
                                      </p:cBhvr>
                                    </p:animEffect>
                                  </p:childTnLst>
                                  <p:subTnLst>
                                    <p:audio>
                                      <p:cMediaNode>
                                        <p:cTn display="0" masterRel="sameClick">
                                          <p:stCondLst>
                                            <p:cond evt="begin" delay="0">
                                              <p:tn val="20"/>
                                            </p:cond>
                                          </p:stCondLst>
                                          <p:endCondLst>
                                            <p:cond evt="onStopAudio" delay="0">
                                              <p:tgtEl>
                                                <p:sldTgt/>
                                              </p:tgtEl>
                                            </p:cond>
                                          </p:endCondLst>
                                        </p:cTn>
                                        <p:tgtEl>
                                          <p:sndTgt r:embed="rId2"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6872"/>
                                        </p:tgtEl>
                                        <p:attrNameLst>
                                          <p:attrName>style.visibility</p:attrName>
                                        </p:attrNameLst>
                                      </p:cBhvr>
                                      <p:to>
                                        <p:strVal val="visible"/>
                                      </p:to>
                                    </p:set>
                                    <p:animEffect transition="in" filter="wipe(left)">
                                      <p:cBhvr>
                                        <p:cTn id="27" dur="500"/>
                                        <p:tgtEl>
                                          <p:spTgt spid="36872"/>
                                        </p:tgtEl>
                                      </p:cBhvr>
                                    </p:animEffect>
                                  </p:childTnLst>
                                  <p:subTnLst>
                                    <p:audio>
                                      <p:cMediaNode>
                                        <p:cTn display="0" masterRel="sameClick">
                                          <p:stCondLst>
                                            <p:cond evt="begin" delay="0">
                                              <p:tn val="25"/>
                                            </p:cond>
                                          </p:stCondLst>
                                          <p:endCondLst>
                                            <p:cond evt="onStopAudio" delay="0">
                                              <p:tgtEl>
                                                <p:sldTgt/>
                                              </p:tgtEl>
                                            </p:cond>
                                          </p:endCondLst>
                                        </p:cTn>
                                        <p:tgtEl>
                                          <p:sndTgt r:embed="rId2" name="WHOOSH.WAV"/>
                                        </p:tgtEl>
                                      </p:cMediaNode>
                                    </p:audio>
                                  </p:subTnLst>
                                </p:cTn>
                              </p:par>
                            </p:childTnLst>
                          </p:cTn>
                        </p:par>
                        <p:par>
                          <p:cTn id="28" fill="hold" nodeType="afterGroup">
                            <p:stCondLst>
                              <p:cond delay="500"/>
                            </p:stCondLst>
                            <p:childTnLst>
                              <p:par>
                                <p:cTn id="29" presetID="22" presetClass="entr" presetSubtype="8" fill="hold" nodeType="afterEffect">
                                  <p:stCondLst>
                                    <p:cond delay="0"/>
                                  </p:stCondLst>
                                  <p:childTnLst>
                                    <p:set>
                                      <p:cBhvr>
                                        <p:cTn id="30" dur="1" fill="hold">
                                          <p:stCondLst>
                                            <p:cond delay="0"/>
                                          </p:stCondLst>
                                        </p:cTn>
                                        <p:tgtEl>
                                          <p:spTgt spid="36890"/>
                                        </p:tgtEl>
                                        <p:attrNameLst>
                                          <p:attrName>style.visibility</p:attrName>
                                        </p:attrNameLst>
                                      </p:cBhvr>
                                      <p:to>
                                        <p:strVal val="visible"/>
                                      </p:to>
                                    </p:set>
                                    <p:animEffect transition="in" filter="wipe(left)">
                                      <p:cBhvr>
                                        <p:cTn id="31" dur="500"/>
                                        <p:tgtEl>
                                          <p:spTgt spid="36890"/>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36873"/>
                                        </p:tgtEl>
                                        <p:attrNameLst>
                                          <p:attrName>style.visibility</p:attrName>
                                        </p:attrNameLst>
                                      </p:cBhvr>
                                      <p:to>
                                        <p:strVal val="visible"/>
                                      </p:to>
                                    </p:set>
                                    <p:animEffect transition="in" filter="wipe(left)">
                                      <p:cBhvr>
                                        <p:cTn id="36" dur="500"/>
                                        <p:tgtEl>
                                          <p:spTgt spid="36873"/>
                                        </p:tgtEl>
                                      </p:cBhvr>
                                    </p:animEffect>
                                  </p:childTnLst>
                                  <p:subTnLst>
                                    <p:audio>
                                      <p:cMediaNode>
                                        <p:cTn display="0" masterRel="sameClick">
                                          <p:stCondLst>
                                            <p:cond evt="begin" delay="0">
                                              <p:tn val="34"/>
                                            </p:cond>
                                          </p:stCondLst>
                                          <p:endCondLst>
                                            <p:cond evt="onStopAudio" delay="0">
                                              <p:tgtEl>
                                                <p:sldTgt/>
                                              </p:tgtEl>
                                            </p:cond>
                                          </p:endCondLst>
                                        </p:cTn>
                                        <p:tgtEl>
                                          <p:sndTgt r:embed="rId2" name="WHOOSH.WAV"/>
                                        </p:tgtEl>
                                      </p:cMediaNode>
                                    </p:audio>
                                  </p:subTnLst>
                                </p:cTn>
                              </p:par>
                            </p:childTnLst>
                          </p:cTn>
                        </p:par>
                        <p:par>
                          <p:cTn id="37" fill="hold" nodeType="afterGroup">
                            <p:stCondLst>
                              <p:cond delay="500"/>
                            </p:stCondLst>
                            <p:childTnLst>
                              <p:par>
                                <p:cTn id="38" presetID="22" presetClass="entr" presetSubtype="8" fill="hold" grpId="0" nodeType="afterEffect">
                                  <p:stCondLst>
                                    <p:cond delay="0"/>
                                  </p:stCondLst>
                                  <p:childTnLst>
                                    <p:set>
                                      <p:cBhvr>
                                        <p:cTn id="39" dur="1" fill="hold">
                                          <p:stCondLst>
                                            <p:cond delay="0"/>
                                          </p:stCondLst>
                                        </p:cTn>
                                        <p:tgtEl>
                                          <p:spTgt spid="36891"/>
                                        </p:tgtEl>
                                        <p:attrNameLst>
                                          <p:attrName>style.visibility</p:attrName>
                                        </p:attrNameLst>
                                      </p:cBhvr>
                                      <p:to>
                                        <p:strVal val="visible"/>
                                      </p:to>
                                    </p:set>
                                    <p:animEffect transition="in" filter="wipe(left)">
                                      <p:cBhvr>
                                        <p:cTn id="40" dur="500"/>
                                        <p:tgtEl>
                                          <p:spTgt spid="36891"/>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22" presetClass="entr" presetSubtype="8" fill="hold" grpId="0" nodeType="clickEffect">
                                  <p:stCondLst>
                                    <p:cond delay="0"/>
                                  </p:stCondLst>
                                  <p:childTnLst>
                                    <p:set>
                                      <p:cBhvr>
                                        <p:cTn id="44" dur="1" fill="hold">
                                          <p:stCondLst>
                                            <p:cond delay="0"/>
                                          </p:stCondLst>
                                        </p:cTn>
                                        <p:tgtEl>
                                          <p:spTgt spid="36874"/>
                                        </p:tgtEl>
                                        <p:attrNameLst>
                                          <p:attrName>style.visibility</p:attrName>
                                        </p:attrNameLst>
                                      </p:cBhvr>
                                      <p:to>
                                        <p:strVal val="visible"/>
                                      </p:to>
                                    </p:set>
                                    <p:animEffect transition="in" filter="wipe(left)">
                                      <p:cBhvr>
                                        <p:cTn id="45" dur="500"/>
                                        <p:tgtEl>
                                          <p:spTgt spid="36874"/>
                                        </p:tgtEl>
                                      </p:cBhvr>
                                    </p:animEffect>
                                  </p:childTnLst>
                                  <p:subTnLst>
                                    <p:audio>
                                      <p:cMediaNode>
                                        <p:cTn display="0" masterRel="sameClick">
                                          <p:stCondLst>
                                            <p:cond evt="begin" delay="0">
                                              <p:tn val="43"/>
                                            </p:cond>
                                          </p:stCondLst>
                                          <p:endCondLst>
                                            <p:cond evt="onStopAudio" delay="0">
                                              <p:tgtEl>
                                                <p:sldTgt/>
                                              </p:tgtEl>
                                            </p:cond>
                                          </p:endCondLst>
                                        </p:cTn>
                                        <p:tgtEl>
                                          <p:sndTgt r:embed="rId2" name="WHOOSH.WAV"/>
                                        </p:tgtEl>
                                      </p:cMediaNode>
                                    </p:audio>
                                  </p:subTnLst>
                                </p:cTn>
                              </p:par>
                            </p:childTnLst>
                          </p:cTn>
                        </p:par>
                        <p:par>
                          <p:cTn id="46" fill="hold" nodeType="afterGroup">
                            <p:stCondLst>
                              <p:cond delay="500"/>
                            </p:stCondLst>
                            <p:childTnLst>
                              <p:par>
                                <p:cTn id="47" presetID="22" presetClass="entr" presetSubtype="8" fill="hold" nodeType="afterEffect">
                                  <p:stCondLst>
                                    <p:cond delay="0"/>
                                  </p:stCondLst>
                                  <p:childTnLst>
                                    <p:set>
                                      <p:cBhvr>
                                        <p:cTn id="48" dur="1" fill="hold">
                                          <p:stCondLst>
                                            <p:cond delay="0"/>
                                          </p:stCondLst>
                                        </p:cTn>
                                        <p:tgtEl>
                                          <p:spTgt spid="36892"/>
                                        </p:tgtEl>
                                        <p:attrNameLst>
                                          <p:attrName>style.visibility</p:attrName>
                                        </p:attrNameLst>
                                      </p:cBhvr>
                                      <p:to>
                                        <p:strVal val="visible"/>
                                      </p:to>
                                    </p:set>
                                    <p:animEffect transition="in" filter="wipe(left)">
                                      <p:cBhvr>
                                        <p:cTn id="49" dur="500"/>
                                        <p:tgtEl>
                                          <p:spTgt spid="36892"/>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3" presetClass="entr" presetSubtype="10" fill="hold" grpId="0" nodeType="clickEffect">
                                  <p:stCondLst>
                                    <p:cond delay="0"/>
                                  </p:stCondLst>
                                  <p:childTnLst>
                                    <p:set>
                                      <p:cBhvr>
                                        <p:cTn id="53" dur="1" fill="hold">
                                          <p:stCondLst>
                                            <p:cond delay="0"/>
                                          </p:stCondLst>
                                        </p:cTn>
                                        <p:tgtEl>
                                          <p:spTgt spid="36895">
                                            <p:txEl>
                                              <p:pRg st="0" end="0"/>
                                            </p:txEl>
                                          </p:spTgt>
                                        </p:tgtEl>
                                        <p:attrNameLst>
                                          <p:attrName>style.visibility</p:attrName>
                                        </p:attrNameLst>
                                      </p:cBhvr>
                                      <p:to>
                                        <p:strVal val="visible"/>
                                      </p:to>
                                    </p:set>
                                    <p:animEffect transition="in" filter="blinds(horizontal)">
                                      <p:cBhvr>
                                        <p:cTn id="54" dur="500"/>
                                        <p:tgtEl>
                                          <p:spTgt spid="36895">
                                            <p:txEl>
                                              <p:pRg st="0" end="0"/>
                                            </p:txEl>
                                          </p:spTgt>
                                        </p:tgtEl>
                                      </p:cBhvr>
                                    </p:animEffect>
                                  </p:childTnLst>
                                  <p:subTnLst>
                                    <p:audio>
                                      <p:cMediaNode>
                                        <p:cTn display="0" masterRel="sameClick">
                                          <p:stCondLst>
                                            <p:cond evt="begin" delay="0">
                                              <p:tn val="52"/>
                                            </p:cond>
                                          </p:stCondLst>
                                          <p:endCondLst>
                                            <p:cond evt="onStopAudio" delay="0">
                                              <p:tgtEl>
                                                <p:sldTgt/>
                                              </p:tgtEl>
                                            </p:cond>
                                          </p:endCondLst>
                                        </p:cTn>
                                        <p:tgtEl>
                                          <p:sndTgt r:embed="rId3" name="WHOOSH.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3" presetClass="entr" presetSubtype="1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animEffect transition="in" filter="blinds(horizontal)">
                                      <p:cBhvr>
                                        <p:cTn id="59" dur="500"/>
                                        <p:tgtEl>
                                          <p:spTgt spid="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3" presetClass="entr" presetSubtype="16" fill="hold" nodeType="clickEffect">
                                  <p:stCondLst>
                                    <p:cond delay="0"/>
                                  </p:stCondLst>
                                  <p:childTnLst>
                                    <p:set>
                                      <p:cBhvr>
                                        <p:cTn id="63" dur="1" fill="hold">
                                          <p:stCondLst>
                                            <p:cond delay="0"/>
                                          </p:stCondLst>
                                        </p:cTn>
                                        <p:tgtEl>
                                          <p:spTgt spid="36902"/>
                                        </p:tgtEl>
                                        <p:attrNameLst>
                                          <p:attrName>style.visibility</p:attrName>
                                        </p:attrNameLst>
                                      </p:cBhvr>
                                      <p:to>
                                        <p:strVal val="visible"/>
                                      </p:to>
                                    </p:set>
                                    <p:anim calcmode="lin" valueType="num">
                                      <p:cBhvr>
                                        <p:cTn id="64" dur="500" fill="hold"/>
                                        <p:tgtEl>
                                          <p:spTgt spid="36902"/>
                                        </p:tgtEl>
                                        <p:attrNameLst>
                                          <p:attrName>ppt_w</p:attrName>
                                        </p:attrNameLst>
                                      </p:cBhvr>
                                      <p:tavLst>
                                        <p:tav tm="0">
                                          <p:val>
                                            <p:fltVal val="0"/>
                                          </p:val>
                                        </p:tav>
                                        <p:tav tm="100000">
                                          <p:val>
                                            <p:strVal val="#ppt_w"/>
                                          </p:val>
                                        </p:tav>
                                      </p:tavLst>
                                    </p:anim>
                                    <p:anim calcmode="lin" valueType="num">
                                      <p:cBhvr>
                                        <p:cTn id="65" dur="500" fill="hold"/>
                                        <p:tgtEl>
                                          <p:spTgt spid="36902"/>
                                        </p:tgtEl>
                                        <p:attrNameLst>
                                          <p:attrName>ppt_h</p:attrName>
                                        </p:attrNameLst>
                                      </p:cBhvr>
                                      <p:tavLst>
                                        <p:tav tm="0">
                                          <p:val>
                                            <p:fltVal val="0"/>
                                          </p:val>
                                        </p:tav>
                                        <p:tav tm="100000">
                                          <p:val>
                                            <p:strVal val="#ppt_h"/>
                                          </p:val>
                                        </p:tav>
                                      </p:tavLst>
                                    </p:anim>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36869"/>
                                        </p:tgtEl>
                                        <p:attrNameLst>
                                          <p:attrName>style.visibility</p:attrName>
                                        </p:attrNameLst>
                                      </p:cBhvr>
                                      <p:to>
                                        <p:strVal val="visible"/>
                                      </p:to>
                                    </p:set>
                                    <p:animEffect transition="in" filter="blinds(horizontal)">
                                      <p:cBhvr>
                                        <p:cTn id="70" dur="500"/>
                                        <p:tgtEl>
                                          <p:spTgt spid="36869"/>
                                        </p:tgtEl>
                                      </p:cBhvr>
                                    </p:animEffect>
                                  </p:childTnLst>
                                  <p:subTnLst>
                                    <p:audio>
                                      <p:cMediaNode>
                                        <p:cTn display="0" masterRel="sameClick">
                                          <p:stCondLst>
                                            <p:cond evt="begin" delay="0">
                                              <p:tn val="68"/>
                                            </p:cond>
                                          </p:stCondLst>
                                          <p:endCondLst>
                                            <p:cond evt="onStopAudio" delay="0">
                                              <p:tgtEl>
                                                <p:sldTgt/>
                                              </p:tgtEl>
                                            </p:cond>
                                          </p:endCondLst>
                                        </p:cTn>
                                        <p:tgtEl>
                                          <p:sndTgt r:embed="rId2" name="WHOOSH.WAV"/>
                                        </p:tgtEl>
                                      </p:cMediaNode>
                                    </p:audio>
                                  </p:subTnLst>
                                </p:cTn>
                              </p:par>
                            </p:childTnLst>
                          </p:cTn>
                        </p:par>
                        <p:par>
                          <p:cTn id="71" fill="hold" nodeType="afterGroup">
                            <p:stCondLst>
                              <p:cond delay="500"/>
                            </p:stCondLst>
                            <p:childTnLst>
                              <p:par>
                                <p:cTn id="72" presetID="23" presetClass="entr" presetSubtype="16" fill="hold" nodeType="afterEffect">
                                  <p:stCondLst>
                                    <p:cond delay="0"/>
                                  </p:stCondLst>
                                  <p:childTnLst>
                                    <p:set>
                                      <p:cBhvr>
                                        <p:cTn id="73" dur="1" fill="hold">
                                          <p:stCondLst>
                                            <p:cond delay="0"/>
                                          </p:stCondLst>
                                        </p:cTn>
                                        <p:tgtEl>
                                          <p:spTgt spid="2"/>
                                        </p:tgtEl>
                                        <p:attrNameLst>
                                          <p:attrName>style.visibility</p:attrName>
                                        </p:attrNameLst>
                                      </p:cBhvr>
                                      <p:to>
                                        <p:strVal val="visible"/>
                                      </p:to>
                                    </p:set>
                                    <p:anim calcmode="lin" valueType="num">
                                      <p:cBhvr>
                                        <p:cTn id="74" dur="500" fill="hold"/>
                                        <p:tgtEl>
                                          <p:spTgt spid="2"/>
                                        </p:tgtEl>
                                        <p:attrNameLst>
                                          <p:attrName>ppt_w</p:attrName>
                                        </p:attrNameLst>
                                      </p:cBhvr>
                                      <p:tavLst>
                                        <p:tav tm="0">
                                          <p:val>
                                            <p:fltVal val="0"/>
                                          </p:val>
                                        </p:tav>
                                        <p:tav tm="100000">
                                          <p:val>
                                            <p:strVal val="#ppt_w"/>
                                          </p:val>
                                        </p:tav>
                                      </p:tavLst>
                                    </p:anim>
                                    <p:anim calcmode="lin" valueType="num">
                                      <p:cBhvr>
                                        <p:cTn id="75" dur="500" fill="hold"/>
                                        <p:tgtEl>
                                          <p:spTgt spid="2"/>
                                        </p:tgtEl>
                                        <p:attrNameLst>
                                          <p:attrName>ppt_h</p:attrName>
                                        </p:attrNameLst>
                                      </p:cBhvr>
                                      <p:tavLst>
                                        <p:tav tm="0">
                                          <p:val>
                                            <p:fltVal val="0"/>
                                          </p:val>
                                        </p:tav>
                                        <p:tav tm="100000">
                                          <p:val>
                                            <p:strVal val="#ppt_h"/>
                                          </p:val>
                                        </p:tav>
                                      </p:tavLst>
                                    </p:anim>
                                  </p:childTnLst>
                                </p:cTn>
                              </p:par>
                            </p:childTnLst>
                          </p:cTn>
                        </p:par>
                      </p:childTnLst>
                    </p:cTn>
                  </p:par>
                  <p:par>
                    <p:cTn id="76" fill="hold" nodeType="clickPar">
                      <p:stCondLst>
                        <p:cond delay="indefinite"/>
                      </p:stCondLst>
                      <p:childTnLst>
                        <p:par>
                          <p:cTn id="77" fill="hold" nodeType="withGroup">
                            <p:stCondLst>
                              <p:cond delay="0"/>
                            </p:stCondLst>
                            <p:childTnLst>
                              <p:par>
                                <p:cTn id="78" presetID="23" presetClass="entr" presetSubtype="16" fill="hold" nodeType="clickEffect">
                                  <p:stCondLst>
                                    <p:cond delay="0"/>
                                  </p:stCondLst>
                                  <p:childTnLst>
                                    <p:set>
                                      <p:cBhvr>
                                        <p:cTn id="79" dur="1" fill="hold">
                                          <p:stCondLst>
                                            <p:cond delay="0"/>
                                          </p:stCondLst>
                                        </p:cTn>
                                        <p:tgtEl>
                                          <p:spTgt spid="36894"/>
                                        </p:tgtEl>
                                        <p:attrNameLst>
                                          <p:attrName>style.visibility</p:attrName>
                                        </p:attrNameLst>
                                      </p:cBhvr>
                                      <p:to>
                                        <p:strVal val="visible"/>
                                      </p:to>
                                    </p:set>
                                    <p:anim calcmode="lin" valueType="num">
                                      <p:cBhvr>
                                        <p:cTn id="80" dur="500" fill="hold"/>
                                        <p:tgtEl>
                                          <p:spTgt spid="36894"/>
                                        </p:tgtEl>
                                        <p:attrNameLst>
                                          <p:attrName>ppt_w</p:attrName>
                                        </p:attrNameLst>
                                      </p:cBhvr>
                                      <p:tavLst>
                                        <p:tav tm="0">
                                          <p:val>
                                            <p:fltVal val="0"/>
                                          </p:val>
                                        </p:tav>
                                        <p:tav tm="100000">
                                          <p:val>
                                            <p:strVal val="#ppt_w"/>
                                          </p:val>
                                        </p:tav>
                                      </p:tavLst>
                                    </p:anim>
                                    <p:anim calcmode="lin" valueType="num">
                                      <p:cBhvr>
                                        <p:cTn id="81" dur="500" fill="hold"/>
                                        <p:tgtEl>
                                          <p:spTgt spid="36894"/>
                                        </p:tgtEl>
                                        <p:attrNameLst>
                                          <p:attrName>ppt_h</p:attrName>
                                        </p:attrNameLst>
                                      </p:cBhvr>
                                      <p:tavLst>
                                        <p:tav tm="0">
                                          <p:val>
                                            <p:fltVal val="0"/>
                                          </p:val>
                                        </p:tav>
                                        <p:tav tm="100000">
                                          <p:val>
                                            <p:strVal val="#ppt_h"/>
                                          </p:val>
                                        </p:tav>
                                      </p:tavLst>
                                    </p:anim>
                                  </p:childTnLst>
                                </p:cTn>
                              </p:par>
                            </p:childTnLst>
                          </p:cTn>
                        </p:par>
                      </p:childTnLst>
                    </p:cTn>
                  </p:par>
                  <p:par>
                    <p:cTn id="82" fill="hold" nodeType="clickPar">
                      <p:stCondLst>
                        <p:cond delay="indefinite"/>
                      </p:stCondLst>
                      <p:childTnLst>
                        <p:par>
                          <p:cTn id="83" fill="hold" nodeType="withGroup">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6870"/>
                                        </p:tgtEl>
                                        <p:attrNameLst>
                                          <p:attrName>style.visibility</p:attrName>
                                        </p:attrNameLst>
                                      </p:cBhvr>
                                      <p:to>
                                        <p:strVal val="visible"/>
                                      </p:to>
                                    </p:set>
                                    <p:animEffect transition="in" filter="blinds(horizontal)">
                                      <p:cBhvr>
                                        <p:cTn id="86" dur="500"/>
                                        <p:tgtEl>
                                          <p:spTgt spid="36870"/>
                                        </p:tgtEl>
                                      </p:cBhvr>
                                    </p:animEffect>
                                  </p:childTnLst>
                                  <p:subTnLst>
                                    <p:audio>
                                      <p:cMediaNode>
                                        <p:cTn display="0" masterRel="sameClick">
                                          <p:stCondLst>
                                            <p:cond evt="begin" delay="0">
                                              <p:tn val="84"/>
                                            </p:cond>
                                          </p:stCondLst>
                                          <p:endCondLst>
                                            <p:cond evt="onStopAudio" delay="0">
                                              <p:tgtEl>
                                                <p:sldTgt/>
                                              </p:tgtEl>
                                            </p:cond>
                                          </p:endCondLst>
                                        </p:cTn>
                                        <p:tgtEl>
                                          <p:sndTgt r:embed="rId2" name="WHOOSH.WAV"/>
                                        </p:tgtEl>
                                      </p:cMediaNode>
                                    </p:audio>
                                  </p:subTnLst>
                                </p:cTn>
                              </p:par>
                            </p:childTnLst>
                          </p:cTn>
                        </p:par>
                        <p:par>
                          <p:cTn id="87" fill="hold" nodeType="afterGroup">
                            <p:stCondLst>
                              <p:cond delay="500"/>
                            </p:stCondLst>
                            <p:childTnLst>
                              <p:par>
                                <p:cTn id="88" presetID="22" presetClass="entr" presetSubtype="1" fill="hold" nodeType="afterEffect">
                                  <p:stCondLst>
                                    <p:cond delay="0"/>
                                  </p:stCondLst>
                                  <p:childTnLst>
                                    <p:set>
                                      <p:cBhvr>
                                        <p:cTn id="89" dur="1" fill="hold">
                                          <p:stCondLst>
                                            <p:cond delay="0"/>
                                          </p:stCondLst>
                                        </p:cTn>
                                        <p:tgtEl>
                                          <p:spTgt spid="3"/>
                                        </p:tgtEl>
                                        <p:attrNameLst>
                                          <p:attrName>style.visibility</p:attrName>
                                        </p:attrNameLst>
                                      </p:cBhvr>
                                      <p:to>
                                        <p:strVal val="visible"/>
                                      </p:to>
                                    </p:set>
                                    <p:animEffect transition="in" filter="wipe(up)">
                                      <p:cBhvr>
                                        <p:cTn id="90" dur="500"/>
                                        <p:tgtEl>
                                          <p:spTgt spid="3"/>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23" presetClass="entr" presetSubtype="16" fill="hold" nodeType="clickEffect">
                                  <p:stCondLst>
                                    <p:cond delay="0"/>
                                  </p:stCondLst>
                                  <p:childTnLst>
                                    <p:set>
                                      <p:cBhvr>
                                        <p:cTn id="94" dur="1" fill="hold">
                                          <p:stCondLst>
                                            <p:cond delay="0"/>
                                          </p:stCondLst>
                                        </p:cTn>
                                        <p:tgtEl>
                                          <p:spTgt spid="36893"/>
                                        </p:tgtEl>
                                        <p:attrNameLst>
                                          <p:attrName>style.visibility</p:attrName>
                                        </p:attrNameLst>
                                      </p:cBhvr>
                                      <p:to>
                                        <p:strVal val="visible"/>
                                      </p:to>
                                    </p:set>
                                    <p:anim calcmode="lin" valueType="num">
                                      <p:cBhvr>
                                        <p:cTn id="95" dur="500" fill="hold"/>
                                        <p:tgtEl>
                                          <p:spTgt spid="36893"/>
                                        </p:tgtEl>
                                        <p:attrNameLst>
                                          <p:attrName>ppt_w</p:attrName>
                                        </p:attrNameLst>
                                      </p:cBhvr>
                                      <p:tavLst>
                                        <p:tav tm="0">
                                          <p:val>
                                            <p:fltVal val="0"/>
                                          </p:val>
                                        </p:tav>
                                        <p:tav tm="100000">
                                          <p:val>
                                            <p:strVal val="#ppt_w"/>
                                          </p:val>
                                        </p:tav>
                                      </p:tavLst>
                                    </p:anim>
                                    <p:anim calcmode="lin" valueType="num">
                                      <p:cBhvr>
                                        <p:cTn id="96" dur="500" fill="hold"/>
                                        <p:tgtEl>
                                          <p:spTgt spid="3689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p:bldP spid="36868" grpId="0" autoUpdateAnimBg="0"/>
      <p:bldP spid="36869" grpId="0" autoUpdateAnimBg="0"/>
      <p:bldP spid="36870" grpId="0" autoUpdateAnimBg="0"/>
      <p:bldP spid="36871" grpId="0" autoUpdateAnimBg="0"/>
      <p:bldP spid="36872" grpId="0" animBg="1"/>
      <p:bldP spid="36873" grpId="0" animBg="1"/>
      <p:bldP spid="36874" grpId="0" animBg="1"/>
      <p:bldP spid="36891" grpId="0" autoUpdateAnimBg="0"/>
      <p:bldP spid="36895" grpId="0" build="p" autoUpdateAnimBg="0"/>
    </p:bld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2909</TotalTime>
  <Words>1788</Words>
  <Application>Microsoft Office PowerPoint</Application>
  <PresentationFormat>全屏显示(4:3)</PresentationFormat>
  <Paragraphs>189</Paragraphs>
  <Slides>29</Slides>
  <Notes>0</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3</vt:i4>
      </vt:variant>
      <vt:variant>
        <vt:lpstr>幻灯片标题</vt:lpstr>
      </vt:variant>
      <vt:variant>
        <vt:i4>29</vt:i4>
      </vt:variant>
    </vt:vector>
  </HeadingPairs>
  <TitlesOfParts>
    <vt:vector size="36" baseType="lpstr">
      <vt:lpstr>宋体</vt:lpstr>
      <vt:lpstr>Times New Roman</vt:lpstr>
      <vt:lpstr>Wingdings</vt:lpstr>
      <vt:lpstr>Default Design</vt:lpstr>
      <vt:lpstr>公式</vt:lpstr>
      <vt:lpstr>Equation</vt:lpstr>
      <vt:lpstr>剪辑</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吴晓丽</dc:creator>
  <cp:lastModifiedBy>Wei Guo</cp:lastModifiedBy>
  <cp:revision>161</cp:revision>
  <dcterms:created xsi:type="dcterms:W3CDTF">2000-10-23T07:09:16Z</dcterms:created>
  <dcterms:modified xsi:type="dcterms:W3CDTF">2023-10-19T02:16:51Z</dcterms:modified>
</cp:coreProperties>
</file>