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76" r:id="rId2"/>
    <p:sldId id="256" r:id="rId3"/>
    <p:sldId id="257" r:id="rId4"/>
    <p:sldId id="258" r:id="rId5"/>
    <p:sldId id="267" r:id="rId6"/>
    <p:sldId id="270" r:id="rId7"/>
    <p:sldId id="269" r:id="rId8"/>
    <p:sldId id="275" r:id="rId9"/>
    <p:sldId id="273" r:id="rId10"/>
    <p:sldId id="271" r:id="rId11"/>
    <p:sldId id="274" r:id="rId12"/>
    <p:sldId id="289" r:id="rId13"/>
    <p:sldId id="285" r:id="rId14"/>
    <p:sldId id="259" r:id="rId15"/>
    <p:sldId id="260" r:id="rId16"/>
    <p:sldId id="261" r:id="rId17"/>
    <p:sldId id="262" r:id="rId18"/>
    <p:sldId id="283" r:id="rId19"/>
    <p:sldId id="284" r:id="rId20"/>
    <p:sldId id="286" r:id="rId21"/>
    <p:sldId id="287" r:id="rId22"/>
    <p:sldId id="288" r:id="rId23"/>
    <p:sldId id="263" r:id="rId24"/>
    <p:sldId id="264" r:id="rId25"/>
    <p:sldId id="265" r:id="rId26"/>
    <p:sldId id="266" r:id="rId27"/>
    <p:sldId id="279" r:id="rId28"/>
    <p:sldId id="280" r:id="rId29"/>
    <p:sldId id="281" r:id="rId30"/>
  </p:sldIdLst>
  <p:sldSz cx="9144000" cy="6858000" type="screen4x3"/>
  <p:notesSz cx="6858000" cy="9144000"/>
  <p:defaultTextStyle>
    <a:defPPr>
      <a:defRPr lang="zh-CN"/>
    </a:defPPr>
    <a:lvl1pPr algn="l" rtl="0" eaLnBrk="0" fontAlgn="base" hangingPunct="0">
      <a:spcBef>
        <a:spcPct val="0"/>
      </a:spcBef>
      <a:spcAft>
        <a:spcPct val="0"/>
      </a:spcAft>
      <a:defRPr kumimoji="1" sz="2800" b="1" kern="1200">
        <a:solidFill>
          <a:schemeClr val="tx1"/>
        </a:solidFill>
        <a:latin typeface="宋体" pitchFamily="2" charset="-122"/>
        <a:ea typeface="宋体" pitchFamily="2" charset="-122"/>
        <a:cs typeface="+mn-cs"/>
      </a:defRPr>
    </a:lvl1pPr>
    <a:lvl2pPr marL="457200" algn="l" rtl="0" eaLnBrk="0" fontAlgn="base" hangingPunct="0">
      <a:spcBef>
        <a:spcPct val="0"/>
      </a:spcBef>
      <a:spcAft>
        <a:spcPct val="0"/>
      </a:spcAft>
      <a:defRPr kumimoji="1" sz="2800" b="1" kern="1200">
        <a:solidFill>
          <a:schemeClr val="tx1"/>
        </a:solidFill>
        <a:latin typeface="宋体" pitchFamily="2" charset="-122"/>
        <a:ea typeface="宋体" pitchFamily="2" charset="-122"/>
        <a:cs typeface="+mn-cs"/>
      </a:defRPr>
    </a:lvl2pPr>
    <a:lvl3pPr marL="914400" algn="l" rtl="0" eaLnBrk="0" fontAlgn="base" hangingPunct="0">
      <a:spcBef>
        <a:spcPct val="0"/>
      </a:spcBef>
      <a:spcAft>
        <a:spcPct val="0"/>
      </a:spcAft>
      <a:defRPr kumimoji="1" sz="2800" b="1" kern="1200">
        <a:solidFill>
          <a:schemeClr val="tx1"/>
        </a:solidFill>
        <a:latin typeface="宋体" pitchFamily="2" charset="-122"/>
        <a:ea typeface="宋体" pitchFamily="2" charset="-122"/>
        <a:cs typeface="+mn-cs"/>
      </a:defRPr>
    </a:lvl3pPr>
    <a:lvl4pPr marL="1371600" algn="l" rtl="0" eaLnBrk="0" fontAlgn="base" hangingPunct="0">
      <a:spcBef>
        <a:spcPct val="0"/>
      </a:spcBef>
      <a:spcAft>
        <a:spcPct val="0"/>
      </a:spcAft>
      <a:defRPr kumimoji="1" sz="2800" b="1" kern="1200">
        <a:solidFill>
          <a:schemeClr val="tx1"/>
        </a:solidFill>
        <a:latin typeface="宋体" pitchFamily="2" charset="-122"/>
        <a:ea typeface="宋体" pitchFamily="2" charset="-122"/>
        <a:cs typeface="+mn-cs"/>
      </a:defRPr>
    </a:lvl4pPr>
    <a:lvl5pPr marL="1828800" algn="l" rtl="0" eaLnBrk="0" fontAlgn="base" hangingPunct="0">
      <a:spcBef>
        <a:spcPct val="0"/>
      </a:spcBef>
      <a:spcAft>
        <a:spcPct val="0"/>
      </a:spcAft>
      <a:defRPr kumimoji="1" sz="2800" b="1" kern="1200">
        <a:solidFill>
          <a:schemeClr val="tx1"/>
        </a:solidFill>
        <a:latin typeface="宋体" pitchFamily="2" charset="-122"/>
        <a:ea typeface="宋体" pitchFamily="2" charset="-122"/>
        <a:cs typeface="+mn-cs"/>
      </a:defRPr>
    </a:lvl5pPr>
    <a:lvl6pPr marL="2286000" algn="l" defTabSz="914400" rtl="0" eaLnBrk="1" latinLnBrk="0" hangingPunct="1">
      <a:defRPr kumimoji="1" sz="2800" b="1" kern="1200">
        <a:solidFill>
          <a:schemeClr val="tx1"/>
        </a:solidFill>
        <a:latin typeface="宋体" pitchFamily="2" charset="-122"/>
        <a:ea typeface="宋体" pitchFamily="2" charset="-122"/>
        <a:cs typeface="+mn-cs"/>
      </a:defRPr>
    </a:lvl6pPr>
    <a:lvl7pPr marL="2743200" algn="l" defTabSz="914400" rtl="0" eaLnBrk="1" latinLnBrk="0" hangingPunct="1">
      <a:defRPr kumimoji="1" sz="2800" b="1" kern="1200">
        <a:solidFill>
          <a:schemeClr val="tx1"/>
        </a:solidFill>
        <a:latin typeface="宋体" pitchFamily="2" charset="-122"/>
        <a:ea typeface="宋体" pitchFamily="2" charset="-122"/>
        <a:cs typeface="+mn-cs"/>
      </a:defRPr>
    </a:lvl7pPr>
    <a:lvl8pPr marL="3200400" algn="l" defTabSz="914400" rtl="0" eaLnBrk="1" latinLnBrk="0" hangingPunct="1">
      <a:defRPr kumimoji="1" sz="2800" b="1" kern="1200">
        <a:solidFill>
          <a:schemeClr val="tx1"/>
        </a:solidFill>
        <a:latin typeface="宋体" pitchFamily="2" charset="-122"/>
        <a:ea typeface="宋体" pitchFamily="2" charset="-122"/>
        <a:cs typeface="+mn-cs"/>
      </a:defRPr>
    </a:lvl8pPr>
    <a:lvl9pPr marL="3657600" algn="l" defTabSz="914400" rtl="0" eaLnBrk="1" latinLnBrk="0" hangingPunct="1">
      <a:defRPr kumimoji="1" sz="2800" b="1" kern="1200">
        <a:solidFill>
          <a:schemeClr val="tx1"/>
        </a:solidFill>
        <a:latin typeface="宋体" pitchFamily="2" charset="-122"/>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3300"/>
    <a:srgbClr val="008000"/>
    <a:srgbClr val="FFFF00"/>
    <a:srgbClr val="FFFFFF"/>
    <a:srgbClr val="FFFFEB"/>
    <a:srgbClr val="FF9900"/>
    <a:srgbClr val="66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23" autoAdjust="0"/>
    <p:restoredTop sz="88781" autoAdjust="0"/>
  </p:normalViewPr>
  <p:slideViewPr>
    <p:cSldViewPr>
      <p:cViewPr varScale="1">
        <p:scale>
          <a:sx n="93" d="100"/>
          <a:sy n="93" d="100"/>
        </p:scale>
        <p:origin x="1137"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4" d="100"/>
          <a:sy n="44" d="100"/>
        </p:scale>
        <p:origin x="-1382" y="-8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b="0">
                <a:latin typeface="Times New Roman" pitchFamily="18" charset="0"/>
              </a:defRPr>
            </a:lvl1pPr>
          </a:lstStyle>
          <a:p>
            <a:pPr>
              <a:defRPr/>
            </a:pPr>
            <a:endParaRPr lang="en-US" altLang="zh-CN"/>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itchFamily="18" charset="0"/>
              </a:defRPr>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b="0">
                <a:latin typeface="Times New Roman" pitchFamily="18"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itchFamily="18" charset="0"/>
              </a:defRPr>
            </a:lvl1pPr>
          </a:lstStyle>
          <a:p>
            <a:pPr>
              <a:defRPr/>
            </a:pPr>
            <a:fld id="{6C29E30A-AFE2-4C31-995F-6E77F9C06613}" type="slidenum">
              <a:rPr lang="en-US" altLang="zh-CN"/>
              <a:pPr>
                <a:defRPr/>
              </a:pPr>
              <a:t>‹#›</a:t>
            </a:fld>
            <a:endParaRPr lang="en-US" altLang="zh-CN"/>
          </a:p>
        </p:txBody>
      </p:sp>
    </p:spTree>
    <p:extLst>
      <p:ext uri="{BB962C8B-B14F-4D97-AF65-F5344CB8AC3E}">
        <p14:creationId xmlns:p14="http://schemas.microsoft.com/office/powerpoint/2010/main" val="11184609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image" Target="../media/image1.wmf"/></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9C10CE19-95BB-40E7-985C-C7F4D6B24F83}" type="slidenum">
              <a:rPr lang="en-US" altLang="zh-CN" smtClean="0"/>
              <a:pPr>
                <a:spcBef>
                  <a:spcPct val="0"/>
                </a:spcBef>
              </a:pPr>
              <a:t>1</a:t>
            </a:fld>
            <a:endParaRPr lang="en-US" altLang="zh-CN"/>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297C556F-8FE0-4744-BF46-B64FBA61781B}" type="slidenum">
              <a:rPr lang="en-US" altLang="zh-CN" smtClean="0"/>
              <a:pPr>
                <a:spcBef>
                  <a:spcPct val="0"/>
                </a:spcBef>
              </a:pPr>
              <a:t>10</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A9E4EC73-0C1A-4689-B43C-81B9172661D4}" type="slidenum">
              <a:rPr lang="en-US" altLang="zh-CN" smtClean="0"/>
              <a:pPr>
                <a:spcBef>
                  <a:spcPct val="0"/>
                </a:spcBef>
              </a:pPr>
              <a:t>11</a:t>
            </a:fld>
            <a:endParaRPr lang="en-US" altLang="zh-CN"/>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spcBef>
                <a:spcPct val="0"/>
              </a:spcBef>
            </a:pPr>
            <a:r>
              <a:rPr lang="en-US" altLang="zh-CN">
                <a:solidFill>
                  <a:schemeClr val="accent2"/>
                </a:solidFill>
              </a:rPr>
              <a:t>1.</a:t>
            </a:r>
            <a:r>
              <a:rPr lang="zh-CN" altLang="en-US">
                <a:solidFill>
                  <a:schemeClr val="accent2"/>
                </a:solidFill>
              </a:rPr>
              <a:t>导体空腔内部有电荷，作高斯面</a:t>
            </a:r>
            <a:r>
              <a:rPr lang="en-US" altLang="zh-CN">
                <a:solidFill>
                  <a:schemeClr val="accent2"/>
                </a:solidFill>
              </a:rPr>
              <a:t>,</a:t>
            </a:r>
            <a:r>
              <a:rPr lang="zh-CN" altLang="en-US">
                <a:solidFill>
                  <a:schemeClr val="accent2"/>
                </a:solidFill>
              </a:rPr>
              <a:t>可以证明空腔内壁带电为－</a:t>
            </a:r>
            <a:r>
              <a:rPr lang="en-US" altLang="zh-CN" i="1">
                <a:solidFill>
                  <a:schemeClr val="accent2"/>
                </a:solidFill>
              </a:rPr>
              <a:t>q</a:t>
            </a:r>
            <a:r>
              <a:rPr lang="en-US" altLang="zh-CN">
                <a:solidFill>
                  <a:schemeClr val="accent2"/>
                </a:solidFill>
              </a:rPr>
              <a:t>,</a:t>
            </a:r>
            <a:r>
              <a:rPr lang="zh-CN" altLang="en-US">
                <a:solidFill>
                  <a:schemeClr val="accent2"/>
                </a:solidFill>
              </a:rPr>
              <a:t>由于导体本身不带电</a:t>
            </a:r>
            <a:r>
              <a:rPr lang="en-US" altLang="zh-CN">
                <a:solidFill>
                  <a:schemeClr val="accent2"/>
                </a:solidFill>
              </a:rPr>
              <a:t>, </a:t>
            </a:r>
            <a:r>
              <a:rPr lang="zh-CN" altLang="en-US">
                <a:solidFill>
                  <a:schemeClr val="accent2"/>
                </a:solidFill>
              </a:rPr>
              <a:t>因此其外表面必带电量</a:t>
            </a:r>
            <a:r>
              <a:rPr lang="en-US" altLang="zh-CN">
                <a:solidFill>
                  <a:schemeClr val="accent2"/>
                </a:solidFill>
              </a:rPr>
              <a:t>+</a:t>
            </a:r>
            <a:r>
              <a:rPr lang="en-US" altLang="zh-CN" i="1">
                <a:solidFill>
                  <a:schemeClr val="accent2"/>
                </a:solidFill>
              </a:rPr>
              <a:t>q</a:t>
            </a:r>
            <a:r>
              <a:rPr lang="en-US" altLang="zh-CN">
                <a:solidFill>
                  <a:schemeClr val="accent2"/>
                </a:solidFill>
              </a:rPr>
              <a:t>,</a:t>
            </a:r>
            <a:r>
              <a:rPr lang="zh-CN" altLang="en-US">
                <a:solidFill>
                  <a:schemeClr val="accent2"/>
                </a:solidFill>
              </a:rPr>
              <a:t>会在外部产生电场</a:t>
            </a:r>
            <a:r>
              <a:rPr lang="en-US" altLang="zh-CN">
                <a:solidFill>
                  <a:schemeClr val="accent2"/>
                </a:solidFill>
              </a:rPr>
              <a:t>,</a:t>
            </a:r>
            <a:r>
              <a:rPr lang="zh-CN" altLang="en-US">
                <a:solidFill>
                  <a:schemeClr val="accent2"/>
                </a:solidFill>
              </a:rPr>
              <a:t>而起不到屏蔽效果</a:t>
            </a:r>
            <a:r>
              <a:rPr lang="en-US" altLang="zh-CN">
                <a:solidFill>
                  <a:schemeClr val="accent2"/>
                </a:solidFill>
              </a:rPr>
              <a:t>.</a:t>
            </a:r>
          </a:p>
          <a:p>
            <a:pPr algn="just" eaLnBrk="1" hangingPunct="1">
              <a:spcBef>
                <a:spcPct val="0"/>
              </a:spcBef>
            </a:pPr>
            <a:r>
              <a:rPr lang="en-US" altLang="zh-CN">
                <a:solidFill>
                  <a:schemeClr val="accent2"/>
                </a:solidFill>
              </a:rPr>
              <a:t>2.</a:t>
            </a:r>
            <a:r>
              <a:rPr lang="zh-CN" altLang="en-US">
                <a:solidFill>
                  <a:schemeClr val="accent2"/>
                </a:solidFill>
              </a:rPr>
              <a:t>如果将导体接地</a:t>
            </a:r>
            <a:r>
              <a:rPr lang="en-US" altLang="zh-CN">
                <a:solidFill>
                  <a:schemeClr val="accent2"/>
                </a:solidFill>
              </a:rPr>
              <a:t>,</a:t>
            </a:r>
            <a:r>
              <a:rPr lang="zh-CN" altLang="en-US">
                <a:solidFill>
                  <a:schemeClr val="accent2"/>
                </a:solidFill>
              </a:rPr>
              <a:t>导体外表面的电荷就会沿导线移走</a:t>
            </a:r>
            <a:r>
              <a:rPr lang="en-US" altLang="zh-CN">
                <a:solidFill>
                  <a:schemeClr val="accent2"/>
                </a:solidFill>
              </a:rPr>
              <a:t>,</a:t>
            </a:r>
            <a:r>
              <a:rPr lang="zh-CN" altLang="en-US">
                <a:solidFill>
                  <a:schemeClr val="accent2"/>
                </a:solidFill>
              </a:rPr>
              <a:t>使外部场强为</a:t>
            </a:r>
            <a:r>
              <a:rPr lang="en-US" altLang="zh-CN">
                <a:solidFill>
                  <a:schemeClr val="accent2"/>
                </a:solidFill>
              </a:rPr>
              <a:t>0,</a:t>
            </a:r>
            <a:r>
              <a:rPr lang="zh-CN" altLang="en-US">
                <a:solidFill>
                  <a:schemeClr val="accent2"/>
                </a:solidFill>
              </a:rPr>
              <a:t>因而接地空腔导体可保护腔外空间不受腔内带电体的影响，起到屏蔽作用</a:t>
            </a:r>
            <a:r>
              <a:rPr lang="en-US" altLang="zh-CN">
                <a:solidFill>
                  <a:schemeClr val="accent2"/>
                </a:solidFill>
              </a:rPr>
              <a:t>.</a:t>
            </a:r>
            <a:endParaRPr lang="en-US" altLang="zh-CN">
              <a:solidFill>
                <a:srgbClr val="009900"/>
              </a:solidFill>
            </a:endParaRPr>
          </a:p>
          <a:p>
            <a:pPr eaLnBrk="1" hangingPunct="1"/>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8373D735-C2BC-43CA-92FE-B4D99CDC1EEF}" type="slidenum">
              <a:rPr lang="en-US" altLang="zh-CN" smtClean="0"/>
              <a:pPr>
                <a:spcBef>
                  <a:spcPct val="0"/>
                </a:spcBef>
              </a:pPr>
              <a:t>14</a:t>
            </a:fld>
            <a:endParaRPr lang="en-US"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142F78C7-AAE1-4F83-8D96-E554B4131959}" type="slidenum">
              <a:rPr lang="en-US" altLang="zh-CN" smtClean="0"/>
              <a:pPr>
                <a:spcBef>
                  <a:spcPct val="0"/>
                </a:spcBef>
              </a:pPr>
              <a:t>15</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Sigma4</a:t>
            </a:r>
            <a:r>
              <a:rPr lang="en-US" altLang="zh-CN" baseline="0" dirty="0"/>
              <a:t> </a:t>
            </a:r>
            <a:r>
              <a:rPr lang="zh-CN" altLang="en-US" baseline="0" dirty="0"/>
              <a:t>在</a:t>
            </a:r>
            <a:r>
              <a:rPr lang="en-US" altLang="zh-CN" baseline="0" dirty="0"/>
              <a:t>P</a:t>
            </a:r>
            <a:r>
              <a:rPr lang="zh-CN" altLang="en-US" baseline="0"/>
              <a:t>点的右边，因此和左边的几个面的场强方向相反</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52D591C0-B20A-461F-A76C-4D1AC7A8425F}" type="slidenum">
              <a:rPr lang="en-US" altLang="zh-CN" smtClean="0"/>
              <a:pPr>
                <a:spcBef>
                  <a:spcPct val="0"/>
                </a:spcBef>
              </a:pPr>
              <a:t>16</a:t>
            </a:fld>
            <a:endParaRPr lang="en-US"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3F931349-8D5C-4A1B-A6C9-29F603CACE09}" type="slidenum">
              <a:rPr lang="en-US" altLang="zh-CN" smtClean="0"/>
              <a:pPr>
                <a:spcBef>
                  <a:spcPct val="0"/>
                </a:spcBef>
              </a:pPr>
              <a:t>17</a:t>
            </a:fld>
            <a:endParaRPr lang="en-US" altLang="zh-CN"/>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xfrm>
            <a:off x="914400" y="4343400"/>
            <a:ext cx="5334000" cy="4800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3759AAEE-A7F1-4D75-8C58-8D979D0E5C74}" type="slidenum">
              <a:rPr lang="en-US" altLang="zh-CN" smtClean="0"/>
              <a:pPr>
                <a:spcBef>
                  <a:spcPct val="0"/>
                </a:spcBef>
              </a:pPr>
              <a:t>23</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D5429045-60A4-481C-8D73-D674B868655A}" type="slidenum">
              <a:rPr lang="en-US" altLang="zh-CN" smtClean="0"/>
              <a:pPr>
                <a:spcBef>
                  <a:spcPct val="0"/>
                </a:spcBef>
              </a:pPr>
              <a:t>24</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31ABA82E-07C4-45DF-B3C9-BE855C0653E3}" type="slidenum">
              <a:rPr lang="en-US" altLang="zh-CN" smtClean="0"/>
              <a:pPr>
                <a:spcBef>
                  <a:spcPct val="0"/>
                </a:spcBef>
              </a:pPr>
              <a:t>25</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9B0E8C10-E849-4DD7-9A3E-FC56F3752513}" type="slidenum">
              <a:rPr lang="en-US" altLang="zh-CN" smtClean="0"/>
              <a:pPr>
                <a:spcBef>
                  <a:spcPct val="0"/>
                </a:spcBef>
              </a:pPr>
              <a:t>26</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3D3CC1E1-E2E8-4FF9-ACF0-F52B44A64CCE}" type="slidenum">
              <a:rPr lang="en-US" altLang="zh-CN" smtClean="0"/>
              <a:pPr>
                <a:spcBef>
                  <a:spcPct val="0"/>
                </a:spcBef>
              </a:pPr>
              <a:t>2</a:t>
            </a:fld>
            <a:endParaRPr lang="en-US" altLang="zh-CN"/>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graphicFrame>
        <p:nvGraphicFramePr>
          <p:cNvPr id="30725" name="Object 0"/>
          <p:cNvGraphicFramePr>
            <a:graphicFrameLocks noChangeAspect="1"/>
          </p:cNvGraphicFramePr>
          <p:nvPr/>
        </p:nvGraphicFramePr>
        <p:xfrm>
          <a:off x="3371850" y="4464050"/>
          <a:ext cx="112713" cy="214313"/>
        </p:xfrm>
        <a:graphic>
          <a:graphicData uri="http://schemas.openxmlformats.org/presentationml/2006/ole">
            <mc:AlternateContent xmlns:mc="http://schemas.openxmlformats.org/markup-compatibility/2006">
              <mc:Choice xmlns:v="urn:schemas-microsoft-com:vml" Requires="v">
                <p:oleObj name="公式" r:id="rId3" imgW="114151" imgH="215619" progId="Equation.3">
                  <p:embed/>
                </p:oleObj>
              </mc:Choice>
              <mc:Fallback>
                <p:oleObj name="公式" r:id="rId3" imgW="114151" imgH="215619"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1850" y="4464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C29E30A-AFE2-4C31-995F-6E77F9C06613}" type="slidenum">
              <a:rPr lang="en-US" altLang="zh-CN" smtClean="0"/>
              <a:pPr>
                <a:defRPr/>
              </a:pPr>
              <a:t>29</a:t>
            </a:fld>
            <a:endParaRPr lang="en-US" altLang="zh-CN"/>
          </a:p>
        </p:txBody>
      </p:sp>
    </p:spTree>
    <p:extLst>
      <p:ext uri="{BB962C8B-B14F-4D97-AF65-F5344CB8AC3E}">
        <p14:creationId xmlns:p14="http://schemas.microsoft.com/office/powerpoint/2010/main" val="2427529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59D04BC0-0334-4AAA-A545-CA3D7F055E93}" type="slidenum">
              <a:rPr lang="en-US" altLang="zh-CN" smtClean="0"/>
              <a:pPr>
                <a:spcBef>
                  <a:spcPct val="0"/>
                </a:spcBef>
              </a:pPr>
              <a:t>3</a:t>
            </a:fld>
            <a:endParaRPr lang="en-US"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ADE3E18A-5EF8-4B71-B177-2B3DAE78E0DD}" type="slidenum">
              <a:rPr lang="en-US" altLang="zh-CN" smtClean="0"/>
              <a:pPr>
                <a:spcBef>
                  <a:spcPct val="0"/>
                </a:spcBef>
              </a:pPr>
              <a:t>4</a:t>
            </a:fld>
            <a:endParaRPr lang="en-US" altLang="zh-CN"/>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4066285A-0CE8-4BC0-8D8D-607AE01DC76B}" type="slidenum">
              <a:rPr lang="en-US" altLang="zh-CN" smtClean="0"/>
              <a:pPr>
                <a:spcBef>
                  <a:spcPct val="0"/>
                </a:spcBef>
              </a:pPr>
              <a:t>5</a:t>
            </a:fld>
            <a:endParaRPr lang="en-US"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92A2CB93-3641-47CD-A049-2CB175958E0C}" type="slidenum">
              <a:rPr lang="en-US" altLang="zh-CN" smtClean="0"/>
              <a:pPr>
                <a:spcBef>
                  <a:spcPct val="0"/>
                </a:spcBef>
              </a:pPr>
              <a:t>6</a:t>
            </a:fld>
            <a:endParaRPr lang="en-US" altLang="zh-CN"/>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6B3D7381-4027-40A2-AF08-E5543C273840}" type="slidenum">
              <a:rPr lang="en-US" altLang="zh-CN" smtClean="0"/>
              <a:pPr>
                <a:spcBef>
                  <a:spcPct val="0"/>
                </a:spcBef>
              </a:pPr>
              <a:t>7</a:t>
            </a:fld>
            <a:endParaRPr lang="en-US" altLang="zh-CN"/>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0" i="0" kern="1200">
                <a:solidFill>
                  <a:schemeClr val="tx1"/>
                </a:solidFill>
                <a:effectLst/>
                <a:latin typeface="Times New Roman" pitchFamily="18" charset="0"/>
                <a:ea typeface="宋体" pitchFamily="2" charset="-122"/>
                <a:cs typeface="+mn-cs"/>
              </a:rPr>
              <a:t>曲率的倒数就是</a:t>
            </a:r>
            <a:r>
              <a:rPr kumimoji="1" lang="zh-CN" altLang="en-US" sz="1200" b="0" i="0" u="none" strike="noStrike" kern="1200">
                <a:solidFill>
                  <a:schemeClr val="tx1"/>
                </a:solidFill>
                <a:effectLst/>
                <a:latin typeface="Times New Roman" pitchFamily="18" charset="0"/>
                <a:ea typeface="宋体" pitchFamily="2" charset="-122"/>
                <a:cs typeface="+mn-cs"/>
              </a:rPr>
              <a:t>曲率半径</a:t>
            </a:r>
            <a:endParaRPr lang="zh-CN" altLang="en-US" dirty="0"/>
          </a:p>
        </p:txBody>
      </p:sp>
      <p:sp>
        <p:nvSpPr>
          <p:cNvPr id="4" name="灯片编号占位符 3"/>
          <p:cNvSpPr>
            <a:spLocks noGrp="1"/>
          </p:cNvSpPr>
          <p:nvPr>
            <p:ph type="sldNum" sz="quarter" idx="10"/>
          </p:nvPr>
        </p:nvSpPr>
        <p:spPr/>
        <p:txBody>
          <a:bodyPr/>
          <a:lstStyle/>
          <a:p>
            <a:pPr>
              <a:defRPr/>
            </a:pPr>
            <a:fld id="{6C29E30A-AFE2-4C31-995F-6E77F9C06613}" type="slidenum">
              <a:rPr lang="en-US" altLang="zh-CN" smtClean="0"/>
              <a:pPr>
                <a:defRPr/>
              </a:pPr>
              <a:t>8</a:t>
            </a:fld>
            <a:endParaRPr lang="en-US" altLang="zh-CN"/>
          </a:p>
        </p:txBody>
      </p:sp>
    </p:spTree>
    <p:extLst>
      <p:ext uri="{BB962C8B-B14F-4D97-AF65-F5344CB8AC3E}">
        <p14:creationId xmlns:p14="http://schemas.microsoft.com/office/powerpoint/2010/main" val="1959692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itchFamily="18" charset="0"/>
                <a:ea typeface="宋体" pitchFamily="2" charset="-122"/>
              </a:defRPr>
            </a:lvl1pPr>
            <a:lvl2pPr marL="742950" indent="-285750">
              <a:spcBef>
                <a:spcPct val="30000"/>
              </a:spcBef>
              <a:defRPr kumimoji="1" sz="1200">
                <a:solidFill>
                  <a:schemeClr val="tx1"/>
                </a:solidFill>
                <a:latin typeface="Times New Roman" pitchFamily="18" charset="0"/>
                <a:ea typeface="宋体" pitchFamily="2" charset="-122"/>
              </a:defRPr>
            </a:lvl2pPr>
            <a:lvl3pPr marL="1143000" indent="-228600">
              <a:spcBef>
                <a:spcPct val="30000"/>
              </a:spcBef>
              <a:defRPr kumimoji="1" sz="1200">
                <a:solidFill>
                  <a:schemeClr val="tx1"/>
                </a:solidFill>
                <a:latin typeface="Times New Roman" pitchFamily="18" charset="0"/>
                <a:ea typeface="宋体" pitchFamily="2" charset="-122"/>
              </a:defRPr>
            </a:lvl3pPr>
            <a:lvl4pPr marL="1600200" indent="-228600">
              <a:spcBef>
                <a:spcPct val="30000"/>
              </a:spcBef>
              <a:defRPr kumimoji="1" sz="1200">
                <a:solidFill>
                  <a:schemeClr val="tx1"/>
                </a:solidFill>
                <a:latin typeface="Times New Roman" pitchFamily="18" charset="0"/>
                <a:ea typeface="宋体" pitchFamily="2" charset="-122"/>
              </a:defRPr>
            </a:lvl4pPr>
            <a:lvl5pPr marL="2057400" indent="-228600">
              <a:spcBef>
                <a:spcPct val="30000"/>
              </a:spcBef>
              <a:defRPr kumimoji="1"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Times New Roman" pitchFamily="18" charset="0"/>
                <a:ea typeface="宋体" pitchFamily="2" charset="-122"/>
              </a:defRPr>
            </a:lvl9pPr>
          </a:lstStyle>
          <a:p>
            <a:pPr>
              <a:spcBef>
                <a:spcPct val="0"/>
              </a:spcBef>
            </a:pPr>
            <a:fld id="{EF1F71BB-2011-4A31-A36D-00FC5FC0F8D5}" type="slidenum">
              <a:rPr lang="en-US" altLang="zh-CN" smtClean="0"/>
              <a:pPr>
                <a:spcBef>
                  <a:spcPct val="0"/>
                </a:spcBef>
              </a:pPr>
              <a:t>9</a:t>
            </a:fld>
            <a:endParaRPr lang="en-US" altLang="zh-CN"/>
          </a:p>
        </p:txBody>
      </p:sp>
      <p:sp>
        <p:nvSpPr>
          <p:cNvPr id="36867" name="Rectangle 2"/>
          <p:cNvSpPr>
            <a:spLocks noGrp="1" noRot="1" noChangeAspect="1" noChangeArrowheads="1" noTextEdit="1"/>
          </p:cNvSpPr>
          <p:nvPr>
            <p:ph type="sldImg"/>
          </p:nvPr>
        </p:nvSpPr>
        <p:spPr>
          <a:xfrm>
            <a:off x="1066800" y="838200"/>
            <a:ext cx="4572000" cy="3429000"/>
          </a:xfrm>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C7CAC17-F3B8-4C9D-ABC1-0DB54223090F}" type="slidenum">
              <a:rPr lang="en-US" altLang="zh-CN"/>
              <a:pPr>
                <a:defRPr/>
              </a:pPr>
              <a:t>‹#›</a:t>
            </a:fld>
            <a:endParaRPr lang="en-US" altLang="zh-CN"/>
          </a:p>
        </p:txBody>
      </p:sp>
    </p:spTree>
    <p:extLst>
      <p:ext uri="{BB962C8B-B14F-4D97-AF65-F5344CB8AC3E}">
        <p14:creationId xmlns:p14="http://schemas.microsoft.com/office/powerpoint/2010/main" val="2305049638"/>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8EB3480-CB64-44E7-90BD-8097C438BE60}" type="slidenum">
              <a:rPr lang="en-US" altLang="zh-CN"/>
              <a:pPr>
                <a:defRPr/>
              </a:pPr>
              <a:t>‹#›</a:t>
            </a:fld>
            <a:endParaRPr lang="en-US" altLang="zh-CN"/>
          </a:p>
        </p:txBody>
      </p:sp>
    </p:spTree>
    <p:extLst>
      <p:ext uri="{BB962C8B-B14F-4D97-AF65-F5344CB8AC3E}">
        <p14:creationId xmlns:p14="http://schemas.microsoft.com/office/powerpoint/2010/main" val="3938002426"/>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6A309F-DC61-4413-A80B-818A2F753626}" type="slidenum">
              <a:rPr lang="en-US" altLang="zh-CN"/>
              <a:pPr>
                <a:defRPr/>
              </a:pPr>
              <a:t>‹#›</a:t>
            </a:fld>
            <a:endParaRPr lang="en-US" altLang="zh-CN"/>
          </a:p>
        </p:txBody>
      </p:sp>
    </p:spTree>
    <p:extLst>
      <p:ext uri="{BB962C8B-B14F-4D97-AF65-F5344CB8AC3E}">
        <p14:creationId xmlns:p14="http://schemas.microsoft.com/office/powerpoint/2010/main" val="4273536706"/>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603E1B9-04E8-4D77-A8AD-3BFB30274793}" type="slidenum">
              <a:rPr lang="en-US" altLang="zh-CN"/>
              <a:pPr>
                <a:defRPr/>
              </a:pPr>
              <a:t>‹#›</a:t>
            </a:fld>
            <a:endParaRPr lang="en-US" altLang="zh-CN"/>
          </a:p>
        </p:txBody>
      </p:sp>
    </p:spTree>
    <p:extLst>
      <p:ext uri="{BB962C8B-B14F-4D97-AF65-F5344CB8AC3E}">
        <p14:creationId xmlns:p14="http://schemas.microsoft.com/office/powerpoint/2010/main" val="577435727"/>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20C2BC5-8521-48AD-88A7-DC7EF5C866D7}" type="slidenum">
              <a:rPr lang="en-US" altLang="zh-CN"/>
              <a:pPr>
                <a:defRPr/>
              </a:pPr>
              <a:t>‹#›</a:t>
            </a:fld>
            <a:endParaRPr lang="en-US" altLang="zh-CN"/>
          </a:p>
        </p:txBody>
      </p:sp>
    </p:spTree>
    <p:extLst>
      <p:ext uri="{BB962C8B-B14F-4D97-AF65-F5344CB8AC3E}">
        <p14:creationId xmlns:p14="http://schemas.microsoft.com/office/powerpoint/2010/main" val="504287735"/>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1F1A4D3-707D-4D6D-9298-99E1FFD5FAC3}" type="slidenum">
              <a:rPr lang="en-US" altLang="zh-CN"/>
              <a:pPr>
                <a:defRPr/>
              </a:pPr>
              <a:t>‹#›</a:t>
            </a:fld>
            <a:endParaRPr lang="en-US" altLang="zh-CN"/>
          </a:p>
        </p:txBody>
      </p:sp>
    </p:spTree>
    <p:extLst>
      <p:ext uri="{BB962C8B-B14F-4D97-AF65-F5344CB8AC3E}">
        <p14:creationId xmlns:p14="http://schemas.microsoft.com/office/powerpoint/2010/main" val="2885245148"/>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B62A220-F1FD-4BE7-A6B1-131C6E0C43B0}" type="slidenum">
              <a:rPr lang="en-US" altLang="zh-CN"/>
              <a:pPr>
                <a:defRPr/>
              </a:pPr>
              <a:t>‹#›</a:t>
            </a:fld>
            <a:endParaRPr lang="en-US" altLang="zh-CN"/>
          </a:p>
        </p:txBody>
      </p:sp>
    </p:spTree>
    <p:extLst>
      <p:ext uri="{BB962C8B-B14F-4D97-AF65-F5344CB8AC3E}">
        <p14:creationId xmlns:p14="http://schemas.microsoft.com/office/powerpoint/2010/main" val="4251941769"/>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DC28409-98BA-4A3A-AA8D-188F5E92D3B6}" type="slidenum">
              <a:rPr lang="en-US" altLang="zh-CN"/>
              <a:pPr>
                <a:defRPr/>
              </a:pPr>
              <a:t>‹#›</a:t>
            </a:fld>
            <a:endParaRPr lang="en-US" altLang="zh-CN"/>
          </a:p>
        </p:txBody>
      </p:sp>
    </p:spTree>
    <p:extLst>
      <p:ext uri="{BB962C8B-B14F-4D97-AF65-F5344CB8AC3E}">
        <p14:creationId xmlns:p14="http://schemas.microsoft.com/office/powerpoint/2010/main" val="4153035385"/>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3CD8A33-3323-41FE-B61C-6CDCD9294A4C}" type="slidenum">
              <a:rPr lang="en-US" altLang="zh-CN"/>
              <a:pPr>
                <a:defRPr/>
              </a:pPr>
              <a:t>‹#›</a:t>
            </a:fld>
            <a:endParaRPr lang="en-US" altLang="zh-CN"/>
          </a:p>
        </p:txBody>
      </p:sp>
    </p:spTree>
    <p:extLst>
      <p:ext uri="{BB962C8B-B14F-4D97-AF65-F5344CB8AC3E}">
        <p14:creationId xmlns:p14="http://schemas.microsoft.com/office/powerpoint/2010/main" val="2011039888"/>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E82049C-C148-46BD-9BB8-155E1D5C57C3}" type="slidenum">
              <a:rPr lang="en-US" altLang="zh-CN"/>
              <a:pPr>
                <a:defRPr/>
              </a:pPr>
              <a:t>‹#›</a:t>
            </a:fld>
            <a:endParaRPr lang="en-US" altLang="zh-CN"/>
          </a:p>
        </p:txBody>
      </p:sp>
    </p:spTree>
    <p:extLst>
      <p:ext uri="{BB962C8B-B14F-4D97-AF65-F5344CB8AC3E}">
        <p14:creationId xmlns:p14="http://schemas.microsoft.com/office/powerpoint/2010/main" val="3438239373"/>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EF8311B-AAC6-4F15-8BF0-40B3281A3852}" type="slidenum">
              <a:rPr lang="en-US" altLang="zh-CN"/>
              <a:pPr>
                <a:defRPr/>
              </a:pPr>
              <a:t>‹#›</a:t>
            </a:fld>
            <a:endParaRPr lang="en-US" altLang="zh-CN"/>
          </a:p>
        </p:txBody>
      </p:sp>
    </p:spTree>
    <p:extLst>
      <p:ext uri="{BB962C8B-B14F-4D97-AF65-F5344CB8AC3E}">
        <p14:creationId xmlns:p14="http://schemas.microsoft.com/office/powerpoint/2010/main" val="130595939"/>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00"/>
            </a:gs>
            <a:gs pos="100000">
              <a:srgbClr val="FFFFEF"/>
            </a:gs>
          </a:gsLst>
          <a:path path="rect">
            <a:fillToRect l="100000" t="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b="0">
                <a:latin typeface="+mn-lt"/>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b="0">
                <a:latin typeface="+mn-lt"/>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latin typeface="Times New Roman" pitchFamily="18" charset="0"/>
              </a:defRPr>
            </a:lvl1pPr>
          </a:lstStyle>
          <a:p>
            <a:pPr>
              <a:defRPr/>
            </a:pPr>
            <a:fld id="{7900DDBA-EE88-4DCD-B5A9-DAB2EF8891C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dir="in"/>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3.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7.e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6.emf"/><Relationship Id="rId5" Type="http://schemas.openxmlformats.org/officeDocument/2006/relationships/oleObject" Target="../embeddings/oleObject34.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36.bin"/></Relationships>
</file>

<file path=ppt/slides/_rels/slide16.xml.rels><?xml version="1.0" encoding="UTF-8" standalone="yes"?>
<Relationships xmlns="http://schemas.openxmlformats.org/package/2006/relationships"><Relationship Id="rId8" Type="http://schemas.openxmlformats.org/officeDocument/2006/relationships/image" Target="../media/image41.emf"/><Relationship Id="rId13" Type="http://schemas.openxmlformats.org/officeDocument/2006/relationships/oleObject" Target="../embeddings/oleObject42.bin"/><Relationship Id="rId18" Type="http://schemas.openxmlformats.org/officeDocument/2006/relationships/image" Target="../media/image46.e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3.emf"/><Relationship Id="rId17" Type="http://schemas.openxmlformats.org/officeDocument/2006/relationships/oleObject" Target="../embeddings/oleObject44.bin"/><Relationship Id="rId2" Type="http://schemas.openxmlformats.org/officeDocument/2006/relationships/notesSlide" Target="../notesSlides/notesSlide14.xml"/><Relationship Id="rId16" Type="http://schemas.openxmlformats.org/officeDocument/2006/relationships/image" Target="../media/image45.emf"/><Relationship Id="rId1" Type="http://schemas.openxmlformats.org/officeDocument/2006/relationships/slideLayout" Target="../slideLayouts/slideLayout7.xml"/><Relationship Id="rId6" Type="http://schemas.openxmlformats.org/officeDocument/2006/relationships/image" Target="../media/image40.e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42.emf"/><Relationship Id="rId4" Type="http://schemas.openxmlformats.org/officeDocument/2006/relationships/image" Target="../media/image39.emf"/><Relationship Id="rId9" Type="http://schemas.openxmlformats.org/officeDocument/2006/relationships/oleObject" Target="../embeddings/oleObject40.bin"/><Relationship Id="rId14" Type="http://schemas.openxmlformats.org/officeDocument/2006/relationships/image" Target="../media/image44.emf"/></Relationships>
</file>

<file path=ppt/slides/_rels/slide17.xml.rels><?xml version="1.0" encoding="UTF-8" standalone="yes"?>
<Relationships xmlns="http://schemas.openxmlformats.org/package/2006/relationships"><Relationship Id="rId8" Type="http://schemas.openxmlformats.org/officeDocument/2006/relationships/image" Target="../media/image49.emf"/><Relationship Id="rId13" Type="http://schemas.openxmlformats.org/officeDocument/2006/relationships/oleObject" Target="../embeddings/oleObject50.bin"/><Relationship Id="rId3" Type="http://schemas.openxmlformats.org/officeDocument/2006/relationships/oleObject" Target="../embeddings/oleObject45.bin"/><Relationship Id="rId7" Type="http://schemas.openxmlformats.org/officeDocument/2006/relationships/oleObject" Target="../embeddings/oleObject47.bin"/><Relationship Id="rId12" Type="http://schemas.openxmlformats.org/officeDocument/2006/relationships/image" Target="../media/image51.emf"/><Relationship Id="rId2" Type="http://schemas.openxmlformats.org/officeDocument/2006/relationships/notesSlide" Target="../notesSlides/notesSlide15.xml"/><Relationship Id="rId16" Type="http://schemas.openxmlformats.org/officeDocument/2006/relationships/image" Target="../media/image53.emf"/><Relationship Id="rId1" Type="http://schemas.openxmlformats.org/officeDocument/2006/relationships/slideLayout" Target="../slideLayouts/slideLayout7.xml"/><Relationship Id="rId6" Type="http://schemas.openxmlformats.org/officeDocument/2006/relationships/image" Target="../media/image48.emf"/><Relationship Id="rId11" Type="http://schemas.openxmlformats.org/officeDocument/2006/relationships/oleObject" Target="../embeddings/oleObject49.bin"/><Relationship Id="rId5" Type="http://schemas.openxmlformats.org/officeDocument/2006/relationships/oleObject" Target="../embeddings/oleObject46.bin"/><Relationship Id="rId15" Type="http://schemas.openxmlformats.org/officeDocument/2006/relationships/oleObject" Target="../embeddings/oleObject51.bin"/><Relationship Id="rId10" Type="http://schemas.openxmlformats.org/officeDocument/2006/relationships/image" Target="../media/image50.emf"/><Relationship Id="rId4" Type="http://schemas.openxmlformats.org/officeDocument/2006/relationships/image" Target="../media/image47.emf"/><Relationship Id="rId9" Type="http://schemas.openxmlformats.org/officeDocument/2006/relationships/oleObject" Target="../embeddings/oleObject48.bin"/><Relationship Id="rId14" Type="http://schemas.openxmlformats.org/officeDocument/2006/relationships/image" Target="../media/image5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54.wmf"/><Relationship Id="rId7" Type="http://schemas.openxmlformats.org/officeDocument/2006/relationships/image" Target="../media/image56.wmf"/><Relationship Id="rId2" Type="http://schemas.openxmlformats.org/officeDocument/2006/relationships/oleObject" Target="../embeddings/oleObject52.bin"/><Relationship Id="rId1" Type="http://schemas.openxmlformats.org/officeDocument/2006/relationships/slideLayout" Target="../slideLayouts/slideLayout7.xml"/><Relationship Id="rId6" Type="http://schemas.openxmlformats.org/officeDocument/2006/relationships/oleObject" Target="../embeddings/oleObject54.bin"/><Relationship Id="rId5" Type="http://schemas.openxmlformats.org/officeDocument/2006/relationships/image" Target="../media/image55.wmf"/><Relationship Id="rId4" Type="http://schemas.openxmlformats.org/officeDocument/2006/relationships/oleObject" Target="../embeddings/oleObject53.bin"/><Relationship Id="rId9" Type="http://schemas.openxmlformats.org/officeDocument/2006/relationships/image" Target="../media/image57.wmf"/></Relationships>
</file>

<file path=ppt/slides/_rels/slide22.x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60.wmf"/><Relationship Id="rId2" Type="http://schemas.openxmlformats.org/officeDocument/2006/relationships/oleObject" Target="../embeddings/oleObject56.bin"/><Relationship Id="rId1" Type="http://schemas.openxmlformats.org/officeDocument/2006/relationships/slideLayout" Target="../slideLayouts/slideLayout7.xml"/><Relationship Id="rId6" Type="http://schemas.openxmlformats.org/officeDocument/2006/relationships/oleObject" Target="../embeddings/oleObject58.bin"/><Relationship Id="rId5" Type="http://schemas.openxmlformats.org/officeDocument/2006/relationships/image" Target="../media/image59.wmf"/><Relationship Id="rId4" Type="http://schemas.openxmlformats.org/officeDocument/2006/relationships/oleObject" Target="../embeddings/oleObject57.bin"/></Relationships>
</file>

<file path=ppt/slides/_rels/slide23.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2.emf"/><Relationship Id="rId5" Type="http://schemas.openxmlformats.org/officeDocument/2006/relationships/oleObject" Target="../embeddings/oleObject60.bin"/><Relationship Id="rId10" Type="http://schemas.openxmlformats.org/officeDocument/2006/relationships/image" Target="../media/image64.emf"/><Relationship Id="rId4" Type="http://schemas.openxmlformats.org/officeDocument/2006/relationships/image" Target="../media/image61.emf"/><Relationship Id="rId9" Type="http://schemas.openxmlformats.org/officeDocument/2006/relationships/oleObject" Target="../embeddings/oleObject62.bin"/></Relationships>
</file>

<file path=ppt/slides/_rels/slide24.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9.emf"/><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66.emf"/><Relationship Id="rId11" Type="http://schemas.openxmlformats.org/officeDocument/2006/relationships/oleObject" Target="../embeddings/oleObject67.bin"/><Relationship Id="rId5" Type="http://schemas.openxmlformats.org/officeDocument/2006/relationships/oleObject" Target="../embeddings/oleObject64.bin"/><Relationship Id="rId10" Type="http://schemas.openxmlformats.org/officeDocument/2006/relationships/image" Target="../media/image68.emf"/><Relationship Id="rId4" Type="http://schemas.openxmlformats.org/officeDocument/2006/relationships/image" Target="../media/image65.emf"/><Relationship Id="rId9" Type="http://schemas.openxmlformats.org/officeDocument/2006/relationships/oleObject" Target="../embeddings/oleObject66.bin"/><Relationship Id="rId14" Type="http://schemas.openxmlformats.org/officeDocument/2006/relationships/image" Target="../media/image70.emf"/></Relationships>
</file>

<file path=ppt/slides/_rels/slide25.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oleObject" Target="../embeddings/oleObject74.bin"/><Relationship Id="rId3" Type="http://schemas.openxmlformats.org/officeDocument/2006/relationships/oleObject" Target="../embeddings/oleObject69.bin"/><Relationship Id="rId7" Type="http://schemas.openxmlformats.org/officeDocument/2006/relationships/oleObject" Target="../embeddings/oleObject71.bin"/><Relationship Id="rId12" Type="http://schemas.openxmlformats.org/officeDocument/2006/relationships/image" Target="../media/image75.emf"/><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72.emf"/><Relationship Id="rId11" Type="http://schemas.openxmlformats.org/officeDocument/2006/relationships/oleObject" Target="../embeddings/oleObject73.bin"/><Relationship Id="rId5" Type="http://schemas.openxmlformats.org/officeDocument/2006/relationships/oleObject" Target="../embeddings/oleObject70.bin"/><Relationship Id="rId10" Type="http://schemas.openxmlformats.org/officeDocument/2006/relationships/image" Target="../media/image74.emf"/><Relationship Id="rId4" Type="http://schemas.openxmlformats.org/officeDocument/2006/relationships/image" Target="../media/image71.emf"/><Relationship Id="rId9" Type="http://schemas.openxmlformats.org/officeDocument/2006/relationships/oleObject" Target="../embeddings/oleObject72.bin"/><Relationship Id="rId14" Type="http://schemas.openxmlformats.org/officeDocument/2006/relationships/image" Target="../media/image76.emf"/></Relationships>
</file>

<file path=ppt/slides/_rels/slide26.xml.rels><?xml version="1.0" encoding="UTF-8" standalone="yes"?>
<Relationships xmlns="http://schemas.openxmlformats.org/package/2006/relationships"><Relationship Id="rId8" Type="http://schemas.openxmlformats.org/officeDocument/2006/relationships/image" Target="../media/image79.emf"/><Relationship Id="rId3" Type="http://schemas.openxmlformats.org/officeDocument/2006/relationships/oleObject" Target="../embeddings/oleObject75.bin"/><Relationship Id="rId7" Type="http://schemas.openxmlformats.org/officeDocument/2006/relationships/oleObject" Target="../embeddings/oleObject77.bin"/><Relationship Id="rId12" Type="http://schemas.openxmlformats.org/officeDocument/2006/relationships/image" Target="../media/image81.emf"/><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78.emf"/><Relationship Id="rId11" Type="http://schemas.openxmlformats.org/officeDocument/2006/relationships/oleObject" Target="../embeddings/oleObject79.bin"/><Relationship Id="rId5" Type="http://schemas.openxmlformats.org/officeDocument/2006/relationships/oleObject" Target="../embeddings/oleObject76.bin"/><Relationship Id="rId10" Type="http://schemas.openxmlformats.org/officeDocument/2006/relationships/image" Target="../media/image80.emf"/><Relationship Id="rId4" Type="http://schemas.openxmlformats.org/officeDocument/2006/relationships/image" Target="../media/image77.emf"/><Relationship Id="rId9" Type="http://schemas.openxmlformats.org/officeDocument/2006/relationships/oleObject" Target="../embeddings/oleObject78.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3.bin"/><Relationship Id="rId13" Type="http://schemas.openxmlformats.org/officeDocument/2006/relationships/image" Target="../media/image87.emf"/><Relationship Id="rId3" Type="http://schemas.openxmlformats.org/officeDocument/2006/relationships/image" Target="../media/image82.emf"/><Relationship Id="rId7" Type="http://schemas.openxmlformats.org/officeDocument/2006/relationships/image" Target="../media/image84.emf"/><Relationship Id="rId12" Type="http://schemas.openxmlformats.org/officeDocument/2006/relationships/oleObject" Target="../embeddings/oleObject85.bin"/><Relationship Id="rId2" Type="http://schemas.openxmlformats.org/officeDocument/2006/relationships/oleObject" Target="../embeddings/oleObject80.bin"/><Relationship Id="rId1" Type="http://schemas.openxmlformats.org/officeDocument/2006/relationships/slideLayout" Target="../slideLayouts/slideLayout7.xml"/><Relationship Id="rId6" Type="http://schemas.openxmlformats.org/officeDocument/2006/relationships/oleObject" Target="../embeddings/oleObject82.bin"/><Relationship Id="rId11" Type="http://schemas.openxmlformats.org/officeDocument/2006/relationships/image" Target="../media/image86.emf"/><Relationship Id="rId5" Type="http://schemas.openxmlformats.org/officeDocument/2006/relationships/image" Target="../media/image83.emf"/><Relationship Id="rId15" Type="http://schemas.openxmlformats.org/officeDocument/2006/relationships/image" Target="../media/image88.emf"/><Relationship Id="rId10" Type="http://schemas.openxmlformats.org/officeDocument/2006/relationships/oleObject" Target="../embeddings/oleObject84.bin"/><Relationship Id="rId4" Type="http://schemas.openxmlformats.org/officeDocument/2006/relationships/oleObject" Target="../embeddings/oleObject81.bin"/><Relationship Id="rId9" Type="http://schemas.openxmlformats.org/officeDocument/2006/relationships/image" Target="../media/image85.emf"/><Relationship Id="rId14" Type="http://schemas.openxmlformats.org/officeDocument/2006/relationships/oleObject" Target="../embeddings/oleObject86.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94.emf"/><Relationship Id="rId3" Type="http://schemas.openxmlformats.org/officeDocument/2006/relationships/image" Target="../media/image89.emf"/><Relationship Id="rId7" Type="http://schemas.openxmlformats.org/officeDocument/2006/relationships/image" Target="../media/image91.emf"/><Relationship Id="rId12" Type="http://schemas.openxmlformats.org/officeDocument/2006/relationships/oleObject" Target="../embeddings/oleObject92.bin"/><Relationship Id="rId17" Type="http://schemas.openxmlformats.org/officeDocument/2006/relationships/image" Target="../media/image96.wmf"/><Relationship Id="rId2" Type="http://schemas.openxmlformats.org/officeDocument/2006/relationships/oleObject" Target="../embeddings/oleObject87.bin"/><Relationship Id="rId16" Type="http://schemas.openxmlformats.org/officeDocument/2006/relationships/oleObject" Target="../embeddings/oleObject94.bin"/><Relationship Id="rId1" Type="http://schemas.openxmlformats.org/officeDocument/2006/relationships/slideLayout" Target="../slideLayouts/slideLayout7.xml"/><Relationship Id="rId6" Type="http://schemas.openxmlformats.org/officeDocument/2006/relationships/oleObject" Target="../embeddings/oleObject89.bin"/><Relationship Id="rId11" Type="http://schemas.openxmlformats.org/officeDocument/2006/relationships/image" Target="../media/image93.emf"/><Relationship Id="rId5" Type="http://schemas.openxmlformats.org/officeDocument/2006/relationships/image" Target="../media/image90.emf"/><Relationship Id="rId15" Type="http://schemas.openxmlformats.org/officeDocument/2006/relationships/image" Target="../media/image95.emf"/><Relationship Id="rId10" Type="http://schemas.openxmlformats.org/officeDocument/2006/relationships/oleObject" Target="../embeddings/oleObject91.bin"/><Relationship Id="rId4" Type="http://schemas.openxmlformats.org/officeDocument/2006/relationships/oleObject" Target="../embeddings/oleObject88.bin"/><Relationship Id="rId9" Type="http://schemas.openxmlformats.org/officeDocument/2006/relationships/image" Target="../media/image92.emf"/><Relationship Id="rId14" Type="http://schemas.openxmlformats.org/officeDocument/2006/relationships/oleObject" Target="../embeddings/oleObject9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e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oleObject" Target="../embeddings/oleObject8.bin"/><Relationship Id="rId10" Type="http://schemas.openxmlformats.org/officeDocument/2006/relationships/image" Target="../media/image10.emf"/><Relationship Id="rId4" Type="http://schemas.openxmlformats.org/officeDocument/2006/relationships/image" Target="../media/image7.emf"/><Relationship Id="rId9"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oleObject" Target="../embeddings/oleObject17.bin"/><Relationship Id="rId18" Type="http://schemas.openxmlformats.org/officeDocument/2006/relationships/image" Target="../media/image19.emf"/><Relationship Id="rId3" Type="http://schemas.openxmlformats.org/officeDocument/2006/relationships/oleObject" Target="../embeddings/oleObject12.bin"/><Relationship Id="rId21" Type="http://schemas.openxmlformats.org/officeDocument/2006/relationships/oleObject" Target="../embeddings/oleObject21.bin"/><Relationship Id="rId7" Type="http://schemas.openxmlformats.org/officeDocument/2006/relationships/oleObject" Target="../embeddings/oleObject14.bin"/><Relationship Id="rId12" Type="http://schemas.openxmlformats.org/officeDocument/2006/relationships/image" Target="../media/image16.emf"/><Relationship Id="rId17" Type="http://schemas.openxmlformats.org/officeDocument/2006/relationships/oleObject" Target="../embeddings/oleObject19.bin"/><Relationship Id="rId2" Type="http://schemas.openxmlformats.org/officeDocument/2006/relationships/notesSlide" Target="../notesSlides/notesSlide7.xml"/><Relationship Id="rId16" Type="http://schemas.openxmlformats.org/officeDocument/2006/relationships/image" Target="../media/image18.emf"/><Relationship Id="rId20" Type="http://schemas.openxmlformats.org/officeDocument/2006/relationships/image" Target="../media/image20.emf"/><Relationship Id="rId1" Type="http://schemas.openxmlformats.org/officeDocument/2006/relationships/slideLayout" Target="../slideLayouts/slideLayout7.xml"/><Relationship Id="rId6" Type="http://schemas.openxmlformats.org/officeDocument/2006/relationships/image" Target="../media/image13.emf"/><Relationship Id="rId11" Type="http://schemas.openxmlformats.org/officeDocument/2006/relationships/oleObject" Target="../embeddings/oleObject16.bin"/><Relationship Id="rId24" Type="http://schemas.openxmlformats.org/officeDocument/2006/relationships/image" Target="../media/image22.emf"/><Relationship Id="rId5" Type="http://schemas.openxmlformats.org/officeDocument/2006/relationships/oleObject" Target="../embeddings/oleObject13.bin"/><Relationship Id="rId15" Type="http://schemas.openxmlformats.org/officeDocument/2006/relationships/oleObject" Target="../embeddings/oleObject18.bin"/><Relationship Id="rId23" Type="http://schemas.openxmlformats.org/officeDocument/2006/relationships/oleObject" Target="../embeddings/oleObject22.bin"/><Relationship Id="rId10" Type="http://schemas.openxmlformats.org/officeDocument/2006/relationships/image" Target="../media/image15.emf"/><Relationship Id="rId19" Type="http://schemas.openxmlformats.org/officeDocument/2006/relationships/oleObject" Target="../embeddings/oleObject20.bin"/><Relationship Id="rId4" Type="http://schemas.openxmlformats.org/officeDocument/2006/relationships/image" Target="../media/image12.emf"/><Relationship Id="rId9" Type="http://schemas.openxmlformats.org/officeDocument/2006/relationships/oleObject" Target="../embeddings/oleObject15.bin"/><Relationship Id="rId14" Type="http://schemas.openxmlformats.org/officeDocument/2006/relationships/image" Target="../media/image17.emf"/><Relationship Id="rId22" Type="http://schemas.openxmlformats.org/officeDocument/2006/relationships/image" Target="../media/image21.emf"/></Relationships>
</file>

<file path=ppt/slides/_rels/slide8.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7.emf"/><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4.e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26.bin"/><Relationship Id="rId14" Type="http://schemas.openxmlformats.org/officeDocument/2006/relationships/image" Target="../media/image28.emf"/></Relationships>
</file>

<file path=ppt/slides/_rels/slide9.x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0.emf"/><Relationship Id="rId5" Type="http://schemas.openxmlformats.org/officeDocument/2006/relationships/oleObject" Target="../embeddings/oleObject30.bin"/><Relationship Id="rId4" Type="http://schemas.openxmlformats.org/officeDocument/2006/relationships/image" Target="../media/image29.emf"/><Relationship Id="rId9" Type="http://schemas.openxmlformats.org/officeDocument/2006/relationships/image" Target="../media/image3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2036763" y="2133600"/>
            <a:ext cx="5919787"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dirty="0">
                <a:solidFill>
                  <a:schemeClr val="accent2"/>
                </a:solidFill>
              </a:rPr>
              <a:t>2.1    </a:t>
            </a:r>
            <a:r>
              <a:rPr lang="zh-CN" altLang="en-US" sz="3600" dirty="0">
                <a:solidFill>
                  <a:schemeClr val="accent2"/>
                </a:solidFill>
                <a:latin typeface="宋体" pitchFamily="2" charset="-122"/>
              </a:rPr>
              <a:t>静电场中的导体</a:t>
            </a:r>
          </a:p>
          <a:p>
            <a:pPr eaLnBrk="1" hangingPunct="1">
              <a:spcBef>
                <a:spcPct val="50000"/>
              </a:spcBef>
              <a:buFontTx/>
              <a:buNone/>
            </a:pPr>
            <a:r>
              <a:rPr lang="en-US" altLang="zh-CN" sz="3600" dirty="0">
                <a:solidFill>
                  <a:schemeClr val="accent2"/>
                </a:solidFill>
              </a:rPr>
              <a:t>2.2    </a:t>
            </a:r>
            <a:r>
              <a:rPr lang="zh-CN" altLang="en-US" sz="3600" dirty="0">
                <a:solidFill>
                  <a:schemeClr val="accent2"/>
                </a:solidFill>
                <a:latin typeface="宋体" pitchFamily="2" charset="-122"/>
              </a:rPr>
              <a:t>静电场中的电介质</a:t>
            </a:r>
          </a:p>
          <a:p>
            <a:pPr eaLnBrk="1" hangingPunct="1">
              <a:spcBef>
                <a:spcPct val="50000"/>
              </a:spcBef>
              <a:buFontTx/>
              <a:buNone/>
            </a:pPr>
            <a:r>
              <a:rPr lang="en-US" altLang="zh-CN" sz="3600" dirty="0">
                <a:solidFill>
                  <a:schemeClr val="accent2"/>
                </a:solidFill>
              </a:rPr>
              <a:t>2.3</a:t>
            </a:r>
            <a:r>
              <a:rPr lang="en-US" altLang="zh-CN" sz="3600" dirty="0">
                <a:solidFill>
                  <a:schemeClr val="accent2"/>
                </a:solidFill>
                <a:latin typeface="宋体" pitchFamily="2" charset="-122"/>
              </a:rPr>
              <a:t>  </a:t>
            </a:r>
            <a:r>
              <a:rPr lang="zh-CN" altLang="en-US" sz="3600" dirty="0">
                <a:solidFill>
                  <a:schemeClr val="accent2"/>
                </a:solidFill>
                <a:latin typeface="宋体" pitchFamily="2" charset="-122"/>
              </a:rPr>
              <a:t>有介质时的高斯定理</a:t>
            </a:r>
          </a:p>
          <a:p>
            <a:pPr eaLnBrk="1" hangingPunct="1">
              <a:spcBef>
                <a:spcPct val="50000"/>
              </a:spcBef>
              <a:buFontTx/>
              <a:buNone/>
            </a:pPr>
            <a:r>
              <a:rPr lang="en-US" altLang="zh-CN" sz="3600" dirty="0">
                <a:solidFill>
                  <a:schemeClr val="accent2"/>
                </a:solidFill>
              </a:rPr>
              <a:t>2.4</a:t>
            </a:r>
            <a:r>
              <a:rPr lang="en-US" altLang="zh-CN" sz="3600" dirty="0">
                <a:solidFill>
                  <a:schemeClr val="accent2"/>
                </a:solidFill>
                <a:latin typeface="宋体" pitchFamily="2" charset="-122"/>
              </a:rPr>
              <a:t>  </a:t>
            </a:r>
            <a:r>
              <a:rPr lang="zh-CN" altLang="en-US" sz="3600" dirty="0">
                <a:solidFill>
                  <a:schemeClr val="accent2"/>
                </a:solidFill>
                <a:latin typeface="宋体" pitchFamily="2" charset="-122"/>
              </a:rPr>
              <a:t>电容、电容器</a:t>
            </a:r>
          </a:p>
          <a:p>
            <a:pPr eaLnBrk="1" hangingPunct="1">
              <a:spcBef>
                <a:spcPct val="50000"/>
              </a:spcBef>
              <a:buFontTx/>
              <a:buNone/>
            </a:pPr>
            <a:r>
              <a:rPr lang="en-US" altLang="zh-CN" sz="3600" dirty="0">
                <a:solidFill>
                  <a:schemeClr val="accent2"/>
                </a:solidFill>
              </a:rPr>
              <a:t>2.5     </a:t>
            </a:r>
            <a:r>
              <a:rPr lang="zh-CN" altLang="en-US" sz="3600" dirty="0">
                <a:solidFill>
                  <a:schemeClr val="accent2"/>
                </a:solidFill>
              </a:rPr>
              <a:t>静电场的能量</a:t>
            </a:r>
          </a:p>
        </p:txBody>
      </p:sp>
      <p:sp>
        <p:nvSpPr>
          <p:cNvPr id="2051" name="Text Box 3"/>
          <p:cNvSpPr txBox="1">
            <a:spLocks noChangeArrowheads="1"/>
          </p:cNvSpPr>
          <p:nvPr/>
        </p:nvSpPr>
        <p:spPr bwMode="auto">
          <a:xfrm>
            <a:off x="1355725" y="7302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44036" name="Text Box 4"/>
          <p:cNvSpPr txBox="1">
            <a:spLocks noChangeArrowheads="1"/>
          </p:cNvSpPr>
          <p:nvPr/>
        </p:nvSpPr>
        <p:spPr bwMode="auto">
          <a:xfrm>
            <a:off x="323850" y="404813"/>
            <a:ext cx="8280400" cy="1433512"/>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4000" dirty="0">
                <a:solidFill>
                  <a:srgbClr val="CC3300"/>
                </a:solidFill>
                <a:effectLst>
                  <a:outerShdw blurRad="38100" dist="38100" dir="2700000" algn="tl">
                    <a:srgbClr val="000000"/>
                  </a:outerShdw>
                </a:effectLst>
                <a:latin typeface="Times New Roman" pitchFamily="18" charset="0"/>
              </a:rPr>
              <a:t>第二章   静电场中的导体</a:t>
            </a:r>
          </a:p>
          <a:p>
            <a:pPr algn="ctr" eaLnBrk="1" hangingPunct="1">
              <a:spcBef>
                <a:spcPct val="20000"/>
              </a:spcBef>
              <a:defRPr/>
            </a:pPr>
            <a:r>
              <a:rPr lang="zh-CN" altLang="en-US" sz="4000" dirty="0">
                <a:solidFill>
                  <a:srgbClr val="CC3300"/>
                </a:solidFill>
                <a:effectLst>
                  <a:outerShdw blurRad="38100" dist="38100" dir="2700000" algn="tl">
                    <a:srgbClr val="000000"/>
                  </a:outerShdw>
                </a:effectLst>
                <a:latin typeface="Times New Roman" pitchFamily="18" charset="0"/>
              </a:rPr>
              <a:t>     和电介质（</a:t>
            </a:r>
            <a:r>
              <a:rPr lang="en-US" altLang="zh-CN" sz="4000" dirty="0">
                <a:solidFill>
                  <a:srgbClr val="CC3300"/>
                </a:solidFill>
                <a:effectLst>
                  <a:outerShdw blurRad="38100" dist="38100" dir="2700000" algn="tl">
                    <a:srgbClr val="000000"/>
                  </a:outerShdw>
                </a:effectLst>
                <a:latin typeface="Times New Roman" pitchFamily="18" charset="0"/>
              </a:rPr>
              <a:t>8</a:t>
            </a:r>
            <a:r>
              <a:rPr lang="zh-CN" altLang="en-US" sz="4000" dirty="0">
                <a:solidFill>
                  <a:srgbClr val="CC3300"/>
                </a:solidFill>
                <a:effectLst>
                  <a:outerShdw blurRad="38100" dist="38100" dir="2700000" algn="tl">
                    <a:srgbClr val="000000"/>
                  </a:outerShdw>
                </a:effectLst>
                <a:latin typeface="Times New Roman" pitchFamily="18" charset="0"/>
              </a:rPr>
              <a:t>学时）</a:t>
            </a:r>
            <a:endParaRPr lang="zh-CN" altLang="en-US" sz="3600" dirty="0">
              <a:solidFill>
                <a:srgbClr val="CC3300"/>
              </a:solidFill>
              <a:effectLst>
                <a:outerShdw blurRad="38100" dist="38100" dir="2700000" algn="tl">
                  <a:srgbClr val="000000"/>
                </a:outerShdw>
              </a:effectLst>
              <a:latin typeface="Times New Roman"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ox(out)">
                                      <p:cBhvr>
                                        <p:cTn id="7" dur="500"/>
                                        <p:tgtEl>
                                          <p:spTgt spid="44036"/>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44034"/>
                                        </p:tgtEl>
                                        <p:attrNameLst>
                                          <p:attrName>style.visibility</p:attrName>
                                        </p:attrNameLst>
                                      </p:cBhvr>
                                      <p:to>
                                        <p:strVal val="visible"/>
                                      </p:to>
                                    </p:set>
                                    <p:anim calcmode="lin" valueType="num">
                                      <p:cBhvr additive="base">
                                        <p:cTn id="11" dur="500" fill="hold"/>
                                        <p:tgtEl>
                                          <p:spTgt spid="44034"/>
                                        </p:tgtEl>
                                        <p:attrNameLst>
                                          <p:attrName>ppt_x</p:attrName>
                                        </p:attrNameLst>
                                      </p:cBhvr>
                                      <p:tavLst>
                                        <p:tav tm="0">
                                          <p:val>
                                            <p:strVal val="#ppt_x"/>
                                          </p:val>
                                        </p:tav>
                                        <p:tav tm="100000">
                                          <p:val>
                                            <p:strVal val="#ppt_x"/>
                                          </p:val>
                                        </p:tav>
                                      </p:tavLst>
                                    </p:anim>
                                    <p:anim calcmode="lin" valueType="num">
                                      <p:cBhvr additive="base">
                                        <p:cTn id="12" dur="500" fill="hold"/>
                                        <p:tgtEl>
                                          <p:spTgt spid="440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autoUpdateAnimBg="0"/>
      <p:bldP spid="44036"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39750" y="333375"/>
            <a:ext cx="787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3600" dirty="0">
                <a:solidFill>
                  <a:srgbClr val="CC3300"/>
                </a:solidFill>
              </a:rPr>
              <a:t>2.1.3  </a:t>
            </a:r>
            <a:r>
              <a:rPr lang="zh-CN" altLang="en-US" sz="3600" dirty="0">
                <a:solidFill>
                  <a:srgbClr val="CC3300"/>
                </a:solidFill>
              </a:rPr>
              <a:t>静电屏蔽</a:t>
            </a:r>
            <a:r>
              <a:rPr lang="en-US" altLang="zh-CN" sz="3600" dirty="0">
                <a:solidFill>
                  <a:srgbClr val="CC3300"/>
                </a:solidFill>
              </a:rPr>
              <a:t>(Electrostatic Shielding)</a:t>
            </a:r>
          </a:p>
        </p:txBody>
      </p:sp>
      <p:sp>
        <p:nvSpPr>
          <p:cNvPr id="27651" name="Text Box 3"/>
          <p:cNvSpPr txBox="1">
            <a:spLocks noChangeArrowheads="1"/>
          </p:cNvSpPr>
          <p:nvPr/>
        </p:nvSpPr>
        <p:spPr bwMode="auto">
          <a:xfrm>
            <a:off x="225425" y="1417638"/>
            <a:ext cx="58959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chemeClr val="accent2"/>
                </a:solidFill>
                <a:latin typeface="宋体" pitchFamily="2" charset="-122"/>
              </a:rPr>
              <a:t>一、空腔导体可以屏蔽外电场。</a:t>
            </a:r>
            <a:endParaRPr lang="zh-CN" altLang="en-US">
              <a:latin typeface="宋体" pitchFamily="2" charset="-122"/>
            </a:endParaRPr>
          </a:p>
        </p:txBody>
      </p:sp>
      <p:graphicFrame>
        <p:nvGraphicFramePr>
          <p:cNvPr id="27724" name="Object 76"/>
          <p:cNvGraphicFramePr>
            <a:graphicFrameLocks noChangeAspect="1"/>
          </p:cNvGraphicFramePr>
          <p:nvPr/>
        </p:nvGraphicFramePr>
        <p:xfrm>
          <a:off x="5270500" y="4178300"/>
          <a:ext cx="1092200" cy="506413"/>
        </p:xfrm>
        <a:graphic>
          <a:graphicData uri="http://schemas.openxmlformats.org/presentationml/2006/ole">
            <mc:AlternateContent xmlns:mc="http://schemas.openxmlformats.org/markup-compatibility/2006">
              <mc:Choice xmlns:v="urn:schemas-microsoft-com:vml" Requires="v">
                <p:oleObj name="Equation" r:id="rId3" imgW="1066770" imgH="476340" progId="Equation.3">
                  <p:embed/>
                </p:oleObj>
              </mc:Choice>
              <mc:Fallback>
                <p:oleObj name="Equation" r:id="rId3" imgW="1066770" imgH="476340" progId="Equation.3">
                  <p:embed/>
                  <p:pic>
                    <p:nvPicPr>
                      <p:cNvPr id="0" name="Object 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0500" y="4178300"/>
                        <a:ext cx="10922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727" name="Rectangle 79"/>
          <p:cNvSpPr>
            <a:spLocks noChangeArrowheads="1"/>
          </p:cNvSpPr>
          <p:nvPr/>
        </p:nvSpPr>
        <p:spPr bwMode="auto">
          <a:xfrm>
            <a:off x="0" y="1066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nvGrpSpPr>
          <p:cNvPr id="2" name="Group 81"/>
          <p:cNvGrpSpPr>
            <a:grpSpLocks/>
          </p:cNvGrpSpPr>
          <p:nvPr/>
        </p:nvGrpSpPr>
        <p:grpSpPr bwMode="auto">
          <a:xfrm>
            <a:off x="0" y="2384425"/>
            <a:ext cx="8153400" cy="3379788"/>
            <a:chOff x="0" y="1502"/>
            <a:chExt cx="5136" cy="2129"/>
          </a:xfrm>
        </p:grpSpPr>
        <p:sp>
          <p:nvSpPr>
            <p:cNvPr id="11271" name="Oval 11"/>
            <p:cNvSpPr>
              <a:spLocks noChangeArrowheads="1"/>
            </p:cNvSpPr>
            <p:nvPr/>
          </p:nvSpPr>
          <p:spPr bwMode="auto">
            <a:xfrm>
              <a:off x="0" y="2169"/>
              <a:ext cx="1824" cy="720"/>
            </a:xfrm>
            <a:prstGeom prst="ellipse">
              <a:avLst/>
            </a:prstGeom>
            <a:gradFill rotWithShape="0">
              <a:gsLst>
                <a:gs pos="0">
                  <a:srgbClr val="00CC99"/>
                </a:gs>
                <a:gs pos="100000">
                  <a:srgbClr val="4CDBB7"/>
                </a:gs>
              </a:gsLst>
              <a:path path="shape">
                <a:fillToRect l="50000" t="50000" r="50000" b="50000"/>
              </a:path>
            </a:gradFill>
            <a:ln w="19050">
              <a:solidFill>
                <a:schemeClr val="tx1"/>
              </a:solidFill>
              <a:round/>
              <a:headEnd/>
              <a:tailEnd/>
            </a:ln>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1272" name="Oval 5"/>
            <p:cNvSpPr>
              <a:spLocks noChangeArrowheads="1"/>
            </p:cNvSpPr>
            <p:nvPr/>
          </p:nvSpPr>
          <p:spPr bwMode="auto">
            <a:xfrm>
              <a:off x="2928" y="1795"/>
              <a:ext cx="1488" cy="528"/>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1273" name="Oval 6"/>
            <p:cNvSpPr>
              <a:spLocks noChangeArrowheads="1"/>
            </p:cNvSpPr>
            <p:nvPr/>
          </p:nvSpPr>
          <p:spPr bwMode="auto">
            <a:xfrm>
              <a:off x="2928" y="2611"/>
              <a:ext cx="1488" cy="528"/>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1274" name="Line 7"/>
            <p:cNvSpPr>
              <a:spLocks noChangeShapeType="1"/>
            </p:cNvSpPr>
            <p:nvPr/>
          </p:nvSpPr>
          <p:spPr bwMode="auto">
            <a:xfrm>
              <a:off x="2928" y="2083"/>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275" name="Line 8"/>
            <p:cNvSpPr>
              <a:spLocks noChangeShapeType="1"/>
            </p:cNvSpPr>
            <p:nvPr/>
          </p:nvSpPr>
          <p:spPr bwMode="auto">
            <a:xfrm>
              <a:off x="4416" y="2083"/>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1276" name="Rectangle 12"/>
            <p:cNvSpPr>
              <a:spLocks noChangeArrowheads="1"/>
            </p:cNvSpPr>
            <p:nvPr/>
          </p:nvSpPr>
          <p:spPr bwMode="auto">
            <a:xfrm>
              <a:off x="0" y="2025"/>
              <a:ext cx="955" cy="1104"/>
            </a:xfrm>
            <a:prstGeom prst="rect">
              <a:avLst/>
            </a:prstGeom>
            <a:gradFill rotWithShape="0">
              <a:gsLst>
                <a:gs pos="0">
                  <a:srgbClr val="FFFFF5"/>
                </a:gs>
                <a:gs pos="100000">
                  <a:srgbClr val="FFFFF3"/>
                </a:gs>
              </a:gsLst>
              <a:lin ang="0" scaled="1"/>
            </a:gradFill>
            <a:ln>
              <a:noFill/>
            </a:ln>
            <a:extLs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1277" name="Freeform 16"/>
            <p:cNvSpPr>
              <a:spLocks/>
            </p:cNvSpPr>
            <p:nvPr/>
          </p:nvSpPr>
          <p:spPr bwMode="auto">
            <a:xfrm>
              <a:off x="1680" y="1993"/>
              <a:ext cx="1248" cy="330"/>
            </a:xfrm>
            <a:custGeom>
              <a:avLst/>
              <a:gdLst>
                <a:gd name="T0" fmla="*/ 0 w 1248"/>
                <a:gd name="T1" fmla="*/ 330 h 330"/>
                <a:gd name="T2" fmla="*/ 144 w 1248"/>
                <a:gd name="T3" fmla="*/ 183 h 330"/>
                <a:gd name="T4" fmla="*/ 293 w 1248"/>
                <a:gd name="T5" fmla="*/ 95 h 330"/>
                <a:gd name="T6" fmla="*/ 403 w 1248"/>
                <a:gd name="T7" fmla="*/ 37 h 330"/>
                <a:gd name="T8" fmla="*/ 499 w 1248"/>
                <a:gd name="T9" fmla="*/ 13 h 330"/>
                <a:gd name="T10" fmla="*/ 614 w 1248"/>
                <a:gd name="T11" fmla="*/ 4 h 330"/>
                <a:gd name="T12" fmla="*/ 738 w 1248"/>
                <a:gd name="T13" fmla="*/ 4 h 330"/>
                <a:gd name="T14" fmla="*/ 879 w 1248"/>
                <a:gd name="T15" fmla="*/ 28 h 330"/>
                <a:gd name="T16" fmla="*/ 998 w 1248"/>
                <a:gd name="T17" fmla="*/ 61 h 330"/>
                <a:gd name="T18" fmla="*/ 1078 w 1248"/>
                <a:gd name="T19" fmla="*/ 100 h 330"/>
                <a:gd name="T20" fmla="*/ 1152 w 1248"/>
                <a:gd name="T21" fmla="*/ 152 h 330"/>
                <a:gd name="T22" fmla="*/ 1248 w 1248"/>
                <a:gd name="T23" fmla="*/ 234 h 33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48"/>
                <a:gd name="T37" fmla="*/ 0 h 330"/>
                <a:gd name="T38" fmla="*/ 1248 w 1248"/>
                <a:gd name="T39" fmla="*/ 330 h 33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48" h="330">
                  <a:moveTo>
                    <a:pt x="0" y="330"/>
                  </a:moveTo>
                  <a:cubicBezTo>
                    <a:pt x="24" y="305"/>
                    <a:pt x="95" y="222"/>
                    <a:pt x="144" y="183"/>
                  </a:cubicBezTo>
                  <a:cubicBezTo>
                    <a:pt x="193" y="144"/>
                    <a:pt x="250" y="119"/>
                    <a:pt x="293" y="95"/>
                  </a:cubicBezTo>
                  <a:cubicBezTo>
                    <a:pt x="336" y="71"/>
                    <a:pt x="369" y="51"/>
                    <a:pt x="403" y="37"/>
                  </a:cubicBezTo>
                  <a:cubicBezTo>
                    <a:pt x="437" y="23"/>
                    <a:pt x="464" y="18"/>
                    <a:pt x="499" y="13"/>
                  </a:cubicBezTo>
                  <a:cubicBezTo>
                    <a:pt x="534" y="8"/>
                    <a:pt x="574" y="5"/>
                    <a:pt x="614" y="4"/>
                  </a:cubicBezTo>
                  <a:cubicBezTo>
                    <a:pt x="654" y="3"/>
                    <a:pt x="695" y="0"/>
                    <a:pt x="738" y="4"/>
                  </a:cubicBezTo>
                  <a:cubicBezTo>
                    <a:pt x="782" y="8"/>
                    <a:pt x="835" y="18"/>
                    <a:pt x="879" y="28"/>
                  </a:cubicBezTo>
                  <a:cubicBezTo>
                    <a:pt x="922" y="38"/>
                    <a:pt x="965" y="49"/>
                    <a:pt x="998" y="61"/>
                  </a:cubicBezTo>
                  <a:cubicBezTo>
                    <a:pt x="1032" y="73"/>
                    <a:pt x="1052" y="85"/>
                    <a:pt x="1078" y="100"/>
                  </a:cubicBezTo>
                  <a:cubicBezTo>
                    <a:pt x="1104" y="115"/>
                    <a:pt x="1124" y="130"/>
                    <a:pt x="1152" y="152"/>
                  </a:cubicBezTo>
                  <a:cubicBezTo>
                    <a:pt x="1180" y="174"/>
                    <a:pt x="1228" y="217"/>
                    <a:pt x="1248" y="234"/>
                  </a:cubicBez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278" name="Freeform 18"/>
            <p:cNvSpPr>
              <a:spLocks/>
            </p:cNvSpPr>
            <p:nvPr/>
          </p:nvSpPr>
          <p:spPr bwMode="auto">
            <a:xfrm>
              <a:off x="1440" y="1651"/>
              <a:ext cx="1574" cy="576"/>
            </a:xfrm>
            <a:custGeom>
              <a:avLst/>
              <a:gdLst>
                <a:gd name="T0" fmla="*/ 0 w 1574"/>
                <a:gd name="T1" fmla="*/ 576 h 576"/>
                <a:gd name="T2" fmla="*/ 163 w 1574"/>
                <a:gd name="T3" fmla="*/ 403 h 576"/>
                <a:gd name="T4" fmla="*/ 344 w 1574"/>
                <a:gd name="T5" fmla="*/ 229 h 576"/>
                <a:gd name="T6" fmla="*/ 504 w 1574"/>
                <a:gd name="T7" fmla="*/ 125 h 576"/>
                <a:gd name="T8" fmla="*/ 691 w 1574"/>
                <a:gd name="T9" fmla="*/ 38 h 576"/>
                <a:gd name="T10" fmla="*/ 859 w 1574"/>
                <a:gd name="T11" fmla="*/ 5 h 576"/>
                <a:gd name="T12" fmla="*/ 998 w 1574"/>
                <a:gd name="T13" fmla="*/ 10 h 576"/>
                <a:gd name="T14" fmla="*/ 1123 w 1574"/>
                <a:gd name="T15" fmla="*/ 19 h 576"/>
                <a:gd name="T16" fmla="*/ 1267 w 1574"/>
                <a:gd name="T17" fmla="*/ 77 h 576"/>
                <a:gd name="T18" fmla="*/ 1373 w 1574"/>
                <a:gd name="T19" fmla="*/ 144 h 576"/>
                <a:gd name="T20" fmla="*/ 1488 w 1574"/>
                <a:gd name="T21" fmla="*/ 240 h 576"/>
                <a:gd name="T22" fmla="*/ 1574 w 1574"/>
                <a:gd name="T23" fmla="*/ 322 h 5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574"/>
                <a:gd name="T37" fmla="*/ 0 h 576"/>
                <a:gd name="T38" fmla="*/ 1574 w 1574"/>
                <a:gd name="T39" fmla="*/ 576 h 57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574" h="576">
                  <a:moveTo>
                    <a:pt x="0" y="576"/>
                  </a:moveTo>
                  <a:cubicBezTo>
                    <a:pt x="27" y="547"/>
                    <a:pt x="106" y="461"/>
                    <a:pt x="163" y="403"/>
                  </a:cubicBezTo>
                  <a:cubicBezTo>
                    <a:pt x="220" y="345"/>
                    <a:pt x="287" y="275"/>
                    <a:pt x="344" y="229"/>
                  </a:cubicBezTo>
                  <a:cubicBezTo>
                    <a:pt x="401" y="183"/>
                    <a:pt x="446" y="157"/>
                    <a:pt x="504" y="125"/>
                  </a:cubicBezTo>
                  <a:cubicBezTo>
                    <a:pt x="562" y="93"/>
                    <a:pt x="632" y="58"/>
                    <a:pt x="691" y="38"/>
                  </a:cubicBezTo>
                  <a:cubicBezTo>
                    <a:pt x="750" y="18"/>
                    <a:pt x="808" y="10"/>
                    <a:pt x="859" y="5"/>
                  </a:cubicBezTo>
                  <a:cubicBezTo>
                    <a:pt x="910" y="0"/>
                    <a:pt x="954" y="8"/>
                    <a:pt x="998" y="10"/>
                  </a:cubicBezTo>
                  <a:cubicBezTo>
                    <a:pt x="1042" y="12"/>
                    <a:pt x="1078" y="8"/>
                    <a:pt x="1123" y="19"/>
                  </a:cubicBezTo>
                  <a:cubicBezTo>
                    <a:pt x="1168" y="30"/>
                    <a:pt x="1225" y="56"/>
                    <a:pt x="1267" y="77"/>
                  </a:cubicBezTo>
                  <a:cubicBezTo>
                    <a:pt x="1309" y="98"/>
                    <a:pt x="1336" y="117"/>
                    <a:pt x="1373" y="144"/>
                  </a:cubicBezTo>
                  <a:cubicBezTo>
                    <a:pt x="1410" y="171"/>
                    <a:pt x="1454" y="210"/>
                    <a:pt x="1488" y="240"/>
                  </a:cubicBezTo>
                  <a:cubicBezTo>
                    <a:pt x="1522" y="270"/>
                    <a:pt x="1556" y="305"/>
                    <a:pt x="1574" y="322"/>
                  </a:cubicBez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79" name="Freeform 19"/>
            <p:cNvSpPr>
              <a:spLocks/>
            </p:cNvSpPr>
            <p:nvPr/>
          </p:nvSpPr>
          <p:spPr bwMode="auto">
            <a:xfrm>
              <a:off x="1824" y="2389"/>
              <a:ext cx="1104" cy="116"/>
            </a:xfrm>
            <a:custGeom>
              <a:avLst/>
              <a:gdLst>
                <a:gd name="T0" fmla="*/ 0 w 1056"/>
                <a:gd name="T1" fmla="*/ 65 h 126"/>
                <a:gd name="T2" fmla="*/ 61 w 1056"/>
                <a:gd name="T3" fmla="*/ 53 h 126"/>
                <a:gd name="T4" fmla="*/ 137 w 1056"/>
                <a:gd name="T5" fmla="*/ 46 h 126"/>
                <a:gd name="T6" fmla="*/ 240 w 1056"/>
                <a:gd name="T7" fmla="*/ 33 h 126"/>
                <a:gd name="T8" fmla="*/ 357 w 1056"/>
                <a:gd name="T9" fmla="*/ 23 h 126"/>
                <a:gd name="T10" fmla="*/ 495 w 1056"/>
                <a:gd name="T11" fmla="*/ 11 h 126"/>
                <a:gd name="T12" fmla="*/ 686 w 1056"/>
                <a:gd name="T13" fmla="*/ 6 h 126"/>
                <a:gd name="T14" fmla="*/ 849 w 1056"/>
                <a:gd name="T15" fmla="*/ 1 h 126"/>
                <a:gd name="T16" fmla="*/ 918 w 1056"/>
                <a:gd name="T17" fmla="*/ 1 h 126"/>
                <a:gd name="T18" fmla="*/ 1034 w 1056"/>
                <a:gd name="T19" fmla="*/ 6 h 126"/>
                <a:gd name="T20" fmla="*/ 1130 w 1056"/>
                <a:gd name="T21" fmla="*/ 8 h 126"/>
                <a:gd name="T22" fmla="*/ 1233 w 1056"/>
                <a:gd name="T23" fmla="*/ 16 h 126"/>
                <a:gd name="T24" fmla="*/ 1355 w 1056"/>
                <a:gd name="T25" fmla="*/ 30 h 126"/>
                <a:gd name="T26" fmla="*/ 1439 w 1056"/>
                <a:gd name="T27" fmla="*/ 41 h 126"/>
                <a:gd name="T28" fmla="*/ 1507 w 1056"/>
                <a:gd name="T29" fmla="*/ 50 h 1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6"/>
                <a:gd name="T46" fmla="*/ 0 h 126"/>
                <a:gd name="T47" fmla="*/ 1056 w 1056"/>
                <a:gd name="T48" fmla="*/ 126 h 1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6" h="126">
                  <a:moveTo>
                    <a:pt x="0" y="126"/>
                  </a:moveTo>
                  <a:cubicBezTo>
                    <a:pt x="7" y="122"/>
                    <a:pt x="27" y="108"/>
                    <a:pt x="43" y="102"/>
                  </a:cubicBezTo>
                  <a:cubicBezTo>
                    <a:pt x="59" y="96"/>
                    <a:pt x="75" y="94"/>
                    <a:pt x="96" y="88"/>
                  </a:cubicBezTo>
                  <a:cubicBezTo>
                    <a:pt x="117" y="82"/>
                    <a:pt x="142" y="71"/>
                    <a:pt x="168" y="64"/>
                  </a:cubicBezTo>
                  <a:cubicBezTo>
                    <a:pt x="194" y="57"/>
                    <a:pt x="220" y="51"/>
                    <a:pt x="250" y="44"/>
                  </a:cubicBezTo>
                  <a:cubicBezTo>
                    <a:pt x="280" y="37"/>
                    <a:pt x="308" y="26"/>
                    <a:pt x="346" y="20"/>
                  </a:cubicBezTo>
                  <a:cubicBezTo>
                    <a:pt x="384" y="14"/>
                    <a:pt x="439" y="9"/>
                    <a:pt x="480" y="6"/>
                  </a:cubicBezTo>
                  <a:cubicBezTo>
                    <a:pt x="521" y="3"/>
                    <a:pt x="568" y="2"/>
                    <a:pt x="595" y="1"/>
                  </a:cubicBezTo>
                  <a:cubicBezTo>
                    <a:pt x="622" y="0"/>
                    <a:pt x="621" y="0"/>
                    <a:pt x="643" y="1"/>
                  </a:cubicBezTo>
                  <a:cubicBezTo>
                    <a:pt x="665" y="2"/>
                    <a:pt x="700" y="4"/>
                    <a:pt x="725" y="6"/>
                  </a:cubicBezTo>
                  <a:cubicBezTo>
                    <a:pt x="750" y="8"/>
                    <a:pt x="769" y="12"/>
                    <a:pt x="792" y="16"/>
                  </a:cubicBezTo>
                  <a:cubicBezTo>
                    <a:pt x="815" y="20"/>
                    <a:pt x="838" y="23"/>
                    <a:pt x="864" y="30"/>
                  </a:cubicBezTo>
                  <a:cubicBezTo>
                    <a:pt x="890" y="37"/>
                    <a:pt x="926" y="51"/>
                    <a:pt x="950" y="59"/>
                  </a:cubicBezTo>
                  <a:cubicBezTo>
                    <a:pt x="974" y="67"/>
                    <a:pt x="991" y="72"/>
                    <a:pt x="1008" y="78"/>
                  </a:cubicBezTo>
                  <a:cubicBezTo>
                    <a:pt x="1025" y="84"/>
                    <a:pt x="1046" y="93"/>
                    <a:pt x="1056" y="97"/>
                  </a:cubicBez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280" name="Freeform 20"/>
            <p:cNvSpPr>
              <a:spLocks/>
            </p:cNvSpPr>
            <p:nvPr/>
          </p:nvSpPr>
          <p:spPr bwMode="auto">
            <a:xfrm>
              <a:off x="1450" y="2839"/>
              <a:ext cx="1524" cy="435"/>
            </a:xfrm>
            <a:custGeom>
              <a:avLst/>
              <a:gdLst>
                <a:gd name="T0" fmla="*/ 0 w 1524"/>
                <a:gd name="T1" fmla="*/ 0 h 435"/>
                <a:gd name="T2" fmla="*/ 190 w 1524"/>
                <a:gd name="T3" fmla="*/ 143 h 435"/>
                <a:gd name="T4" fmla="*/ 394 w 1524"/>
                <a:gd name="T5" fmla="*/ 255 h 435"/>
                <a:gd name="T6" fmla="*/ 564 w 1524"/>
                <a:gd name="T7" fmla="*/ 343 h 435"/>
                <a:gd name="T8" fmla="*/ 771 w 1524"/>
                <a:gd name="T9" fmla="*/ 416 h 435"/>
                <a:gd name="T10" fmla="*/ 958 w 1524"/>
                <a:gd name="T11" fmla="*/ 433 h 435"/>
                <a:gd name="T12" fmla="*/ 1075 w 1524"/>
                <a:gd name="T13" fmla="*/ 401 h 435"/>
                <a:gd name="T14" fmla="*/ 1200 w 1524"/>
                <a:gd name="T15" fmla="*/ 363 h 435"/>
                <a:gd name="T16" fmla="*/ 1333 w 1524"/>
                <a:gd name="T17" fmla="*/ 282 h 435"/>
                <a:gd name="T18" fmla="*/ 1426 w 1524"/>
                <a:gd name="T19" fmla="*/ 198 h 435"/>
                <a:gd name="T20" fmla="*/ 1524 w 1524"/>
                <a:gd name="T21" fmla="*/ 84 h 4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24"/>
                <a:gd name="T34" fmla="*/ 0 h 435"/>
                <a:gd name="T35" fmla="*/ 1524 w 1524"/>
                <a:gd name="T36" fmla="*/ 435 h 4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24" h="435">
                  <a:moveTo>
                    <a:pt x="0" y="0"/>
                  </a:moveTo>
                  <a:cubicBezTo>
                    <a:pt x="32" y="24"/>
                    <a:pt x="124" y="101"/>
                    <a:pt x="190" y="143"/>
                  </a:cubicBezTo>
                  <a:cubicBezTo>
                    <a:pt x="256" y="186"/>
                    <a:pt x="332" y="222"/>
                    <a:pt x="394" y="255"/>
                  </a:cubicBezTo>
                  <a:cubicBezTo>
                    <a:pt x="457" y="288"/>
                    <a:pt x="502" y="316"/>
                    <a:pt x="564" y="343"/>
                  </a:cubicBezTo>
                  <a:cubicBezTo>
                    <a:pt x="627" y="370"/>
                    <a:pt x="705" y="401"/>
                    <a:pt x="771" y="416"/>
                  </a:cubicBezTo>
                  <a:cubicBezTo>
                    <a:pt x="837" y="431"/>
                    <a:pt x="907" y="435"/>
                    <a:pt x="958" y="433"/>
                  </a:cubicBezTo>
                  <a:cubicBezTo>
                    <a:pt x="1009" y="431"/>
                    <a:pt x="1035" y="413"/>
                    <a:pt x="1075" y="401"/>
                  </a:cubicBezTo>
                  <a:cubicBezTo>
                    <a:pt x="1115" y="389"/>
                    <a:pt x="1157" y="383"/>
                    <a:pt x="1200" y="363"/>
                  </a:cubicBezTo>
                  <a:cubicBezTo>
                    <a:pt x="1243" y="343"/>
                    <a:pt x="1295" y="309"/>
                    <a:pt x="1333" y="282"/>
                  </a:cubicBezTo>
                  <a:cubicBezTo>
                    <a:pt x="1371" y="254"/>
                    <a:pt x="1394" y="231"/>
                    <a:pt x="1426" y="198"/>
                  </a:cubicBezTo>
                  <a:cubicBezTo>
                    <a:pt x="1458" y="165"/>
                    <a:pt x="1508" y="103"/>
                    <a:pt x="1524" y="84"/>
                  </a:cubicBez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81" name="Freeform 21"/>
            <p:cNvSpPr>
              <a:spLocks/>
            </p:cNvSpPr>
            <p:nvPr/>
          </p:nvSpPr>
          <p:spPr bwMode="auto">
            <a:xfrm>
              <a:off x="1728" y="2644"/>
              <a:ext cx="1207" cy="170"/>
            </a:xfrm>
            <a:custGeom>
              <a:avLst/>
              <a:gdLst>
                <a:gd name="T0" fmla="*/ 0 w 1140"/>
                <a:gd name="T1" fmla="*/ 34 h 170"/>
                <a:gd name="T2" fmla="*/ 166 w 1140"/>
                <a:gd name="T3" fmla="*/ 91 h 170"/>
                <a:gd name="T4" fmla="*/ 492 w 1140"/>
                <a:gd name="T5" fmla="*/ 149 h 170"/>
                <a:gd name="T6" fmla="*/ 637 w 1140"/>
                <a:gd name="T7" fmla="*/ 159 h 170"/>
                <a:gd name="T8" fmla="*/ 774 w 1140"/>
                <a:gd name="T9" fmla="*/ 169 h 170"/>
                <a:gd name="T10" fmla="*/ 970 w 1140"/>
                <a:gd name="T11" fmla="*/ 164 h 170"/>
                <a:gd name="T12" fmla="*/ 1175 w 1140"/>
                <a:gd name="T13" fmla="*/ 145 h 170"/>
                <a:gd name="T14" fmla="*/ 1350 w 1140"/>
                <a:gd name="T15" fmla="*/ 119 h 170"/>
                <a:gd name="T16" fmla="*/ 1609 w 1140"/>
                <a:gd name="T17" fmla="*/ 63 h 170"/>
                <a:gd name="T18" fmla="*/ 1717 w 1140"/>
                <a:gd name="T19" fmla="*/ 34 h 170"/>
                <a:gd name="T20" fmla="*/ 1791 w 1140"/>
                <a:gd name="T21" fmla="*/ 5 h 170"/>
                <a:gd name="T22" fmla="*/ 1780 w 1140"/>
                <a:gd name="T23" fmla="*/ 1 h 17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40"/>
                <a:gd name="T37" fmla="*/ 0 h 170"/>
                <a:gd name="T38" fmla="*/ 1140 w 1140"/>
                <a:gd name="T39" fmla="*/ 170 h 17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40" h="170">
                  <a:moveTo>
                    <a:pt x="0" y="34"/>
                  </a:moveTo>
                  <a:cubicBezTo>
                    <a:pt x="19" y="43"/>
                    <a:pt x="53" y="72"/>
                    <a:pt x="105" y="91"/>
                  </a:cubicBezTo>
                  <a:cubicBezTo>
                    <a:pt x="157" y="110"/>
                    <a:pt x="262" y="138"/>
                    <a:pt x="312" y="149"/>
                  </a:cubicBezTo>
                  <a:cubicBezTo>
                    <a:pt x="362" y="160"/>
                    <a:pt x="373" y="156"/>
                    <a:pt x="403" y="159"/>
                  </a:cubicBezTo>
                  <a:cubicBezTo>
                    <a:pt x="433" y="162"/>
                    <a:pt x="455" y="168"/>
                    <a:pt x="490" y="169"/>
                  </a:cubicBezTo>
                  <a:cubicBezTo>
                    <a:pt x="525" y="170"/>
                    <a:pt x="573" y="168"/>
                    <a:pt x="615" y="164"/>
                  </a:cubicBezTo>
                  <a:cubicBezTo>
                    <a:pt x="657" y="160"/>
                    <a:pt x="704" y="153"/>
                    <a:pt x="744" y="145"/>
                  </a:cubicBezTo>
                  <a:cubicBezTo>
                    <a:pt x="784" y="137"/>
                    <a:pt x="809" y="133"/>
                    <a:pt x="855" y="119"/>
                  </a:cubicBezTo>
                  <a:cubicBezTo>
                    <a:pt x="901" y="105"/>
                    <a:pt x="981" y="77"/>
                    <a:pt x="1020" y="63"/>
                  </a:cubicBezTo>
                  <a:cubicBezTo>
                    <a:pt x="1059" y="49"/>
                    <a:pt x="1068" y="44"/>
                    <a:pt x="1087" y="34"/>
                  </a:cubicBezTo>
                  <a:cubicBezTo>
                    <a:pt x="1106" y="24"/>
                    <a:pt x="1126" y="10"/>
                    <a:pt x="1133" y="5"/>
                  </a:cubicBezTo>
                  <a:cubicBezTo>
                    <a:pt x="1140" y="0"/>
                    <a:pt x="1129" y="2"/>
                    <a:pt x="1128" y="1"/>
                  </a:cubicBez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282" name="Freeform 23"/>
            <p:cNvSpPr>
              <a:spLocks/>
            </p:cNvSpPr>
            <p:nvPr/>
          </p:nvSpPr>
          <p:spPr bwMode="auto">
            <a:xfrm>
              <a:off x="1310" y="2865"/>
              <a:ext cx="1008" cy="696"/>
            </a:xfrm>
            <a:custGeom>
              <a:avLst/>
              <a:gdLst>
                <a:gd name="T0" fmla="*/ 0 w 1008"/>
                <a:gd name="T1" fmla="*/ 0 h 696"/>
                <a:gd name="T2" fmla="*/ 66 w 1008"/>
                <a:gd name="T3" fmla="*/ 119 h 696"/>
                <a:gd name="T4" fmla="*/ 173 w 1008"/>
                <a:gd name="T5" fmla="*/ 269 h 696"/>
                <a:gd name="T6" fmla="*/ 260 w 1008"/>
                <a:gd name="T7" fmla="*/ 365 h 696"/>
                <a:gd name="T8" fmla="*/ 394 w 1008"/>
                <a:gd name="T9" fmla="*/ 485 h 696"/>
                <a:gd name="T10" fmla="*/ 591 w 1008"/>
                <a:gd name="T11" fmla="*/ 600 h 696"/>
                <a:gd name="T12" fmla="*/ 812 w 1008"/>
                <a:gd name="T13" fmla="*/ 668 h 696"/>
                <a:gd name="T14" fmla="*/ 936 w 1008"/>
                <a:gd name="T15" fmla="*/ 687 h 696"/>
                <a:gd name="T16" fmla="*/ 1008 w 1008"/>
                <a:gd name="T17" fmla="*/ 696 h 6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08"/>
                <a:gd name="T28" fmla="*/ 0 h 696"/>
                <a:gd name="T29" fmla="*/ 1008 w 1008"/>
                <a:gd name="T30" fmla="*/ 696 h 6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08" h="696">
                  <a:moveTo>
                    <a:pt x="0" y="0"/>
                  </a:moveTo>
                  <a:cubicBezTo>
                    <a:pt x="11" y="20"/>
                    <a:pt x="37" y="74"/>
                    <a:pt x="66" y="119"/>
                  </a:cubicBezTo>
                  <a:cubicBezTo>
                    <a:pt x="95" y="164"/>
                    <a:pt x="141" y="228"/>
                    <a:pt x="173" y="269"/>
                  </a:cubicBezTo>
                  <a:cubicBezTo>
                    <a:pt x="205" y="310"/>
                    <a:pt x="223" y="329"/>
                    <a:pt x="260" y="365"/>
                  </a:cubicBezTo>
                  <a:cubicBezTo>
                    <a:pt x="297" y="401"/>
                    <a:pt x="339" y="446"/>
                    <a:pt x="394" y="485"/>
                  </a:cubicBezTo>
                  <a:cubicBezTo>
                    <a:pt x="449" y="524"/>
                    <a:pt x="521" y="570"/>
                    <a:pt x="591" y="600"/>
                  </a:cubicBezTo>
                  <a:cubicBezTo>
                    <a:pt x="661" y="630"/>
                    <a:pt x="755" y="654"/>
                    <a:pt x="812" y="668"/>
                  </a:cubicBezTo>
                  <a:cubicBezTo>
                    <a:pt x="869" y="682"/>
                    <a:pt x="903" y="682"/>
                    <a:pt x="936" y="687"/>
                  </a:cubicBezTo>
                  <a:cubicBezTo>
                    <a:pt x="969" y="692"/>
                    <a:pt x="993" y="694"/>
                    <a:pt x="1008" y="696"/>
                  </a:cubicBez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1283" name="Freeform 24"/>
            <p:cNvSpPr>
              <a:spLocks/>
            </p:cNvSpPr>
            <p:nvPr/>
          </p:nvSpPr>
          <p:spPr bwMode="auto">
            <a:xfrm>
              <a:off x="1208" y="2878"/>
              <a:ext cx="416" cy="697"/>
            </a:xfrm>
            <a:custGeom>
              <a:avLst/>
              <a:gdLst>
                <a:gd name="T0" fmla="*/ 0 w 416"/>
                <a:gd name="T1" fmla="*/ 0 h 697"/>
                <a:gd name="T2" fmla="*/ 12 w 416"/>
                <a:gd name="T3" fmla="*/ 82 h 697"/>
                <a:gd name="T4" fmla="*/ 47 w 416"/>
                <a:gd name="T5" fmla="*/ 243 h 697"/>
                <a:gd name="T6" fmla="*/ 79 w 416"/>
                <a:gd name="T7" fmla="*/ 333 h 697"/>
                <a:gd name="T8" fmla="*/ 171 w 416"/>
                <a:gd name="T9" fmla="*/ 517 h 697"/>
                <a:gd name="T10" fmla="*/ 277 w 416"/>
                <a:gd name="T11" fmla="*/ 619 h 697"/>
                <a:gd name="T12" fmla="*/ 416 w 416"/>
                <a:gd name="T13" fmla="*/ 697 h 697"/>
                <a:gd name="T14" fmla="*/ 0 60000 65536"/>
                <a:gd name="T15" fmla="*/ 0 60000 65536"/>
                <a:gd name="T16" fmla="*/ 0 60000 65536"/>
                <a:gd name="T17" fmla="*/ 0 60000 65536"/>
                <a:gd name="T18" fmla="*/ 0 60000 65536"/>
                <a:gd name="T19" fmla="*/ 0 60000 65536"/>
                <a:gd name="T20" fmla="*/ 0 60000 65536"/>
                <a:gd name="T21" fmla="*/ 0 w 416"/>
                <a:gd name="T22" fmla="*/ 0 h 697"/>
                <a:gd name="T23" fmla="*/ 416 w 416"/>
                <a:gd name="T24" fmla="*/ 697 h 6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6" h="697">
                  <a:moveTo>
                    <a:pt x="0" y="0"/>
                  </a:moveTo>
                  <a:cubicBezTo>
                    <a:pt x="1" y="13"/>
                    <a:pt x="4" y="42"/>
                    <a:pt x="12" y="82"/>
                  </a:cubicBezTo>
                  <a:cubicBezTo>
                    <a:pt x="20" y="122"/>
                    <a:pt x="36" y="201"/>
                    <a:pt x="47" y="243"/>
                  </a:cubicBezTo>
                  <a:cubicBezTo>
                    <a:pt x="58" y="285"/>
                    <a:pt x="58" y="287"/>
                    <a:pt x="79" y="333"/>
                  </a:cubicBezTo>
                  <a:cubicBezTo>
                    <a:pt x="100" y="379"/>
                    <a:pt x="138" y="469"/>
                    <a:pt x="171" y="517"/>
                  </a:cubicBezTo>
                  <a:cubicBezTo>
                    <a:pt x="204" y="565"/>
                    <a:pt x="236" y="589"/>
                    <a:pt x="277" y="619"/>
                  </a:cubicBezTo>
                  <a:cubicBezTo>
                    <a:pt x="318" y="649"/>
                    <a:pt x="393" y="684"/>
                    <a:pt x="416" y="697"/>
                  </a:cubicBez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284" name="Freeform 25"/>
            <p:cNvSpPr>
              <a:spLocks/>
            </p:cNvSpPr>
            <p:nvPr/>
          </p:nvSpPr>
          <p:spPr bwMode="auto">
            <a:xfrm>
              <a:off x="1046" y="2893"/>
              <a:ext cx="210" cy="738"/>
            </a:xfrm>
            <a:custGeom>
              <a:avLst/>
              <a:gdLst>
                <a:gd name="T0" fmla="*/ 28 w 210"/>
                <a:gd name="T1" fmla="*/ 0 h 738"/>
                <a:gd name="T2" fmla="*/ 16 w 210"/>
                <a:gd name="T3" fmla="*/ 72 h 738"/>
                <a:gd name="T4" fmla="*/ 2 w 210"/>
                <a:gd name="T5" fmla="*/ 218 h 738"/>
                <a:gd name="T6" fmla="*/ 6 w 210"/>
                <a:gd name="T7" fmla="*/ 360 h 738"/>
                <a:gd name="T8" fmla="*/ 38 w 210"/>
                <a:gd name="T9" fmla="*/ 493 h 738"/>
                <a:gd name="T10" fmla="*/ 105 w 210"/>
                <a:gd name="T11" fmla="*/ 619 h 738"/>
                <a:gd name="T12" fmla="*/ 210 w 210"/>
                <a:gd name="T13" fmla="*/ 738 h 738"/>
                <a:gd name="T14" fmla="*/ 0 60000 65536"/>
                <a:gd name="T15" fmla="*/ 0 60000 65536"/>
                <a:gd name="T16" fmla="*/ 0 60000 65536"/>
                <a:gd name="T17" fmla="*/ 0 60000 65536"/>
                <a:gd name="T18" fmla="*/ 0 60000 65536"/>
                <a:gd name="T19" fmla="*/ 0 60000 65536"/>
                <a:gd name="T20" fmla="*/ 0 60000 65536"/>
                <a:gd name="T21" fmla="*/ 0 w 210"/>
                <a:gd name="T22" fmla="*/ 0 h 738"/>
                <a:gd name="T23" fmla="*/ 210 w 210"/>
                <a:gd name="T24" fmla="*/ 738 h 73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0" h="738">
                  <a:moveTo>
                    <a:pt x="28" y="0"/>
                  </a:moveTo>
                  <a:cubicBezTo>
                    <a:pt x="25" y="12"/>
                    <a:pt x="20" y="36"/>
                    <a:pt x="16" y="72"/>
                  </a:cubicBezTo>
                  <a:cubicBezTo>
                    <a:pt x="12" y="108"/>
                    <a:pt x="4" y="170"/>
                    <a:pt x="2" y="218"/>
                  </a:cubicBezTo>
                  <a:cubicBezTo>
                    <a:pt x="0" y="266"/>
                    <a:pt x="0" y="314"/>
                    <a:pt x="6" y="360"/>
                  </a:cubicBezTo>
                  <a:cubicBezTo>
                    <a:pt x="12" y="406"/>
                    <a:pt x="22" y="450"/>
                    <a:pt x="38" y="493"/>
                  </a:cubicBezTo>
                  <a:cubicBezTo>
                    <a:pt x="54" y="536"/>
                    <a:pt x="76" y="578"/>
                    <a:pt x="105" y="619"/>
                  </a:cubicBezTo>
                  <a:cubicBezTo>
                    <a:pt x="134" y="660"/>
                    <a:pt x="193" y="718"/>
                    <a:pt x="210" y="738"/>
                  </a:cubicBez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285" name="Freeform 26"/>
            <p:cNvSpPr>
              <a:spLocks/>
            </p:cNvSpPr>
            <p:nvPr/>
          </p:nvSpPr>
          <p:spPr bwMode="auto">
            <a:xfrm rot="19851937" flipV="1">
              <a:off x="960" y="1603"/>
              <a:ext cx="624" cy="480"/>
            </a:xfrm>
            <a:custGeom>
              <a:avLst/>
              <a:gdLst>
                <a:gd name="T0" fmla="*/ 0 w 1008"/>
                <a:gd name="T1" fmla="*/ 0 h 696"/>
                <a:gd name="T2" fmla="*/ 1 w 1008"/>
                <a:gd name="T3" fmla="*/ 5 h 696"/>
                <a:gd name="T4" fmla="*/ 2 w 1008"/>
                <a:gd name="T5" fmla="*/ 10 h 696"/>
                <a:gd name="T6" fmla="*/ 4 w 1008"/>
                <a:gd name="T7" fmla="*/ 14 h 696"/>
                <a:gd name="T8" fmla="*/ 6 w 1008"/>
                <a:gd name="T9" fmla="*/ 19 h 696"/>
                <a:gd name="T10" fmla="*/ 7 w 1008"/>
                <a:gd name="T11" fmla="*/ 22 h 696"/>
                <a:gd name="T12" fmla="*/ 9 w 1008"/>
                <a:gd name="T13" fmla="*/ 25 h 696"/>
                <a:gd name="T14" fmla="*/ 11 w 1008"/>
                <a:gd name="T15" fmla="*/ 28 h 696"/>
                <a:gd name="T16" fmla="*/ 12 w 1008"/>
                <a:gd name="T17" fmla="*/ 31 h 696"/>
                <a:gd name="T18" fmla="*/ 15 w 1008"/>
                <a:gd name="T19" fmla="*/ 33 h 696"/>
                <a:gd name="T20" fmla="*/ 17 w 1008"/>
                <a:gd name="T21" fmla="*/ 34 h 696"/>
                <a:gd name="T22" fmla="*/ 20 w 1008"/>
                <a:gd name="T23" fmla="*/ 35 h 696"/>
                <a:gd name="T24" fmla="*/ 22 w 1008"/>
                <a:gd name="T25" fmla="*/ 35 h 6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08"/>
                <a:gd name="T40" fmla="*/ 0 h 696"/>
                <a:gd name="T41" fmla="*/ 1008 w 1008"/>
                <a:gd name="T42" fmla="*/ 696 h 69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08" h="696">
                  <a:moveTo>
                    <a:pt x="0" y="0"/>
                  </a:moveTo>
                  <a:cubicBezTo>
                    <a:pt x="8" y="15"/>
                    <a:pt x="32" y="58"/>
                    <a:pt x="53" y="92"/>
                  </a:cubicBezTo>
                  <a:cubicBezTo>
                    <a:pt x="74" y="126"/>
                    <a:pt x="105" y="173"/>
                    <a:pt x="125" y="202"/>
                  </a:cubicBezTo>
                  <a:cubicBezTo>
                    <a:pt x="145" y="231"/>
                    <a:pt x="150" y="242"/>
                    <a:pt x="173" y="269"/>
                  </a:cubicBezTo>
                  <a:cubicBezTo>
                    <a:pt x="196" y="296"/>
                    <a:pt x="237" y="339"/>
                    <a:pt x="260" y="365"/>
                  </a:cubicBezTo>
                  <a:cubicBezTo>
                    <a:pt x="283" y="391"/>
                    <a:pt x="290" y="408"/>
                    <a:pt x="312" y="428"/>
                  </a:cubicBezTo>
                  <a:cubicBezTo>
                    <a:pt x="334" y="448"/>
                    <a:pt x="366" y="464"/>
                    <a:pt x="394" y="485"/>
                  </a:cubicBezTo>
                  <a:cubicBezTo>
                    <a:pt x="422" y="506"/>
                    <a:pt x="447" y="533"/>
                    <a:pt x="480" y="552"/>
                  </a:cubicBezTo>
                  <a:cubicBezTo>
                    <a:pt x="513" y="571"/>
                    <a:pt x="556" y="586"/>
                    <a:pt x="591" y="600"/>
                  </a:cubicBezTo>
                  <a:cubicBezTo>
                    <a:pt x="626" y="614"/>
                    <a:pt x="650" y="628"/>
                    <a:pt x="687" y="639"/>
                  </a:cubicBezTo>
                  <a:cubicBezTo>
                    <a:pt x="724" y="650"/>
                    <a:pt x="771" y="660"/>
                    <a:pt x="812" y="668"/>
                  </a:cubicBezTo>
                  <a:cubicBezTo>
                    <a:pt x="853" y="676"/>
                    <a:pt x="903" y="682"/>
                    <a:pt x="936" y="687"/>
                  </a:cubicBezTo>
                  <a:cubicBezTo>
                    <a:pt x="969" y="692"/>
                    <a:pt x="993" y="694"/>
                    <a:pt x="1008" y="696"/>
                  </a:cubicBez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286" name="Freeform 27"/>
            <p:cNvSpPr>
              <a:spLocks/>
            </p:cNvSpPr>
            <p:nvPr/>
          </p:nvSpPr>
          <p:spPr bwMode="auto">
            <a:xfrm>
              <a:off x="1241" y="1502"/>
              <a:ext cx="617" cy="717"/>
            </a:xfrm>
            <a:custGeom>
              <a:avLst/>
              <a:gdLst>
                <a:gd name="T0" fmla="*/ 0 w 617"/>
                <a:gd name="T1" fmla="*/ 717 h 717"/>
                <a:gd name="T2" fmla="*/ 79 w 617"/>
                <a:gd name="T3" fmla="*/ 522 h 717"/>
                <a:gd name="T4" fmla="*/ 159 w 617"/>
                <a:gd name="T5" fmla="*/ 386 h 717"/>
                <a:gd name="T6" fmla="*/ 271 w 617"/>
                <a:gd name="T7" fmla="*/ 258 h 717"/>
                <a:gd name="T8" fmla="*/ 410 w 617"/>
                <a:gd name="T9" fmla="*/ 130 h 717"/>
                <a:gd name="T10" fmla="*/ 516 w 617"/>
                <a:gd name="T11" fmla="*/ 43 h 717"/>
                <a:gd name="T12" fmla="*/ 617 w 617"/>
                <a:gd name="T13" fmla="*/ 0 h 717"/>
                <a:gd name="T14" fmla="*/ 0 60000 65536"/>
                <a:gd name="T15" fmla="*/ 0 60000 65536"/>
                <a:gd name="T16" fmla="*/ 0 60000 65536"/>
                <a:gd name="T17" fmla="*/ 0 60000 65536"/>
                <a:gd name="T18" fmla="*/ 0 60000 65536"/>
                <a:gd name="T19" fmla="*/ 0 60000 65536"/>
                <a:gd name="T20" fmla="*/ 0 60000 65536"/>
                <a:gd name="T21" fmla="*/ 0 w 617"/>
                <a:gd name="T22" fmla="*/ 0 h 717"/>
                <a:gd name="T23" fmla="*/ 617 w 617"/>
                <a:gd name="T24" fmla="*/ 717 h 7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17" h="717">
                  <a:moveTo>
                    <a:pt x="0" y="717"/>
                  </a:moveTo>
                  <a:cubicBezTo>
                    <a:pt x="13" y="684"/>
                    <a:pt x="53" y="577"/>
                    <a:pt x="79" y="522"/>
                  </a:cubicBezTo>
                  <a:cubicBezTo>
                    <a:pt x="105" y="467"/>
                    <a:pt x="127" y="430"/>
                    <a:pt x="159" y="386"/>
                  </a:cubicBezTo>
                  <a:cubicBezTo>
                    <a:pt x="191" y="342"/>
                    <a:pt x="229" y="301"/>
                    <a:pt x="271" y="258"/>
                  </a:cubicBezTo>
                  <a:cubicBezTo>
                    <a:pt x="313" y="215"/>
                    <a:pt x="369" y="166"/>
                    <a:pt x="410" y="130"/>
                  </a:cubicBezTo>
                  <a:cubicBezTo>
                    <a:pt x="451" y="94"/>
                    <a:pt x="482" y="65"/>
                    <a:pt x="516" y="43"/>
                  </a:cubicBezTo>
                  <a:cubicBezTo>
                    <a:pt x="550" y="21"/>
                    <a:pt x="600" y="7"/>
                    <a:pt x="617" y="0"/>
                  </a:cubicBez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287" name="Freeform 29"/>
            <p:cNvSpPr>
              <a:spLocks/>
            </p:cNvSpPr>
            <p:nvPr/>
          </p:nvSpPr>
          <p:spPr bwMode="auto">
            <a:xfrm rot="-1511448">
              <a:off x="4368" y="2707"/>
              <a:ext cx="624" cy="576"/>
            </a:xfrm>
            <a:custGeom>
              <a:avLst/>
              <a:gdLst>
                <a:gd name="T0" fmla="*/ 0 w 1008"/>
                <a:gd name="T1" fmla="*/ 0 h 696"/>
                <a:gd name="T2" fmla="*/ 1 w 1008"/>
                <a:gd name="T3" fmla="*/ 21 h 696"/>
                <a:gd name="T4" fmla="*/ 2 w 1008"/>
                <a:gd name="T5" fmla="*/ 45 h 696"/>
                <a:gd name="T6" fmla="*/ 4 w 1008"/>
                <a:gd name="T7" fmla="*/ 60 h 696"/>
                <a:gd name="T8" fmla="*/ 6 w 1008"/>
                <a:gd name="T9" fmla="*/ 81 h 696"/>
                <a:gd name="T10" fmla="*/ 7 w 1008"/>
                <a:gd name="T11" fmla="*/ 94 h 696"/>
                <a:gd name="T12" fmla="*/ 7 w 1008"/>
                <a:gd name="T13" fmla="*/ 105 h 696"/>
                <a:gd name="T14" fmla="*/ 9 w 1008"/>
                <a:gd name="T15" fmla="*/ 113 h 696"/>
                <a:gd name="T16" fmla="*/ 11 w 1008"/>
                <a:gd name="T17" fmla="*/ 121 h 696"/>
                <a:gd name="T18" fmla="*/ 12 w 1008"/>
                <a:gd name="T19" fmla="*/ 132 h 696"/>
                <a:gd name="T20" fmla="*/ 15 w 1008"/>
                <a:gd name="T21" fmla="*/ 141 h 696"/>
                <a:gd name="T22" fmla="*/ 17 w 1008"/>
                <a:gd name="T23" fmla="*/ 147 h 696"/>
                <a:gd name="T24" fmla="*/ 20 w 1008"/>
                <a:gd name="T25" fmla="*/ 151 h 696"/>
                <a:gd name="T26" fmla="*/ 22 w 1008"/>
                <a:gd name="T27" fmla="*/ 153 h 6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08"/>
                <a:gd name="T43" fmla="*/ 0 h 696"/>
                <a:gd name="T44" fmla="*/ 1008 w 1008"/>
                <a:gd name="T45" fmla="*/ 696 h 6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08" h="696">
                  <a:moveTo>
                    <a:pt x="0" y="0"/>
                  </a:moveTo>
                  <a:cubicBezTo>
                    <a:pt x="8" y="15"/>
                    <a:pt x="32" y="58"/>
                    <a:pt x="53" y="92"/>
                  </a:cubicBezTo>
                  <a:cubicBezTo>
                    <a:pt x="74" y="126"/>
                    <a:pt x="105" y="173"/>
                    <a:pt x="125" y="202"/>
                  </a:cubicBezTo>
                  <a:cubicBezTo>
                    <a:pt x="145" y="231"/>
                    <a:pt x="150" y="242"/>
                    <a:pt x="173" y="269"/>
                  </a:cubicBezTo>
                  <a:cubicBezTo>
                    <a:pt x="196" y="296"/>
                    <a:pt x="237" y="339"/>
                    <a:pt x="260" y="365"/>
                  </a:cubicBezTo>
                  <a:cubicBezTo>
                    <a:pt x="283" y="391"/>
                    <a:pt x="294" y="410"/>
                    <a:pt x="312" y="428"/>
                  </a:cubicBezTo>
                  <a:cubicBezTo>
                    <a:pt x="330" y="446"/>
                    <a:pt x="351" y="461"/>
                    <a:pt x="370" y="475"/>
                  </a:cubicBezTo>
                  <a:cubicBezTo>
                    <a:pt x="389" y="489"/>
                    <a:pt x="409" y="501"/>
                    <a:pt x="427" y="514"/>
                  </a:cubicBezTo>
                  <a:cubicBezTo>
                    <a:pt x="445" y="527"/>
                    <a:pt x="453" y="538"/>
                    <a:pt x="480" y="552"/>
                  </a:cubicBezTo>
                  <a:cubicBezTo>
                    <a:pt x="507" y="566"/>
                    <a:pt x="556" y="586"/>
                    <a:pt x="591" y="600"/>
                  </a:cubicBezTo>
                  <a:cubicBezTo>
                    <a:pt x="626" y="614"/>
                    <a:pt x="650" y="628"/>
                    <a:pt x="687" y="639"/>
                  </a:cubicBezTo>
                  <a:cubicBezTo>
                    <a:pt x="724" y="650"/>
                    <a:pt x="771" y="660"/>
                    <a:pt x="812" y="668"/>
                  </a:cubicBezTo>
                  <a:cubicBezTo>
                    <a:pt x="853" y="676"/>
                    <a:pt x="903" y="682"/>
                    <a:pt x="936" y="687"/>
                  </a:cubicBezTo>
                  <a:cubicBezTo>
                    <a:pt x="969" y="692"/>
                    <a:pt x="993" y="694"/>
                    <a:pt x="1008" y="696"/>
                  </a:cubicBez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288" name="Freeform 30"/>
            <p:cNvSpPr>
              <a:spLocks/>
            </p:cNvSpPr>
            <p:nvPr/>
          </p:nvSpPr>
          <p:spPr bwMode="auto">
            <a:xfrm rot="-2752375">
              <a:off x="4476" y="2463"/>
              <a:ext cx="586" cy="528"/>
            </a:xfrm>
            <a:custGeom>
              <a:avLst/>
              <a:gdLst>
                <a:gd name="T0" fmla="*/ 0 w 1008"/>
                <a:gd name="T1" fmla="*/ 0 h 696"/>
                <a:gd name="T2" fmla="*/ 1 w 1008"/>
                <a:gd name="T3" fmla="*/ 10 h 696"/>
                <a:gd name="T4" fmla="*/ 2 w 1008"/>
                <a:gd name="T5" fmla="*/ 23 h 696"/>
                <a:gd name="T6" fmla="*/ 2 w 1008"/>
                <a:gd name="T7" fmla="*/ 30 h 696"/>
                <a:gd name="T8" fmla="*/ 3 w 1008"/>
                <a:gd name="T9" fmla="*/ 40 h 696"/>
                <a:gd name="T10" fmla="*/ 4 w 1008"/>
                <a:gd name="T11" fmla="*/ 47 h 696"/>
                <a:gd name="T12" fmla="*/ 5 w 1008"/>
                <a:gd name="T13" fmla="*/ 52 h 696"/>
                <a:gd name="T14" fmla="*/ 5 w 1008"/>
                <a:gd name="T15" fmla="*/ 57 h 696"/>
                <a:gd name="T16" fmla="*/ 6 w 1008"/>
                <a:gd name="T17" fmla="*/ 61 h 696"/>
                <a:gd name="T18" fmla="*/ 8 w 1008"/>
                <a:gd name="T19" fmla="*/ 66 h 696"/>
                <a:gd name="T20" fmla="*/ 9 w 1008"/>
                <a:gd name="T21" fmla="*/ 71 h 696"/>
                <a:gd name="T22" fmla="*/ 10 w 1008"/>
                <a:gd name="T23" fmla="*/ 73 h 696"/>
                <a:gd name="T24" fmla="*/ 12 w 1008"/>
                <a:gd name="T25" fmla="*/ 75 h 696"/>
                <a:gd name="T26" fmla="*/ 13 w 1008"/>
                <a:gd name="T27" fmla="*/ 77 h 69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08"/>
                <a:gd name="T43" fmla="*/ 0 h 696"/>
                <a:gd name="T44" fmla="*/ 1008 w 1008"/>
                <a:gd name="T45" fmla="*/ 696 h 69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08" h="696">
                  <a:moveTo>
                    <a:pt x="0" y="0"/>
                  </a:moveTo>
                  <a:cubicBezTo>
                    <a:pt x="8" y="15"/>
                    <a:pt x="32" y="58"/>
                    <a:pt x="53" y="92"/>
                  </a:cubicBezTo>
                  <a:cubicBezTo>
                    <a:pt x="74" y="126"/>
                    <a:pt x="105" y="173"/>
                    <a:pt x="125" y="202"/>
                  </a:cubicBezTo>
                  <a:cubicBezTo>
                    <a:pt x="145" y="231"/>
                    <a:pt x="150" y="242"/>
                    <a:pt x="173" y="269"/>
                  </a:cubicBezTo>
                  <a:cubicBezTo>
                    <a:pt x="196" y="296"/>
                    <a:pt x="237" y="339"/>
                    <a:pt x="260" y="365"/>
                  </a:cubicBezTo>
                  <a:cubicBezTo>
                    <a:pt x="283" y="391"/>
                    <a:pt x="294" y="410"/>
                    <a:pt x="312" y="428"/>
                  </a:cubicBezTo>
                  <a:cubicBezTo>
                    <a:pt x="330" y="446"/>
                    <a:pt x="351" y="461"/>
                    <a:pt x="370" y="475"/>
                  </a:cubicBezTo>
                  <a:cubicBezTo>
                    <a:pt x="389" y="489"/>
                    <a:pt x="409" y="501"/>
                    <a:pt x="427" y="514"/>
                  </a:cubicBezTo>
                  <a:cubicBezTo>
                    <a:pt x="445" y="527"/>
                    <a:pt x="453" y="538"/>
                    <a:pt x="480" y="552"/>
                  </a:cubicBezTo>
                  <a:cubicBezTo>
                    <a:pt x="507" y="566"/>
                    <a:pt x="556" y="586"/>
                    <a:pt x="591" y="600"/>
                  </a:cubicBezTo>
                  <a:cubicBezTo>
                    <a:pt x="626" y="614"/>
                    <a:pt x="650" y="628"/>
                    <a:pt x="687" y="639"/>
                  </a:cubicBezTo>
                  <a:cubicBezTo>
                    <a:pt x="724" y="650"/>
                    <a:pt x="771" y="660"/>
                    <a:pt x="812" y="668"/>
                  </a:cubicBezTo>
                  <a:cubicBezTo>
                    <a:pt x="853" y="676"/>
                    <a:pt x="903" y="682"/>
                    <a:pt x="936" y="687"/>
                  </a:cubicBezTo>
                  <a:cubicBezTo>
                    <a:pt x="969" y="692"/>
                    <a:pt x="993" y="694"/>
                    <a:pt x="1008" y="696"/>
                  </a:cubicBez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289" name="Freeform 31"/>
            <p:cNvSpPr>
              <a:spLocks/>
            </p:cNvSpPr>
            <p:nvPr/>
          </p:nvSpPr>
          <p:spPr bwMode="auto">
            <a:xfrm>
              <a:off x="4416" y="2485"/>
              <a:ext cx="720" cy="68"/>
            </a:xfrm>
            <a:custGeom>
              <a:avLst/>
              <a:gdLst>
                <a:gd name="T0" fmla="*/ 0 w 1056"/>
                <a:gd name="T1" fmla="*/ 1 h 126"/>
                <a:gd name="T2" fmla="*/ 2 w 1056"/>
                <a:gd name="T3" fmla="*/ 1 h 126"/>
                <a:gd name="T4" fmla="*/ 5 w 1056"/>
                <a:gd name="T5" fmla="*/ 1 h 126"/>
                <a:gd name="T6" fmla="*/ 8 w 1056"/>
                <a:gd name="T7" fmla="*/ 1 h 126"/>
                <a:gd name="T8" fmla="*/ 12 w 1056"/>
                <a:gd name="T9" fmla="*/ 1 h 126"/>
                <a:gd name="T10" fmla="*/ 16 w 1056"/>
                <a:gd name="T11" fmla="*/ 1 h 126"/>
                <a:gd name="T12" fmla="*/ 23 w 1056"/>
                <a:gd name="T13" fmla="*/ 1 h 126"/>
                <a:gd name="T14" fmla="*/ 28 w 1056"/>
                <a:gd name="T15" fmla="*/ 1 h 126"/>
                <a:gd name="T16" fmla="*/ 30 w 1056"/>
                <a:gd name="T17" fmla="*/ 1 h 126"/>
                <a:gd name="T18" fmla="*/ 34 w 1056"/>
                <a:gd name="T19" fmla="*/ 1 h 126"/>
                <a:gd name="T20" fmla="*/ 38 w 1056"/>
                <a:gd name="T21" fmla="*/ 1 h 126"/>
                <a:gd name="T22" fmla="*/ 40 w 1056"/>
                <a:gd name="T23" fmla="*/ 1 h 126"/>
                <a:gd name="T24" fmla="*/ 44 w 1056"/>
                <a:gd name="T25" fmla="*/ 1 h 126"/>
                <a:gd name="T26" fmla="*/ 47 w 1056"/>
                <a:gd name="T27" fmla="*/ 1 h 126"/>
                <a:gd name="T28" fmla="*/ 49 w 1056"/>
                <a:gd name="T29" fmla="*/ 1 h 1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56"/>
                <a:gd name="T46" fmla="*/ 0 h 126"/>
                <a:gd name="T47" fmla="*/ 1056 w 1056"/>
                <a:gd name="T48" fmla="*/ 126 h 1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56" h="126">
                  <a:moveTo>
                    <a:pt x="0" y="126"/>
                  </a:moveTo>
                  <a:cubicBezTo>
                    <a:pt x="7" y="122"/>
                    <a:pt x="27" y="108"/>
                    <a:pt x="43" y="102"/>
                  </a:cubicBezTo>
                  <a:cubicBezTo>
                    <a:pt x="59" y="96"/>
                    <a:pt x="75" y="94"/>
                    <a:pt x="96" y="88"/>
                  </a:cubicBezTo>
                  <a:cubicBezTo>
                    <a:pt x="117" y="82"/>
                    <a:pt x="142" y="71"/>
                    <a:pt x="168" y="64"/>
                  </a:cubicBezTo>
                  <a:cubicBezTo>
                    <a:pt x="194" y="57"/>
                    <a:pt x="220" y="51"/>
                    <a:pt x="250" y="44"/>
                  </a:cubicBezTo>
                  <a:cubicBezTo>
                    <a:pt x="280" y="37"/>
                    <a:pt x="308" y="26"/>
                    <a:pt x="346" y="20"/>
                  </a:cubicBezTo>
                  <a:cubicBezTo>
                    <a:pt x="384" y="14"/>
                    <a:pt x="439" y="9"/>
                    <a:pt x="480" y="6"/>
                  </a:cubicBezTo>
                  <a:cubicBezTo>
                    <a:pt x="521" y="3"/>
                    <a:pt x="568" y="2"/>
                    <a:pt x="595" y="1"/>
                  </a:cubicBezTo>
                  <a:cubicBezTo>
                    <a:pt x="622" y="0"/>
                    <a:pt x="621" y="0"/>
                    <a:pt x="643" y="1"/>
                  </a:cubicBezTo>
                  <a:cubicBezTo>
                    <a:pt x="665" y="2"/>
                    <a:pt x="700" y="4"/>
                    <a:pt x="725" y="6"/>
                  </a:cubicBezTo>
                  <a:cubicBezTo>
                    <a:pt x="750" y="8"/>
                    <a:pt x="769" y="12"/>
                    <a:pt x="792" y="16"/>
                  </a:cubicBezTo>
                  <a:cubicBezTo>
                    <a:pt x="815" y="20"/>
                    <a:pt x="838" y="23"/>
                    <a:pt x="864" y="30"/>
                  </a:cubicBezTo>
                  <a:cubicBezTo>
                    <a:pt x="890" y="37"/>
                    <a:pt x="926" y="51"/>
                    <a:pt x="950" y="59"/>
                  </a:cubicBezTo>
                  <a:cubicBezTo>
                    <a:pt x="974" y="67"/>
                    <a:pt x="991" y="72"/>
                    <a:pt x="1008" y="78"/>
                  </a:cubicBezTo>
                  <a:cubicBezTo>
                    <a:pt x="1025" y="84"/>
                    <a:pt x="1046" y="93"/>
                    <a:pt x="1056" y="97"/>
                  </a:cubicBez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290" name="Freeform 32"/>
            <p:cNvSpPr>
              <a:spLocks/>
            </p:cNvSpPr>
            <p:nvPr/>
          </p:nvSpPr>
          <p:spPr bwMode="auto">
            <a:xfrm rot="2283801">
              <a:off x="4518" y="1925"/>
              <a:ext cx="467" cy="562"/>
            </a:xfrm>
            <a:custGeom>
              <a:avLst/>
              <a:gdLst>
                <a:gd name="T0" fmla="*/ 0 w 689"/>
                <a:gd name="T1" fmla="*/ 89 h 731"/>
                <a:gd name="T2" fmla="*/ 1 w 689"/>
                <a:gd name="T3" fmla="*/ 80 h 731"/>
                <a:gd name="T4" fmla="*/ 3 w 689"/>
                <a:gd name="T5" fmla="*/ 69 h 731"/>
                <a:gd name="T6" fmla="*/ 5 w 689"/>
                <a:gd name="T7" fmla="*/ 62 h 731"/>
                <a:gd name="T8" fmla="*/ 7 w 689"/>
                <a:gd name="T9" fmla="*/ 52 h 731"/>
                <a:gd name="T10" fmla="*/ 8 w 689"/>
                <a:gd name="T11" fmla="*/ 46 h 731"/>
                <a:gd name="T12" fmla="*/ 10 w 689"/>
                <a:gd name="T13" fmla="*/ 41 h 731"/>
                <a:gd name="T14" fmla="*/ 12 w 689"/>
                <a:gd name="T15" fmla="*/ 37 h 731"/>
                <a:gd name="T16" fmla="*/ 13 w 689"/>
                <a:gd name="T17" fmla="*/ 31 h 731"/>
                <a:gd name="T18" fmla="*/ 15 w 689"/>
                <a:gd name="T19" fmla="*/ 24 h 731"/>
                <a:gd name="T20" fmla="*/ 18 w 689"/>
                <a:gd name="T21" fmla="*/ 17 h 731"/>
                <a:gd name="T22" fmla="*/ 20 w 689"/>
                <a:gd name="T23" fmla="*/ 13 h 731"/>
                <a:gd name="T24" fmla="*/ 23 w 689"/>
                <a:gd name="T25" fmla="*/ 7 h 731"/>
                <a:gd name="T26" fmla="*/ 26 w 689"/>
                <a:gd name="T27" fmla="*/ 4 h 731"/>
                <a:gd name="T28" fmla="*/ 28 w 689"/>
                <a:gd name="T29" fmla="*/ 2 h 731"/>
                <a:gd name="T30" fmla="*/ 31 w 689"/>
                <a:gd name="T31" fmla="*/ 0 h 7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89"/>
                <a:gd name="T49" fmla="*/ 0 h 731"/>
                <a:gd name="T50" fmla="*/ 689 w 689"/>
                <a:gd name="T51" fmla="*/ 731 h 7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89" h="731">
                  <a:moveTo>
                    <a:pt x="0" y="731"/>
                  </a:moveTo>
                  <a:cubicBezTo>
                    <a:pt x="5" y="719"/>
                    <a:pt x="21" y="683"/>
                    <a:pt x="34" y="656"/>
                  </a:cubicBezTo>
                  <a:cubicBezTo>
                    <a:pt x="48" y="628"/>
                    <a:pt x="68" y="589"/>
                    <a:pt x="81" y="566"/>
                  </a:cubicBezTo>
                  <a:cubicBezTo>
                    <a:pt x="94" y="542"/>
                    <a:pt x="100" y="532"/>
                    <a:pt x="112" y="510"/>
                  </a:cubicBezTo>
                  <a:cubicBezTo>
                    <a:pt x="124" y="488"/>
                    <a:pt x="143" y="454"/>
                    <a:pt x="156" y="432"/>
                  </a:cubicBezTo>
                  <a:cubicBezTo>
                    <a:pt x="169" y="410"/>
                    <a:pt x="177" y="395"/>
                    <a:pt x="189" y="379"/>
                  </a:cubicBezTo>
                  <a:cubicBezTo>
                    <a:pt x="201" y="363"/>
                    <a:pt x="217" y="350"/>
                    <a:pt x="228" y="336"/>
                  </a:cubicBezTo>
                  <a:cubicBezTo>
                    <a:pt x="239" y="322"/>
                    <a:pt x="247" y="311"/>
                    <a:pt x="257" y="297"/>
                  </a:cubicBezTo>
                  <a:cubicBezTo>
                    <a:pt x="267" y="283"/>
                    <a:pt x="275" y="271"/>
                    <a:pt x="290" y="254"/>
                  </a:cubicBezTo>
                  <a:cubicBezTo>
                    <a:pt x="305" y="237"/>
                    <a:pt x="328" y="215"/>
                    <a:pt x="348" y="197"/>
                  </a:cubicBezTo>
                  <a:cubicBezTo>
                    <a:pt x="368" y="179"/>
                    <a:pt x="393" y="159"/>
                    <a:pt x="410" y="144"/>
                  </a:cubicBezTo>
                  <a:cubicBezTo>
                    <a:pt x="427" y="129"/>
                    <a:pt x="435" y="120"/>
                    <a:pt x="453" y="105"/>
                  </a:cubicBezTo>
                  <a:cubicBezTo>
                    <a:pt x="471" y="90"/>
                    <a:pt x="496" y="69"/>
                    <a:pt x="516" y="57"/>
                  </a:cubicBezTo>
                  <a:cubicBezTo>
                    <a:pt x="536" y="45"/>
                    <a:pt x="556" y="40"/>
                    <a:pt x="573" y="33"/>
                  </a:cubicBezTo>
                  <a:cubicBezTo>
                    <a:pt x="590" y="26"/>
                    <a:pt x="598" y="19"/>
                    <a:pt x="617" y="14"/>
                  </a:cubicBezTo>
                  <a:cubicBezTo>
                    <a:pt x="636" y="9"/>
                    <a:pt x="674" y="3"/>
                    <a:pt x="689" y="0"/>
                  </a:cubicBez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291" name="Freeform 33"/>
            <p:cNvSpPr>
              <a:spLocks/>
            </p:cNvSpPr>
            <p:nvPr/>
          </p:nvSpPr>
          <p:spPr bwMode="auto">
            <a:xfrm rot="2283801">
              <a:off x="4365" y="1552"/>
              <a:ext cx="576" cy="682"/>
            </a:xfrm>
            <a:custGeom>
              <a:avLst/>
              <a:gdLst>
                <a:gd name="T0" fmla="*/ 0 w 689"/>
                <a:gd name="T1" fmla="*/ 419 h 731"/>
                <a:gd name="T2" fmla="*/ 8 w 689"/>
                <a:gd name="T3" fmla="*/ 377 h 731"/>
                <a:gd name="T4" fmla="*/ 19 w 689"/>
                <a:gd name="T5" fmla="*/ 325 h 731"/>
                <a:gd name="T6" fmla="*/ 27 w 689"/>
                <a:gd name="T7" fmla="*/ 292 h 731"/>
                <a:gd name="T8" fmla="*/ 38 w 689"/>
                <a:gd name="T9" fmla="*/ 248 h 731"/>
                <a:gd name="T10" fmla="*/ 45 w 689"/>
                <a:gd name="T11" fmla="*/ 217 h 731"/>
                <a:gd name="T12" fmla="*/ 55 w 689"/>
                <a:gd name="T13" fmla="*/ 192 h 731"/>
                <a:gd name="T14" fmla="*/ 61 w 689"/>
                <a:gd name="T15" fmla="*/ 171 h 731"/>
                <a:gd name="T16" fmla="*/ 69 w 689"/>
                <a:gd name="T17" fmla="*/ 146 h 731"/>
                <a:gd name="T18" fmla="*/ 83 w 689"/>
                <a:gd name="T19" fmla="*/ 113 h 731"/>
                <a:gd name="T20" fmla="*/ 98 w 689"/>
                <a:gd name="T21" fmla="*/ 83 h 731"/>
                <a:gd name="T22" fmla="*/ 109 w 689"/>
                <a:gd name="T23" fmla="*/ 60 h 731"/>
                <a:gd name="T24" fmla="*/ 123 w 689"/>
                <a:gd name="T25" fmla="*/ 33 h 731"/>
                <a:gd name="T26" fmla="*/ 136 w 689"/>
                <a:gd name="T27" fmla="*/ 19 h 731"/>
                <a:gd name="T28" fmla="*/ 147 w 689"/>
                <a:gd name="T29" fmla="*/ 7 h 731"/>
                <a:gd name="T30" fmla="*/ 165 w 689"/>
                <a:gd name="T31" fmla="*/ 0 h 73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89"/>
                <a:gd name="T49" fmla="*/ 0 h 731"/>
                <a:gd name="T50" fmla="*/ 689 w 689"/>
                <a:gd name="T51" fmla="*/ 731 h 73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89" h="731">
                  <a:moveTo>
                    <a:pt x="0" y="731"/>
                  </a:moveTo>
                  <a:cubicBezTo>
                    <a:pt x="5" y="719"/>
                    <a:pt x="21" y="683"/>
                    <a:pt x="34" y="656"/>
                  </a:cubicBezTo>
                  <a:cubicBezTo>
                    <a:pt x="48" y="628"/>
                    <a:pt x="68" y="589"/>
                    <a:pt x="81" y="566"/>
                  </a:cubicBezTo>
                  <a:cubicBezTo>
                    <a:pt x="94" y="542"/>
                    <a:pt x="100" y="532"/>
                    <a:pt x="112" y="510"/>
                  </a:cubicBezTo>
                  <a:cubicBezTo>
                    <a:pt x="124" y="488"/>
                    <a:pt x="143" y="454"/>
                    <a:pt x="156" y="432"/>
                  </a:cubicBezTo>
                  <a:cubicBezTo>
                    <a:pt x="169" y="410"/>
                    <a:pt x="177" y="395"/>
                    <a:pt x="189" y="379"/>
                  </a:cubicBezTo>
                  <a:cubicBezTo>
                    <a:pt x="201" y="363"/>
                    <a:pt x="217" y="350"/>
                    <a:pt x="228" y="336"/>
                  </a:cubicBezTo>
                  <a:cubicBezTo>
                    <a:pt x="239" y="322"/>
                    <a:pt x="247" y="311"/>
                    <a:pt x="257" y="297"/>
                  </a:cubicBezTo>
                  <a:cubicBezTo>
                    <a:pt x="267" y="283"/>
                    <a:pt x="275" y="271"/>
                    <a:pt x="290" y="254"/>
                  </a:cubicBezTo>
                  <a:cubicBezTo>
                    <a:pt x="305" y="237"/>
                    <a:pt x="328" y="215"/>
                    <a:pt x="348" y="197"/>
                  </a:cubicBezTo>
                  <a:cubicBezTo>
                    <a:pt x="368" y="179"/>
                    <a:pt x="393" y="159"/>
                    <a:pt x="410" y="144"/>
                  </a:cubicBezTo>
                  <a:cubicBezTo>
                    <a:pt x="427" y="129"/>
                    <a:pt x="435" y="120"/>
                    <a:pt x="453" y="105"/>
                  </a:cubicBezTo>
                  <a:cubicBezTo>
                    <a:pt x="471" y="90"/>
                    <a:pt x="496" y="69"/>
                    <a:pt x="516" y="57"/>
                  </a:cubicBezTo>
                  <a:cubicBezTo>
                    <a:pt x="536" y="45"/>
                    <a:pt x="556" y="40"/>
                    <a:pt x="573" y="33"/>
                  </a:cubicBezTo>
                  <a:cubicBezTo>
                    <a:pt x="590" y="26"/>
                    <a:pt x="598" y="19"/>
                    <a:pt x="617" y="14"/>
                  </a:cubicBezTo>
                  <a:cubicBezTo>
                    <a:pt x="636" y="9"/>
                    <a:pt x="674" y="3"/>
                    <a:pt x="689" y="0"/>
                  </a:cubicBez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11292" name="Text Box 59"/>
            <p:cNvSpPr txBox="1">
              <a:spLocks noChangeArrowheads="1"/>
            </p:cNvSpPr>
            <p:nvPr/>
          </p:nvSpPr>
          <p:spPr bwMode="auto">
            <a:xfrm>
              <a:off x="1067" y="2064"/>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sp>
          <p:nvSpPr>
            <p:cNvPr id="11293" name="Text Box 60"/>
            <p:cNvSpPr txBox="1">
              <a:spLocks noChangeArrowheads="1"/>
            </p:cNvSpPr>
            <p:nvPr/>
          </p:nvSpPr>
          <p:spPr bwMode="auto">
            <a:xfrm>
              <a:off x="1488" y="2217"/>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sp>
          <p:nvSpPr>
            <p:cNvPr id="11294" name="Text Box 61"/>
            <p:cNvSpPr txBox="1">
              <a:spLocks noChangeArrowheads="1"/>
            </p:cNvSpPr>
            <p:nvPr/>
          </p:nvSpPr>
          <p:spPr bwMode="auto">
            <a:xfrm>
              <a:off x="1344" y="2601"/>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sp>
          <p:nvSpPr>
            <p:cNvPr id="11295" name="Text Box 62"/>
            <p:cNvSpPr txBox="1">
              <a:spLocks noChangeArrowheads="1"/>
            </p:cNvSpPr>
            <p:nvPr/>
          </p:nvSpPr>
          <p:spPr bwMode="auto">
            <a:xfrm>
              <a:off x="1499" y="2553"/>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sp>
          <p:nvSpPr>
            <p:cNvPr id="11296" name="Text Box 63"/>
            <p:cNvSpPr txBox="1">
              <a:spLocks noChangeArrowheads="1"/>
            </p:cNvSpPr>
            <p:nvPr/>
          </p:nvSpPr>
          <p:spPr bwMode="auto">
            <a:xfrm>
              <a:off x="1595" y="2448"/>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sp>
          <p:nvSpPr>
            <p:cNvPr id="11297" name="Text Box 64"/>
            <p:cNvSpPr txBox="1">
              <a:spLocks noChangeArrowheads="1"/>
            </p:cNvSpPr>
            <p:nvPr/>
          </p:nvSpPr>
          <p:spPr bwMode="auto">
            <a:xfrm>
              <a:off x="1595" y="2265"/>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sp>
          <p:nvSpPr>
            <p:cNvPr id="11298" name="Text Box 65"/>
            <p:cNvSpPr txBox="1">
              <a:spLocks noChangeArrowheads="1"/>
            </p:cNvSpPr>
            <p:nvPr/>
          </p:nvSpPr>
          <p:spPr bwMode="auto">
            <a:xfrm>
              <a:off x="1643" y="2361"/>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sp>
          <p:nvSpPr>
            <p:cNvPr id="11299" name="Text Box 66"/>
            <p:cNvSpPr txBox="1">
              <a:spLocks noChangeArrowheads="1"/>
            </p:cNvSpPr>
            <p:nvPr/>
          </p:nvSpPr>
          <p:spPr bwMode="auto">
            <a:xfrm>
              <a:off x="1115" y="2640"/>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sp>
          <p:nvSpPr>
            <p:cNvPr id="11300" name="Text Box 67"/>
            <p:cNvSpPr txBox="1">
              <a:spLocks noChangeArrowheads="1"/>
            </p:cNvSpPr>
            <p:nvPr/>
          </p:nvSpPr>
          <p:spPr bwMode="auto">
            <a:xfrm>
              <a:off x="1296" y="2112"/>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sp>
          <p:nvSpPr>
            <p:cNvPr id="11301" name="Text Box 68"/>
            <p:cNvSpPr txBox="1">
              <a:spLocks noChangeArrowheads="1"/>
            </p:cNvSpPr>
            <p:nvPr/>
          </p:nvSpPr>
          <p:spPr bwMode="auto">
            <a:xfrm>
              <a:off x="864" y="2064"/>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sp>
          <p:nvSpPr>
            <p:cNvPr id="11302" name="Text Box 69"/>
            <p:cNvSpPr txBox="1">
              <a:spLocks noChangeArrowheads="1"/>
            </p:cNvSpPr>
            <p:nvPr/>
          </p:nvSpPr>
          <p:spPr bwMode="auto">
            <a:xfrm>
              <a:off x="864" y="2649"/>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sp>
          <p:nvSpPr>
            <p:cNvPr id="11303" name="Text Box 70"/>
            <p:cNvSpPr txBox="1">
              <a:spLocks noChangeArrowheads="1"/>
            </p:cNvSpPr>
            <p:nvPr/>
          </p:nvSpPr>
          <p:spPr bwMode="auto">
            <a:xfrm>
              <a:off x="4080" y="1824"/>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sp>
          <p:nvSpPr>
            <p:cNvPr id="11304" name="Text Box 71"/>
            <p:cNvSpPr txBox="1">
              <a:spLocks noChangeArrowheads="1"/>
            </p:cNvSpPr>
            <p:nvPr/>
          </p:nvSpPr>
          <p:spPr bwMode="auto">
            <a:xfrm>
              <a:off x="4235" y="2217"/>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sp>
          <p:nvSpPr>
            <p:cNvPr id="11305" name="Text Box 72"/>
            <p:cNvSpPr txBox="1">
              <a:spLocks noChangeArrowheads="1"/>
            </p:cNvSpPr>
            <p:nvPr/>
          </p:nvSpPr>
          <p:spPr bwMode="auto">
            <a:xfrm>
              <a:off x="4043" y="2640"/>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sp>
          <p:nvSpPr>
            <p:cNvPr id="11306" name="Text Box 73"/>
            <p:cNvSpPr txBox="1">
              <a:spLocks noChangeArrowheads="1"/>
            </p:cNvSpPr>
            <p:nvPr/>
          </p:nvSpPr>
          <p:spPr bwMode="auto">
            <a:xfrm>
              <a:off x="2928" y="2400"/>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sp>
          <p:nvSpPr>
            <p:cNvPr id="11307" name="Text Box 74"/>
            <p:cNvSpPr txBox="1">
              <a:spLocks noChangeArrowheads="1"/>
            </p:cNvSpPr>
            <p:nvPr/>
          </p:nvSpPr>
          <p:spPr bwMode="auto">
            <a:xfrm>
              <a:off x="2976" y="1881"/>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sp>
          <p:nvSpPr>
            <p:cNvPr id="11308" name="Text Box 80"/>
            <p:cNvSpPr txBox="1">
              <a:spLocks noChangeArrowheads="1"/>
            </p:cNvSpPr>
            <p:nvPr/>
          </p:nvSpPr>
          <p:spPr bwMode="auto">
            <a:xfrm>
              <a:off x="2976" y="2697"/>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0000CC"/>
                  </a:solidFill>
                  <a:latin typeface="宋体" pitchFamily="2" charset="-122"/>
                </a:rPr>
                <a:t>-</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ox(out)">
                                      <p:cBhvr>
                                        <p:cTn id="7" dur="500"/>
                                        <p:tgtEl>
                                          <p:spTgt spid="27650"/>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27727"/>
                                        </p:tgtEl>
                                        <p:attrNameLst>
                                          <p:attrName>style.visibility</p:attrName>
                                        </p:attrNameLst>
                                      </p:cBhvr>
                                      <p:to>
                                        <p:strVal val="visible"/>
                                      </p:to>
                                    </p:set>
                                    <p:animEffect transition="in" filter="strips(upRight)">
                                      <p:cBhvr>
                                        <p:cTn id="11" dur="500"/>
                                        <p:tgtEl>
                                          <p:spTgt spid="2772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7651"/>
                                        </p:tgtEl>
                                        <p:attrNameLst>
                                          <p:attrName>style.visibility</p:attrName>
                                        </p:attrNameLst>
                                      </p:cBhvr>
                                      <p:to>
                                        <p:strVal val="visible"/>
                                      </p:to>
                                    </p:set>
                                    <p:animEffect transition="in" filter="blinds(horizontal)">
                                      <p:cBhvr>
                                        <p:cTn id="16" dur="500"/>
                                        <p:tgtEl>
                                          <p:spTgt spid="276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7724"/>
                                        </p:tgtEl>
                                        <p:attrNameLst>
                                          <p:attrName>style.visibility</p:attrName>
                                        </p:attrNameLst>
                                      </p:cBhvr>
                                      <p:to>
                                        <p:strVal val="visible"/>
                                      </p:to>
                                    </p:set>
                                    <p:animEffect transition="in" filter="box(out)">
                                      <p:cBhvr>
                                        <p:cTn id="27" dur="500"/>
                                        <p:tgtEl>
                                          <p:spTgt spid="27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51" grpId="0" autoUpdateAnimBg="0"/>
      <p:bldP spid="277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542925" y="212725"/>
            <a:ext cx="75342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762000" indent="-7620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dirty="0">
                <a:solidFill>
                  <a:schemeClr val="accent2"/>
                </a:solidFill>
                <a:latin typeface="宋体" pitchFamily="2" charset="-122"/>
              </a:rPr>
              <a:t>二、接地的空腔导体既可以屏蔽外电场，也可以屏蔽内电场。</a:t>
            </a:r>
          </a:p>
        </p:txBody>
      </p:sp>
      <p:grpSp>
        <p:nvGrpSpPr>
          <p:cNvPr id="7" name="组合 6"/>
          <p:cNvGrpSpPr/>
          <p:nvPr/>
        </p:nvGrpSpPr>
        <p:grpSpPr>
          <a:xfrm>
            <a:off x="5179778" y="2071464"/>
            <a:ext cx="3583222" cy="3582000"/>
            <a:chOff x="5179778" y="2362200"/>
            <a:chExt cx="3583222" cy="3582000"/>
          </a:xfrm>
        </p:grpSpPr>
        <p:sp>
          <p:nvSpPr>
            <p:cNvPr id="5" name="同心圆 4"/>
            <p:cNvSpPr>
              <a:spLocks/>
            </p:cNvSpPr>
            <p:nvPr/>
          </p:nvSpPr>
          <p:spPr bwMode="auto">
            <a:xfrm>
              <a:off x="5179778" y="2370382"/>
              <a:ext cx="3096000" cy="3240000"/>
            </a:xfrm>
            <a:prstGeom prst="donut">
              <a:avLst>
                <a:gd name="adj" fmla="val 16246"/>
              </a:avLst>
            </a:prstGeom>
            <a:solidFill>
              <a:schemeClr val="bg2">
                <a:lumMod val="60000"/>
                <a:lumOff val="4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宋体" pitchFamily="2" charset="-122"/>
                <a:ea typeface="宋体" pitchFamily="2" charset="-122"/>
              </a:endParaRPr>
            </a:p>
          </p:txBody>
        </p:sp>
        <p:grpSp>
          <p:nvGrpSpPr>
            <p:cNvPr id="2" name="Group 79"/>
            <p:cNvGrpSpPr>
              <a:grpSpLocks noChangeAspect="1"/>
            </p:cNvGrpSpPr>
            <p:nvPr/>
          </p:nvGrpSpPr>
          <p:grpSpPr bwMode="auto">
            <a:xfrm>
              <a:off x="5181600" y="2362200"/>
              <a:ext cx="3581400" cy="3582000"/>
              <a:chOff x="3312" y="1488"/>
              <a:chExt cx="2160" cy="2112"/>
            </a:xfrm>
          </p:grpSpPr>
          <p:sp>
            <p:nvSpPr>
              <p:cNvPr id="12331" name="Oval 22"/>
              <p:cNvSpPr>
                <a:spLocks noChangeArrowheads="1"/>
              </p:cNvSpPr>
              <p:nvPr/>
            </p:nvSpPr>
            <p:spPr bwMode="auto">
              <a:xfrm>
                <a:off x="4100" y="2284"/>
                <a:ext cx="263" cy="274"/>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2332" name="Text Box 23"/>
              <p:cNvSpPr txBox="1">
                <a:spLocks noChangeArrowheads="1"/>
              </p:cNvSpPr>
              <p:nvPr/>
            </p:nvSpPr>
            <p:spPr bwMode="auto">
              <a:xfrm>
                <a:off x="4052" y="2083"/>
                <a:ext cx="343"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6000">
                    <a:solidFill>
                      <a:srgbClr val="CC3300"/>
                    </a:solidFill>
                    <a:latin typeface="宋体" pitchFamily="2" charset="-122"/>
                  </a:rPr>
                  <a:t>+</a:t>
                </a:r>
                <a:endParaRPr lang="en-US" altLang="zh-CN" sz="2800">
                  <a:solidFill>
                    <a:srgbClr val="CC3300"/>
                  </a:solidFill>
                  <a:latin typeface="宋体" pitchFamily="2" charset="-122"/>
                </a:endParaRPr>
              </a:p>
            </p:txBody>
          </p:sp>
          <p:sp>
            <p:nvSpPr>
              <p:cNvPr id="12333" name="Oval 24"/>
              <p:cNvSpPr>
                <a:spLocks noChangeArrowheads="1"/>
              </p:cNvSpPr>
              <p:nvPr/>
            </p:nvSpPr>
            <p:spPr bwMode="auto">
              <a:xfrm>
                <a:off x="3608" y="1762"/>
                <a:ext cx="1280" cy="1337"/>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2334" name="Oval 25"/>
              <p:cNvSpPr>
                <a:spLocks noChangeArrowheads="1"/>
              </p:cNvSpPr>
              <p:nvPr/>
            </p:nvSpPr>
            <p:spPr bwMode="auto">
              <a:xfrm>
                <a:off x="3312" y="1488"/>
                <a:ext cx="1872" cy="192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2335" name="Line 26"/>
              <p:cNvSpPr>
                <a:spLocks noChangeShapeType="1"/>
              </p:cNvSpPr>
              <p:nvPr/>
            </p:nvSpPr>
            <p:spPr bwMode="auto">
              <a:xfrm flipV="1">
                <a:off x="4232" y="1762"/>
                <a:ext cx="0" cy="51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36" name="Line 27"/>
              <p:cNvSpPr>
                <a:spLocks noChangeShapeType="1"/>
              </p:cNvSpPr>
              <p:nvPr/>
            </p:nvSpPr>
            <p:spPr bwMode="auto">
              <a:xfrm>
                <a:off x="4232" y="2551"/>
                <a:ext cx="0" cy="54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37" name="Line 28"/>
              <p:cNvSpPr>
                <a:spLocks noChangeShapeType="1"/>
              </p:cNvSpPr>
              <p:nvPr/>
            </p:nvSpPr>
            <p:spPr bwMode="auto">
              <a:xfrm>
                <a:off x="4363" y="2414"/>
                <a:ext cx="525"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38" name="Line 29"/>
              <p:cNvSpPr>
                <a:spLocks noChangeShapeType="1"/>
              </p:cNvSpPr>
              <p:nvPr/>
            </p:nvSpPr>
            <p:spPr bwMode="auto">
              <a:xfrm flipH="1">
                <a:off x="3608" y="2414"/>
                <a:ext cx="49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39" name="Line 30"/>
              <p:cNvSpPr>
                <a:spLocks noChangeShapeType="1"/>
              </p:cNvSpPr>
              <p:nvPr/>
            </p:nvSpPr>
            <p:spPr bwMode="auto">
              <a:xfrm>
                <a:off x="4330" y="2517"/>
                <a:ext cx="361" cy="37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40" name="Line 31"/>
              <p:cNvSpPr>
                <a:spLocks noChangeShapeType="1"/>
              </p:cNvSpPr>
              <p:nvPr/>
            </p:nvSpPr>
            <p:spPr bwMode="auto">
              <a:xfrm flipH="1" flipV="1">
                <a:off x="3805" y="1968"/>
                <a:ext cx="328" cy="34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41" name="Line 32"/>
              <p:cNvSpPr>
                <a:spLocks noChangeShapeType="1"/>
              </p:cNvSpPr>
              <p:nvPr/>
            </p:nvSpPr>
            <p:spPr bwMode="auto">
              <a:xfrm flipH="1">
                <a:off x="3772" y="2517"/>
                <a:ext cx="361" cy="37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42" name="Line 33"/>
              <p:cNvSpPr>
                <a:spLocks noChangeShapeType="1"/>
              </p:cNvSpPr>
              <p:nvPr/>
            </p:nvSpPr>
            <p:spPr bwMode="auto">
              <a:xfrm flipV="1">
                <a:off x="4330" y="1934"/>
                <a:ext cx="361" cy="37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12343" name="Group 54"/>
              <p:cNvGrpSpPr>
                <a:grpSpLocks/>
              </p:cNvGrpSpPr>
              <p:nvPr/>
            </p:nvGrpSpPr>
            <p:grpSpPr bwMode="auto">
              <a:xfrm>
                <a:off x="3423" y="1497"/>
                <a:ext cx="1659" cy="1815"/>
                <a:chOff x="724" y="1536"/>
                <a:chExt cx="1659" cy="1815"/>
              </a:xfrm>
            </p:grpSpPr>
            <p:sp>
              <p:nvSpPr>
                <p:cNvPr id="12349" name="Text Box 55"/>
                <p:cNvSpPr txBox="1">
                  <a:spLocks noChangeArrowheads="1"/>
                </p:cNvSpPr>
                <p:nvPr/>
              </p:nvSpPr>
              <p:spPr bwMode="auto">
                <a:xfrm>
                  <a:off x="2164" y="2256"/>
                  <a:ext cx="2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50" name="Text Box 56"/>
                <p:cNvSpPr txBox="1">
                  <a:spLocks noChangeArrowheads="1"/>
                </p:cNvSpPr>
                <p:nvPr/>
              </p:nvSpPr>
              <p:spPr bwMode="auto">
                <a:xfrm>
                  <a:off x="915" y="2784"/>
                  <a:ext cx="2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51" name="Text Box 57"/>
                <p:cNvSpPr txBox="1">
                  <a:spLocks noChangeArrowheads="1"/>
                </p:cNvSpPr>
                <p:nvPr/>
              </p:nvSpPr>
              <p:spPr bwMode="auto">
                <a:xfrm>
                  <a:off x="1972" y="1776"/>
                  <a:ext cx="2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52" name="Text Box 58"/>
                <p:cNvSpPr txBox="1">
                  <a:spLocks noChangeArrowheads="1"/>
                </p:cNvSpPr>
                <p:nvPr/>
              </p:nvSpPr>
              <p:spPr bwMode="auto">
                <a:xfrm>
                  <a:off x="1444" y="1536"/>
                  <a:ext cx="2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dirty="0">
                      <a:solidFill>
                        <a:srgbClr val="CC3300"/>
                      </a:solidFill>
                      <a:latin typeface="宋体" pitchFamily="2" charset="-122"/>
                    </a:rPr>
                    <a:t>-</a:t>
                  </a:r>
                </a:p>
              </p:txBody>
            </p:sp>
            <p:sp>
              <p:nvSpPr>
                <p:cNvPr id="12353" name="Text Box 59"/>
                <p:cNvSpPr txBox="1">
                  <a:spLocks noChangeArrowheads="1"/>
                </p:cNvSpPr>
                <p:nvPr/>
              </p:nvSpPr>
              <p:spPr bwMode="auto">
                <a:xfrm>
                  <a:off x="1454" y="3024"/>
                  <a:ext cx="2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54" name="Text Box 60"/>
                <p:cNvSpPr txBox="1">
                  <a:spLocks noChangeArrowheads="1"/>
                </p:cNvSpPr>
                <p:nvPr/>
              </p:nvSpPr>
              <p:spPr bwMode="auto">
                <a:xfrm>
                  <a:off x="724" y="2256"/>
                  <a:ext cx="2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55" name="Text Box 61"/>
                <p:cNvSpPr txBox="1">
                  <a:spLocks noChangeArrowheads="1"/>
                </p:cNvSpPr>
                <p:nvPr/>
              </p:nvSpPr>
              <p:spPr bwMode="auto">
                <a:xfrm>
                  <a:off x="1973" y="2793"/>
                  <a:ext cx="2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56" name="Text Box 62"/>
                <p:cNvSpPr txBox="1">
                  <a:spLocks noChangeArrowheads="1"/>
                </p:cNvSpPr>
                <p:nvPr/>
              </p:nvSpPr>
              <p:spPr bwMode="auto">
                <a:xfrm>
                  <a:off x="927" y="1785"/>
                  <a:ext cx="2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grpSp>
          <p:sp>
            <p:nvSpPr>
              <p:cNvPr id="12344" name="Line 70"/>
              <p:cNvSpPr>
                <a:spLocks noChangeShapeType="1"/>
              </p:cNvSpPr>
              <p:nvPr/>
            </p:nvSpPr>
            <p:spPr bwMode="auto">
              <a:xfrm>
                <a:off x="4896" y="3120"/>
                <a:ext cx="38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45" name="Line 71"/>
              <p:cNvSpPr>
                <a:spLocks noChangeShapeType="1"/>
              </p:cNvSpPr>
              <p:nvPr/>
            </p:nvSpPr>
            <p:spPr bwMode="auto">
              <a:xfrm>
                <a:off x="5280" y="3120"/>
                <a:ext cx="0" cy="38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46" name="Line 72"/>
              <p:cNvSpPr>
                <a:spLocks noChangeShapeType="1"/>
              </p:cNvSpPr>
              <p:nvPr/>
            </p:nvSpPr>
            <p:spPr bwMode="auto">
              <a:xfrm>
                <a:off x="5088" y="3504"/>
                <a:ext cx="38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347" name="Line 73"/>
              <p:cNvSpPr>
                <a:spLocks noChangeShapeType="1"/>
              </p:cNvSpPr>
              <p:nvPr/>
            </p:nvSpPr>
            <p:spPr bwMode="auto">
              <a:xfrm>
                <a:off x="5136" y="3552"/>
                <a:ext cx="28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48" name="Line 74"/>
              <p:cNvSpPr>
                <a:spLocks noChangeShapeType="1"/>
              </p:cNvSpPr>
              <p:nvPr/>
            </p:nvSpPr>
            <p:spPr bwMode="auto">
              <a:xfrm>
                <a:off x="5232" y="3600"/>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grpSp>
        <p:nvGrpSpPr>
          <p:cNvPr id="6" name="组合 5"/>
          <p:cNvGrpSpPr/>
          <p:nvPr/>
        </p:nvGrpSpPr>
        <p:grpSpPr>
          <a:xfrm>
            <a:off x="304800" y="1614264"/>
            <a:ext cx="4267200" cy="4191000"/>
            <a:chOff x="304800" y="1905000"/>
            <a:chExt cx="4267200" cy="4191000"/>
          </a:xfrm>
        </p:grpSpPr>
        <p:sp>
          <p:nvSpPr>
            <p:cNvPr id="71" name="同心圆 70"/>
            <p:cNvSpPr>
              <a:spLocks/>
            </p:cNvSpPr>
            <p:nvPr/>
          </p:nvSpPr>
          <p:spPr bwMode="auto">
            <a:xfrm>
              <a:off x="907156" y="2344938"/>
              <a:ext cx="3132000" cy="3168000"/>
            </a:xfrm>
            <a:prstGeom prst="donut">
              <a:avLst>
                <a:gd name="adj" fmla="val 16246"/>
              </a:avLst>
            </a:prstGeom>
            <a:solidFill>
              <a:schemeClr val="bg2">
                <a:lumMod val="60000"/>
                <a:lumOff val="4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宋体" pitchFamily="2" charset="-122"/>
                <a:ea typeface="宋体" pitchFamily="2" charset="-122"/>
              </a:endParaRPr>
            </a:p>
          </p:txBody>
        </p:sp>
        <p:grpSp>
          <p:nvGrpSpPr>
            <p:cNvPr id="4" name="Group 78"/>
            <p:cNvGrpSpPr>
              <a:grpSpLocks/>
            </p:cNvGrpSpPr>
            <p:nvPr/>
          </p:nvGrpSpPr>
          <p:grpSpPr bwMode="auto">
            <a:xfrm>
              <a:off x="304800" y="1905000"/>
              <a:ext cx="4267200" cy="4191000"/>
              <a:chOff x="192" y="1200"/>
              <a:chExt cx="2688" cy="2640"/>
            </a:xfrm>
          </p:grpSpPr>
          <p:sp>
            <p:nvSpPr>
              <p:cNvPr id="12294" name="Oval 3"/>
              <p:cNvSpPr>
                <a:spLocks noChangeArrowheads="1"/>
              </p:cNvSpPr>
              <p:nvPr/>
            </p:nvSpPr>
            <p:spPr bwMode="auto">
              <a:xfrm>
                <a:off x="1404" y="2304"/>
                <a:ext cx="277" cy="281"/>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2295" name="Text Box 4"/>
              <p:cNvSpPr txBox="1">
                <a:spLocks noChangeArrowheads="1"/>
              </p:cNvSpPr>
              <p:nvPr/>
            </p:nvSpPr>
            <p:spPr bwMode="auto">
              <a:xfrm>
                <a:off x="1356" y="2107"/>
                <a:ext cx="35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6000" dirty="0">
                    <a:solidFill>
                      <a:srgbClr val="CC3300"/>
                    </a:solidFill>
                    <a:latin typeface="宋体" pitchFamily="2" charset="-122"/>
                  </a:rPr>
                  <a:t>+</a:t>
                </a:r>
                <a:endParaRPr lang="en-US" altLang="zh-CN" sz="2800" dirty="0">
                  <a:solidFill>
                    <a:srgbClr val="CC3300"/>
                  </a:solidFill>
                  <a:latin typeface="宋体" pitchFamily="2" charset="-122"/>
                </a:endParaRPr>
              </a:p>
            </p:txBody>
          </p:sp>
          <p:sp>
            <p:nvSpPr>
              <p:cNvPr id="12296" name="Oval 6"/>
              <p:cNvSpPr>
                <a:spLocks noChangeArrowheads="1"/>
              </p:cNvSpPr>
              <p:nvPr/>
            </p:nvSpPr>
            <p:spPr bwMode="auto">
              <a:xfrm>
                <a:off x="576" y="1488"/>
                <a:ext cx="1968" cy="1968"/>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2297" name="Line 8"/>
              <p:cNvSpPr>
                <a:spLocks noChangeShapeType="1"/>
              </p:cNvSpPr>
              <p:nvPr/>
            </p:nvSpPr>
            <p:spPr bwMode="auto">
              <a:xfrm flipV="1">
                <a:off x="1543" y="1769"/>
                <a:ext cx="0" cy="52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298" name="Line 9"/>
              <p:cNvSpPr>
                <a:spLocks noChangeShapeType="1"/>
              </p:cNvSpPr>
              <p:nvPr/>
            </p:nvSpPr>
            <p:spPr bwMode="auto">
              <a:xfrm>
                <a:off x="1543" y="2577"/>
                <a:ext cx="0" cy="563"/>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299" name="Line 10"/>
              <p:cNvSpPr>
                <a:spLocks noChangeShapeType="1"/>
              </p:cNvSpPr>
              <p:nvPr/>
            </p:nvSpPr>
            <p:spPr bwMode="auto">
              <a:xfrm>
                <a:off x="1681" y="2437"/>
                <a:ext cx="55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00" name="Line 11"/>
              <p:cNvSpPr>
                <a:spLocks noChangeShapeType="1"/>
              </p:cNvSpPr>
              <p:nvPr/>
            </p:nvSpPr>
            <p:spPr bwMode="auto">
              <a:xfrm flipH="1">
                <a:off x="887" y="2437"/>
                <a:ext cx="518"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01" name="Line 13"/>
              <p:cNvSpPr>
                <a:spLocks noChangeShapeType="1"/>
              </p:cNvSpPr>
              <p:nvPr/>
            </p:nvSpPr>
            <p:spPr bwMode="auto">
              <a:xfrm>
                <a:off x="1646" y="2542"/>
                <a:ext cx="380" cy="38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02" name="Line 16"/>
              <p:cNvSpPr>
                <a:spLocks noChangeShapeType="1"/>
              </p:cNvSpPr>
              <p:nvPr/>
            </p:nvSpPr>
            <p:spPr bwMode="auto">
              <a:xfrm flipH="1" flipV="1">
                <a:off x="1094" y="1980"/>
                <a:ext cx="345" cy="351"/>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03" name="Line 17"/>
              <p:cNvSpPr>
                <a:spLocks noChangeShapeType="1"/>
              </p:cNvSpPr>
              <p:nvPr/>
            </p:nvSpPr>
            <p:spPr bwMode="auto">
              <a:xfrm flipH="1">
                <a:off x="1059" y="2542"/>
                <a:ext cx="380" cy="38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04" name="Line 18"/>
              <p:cNvSpPr>
                <a:spLocks noChangeShapeType="1"/>
              </p:cNvSpPr>
              <p:nvPr/>
            </p:nvSpPr>
            <p:spPr bwMode="auto">
              <a:xfrm flipV="1">
                <a:off x="1646" y="1945"/>
                <a:ext cx="380" cy="38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05" name="Line 35"/>
              <p:cNvSpPr>
                <a:spLocks noChangeShapeType="1"/>
              </p:cNvSpPr>
              <p:nvPr/>
            </p:nvSpPr>
            <p:spPr bwMode="auto">
              <a:xfrm flipV="1">
                <a:off x="1536" y="1200"/>
                <a:ext cx="0" cy="28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06" name="Line 36"/>
              <p:cNvSpPr>
                <a:spLocks noChangeShapeType="1"/>
              </p:cNvSpPr>
              <p:nvPr/>
            </p:nvSpPr>
            <p:spPr bwMode="auto">
              <a:xfrm>
                <a:off x="2544" y="2448"/>
                <a:ext cx="336"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307" name="Line 37"/>
              <p:cNvSpPr>
                <a:spLocks noChangeShapeType="1"/>
              </p:cNvSpPr>
              <p:nvPr/>
            </p:nvSpPr>
            <p:spPr bwMode="auto">
              <a:xfrm>
                <a:off x="1584" y="3456"/>
                <a:ext cx="0" cy="38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08" name="Line 38"/>
              <p:cNvSpPr>
                <a:spLocks noChangeShapeType="1"/>
              </p:cNvSpPr>
              <p:nvPr/>
            </p:nvSpPr>
            <p:spPr bwMode="auto">
              <a:xfrm flipH="1">
                <a:off x="192" y="2448"/>
                <a:ext cx="384"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09" name="Line 39"/>
              <p:cNvSpPr>
                <a:spLocks noChangeShapeType="1"/>
              </p:cNvSpPr>
              <p:nvPr/>
            </p:nvSpPr>
            <p:spPr bwMode="auto">
              <a:xfrm flipV="1">
                <a:off x="2256" y="1488"/>
                <a:ext cx="288" cy="28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2310" name="Line 40"/>
              <p:cNvSpPr>
                <a:spLocks noChangeShapeType="1"/>
              </p:cNvSpPr>
              <p:nvPr/>
            </p:nvSpPr>
            <p:spPr bwMode="auto">
              <a:xfrm>
                <a:off x="2304" y="3120"/>
                <a:ext cx="240" cy="24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11" name="Line 41"/>
              <p:cNvSpPr>
                <a:spLocks noChangeShapeType="1"/>
              </p:cNvSpPr>
              <p:nvPr/>
            </p:nvSpPr>
            <p:spPr bwMode="auto">
              <a:xfrm flipH="1">
                <a:off x="576" y="3168"/>
                <a:ext cx="288" cy="28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2312" name="Line 42"/>
              <p:cNvSpPr>
                <a:spLocks noChangeShapeType="1"/>
              </p:cNvSpPr>
              <p:nvPr/>
            </p:nvSpPr>
            <p:spPr bwMode="auto">
              <a:xfrm flipH="1" flipV="1">
                <a:off x="624" y="1392"/>
                <a:ext cx="288" cy="33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12313" name="Group 53"/>
              <p:cNvGrpSpPr>
                <a:grpSpLocks/>
              </p:cNvGrpSpPr>
              <p:nvPr/>
            </p:nvGrpSpPr>
            <p:grpSpPr bwMode="auto">
              <a:xfrm>
                <a:off x="672" y="1536"/>
                <a:ext cx="1747" cy="1795"/>
                <a:chOff x="726" y="1534"/>
                <a:chExt cx="1656" cy="1819"/>
              </a:xfrm>
            </p:grpSpPr>
            <p:sp>
              <p:nvSpPr>
                <p:cNvPr id="12323" name="Text Box 44"/>
                <p:cNvSpPr txBox="1">
                  <a:spLocks noChangeArrowheads="1"/>
                </p:cNvSpPr>
                <p:nvPr/>
              </p:nvSpPr>
              <p:spPr bwMode="auto">
                <a:xfrm>
                  <a:off x="2165" y="2253"/>
                  <a:ext cx="21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24" name="Text Box 45"/>
                <p:cNvSpPr txBox="1">
                  <a:spLocks noChangeArrowheads="1"/>
                </p:cNvSpPr>
                <p:nvPr/>
              </p:nvSpPr>
              <p:spPr bwMode="auto">
                <a:xfrm>
                  <a:off x="918" y="2781"/>
                  <a:ext cx="218"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25" name="Text Box 46"/>
                <p:cNvSpPr txBox="1">
                  <a:spLocks noChangeArrowheads="1"/>
                </p:cNvSpPr>
                <p:nvPr/>
              </p:nvSpPr>
              <p:spPr bwMode="auto">
                <a:xfrm>
                  <a:off x="1975" y="1774"/>
                  <a:ext cx="21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26" name="Text Box 47"/>
                <p:cNvSpPr txBox="1">
                  <a:spLocks noChangeArrowheads="1"/>
                </p:cNvSpPr>
                <p:nvPr/>
              </p:nvSpPr>
              <p:spPr bwMode="auto">
                <a:xfrm>
                  <a:off x="1446" y="1534"/>
                  <a:ext cx="21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27" name="Text Box 48"/>
                <p:cNvSpPr txBox="1">
                  <a:spLocks noChangeArrowheads="1"/>
                </p:cNvSpPr>
                <p:nvPr/>
              </p:nvSpPr>
              <p:spPr bwMode="auto">
                <a:xfrm>
                  <a:off x="1457" y="3022"/>
                  <a:ext cx="21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28" name="Text Box 49"/>
                <p:cNvSpPr txBox="1">
                  <a:spLocks noChangeArrowheads="1"/>
                </p:cNvSpPr>
                <p:nvPr/>
              </p:nvSpPr>
              <p:spPr bwMode="auto">
                <a:xfrm>
                  <a:off x="726" y="2254"/>
                  <a:ext cx="21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29" name="Text Box 50"/>
                <p:cNvSpPr txBox="1">
                  <a:spLocks noChangeArrowheads="1"/>
                </p:cNvSpPr>
                <p:nvPr/>
              </p:nvSpPr>
              <p:spPr bwMode="auto">
                <a:xfrm>
                  <a:off x="1975" y="2792"/>
                  <a:ext cx="217"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30" name="Text Box 51"/>
                <p:cNvSpPr txBox="1">
                  <a:spLocks noChangeArrowheads="1"/>
                </p:cNvSpPr>
                <p:nvPr/>
              </p:nvSpPr>
              <p:spPr bwMode="auto">
                <a:xfrm>
                  <a:off x="929" y="1782"/>
                  <a:ext cx="21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grpSp>
          <p:sp>
            <p:nvSpPr>
              <p:cNvPr id="12314" name="Text Box 52"/>
              <p:cNvSpPr txBox="1">
                <a:spLocks noChangeArrowheads="1"/>
              </p:cNvSpPr>
              <p:nvPr/>
            </p:nvSpPr>
            <p:spPr bwMode="auto">
              <a:xfrm>
                <a:off x="2352" y="2265"/>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15" name="Text Box 63"/>
              <p:cNvSpPr txBox="1">
                <a:spLocks noChangeArrowheads="1"/>
              </p:cNvSpPr>
              <p:nvPr/>
            </p:nvSpPr>
            <p:spPr bwMode="auto">
              <a:xfrm>
                <a:off x="2160" y="2889"/>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16" name="Text Box 64"/>
              <p:cNvSpPr txBox="1">
                <a:spLocks noChangeArrowheads="1"/>
              </p:cNvSpPr>
              <p:nvPr/>
            </p:nvSpPr>
            <p:spPr bwMode="auto">
              <a:xfrm>
                <a:off x="1440" y="3216"/>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17" name="Text Box 65"/>
              <p:cNvSpPr txBox="1">
                <a:spLocks noChangeArrowheads="1"/>
              </p:cNvSpPr>
              <p:nvPr/>
            </p:nvSpPr>
            <p:spPr bwMode="auto">
              <a:xfrm>
                <a:off x="2112" y="1689"/>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18" name="Text Box 66"/>
              <p:cNvSpPr txBox="1">
                <a:spLocks noChangeArrowheads="1"/>
              </p:cNvSpPr>
              <p:nvPr/>
            </p:nvSpPr>
            <p:spPr bwMode="auto">
              <a:xfrm>
                <a:off x="528" y="2256"/>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19" name="Text Box 67"/>
              <p:cNvSpPr txBox="1">
                <a:spLocks noChangeArrowheads="1"/>
              </p:cNvSpPr>
              <p:nvPr/>
            </p:nvSpPr>
            <p:spPr bwMode="auto">
              <a:xfrm>
                <a:off x="768" y="2928"/>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20" name="Text Box 68"/>
              <p:cNvSpPr txBox="1">
                <a:spLocks noChangeArrowheads="1"/>
              </p:cNvSpPr>
              <p:nvPr/>
            </p:nvSpPr>
            <p:spPr bwMode="auto">
              <a:xfrm>
                <a:off x="1403" y="1392"/>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21" name="Text Box 69"/>
              <p:cNvSpPr txBox="1">
                <a:spLocks noChangeArrowheads="1"/>
              </p:cNvSpPr>
              <p:nvPr/>
            </p:nvSpPr>
            <p:spPr bwMode="auto">
              <a:xfrm>
                <a:off x="875" y="1584"/>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2322" name="Oval 77"/>
              <p:cNvSpPr>
                <a:spLocks noChangeArrowheads="1"/>
              </p:cNvSpPr>
              <p:nvPr/>
            </p:nvSpPr>
            <p:spPr bwMode="auto">
              <a:xfrm>
                <a:off x="887" y="1776"/>
                <a:ext cx="1346" cy="1371"/>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sp>
        <p:nvSpPr>
          <p:cNvPr id="40016" name="Rectangle 80"/>
          <p:cNvSpPr>
            <a:spLocks noChangeArrowheads="1"/>
          </p:cNvSpPr>
          <p:nvPr/>
        </p:nvSpPr>
        <p:spPr bwMode="auto">
          <a:xfrm>
            <a:off x="0" y="12954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9938"/>
                                        </p:tgtEl>
                                        <p:attrNameLst>
                                          <p:attrName>style.visibility</p:attrName>
                                        </p:attrNameLst>
                                      </p:cBhvr>
                                      <p:to>
                                        <p:strVal val="visible"/>
                                      </p:to>
                                    </p:set>
                                    <p:animEffect transition="in" filter="blinds(vertical)">
                                      <p:cBhvr>
                                        <p:cTn id="7" dur="500"/>
                                        <p:tgtEl>
                                          <p:spTgt spid="39938"/>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40016"/>
                                        </p:tgtEl>
                                        <p:attrNameLst>
                                          <p:attrName>style.visibility</p:attrName>
                                        </p:attrNameLst>
                                      </p:cBhvr>
                                      <p:to>
                                        <p:strVal val="visible"/>
                                      </p:to>
                                    </p:set>
                                    <p:animEffect transition="in" filter="strips(upRight)">
                                      <p:cBhvr>
                                        <p:cTn id="11" dur="500"/>
                                        <p:tgtEl>
                                          <p:spTgt spid="40016"/>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autoUpdateAnimBg="0"/>
      <p:bldP spid="400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904" y="116632"/>
            <a:ext cx="9001000" cy="7171194"/>
          </a:xfrm>
          <a:prstGeom prst="rect">
            <a:avLst/>
          </a:prstGeom>
          <a:noFill/>
        </p:spPr>
        <p:txBody>
          <a:bodyPr wrap="square" rtlCol="0">
            <a:spAutoFit/>
          </a:bodyPr>
          <a:lstStyle/>
          <a:p>
            <a:pPr algn="ctr"/>
            <a:r>
              <a:rPr lang="zh-CN" altLang="en-US" sz="4800" dirty="0"/>
              <a:t>静电屏蔽总结</a:t>
            </a:r>
            <a:endParaRPr lang="en-US" altLang="zh-CN" sz="4800" dirty="0"/>
          </a:p>
          <a:p>
            <a:pPr algn="ctr"/>
            <a:r>
              <a:rPr lang="zh-CN" altLang="en-US" sz="3200" dirty="0">
                <a:solidFill>
                  <a:srgbClr val="0000CC"/>
                </a:solidFill>
              </a:rPr>
              <a:t>（高斯定理，静电场环路定理，电荷守恒）</a:t>
            </a:r>
            <a:endParaRPr lang="en-US" altLang="zh-CN" sz="3200" dirty="0">
              <a:solidFill>
                <a:srgbClr val="0000CC"/>
              </a:solidFill>
            </a:endParaRPr>
          </a:p>
          <a:p>
            <a:pPr algn="ctr"/>
            <a:endParaRPr lang="en-US" altLang="zh-CN" dirty="0"/>
          </a:p>
          <a:p>
            <a:r>
              <a:rPr lang="zh-CN" altLang="en-US" dirty="0">
                <a:solidFill>
                  <a:srgbClr val="FF0000"/>
                </a:solidFill>
              </a:rPr>
              <a:t>空腔导体（无论是否接地）将使腔内空间不受外电场影响 </a:t>
            </a:r>
            <a:r>
              <a:rPr lang="en-US" altLang="zh-CN" dirty="0"/>
              <a:t>(</a:t>
            </a:r>
            <a:r>
              <a:rPr lang="zh-CN" altLang="en-US" dirty="0"/>
              <a:t>导体外，以及导体壳外表面的电荷在腔内激发的电场处处抵消</a:t>
            </a:r>
            <a:r>
              <a:rPr lang="en-US" altLang="zh-CN" dirty="0"/>
              <a:t>)</a:t>
            </a:r>
          </a:p>
          <a:p>
            <a:endParaRPr lang="en-US" altLang="zh-CN" dirty="0"/>
          </a:p>
          <a:p>
            <a:endParaRPr lang="en-US" altLang="zh-CN" dirty="0"/>
          </a:p>
          <a:p>
            <a:r>
              <a:rPr lang="zh-CN" altLang="en-US" dirty="0">
                <a:solidFill>
                  <a:srgbClr val="FF0000"/>
                </a:solidFill>
              </a:rPr>
              <a:t>接地的空腔导体将使外部空间不受空腔内电场的影响</a:t>
            </a:r>
            <a:r>
              <a:rPr lang="en-US" altLang="zh-CN" dirty="0"/>
              <a:t>(</a:t>
            </a:r>
            <a:r>
              <a:rPr lang="zh-CN" altLang="en-US" dirty="0"/>
              <a:t>导体空腔内的电荷和导体壳内表面的电荷在腔外激发的电场处处抵消</a:t>
            </a:r>
            <a:r>
              <a:rPr lang="en-US" altLang="zh-CN" dirty="0"/>
              <a:t>)</a:t>
            </a:r>
          </a:p>
          <a:p>
            <a:endParaRPr lang="en-US" altLang="zh-CN" dirty="0"/>
          </a:p>
          <a:p>
            <a:r>
              <a:rPr lang="zh-CN" altLang="en-US" dirty="0">
                <a:solidFill>
                  <a:srgbClr val="FF0000"/>
                </a:solidFill>
              </a:rPr>
              <a:t>接地</a:t>
            </a:r>
            <a:r>
              <a:rPr lang="zh-CN" altLang="en-US" dirty="0"/>
              <a:t>：相当于和电势为零的一个无穷大导体接触，成为其一小部分</a:t>
            </a:r>
            <a:endParaRPr lang="en-US" altLang="zh-CN" dirty="0"/>
          </a:p>
          <a:p>
            <a:endParaRPr lang="zh-CN" altLang="en-US" dirty="0">
              <a:solidFill>
                <a:srgbClr val="FF0000"/>
              </a:solidFill>
            </a:endParaRPr>
          </a:p>
        </p:txBody>
      </p:sp>
    </p:spTree>
    <p:extLst>
      <p:ext uri="{BB962C8B-B14F-4D97-AF65-F5344CB8AC3E}">
        <p14:creationId xmlns:p14="http://schemas.microsoft.com/office/powerpoint/2010/main" val="1083392813"/>
      </p:ext>
    </p:extLst>
  </p:cSld>
  <p:clrMapOvr>
    <a:masterClrMapping/>
  </p:clrMapOvr>
  <p:transition>
    <p:zoom dir="in"/>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D:\BIT\教学\大学物理\大学物理下\Mine\Cage_de_Farad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005301"/>
            <a:ext cx="4516184" cy="5536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2"/>
          <p:cNvSpPr txBox="1">
            <a:spLocks noChangeArrowheads="1"/>
          </p:cNvSpPr>
          <p:nvPr/>
        </p:nvSpPr>
        <p:spPr bwMode="auto">
          <a:xfrm>
            <a:off x="542925" y="149731"/>
            <a:ext cx="75342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762000" indent="-7620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4800" dirty="0">
                <a:solidFill>
                  <a:schemeClr val="accent2"/>
                </a:solidFill>
                <a:latin typeface="宋体" pitchFamily="2" charset="-122"/>
              </a:rPr>
              <a:t>法拉第笼子</a:t>
            </a:r>
          </a:p>
        </p:txBody>
      </p:sp>
    </p:spTree>
    <p:extLst>
      <p:ext uri="{BB962C8B-B14F-4D97-AF65-F5344CB8AC3E}">
        <p14:creationId xmlns:p14="http://schemas.microsoft.com/office/powerpoint/2010/main" val="51458067"/>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179388" y="260350"/>
            <a:ext cx="87630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例</a:t>
            </a:r>
            <a:r>
              <a:rPr lang="en-US" altLang="zh-CN" sz="2800">
                <a:solidFill>
                  <a:schemeClr val="accent2"/>
                </a:solidFill>
              </a:rPr>
              <a:t>1</a:t>
            </a:r>
            <a:r>
              <a:rPr lang="zh-CN" altLang="en-US" sz="2800">
                <a:solidFill>
                  <a:schemeClr val="accent2"/>
                </a:solidFill>
              </a:rPr>
              <a:t>：有一块大金属平板，面积为</a:t>
            </a:r>
            <a:r>
              <a:rPr lang="en-US" altLang="zh-CN" sz="2800" i="1">
                <a:solidFill>
                  <a:schemeClr val="accent2"/>
                </a:solidFill>
              </a:rPr>
              <a:t>S</a:t>
            </a:r>
            <a:r>
              <a:rPr lang="zh-CN" altLang="en-US" sz="2800">
                <a:solidFill>
                  <a:schemeClr val="accent2"/>
                </a:solidFill>
              </a:rPr>
              <a:t>，带有总电量</a:t>
            </a:r>
            <a:r>
              <a:rPr lang="en-US" altLang="zh-CN" sz="2800" i="1">
                <a:solidFill>
                  <a:schemeClr val="accent2"/>
                </a:solidFill>
              </a:rPr>
              <a:t>Q</a:t>
            </a:r>
            <a:r>
              <a:rPr lang="zh-CN" altLang="en-US" sz="2800">
                <a:solidFill>
                  <a:schemeClr val="accent2"/>
                </a:solidFill>
              </a:rPr>
              <a:t>，今在其近旁平行地放置第二块大金属平板，此板原来不带电。</a:t>
            </a:r>
            <a:r>
              <a:rPr lang="en-US" altLang="zh-CN" sz="2800">
                <a:solidFill>
                  <a:schemeClr val="accent2"/>
                </a:solidFill>
              </a:rPr>
              <a:t>(1) </a:t>
            </a:r>
            <a:r>
              <a:rPr lang="zh-CN" altLang="en-US" sz="2800">
                <a:solidFill>
                  <a:schemeClr val="accent2"/>
                </a:solidFill>
              </a:rPr>
              <a:t>求静电平衡时，金属板上的电荷分布及周围空间的电场分布。</a:t>
            </a:r>
            <a:r>
              <a:rPr lang="en-US" altLang="zh-CN" sz="2800">
                <a:solidFill>
                  <a:schemeClr val="accent2"/>
                </a:solidFill>
              </a:rPr>
              <a:t>(2) </a:t>
            </a:r>
            <a:r>
              <a:rPr lang="zh-CN" altLang="en-US" sz="2800">
                <a:solidFill>
                  <a:schemeClr val="accent2"/>
                </a:solidFill>
              </a:rPr>
              <a:t>如果把第二块金属板接地，最后情况又如何？（忽略金属板的边缘效应。）</a:t>
            </a:r>
            <a:endParaRPr lang="zh-CN" altLang="en-US" sz="2400" b="0">
              <a:solidFill>
                <a:schemeClr val="accent2"/>
              </a:solidFill>
            </a:endParaRPr>
          </a:p>
        </p:txBody>
      </p:sp>
      <p:sp>
        <p:nvSpPr>
          <p:cNvPr id="9220" name="Rectangle 4"/>
          <p:cNvSpPr>
            <a:spLocks noChangeArrowheads="1"/>
          </p:cNvSpPr>
          <p:nvPr/>
        </p:nvSpPr>
        <p:spPr bwMode="auto">
          <a:xfrm>
            <a:off x="7543800" y="3238500"/>
            <a:ext cx="381000" cy="25908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nvGrpSpPr>
          <p:cNvPr id="2" name="Group 69"/>
          <p:cNvGrpSpPr>
            <a:grpSpLocks/>
          </p:cNvGrpSpPr>
          <p:nvPr/>
        </p:nvGrpSpPr>
        <p:grpSpPr bwMode="auto">
          <a:xfrm>
            <a:off x="5622925" y="3314700"/>
            <a:ext cx="2835275" cy="457200"/>
            <a:chOff x="3542" y="2352"/>
            <a:chExt cx="1786" cy="288"/>
          </a:xfrm>
        </p:grpSpPr>
        <p:sp>
          <p:nvSpPr>
            <p:cNvPr id="13325" name="Text Box 42"/>
            <p:cNvSpPr txBox="1">
              <a:spLocks noChangeArrowheads="1"/>
            </p:cNvSpPr>
            <p:nvPr/>
          </p:nvSpPr>
          <p:spPr bwMode="auto">
            <a:xfrm>
              <a:off x="3542" y="2352"/>
              <a:ext cx="4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1</a:t>
              </a:r>
            </a:p>
          </p:txBody>
        </p:sp>
        <p:sp>
          <p:nvSpPr>
            <p:cNvPr id="13326" name="Text Box 43"/>
            <p:cNvSpPr txBox="1">
              <a:spLocks noChangeArrowheads="1"/>
            </p:cNvSpPr>
            <p:nvPr/>
          </p:nvSpPr>
          <p:spPr bwMode="auto">
            <a:xfrm>
              <a:off x="4042" y="2352"/>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2</a:t>
              </a:r>
            </a:p>
          </p:txBody>
        </p:sp>
        <p:sp>
          <p:nvSpPr>
            <p:cNvPr id="13327" name="Text Box 44"/>
            <p:cNvSpPr txBox="1">
              <a:spLocks noChangeArrowheads="1"/>
            </p:cNvSpPr>
            <p:nvPr/>
          </p:nvSpPr>
          <p:spPr bwMode="auto">
            <a:xfrm>
              <a:off x="4426" y="2352"/>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3</a:t>
              </a:r>
            </a:p>
          </p:txBody>
        </p:sp>
        <p:sp>
          <p:nvSpPr>
            <p:cNvPr id="13328" name="Text Box 45"/>
            <p:cNvSpPr txBox="1">
              <a:spLocks noChangeArrowheads="1"/>
            </p:cNvSpPr>
            <p:nvPr/>
          </p:nvSpPr>
          <p:spPr bwMode="auto">
            <a:xfrm>
              <a:off x="4954" y="2352"/>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4</a:t>
              </a:r>
            </a:p>
          </p:txBody>
        </p:sp>
      </p:grpSp>
      <p:sp>
        <p:nvSpPr>
          <p:cNvPr id="9278" name="Text Box 62"/>
          <p:cNvSpPr txBox="1">
            <a:spLocks noChangeArrowheads="1"/>
          </p:cNvSpPr>
          <p:nvPr/>
        </p:nvSpPr>
        <p:spPr bwMode="auto">
          <a:xfrm>
            <a:off x="228600" y="3162300"/>
            <a:ext cx="49530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6750" indent="-66675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解：</a:t>
            </a:r>
            <a:r>
              <a:rPr lang="en-US" altLang="zh-CN" sz="2800">
                <a:solidFill>
                  <a:schemeClr val="accent2"/>
                </a:solidFill>
                <a:latin typeface="宋体" pitchFamily="2" charset="-122"/>
                <a:sym typeface="Wingdings" pitchFamily="2" charset="2"/>
              </a:rPr>
              <a:t>(</a:t>
            </a:r>
            <a:r>
              <a:rPr lang="en-US" altLang="zh-CN" sz="2800">
                <a:solidFill>
                  <a:schemeClr val="accent2"/>
                </a:solidFill>
                <a:latin typeface="宋体" pitchFamily="2" charset="-122"/>
              </a:rPr>
              <a:t>1)</a:t>
            </a:r>
            <a:r>
              <a:rPr lang="zh-CN" altLang="en-US" sz="2800">
                <a:solidFill>
                  <a:schemeClr val="accent2"/>
                </a:solidFill>
                <a:latin typeface="宋体" pitchFamily="2" charset="-122"/>
              </a:rPr>
              <a:t>由于静电平衡时导体内部无净电荷，所以电荷只能分布在两金属板的表面上。设四个表面上的面电荷密度分别为</a:t>
            </a:r>
            <a:r>
              <a:rPr lang="en-US" altLang="zh-CN" sz="2800" i="1">
                <a:solidFill>
                  <a:schemeClr val="accent2"/>
                </a:solidFill>
              </a:rPr>
              <a:t>σ</a:t>
            </a:r>
            <a:r>
              <a:rPr lang="en-US" altLang="zh-CN" sz="2800" baseline="-25000">
                <a:solidFill>
                  <a:schemeClr val="accent2"/>
                </a:solidFill>
              </a:rPr>
              <a:t>1</a:t>
            </a:r>
            <a:r>
              <a:rPr lang="zh-CN" altLang="en-US" sz="2800">
                <a:solidFill>
                  <a:schemeClr val="accent2"/>
                </a:solidFill>
                <a:latin typeface="宋体" pitchFamily="2" charset="-122"/>
              </a:rPr>
              <a:t>、</a:t>
            </a:r>
            <a:r>
              <a:rPr lang="en-US" altLang="zh-CN" sz="2800" i="1">
                <a:solidFill>
                  <a:schemeClr val="accent2"/>
                </a:solidFill>
                <a:latin typeface="宋体" pitchFamily="2" charset="-122"/>
              </a:rPr>
              <a:t>σ</a:t>
            </a:r>
            <a:r>
              <a:rPr lang="en-US" altLang="zh-CN" sz="2800" baseline="-25000">
                <a:solidFill>
                  <a:schemeClr val="accent2"/>
                </a:solidFill>
              </a:rPr>
              <a:t>2</a:t>
            </a:r>
            <a:r>
              <a:rPr lang="zh-CN" altLang="en-US" sz="2800">
                <a:solidFill>
                  <a:schemeClr val="accent2"/>
                </a:solidFill>
                <a:latin typeface="宋体" pitchFamily="2" charset="-122"/>
              </a:rPr>
              <a:t>、</a:t>
            </a:r>
            <a:r>
              <a:rPr lang="en-US" altLang="zh-CN" sz="2800" i="1">
                <a:solidFill>
                  <a:schemeClr val="accent2"/>
                </a:solidFill>
                <a:latin typeface="宋体" pitchFamily="2" charset="-122"/>
              </a:rPr>
              <a:t>σ</a:t>
            </a:r>
            <a:r>
              <a:rPr lang="en-US" altLang="zh-CN" sz="2800" baseline="-25000">
                <a:solidFill>
                  <a:schemeClr val="accent2"/>
                </a:solidFill>
              </a:rPr>
              <a:t>3</a:t>
            </a:r>
            <a:r>
              <a:rPr lang="zh-CN" altLang="en-US" sz="2800">
                <a:solidFill>
                  <a:schemeClr val="accent2"/>
                </a:solidFill>
                <a:latin typeface="宋体" pitchFamily="2" charset="-122"/>
              </a:rPr>
              <a:t>和</a:t>
            </a:r>
            <a:r>
              <a:rPr lang="en-US" altLang="zh-CN" sz="2800" i="1">
                <a:solidFill>
                  <a:schemeClr val="accent2"/>
                </a:solidFill>
                <a:latin typeface="宋体" pitchFamily="2" charset="-122"/>
              </a:rPr>
              <a:t>σ</a:t>
            </a:r>
            <a:r>
              <a:rPr lang="en-US" altLang="zh-CN" sz="2800" baseline="-25000">
                <a:solidFill>
                  <a:schemeClr val="accent2"/>
                </a:solidFill>
              </a:rPr>
              <a:t>4</a:t>
            </a:r>
            <a:r>
              <a:rPr lang="zh-CN" altLang="en-US" sz="2800">
                <a:solidFill>
                  <a:schemeClr val="accent2"/>
                </a:solidFill>
                <a:latin typeface="宋体" pitchFamily="2" charset="-122"/>
              </a:rPr>
              <a:t>。</a:t>
            </a:r>
          </a:p>
        </p:txBody>
      </p:sp>
      <p:sp>
        <p:nvSpPr>
          <p:cNvPr id="13318" name="Text Box 63"/>
          <p:cNvSpPr txBox="1">
            <a:spLocks noChangeArrowheads="1"/>
          </p:cNvSpPr>
          <p:nvPr/>
        </p:nvSpPr>
        <p:spPr bwMode="auto">
          <a:xfrm>
            <a:off x="1279525" y="122238"/>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9281" name="Rectangle 65"/>
          <p:cNvSpPr>
            <a:spLocks noChangeArrowheads="1"/>
          </p:cNvSpPr>
          <p:nvPr/>
        </p:nvSpPr>
        <p:spPr bwMode="auto">
          <a:xfrm>
            <a:off x="-11113" y="2708275"/>
            <a:ext cx="9144001"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nvGrpSpPr>
          <p:cNvPr id="3" name="Group 72"/>
          <p:cNvGrpSpPr>
            <a:grpSpLocks/>
          </p:cNvGrpSpPr>
          <p:nvPr/>
        </p:nvGrpSpPr>
        <p:grpSpPr bwMode="auto">
          <a:xfrm>
            <a:off x="6096000" y="2781300"/>
            <a:ext cx="457200" cy="3048000"/>
            <a:chOff x="3840" y="2016"/>
            <a:chExt cx="288" cy="1920"/>
          </a:xfrm>
        </p:grpSpPr>
        <p:grpSp>
          <p:nvGrpSpPr>
            <p:cNvPr id="13321" name="Group 70"/>
            <p:cNvGrpSpPr>
              <a:grpSpLocks/>
            </p:cNvGrpSpPr>
            <p:nvPr/>
          </p:nvGrpSpPr>
          <p:grpSpPr bwMode="auto">
            <a:xfrm>
              <a:off x="3840" y="2016"/>
              <a:ext cx="288" cy="1920"/>
              <a:chOff x="3840" y="2016"/>
              <a:chExt cx="288" cy="1920"/>
            </a:xfrm>
          </p:grpSpPr>
          <p:sp>
            <p:nvSpPr>
              <p:cNvPr id="13323" name="Rectangle 3"/>
              <p:cNvSpPr>
                <a:spLocks noChangeArrowheads="1"/>
              </p:cNvSpPr>
              <p:nvPr/>
            </p:nvSpPr>
            <p:spPr bwMode="auto">
              <a:xfrm>
                <a:off x="3888" y="2304"/>
                <a:ext cx="240" cy="163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3324" name="Text Box 46"/>
              <p:cNvSpPr txBox="1">
                <a:spLocks noChangeArrowheads="1"/>
              </p:cNvSpPr>
              <p:nvPr/>
            </p:nvSpPr>
            <p:spPr bwMode="auto">
              <a:xfrm>
                <a:off x="3840" y="201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Q</a:t>
                </a:r>
                <a:endParaRPr lang="en-US" altLang="zh-CN" sz="2400" b="0" i="1">
                  <a:solidFill>
                    <a:schemeClr val="accent2"/>
                  </a:solidFill>
                </a:endParaRPr>
              </a:p>
            </p:txBody>
          </p:sp>
        </p:grpSp>
        <p:sp>
          <p:nvSpPr>
            <p:cNvPr id="13322" name="Text Box 71"/>
            <p:cNvSpPr txBox="1">
              <a:spLocks noChangeArrowheads="1"/>
            </p:cNvSpPr>
            <p:nvPr/>
          </p:nvSpPr>
          <p:spPr bwMode="auto">
            <a:xfrm>
              <a:off x="3887" y="2928"/>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chemeClr val="accent2"/>
                  </a:solidFill>
                </a:rPr>
                <a:t>S</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500" fill="hold"/>
                                        <p:tgtEl>
                                          <p:spTgt spid="9218"/>
                                        </p:tgtEl>
                                        <p:attrNameLst>
                                          <p:attrName>ppt_x</p:attrName>
                                        </p:attrNameLst>
                                      </p:cBhvr>
                                      <p:tavLst>
                                        <p:tav tm="0">
                                          <p:val>
                                            <p:strVal val="1+#ppt_w/2"/>
                                          </p:val>
                                        </p:tav>
                                        <p:tav tm="100000">
                                          <p:val>
                                            <p:strVal val="#ppt_x"/>
                                          </p:val>
                                        </p:tav>
                                      </p:tavLst>
                                    </p:anim>
                                    <p:anim calcmode="lin" valueType="num">
                                      <p:cBhvr additive="base">
                                        <p:cTn id="8" dur="500" fill="hold"/>
                                        <p:tgtEl>
                                          <p:spTgt spid="921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9281"/>
                                        </p:tgtEl>
                                        <p:attrNameLst>
                                          <p:attrName>style.visibility</p:attrName>
                                        </p:attrNameLst>
                                      </p:cBhvr>
                                      <p:to>
                                        <p:strVal val="visible"/>
                                      </p:to>
                                    </p:set>
                                    <p:animEffect transition="in" filter="strips(upRight)">
                                      <p:cBhvr>
                                        <p:cTn id="12" dur="500"/>
                                        <p:tgtEl>
                                          <p:spTgt spid="92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9220"/>
                                        </p:tgtEl>
                                        <p:attrNameLst>
                                          <p:attrName>style.visibility</p:attrName>
                                        </p:attrNameLst>
                                      </p:cBhvr>
                                      <p:to>
                                        <p:strVal val="visible"/>
                                      </p:to>
                                    </p:set>
                                    <p:anim calcmode="lin" valueType="num">
                                      <p:cBhvr additive="base">
                                        <p:cTn id="23" dur="500" fill="hold"/>
                                        <p:tgtEl>
                                          <p:spTgt spid="9220"/>
                                        </p:tgtEl>
                                        <p:attrNameLst>
                                          <p:attrName>ppt_x</p:attrName>
                                        </p:attrNameLst>
                                      </p:cBhvr>
                                      <p:tavLst>
                                        <p:tav tm="0">
                                          <p:val>
                                            <p:strVal val="1+#ppt_w/2"/>
                                          </p:val>
                                        </p:tav>
                                        <p:tav tm="100000">
                                          <p:val>
                                            <p:strVal val="#ppt_x"/>
                                          </p:val>
                                        </p:tav>
                                      </p:tavLst>
                                    </p:anim>
                                    <p:anim calcmode="lin" valueType="num">
                                      <p:cBhvr additive="base">
                                        <p:cTn id="24" dur="500" fill="hold"/>
                                        <p:tgtEl>
                                          <p:spTgt spid="9220"/>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278"/>
                                        </p:tgtEl>
                                        <p:attrNameLst>
                                          <p:attrName>style.visibility</p:attrName>
                                        </p:attrNameLst>
                                      </p:cBhvr>
                                      <p:to>
                                        <p:strVal val="visible"/>
                                      </p:to>
                                    </p:set>
                                    <p:animEffect transition="in" filter="wipe(left)">
                                      <p:cBhvr>
                                        <p:cTn id="29" dur="500"/>
                                        <p:tgtEl>
                                          <p:spTgt spid="927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utoUpdateAnimBg="0"/>
      <p:bldP spid="9220" grpId="0" animBg="1"/>
      <p:bldP spid="9278" grpId="0" autoUpdateAnimBg="0"/>
      <p:bldP spid="928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1" name="Text Box 47"/>
          <p:cNvSpPr txBox="1">
            <a:spLocks noChangeArrowheads="1"/>
          </p:cNvSpPr>
          <p:nvPr/>
        </p:nvSpPr>
        <p:spPr bwMode="auto">
          <a:xfrm>
            <a:off x="898525" y="425450"/>
            <a:ext cx="3756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0000CC"/>
                </a:solidFill>
                <a:latin typeface="宋体" pitchFamily="2" charset="-122"/>
              </a:rPr>
              <a:t>由电荷守恒定律可知：</a:t>
            </a:r>
            <a:endParaRPr lang="zh-CN" altLang="en-US" sz="1200">
              <a:latin typeface="宋体" pitchFamily="2" charset="-122"/>
            </a:endParaRPr>
          </a:p>
        </p:txBody>
      </p:sp>
      <p:graphicFrame>
        <p:nvGraphicFramePr>
          <p:cNvPr id="11313" name="Object 49"/>
          <p:cNvGraphicFramePr>
            <a:graphicFrameLocks noChangeAspect="1"/>
          </p:cNvGraphicFramePr>
          <p:nvPr/>
        </p:nvGraphicFramePr>
        <p:xfrm>
          <a:off x="1574800" y="914400"/>
          <a:ext cx="1866900" cy="889000"/>
        </p:xfrm>
        <a:graphic>
          <a:graphicData uri="http://schemas.openxmlformats.org/presentationml/2006/ole">
            <mc:AlternateContent xmlns:mc="http://schemas.openxmlformats.org/markup-compatibility/2006">
              <mc:Choice xmlns:v="urn:schemas-microsoft-com:vml" Requires="v">
                <p:oleObj name="Equation" r:id="rId3" imgW="1838430" imgH="857250" progId="Equation.3">
                  <p:embed/>
                </p:oleObj>
              </mc:Choice>
              <mc:Fallback>
                <p:oleObj name="Equation" r:id="rId3" imgW="1838430" imgH="857250" progId="Equation.3">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4800" y="914400"/>
                        <a:ext cx="1866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14" name="Object 50"/>
          <p:cNvGraphicFramePr>
            <a:graphicFrameLocks noChangeAspect="1"/>
          </p:cNvGraphicFramePr>
          <p:nvPr/>
        </p:nvGraphicFramePr>
        <p:xfrm>
          <a:off x="1581150" y="1822450"/>
          <a:ext cx="1765300" cy="455613"/>
        </p:xfrm>
        <a:graphic>
          <a:graphicData uri="http://schemas.openxmlformats.org/presentationml/2006/ole">
            <mc:AlternateContent xmlns:mc="http://schemas.openxmlformats.org/markup-compatibility/2006">
              <mc:Choice xmlns:v="urn:schemas-microsoft-com:vml" Requires="v">
                <p:oleObj name="Equation" r:id="rId5" imgW="1733670" imgH="428625" progId="Equation.3">
                  <p:embed/>
                </p:oleObj>
              </mc:Choice>
              <mc:Fallback>
                <p:oleObj name="Equation" r:id="rId5" imgW="1733670" imgH="428625" progId="Equation.3">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1150" y="1822450"/>
                        <a:ext cx="17653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33"/>
          <p:cNvGrpSpPr>
            <a:grpSpLocks/>
          </p:cNvGrpSpPr>
          <p:nvPr/>
        </p:nvGrpSpPr>
        <p:grpSpPr bwMode="auto">
          <a:xfrm>
            <a:off x="533400" y="2330450"/>
            <a:ext cx="8610600" cy="2012950"/>
            <a:chOff x="336" y="1468"/>
            <a:chExt cx="5424" cy="1268"/>
          </a:xfrm>
        </p:grpSpPr>
        <p:sp>
          <p:nvSpPr>
            <p:cNvPr id="14360" name="Text Box 51"/>
            <p:cNvSpPr txBox="1">
              <a:spLocks noChangeArrowheads="1"/>
            </p:cNvSpPr>
            <p:nvPr/>
          </p:nvSpPr>
          <p:spPr bwMode="auto">
            <a:xfrm>
              <a:off x="336" y="2140"/>
              <a:ext cx="542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闭曲面作为高斯面。由于板间电场与板面垂直，且板内的电场为零，所以通过此高斯面的电通量为零。</a:t>
              </a:r>
            </a:p>
          </p:txBody>
        </p:sp>
        <p:sp>
          <p:nvSpPr>
            <p:cNvPr id="14361" name="Text Box 52"/>
            <p:cNvSpPr txBox="1">
              <a:spLocks noChangeArrowheads="1"/>
            </p:cNvSpPr>
            <p:nvPr/>
          </p:nvSpPr>
          <p:spPr bwMode="auto">
            <a:xfrm>
              <a:off x="384" y="1468"/>
              <a:ext cx="28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选一个两底分别在两个金属</a:t>
              </a:r>
            </a:p>
          </p:txBody>
        </p:sp>
        <p:sp>
          <p:nvSpPr>
            <p:cNvPr id="14362" name="Text Box 53"/>
            <p:cNvSpPr txBox="1">
              <a:spLocks noChangeArrowheads="1"/>
            </p:cNvSpPr>
            <p:nvPr/>
          </p:nvSpPr>
          <p:spPr bwMode="auto">
            <a:xfrm>
              <a:off x="367" y="1785"/>
              <a:ext cx="28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板内而侧面垂直于板面的封</a:t>
              </a:r>
            </a:p>
          </p:txBody>
        </p:sp>
      </p:grpSp>
      <p:sp>
        <p:nvSpPr>
          <p:cNvPr id="11319" name="Text Box 55"/>
          <p:cNvSpPr txBox="1">
            <a:spLocks noChangeArrowheads="1"/>
          </p:cNvSpPr>
          <p:nvPr/>
        </p:nvSpPr>
        <p:spPr bwMode="auto">
          <a:xfrm>
            <a:off x="533400" y="4921250"/>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0000CC"/>
                </a:solidFill>
                <a:latin typeface="宋体" pitchFamily="2" charset="-122"/>
              </a:rPr>
              <a:t>金属板内任一点</a:t>
            </a:r>
            <a:r>
              <a:rPr lang="en-US" altLang="zh-CN" sz="2800" i="1">
                <a:solidFill>
                  <a:srgbClr val="0000CC"/>
                </a:solidFill>
              </a:rPr>
              <a:t>P</a:t>
            </a:r>
            <a:r>
              <a:rPr lang="zh-CN" altLang="en-US" sz="2800">
                <a:solidFill>
                  <a:srgbClr val="0000CC"/>
                </a:solidFill>
                <a:latin typeface="宋体" pitchFamily="2" charset="-122"/>
              </a:rPr>
              <a:t>的场强是</a:t>
            </a:r>
            <a:r>
              <a:rPr lang="en-US" altLang="zh-CN" sz="2800">
                <a:solidFill>
                  <a:srgbClr val="0000CC"/>
                </a:solidFill>
              </a:rPr>
              <a:t>4</a:t>
            </a:r>
            <a:r>
              <a:rPr lang="zh-CN" altLang="en-US" sz="2800">
                <a:solidFill>
                  <a:srgbClr val="0000CC"/>
                </a:solidFill>
                <a:latin typeface="宋体" pitchFamily="2" charset="-122"/>
              </a:rPr>
              <a:t>个带电平面的电场的叠加，并且为零，所以</a:t>
            </a:r>
            <a:endParaRPr lang="zh-CN" altLang="en-US" sz="2800">
              <a:latin typeface="宋体" pitchFamily="2" charset="-122"/>
            </a:endParaRPr>
          </a:p>
        </p:txBody>
      </p:sp>
      <p:graphicFrame>
        <p:nvGraphicFramePr>
          <p:cNvPr id="11320" name="Object 56"/>
          <p:cNvGraphicFramePr>
            <a:graphicFrameLocks noChangeAspect="1"/>
          </p:cNvGraphicFramePr>
          <p:nvPr/>
        </p:nvGraphicFramePr>
        <p:xfrm>
          <a:off x="4146550" y="5403850"/>
          <a:ext cx="3898900" cy="1028700"/>
        </p:xfrm>
        <a:graphic>
          <a:graphicData uri="http://schemas.openxmlformats.org/presentationml/2006/ole">
            <mc:AlternateContent xmlns:mc="http://schemas.openxmlformats.org/markup-compatibility/2006">
              <mc:Choice xmlns:v="urn:schemas-microsoft-com:vml" Requires="v">
                <p:oleObj name="Equation" r:id="rId7" imgW="3867210" imgH="1000125" progId="Equation.3">
                  <p:embed/>
                </p:oleObj>
              </mc:Choice>
              <mc:Fallback>
                <p:oleObj name="Equation" r:id="rId7" imgW="3867210" imgH="1000125" progId="Equation.3">
                  <p:embed/>
                  <p:pic>
                    <p:nvPicPr>
                      <p:cNvPr id="0" name="Object 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6550" y="5403850"/>
                        <a:ext cx="38989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26" name="Rectangle 62"/>
          <p:cNvSpPr>
            <a:spLocks noChangeArrowheads="1"/>
          </p:cNvSpPr>
          <p:nvPr/>
        </p:nvSpPr>
        <p:spPr bwMode="auto">
          <a:xfrm>
            <a:off x="6324600" y="1447800"/>
            <a:ext cx="1447800" cy="914400"/>
          </a:xfrm>
          <a:prstGeom prst="rect">
            <a:avLst/>
          </a:prstGeom>
          <a:noFill/>
          <a:ln w="28575">
            <a:solidFill>
              <a:srgbClr val="CC3300"/>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nvGrpSpPr>
          <p:cNvPr id="14345" name="Group 116"/>
          <p:cNvGrpSpPr>
            <a:grpSpLocks/>
          </p:cNvGrpSpPr>
          <p:nvPr/>
        </p:nvGrpSpPr>
        <p:grpSpPr bwMode="auto">
          <a:xfrm>
            <a:off x="5622925" y="152400"/>
            <a:ext cx="2835275" cy="3048000"/>
            <a:chOff x="3542" y="96"/>
            <a:chExt cx="1786" cy="1920"/>
          </a:xfrm>
        </p:grpSpPr>
        <p:grpSp>
          <p:nvGrpSpPr>
            <p:cNvPr id="14349" name="Group 114"/>
            <p:cNvGrpSpPr>
              <a:grpSpLocks/>
            </p:cNvGrpSpPr>
            <p:nvPr/>
          </p:nvGrpSpPr>
          <p:grpSpPr bwMode="auto">
            <a:xfrm>
              <a:off x="3542" y="96"/>
              <a:ext cx="1786" cy="1920"/>
              <a:chOff x="3542" y="96"/>
              <a:chExt cx="1786" cy="1920"/>
            </a:xfrm>
          </p:grpSpPr>
          <p:sp>
            <p:nvSpPr>
              <p:cNvPr id="14351" name="Rectangle 105"/>
              <p:cNvSpPr>
                <a:spLocks noChangeArrowheads="1"/>
              </p:cNvSpPr>
              <p:nvPr/>
            </p:nvSpPr>
            <p:spPr bwMode="auto">
              <a:xfrm>
                <a:off x="4752" y="384"/>
                <a:ext cx="240" cy="163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nvGrpSpPr>
              <p:cNvPr id="14352" name="Group 106"/>
              <p:cNvGrpSpPr>
                <a:grpSpLocks/>
              </p:cNvGrpSpPr>
              <p:nvPr/>
            </p:nvGrpSpPr>
            <p:grpSpPr bwMode="auto">
              <a:xfrm>
                <a:off x="3542" y="432"/>
                <a:ext cx="1786" cy="288"/>
                <a:chOff x="3542" y="2352"/>
                <a:chExt cx="1786" cy="288"/>
              </a:xfrm>
            </p:grpSpPr>
            <p:sp>
              <p:nvSpPr>
                <p:cNvPr id="14356" name="Text Box 107"/>
                <p:cNvSpPr txBox="1">
                  <a:spLocks noChangeArrowheads="1"/>
                </p:cNvSpPr>
                <p:nvPr/>
              </p:nvSpPr>
              <p:spPr bwMode="auto">
                <a:xfrm>
                  <a:off x="3542" y="2352"/>
                  <a:ext cx="4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1</a:t>
                  </a:r>
                </a:p>
              </p:txBody>
            </p:sp>
            <p:sp>
              <p:nvSpPr>
                <p:cNvPr id="14357" name="Text Box 108"/>
                <p:cNvSpPr txBox="1">
                  <a:spLocks noChangeArrowheads="1"/>
                </p:cNvSpPr>
                <p:nvPr/>
              </p:nvSpPr>
              <p:spPr bwMode="auto">
                <a:xfrm>
                  <a:off x="4042" y="2352"/>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2</a:t>
                  </a:r>
                </a:p>
              </p:txBody>
            </p:sp>
            <p:sp>
              <p:nvSpPr>
                <p:cNvPr id="14358" name="Text Box 109"/>
                <p:cNvSpPr txBox="1">
                  <a:spLocks noChangeArrowheads="1"/>
                </p:cNvSpPr>
                <p:nvPr/>
              </p:nvSpPr>
              <p:spPr bwMode="auto">
                <a:xfrm>
                  <a:off x="4426" y="2352"/>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3</a:t>
                  </a:r>
                </a:p>
              </p:txBody>
            </p:sp>
            <p:sp>
              <p:nvSpPr>
                <p:cNvPr id="14359" name="Text Box 110"/>
                <p:cNvSpPr txBox="1">
                  <a:spLocks noChangeArrowheads="1"/>
                </p:cNvSpPr>
                <p:nvPr/>
              </p:nvSpPr>
              <p:spPr bwMode="auto">
                <a:xfrm>
                  <a:off x="4954" y="2352"/>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4</a:t>
                  </a:r>
                </a:p>
              </p:txBody>
            </p:sp>
          </p:grpSp>
          <p:grpSp>
            <p:nvGrpSpPr>
              <p:cNvPr id="14353" name="Group 111"/>
              <p:cNvGrpSpPr>
                <a:grpSpLocks/>
              </p:cNvGrpSpPr>
              <p:nvPr/>
            </p:nvGrpSpPr>
            <p:grpSpPr bwMode="auto">
              <a:xfrm>
                <a:off x="3840" y="96"/>
                <a:ext cx="288" cy="1920"/>
                <a:chOff x="3840" y="2016"/>
                <a:chExt cx="288" cy="1920"/>
              </a:xfrm>
            </p:grpSpPr>
            <p:sp>
              <p:nvSpPr>
                <p:cNvPr id="14354" name="Rectangle 112"/>
                <p:cNvSpPr>
                  <a:spLocks noChangeArrowheads="1"/>
                </p:cNvSpPr>
                <p:nvPr/>
              </p:nvSpPr>
              <p:spPr bwMode="auto">
                <a:xfrm>
                  <a:off x="3888" y="2304"/>
                  <a:ext cx="240" cy="163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4355" name="Text Box 113"/>
                <p:cNvSpPr txBox="1">
                  <a:spLocks noChangeArrowheads="1"/>
                </p:cNvSpPr>
                <p:nvPr/>
              </p:nvSpPr>
              <p:spPr bwMode="auto">
                <a:xfrm>
                  <a:off x="3840" y="201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Q</a:t>
                  </a:r>
                  <a:endParaRPr lang="en-US" altLang="zh-CN" sz="2400" b="0" i="1">
                    <a:solidFill>
                      <a:schemeClr val="accent2"/>
                    </a:solidFill>
                  </a:endParaRPr>
                </a:p>
              </p:txBody>
            </p:sp>
          </p:grpSp>
        </p:grpSp>
        <p:sp>
          <p:nvSpPr>
            <p:cNvPr id="14350" name="Text Box 115"/>
            <p:cNvSpPr txBox="1">
              <a:spLocks noChangeArrowheads="1"/>
            </p:cNvSpPr>
            <p:nvPr/>
          </p:nvSpPr>
          <p:spPr bwMode="auto">
            <a:xfrm>
              <a:off x="3888" y="480"/>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chemeClr val="accent2"/>
                  </a:solidFill>
                </a:rPr>
                <a:t>S</a:t>
              </a:r>
            </a:p>
          </p:txBody>
        </p:sp>
      </p:grpSp>
      <p:graphicFrame>
        <p:nvGraphicFramePr>
          <p:cNvPr id="11382" name="Object 118"/>
          <p:cNvGraphicFramePr>
            <a:graphicFrameLocks noChangeAspect="1"/>
          </p:cNvGraphicFramePr>
          <p:nvPr/>
        </p:nvGraphicFramePr>
        <p:xfrm>
          <a:off x="3486150" y="4413250"/>
          <a:ext cx="1765300" cy="455613"/>
        </p:xfrm>
        <a:graphic>
          <a:graphicData uri="http://schemas.openxmlformats.org/presentationml/2006/ole">
            <mc:AlternateContent xmlns:mc="http://schemas.openxmlformats.org/markup-compatibility/2006">
              <mc:Choice xmlns:v="urn:schemas-microsoft-com:vml" Requires="v">
                <p:oleObj name="Equation" r:id="rId9" imgW="1733670" imgH="428625" progId="Equation.3">
                  <p:embed/>
                </p:oleObj>
              </mc:Choice>
              <mc:Fallback>
                <p:oleObj name="Equation" r:id="rId9" imgW="1733670" imgH="428625" progId="Equation.3">
                  <p:embed/>
                  <p:pic>
                    <p:nvPicPr>
                      <p:cNvPr id="0" name="Object 1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86150" y="4413250"/>
                        <a:ext cx="17653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95" name="Oval 131"/>
          <p:cNvSpPr>
            <a:spLocks noChangeArrowheads="1"/>
          </p:cNvSpPr>
          <p:nvPr/>
        </p:nvSpPr>
        <p:spPr bwMode="auto">
          <a:xfrm>
            <a:off x="7696200" y="2590800"/>
            <a:ext cx="76200" cy="76200"/>
          </a:xfrm>
          <a:prstGeom prst="ellipse">
            <a:avLst/>
          </a:prstGeom>
          <a:solidFill>
            <a:srgbClr val="CC3300"/>
          </a:solidFill>
          <a:ln w="19050">
            <a:solidFill>
              <a:srgbClr val="CC3300"/>
            </a:solidFill>
            <a:round/>
            <a:headEnd/>
            <a:tailEnd/>
          </a:ln>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1396" name="Text Box 132"/>
          <p:cNvSpPr txBox="1">
            <a:spLocks noChangeArrowheads="1"/>
          </p:cNvSpPr>
          <p:nvPr/>
        </p:nvSpPr>
        <p:spPr bwMode="auto">
          <a:xfrm>
            <a:off x="7558088" y="2611438"/>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P</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311"/>
                                        </p:tgtEl>
                                        <p:attrNameLst>
                                          <p:attrName>style.visibility</p:attrName>
                                        </p:attrNameLst>
                                      </p:cBhvr>
                                      <p:to>
                                        <p:strVal val="visible"/>
                                      </p:to>
                                    </p:set>
                                    <p:animEffect transition="in" filter="wipe(left)">
                                      <p:cBhvr>
                                        <p:cTn id="7" dur="500"/>
                                        <p:tgtEl>
                                          <p:spTgt spid="113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313"/>
                                        </p:tgtEl>
                                        <p:attrNameLst>
                                          <p:attrName>style.visibility</p:attrName>
                                        </p:attrNameLst>
                                      </p:cBhvr>
                                      <p:to>
                                        <p:strVal val="visible"/>
                                      </p:to>
                                    </p:set>
                                    <p:animEffect transition="in" filter="wipe(left)">
                                      <p:cBhvr>
                                        <p:cTn id="12" dur="500"/>
                                        <p:tgtEl>
                                          <p:spTgt spid="113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1314"/>
                                        </p:tgtEl>
                                        <p:attrNameLst>
                                          <p:attrName>style.visibility</p:attrName>
                                        </p:attrNameLst>
                                      </p:cBhvr>
                                      <p:to>
                                        <p:strVal val="visible"/>
                                      </p:to>
                                    </p:set>
                                    <p:animEffect transition="in" filter="wipe(left)">
                                      <p:cBhvr>
                                        <p:cTn id="17" dur="500"/>
                                        <p:tgtEl>
                                          <p:spTgt spid="113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par>
                          <p:cTn id="23" fill="hold" nodeType="afterGroup">
                            <p:stCondLst>
                              <p:cond delay="500"/>
                            </p:stCondLst>
                            <p:childTnLst>
                              <p:par>
                                <p:cTn id="24" presetID="23" presetClass="entr" presetSubtype="16" fill="hold" grpId="0" nodeType="afterEffect">
                                  <p:stCondLst>
                                    <p:cond delay="0"/>
                                  </p:stCondLst>
                                  <p:childTnLst>
                                    <p:set>
                                      <p:cBhvr>
                                        <p:cTn id="25" dur="1" fill="hold">
                                          <p:stCondLst>
                                            <p:cond delay="0"/>
                                          </p:stCondLst>
                                        </p:cTn>
                                        <p:tgtEl>
                                          <p:spTgt spid="11326"/>
                                        </p:tgtEl>
                                        <p:attrNameLst>
                                          <p:attrName>style.visibility</p:attrName>
                                        </p:attrNameLst>
                                      </p:cBhvr>
                                      <p:to>
                                        <p:strVal val="visible"/>
                                      </p:to>
                                    </p:set>
                                    <p:anim calcmode="lin" valueType="num">
                                      <p:cBhvr>
                                        <p:cTn id="26" dur="500" fill="hold"/>
                                        <p:tgtEl>
                                          <p:spTgt spid="11326"/>
                                        </p:tgtEl>
                                        <p:attrNameLst>
                                          <p:attrName>ppt_w</p:attrName>
                                        </p:attrNameLst>
                                      </p:cBhvr>
                                      <p:tavLst>
                                        <p:tav tm="0">
                                          <p:val>
                                            <p:fltVal val="0"/>
                                          </p:val>
                                        </p:tav>
                                        <p:tav tm="100000">
                                          <p:val>
                                            <p:strVal val="#ppt_w"/>
                                          </p:val>
                                        </p:tav>
                                      </p:tavLst>
                                    </p:anim>
                                    <p:anim calcmode="lin" valueType="num">
                                      <p:cBhvr>
                                        <p:cTn id="27" dur="500" fill="hold"/>
                                        <p:tgtEl>
                                          <p:spTgt spid="11326"/>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1382"/>
                                        </p:tgtEl>
                                        <p:attrNameLst>
                                          <p:attrName>style.visibility</p:attrName>
                                        </p:attrNameLst>
                                      </p:cBhvr>
                                      <p:to>
                                        <p:strVal val="visible"/>
                                      </p:to>
                                    </p:set>
                                    <p:animEffect transition="in" filter="wipe(left)">
                                      <p:cBhvr>
                                        <p:cTn id="32" dur="500"/>
                                        <p:tgtEl>
                                          <p:spTgt spid="1138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319"/>
                                        </p:tgtEl>
                                        <p:attrNameLst>
                                          <p:attrName>style.visibility</p:attrName>
                                        </p:attrNameLst>
                                      </p:cBhvr>
                                      <p:to>
                                        <p:strVal val="visible"/>
                                      </p:to>
                                    </p:set>
                                    <p:animEffect transition="in" filter="wipe(left)">
                                      <p:cBhvr>
                                        <p:cTn id="37" dur="500"/>
                                        <p:tgtEl>
                                          <p:spTgt spid="11319"/>
                                        </p:tgtEl>
                                      </p:cBhvr>
                                    </p:animEffect>
                                  </p:childTnLst>
                                </p:cTn>
                              </p:par>
                            </p:childTnLst>
                          </p:cTn>
                        </p:par>
                        <p:par>
                          <p:cTn id="38" fill="hold" nodeType="afterGroup">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11395"/>
                                        </p:tgtEl>
                                        <p:attrNameLst>
                                          <p:attrName>style.visibility</p:attrName>
                                        </p:attrNameLst>
                                      </p:cBhvr>
                                      <p:to>
                                        <p:strVal val="visible"/>
                                      </p:to>
                                    </p:set>
                                    <p:animEffect transition="in" filter="wipe(up)">
                                      <p:cBhvr>
                                        <p:cTn id="41" dur="500"/>
                                        <p:tgtEl>
                                          <p:spTgt spid="11395"/>
                                        </p:tgtEl>
                                      </p:cBhvr>
                                    </p:animEffect>
                                  </p:childTnLst>
                                </p:cTn>
                              </p:par>
                            </p:childTnLst>
                          </p:cTn>
                        </p:par>
                        <p:par>
                          <p:cTn id="42" fill="hold" nodeType="afterGroup">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11396"/>
                                        </p:tgtEl>
                                        <p:attrNameLst>
                                          <p:attrName>style.visibility</p:attrName>
                                        </p:attrNameLst>
                                      </p:cBhvr>
                                      <p:to>
                                        <p:strVal val="visible"/>
                                      </p:to>
                                    </p:set>
                                    <p:animEffect transition="in" filter="wipe(left)">
                                      <p:cBhvr>
                                        <p:cTn id="45" dur="500"/>
                                        <p:tgtEl>
                                          <p:spTgt spid="1139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1320"/>
                                        </p:tgtEl>
                                        <p:attrNameLst>
                                          <p:attrName>style.visibility</p:attrName>
                                        </p:attrNameLst>
                                      </p:cBhvr>
                                      <p:to>
                                        <p:strVal val="visible"/>
                                      </p:to>
                                    </p:set>
                                    <p:animEffect transition="in" filter="wipe(left)">
                                      <p:cBhvr>
                                        <p:cTn id="50" dur="500"/>
                                        <p:tgtEl>
                                          <p:spTgt spid="11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11" grpId="0" autoUpdateAnimBg="0"/>
      <p:bldP spid="11319" grpId="0" autoUpdateAnimBg="0"/>
      <p:bldP spid="11326" grpId="0" animBg="1"/>
      <p:bldP spid="11395" grpId="0" animBg="1"/>
      <p:bldP spid="1139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06413" y="1524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0000CC"/>
                </a:solidFill>
                <a:latin typeface="宋体" pitchFamily="2" charset="-122"/>
              </a:rPr>
              <a:t>即：</a:t>
            </a:r>
            <a:endParaRPr lang="zh-CN" altLang="en-US" sz="2800">
              <a:latin typeface="宋体" pitchFamily="2" charset="-122"/>
            </a:endParaRPr>
          </a:p>
        </p:txBody>
      </p:sp>
      <p:graphicFrame>
        <p:nvGraphicFramePr>
          <p:cNvPr id="12291" name="Object 3"/>
          <p:cNvGraphicFramePr>
            <a:graphicFrameLocks noChangeAspect="1"/>
          </p:cNvGraphicFramePr>
          <p:nvPr/>
        </p:nvGraphicFramePr>
        <p:xfrm>
          <a:off x="1344613" y="228600"/>
          <a:ext cx="3251200" cy="455613"/>
        </p:xfrm>
        <a:graphic>
          <a:graphicData uri="http://schemas.openxmlformats.org/presentationml/2006/ole">
            <mc:AlternateContent xmlns:mc="http://schemas.openxmlformats.org/markup-compatibility/2006">
              <mc:Choice xmlns:v="urn:schemas-microsoft-com:vml" Requires="v">
                <p:oleObj name="Equation" r:id="rId3" imgW="3219480" imgH="428625" progId="Equation.3">
                  <p:embed/>
                </p:oleObj>
              </mc:Choice>
              <mc:Fallback>
                <p:oleObj name="Equation" r:id="rId3" imgW="3219480" imgH="42862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613" y="228600"/>
                        <a:ext cx="32512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2" name="Text Box 4"/>
          <p:cNvSpPr txBox="1">
            <a:spLocks noChangeArrowheads="1"/>
          </p:cNvSpPr>
          <p:nvPr/>
        </p:nvSpPr>
        <p:spPr bwMode="auto">
          <a:xfrm>
            <a:off x="506413" y="852488"/>
            <a:ext cx="26844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0000CC"/>
                </a:solidFill>
                <a:latin typeface="宋体" pitchFamily="2" charset="-122"/>
              </a:rPr>
              <a:t>联立求解可得：</a:t>
            </a:r>
            <a:endParaRPr lang="zh-CN" altLang="en-US" sz="2800">
              <a:latin typeface="宋体" pitchFamily="2" charset="-122"/>
            </a:endParaRPr>
          </a:p>
        </p:txBody>
      </p:sp>
      <p:graphicFrame>
        <p:nvGraphicFramePr>
          <p:cNvPr id="12293" name="Object 5"/>
          <p:cNvGraphicFramePr>
            <a:graphicFrameLocks noChangeAspect="1"/>
          </p:cNvGraphicFramePr>
          <p:nvPr/>
        </p:nvGraphicFramePr>
        <p:xfrm>
          <a:off x="1268413" y="1295400"/>
          <a:ext cx="3011487" cy="1905000"/>
        </p:xfrm>
        <a:graphic>
          <a:graphicData uri="http://schemas.openxmlformats.org/presentationml/2006/ole">
            <mc:AlternateContent xmlns:mc="http://schemas.openxmlformats.org/markup-compatibility/2006">
              <mc:Choice xmlns:v="urn:schemas-microsoft-com:vml" Requires="v">
                <p:oleObj name="Equation" r:id="rId5" imgW="2981340" imgH="1876515" progId="Equation.3">
                  <p:embed/>
                </p:oleObj>
              </mc:Choice>
              <mc:Fallback>
                <p:oleObj name="Equation" r:id="rId5" imgW="2981340" imgH="187651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8413" y="1295400"/>
                        <a:ext cx="3011487"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Text Box 6"/>
          <p:cNvSpPr txBox="1">
            <a:spLocks noChangeArrowheads="1"/>
          </p:cNvSpPr>
          <p:nvPr/>
        </p:nvSpPr>
        <p:spPr bwMode="auto">
          <a:xfrm>
            <a:off x="658813" y="3214688"/>
            <a:ext cx="2806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rgbClr val="0000CC"/>
                </a:solidFill>
                <a:latin typeface="宋体" pitchFamily="2" charset="-122"/>
              </a:rPr>
              <a:t>电场的分布为：</a:t>
            </a:r>
            <a:endParaRPr lang="zh-CN" altLang="en-US" sz="2800">
              <a:latin typeface="宋体" pitchFamily="2" charset="-122"/>
            </a:endParaRPr>
          </a:p>
        </p:txBody>
      </p:sp>
      <p:sp>
        <p:nvSpPr>
          <p:cNvPr id="12295" name="Text Box 7"/>
          <p:cNvSpPr txBox="1">
            <a:spLocks noChangeArrowheads="1"/>
          </p:cNvSpPr>
          <p:nvPr/>
        </p:nvSpPr>
        <p:spPr bwMode="auto">
          <a:xfrm>
            <a:off x="1023938" y="38100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在</a:t>
            </a:r>
            <a:r>
              <a:rPr lang="en-US" altLang="zh-CN" sz="2800">
                <a:solidFill>
                  <a:schemeClr val="accent2"/>
                </a:solidFill>
                <a:latin typeface="宋体" pitchFamily="2" charset="-122"/>
              </a:rPr>
              <a:t>Ⅰ</a:t>
            </a:r>
            <a:r>
              <a:rPr lang="zh-CN" altLang="en-US" sz="2800">
                <a:solidFill>
                  <a:schemeClr val="accent2"/>
                </a:solidFill>
                <a:latin typeface="宋体" pitchFamily="2" charset="-122"/>
              </a:rPr>
              <a:t>区，</a:t>
            </a:r>
          </a:p>
        </p:txBody>
      </p:sp>
      <p:sp>
        <p:nvSpPr>
          <p:cNvPr id="12297" name="Text Box 9"/>
          <p:cNvSpPr txBox="1">
            <a:spLocks noChangeArrowheads="1"/>
          </p:cNvSpPr>
          <p:nvPr/>
        </p:nvSpPr>
        <p:spPr bwMode="auto">
          <a:xfrm>
            <a:off x="963613" y="4724400"/>
            <a:ext cx="1611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在</a:t>
            </a:r>
            <a:r>
              <a:rPr lang="en-US" altLang="zh-CN" sz="2800" b="0">
                <a:solidFill>
                  <a:schemeClr val="accent2"/>
                </a:solidFill>
                <a:latin typeface="宋体" pitchFamily="2" charset="-122"/>
              </a:rPr>
              <a:t>Ⅱ</a:t>
            </a:r>
            <a:r>
              <a:rPr lang="zh-CN" altLang="en-US" sz="2800">
                <a:solidFill>
                  <a:schemeClr val="accent2"/>
                </a:solidFill>
                <a:latin typeface="宋体" pitchFamily="2" charset="-122"/>
              </a:rPr>
              <a:t>区，</a:t>
            </a:r>
          </a:p>
        </p:txBody>
      </p:sp>
      <p:sp>
        <p:nvSpPr>
          <p:cNvPr id="12298" name="Text Box 10"/>
          <p:cNvSpPr txBox="1">
            <a:spLocks noChangeArrowheads="1"/>
          </p:cNvSpPr>
          <p:nvPr/>
        </p:nvSpPr>
        <p:spPr bwMode="auto">
          <a:xfrm>
            <a:off x="1039813" y="5638800"/>
            <a:ext cx="1611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在</a:t>
            </a:r>
            <a:r>
              <a:rPr lang="en-US" altLang="zh-CN" sz="2800" b="0">
                <a:solidFill>
                  <a:schemeClr val="accent2"/>
                </a:solidFill>
                <a:latin typeface="宋体" pitchFamily="2" charset="-122"/>
              </a:rPr>
              <a:t>Ⅲ</a:t>
            </a:r>
            <a:r>
              <a:rPr lang="zh-CN" altLang="en-US" sz="2800">
                <a:solidFill>
                  <a:schemeClr val="accent2"/>
                </a:solidFill>
                <a:latin typeface="宋体" pitchFamily="2" charset="-122"/>
              </a:rPr>
              <a:t>区，</a:t>
            </a:r>
          </a:p>
        </p:txBody>
      </p:sp>
      <p:sp>
        <p:nvSpPr>
          <p:cNvPr id="12299" name="Text Box 11"/>
          <p:cNvSpPr txBox="1">
            <a:spLocks noChangeArrowheads="1"/>
          </p:cNvSpPr>
          <p:nvPr/>
        </p:nvSpPr>
        <p:spPr bwMode="auto">
          <a:xfrm>
            <a:off x="4849813" y="38100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方向向左</a:t>
            </a:r>
          </a:p>
        </p:txBody>
      </p:sp>
      <p:sp>
        <p:nvSpPr>
          <p:cNvPr id="12300" name="Text Box 12"/>
          <p:cNvSpPr txBox="1">
            <a:spLocks noChangeArrowheads="1"/>
          </p:cNvSpPr>
          <p:nvPr/>
        </p:nvSpPr>
        <p:spPr bwMode="auto">
          <a:xfrm>
            <a:off x="4849813" y="4738688"/>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方向向右</a:t>
            </a:r>
          </a:p>
        </p:txBody>
      </p:sp>
      <p:sp>
        <p:nvSpPr>
          <p:cNvPr id="12301" name="Text Box 13"/>
          <p:cNvSpPr txBox="1">
            <a:spLocks noChangeArrowheads="1"/>
          </p:cNvSpPr>
          <p:nvPr/>
        </p:nvSpPr>
        <p:spPr bwMode="auto">
          <a:xfrm>
            <a:off x="4913313" y="5653088"/>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方向向右</a:t>
            </a:r>
          </a:p>
        </p:txBody>
      </p:sp>
      <p:grpSp>
        <p:nvGrpSpPr>
          <p:cNvPr id="2" name="Group 78"/>
          <p:cNvGrpSpPr>
            <a:grpSpLocks/>
          </p:cNvGrpSpPr>
          <p:nvPr/>
        </p:nvGrpSpPr>
        <p:grpSpPr bwMode="auto">
          <a:xfrm>
            <a:off x="2776538" y="3575050"/>
            <a:ext cx="1692275" cy="990600"/>
            <a:chOff x="1766" y="2252"/>
            <a:chExt cx="1066" cy="624"/>
          </a:xfrm>
        </p:grpSpPr>
        <p:graphicFrame>
          <p:nvGraphicFramePr>
            <p:cNvPr id="15431" name="Object 14"/>
            <p:cNvGraphicFramePr>
              <a:graphicFrameLocks noChangeAspect="1"/>
            </p:cNvGraphicFramePr>
            <p:nvPr/>
          </p:nvGraphicFramePr>
          <p:xfrm>
            <a:off x="2112" y="2252"/>
            <a:ext cx="720" cy="624"/>
          </p:xfrm>
          <a:graphic>
            <a:graphicData uri="http://schemas.openxmlformats.org/presentationml/2006/ole">
              <mc:AlternateContent xmlns:mc="http://schemas.openxmlformats.org/markup-compatibility/2006">
                <mc:Choice xmlns:v="urn:schemas-microsoft-com:vml" Requires="v">
                  <p:oleObj name="Equation" r:id="rId7" imgW="1114560" imgH="962115" progId="Equation.3">
                    <p:embed/>
                  </p:oleObj>
                </mc:Choice>
                <mc:Fallback>
                  <p:oleObj name="Equation" r:id="rId7" imgW="1114560" imgH="962115"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2" y="2252"/>
                          <a:ext cx="720"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32" name="Text Box 15"/>
            <p:cNvSpPr txBox="1">
              <a:spLocks noChangeArrowheads="1"/>
            </p:cNvSpPr>
            <p:nvPr/>
          </p:nvSpPr>
          <p:spPr bwMode="auto">
            <a:xfrm>
              <a:off x="1872" y="2516"/>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a:solidFill>
                    <a:schemeClr val="accent2"/>
                  </a:solidFill>
                  <a:latin typeface="宋体" pitchFamily="2" charset="-122"/>
                </a:rPr>
                <a:t>Ⅰ</a:t>
              </a:r>
              <a:endParaRPr lang="en-US" altLang="zh-CN" sz="2400" b="0">
                <a:solidFill>
                  <a:schemeClr val="accent2"/>
                </a:solidFill>
                <a:latin typeface="宋体" pitchFamily="2" charset="-122"/>
              </a:endParaRPr>
            </a:p>
          </p:txBody>
        </p:sp>
        <p:sp>
          <p:nvSpPr>
            <p:cNvPr id="15433" name="Text Box 18"/>
            <p:cNvSpPr txBox="1">
              <a:spLocks noChangeArrowheads="1"/>
            </p:cNvSpPr>
            <p:nvPr/>
          </p:nvSpPr>
          <p:spPr bwMode="auto">
            <a:xfrm>
              <a:off x="1766" y="2392"/>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E</a:t>
              </a:r>
              <a:endParaRPr lang="en-US" altLang="zh-CN" sz="2400" i="1">
                <a:solidFill>
                  <a:schemeClr val="accent2"/>
                </a:solidFill>
              </a:endParaRPr>
            </a:p>
          </p:txBody>
        </p:sp>
      </p:grpSp>
      <p:grpSp>
        <p:nvGrpSpPr>
          <p:cNvPr id="3" name="Group 76"/>
          <p:cNvGrpSpPr>
            <a:grpSpLocks/>
          </p:cNvGrpSpPr>
          <p:nvPr/>
        </p:nvGrpSpPr>
        <p:grpSpPr bwMode="auto">
          <a:xfrm>
            <a:off x="2792413" y="4489450"/>
            <a:ext cx="1720850" cy="990600"/>
            <a:chOff x="1776" y="2828"/>
            <a:chExt cx="1084" cy="624"/>
          </a:xfrm>
        </p:grpSpPr>
        <p:sp>
          <p:nvSpPr>
            <p:cNvPr id="15428" name="Text Box 16"/>
            <p:cNvSpPr txBox="1">
              <a:spLocks noChangeArrowheads="1"/>
            </p:cNvSpPr>
            <p:nvPr/>
          </p:nvSpPr>
          <p:spPr bwMode="auto">
            <a:xfrm>
              <a:off x="1900" y="3073"/>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chemeClr val="accent2"/>
                  </a:solidFill>
                  <a:latin typeface="宋体" pitchFamily="2" charset="-122"/>
                </a:rPr>
                <a:t>Ⅱ</a:t>
              </a:r>
              <a:endParaRPr lang="en-US" altLang="zh-CN" sz="2400">
                <a:solidFill>
                  <a:schemeClr val="accent2"/>
                </a:solidFill>
                <a:latin typeface="宋体" pitchFamily="2" charset="-122"/>
              </a:endParaRPr>
            </a:p>
          </p:txBody>
        </p:sp>
        <p:sp>
          <p:nvSpPr>
            <p:cNvPr id="15429" name="Text Box 19"/>
            <p:cNvSpPr txBox="1">
              <a:spLocks noChangeArrowheads="1"/>
            </p:cNvSpPr>
            <p:nvPr/>
          </p:nvSpPr>
          <p:spPr bwMode="auto">
            <a:xfrm>
              <a:off x="1776" y="2968"/>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E</a:t>
              </a:r>
              <a:endParaRPr lang="en-US" altLang="zh-CN" sz="2400" i="1">
                <a:solidFill>
                  <a:schemeClr val="accent2"/>
                </a:solidFill>
              </a:endParaRPr>
            </a:p>
          </p:txBody>
        </p:sp>
        <p:graphicFrame>
          <p:nvGraphicFramePr>
            <p:cNvPr id="15430" name="Object 21"/>
            <p:cNvGraphicFramePr>
              <a:graphicFrameLocks noChangeAspect="1"/>
            </p:cNvGraphicFramePr>
            <p:nvPr/>
          </p:nvGraphicFramePr>
          <p:xfrm>
            <a:off x="2140" y="2828"/>
            <a:ext cx="720" cy="624"/>
          </p:xfrm>
          <a:graphic>
            <a:graphicData uri="http://schemas.openxmlformats.org/presentationml/2006/ole">
              <mc:AlternateContent xmlns:mc="http://schemas.openxmlformats.org/markup-compatibility/2006">
                <mc:Choice xmlns:v="urn:schemas-microsoft-com:vml" Requires="v">
                  <p:oleObj name="Equation" r:id="rId9" imgW="1114560" imgH="962115" progId="Equation.3">
                    <p:embed/>
                  </p:oleObj>
                </mc:Choice>
                <mc:Fallback>
                  <p:oleObj name="Equation" r:id="rId9" imgW="1114560" imgH="962115"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40" y="2828"/>
                          <a:ext cx="720"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77"/>
          <p:cNvGrpSpPr>
            <a:grpSpLocks/>
          </p:cNvGrpSpPr>
          <p:nvPr/>
        </p:nvGrpSpPr>
        <p:grpSpPr bwMode="auto">
          <a:xfrm>
            <a:off x="2792413" y="5410200"/>
            <a:ext cx="1752600" cy="990600"/>
            <a:chOff x="1776" y="3408"/>
            <a:chExt cx="1104" cy="624"/>
          </a:xfrm>
        </p:grpSpPr>
        <p:sp>
          <p:nvSpPr>
            <p:cNvPr id="15425" name="Text Box 17"/>
            <p:cNvSpPr txBox="1">
              <a:spLocks noChangeArrowheads="1"/>
            </p:cNvSpPr>
            <p:nvPr/>
          </p:nvSpPr>
          <p:spPr bwMode="auto">
            <a:xfrm>
              <a:off x="1920" y="3657"/>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chemeClr val="accent2"/>
                  </a:solidFill>
                  <a:latin typeface="宋体" pitchFamily="2" charset="-122"/>
                </a:rPr>
                <a:t>Ⅲ</a:t>
              </a:r>
              <a:endParaRPr lang="en-US" altLang="zh-CN" sz="2400">
                <a:solidFill>
                  <a:schemeClr val="accent2"/>
                </a:solidFill>
                <a:latin typeface="宋体" pitchFamily="2" charset="-122"/>
              </a:endParaRPr>
            </a:p>
          </p:txBody>
        </p:sp>
        <p:sp>
          <p:nvSpPr>
            <p:cNvPr id="15426" name="Text Box 20"/>
            <p:cNvSpPr txBox="1">
              <a:spLocks noChangeArrowheads="1"/>
            </p:cNvSpPr>
            <p:nvPr/>
          </p:nvSpPr>
          <p:spPr bwMode="auto">
            <a:xfrm>
              <a:off x="1776" y="3552"/>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E</a:t>
              </a:r>
              <a:endParaRPr lang="en-US" altLang="zh-CN" sz="2400" i="1">
                <a:solidFill>
                  <a:schemeClr val="accent2"/>
                </a:solidFill>
              </a:endParaRPr>
            </a:p>
          </p:txBody>
        </p:sp>
        <p:graphicFrame>
          <p:nvGraphicFramePr>
            <p:cNvPr id="15427" name="Object 22"/>
            <p:cNvGraphicFramePr>
              <a:graphicFrameLocks noChangeAspect="1"/>
            </p:cNvGraphicFramePr>
            <p:nvPr/>
          </p:nvGraphicFramePr>
          <p:xfrm>
            <a:off x="2160" y="3408"/>
            <a:ext cx="720" cy="624"/>
          </p:xfrm>
          <a:graphic>
            <a:graphicData uri="http://schemas.openxmlformats.org/presentationml/2006/ole">
              <mc:AlternateContent xmlns:mc="http://schemas.openxmlformats.org/markup-compatibility/2006">
                <mc:Choice xmlns:v="urn:schemas-microsoft-com:vml" Requires="v">
                  <p:oleObj name="Equation" r:id="rId11" imgW="1114560" imgH="962115" progId="Equation.3">
                    <p:embed/>
                  </p:oleObj>
                </mc:Choice>
                <mc:Fallback>
                  <p:oleObj name="Equation" r:id="rId11" imgW="1114560" imgH="962115"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60" y="3408"/>
                          <a:ext cx="720"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6"/>
          <p:cNvGrpSpPr>
            <a:grpSpLocks/>
          </p:cNvGrpSpPr>
          <p:nvPr/>
        </p:nvGrpSpPr>
        <p:grpSpPr bwMode="auto">
          <a:xfrm>
            <a:off x="5383213" y="762000"/>
            <a:ext cx="914400" cy="2133600"/>
            <a:chOff x="3312" y="480"/>
            <a:chExt cx="576" cy="1344"/>
          </a:xfrm>
        </p:grpSpPr>
        <p:sp>
          <p:nvSpPr>
            <p:cNvPr id="15417" name="Line 27"/>
            <p:cNvSpPr>
              <a:spLocks noChangeShapeType="1"/>
            </p:cNvSpPr>
            <p:nvPr/>
          </p:nvSpPr>
          <p:spPr bwMode="auto">
            <a:xfrm flipH="1">
              <a:off x="3312" y="480"/>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8" name="Line 28"/>
            <p:cNvSpPr>
              <a:spLocks noChangeShapeType="1"/>
            </p:cNvSpPr>
            <p:nvPr/>
          </p:nvSpPr>
          <p:spPr bwMode="auto">
            <a:xfrm flipH="1">
              <a:off x="3312" y="672"/>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9" name="Line 29"/>
            <p:cNvSpPr>
              <a:spLocks noChangeShapeType="1"/>
            </p:cNvSpPr>
            <p:nvPr/>
          </p:nvSpPr>
          <p:spPr bwMode="auto">
            <a:xfrm flipH="1">
              <a:off x="3312" y="864"/>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0" name="Line 30"/>
            <p:cNvSpPr>
              <a:spLocks noChangeShapeType="1"/>
            </p:cNvSpPr>
            <p:nvPr/>
          </p:nvSpPr>
          <p:spPr bwMode="auto">
            <a:xfrm flipH="1">
              <a:off x="3312" y="1056"/>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1" name="Line 31"/>
            <p:cNvSpPr>
              <a:spLocks noChangeShapeType="1"/>
            </p:cNvSpPr>
            <p:nvPr/>
          </p:nvSpPr>
          <p:spPr bwMode="auto">
            <a:xfrm flipH="1">
              <a:off x="3312" y="1248"/>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2" name="Line 32"/>
            <p:cNvSpPr>
              <a:spLocks noChangeShapeType="1"/>
            </p:cNvSpPr>
            <p:nvPr/>
          </p:nvSpPr>
          <p:spPr bwMode="auto">
            <a:xfrm flipH="1">
              <a:off x="3312" y="1440"/>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3" name="Line 33"/>
            <p:cNvSpPr>
              <a:spLocks noChangeShapeType="1"/>
            </p:cNvSpPr>
            <p:nvPr/>
          </p:nvSpPr>
          <p:spPr bwMode="auto">
            <a:xfrm flipH="1">
              <a:off x="3312" y="1632"/>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24" name="Line 34"/>
            <p:cNvSpPr>
              <a:spLocks noChangeShapeType="1"/>
            </p:cNvSpPr>
            <p:nvPr/>
          </p:nvSpPr>
          <p:spPr bwMode="auto">
            <a:xfrm flipH="1">
              <a:off x="3312" y="1824"/>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35"/>
          <p:cNvGrpSpPr>
            <a:grpSpLocks/>
          </p:cNvGrpSpPr>
          <p:nvPr/>
        </p:nvGrpSpPr>
        <p:grpSpPr bwMode="auto">
          <a:xfrm>
            <a:off x="6678613" y="762000"/>
            <a:ext cx="990600" cy="2133600"/>
            <a:chOff x="4128" y="480"/>
            <a:chExt cx="624" cy="1344"/>
          </a:xfrm>
        </p:grpSpPr>
        <p:sp>
          <p:nvSpPr>
            <p:cNvPr id="15409" name="Line 36"/>
            <p:cNvSpPr>
              <a:spLocks noChangeShapeType="1"/>
            </p:cNvSpPr>
            <p:nvPr/>
          </p:nvSpPr>
          <p:spPr bwMode="auto">
            <a:xfrm>
              <a:off x="4128" y="480"/>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0" name="Line 37"/>
            <p:cNvSpPr>
              <a:spLocks noChangeShapeType="1"/>
            </p:cNvSpPr>
            <p:nvPr/>
          </p:nvSpPr>
          <p:spPr bwMode="auto">
            <a:xfrm>
              <a:off x="4128" y="672"/>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1" name="Line 38"/>
            <p:cNvSpPr>
              <a:spLocks noChangeShapeType="1"/>
            </p:cNvSpPr>
            <p:nvPr/>
          </p:nvSpPr>
          <p:spPr bwMode="auto">
            <a:xfrm>
              <a:off x="4128" y="864"/>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2" name="Line 39"/>
            <p:cNvSpPr>
              <a:spLocks noChangeShapeType="1"/>
            </p:cNvSpPr>
            <p:nvPr/>
          </p:nvSpPr>
          <p:spPr bwMode="auto">
            <a:xfrm>
              <a:off x="4128" y="1056"/>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3" name="Line 40"/>
            <p:cNvSpPr>
              <a:spLocks noChangeShapeType="1"/>
            </p:cNvSpPr>
            <p:nvPr/>
          </p:nvSpPr>
          <p:spPr bwMode="auto">
            <a:xfrm>
              <a:off x="4128" y="1248"/>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4" name="Line 41"/>
            <p:cNvSpPr>
              <a:spLocks noChangeShapeType="1"/>
            </p:cNvSpPr>
            <p:nvPr/>
          </p:nvSpPr>
          <p:spPr bwMode="auto">
            <a:xfrm>
              <a:off x="4128" y="1440"/>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5" name="Line 42"/>
            <p:cNvSpPr>
              <a:spLocks noChangeShapeType="1"/>
            </p:cNvSpPr>
            <p:nvPr/>
          </p:nvSpPr>
          <p:spPr bwMode="auto">
            <a:xfrm>
              <a:off x="4128" y="1632"/>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16" name="Line 43"/>
            <p:cNvSpPr>
              <a:spLocks noChangeShapeType="1"/>
            </p:cNvSpPr>
            <p:nvPr/>
          </p:nvSpPr>
          <p:spPr bwMode="auto">
            <a:xfrm>
              <a:off x="4128" y="1824"/>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44"/>
          <p:cNvGrpSpPr>
            <a:grpSpLocks/>
          </p:cNvGrpSpPr>
          <p:nvPr/>
        </p:nvGrpSpPr>
        <p:grpSpPr bwMode="auto">
          <a:xfrm>
            <a:off x="8050213" y="762000"/>
            <a:ext cx="914400" cy="2133600"/>
            <a:chOff x="4992" y="480"/>
            <a:chExt cx="576" cy="1344"/>
          </a:xfrm>
        </p:grpSpPr>
        <p:sp>
          <p:nvSpPr>
            <p:cNvPr id="15401" name="Line 45"/>
            <p:cNvSpPr>
              <a:spLocks noChangeShapeType="1"/>
            </p:cNvSpPr>
            <p:nvPr/>
          </p:nvSpPr>
          <p:spPr bwMode="auto">
            <a:xfrm>
              <a:off x="4992" y="480"/>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2" name="Line 46"/>
            <p:cNvSpPr>
              <a:spLocks noChangeShapeType="1"/>
            </p:cNvSpPr>
            <p:nvPr/>
          </p:nvSpPr>
          <p:spPr bwMode="auto">
            <a:xfrm>
              <a:off x="4992" y="672"/>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3" name="Line 47"/>
            <p:cNvSpPr>
              <a:spLocks noChangeShapeType="1"/>
            </p:cNvSpPr>
            <p:nvPr/>
          </p:nvSpPr>
          <p:spPr bwMode="auto">
            <a:xfrm>
              <a:off x="4992" y="864"/>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4" name="Line 48"/>
            <p:cNvSpPr>
              <a:spLocks noChangeShapeType="1"/>
            </p:cNvSpPr>
            <p:nvPr/>
          </p:nvSpPr>
          <p:spPr bwMode="auto">
            <a:xfrm>
              <a:off x="4992" y="1056"/>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5" name="Line 49"/>
            <p:cNvSpPr>
              <a:spLocks noChangeShapeType="1"/>
            </p:cNvSpPr>
            <p:nvPr/>
          </p:nvSpPr>
          <p:spPr bwMode="auto">
            <a:xfrm>
              <a:off x="4992" y="1248"/>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6" name="Line 50"/>
            <p:cNvSpPr>
              <a:spLocks noChangeShapeType="1"/>
            </p:cNvSpPr>
            <p:nvPr/>
          </p:nvSpPr>
          <p:spPr bwMode="auto">
            <a:xfrm>
              <a:off x="4992" y="1440"/>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7" name="Line 51"/>
            <p:cNvSpPr>
              <a:spLocks noChangeShapeType="1"/>
            </p:cNvSpPr>
            <p:nvPr/>
          </p:nvSpPr>
          <p:spPr bwMode="auto">
            <a:xfrm>
              <a:off x="4992" y="1632"/>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408" name="Line 52"/>
            <p:cNvSpPr>
              <a:spLocks noChangeShapeType="1"/>
            </p:cNvSpPr>
            <p:nvPr/>
          </p:nvSpPr>
          <p:spPr bwMode="auto">
            <a:xfrm>
              <a:off x="4992" y="1824"/>
              <a:ext cx="576"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41" name="Text Box 53"/>
          <p:cNvSpPr txBox="1">
            <a:spLocks noChangeArrowheads="1"/>
          </p:cNvSpPr>
          <p:nvPr/>
        </p:nvSpPr>
        <p:spPr bwMode="auto">
          <a:xfrm>
            <a:off x="5688013" y="2895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b="0">
                <a:solidFill>
                  <a:schemeClr val="accent2"/>
                </a:solidFill>
                <a:latin typeface="宋体" pitchFamily="2" charset="-122"/>
              </a:rPr>
              <a:t>Ⅰ</a:t>
            </a:r>
          </a:p>
        </p:txBody>
      </p:sp>
      <p:sp>
        <p:nvSpPr>
          <p:cNvPr id="12342" name="Text Box 54"/>
          <p:cNvSpPr txBox="1">
            <a:spLocks noChangeArrowheads="1"/>
          </p:cNvSpPr>
          <p:nvPr/>
        </p:nvSpPr>
        <p:spPr bwMode="auto">
          <a:xfrm>
            <a:off x="6983413" y="2895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b="0">
                <a:solidFill>
                  <a:schemeClr val="accent2"/>
                </a:solidFill>
                <a:latin typeface="宋体" pitchFamily="2" charset="-122"/>
              </a:rPr>
              <a:t>Ⅱ</a:t>
            </a:r>
          </a:p>
        </p:txBody>
      </p:sp>
      <p:sp>
        <p:nvSpPr>
          <p:cNvPr id="12343" name="Text Box 55"/>
          <p:cNvSpPr txBox="1">
            <a:spLocks noChangeArrowheads="1"/>
          </p:cNvSpPr>
          <p:nvPr/>
        </p:nvSpPr>
        <p:spPr bwMode="auto">
          <a:xfrm>
            <a:off x="8278813" y="28956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b="0">
                <a:solidFill>
                  <a:schemeClr val="accent2"/>
                </a:solidFill>
                <a:latin typeface="宋体" pitchFamily="2" charset="-122"/>
              </a:rPr>
              <a:t>Ⅲ</a:t>
            </a:r>
          </a:p>
        </p:txBody>
      </p:sp>
      <p:grpSp>
        <p:nvGrpSpPr>
          <p:cNvPr id="8" name="Group 56"/>
          <p:cNvGrpSpPr>
            <a:grpSpLocks/>
          </p:cNvGrpSpPr>
          <p:nvPr/>
        </p:nvGrpSpPr>
        <p:grpSpPr bwMode="auto">
          <a:xfrm>
            <a:off x="5764213" y="2316163"/>
            <a:ext cx="457200" cy="427037"/>
            <a:chOff x="3504" y="3408"/>
            <a:chExt cx="288" cy="269"/>
          </a:xfrm>
        </p:grpSpPr>
        <p:graphicFrame>
          <p:nvGraphicFramePr>
            <p:cNvPr id="15399" name="Object 57"/>
            <p:cNvGraphicFramePr>
              <a:graphicFrameLocks noChangeAspect="1"/>
            </p:cNvGraphicFramePr>
            <p:nvPr/>
          </p:nvGraphicFramePr>
          <p:xfrm>
            <a:off x="3504" y="3408"/>
            <a:ext cx="216" cy="189"/>
          </p:xfrm>
          <a:graphic>
            <a:graphicData uri="http://schemas.openxmlformats.org/presentationml/2006/ole">
              <mc:AlternateContent xmlns:mc="http://schemas.openxmlformats.org/markup-compatibility/2006">
                <mc:Choice xmlns:v="urn:schemas-microsoft-com:vml" Requires="v">
                  <p:oleObj name="Equation" r:id="rId13" imgW="314280" imgH="352335" progId="Equation.3">
                    <p:embed/>
                  </p:oleObj>
                </mc:Choice>
                <mc:Fallback>
                  <p:oleObj name="Equation" r:id="rId13" imgW="314280" imgH="352335" progId="Equation.3">
                    <p:embed/>
                    <p:pic>
                      <p:nvPicPr>
                        <p:cNvPr id="0" name="Object 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4" y="3408"/>
                          <a:ext cx="216"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0" name="Text Box 58"/>
            <p:cNvSpPr txBox="1">
              <a:spLocks noChangeArrowheads="1"/>
            </p:cNvSpPr>
            <p:nvPr/>
          </p:nvSpPr>
          <p:spPr bwMode="auto">
            <a:xfrm>
              <a:off x="3552" y="3504"/>
              <a:ext cx="24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200">
                  <a:solidFill>
                    <a:schemeClr val="accent2"/>
                  </a:solidFill>
                  <a:latin typeface="宋体" pitchFamily="2" charset="-122"/>
                </a:rPr>
                <a:t>Ⅰ</a:t>
              </a:r>
              <a:endParaRPr lang="en-US" altLang="zh-CN" sz="2400" b="0">
                <a:solidFill>
                  <a:schemeClr val="accent2"/>
                </a:solidFill>
                <a:latin typeface="宋体" pitchFamily="2" charset="-122"/>
              </a:endParaRPr>
            </a:p>
          </p:txBody>
        </p:sp>
      </p:grpSp>
      <p:grpSp>
        <p:nvGrpSpPr>
          <p:cNvPr id="9" name="Group 59"/>
          <p:cNvGrpSpPr>
            <a:grpSpLocks/>
          </p:cNvGrpSpPr>
          <p:nvPr/>
        </p:nvGrpSpPr>
        <p:grpSpPr bwMode="auto">
          <a:xfrm>
            <a:off x="6983413" y="2286000"/>
            <a:ext cx="569912" cy="427038"/>
            <a:chOff x="4345" y="3408"/>
            <a:chExt cx="359" cy="269"/>
          </a:xfrm>
        </p:grpSpPr>
        <p:graphicFrame>
          <p:nvGraphicFramePr>
            <p:cNvPr id="15397" name="Object 60"/>
            <p:cNvGraphicFramePr>
              <a:graphicFrameLocks noChangeAspect="1"/>
            </p:cNvGraphicFramePr>
            <p:nvPr/>
          </p:nvGraphicFramePr>
          <p:xfrm>
            <a:off x="4345" y="3408"/>
            <a:ext cx="215" cy="189"/>
          </p:xfrm>
          <a:graphic>
            <a:graphicData uri="http://schemas.openxmlformats.org/presentationml/2006/ole">
              <mc:AlternateContent xmlns:mc="http://schemas.openxmlformats.org/markup-compatibility/2006">
                <mc:Choice xmlns:v="urn:schemas-microsoft-com:vml" Requires="v">
                  <p:oleObj name="Equation" r:id="rId15" imgW="314280" imgH="352335" progId="Equation.3">
                    <p:embed/>
                  </p:oleObj>
                </mc:Choice>
                <mc:Fallback>
                  <p:oleObj name="Equation" r:id="rId15" imgW="314280" imgH="352335" progId="Equation.3">
                    <p:embed/>
                    <p:pic>
                      <p:nvPicPr>
                        <p:cNvPr id="0" name="Object 6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45" y="3408"/>
                          <a:ext cx="215"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8" name="Text Box 61"/>
            <p:cNvSpPr txBox="1">
              <a:spLocks noChangeArrowheads="1"/>
            </p:cNvSpPr>
            <p:nvPr/>
          </p:nvSpPr>
          <p:spPr bwMode="auto">
            <a:xfrm>
              <a:off x="4396" y="3504"/>
              <a:ext cx="3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200">
                  <a:solidFill>
                    <a:schemeClr val="accent2"/>
                  </a:solidFill>
                  <a:latin typeface="宋体" pitchFamily="2" charset="-122"/>
                </a:rPr>
                <a:t>Ⅱ</a:t>
              </a:r>
            </a:p>
          </p:txBody>
        </p:sp>
      </p:grpSp>
      <p:grpSp>
        <p:nvGrpSpPr>
          <p:cNvPr id="10" name="Group 62"/>
          <p:cNvGrpSpPr>
            <a:grpSpLocks/>
          </p:cNvGrpSpPr>
          <p:nvPr/>
        </p:nvGrpSpPr>
        <p:grpSpPr bwMode="auto">
          <a:xfrm>
            <a:off x="8228013" y="2286000"/>
            <a:ext cx="584200" cy="427038"/>
            <a:chOff x="5152" y="3408"/>
            <a:chExt cx="368" cy="269"/>
          </a:xfrm>
        </p:grpSpPr>
        <p:graphicFrame>
          <p:nvGraphicFramePr>
            <p:cNvPr id="15395" name="Object 63"/>
            <p:cNvGraphicFramePr>
              <a:graphicFrameLocks noChangeAspect="1"/>
            </p:cNvGraphicFramePr>
            <p:nvPr/>
          </p:nvGraphicFramePr>
          <p:xfrm>
            <a:off x="5152" y="3408"/>
            <a:ext cx="215" cy="189"/>
          </p:xfrm>
          <a:graphic>
            <a:graphicData uri="http://schemas.openxmlformats.org/presentationml/2006/ole">
              <mc:AlternateContent xmlns:mc="http://schemas.openxmlformats.org/markup-compatibility/2006">
                <mc:Choice xmlns:v="urn:schemas-microsoft-com:vml" Requires="v">
                  <p:oleObj name="Equation" r:id="rId17" imgW="314280" imgH="352335" progId="Equation.3">
                    <p:embed/>
                  </p:oleObj>
                </mc:Choice>
                <mc:Fallback>
                  <p:oleObj name="Equation" r:id="rId17" imgW="314280" imgH="352335" progId="Equation.3">
                    <p:embed/>
                    <p:pic>
                      <p:nvPicPr>
                        <p:cNvPr id="0" name="Object 6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52" y="3408"/>
                          <a:ext cx="215"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96" name="Text Box 64"/>
            <p:cNvSpPr txBox="1">
              <a:spLocks noChangeArrowheads="1"/>
            </p:cNvSpPr>
            <p:nvPr/>
          </p:nvSpPr>
          <p:spPr bwMode="auto">
            <a:xfrm>
              <a:off x="5212" y="3504"/>
              <a:ext cx="3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200">
                  <a:solidFill>
                    <a:schemeClr val="accent2"/>
                  </a:solidFill>
                  <a:latin typeface="宋体" pitchFamily="2" charset="-122"/>
                </a:rPr>
                <a:t>Ⅲ</a:t>
              </a:r>
              <a:endParaRPr lang="en-US" altLang="zh-CN" sz="2400" b="0">
                <a:solidFill>
                  <a:schemeClr val="accent2"/>
                </a:solidFill>
                <a:latin typeface="宋体" pitchFamily="2" charset="-122"/>
              </a:endParaRPr>
            </a:p>
          </p:txBody>
        </p:sp>
      </p:grpSp>
      <p:grpSp>
        <p:nvGrpSpPr>
          <p:cNvPr id="15385" name="Group 65"/>
          <p:cNvGrpSpPr>
            <a:grpSpLocks/>
          </p:cNvGrpSpPr>
          <p:nvPr/>
        </p:nvGrpSpPr>
        <p:grpSpPr bwMode="auto">
          <a:xfrm>
            <a:off x="5748338" y="76200"/>
            <a:ext cx="2835275" cy="3048000"/>
            <a:chOff x="3542" y="48"/>
            <a:chExt cx="1786" cy="1920"/>
          </a:xfrm>
        </p:grpSpPr>
        <p:sp>
          <p:nvSpPr>
            <p:cNvPr id="15386" name="Rectangle 66"/>
            <p:cNvSpPr>
              <a:spLocks noChangeArrowheads="1"/>
            </p:cNvSpPr>
            <p:nvPr/>
          </p:nvSpPr>
          <p:spPr bwMode="auto">
            <a:xfrm>
              <a:off x="3888" y="336"/>
              <a:ext cx="240" cy="163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5387" name="Rectangle 67"/>
            <p:cNvSpPr>
              <a:spLocks noChangeArrowheads="1"/>
            </p:cNvSpPr>
            <p:nvPr/>
          </p:nvSpPr>
          <p:spPr bwMode="auto">
            <a:xfrm>
              <a:off x="4752" y="336"/>
              <a:ext cx="240" cy="163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nvGrpSpPr>
            <p:cNvPr id="15388" name="Group 68"/>
            <p:cNvGrpSpPr>
              <a:grpSpLocks/>
            </p:cNvGrpSpPr>
            <p:nvPr/>
          </p:nvGrpSpPr>
          <p:grpSpPr bwMode="auto">
            <a:xfrm>
              <a:off x="3542" y="384"/>
              <a:ext cx="1786" cy="288"/>
              <a:chOff x="3542" y="2352"/>
              <a:chExt cx="1786" cy="288"/>
            </a:xfrm>
          </p:grpSpPr>
          <p:sp>
            <p:nvSpPr>
              <p:cNvPr id="15391" name="Text Box 69"/>
              <p:cNvSpPr txBox="1">
                <a:spLocks noChangeArrowheads="1"/>
              </p:cNvSpPr>
              <p:nvPr/>
            </p:nvSpPr>
            <p:spPr bwMode="auto">
              <a:xfrm>
                <a:off x="3542" y="2352"/>
                <a:ext cx="4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1</a:t>
                </a:r>
              </a:p>
            </p:txBody>
          </p:sp>
          <p:sp>
            <p:nvSpPr>
              <p:cNvPr id="15392" name="Text Box 70"/>
              <p:cNvSpPr txBox="1">
                <a:spLocks noChangeArrowheads="1"/>
              </p:cNvSpPr>
              <p:nvPr/>
            </p:nvSpPr>
            <p:spPr bwMode="auto">
              <a:xfrm>
                <a:off x="4042" y="2352"/>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2</a:t>
                </a:r>
              </a:p>
            </p:txBody>
          </p:sp>
          <p:sp>
            <p:nvSpPr>
              <p:cNvPr id="15393" name="Text Box 71"/>
              <p:cNvSpPr txBox="1">
                <a:spLocks noChangeArrowheads="1"/>
              </p:cNvSpPr>
              <p:nvPr/>
            </p:nvSpPr>
            <p:spPr bwMode="auto">
              <a:xfrm>
                <a:off x="4426" y="2352"/>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3</a:t>
                </a:r>
              </a:p>
            </p:txBody>
          </p:sp>
          <p:sp>
            <p:nvSpPr>
              <p:cNvPr id="15394" name="Text Box 72"/>
              <p:cNvSpPr txBox="1">
                <a:spLocks noChangeArrowheads="1"/>
              </p:cNvSpPr>
              <p:nvPr/>
            </p:nvSpPr>
            <p:spPr bwMode="auto">
              <a:xfrm>
                <a:off x="4954" y="2352"/>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4</a:t>
                </a:r>
              </a:p>
            </p:txBody>
          </p:sp>
        </p:grpSp>
        <p:sp>
          <p:nvSpPr>
            <p:cNvPr id="15389" name="Text Box 73"/>
            <p:cNvSpPr txBox="1">
              <a:spLocks noChangeArrowheads="1"/>
            </p:cNvSpPr>
            <p:nvPr/>
          </p:nvSpPr>
          <p:spPr bwMode="auto">
            <a:xfrm>
              <a:off x="3840" y="4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Q</a:t>
              </a:r>
              <a:endParaRPr lang="en-US" altLang="zh-CN" sz="2400" b="0" i="1">
                <a:solidFill>
                  <a:schemeClr val="accent2"/>
                </a:solidFill>
              </a:endParaRPr>
            </a:p>
          </p:txBody>
        </p:sp>
        <p:sp>
          <p:nvSpPr>
            <p:cNvPr id="15390" name="Text Box 74"/>
            <p:cNvSpPr txBox="1">
              <a:spLocks noChangeArrowheads="1"/>
            </p:cNvSpPr>
            <p:nvPr/>
          </p:nvSpPr>
          <p:spPr bwMode="auto">
            <a:xfrm>
              <a:off x="3888" y="432"/>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latin typeface="宋体" pitchFamily="2" charset="-122"/>
                </a:rPr>
                <a:t>S</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2291"/>
                                        </p:tgtEl>
                                        <p:attrNameLst>
                                          <p:attrName>style.visibility</p:attrName>
                                        </p:attrNameLst>
                                      </p:cBhvr>
                                      <p:to>
                                        <p:strVal val="visible"/>
                                      </p:to>
                                    </p:set>
                                    <p:animEffect transition="in" filter="wipe(left)">
                                      <p:cBhvr>
                                        <p:cTn id="11" dur="500"/>
                                        <p:tgtEl>
                                          <p:spTgt spid="1229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2292"/>
                                        </p:tgtEl>
                                        <p:attrNameLst>
                                          <p:attrName>style.visibility</p:attrName>
                                        </p:attrNameLst>
                                      </p:cBhvr>
                                      <p:to>
                                        <p:strVal val="visible"/>
                                      </p:to>
                                    </p:set>
                                    <p:animEffect transition="in" filter="wipe(left)">
                                      <p:cBhvr>
                                        <p:cTn id="16" dur="500"/>
                                        <p:tgtEl>
                                          <p:spTgt spid="1229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12293"/>
                                        </p:tgtEl>
                                        <p:attrNameLst>
                                          <p:attrName>style.visibility</p:attrName>
                                        </p:attrNameLst>
                                      </p:cBhvr>
                                      <p:to>
                                        <p:strVal val="visible"/>
                                      </p:to>
                                    </p:set>
                                    <p:animEffect transition="in" filter="wipe(up)">
                                      <p:cBhvr>
                                        <p:cTn id="21" dur="500"/>
                                        <p:tgtEl>
                                          <p:spTgt spid="1229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294"/>
                                        </p:tgtEl>
                                        <p:attrNameLst>
                                          <p:attrName>style.visibility</p:attrName>
                                        </p:attrNameLst>
                                      </p:cBhvr>
                                      <p:to>
                                        <p:strVal val="visible"/>
                                      </p:to>
                                    </p:set>
                                    <p:animEffect transition="in" filter="wipe(left)">
                                      <p:cBhvr>
                                        <p:cTn id="26" dur="500"/>
                                        <p:tgtEl>
                                          <p:spTgt spid="1229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295"/>
                                        </p:tgtEl>
                                        <p:attrNameLst>
                                          <p:attrName>style.visibility</p:attrName>
                                        </p:attrNameLst>
                                      </p:cBhvr>
                                      <p:to>
                                        <p:strVal val="visible"/>
                                      </p:to>
                                    </p:set>
                                    <p:animEffect transition="in" filter="wipe(left)">
                                      <p:cBhvr>
                                        <p:cTn id="31" dur="500"/>
                                        <p:tgtEl>
                                          <p:spTgt spid="12295"/>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2341"/>
                                        </p:tgtEl>
                                        <p:attrNameLst>
                                          <p:attrName>style.visibility</p:attrName>
                                        </p:attrNameLst>
                                      </p:cBhvr>
                                      <p:to>
                                        <p:strVal val="visible"/>
                                      </p:to>
                                    </p:set>
                                    <p:animEffect transition="in" filter="wipe(left)">
                                      <p:cBhvr>
                                        <p:cTn id="35" dur="500"/>
                                        <p:tgtEl>
                                          <p:spTgt spid="12341"/>
                                        </p:tgtEl>
                                      </p:cBhvr>
                                    </p:animEffect>
                                  </p:childTnLst>
                                </p:cTn>
                              </p:par>
                            </p:childTnLst>
                          </p:cTn>
                        </p:par>
                        <p:par>
                          <p:cTn id="36" fill="hold" nodeType="afterGroup">
                            <p:stCondLst>
                              <p:cond delay="1000"/>
                            </p:stCondLst>
                            <p:childTnLst>
                              <p:par>
                                <p:cTn id="37" presetID="22" presetClass="entr" presetSubtype="8"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left)">
                                      <p:cBhvr>
                                        <p:cTn id="44" dur="500"/>
                                        <p:tgtEl>
                                          <p:spTgt spid="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2299"/>
                                        </p:tgtEl>
                                        <p:attrNameLst>
                                          <p:attrName>style.visibility</p:attrName>
                                        </p:attrNameLst>
                                      </p:cBhvr>
                                      <p:to>
                                        <p:strVal val="visible"/>
                                      </p:to>
                                    </p:set>
                                    <p:animEffect transition="in" filter="wipe(left)">
                                      <p:cBhvr>
                                        <p:cTn id="49" dur="500"/>
                                        <p:tgtEl>
                                          <p:spTgt spid="12299"/>
                                        </p:tgtEl>
                                      </p:cBhvr>
                                    </p:animEffect>
                                  </p:childTnLst>
                                </p:cTn>
                              </p:par>
                            </p:childTnLst>
                          </p:cTn>
                        </p:par>
                        <p:par>
                          <p:cTn id="50" fill="hold" nodeType="afterGroup">
                            <p:stCondLst>
                              <p:cond delay="500"/>
                            </p:stCondLst>
                            <p:childTnLst>
                              <p:par>
                                <p:cTn id="51" presetID="22" presetClass="entr" presetSubtype="2"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right)">
                                      <p:cBhvr>
                                        <p:cTn id="53" dur="500"/>
                                        <p:tgtEl>
                                          <p:spTgt spid="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2297"/>
                                        </p:tgtEl>
                                        <p:attrNameLst>
                                          <p:attrName>style.visibility</p:attrName>
                                        </p:attrNameLst>
                                      </p:cBhvr>
                                      <p:to>
                                        <p:strVal val="visible"/>
                                      </p:to>
                                    </p:set>
                                    <p:animEffect transition="in" filter="wipe(left)">
                                      <p:cBhvr>
                                        <p:cTn id="58" dur="500"/>
                                        <p:tgtEl>
                                          <p:spTgt spid="12297"/>
                                        </p:tgtEl>
                                      </p:cBhvr>
                                    </p:animEffect>
                                  </p:childTnLst>
                                </p:cTn>
                              </p:par>
                            </p:childTnLst>
                          </p:cTn>
                        </p:par>
                        <p:par>
                          <p:cTn id="59" fill="hold" nodeType="afterGroup">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12342"/>
                                        </p:tgtEl>
                                        <p:attrNameLst>
                                          <p:attrName>style.visibility</p:attrName>
                                        </p:attrNameLst>
                                      </p:cBhvr>
                                      <p:to>
                                        <p:strVal val="visible"/>
                                      </p:to>
                                    </p:set>
                                    <p:animEffect transition="in" filter="wipe(left)">
                                      <p:cBhvr>
                                        <p:cTn id="62" dur="500"/>
                                        <p:tgtEl>
                                          <p:spTgt spid="12342"/>
                                        </p:tgtEl>
                                      </p:cBhvr>
                                    </p:animEffect>
                                  </p:childTnLst>
                                </p:cTn>
                              </p:par>
                            </p:childTnLst>
                          </p:cTn>
                        </p:par>
                        <p:par>
                          <p:cTn id="63" fill="hold" nodeType="afterGroup">
                            <p:stCondLst>
                              <p:cond delay="1000"/>
                            </p:stCondLst>
                            <p:childTnLst>
                              <p:par>
                                <p:cTn id="64" presetID="22" presetClass="entr" presetSubtype="8" fill="hold" nodeType="after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wipe(left)">
                                      <p:cBhvr>
                                        <p:cTn id="66" dur="500"/>
                                        <p:tgtEl>
                                          <p:spTgt spid="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wipe(left)">
                                      <p:cBhvr>
                                        <p:cTn id="71" dur="500"/>
                                        <p:tgtEl>
                                          <p:spTgt spid="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2300"/>
                                        </p:tgtEl>
                                        <p:attrNameLst>
                                          <p:attrName>style.visibility</p:attrName>
                                        </p:attrNameLst>
                                      </p:cBhvr>
                                      <p:to>
                                        <p:strVal val="visible"/>
                                      </p:to>
                                    </p:set>
                                    <p:animEffect transition="in" filter="wipe(left)">
                                      <p:cBhvr>
                                        <p:cTn id="76" dur="500"/>
                                        <p:tgtEl>
                                          <p:spTgt spid="12300"/>
                                        </p:tgtEl>
                                      </p:cBhvr>
                                    </p:animEffect>
                                  </p:childTnLst>
                                </p:cTn>
                              </p:par>
                            </p:childTnLst>
                          </p:cTn>
                        </p:par>
                        <p:par>
                          <p:cTn id="77" fill="hold" nodeType="afterGroup">
                            <p:stCondLst>
                              <p:cond delay="500"/>
                            </p:stCondLst>
                            <p:childTnLst>
                              <p:par>
                                <p:cTn id="78" presetID="22" presetClass="entr" presetSubtype="8" fill="hold" nodeType="afterEffect">
                                  <p:stCondLst>
                                    <p:cond delay="0"/>
                                  </p:stCondLst>
                                  <p:childTnLst>
                                    <p:set>
                                      <p:cBhvr>
                                        <p:cTn id="79" dur="1" fill="hold">
                                          <p:stCondLst>
                                            <p:cond delay="0"/>
                                          </p:stCondLst>
                                        </p:cTn>
                                        <p:tgtEl>
                                          <p:spTgt spid="6"/>
                                        </p:tgtEl>
                                        <p:attrNameLst>
                                          <p:attrName>style.visibility</p:attrName>
                                        </p:attrNameLst>
                                      </p:cBhvr>
                                      <p:to>
                                        <p:strVal val="visible"/>
                                      </p:to>
                                    </p:set>
                                    <p:animEffect transition="in" filter="wipe(left)">
                                      <p:cBhvr>
                                        <p:cTn id="80" dur="500"/>
                                        <p:tgtEl>
                                          <p:spTgt spid="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12298"/>
                                        </p:tgtEl>
                                        <p:attrNameLst>
                                          <p:attrName>style.visibility</p:attrName>
                                        </p:attrNameLst>
                                      </p:cBhvr>
                                      <p:to>
                                        <p:strVal val="visible"/>
                                      </p:to>
                                    </p:set>
                                    <p:animEffect transition="in" filter="wipe(left)">
                                      <p:cBhvr>
                                        <p:cTn id="85" dur="500"/>
                                        <p:tgtEl>
                                          <p:spTgt spid="12298"/>
                                        </p:tgtEl>
                                      </p:cBhvr>
                                    </p:animEffect>
                                  </p:childTnLst>
                                </p:cTn>
                              </p:par>
                            </p:childTnLst>
                          </p:cTn>
                        </p:par>
                        <p:par>
                          <p:cTn id="86" fill="hold" nodeType="afterGroup">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12343"/>
                                        </p:tgtEl>
                                        <p:attrNameLst>
                                          <p:attrName>style.visibility</p:attrName>
                                        </p:attrNameLst>
                                      </p:cBhvr>
                                      <p:to>
                                        <p:strVal val="visible"/>
                                      </p:to>
                                    </p:set>
                                    <p:animEffect transition="in" filter="wipe(left)">
                                      <p:cBhvr>
                                        <p:cTn id="89" dur="500"/>
                                        <p:tgtEl>
                                          <p:spTgt spid="12343"/>
                                        </p:tgtEl>
                                      </p:cBhvr>
                                    </p:animEffect>
                                  </p:childTnLst>
                                </p:cTn>
                              </p:par>
                            </p:childTnLst>
                          </p:cTn>
                        </p:par>
                        <p:par>
                          <p:cTn id="90" fill="hold" nodeType="afterGroup">
                            <p:stCondLst>
                              <p:cond delay="1000"/>
                            </p:stCondLst>
                            <p:childTnLst>
                              <p:par>
                                <p:cTn id="91" presetID="22" presetClass="entr" presetSubtype="8" fill="hold" nodeType="after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wipe(left)">
                                      <p:cBhvr>
                                        <p:cTn id="93" dur="500"/>
                                        <p:tgtEl>
                                          <p:spTgt spid="10"/>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4"/>
                                        </p:tgtEl>
                                        <p:attrNameLst>
                                          <p:attrName>style.visibility</p:attrName>
                                        </p:attrNameLst>
                                      </p:cBhvr>
                                      <p:to>
                                        <p:strVal val="visible"/>
                                      </p:to>
                                    </p:set>
                                    <p:animEffect transition="in" filter="wipe(left)">
                                      <p:cBhvr>
                                        <p:cTn id="98" dur="500"/>
                                        <p:tgtEl>
                                          <p:spTgt spid="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2301"/>
                                        </p:tgtEl>
                                        <p:attrNameLst>
                                          <p:attrName>style.visibility</p:attrName>
                                        </p:attrNameLst>
                                      </p:cBhvr>
                                      <p:to>
                                        <p:strVal val="visible"/>
                                      </p:to>
                                    </p:set>
                                    <p:animEffect transition="in" filter="wipe(left)">
                                      <p:cBhvr>
                                        <p:cTn id="103" dur="500"/>
                                        <p:tgtEl>
                                          <p:spTgt spid="12301"/>
                                        </p:tgtEl>
                                      </p:cBhvr>
                                    </p:animEffect>
                                  </p:childTnLst>
                                </p:cTn>
                              </p:par>
                            </p:childTnLst>
                          </p:cTn>
                        </p:par>
                        <p:par>
                          <p:cTn id="104" fill="hold" nodeType="afterGroup">
                            <p:stCondLst>
                              <p:cond delay="500"/>
                            </p:stCondLst>
                            <p:childTnLst>
                              <p:par>
                                <p:cTn id="105" presetID="22" presetClass="entr" presetSubtype="8" fill="hold" nodeType="afterEffect">
                                  <p:stCondLst>
                                    <p:cond delay="0"/>
                                  </p:stCondLst>
                                  <p:childTnLst>
                                    <p:set>
                                      <p:cBhvr>
                                        <p:cTn id="106" dur="1" fill="hold">
                                          <p:stCondLst>
                                            <p:cond delay="0"/>
                                          </p:stCondLst>
                                        </p:cTn>
                                        <p:tgtEl>
                                          <p:spTgt spid="7"/>
                                        </p:tgtEl>
                                        <p:attrNameLst>
                                          <p:attrName>style.visibility</p:attrName>
                                        </p:attrNameLst>
                                      </p:cBhvr>
                                      <p:to>
                                        <p:strVal val="visible"/>
                                      </p:to>
                                    </p:set>
                                    <p:animEffect transition="in" filter="wipe(left)">
                                      <p:cBhvr>
                                        <p:cTn id="10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292" grpId="0" autoUpdateAnimBg="0"/>
      <p:bldP spid="12294" grpId="0" autoUpdateAnimBg="0"/>
      <p:bldP spid="12295" grpId="0" autoUpdateAnimBg="0"/>
      <p:bldP spid="12297" grpId="0" autoUpdateAnimBg="0"/>
      <p:bldP spid="12298" grpId="0" autoUpdateAnimBg="0"/>
      <p:bldP spid="12299" grpId="0" autoUpdateAnimBg="0"/>
      <p:bldP spid="12300" grpId="0" autoUpdateAnimBg="0"/>
      <p:bldP spid="12301" grpId="0" autoUpdateAnimBg="0"/>
      <p:bldP spid="12341" grpId="0" autoUpdateAnimBg="0"/>
      <p:bldP spid="12342" grpId="0" autoUpdateAnimBg="0"/>
      <p:bldP spid="1234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2"/>
          <p:cNvGrpSpPr>
            <a:grpSpLocks/>
          </p:cNvGrpSpPr>
          <p:nvPr/>
        </p:nvGrpSpPr>
        <p:grpSpPr bwMode="auto">
          <a:xfrm>
            <a:off x="6908800" y="685800"/>
            <a:ext cx="990600" cy="2209800"/>
            <a:chOff x="4348" y="432"/>
            <a:chExt cx="624" cy="1392"/>
          </a:xfrm>
        </p:grpSpPr>
        <p:sp>
          <p:nvSpPr>
            <p:cNvPr id="16433" name="Line 51"/>
            <p:cNvSpPr>
              <a:spLocks noChangeShapeType="1"/>
            </p:cNvSpPr>
            <p:nvPr/>
          </p:nvSpPr>
          <p:spPr bwMode="auto">
            <a:xfrm>
              <a:off x="4348" y="432"/>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4" name="Line 52"/>
            <p:cNvSpPr>
              <a:spLocks noChangeShapeType="1"/>
            </p:cNvSpPr>
            <p:nvPr/>
          </p:nvSpPr>
          <p:spPr bwMode="auto">
            <a:xfrm>
              <a:off x="4348" y="624"/>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5" name="Line 53"/>
            <p:cNvSpPr>
              <a:spLocks noChangeShapeType="1"/>
            </p:cNvSpPr>
            <p:nvPr/>
          </p:nvSpPr>
          <p:spPr bwMode="auto">
            <a:xfrm>
              <a:off x="4348" y="816"/>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6" name="Line 54"/>
            <p:cNvSpPr>
              <a:spLocks noChangeShapeType="1"/>
            </p:cNvSpPr>
            <p:nvPr/>
          </p:nvSpPr>
          <p:spPr bwMode="auto">
            <a:xfrm>
              <a:off x="4348" y="1008"/>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7" name="Line 55"/>
            <p:cNvSpPr>
              <a:spLocks noChangeShapeType="1"/>
            </p:cNvSpPr>
            <p:nvPr/>
          </p:nvSpPr>
          <p:spPr bwMode="auto">
            <a:xfrm>
              <a:off x="4348" y="1200"/>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8" name="Line 56"/>
            <p:cNvSpPr>
              <a:spLocks noChangeShapeType="1"/>
            </p:cNvSpPr>
            <p:nvPr/>
          </p:nvSpPr>
          <p:spPr bwMode="auto">
            <a:xfrm>
              <a:off x="4348" y="1392"/>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39" name="Line 57"/>
            <p:cNvSpPr>
              <a:spLocks noChangeShapeType="1"/>
            </p:cNvSpPr>
            <p:nvPr/>
          </p:nvSpPr>
          <p:spPr bwMode="auto">
            <a:xfrm>
              <a:off x="4348" y="1632"/>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40" name="Line 58"/>
            <p:cNvSpPr>
              <a:spLocks noChangeShapeType="1"/>
            </p:cNvSpPr>
            <p:nvPr/>
          </p:nvSpPr>
          <p:spPr bwMode="auto">
            <a:xfrm>
              <a:off x="4348" y="1824"/>
              <a:ext cx="624"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94" name="Text Box 82"/>
          <p:cNvSpPr txBox="1">
            <a:spLocks noChangeArrowheads="1"/>
          </p:cNvSpPr>
          <p:nvPr/>
        </p:nvSpPr>
        <p:spPr bwMode="auto">
          <a:xfrm>
            <a:off x="0" y="0"/>
            <a:ext cx="6215063"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0000CC"/>
                </a:solidFill>
              </a:rPr>
              <a:t>(2)</a:t>
            </a:r>
            <a:r>
              <a:rPr lang="zh-CN" altLang="en-US" sz="2800">
                <a:solidFill>
                  <a:srgbClr val="0000CC"/>
                </a:solidFill>
                <a:latin typeface="宋体" pitchFamily="2" charset="-122"/>
              </a:rPr>
              <a:t>如果把第二块金属板接地，其右表面上的电荷就会分散到地球表面上（金属板右表面只要有电荷，就与大地之间有电势差，电荷就会在两者之间交换，直至两者等势，所以</a:t>
            </a:r>
          </a:p>
        </p:txBody>
      </p:sp>
      <p:graphicFrame>
        <p:nvGraphicFramePr>
          <p:cNvPr id="13395" name="Object 83"/>
          <p:cNvGraphicFramePr>
            <a:graphicFrameLocks noChangeAspect="1"/>
          </p:cNvGraphicFramePr>
          <p:nvPr/>
        </p:nvGraphicFramePr>
        <p:xfrm>
          <a:off x="4854575" y="1758950"/>
          <a:ext cx="1003300" cy="455613"/>
        </p:xfrm>
        <a:graphic>
          <a:graphicData uri="http://schemas.openxmlformats.org/presentationml/2006/ole">
            <mc:AlternateContent xmlns:mc="http://schemas.openxmlformats.org/markup-compatibility/2006">
              <mc:Choice xmlns:v="urn:schemas-microsoft-com:vml" Requires="v">
                <p:oleObj name="Equation" r:id="rId3" imgW="971460" imgH="428625" progId="Equation.3">
                  <p:embed/>
                </p:oleObj>
              </mc:Choice>
              <mc:Fallback>
                <p:oleObj name="Equation" r:id="rId3" imgW="971460" imgH="428625" progId="Equation.3">
                  <p:embed/>
                  <p:pic>
                    <p:nvPicPr>
                      <p:cNvPr id="0" name="Object 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575" y="1758950"/>
                        <a:ext cx="10033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96" name="Text Box 84"/>
          <p:cNvSpPr txBox="1">
            <a:spLocks noChangeArrowheads="1"/>
          </p:cNvSpPr>
          <p:nvPr/>
        </p:nvSpPr>
        <p:spPr bwMode="auto">
          <a:xfrm>
            <a:off x="615950" y="2286000"/>
            <a:ext cx="56022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0000CC"/>
                </a:solidFill>
                <a:latin typeface="宋体" pitchFamily="2" charset="-122"/>
              </a:rPr>
              <a:t>第一块金属板上的电荷守恒仍给出</a:t>
            </a:r>
          </a:p>
        </p:txBody>
      </p:sp>
      <p:graphicFrame>
        <p:nvGraphicFramePr>
          <p:cNvPr id="13397" name="Object 85"/>
          <p:cNvGraphicFramePr>
            <a:graphicFrameLocks noChangeAspect="1"/>
          </p:cNvGraphicFramePr>
          <p:nvPr/>
        </p:nvGraphicFramePr>
        <p:xfrm>
          <a:off x="2419350" y="2968625"/>
          <a:ext cx="1866900" cy="889000"/>
        </p:xfrm>
        <a:graphic>
          <a:graphicData uri="http://schemas.openxmlformats.org/presentationml/2006/ole">
            <mc:AlternateContent xmlns:mc="http://schemas.openxmlformats.org/markup-compatibility/2006">
              <mc:Choice xmlns:v="urn:schemas-microsoft-com:vml" Requires="v">
                <p:oleObj name="Equation" r:id="rId5" imgW="1838430" imgH="857250" progId="Equation.3">
                  <p:embed/>
                </p:oleObj>
              </mc:Choice>
              <mc:Fallback>
                <p:oleObj name="Equation" r:id="rId5" imgW="1838430" imgH="857250" progId="Equation.3">
                  <p:embed/>
                  <p:pic>
                    <p:nvPicPr>
                      <p:cNvPr id="0" name="Object 8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9350" y="2968625"/>
                        <a:ext cx="1866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98" name="Text Box 86"/>
          <p:cNvSpPr txBox="1">
            <a:spLocks noChangeArrowheads="1"/>
          </p:cNvSpPr>
          <p:nvPr/>
        </p:nvSpPr>
        <p:spPr bwMode="auto">
          <a:xfrm>
            <a:off x="600075" y="3702050"/>
            <a:ext cx="3043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0000CC"/>
                </a:solidFill>
                <a:latin typeface="宋体" pitchFamily="2" charset="-122"/>
              </a:rPr>
              <a:t>由高斯定理仍可得</a:t>
            </a:r>
          </a:p>
        </p:txBody>
      </p:sp>
      <p:graphicFrame>
        <p:nvGraphicFramePr>
          <p:cNvPr id="13399" name="Object 87"/>
          <p:cNvGraphicFramePr>
            <a:graphicFrameLocks noChangeAspect="1"/>
          </p:cNvGraphicFramePr>
          <p:nvPr/>
        </p:nvGraphicFramePr>
        <p:xfrm>
          <a:off x="3949700" y="3727450"/>
          <a:ext cx="1765300" cy="455613"/>
        </p:xfrm>
        <a:graphic>
          <a:graphicData uri="http://schemas.openxmlformats.org/presentationml/2006/ole">
            <mc:AlternateContent xmlns:mc="http://schemas.openxmlformats.org/markup-compatibility/2006">
              <mc:Choice xmlns:v="urn:schemas-microsoft-com:vml" Requires="v">
                <p:oleObj name="Equation" r:id="rId7" imgW="1733670" imgH="428625" progId="Equation.3">
                  <p:embed/>
                </p:oleObj>
              </mc:Choice>
              <mc:Fallback>
                <p:oleObj name="Equation" r:id="rId7" imgW="1733670" imgH="428625" progId="Equation.3">
                  <p:embed/>
                  <p:pic>
                    <p:nvPicPr>
                      <p:cNvPr id="0" name="Object 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49700" y="3727450"/>
                        <a:ext cx="17653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00" name="Text Box 88"/>
          <p:cNvSpPr txBox="1">
            <a:spLocks noChangeArrowheads="1"/>
          </p:cNvSpPr>
          <p:nvPr/>
        </p:nvSpPr>
        <p:spPr bwMode="auto">
          <a:xfrm>
            <a:off x="539750" y="4267200"/>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0000CC"/>
                </a:solidFill>
                <a:latin typeface="宋体" pitchFamily="2" charset="-122"/>
              </a:rPr>
              <a:t>金属板内</a:t>
            </a:r>
            <a:r>
              <a:rPr lang="en-US" altLang="zh-CN" sz="2800" i="1">
                <a:solidFill>
                  <a:srgbClr val="0000CC"/>
                </a:solidFill>
              </a:rPr>
              <a:t>P</a:t>
            </a:r>
            <a:r>
              <a:rPr lang="zh-CN" altLang="en-US" sz="2800">
                <a:solidFill>
                  <a:srgbClr val="0000CC"/>
                </a:solidFill>
              </a:rPr>
              <a:t>点</a:t>
            </a:r>
            <a:r>
              <a:rPr lang="zh-CN" altLang="en-US" sz="2800">
                <a:solidFill>
                  <a:srgbClr val="0000CC"/>
                </a:solidFill>
                <a:latin typeface="宋体" pitchFamily="2" charset="-122"/>
              </a:rPr>
              <a:t>的场强为零，所以</a:t>
            </a:r>
            <a:endParaRPr lang="zh-CN" altLang="en-US" sz="2800">
              <a:latin typeface="宋体" pitchFamily="2" charset="-122"/>
            </a:endParaRPr>
          </a:p>
        </p:txBody>
      </p:sp>
      <p:graphicFrame>
        <p:nvGraphicFramePr>
          <p:cNvPr id="13401" name="Object 89"/>
          <p:cNvGraphicFramePr>
            <a:graphicFrameLocks noChangeAspect="1"/>
          </p:cNvGraphicFramePr>
          <p:nvPr/>
        </p:nvGraphicFramePr>
        <p:xfrm>
          <a:off x="5689600" y="4260850"/>
          <a:ext cx="2501900" cy="455613"/>
        </p:xfrm>
        <a:graphic>
          <a:graphicData uri="http://schemas.openxmlformats.org/presentationml/2006/ole">
            <mc:AlternateContent xmlns:mc="http://schemas.openxmlformats.org/markup-compatibility/2006">
              <mc:Choice xmlns:v="urn:schemas-microsoft-com:vml" Requires="v">
                <p:oleObj name="Equation" r:id="rId9" imgW="2476440" imgH="428625" progId="Equation.3">
                  <p:embed/>
                </p:oleObj>
              </mc:Choice>
              <mc:Fallback>
                <p:oleObj name="Equation" r:id="rId9" imgW="2476440" imgH="428625" progId="Equation.3">
                  <p:embed/>
                  <p:pic>
                    <p:nvPicPr>
                      <p:cNvPr id="0" name="Object 8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89600" y="4260850"/>
                        <a:ext cx="2501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02" name="Text Box 90"/>
          <p:cNvSpPr txBox="1">
            <a:spLocks noChangeArrowheads="1"/>
          </p:cNvSpPr>
          <p:nvPr/>
        </p:nvSpPr>
        <p:spPr bwMode="auto">
          <a:xfrm>
            <a:off x="539750" y="4967288"/>
            <a:ext cx="2684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0000CC"/>
                </a:solidFill>
                <a:latin typeface="宋体" pitchFamily="2" charset="-122"/>
              </a:rPr>
              <a:t>联立求解可得：</a:t>
            </a:r>
          </a:p>
        </p:txBody>
      </p:sp>
      <p:graphicFrame>
        <p:nvGraphicFramePr>
          <p:cNvPr id="13403" name="Object 91"/>
          <p:cNvGraphicFramePr>
            <a:graphicFrameLocks noChangeAspect="1"/>
          </p:cNvGraphicFramePr>
          <p:nvPr/>
        </p:nvGraphicFramePr>
        <p:xfrm>
          <a:off x="2978150" y="4800600"/>
          <a:ext cx="4876800" cy="889000"/>
        </p:xfrm>
        <a:graphic>
          <a:graphicData uri="http://schemas.openxmlformats.org/presentationml/2006/ole">
            <mc:AlternateContent xmlns:mc="http://schemas.openxmlformats.org/markup-compatibility/2006">
              <mc:Choice xmlns:v="urn:schemas-microsoft-com:vml" Requires="v">
                <p:oleObj name="Equation" r:id="rId11" imgW="4848120" imgH="857250" progId="Equation.3">
                  <p:embed/>
                </p:oleObj>
              </mc:Choice>
              <mc:Fallback>
                <p:oleObj name="Equation" r:id="rId11" imgW="4848120" imgH="857250" progId="Equation.3">
                  <p:embed/>
                  <p:pic>
                    <p:nvPicPr>
                      <p:cNvPr id="0" name="Object 9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78150" y="4800600"/>
                        <a:ext cx="48768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06" name="Text Box 94"/>
          <p:cNvSpPr txBox="1">
            <a:spLocks noChangeArrowheads="1"/>
          </p:cNvSpPr>
          <p:nvPr/>
        </p:nvSpPr>
        <p:spPr bwMode="auto">
          <a:xfrm>
            <a:off x="615950" y="5715000"/>
            <a:ext cx="3170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rgbClr val="0000CC"/>
                </a:solidFill>
                <a:latin typeface="宋体" pitchFamily="2" charset="-122"/>
              </a:rPr>
              <a:t>电场的分布为：</a:t>
            </a:r>
            <a:endParaRPr lang="zh-CN" altLang="en-US" sz="2800">
              <a:latin typeface="宋体" pitchFamily="2" charset="-122"/>
            </a:endParaRPr>
          </a:p>
        </p:txBody>
      </p:sp>
      <p:grpSp>
        <p:nvGrpSpPr>
          <p:cNvPr id="3" name="Group 125"/>
          <p:cNvGrpSpPr>
            <a:grpSpLocks/>
          </p:cNvGrpSpPr>
          <p:nvPr/>
        </p:nvGrpSpPr>
        <p:grpSpPr bwMode="auto">
          <a:xfrm>
            <a:off x="3359150" y="5556250"/>
            <a:ext cx="4124325" cy="990600"/>
            <a:chOff x="2112" y="3500"/>
            <a:chExt cx="2598" cy="624"/>
          </a:xfrm>
        </p:grpSpPr>
        <p:sp>
          <p:nvSpPr>
            <p:cNvPr id="16423" name="Text Box 97"/>
            <p:cNvSpPr txBox="1">
              <a:spLocks noChangeArrowheads="1"/>
            </p:cNvSpPr>
            <p:nvPr/>
          </p:nvSpPr>
          <p:spPr bwMode="auto">
            <a:xfrm>
              <a:off x="2218" y="3764"/>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a:solidFill>
                    <a:schemeClr val="accent2"/>
                  </a:solidFill>
                  <a:latin typeface="宋体" pitchFamily="2" charset="-122"/>
                </a:rPr>
                <a:t>Ⅰ</a:t>
              </a:r>
              <a:endParaRPr lang="en-US" altLang="zh-CN" sz="2400">
                <a:solidFill>
                  <a:schemeClr val="accent2"/>
                </a:solidFill>
                <a:latin typeface="宋体" pitchFamily="2" charset="-122"/>
              </a:endParaRPr>
            </a:p>
          </p:txBody>
        </p:sp>
        <p:sp>
          <p:nvSpPr>
            <p:cNvPr id="16424" name="Text Box 98"/>
            <p:cNvSpPr txBox="1">
              <a:spLocks noChangeArrowheads="1"/>
            </p:cNvSpPr>
            <p:nvPr/>
          </p:nvSpPr>
          <p:spPr bwMode="auto">
            <a:xfrm>
              <a:off x="2112" y="364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E</a:t>
              </a:r>
              <a:endParaRPr lang="en-US" altLang="zh-CN" sz="2400" i="1">
                <a:solidFill>
                  <a:schemeClr val="accent2"/>
                </a:solidFill>
              </a:endParaRPr>
            </a:p>
          </p:txBody>
        </p:sp>
        <p:sp>
          <p:nvSpPr>
            <p:cNvPr id="16425" name="Text Box 99"/>
            <p:cNvSpPr txBox="1">
              <a:spLocks noChangeArrowheads="1"/>
            </p:cNvSpPr>
            <p:nvPr/>
          </p:nvSpPr>
          <p:spPr bwMode="auto">
            <a:xfrm>
              <a:off x="2352" y="3609"/>
              <a:ext cx="56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latin typeface="宋体" pitchFamily="2" charset="-122"/>
                </a:rPr>
                <a:t>=0</a:t>
              </a:r>
              <a:r>
                <a:rPr lang="zh-CN" altLang="en-US" sz="2800">
                  <a:solidFill>
                    <a:schemeClr val="accent2"/>
                  </a:solidFill>
                  <a:latin typeface="宋体" pitchFamily="2" charset="-122"/>
                </a:rPr>
                <a:t>，</a:t>
              </a:r>
            </a:p>
          </p:txBody>
        </p:sp>
        <p:sp>
          <p:nvSpPr>
            <p:cNvPr id="16426" name="Text Box 101"/>
            <p:cNvSpPr txBox="1">
              <a:spLocks noChangeArrowheads="1"/>
            </p:cNvSpPr>
            <p:nvPr/>
          </p:nvSpPr>
          <p:spPr bwMode="auto">
            <a:xfrm>
              <a:off x="2956" y="3745"/>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chemeClr val="accent2"/>
                  </a:solidFill>
                  <a:latin typeface="宋体" pitchFamily="2" charset="-122"/>
                </a:rPr>
                <a:t>Ⅱ</a:t>
              </a:r>
              <a:endParaRPr lang="en-US" altLang="zh-CN" sz="2400">
                <a:solidFill>
                  <a:schemeClr val="accent2"/>
                </a:solidFill>
                <a:latin typeface="宋体" pitchFamily="2" charset="-122"/>
              </a:endParaRPr>
            </a:p>
          </p:txBody>
        </p:sp>
        <p:sp>
          <p:nvSpPr>
            <p:cNvPr id="16427" name="Text Box 102"/>
            <p:cNvSpPr txBox="1">
              <a:spLocks noChangeArrowheads="1"/>
            </p:cNvSpPr>
            <p:nvPr/>
          </p:nvSpPr>
          <p:spPr bwMode="auto">
            <a:xfrm>
              <a:off x="2832" y="364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E</a:t>
              </a:r>
              <a:endParaRPr lang="en-US" altLang="zh-CN" sz="2400" i="1">
                <a:solidFill>
                  <a:schemeClr val="accent2"/>
                </a:solidFill>
              </a:endParaRPr>
            </a:p>
          </p:txBody>
        </p:sp>
        <p:graphicFrame>
          <p:nvGraphicFramePr>
            <p:cNvPr id="16428" name="Object 103"/>
            <p:cNvGraphicFramePr>
              <a:graphicFrameLocks noChangeAspect="1"/>
            </p:cNvGraphicFramePr>
            <p:nvPr/>
          </p:nvGraphicFramePr>
          <p:xfrm>
            <a:off x="3168" y="3500"/>
            <a:ext cx="592" cy="624"/>
          </p:xfrm>
          <a:graphic>
            <a:graphicData uri="http://schemas.openxmlformats.org/presentationml/2006/ole">
              <mc:AlternateContent xmlns:mc="http://schemas.openxmlformats.org/markup-compatibility/2006">
                <mc:Choice xmlns:v="urn:schemas-microsoft-com:vml" Requires="v">
                  <p:oleObj name="公式" r:id="rId13" imgW="914490" imgH="962115" progId="Equation.3">
                    <p:embed/>
                  </p:oleObj>
                </mc:Choice>
                <mc:Fallback>
                  <p:oleObj name="公式" r:id="rId13" imgW="914490" imgH="962115" progId="Equation.3">
                    <p:embed/>
                    <p:pic>
                      <p:nvPicPr>
                        <p:cNvPr id="0" name="Object 10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68" y="3500"/>
                          <a:ext cx="592"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9" name="Text Box 104"/>
            <p:cNvSpPr txBox="1">
              <a:spLocks noChangeArrowheads="1"/>
            </p:cNvSpPr>
            <p:nvPr/>
          </p:nvSpPr>
          <p:spPr bwMode="auto">
            <a:xfrm>
              <a:off x="3792" y="3657"/>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a:t>
              </a:r>
            </a:p>
          </p:txBody>
        </p:sp>
        <p:sp>
          <p:nvSpPr>
            <p:cNvPr id="16430" name="Text Box 106"/>
            <p:cNvSpPr txBox="1">
              <a:spLocks noChangeArrowheads="1"/>
            </p:cNvSpPr>
            <p:nvPr/>
          </p:nvSpPr>
          <p:spPr bwMode="auto">
            <a:xfrm>
              <a:off x="4176" y="3705"/>
              <a:ext cx="3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800">
                  <a:solidFill>
                    <a:schemeClr val="accent2"/>
                  </a:solidFill>
                  <a:latin typeface="宋体" pitchFamily="2" charset="-122"/>
                </a:rPr>
                <a:t>Ⅲ</a:t>
              </a:r>
              <a:endParaRPr lang="en-US" altLang="zh-CN" sz="2400">
                <a:solidFill>
                  <a:schemeClr val="accent2"/>
                </a:solidFill>
                <a:latin typeface="宋体" pitchFamily="2" charset="-122"/>
              </a:endParaRPr>
            </a:p>
          </p:txBody>
        </p:sp>
        <p:sp>
          <p:nvSpPr>
            <p:cNvPr id="16431" name="Text Box 107"/>
            <p:cNvSpPr txBox="1">
              <a:spLocks noChangeArrowheads="1"/>
            </p:cNvSpPr>
            <p:nvPr/>
          </p:nvSpPr>
          <p:spPr bwMode="auto">
            <a:xfrm>
              <a:off x="4032" y="3600"/>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E</a:t>
              </a:r>
              <a:endParaRPr lang="en-US" altLang="zh-CN" sz="2400" i="1">
                <a:solidFill>
                  <a:schemeClr val="accent2"/>
                </a:solidFill>
              </a:endParaRPr>
            </a:p>
          </p:txBody>
        </p:sp>
        <p:sp>
          <p:nvSpPr>
            <p:cNvPr id="16432" name="Text Box 109"/>
            <p:cNvSpPr txBox="1">
              <a:spLocks noChangeArrowheads="1"/>
            </p:cNvSpPr>
            <p:nvPr/>
          </p:nvSpPr>
          <p:spPr bwMode="auto">
            <a:xfrm>
              <a:off x="4368" y="3600"/>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latin typeface="宋体" pitchFamily="2" charset="-122"/>
                </a:rPr>
                <a:t>=0</a:t>
              </a:r>
            </a:p>
          </p:txBody>
        </p:sp>
      </p:grpSp>
      <p:grpSp>
        <p:nvGrpSpPr>
          <p:cNvPr id="4" name="Group 113"/>
          <p:cNvGrpSpPr>
            <a:grpSpLocks/>
          </p:cNvGrpSpPr>
          <p:nvPr/>
        </p:nvGrpSpPr>
        <p:grpSpPr bwMode="auto">
          <a:xfrm>
            <a:off x="7208838" y="2286000"/>
            <a:ext cx="569912" cy="427038"/>
            <a:chOff x="4345" y="3408"/>
            <a:chExt cx="359" cy="269"/>
          </a:xfrm>
        </p:grpSpPr>
        <p:graphicFrame>
          <p:nvGraphicFramePr>
            <p:cNvPr id="16421" name="Object 114"/>
            <p:cNvGraphicFramePr>
              <a:graphicFrameLocks noChangeAspect="1"/>
            </p:cNvGraphicFramePr>
            <p:nvPr/>
          </p:nvGraphicFramePr>
          <p:xfrm>
            <a:off x="4345" y="3408"/>
            <a:ext cx="215" cy="189"/>
          </p:xfrm>
          <a:graphic>
            <a:graphicData uri="http://schemas.openxmlformats.org/presentationml/2006/ole">
              <mc:AlternateContent xmlns:mc="http://schemas.openxmlformats.org/markup-compatibility/2006">
                <mc:Choice xmlns:v="urn:schemas-microsoft-com:vml" Requires="v">
                  <p:oleObj name="Equation" r:id="rId15" imgW="314280" imgH="352335" progId="Equation.3">
                    <p:embed/>
                  </p:oleObj>
                </mc:Choice>
                <mc:Fallback>
                  <p:oleObj name="Equation" r:id="rId15" imgW="314280" imgH="352335" progId="Equation.3">
                    <p:embed/>
                    <p:pic>
                      <p:nvPicPr>
                        <p:cNvPr id="0" name="Object 1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45" y="3408"/>
                          <a:ext cx="215" cy="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422" name="Text Box 115"/>
            <p:cNvSpPr txBox="1">
              <a:spLocks noChangeArrowheads="1"/>
            </p:cNvSpPr>
            <p:nvPr/>
          </p:nvSpPr>
          <p:spPr bwMode="auto">
            <a:xfrm>
              <a:off x="4396" y="3504"/>
              <a:ext cx="30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200">
                  <a:solidFill>
                    <a:schemeClr val="accent2"/>
                  </a:solidFill>
                  <a:latin typeface="宋体" pitchFamily="2" charset="-122"/>
                </a:rPr>
                <a:t>Ⅱ</a:t>
              </a:r>
            </a:p>
          </p:txBody>
        </p:sp>
      </p:grpSp>
      <p:grpSp>
        <p:nvGrpSpPr>
          <p:cNvPr id="16400" name="Group 122"/>
          <p:cNvGrpSpPr>
            <a:grpSpLocks/>
          </p:cNvGrpSpPr>
          <p:nvPr/>
        </p:nvGrpSpPr>
        <p:grpSpPr bwMode="auto">
          <a:xfrm>
            <a:off x="5918200" y="457200"/>
            <a:ext cx="3079750" cy="2971800"/>
            <a:chOff x="3724" y="288"/>
            <a:chExt cx="1940" cy="1872"/>
          </a:xfrm>
        </p:grpSpPr>
        <p:grpSp>
          <p:nvGrpSpPr>
            <p:cNvPr id="16403" name="Group 111"/>
            <p:cNvGrpSpPr>
              <a:grpSpLocks/>
            </p:cNvGrpSpPr>
            <p:nvPr/>
          </p:nvGrpSpPr>
          <p:grpSpPr bwMode="auto">
            <a:xfrm>
              <a:off x="3724" y="288"/>
              <a:ext cx="1940" cy="1872"/>
              <a:chOff x="3724" y="288"/>
              <a:chExt cx="1940" cy="1872"/>
            </a:xfrm>
          </p:grpSpPr>
          <p:sp>
            <p:nvSpPr>
              <p:cNvPr id="16410" name="Rectangle 48"/>
              <p:cNvSpPr>
                <a:spLocks noChangeArrowheads="1"/>
              </p:cNvSpPr>
              <p:nvPr/>
            </p:nvSpPr>
            <p:spPr bwMode="auto">
              <a:xfrm>
                <a:off x="4108" y="288"/>
                <a:ext cx="240" cy="163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6411" name="Rectangle 49"/>
              <p:cNvSpPr>
                <a:spLocks noChangeArrowheads="1"/>
              </p:cNvSpPr>
              <p:nvPr/>
            </p:nvSpPr>
            <p:spPr bwMode="auto">
              <a:xfrm>
                <a:off x="4972" y="288"/>
                <a:ext cx="240" cy="1632"/>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6412" name="Text Box 59"/>
              <p:cNvSpPr txBox="1">
                <a:spLocks noChangeArrowheads="1"/>
              </p:cNvSpPr>
              <p:nvPr/>
            </p:nvSpPr>
            <p:spPr bwMode="auto">
              <a:xfrm>
                <a:off x="3724" y="177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b="0">
                    <a:solidFill>
                      <a:schemeClr val="accent2"/>
                    </a:solidFill>
                    <a:latin typeface="宋体" pitchFamily="2" charset="-122"/>
                  </a:rPr>
                  <a:t>Ⅰ</a:t>
                </a:r>
              </a:p>
            </p:txBody>
          </p:sp>
          <p:sp>
            <p:nvSpPr>
              <p:cNvPr id="16413" name="Text Box 60"/>
              <p:cNvSpPr txBox="1">
                <a:spLocks noChangeArrowheads="1"/>
              </p:cNvSpPr>
              <p:nvPr/>
            </p:nvSpPr>
            <p:spPr bwMode="auto">
              <a:xfrm>
                <a:off x="4530" y="177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b="0">
                    <a:solidFill>
                      <a:schemeClr val="accent2"/>
                    </a:solidFill>
                    <a:latin typeface="宋体" pitchFamily="2" charset="-122"/>
                  </a:rPr>
                  <a:t>Ⅱ</a:t>
                </a:r>
              </a:p>
            </p:txBody>
          </p:sp>
          <p:sp>
            <p:nvSpPr>
              <p:cNvPr id="16414" name="Text Box 74"/>
              <p:cNvSpPr txBox="1">
                <a:spLocks noChangeArrowheads="1"/>
              </p:cNvSpPr>
              <p:nvPr/>
            </p:nvSpPr>
            <p:spPr bwMode="auto">
              <a:xfrm>
                <a:off x="5356" y="177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b="0">
                    <a:solidFill>
                      <a:schemeClr val="accent2"/>
                    </a:solidFill>
                    <a:latin typeface="宋体" pitchFamily="2" charset="-122"/>
                  </a:rPr>
                  <a:t>Ⅲ</a:t>
                </a:r>
              </a:p>
            </p:txBody>
          </p:sp>
          <p:grpSp>
            <p:nvGrpSpPr>
              <p:cNvPr id="16415" name="Group 92"/>
              <p:cNvGrpSpPr>
                <a:grpSpLocks/>
              </p:cNvGrpSpPr>
              <p:nvPr/>
            </p:nvGrpSpPr>
            <p:grpSpPr bwMode="auto">
              <a:xfrm>
                <a:off x="5164" y="1728"/>
                <a:ext cx="336" cy="432"/>
                <a:chOff x="5164" y="1728"/>
                <a:chExt cx="336" cy="432"/>
              </a:xfrm>
            </p:grpSpPr>
            <p:sp>
              <p:nvSpPr>
                <p:cNvPr id="16416" name="Line 76"/>
                <p:cNvSpPr>
                  <a:spLocks noChangeShapeType="1"/>
                </p:cNvSpPr>
                <p:nvPr/>
              </p:nvSpPr>
              <p:spPr bwMode="auto">
                <a:xfrm>
                  <a:off x="5212" y="1728"/>
                  <a:ext cx="9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7" name="Line 77"/>
                <p:cNvSpPr>
                  <a:spLocks noChangeShapeType="1"/>
                </p:cNvSpPr>
                <p:nvPr/>
              </p:nvSpPr>
              <p:spPr bwMode="auto">
                <a:xfrm>
                  <a:off x="5308" y="1728"/>
                  <a:ext cx="0"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8" name="Line 78"/>
                <p:cNvSpPr>
                  <a:spLocks noChangeShapeType="1"/>
                </p:cNvSpPr>
                <p:nvPr/>
              </p:nvSpPr>
              <p:spPr bwMode="auto">
                <a:xfrm>
                  <a:off x="5164" y="206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19" name="Line 79"/>
                <p:cNvSpPr>
                  <a:spLocks noChangeShapeType="1"/>
                </p:cNvSpPr>
                <p:nvPr/>
              </p:nvSpPr>
              <p:spPr bwMode="auto">
                <a:xfrm>
                  <a:off x="5212" y="211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20" name="Line 80"/>
                <p:cNvSpPr>
                  <a:spLocks noChangeShapeType="1"/>
                </p:cNvSpPr>
                <p:nvPr/>
              </p:nvSpPr>
              <p:spPr bwMode="auto">
                <a:xfrm>
                  <a:off x="5260" y="216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6404" name="Group 116"/>
            <p:cNvGrpSpPr>
              <a:grpSpLocks/>
            </p:cNvGrpSpPr>
            <p:nvPr/>
          </p:nvGrpSpPr>
          <p:grpSpPr bwMode="auto">
            <a:xfrm>
              <a:off x="3744" y="336"/>
              <a:ext cx="1786" cy="288"/>
              <a:chOff x="3542" y="2352"/>
              <a:chExt cx="1786" cy="288"/>
            </a:xfrm>
          </p:grpSpPr>
          <p:sp>
            <p:nvSpPr>
              <p:cNvPr id="16406" name="Text Box 117"/>
              <p:cNvSpPr txBox="1">
                <a:spLocks noChangeArrowheads="1"/>
              </p:cNvSpPr>
              <p:nvPr/>
            </p:nvSpPr>
            <p:spPr bwMode="auto">
              <a:xfrm>
                <a:off x="3542" y="2352"/>
                <a:ext cx="4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1</a:t>
                </a:r>
              </a:p>
            </p:txBody>
          </p:sp>
          <p:sp>
            <p:nvSpPr>
              <p:cNvPr id="16407" name="Text Box 118"/>
              <p:cNvSpPr txBox="1">
                <a:spLocks noChangeArrowheads="1"/>
              </p:cNvSpPr>
              <p:nvPr/>
            </p:nvSpPr>
            <p:spPr bwMode="auto">
              <a:xfrm>
                <a:off x="4042" y="2352"/>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2</a:t>
                </a:r>
              </a:p>
            </p:txBody>
          </p:sp>
          <p:sp>
            <p:nvSpPr>
              <p:cNvPr id="16408" name="Text Box 119"/>
              <p:cNvSpPr txBox="1">
                <a:spLocks noChangeArrowheads="1"/>
              </p:cNvSpPr>
              <p:nvPr/>
            </p:nvSpPr>
            <p:spPr bwMode="auto">
              <a:xfrm>
                <a:off x="4426" y="2352"/>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3</a:t>
                </a:r>
              </a:p>
            </p:txBody>
          </p:sp>
          <p:sp>
            <p:nvSpPr>
              <p:cNvPr id="16409" name="Text Box 120"/>
              <p:cNvSpPr txBox="1">
                <a:spLocks noChangeArrowheads="1"/>
              </p:cNvSpPr>
              <p:nvPr/>
            </p:nvSpPr>
            <p:spPr bwMode="auto">
              <a:xfrm>
                <a:off x="4954" y="2352"/>
                <a:ext cx="3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latin typeface="宋体" pitchFamily="2" charset="-122"/>
                  </a:rPr>
                  <a:t>σ</a:t>
                </a:r>
                <a:r>
                  <a:rPr lang="en-US" altLang="zh-CN" sz="2400" baseline="-25000">
                    <a:solidFill>
                      <a:schemeClr val="accent2"/>
                    </a:solidFill>
                  </a:rPr>
                  <a:t>4</a:t>
                </a:r>
              </a:p>
            </p:txBody>
          </p:sp>
        </p:grpSp>
        <p:sp>
          <p:nvSpPr>
            <p:cNvPr id="16405" name="Text Box 121"/>
            <p:cNvSpPr txBox="1">
              <a:spLocks noChangeArrowheads="1"/>
            </p:cNvSpPr>
            <p:nvPr/>
          </p:nvSpPr>
          <p:spPr bwMode="auto">
            <a:xfrm>
              <a:off x="4122" y="398"/>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chemeClr val="accent2"/>
                  </a:solidFill>
                </a:rPr>
                <a:t>S</a:t>
              </a:r>
            </a:p>
          </p:txBody>
        </p:sp>
      </p:grpSp>
      <p:sp>
        <p:nvSpPr>
          <p:cNvPr id="13435" name="Oval 123"/>
          <p:cNvSpPr>
            <a:spLocks noChangeArrowheads="1"/>
          </p:cNvSpPr>
          <p:nvPr/>
        </p:nvSpPr>
        <p:spPr bwMode="auto">
          <a:xfrm>
            <a:off x="8020050" y="2438400"/>
            <a:ext cx="76200" cy="76200"/>
          </a:xfrm>
          <a:prstGeom prst="ellipse">
            <a:avLst/>
          </a:prstGeom>
          <a:solidFill>
            <a:srgbClr val="CC3300"/>
          </a:solidFill>
          <a:ln w="19050">
            <a:solidFill>
              <a:srgbClr val="CC3300"/>
            </a:solidFill>
            <a:round/>
            <a:headEnd/>
            <a:tailEnd/>
          </a:ln>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3436" name="Text Box 124"/>
          <p:cNvSpPr txBox="1">
            <a:spLocks noChangeArrowheads="1"/>
          </p:cNvSpPr>
          <p:nvPr/>
        </p:nvSpPr>
        <p:spPr bwMode="auto">
          <a:xfrm>
            <a:off x="7881938" y="2459038"/>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i="1">
                <a:solidFill>
                  <a:schemeClr val="accent2"/>
                </a:solidFill>
              </a:rPr>
              <a:t>P</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394"/>
                                        </p:tgtEl>
                                        <p:attrNameLst>
                                          <p:attrName>style.visibility</p:attrName>
                                        </p:attrNameLst>
                                      </p:cBhvr>
                                      <p:to>
                                        <p:strVal val="visible"/>
                                      </p:to>
                                    </p:set>
                                    <p:animEffect transition="in" filter="wipe(left)">
                                      <p:cBhvr>
                                        <p:cTn id="7" dur="500"/>
                                        <p:tgtEl>
                                          <p:spTgt spid="133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95"/>
                                        </p:tgtEl>
                                        <p:attrNameLst>
                                          <p:attrName>style.visibility</p:attrName>
                                        </p:attrNameLst>
                                      </p:cBhvr>
                                      <p:to>
                                        <p:strVal val="visible"/>
                                      </p:to>
                                    </p:set>
                                    <p:animEffect transition="in" filter="wipe(left)">
                                      <p:cBhvr>
                                        <p:cTn id="12" dur="500"/>
                                        <p:tgtEl>
                                          <p:spTgt spid="13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96"/>
                                        </p:tgtEl>
                                        <p:attrNameLst>
                                          <p:attrName>style.visibility</p:attrName>
                                        </p:attrNameLst>
                                      </p:cBhvr>
                                      <p:to>
                                        <p:strVal val="visible"/>
                                      </p:to>
                                    </p:set>
                                    <p:animEffect transition="in" filter="wipe(left)">
                                      <p:cBhvr>
                                        <p:cTn id="17" dur="500"/>
                                        <p:tgtEl>
                                          <p:spTgt spid="133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397"/>
                                        </p:tgtEl>
                                        <p:attrNameLst>
                                          <p:attrName>style.visibility</p:attrName>
                                        </p:attrNameLst>
                                      </p:cBhvr>
                                      <p:to>
                                        <p:strVal val="visible"/>
                                      </p:to>
                                    </p:set>
                                    <p:animEffect transition="in" filter="wipe(left)">
                                      <p:cBhvr>
                                        <p:cTn id="22" dur="500"/>
                                        <p:tgtEl>
                                          <p:spTgt spid="133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98"/>
                                        </p:tgtEl>
                                        <p:attrNameLst>
                                          <p:attrName>style.visibility</p:attrName>
                                        </p:attrNameLst>
                                      </p:cBhvr>
                                      <p:to>
                                        <p:strVal val="visible"/>
                                      </p:to>
                                    </p:set>
                                    <p:animEffect transition="in" filter="wipe(left)">
                                      <p:cBhvr>
                                        <p:cTn id="27" dur="500"/>
                                        <p:tgtEl>
                                          <p:spTgt spid="133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3399"/>
                                        </p:tgtEl>
                                        <p:attrNameLst>
                                          <p:attrName>style.visibility</p:attrName>
                                        </p:attrNameLst>
                                      </p:cBhvr>
                                      <p:to>
                                        <p:strVal val="visible"/>
                                      </p:to>
                                    </p:set>
                                    <p:animEffect transition="in" filter="wipe(left)">
                                      <p:cBhvr>
                                        <p:cTn id="32" dur="500"/>
                                        <p:tgtEl>
                                          <p:spTgt spid="133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400"/>
                                        </p:tgtEl>
                                        <p:attrNameLst>
                                          <p:attrName>style.visibility</p:attrName>
                                        </p:attrNameLst>
                                      </p:cBhvr>
                                      <p:to>
                                        <p:strVal val="visible"/>
                                      </p:to>
                                    </p:set>
                                    <p:animEffect transition="in" filter="wipe(left)">
                                      <p:cBhvr>
                                        <p:cTn id="37" dur="500"/>
                                        <p:tgtEl>
                                          <p:spTgt spid="13400"/>
                                        </p:tgtEl>
                                      </p:cBhvr>
                                    </p:animEffect>
                                  </p:childTnLst>
                                </p:cTn>
                              </p:par>
                            </p:childTnLst>
                          </p:cTn>
                        </p:par>
                        <p:par>
                          <p:cTn id="38" fill="hold" nodeType="afterGroup">
                            <p:stCondLst>
                              <p:cond delay="500"/>
                            </p:stCondLst>
                            <p:childTnLst>
                              <p:par>
                                <p:cTn id="39" presetID="22" presetClass="entr" presetSubtype="1" fill="hold" grpId="0" nodeType="afterEffect">
                                  <p:stCondLst>
                                    <p:cond delay="0"/>
                                  </p:stCondLst>
                                  <p:childTnLst>
                                    <p:set>
                                      <p:cBhvr>
                                        <p:cTn id="40" dur="1" fill="hold">
                                          <p:stCondLst>
                                            <p:cond delay="0"/>
                                          </p:stCondLst>
                                        </p:cTn>
                                        <p:tgtEl>
                                          <p:spTgt spid="13435"/>
                                        </p:tgtEl>
                                        <p:attrNameLst>
                                          <p:attrName>style.visibility</p:attrName>
                                        </p:attrNameLst>
                                      </p:cBhvr>
                                      <p:to>
                                        <p:strVal val="visible"/>
                                      </p:to>
                                    </p:set>
                                    <p:animEffect transition="in" filter="wipe(up)">
                                      <p:cBhvr>
                                        <p:cTn id="41" dur="500"/>
                                        <p:tgtEl>
                                          <p:spTgt spid="13435"/>
                                        </p:tgtEl>
                                      </p:cBhvr>
                                    </p:animEffect>
                                  </p:childTnLst>
                                </p:cTn>
                              </p:par>
                            </p:childTnLst>
                          </p:cTn>
                        </p:par>
                        <p:par>
                          <p:cTn id="42" fill="hold" nodeType="afterGroup">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13436"/>
                                        </p:tgtEl>
                                        <p:attrNameLst>
                                          <p:attrName>style.visibility</p:attrName>
                                        </p:attrNameLst>
                                      </p:cBhvr>
                                      <p:to>
                                        <p:strVal val="visible"/>
                                      </p:to>
                                    </p:set>
                                    <p:animEffect transition="in" filter="wipe(left)">
                                      <p:cBhvr>
                                        <p:cTn id="45" dur="500"/>
                                        <p:tgtEl>
                                          <p:spTgt spid="1343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13401"/>
                                        </p:tgtEl>
                                        <p:attrNameLst>
                                          <p:attrName>style.visibility</p:attrName>
                                        </p:attrNameLst>
                                      </p:cBhvr>
                                      <p:to>
                                        <p:strVal val="visible"/>
                                      </p:to>
                                    </p:set>
                                    <p:animEffect transition="in" filter="wipe(left)">
                                      <p:cBhvr>
                                        <p:cTn id="50" dur="500"/>
                                        <p:tgtEl>
                                          <p:spTgt spid="13401"/>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3402"/>
                                        </p:tgtEl>
                                        <p:attrNameLst>
                                          <p:attrName>style.visibility</p:attrName>
                                        </p:attrNameLst>
                                      </p:cBhvr>
                                      <p:to>
                                        <p:strVal val="visible"/>
                                      </p:to>
                                    </p:set>
                                    <p:animEffect transition="in" filter="wipe(left)">
                                      <p:cBhvr>
                                        <p:cTn id="55" dur="500"/>
                                        <p:tgtEl>
                                          <p:spTgt spid="13402"/>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13403"/>
                                        </p:tgtEl>
                                        <p:attrNameLst>
                                          <p:attrName>style.visibility</p:attrName>
                                        </p:attrNameLst>
                                      </p:cBhvr>
                                      <p:to>
                                        <p:strVal val="visible"/>
                                      </p:to>
                                    </p:set>
                                    <p:animEffect transition="in" filter="wipe(left)">
                                      <p:cBhvr>
                                        <p:cTn id="60" dur="500"/>
                                        <p:tgtEl>
                                          <p:spTgt spid="13403"/>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3406"/>
                                        </p:tgtEl>
                                        <p:attrNameLst>
                                          <p:attrName>style.visibility</p:attrName>
                                        </p:attrNameLst>
                                      </p:cBhvr>
                                      <p:to>
                                        <p:strVal val="visible"/>
                                      </p:to>
                                    </p:set>
                                    <p:animEffect transition="in" filter="wipe(left)">
                                      <p:cBhvr>
                                        <p:cTn id="65" dur="500"/>
                                        <p:tgtEl>
                                          <p:spTgt spid="1340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wipe(left)">
                                      <p:cBhvr>
                                        <p:cTn id="70" dur="500"/>
                                        <p:tgtEl>
                                          <p:spTgt spid="3"/>
                                        </p:tgtEl>
                                      </p:cBhvr>
                                    </p:animEffect>
                                  </p:childTnLst>
                                </p:cTn>
                              </p:par>
                            </p:childTnLst>
                          </p:cTn>
                        </p:par>
                        <p:par>
                          <p:cTn id="71" fill="hold" nodeType="afterGroup">
                            <p:stCondLst>
                              <p:cond delay="500"/>
                            </p:stCondLst>
                            <p:childTnLst>
                              <p:par>
                                <p:cTn id="72" presetID="22" presetClass="entr" presetSubtype="8" fill="hold" nodeType="afterEffect">
                                  <p:stCondLst>
                                    <p:cond delay="0"/>
                                  </p:stCondLst>
                                  <p:childTnLst>
                                    <p:set>
                                      <p:cBhvr>
                                        <p:cTn id="73" dur="1" fill="hold">
                                          <p:stCondLst>
                                            <p:cond delay="0"/>
                                          </p:stCondLst>
                                        </p:cTn>
                                        <p:tgtEl>
                                          <p:spTgt spid="4"/>
                                        </p:tgtEl>
                                        <p:attrNameLst>
                                          <p:attrName>style.visibility</p:attrName>
                                        </p:attrNameLst>
                                      </p:cBhvr>
                                      <p:to>
                                        <p:strVal val="visible"/>
                                      </p:to>
                                    </p:set>
                                    <p:animEffect transition="in" filter="wipe(left)">
                                      <p:cBhvr>
                                        <p:cTn id="74" dur="500"/>
                                        <p:tgtEl>
                                          <p:spTgt spid="4"/>
                                        </p:tgtEl>
                                      </p:cBhvr>
                                    </p:animEffect>
                                  </p:childTnLst>
                                </p:cTn>
                              </p:par>
                            </p:childTnLst>
                          </p:cTn>
                        </p:par>
                        <p:par>
                          <p:cTn id="75" fill="hold" nodeType="afterGroup">
                            <p:stCondLst>
                              <p:cond delay="1000"/>
                            </p:stCondLst>
                            <p:childTnLst>
                              <p:par>
                                <p:cTn id="76" presetID="22" presetClass="entr" presetSubtype="8" fill="hold" nodeType="afterEffect">
                                  <p:stCondLst>
                                    <p:cond delay="0"/>
                                  </p:stCondLst>
                                  <p:childTnLst>
                                    <p:set>
                                      <p:cBhvr>
                                        <p:cTn id="77" dur="1" fill="hold">
                                          <p:stCondLst>
                                            <p:cond delay="0"/>
                                          </p:stCondLst>
                                        </p:cTn>
                                        <p:tgtEl>
                                          <p:spTgt spid="2"/>
                                        </p:tgtEl>
                                        <p:attrNameLst>
                                          <p:attrName>style.visibility</p:attrName>
                                        </p:attrNameLst>
                                      </p:cBhvr>
                                      <p:to>
                                        <p:strVal val="visible"/>
                                      </p:to>
                                    </p:set>
                                    <p:animEffect transition="in" filter="wipe(left)">
                                      <p:cBhvr>
                                        <p:cTn id="7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4" grpId="0" autoUpdateAnimBg="0"/>
      <p:bldP spid="13396" grpId="0" autoUpdateAnimBg="0"/>
      <p:bldP spid="13398" grpId="0" autoUpdateAnimBg="0"/>
      <p:bldP spid="13400" grpId="0" autoUpdateAnimBg="0"/>
      <p:bldP spid="13402" grpId="0" autoUpdateAnimBg="0"/>
      <p:bldP spid="13406" grpId="0" autoUpdateAnimBg="0"/>
      <p:bldP spid="13435" grpId="0" animBg="1"/>
      <p:bldP spid="1343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ChangeArrowheads="1"/>
          </p:cNvSpPr>
          <p:nvPr/>
        </p:nvSpPr>
        <p:spPr bwMode="auto">
          <a:xfrm>
            <a:off x="357188" y="357188"/>
            <a:ext cx="8215312"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200000"/>
              </a:lnSpc>
              <a:spcBef>
                <a:spcPct val="0"/>
              </a:spcBef>
              <a:buFontTx/>
              <a:buNone/>
            </a:pPr>
            <a:r>
              <a:rPr lang="zh-CN" altLang="en-US">
                <a:solidFill>
                  <a:srgbClr val="0000CC"/>
                </a:solidFill>
                <a:latin typeface="宋体" pitchFamily="2" charset="-122"/>
              </a:rPr>
              <a:t>这题必须要讨论：</a:t>
            </a:r>
            <a:endParaRPr lang="en-US" altLang="zh-CN">
              <a:solidFill>
                <a:srgbClr val="0000CC"/>
              </a:solidFill>
              <a:latin typeface="宋体" pitchFamily="2" charset="-122"/>
            </a:endParaRPr>
          </a:p>
          <a:p>
            <a:pPr eaLnBrk="1" hangingPunct="1">
              <a:lnSpc>
                <a:spcPct val="200000"/>
              </a:lnSpc>
              <a:spcBef>
                <a:spcPct val="0"/>
              </a:spcBef>
              <a:buFontTx/>
              <a:buNone/>
            </a:pPr>
            <a:r>
              <a:rPr lang="en-US" altLang="zh-CN">
                <a:solidFill>
                  <a:srgbClr val="0000CC"/>
                </a:solidFill>
                <a:latin typeface="宋体" pitchFamily="2" charset="-122"/>
              </a:rPr>
              <a:t>1</a:t>
            </a:r>
            <a:r>
              <a:rPr lang="zh-CN" altLang="en-US">
                <a:solidFill>
                  <a:srgbClr val="0000CC"/>
                </a:solidFill>
                <a:latin typeface="宋体" pitchFamily="2" charset="-122"/>
              </a:rPr>
              <a:t>、场强的计算</a:t>
            </a:r>
            <a:r>
              <a:rPr lang="en-US" altLang="zh-CN">
                <a:solidFill>
                  <a:srgbClr val="0000CC"/>
                </a:solidFill>
                <a:latin typeface="宋体" pitchFamily="2" charset="-122"/>
              </a:rPr>
              <a:t>—</a:t>
            </a:r>
            <a:r>
              <a:rPr lang="zh-CN" altLang="en-US">
                <a:solidFill>
                  <a:srgbClr val="0000CC"/>
                </a:solidFill>
                <a:latin typeface="宋体" pitchFamily="2" charset="-122"/>
              </a:rPr>
              <a:t>两种方法都可以</a:t>
            </a:r>
            <a:endParaRPr lang="en-US" altLang="zh-CN">
              <a:solidFill>
                <a:srgbClr val="0000CC"/>
              </a:solidFill>
              <a:latin typeface="宋体" pitchFamily="2" charset="-122"/>
            </a:endParaRPr>
          </a:p>
          <a:p>
            <a:pPr eaLnBrk="1" hangingPunct="1">
              <a:lnSpc>
                <a:spcPct val="200000"/>
              </a:lnSpc>
              <a:spcBef>
                <a:spcPct val="0"/>
              </a:spcBef>
              <a:buFontTx/>
              <a:buNone/>
            </a:pPr>
            <a:r>
              <a:rPr lang="en-US" altLang="zh-CN">
                <a:solidFill>
                  <a:srgbClr val="0000CC"/>
                </a:solidFill>
                <a:latin typeface="宋体" pitchFamily="2" charset="-122"/>
              </a:rPr>
              <a:t>2</a:t>
            </a:r>
            <a:r>
              <a:rPr lang="zh-CN" altLang="en-US">
                <a:solidFill>
                  <a:srgbClr val="0000CC"/>
                </a:solidFill>
                <a:latin typeface="宋体" pitchFamily="2" charset="-122"/>
              </a:rPr>
              <a:t>、导体接地只说明导体与大地之间等电势，并不意味着导体上不带电荷，见例题</a:t>
            </a:r>
            <a:r>
              <a:rPr lang="en-US" altLang="zh-CN">
                <a:solidFill>
                  <a:srgbClr val="0000CC"/>
                </a:solidFill>
                <a:latin typeface="宋体" pitchFamily="2" charset="-122"/>
              </a:rPr>
              <a:t>3</a:t>
            </a:r>
          </a:p>
          <a:p>
            <a:pPr eaLnBrk="1" hangingPunct="1">
              <a:lnSpc>
                <a:spcPct val="200000"/>
              </a:lnSpc>
              <a:spcBef>
                <a:spcPct val="0"/>
              </a:spcBef>
              <a:buFontTx/>
              <a:buNone/>
            </a:pPr>
            <a:r>
              <a:rPr lang="en-US" altLang="zh-CN">
                <a:solidFill>
                  <a:srgbClr val="0000CC"/>
                </a:solidFill>
                <a:latin typeface="宋体" pitchFamily="2" charset="-122"/>
              </a:rPr>
              <a:t>3</a:t>
            </a:r>
            <a:r>
              <a:rPr lang="zh-CN" altLang="en-US">
                <a:solidFill>
                  <a:srgbClr val="0000CC"/>
                </a:solidFill>
                <a:latin typeface="宋体" pitchFamily="2" charset="-122"/>
              </a:rPr>
              <a:t>、静电平衡时，金属内部场强为零是所有电荷叠加的结果</a:t>
            </a:r>
            <a:endParaRPr lang="en-US" altLang="zh-CN">
              <a:solidFill>
                <a:srgbClr val="0000CC"/>
              </a:solidFill>
              <a:latin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 calcmode="lin" valueType="num">
                                      <p:cBhvr additive="base">
                                        <p:cTn id="7" dur="500" fill="hold"/>
                                        <p:tgtEl>
                                          <p:spTgt spid="266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6">
                                            <p:txEl>
                                              <p:pRg st="1" end="1"/>
                                            </p:txEl>
                                          </p:spTgt>
                                        </p:tgtEl>
                                        <p:attrNameLst>
                                          <p:attrName>style.visibility</p:attrName>
                                        </p:attrNameLst>
                                      </p:cBhvr>
                                      <p:to>
                                        <p:strVal val="visible"/>
                                      </p:to>
                                    </p:set>
                                    <p:anim calcmode="lin" valueType="num">
                                      <p:cBhvr additive="base">
                                        <p:cTn id="13" dur="500" fill="hold"/>
                                        <p:tgtEl>
                                          <p:spTgt spid="2662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6626">
                                            <p:txEl>
                                              <p:pRg st="2" end="2"/>
                                            </p:txEl>
                                          </p:spTgt>
                                        </p:tgtEl>
                                        <p:attrNameLst>
                                          <p:attrName>style.visibility</p:attrName>
                                        </p:attrNameLst>
                                      </p:cBhvr>
                                      <p:to>
                                        <p:strVal val="visible"/>
                                      </p:to>
                                    </p:set>
                                    <p:anim calcmode="lin" valueType="num">
                                      <p:cBhvr additive="base">
                                        <p:cTn id="19" dur="500" fill="hold"/>
                                        <p:tgtEl>
                                          <p:spTgt spid="2662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6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6626">
                                            <p:txEl>
                                              <p:pRg st="3" end="3"/>
                                            </p:txEl>
                                          </p:spTgt>
                                        </p:tgtEl>
                                        <p:attrNameLst>
                                          <p:attrName>style.visibility</p:attrName>
                                        </p:attrNameLst>
                                      </p:cBhvr>
                                      <p:to>
                                        <p:strVal val="visible"/>
                                      </p:to>
                                    </p:set>
                                    <p:anim calcmode="lin" valueType="num">
                                      <p:cBhvr additive="base">
                                        <p:cTn id="25" dur="500" fill="hold"/>
                                        <p:tgtEl>
                                          <p:spTgt spid="2662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62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ChangeArrowheads="1"/>
          </p:cNvSpPr>
          <p:nvPr/>
        </p:nvSpPr>
        <p:spPr bwMode="auto">
          <a:xfrm>
            <a:off x="1271131" y="857250"/>
            <a:ext cx="613501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None/>
            </a:pPr>
            <a:r>
              <a:rPr lang="zh-CN" altLang="en-US" sz="4400" dirty="0">
                <a:latin typeface="宋体" pitchFamily="2" charset="-122"/>
              </a:rPr>
              <a:t>作业：</a:t>
            </a:r>
            <a:r>
              <a:rPr lang="en-US" altLang="zh-CN" sz="4400" dirty="0">
                <a:latin typeface="宋体" pitchFamily="2" charset="-122"/>
              </a:rPr>
              <a:t>4-9</a:t>
            </a:r>
            <a:r>
              <a:rPr lang="zh-CN" altLang="en-US" sz="4400" dirty="0">
                <a:latin typeface="宋体" pitchFamily="2" charset="-122"/>
              </a:rPr>
              <a:t>，</a:t>
            </a:r>
            <a:r>
              <a:rPr lang="en-US" altLang="zh-CN" sz="4400" dirty="0">
                <a:latin typeface="宋体" pitchFamily="2" charset="-122"/>
              </a:rPr>
              <a:t>4-10</a:t>
            </a:r>
            <a:r>
              <a:rPr lang="zh-CN" altLang="en-US" sz="4400" dirty="0">
                <a:latin typeface="宋体" pitchFamily="2" charset="-122"/>
              </a:rPr>
              <a:t>，</a:t>
            </a:r>
            <a:r>
              <a:rPr lang="en-US" altLang="zh-CN" sz="4400" dirty="0">
                <a:latin typeface="宋体" pitchFamily="2" charset="-122"/>
              </a:rPr>
              <a:t>4-11</a:t>
            </a:r>
            <a:endParaRPr lang="zh-CN" altLang="en-US" sz="4400" dirty="0">
              <a:latin typeface="宋体" pitchFamily="2" charset="-122"/>
            </a:endParaRPr>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250825" y="1125538"/>
            <a:ext cx="54006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dirty="0">
                <a:solidFill>
                  <a:schemeClr val="accent2"/>
                </a:solidFill>
              </a:rPr>
              <a:t>2.1.1  </a:t>
            </a:r>
            <a:r>
              <a:rPr lang="zh-CN" altLang="en-US" dirty="0">
                <a:solidFill>
                  <a:schemeClr val="accent2"/>
                </a:solidFill>
              </a:rPr>
              <a:t>导体的静电平衡条件</a:t>
            </a:r>
          </a:p>
        </p:txBody>
      </p:sp>
      <p:sp>
        <p:nvSpPr>
          <p:cNvPr id="2055" name="Text Box 7"/>
          <p:cNvSpPr txBox="1">
            <a:spLocks noChangeArrowheads="1"/>
          </p:cNvSpPr>
          <p:nvPr/>
        </p:nvSpPr>
        <p:spPr bwMode="auto">
          <a:xfrm>
            <a:off x="179388" y="1773238"/>
            <a:ext cx="3448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chemeClr val="accent2"/>
                </a:solidFill>
              </a:rPr>
              <a:t>一、所研究的导体</a:t>
            </a:r>
            <a:endParaRPr lang="zh-CN" altLang="en-US" sz="2400" b="0"/>
          </a:p>
        </p:txBody>
      </p:sp>
      <p:sp>
        <p:nvSpPr>
          <p:cNvPr id="2056" name="Text Box 8"/>
          <p:cNvSpPr txBox="1">
            <a:spLocks noChangeArrowheads="1"/>
          </p:cNvSpPr>
          <p:nvPr/>
        </p:nvSpPr>
        <p:spPr bwMode="auto">
          <a:xfrm>
            <a:off x="755650" y="2549525"/>
            <a:ext cx="51831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CC3300"/>
                </a:solidFill>
              </a:rPr>
              <a:t>1 .</a:t>
            </a:r>
            <a:r>
              <a:rPr lang="zh-CN" altLang="en-US" sz="2800">
                <a:solidFill>
                  <a:srgbClr val="CC3300"/>
                </a:solidFill>
              </a:rPr>
              <a:t>各向同性的均匀的金属导体。</a:t>
            </a:r>
            <a:endParaRPr lang="zh-CN" altLang="en-US">
              <a:solidFill>
                <a:srgbClr val="CC3300"/>
              </a:solidFill>
            </a:endParaRPr>
          </a:p>
        </p:txBody>
      </p:sp>
      <p:sp>
        <p:nvSpPr>
          <p:cNvPr id="2057" name="Text Box 9"/>
          <p:cNvSpPr txBox="1">
            <a:spLocks noChangeArrowheads="1"/>
          </p:cNvSpPr>
          <p:nvPr/>
        </p:nvSpPr>
        <p:spPr bwMode="auto">
          <a:xfrm>
            <a:off x="762000" y="3352800"/>
            <a:ext cx="70262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2. </a:t>
            </a:r>
            <a:r>
              <a:rPr lang="zh-CN" altLang="en-US" sz="2800">
                <a:solidFill>
                  <a:schemeClr val="accent2"/>
                </a:solidFill>
              </a:rPr>
              <a:t>金属导体的电结构特征：</a:t>
            </a:r>
            <a:r>
              <a:rPr lang="zh-CN" altLang="en-US" sz="2800">
                <a:solidFill>
                  <a:srgbClr val="CC3300"/>
                </a:solidFill>
              </a:rPr>
              <a:t>带负电的自由电子和带正电的晶体点阵。</a:t>
            </a:r>
            <a:endParaRPr lang="zh-CN" altLang="en-US" sz="2800" b="0">
              <a:solidFill>
                <a:srgbClr val="CC3300"/>
              </a:solidFill>
            </a:endParaRPr>
          </a:p>
        </p:txBody>
      </p:sp>
      <p:sp>
        <p:nvSpPr>
          <p:cNvPr id="2060" name="Text Box 12"/>
          <p:cNvSpPr txBox="1">
            <a:spLocks noChangeArrowheads="1"/>
          </p:cNvSpPr>
          <p:nvPr/>
        </p:nvSpPr>
        <p:spPr bwMode="auto">
          <a:xfrm>
            <a:off x="228600" y="4678363"/>
            <a:ext cx="6172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chemeClr val="accent2"/>
                </a:solidFill>
              </a:rPr>
              <a:t>二、导体的静电平衡状态</a:t>
            </a:r>
          </a:p>
        </p:txBody>
      </p:sp>
      <p:sp>
        <p:nvSpPr>
          <p:cNvPr id="2061" name="Rectangle 13"/>
          <p:cNvSpPr>
            <a:spLocks noChangeArrowheads="1"/>
          </p:cNvSpPr>
          <p:nvPr/>
        </p:nvSpPr>
        <p:spPr bwMode="auto">
          <a:xfrm>
            <a:off x="0" y="90805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062" name="Text Box 14"/>
          <p:cNvSpPr txBox="1">
            <a:spLocks noChangeArrowheads="1"/>
          </p:cNvSpPr>
          <p:nvPr/>
        </p:nvSpPr>
        <p:spPr bwMode="auto">
          <a:xfrm>
            <a:off x="914400" y="5638800"/>
            <a:ext cx="7327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rgbClr val="CC3300"/>
                </a:solidFill>
              </a:rPr>
              <a:t>导体内部和表面都没有电荷</a:t>
            </a:r>
            <a:r>
              <a:rPr lang="zh-CN" altLang="en-US" sz="2800">
                <a:solidFill>
                  <a:srgbClr val="008000"/>
                </a:solidFill>
              </a:rPr>
              <a:t>定向</a:t>
            </a:r>
            <a:r>
              <a:rPr lang="zh-CN" altLang="en-US" sz="2800">
                <a:solidFill>
                  <a:srgbClr val="CC3300"/>
                </a:solidFill>
              </a:rPr>
              <a:t>移动的状态。</a:t>
            </a:r>
            <a:endParaRPr lang="en-US" altLang="zh-CN" sz="2800">
              <a:latin typeface="宋体" pitchFamily="2" charset="-122"/>
            </a:endParaRPr>
          </a:p>
        </p:txBody>
      </p:sp>
      <p:sp>
        <p:nvSpPr>
          <p:cNvPr id="2063" name="Text Box 15"/>
          <p:cNvSpPr txBox="1">
            <a:spLocks noChangeArrowheads="1"/>
          </p:cNvSpPr>
          <p:nvPr/>
        </p:nvSpPr>
        <p:spPr bwMode="auto">
          <a:xfrm>
            <a:off x="1087438" y="217488"/>
            <a:ext cx="678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3600" dirty="0">
                <a:solidFill>
                  <a:srgbClr val="CC3300"/>
                </a:solidFill>
              </a:rPr>
              <a:t>2.1</a:t>
            </a:r>
            <a:r>
              <a:rPr lang="en-US" altLang="zh-CN" sz="3600" dirty="0">
                <a:solidFill>
                  <a:srgbClr val="CC3300"/>
                </a:solidFill>
                <a:latin typeface="宋体" pitchFamily="2" charset="-122"/>
              </a:rPr>
              <a:t> </a:t>
            </a:r>
            <a:r>
              <a:rPr lang="zh-CN" altLang="en-US" sz="3600" dirty="0">
                <a:solidFill>
                  <a:srgbClr val="CC3300"/>
                </a:solidFill>
                <a:latin typeface="宋体" pitchFamily="2" charset="-122"/>
              </a:rPr>
              <a:t>静电场中的导体</a:t>
            </a:r>
            <a:r>
              <a:rPr lang="en-US" altLang="zh-CN" sz="3600" dirty="0">
                <a:solidFill>
                  <a:srgbClr val="CC3300"/>
                </a:solidFill>
              </a:rPr>
              <a:t>(Conductors)</a:t>
            </a:r>
          </a:p>
        </p:txBody>
      </p:sp>
    </p:spTree>
  </p:cSld>
  <p:clrMapOvr>
    <a:overrideClrMapping bg1="lt1" tx1="dk1" bg2="lt2" tx2="dk2" accent1="accent1" accent2="accent2" accent3="accent3" accent4="accent4" accent5="accent5" accent6="accent6" hlink="hlink" folHlink="folHlink"/>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63"/>
                                        </p:tgtEl>
                                        <p:attrNameLst>
                                          <p:attrName>style.visibility</p:attrName>
                                        </p:attrNameLst>
                                      </p:cBhvr>
                                      <p:to>
                                        <p:strVal val="visible"/>
                                      </p:to>
                                    </p:set>
                                    <p:animEffect transition="in" filter="wipe(up)">
                                      <p:cBhvr>
                                        <p:cTn id="7" dur="500"/>
                                        <p:tgtEl>
                                          <p:spTgt spid="2063"/>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2061"/>
                                        </p:tgtEl>
                                        <p:attrNameLst>
                                          <p:attrName>style.visibility</p:attrName>
                                        </p:attrNameLst>
                                      </p:cBhvr>
                                      <p:to>
                                        <p:strVal val="visible"/>
                                      </p:to>
                                    </p:set>
                                    <p:animEffect transition="in" filter="strips(upRight)">
                                      <p:cBhvr>
                                        <p:cTn id="11" dur="500"/>
                                        <p:tgtEl>
                                          <p:spTgt spid="206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grpId="0" nodeType="clickEffect">
                                  <p:stCondLst>
                                    <p:cond delay="0"/>
                                  </p:stCondLst>
                                  <p:childTnLst>
                                    <p:set>
                                      <p:cBhvr>
                                        <p:cTn id="15" dur="1" fill="hold">
                                          <p:stCondLst>
                                            <p:cond delay="0"/>
                                          </p:stCondLst>
                                        </p:cTn>
                                        <p:tgtEl>
                                          <p:spTgt spid="2051"/>
                                        </p:tgtEl>
                                        <p:attrNameLst>
                                          <p:attrName>style.visibility</p:attrName>
                                        </p:attrNameLst>
                                      </p:cBhvr>
                                      <p:to>
                                        <p:strVal val="visible"/>
                                      </p:to>
                                    </p:set>
                                    <p:animEffect transition="in" filter="box(out)">
                                      <p:cBhvr>
                                        <p:cTn id="16" dur="500"/>
                                        <p:tgtEl>
                                          <p:spTgt spid="205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055"/>
                                        </p:tgtEl>
                                        <p:attrNameLst>
                                          <p:attrName>style.visibility</p:attrName>
                                        </p:attrNameLst>
                                      </p:cBhvr>
                                      <p:to>
                                        <p:strVal val="visible"/>
                                      </p:to>
                                    </p:set>
                                    <p:animEffect transition="in" filter="blinds(horizontal)">
                                      <p:cBhvr>
                                        <p:cTn id="21" dur="500"/>
                                        <p:tgtEl>
                                          <p:spTgt spid="205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5" fill="hold" grpId="0" nodeType="clickEffect">
                                  <p:stCondLst>
                                    <p:cond delay="0"/>
                                  </p:stCondLst>
                                  <p:childTnLst>
                                    <p:set>
                                      <p:cBhvr>
                                        <p:cTn id="25" dur="1" fill="hold">
                                          <p:stCondLst>
                                            <p:cond delay="0"/>
                                          </p:stCondLst>
                                        </p:cTn>
                                        <p:tgtEl>
                                          <p:spTgt spid="2056"/>
                                        </p:tgtEl>
                                        <p:attrNameLst>
                                          <p:attrName>style.visibility</p:attrName>
                                        </p:attrNameLst>
                                      </p:cBhvr>
                                      <p:to>
                                        <p:strVal val="visible"/>
                                      </p:to>
                                    </p:set>
                                    <p:animEffect transition="in" filter="blinds(vertical)">
                                      <p:cBhvr>
                                        <p:cTn id="26" dur="500"/>
                                        <p:tgtEl>
                                          <p:spTgt spid="20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grpId="0" nodeType="clickEffect">
                                  <p:stCondLst>
                                    <p:cond delay="0"/>
                                  </p:stCondLst>
                                  <p:childTnLst>
                                    <p:set>
                                      <p:cBhvr>
                                        <p:cTn id="30" dur="1" fill="hold">
                                          <p:stCondLst>
                                            <p:cond delay="0"/>
                                          </p:stCondLst>
                                        </p:cTn>
                                        <p:tgtEl>
                                          <p:spTgt spid="2057"/>
                                        </p:tgtEl>
                                        <p:attrNameLst>
                                          <p:attrName>style.visibility</p:attrName>
                                        </p:attrNameLst>
                                      </p:cBhvr>
                                      <p:to>
                                        <p:strVal val="visible"/>
                                      </p:to>
                                    </p:set>
                                    <p:animEffect transition="in" filter="blinds(vertical)">
                                      <p:cBhvr>
                                        <p:cTn id="31" dur="500"/>
                                        <p:tgtEl>
                                          <p:spTgt spid="205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060"/>
                                        </p:tgtEl>
                                        <p:attrNameLst>
                                          <p:attrName>style.visibility</p:attrName>
                                        </p:attrNameLst>
                                      </p:cBhvr>
                                      <p:to>
                                        <p:strVal val="visible"/>
                                      </p:to>
                                    </p:set>
                                    <p:animEffect transition="in" filter="blinds(horizontal)">
                                      <p:cBhvr>
                                        <p:cTn id="36" dur="500"/>
                                        <p:tgtEl>
                                          <p:spTgt spid="206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62"/>
                                        </p:tgtEl>
                                        <p:attrNameLst>
                                          <p:attrName>style.visibility</p:attrName>
                                        </p:attrNameLst>
                                      </p:cBhvr>
                                      <p:to>
                                        <p:strVal val="visible"/>
                                      </p:to>
                                    </p:set>
                                    <p:animEffect transition="in" filter="wipe(left)">
                                      <p:cBhvr>
                                        <p:cTn id="41" dur="5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autoUpdateAnimBg="0"/>
      <p:bldP spid="2055" grpId="0" autoUpdateAnimBg="0"/>
      <p:bldP spid="2056" grpId="0" autoUpdateAnimBg="0"/>
      <p:bldP spid="2057" grpId="0" autoUpdateAnimBg="0"/>
      <p:bldP spid="2060" grpId="0" autoUpdateAnimBg="0"/>
      <p:bldP spid="2061" grpId="0" animBg="1"/>
      <p:bldP spid="2062" grpId="0" autoUpdateAnimBg="0"/>
      <p:bldP spid="20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饼形 2"/>
          <p:cNvSpPr/>
          <p:nvPr/>
        </p:nvSpPr>
        <p:spPr bwMode="auto">
          <a:xfrm rot="10800000">
            <a:off x="1763688" y="1934341"/>
            <a:ext cx="3168352" cy="2952328"/>
          </a:xfrm>
          <a:prstGeom prst="pie">
            <a:avLst>
              <a:gd name="adj1" fmla="val 5376834"/>
              <a:gd name="adj2" fmla="val 16200000"/>
            </a:avLst>
          </a:prstGeom>
          <a:noFill/>
          <a:ln w="57150" cap="flat" cmpd="sng" algn="ctr">
            <a:solidFill>
              <a:srgbClr val="0000CC"/>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宋体" pitchFamily="2" charset="-122"/>
              <a:ea typeface="宋体" pitchFamily="2" charset="-122"/>
            </a:endParaRPr>
          </a:p>
        </p:txBody>
      </p:sp>
      <p:sp>
        <p:nvSpPr>
          <p:cNvPr id="4" name="文本框 3"/>
          <p:cNvSpPr txBox="1"/>
          <p:nvPr/>
        </p:nvSpPr>
        <p:spPr>
          <a:xfrm>
            <a:off x="35496" y="188640"/>
            <a:ext cx="9433048" cy="646331"/>
          </a:xfrm>
          <a:prstGeom prst="rect">
            <a:avLst/>
          </a:prstGeom>
          <a:noFill/>
        </p:spPr>
        <p:txBody>
          <a:bodyPr wrap="square" rtlCol="0">
            <a:spAutoFit/>
          </a:bodyPr>
          <a:lstStyle/>
          <a:p>
            <a:r>
              <a:rPr lang="zh-CN" altLang="en-US" sz="3600" dirty="0"/>
              <a:t>半球面中电势和电场的问题（电荷均匀分布）</a:t>
            </a:r>
          </a:p>
        </p:txBody>
      </p:sp>
      <p:grpSp>
        <p:nvGrpSpPr>
          <p:cNvPr id="10" name="组合 9"/>
          <p:cNvGrpSpPr/>
          <p:nvPr/>
        </p:nvGrpSpPr>
        <p:grpSpPr>
          <a:xfrm>
            <a:off x="1763688" y="1932985"/>
            <a:ext cx="3168352" cy="2952328"/>
            <a:chOff x="971600" y="1556792"/>
            <a:chExt cx="3168352" cy="2952328"/>
          </a:xfrm>
        </p:grpSpPr>
        <p:sp>
          <p:nvSpPr>
            <p:cNvPr id="2" name="饼形 1"/>
            <p:cNvSpPr/>
            <p:nvPr/>
          </p:nvSpPr>
          <p:spPr bwMode="auto">
            <a:xfrm>
              <a:off x="971600" y="1556792"/>
              <a:ext cx="3168352" cy="2952328"/>
            </a:xfrm>
            <a:prstGeom prst="pie">
              <a:avLst>
                <a:gd name="adj1" fmla="val 5376834"/>
                <a:gd name="adj2" fmla="val 16200000"/>
              </a:avLst>
            </a:prstGeom>
            <a:noFill/>
            <a:ln w="57150" cap="flat" cmpd="sng" algn="ctr">
              <a:solidFill>
                <a:srgbClr val="0000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宋体" pitchFamily="2" charset="-122"/>
                <a:ea typeface="宋体" pitchFamily="2" charset="-122"/>
              </a:endParaRPr>
            </a:p>
          </p:txBody>
        </p:sp>
        <p:sp>
          <p:nvSpPr>
            <p:cNvPr id="5" name="椭圆 4"/>
            <p:cNvSpPr/>
            <p:nvPr/>
          </p:nvSpPr>
          <p:spPr bwMode="auto">
            <a:xfrm>
              <a:off x="2447764" y="3307962"/>
              <a:ext cx="216024" cy="216024"/>
            </a:xfrm>
            <a:prstGeom prst="ellipse">
              <a:avLst/>
            </a:prstGeom>
            <a:solidFill>
              <a:srgbClr val="CC3300"/>
            </a:solidFill>
            <a:ln w="19050" cap="flat" cmpd="sng" algn="ctr">
              <a:solidFill>
                <a:srgbClr val="CC33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宋体" pitchFamily="2" charset="-122"/>
                <a:ea typeface="宋体" pitchFamily="2" charset="-122"/>
              </a:endParaRPr>
            </a:p>
          </p:txBody>
        </p:sp>
        <p:sp>
          <p:nvSpPr>
            <p:cNvPr id="6" name="椭圆 5"/>
            <p:cNvSpPr/>
            <p:nvPr/>
          </p:nvSpPr>
          <p:spPr bwMode="auto">
            <a:xfrm>
              <a:off x="2447764" y="2060848"/>
              <a:ext cx="216024" cy="216024"/>
            </a:xfrm>
            <a:prstGeom prst="ellipse">
              <a:avLst/>
            </a:prstGeom>
            <a:solidFill>
              <a:srgbClr val="CC3300"/>
            </a:solidFill>
            <a:ln w="19050" cap="flat" cmpd="sng" algn="ctr">
              <a:solidFill>
                <a:srgbClr val="CC33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宋体" pitchFamily="2" charset="-122"/>
                <a:ea typeface="宋体" pitchFamily="2" charset="-122"/>
              </a:endParaRPr>
            </a:p>
          </p:txBody>
        </p:sp>
        <p:sp>
          <p:nvSpPr>
            <p:cNvPr id="7" name="文本框 6"/>
            <p:cNvSpPr txBox="1"/>
            <p:nvPr/>
          </p:nvSpPr>
          <p:spPr>
            <a:xfrm>
              <a:off x="2023057" y="1799238"/>
              <a:ext cx="576064" cy="523220"/>
            </a:xfrm>
            <a:prstGeom prst="rect">
              <a:avLst/>
            </a:prstGeom>
            <a:noFill/>
          </p:spPr>
          <p:txBody>
            <a:bodyPr wrap="square" rtlCol="0">
              <a:spAutoFit/>
            </a:bodyPr>
            <a:lstStyle/>
            <a:p>
              <a:r>
                <a:rPr lang="en-US" altLang="zh-CN" dirty="0"/>
                <a:t>1</a:t>
              </a:r>
              <a:endParaRPr lang="zh-CN" altLang="en-US" dirty="0"/>
            </a:p>
          </p:txBody>
        </p:sp>
        <p:sp>
          <p:nvSpPr>
            <p:cNvPr id="8" name="文本框 7"/>
            <p:cNvSpPr txBox="1"/>
            <p:nvPr/>
          </p:nvSpPr>
          <p:spPr>
            <a:xfrm>
              <a:off x="2087724" y="3415974"/>
              <a:ext cx="576064" cy="523220"/>
            </a:xfrm>
            <a:prstGeom prst="rect">
              <a:avLst/>
            </a:prstGeom>
            <a:noFill/>
          </p:spPr>
          <p:txBody>
            <a:bodyPr wrap="square" rtlCol="0">
              <a:spAutoFit/>
            </a:bodyPr>
            <a:lstStyle/>
            <a:p>
              <a:r>
                <a:rPr lang="en-US" altLang="zh-CN" dirty="0"/>
                <a:t>2</a:t>
              </a:r>
              <a:endParaRPr lang="zh-CN" altLang="en-US" dirty="0"/>
            </a:p>
          </p:txBody>
        </p:sp>
      </p:grpSp>
      <p:sp>
        <p:nvSpPr>
          <p:cNvPr id="9" name="文本框 8"/>
          <p:cNvSpPr txBox="1"/>
          <p:nvPr/>
        </p:nvSpPr>
        <p:spPr>
          <a:xfrm>
            <a:off x="467544" y="980728"/>
            <a:ext cx="6048672" cy="523220"/>
          </a:xfrm>
          <a:prstGeom prst="rect">
            <a:avLst/>
          </a:prstGeom>
          <a:noFill/>
        </p:spPr>
        <p:txBody>
          <a:bodyPr wrap="square" rtlCol="0">
            <a:spAutoFit/>
          </a:bodyPr>
          <a:lstStyle/>
          <a:p>
            <a:r>
              <a:rPr lang="zh-CN" altLang="en-US" dirty="0">
                <a:solidFill>
                  <a:srgbClr val="FF0000"/>
                </a:solidFill>
              </a:rPr>
              <a:t>半球面底面中的任意两点电势相等</a:t>
            </a:r>
          </a:p>
        </p:txBody>
      </p:sp>
      <p:sp>
        <p:nvSpPr>
          <p:cNvPr id="11" name="文本框 10"/>
          <p:cNvSpPr txBox="1"/>
          <p:nvPr/>
        </p:nvSpPr>
        <p:spPr>
          <a:xfrm>
            <a:off x="5364088" y="1556792"/>
            <a:ext cx="3672408" cy="954107"/>
          </a:xfrm>
          <a:prstGeom prst="rect">
            <a:avLst/>
          </a:prstGeom>
          <a:noFill/>
        </p:spPr>
        <p:txBody>
          <a:bodyPr wrap="square" rtlCol="0">
            <a:spAutoFit/>
          </a:bodyPr>
          <a:lstStyle/>
          <a:p>
            <a:r>
              <a:rPr lang="zh-CN" altLang="en-US" dirty="0"/>
              <a:t>补齐整个球面，左右半球显然是对称的</a:t>
            </a:r>
          </a:p>
        </p:txBody>
      </p:sp>
      <p:sp>
        <p:nvSpPr>
          <p:cNvPr id="12" name="文本框 11"/>
          <p:cNvSpPr txBox="1"/>
          <p:nvPr/>
        </p:nvSpPr>
        <p:spPr>
          <a:xfrm>
            <a:off x="5364088" y="2636912"/>
            <a:ext cx="3672408" cy="1384995"/>
          </a:xfrm>
          <a:prstGeom prst="rect">
            <a:avLst/>
          </a:prstGeom>
          <a:noFill/>
        </p:spPr>
        <p:txBody>
          <a:bodyPr wrap="square" rtlCol="0">
            <a:spAutoFit/>
          </a:bodyPr>
          <a:lstStyle/>
          <a:p>
            <a:r>
              <a:rPr lang="zh-CN" altLang="en-US" dirty="0"/>
              <a:t>左右半球在任意的点，比如</a:t>
            </a:r>
            <a:r>
              <a:rPr lang="en-US" altLang="zh-CN" dirty="0"/>
              <a:t>1</a:t>
            </a:r>
            <a:r>
              <a:rPr lang="zh-CN" altLang="en-US" dirty="0"/>
              <a:t>点贡献的电场相同</a:t>
            </a:r>
          </a:p>
        </p:txBody>
      </p:sp>
      <p:sp>
        <p:nvSpPr>
          <p:cNvPr id="13" name="文本框 12"/>
          <p:cNvSpPr txBox="1"/>
          <p:nvPr/>
        </p:nvSpPr>
        <p:spPr>
          <a:xfrm>
            <a:off x="5436096" y="4221088"/>
            <a:ext cx="3672408" cy="954107"/>
          </a:xfrm>
          <a:prstGeom prst="rect">
            <a:avLst/>
          </a:prstGeom>
          <a:noFill/>
        </p:spPr>
        <p:txBody>
          <a:bodyPr wrap="square" rtlCol="0">
            <a:spAutoFit/>
          </a:bodyPr>
          <a:lstStyle/>
          <a:p>
            <a:r>
              <a:rPr lang="zh-CN" altLang="en-US" dirty="0"/>
              <a:t>我们已知，</a:t>
            </a:r>
            <a:r>
              <a:rPr lang="zh-CN" altLang="en-US" dirty="0">
                <a:solidFill>
                  <a:srgbClr val="0000CC"/>
                </a:solidFill>
              </a:rPr>
              <a:t>球面内电场处处为零</a:t>
            </a:r>
          </a:p>
        </p:txBody>
      </p:sp>
      <p:sp>
        <p:nvSpPr>
          <p:cNvPr id="14" name="文本框 13"/>
          <p:cNvSpPr txBox="1"/>
          <p:nvPr/>
        </p:nvSpPr>
        <p:spPr>
          <a:xfrm>
            <a:off x="611560" y="5301208"/>
            <a:ext cx="8532440" cy="1384995"/>
          </a:xfrm>
          <a:prstGeom prst="rect">
            <a:avLst/>
          </a:prstGeom>
          <a:noFill/>
        </p:spPr>
        <p:txBody>
          <a:bodyPr wrap="square" rtlCol="0">
            <a:spAutoFit/>
          </a:bodyPr>
          <a:lstStyle/>
          <a:p>
            <a:r>
              <a:rPr lang="zh-CN" altLang="en-US" dirty="0"/>
              <a:t>因此，左右半球在</a:t>
            </a:r>
            <a:r>
              <a:rPr lang="en-US" altLang="zh-CN" dirty="0"/>
              <a:t>1</a:t>
            </a:r>
            <a:r>
              <a:rPr lang="zh-CN" altLang="en-US" dirty="0"/>
              <a:t>点的电场需要抵消，这意味着每个半球在</a:t>
            </a:r>
            <a:r>
              <a:rPr lang="en-US" altLang="zh-CN" dirty="0"/>
              <a:t>1</a:t>
            </a:r>
            <a:r>
              <a:rPr lang="zh-CN" altLang="en-US" dirty="0"/>
              <a:t>点激发的电场只能在水平方向，没有竖直分量，因此从</a:t>
            </a:r>
            <a:r>
              <a:rPr lang="en-US" altLang="zh-CN" dirty="0"/>
              <a:t>1</a:t>
            </a:r>
            <a:r>
              <a:rPr lang="zh-CN" altLang="en-US" dirty="0"/>
              <a:t>点到</a:t>
            </a:r>
            <a:r>
              <a:rPr lang="en-US" altLang="zh-CN" dirty="0"/>
              <a:t>2</a:t>
            </a:r>
            <a:r>
              <a:rPr lang="zh-CN" altLang="en-US" dirty="0"/>
              <a:t>点，电场不做功，电势不变</a:t>
            </a:r>
          </a:p>
        </p:txBody>
      </p:sp>
    </p:spTree>
    <p:extLst>
      <p:ext uri="{BB962C8B-B14F-4D97-AF65-F5344CB8AC3E}">
        <p14:creationId xmlns:p14="http://schemas.microsoft.com/office/powerpoint/2010/main" val="2589642981"/>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12"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5577" y="763347"/>
            <a:ext cx="3168352" cy="2952328"/>
            <a:chOff x="971600" y="1556792"/>
            <a:chExt cx="3168352" cy="2952328"/>
          </a:xfrm>
        </p:grpSpPr>
        <p:sp>
          <p:nvSpPr>
            <p:cNvPr id="3" name="饼形 2"/>
            <p:cNvSpPr/>
            <p:nvPr/>
          </p:nvSpPr>
          <p:spPr bwMode="auto">
            <a:xfrm>
              <a:off x="971600" y="1556792"/>
              <a:ext cx="3168352" cy="2952328"/>
            </a:xfrm>
            <a:prstGeom prst="pie">
              <a:avLst>
                <a:gd name="adj1" fmla="val 5376834"/>
                <a:gd name="adj2" fmla="val 16200000"/>
              </a:avLst>
            </a:prstGeom>
            <a:noFill/>
            <a:ln w="57150" cap="flat" cmpd="sng" algn="ctr">
              <a:solidFill>
                <a:srgbClr val="0000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宋体" pitchFamily="2" charset="-122"/>
                <a:ea typeface="宋体" pitchFamily="2" charset="-122"/>
              </a:endParaRPr>
            </a:p>
          </p:txBody>
        </p:sp>
        <p:sp>
          <p:nvSpPr>
            <p:cNvPr id="4" name="椭圆 3"/>
            <p:cNvSpPr/>
            <p:nvPr/>
          </p:nvSpPr>
          <p:spPr bwMode="auto">
            <a:xfrm>
              <a:off x="2447764" y="3307962"/>
              <a:ext cx="216024" cy="216024"/>
            </a:xfrm>
            <a:prstGeom prst="ellipse">
              <a:avLst/>
            </a:prstGeom>
            <a:solidFill>
              <a:srgbClr val="CC3300"/>
            </a:solidFill>
            <a:ln w="19050" cap="flat" cmpd="sng" algn="ctr">
              <a:solidFill>
                <a:srgbClr val="CC33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宋体" pitchFamily="2" charset="-122"/>
                <a:ea typeface="宋体" pitchFamily="2" charset="-122"/>
              </a:endParaRPr>
            </a:p>
          </p:txBody>
        </p:sp>
        <p:sp>
          <p:nvSpPr>
            <p:cNvPr id="5" name="椭圆 4"/>
            <p:cNvSpPr/>
            <p:nvPr/>
          </p:nvSpPr>
          <p:spPr bwMode="auto">
            <a:xfrm>
              <a:off x="2447764" y="2060848"/>
              <a:ext cx="216024" cy="216024"/>
            </a:xfrm>
            <a:prstGeom prst="ellipse">
              <a:avLst/>
            </a:prstGeom>
            <a:solidFill>
              <a:srgbClr val="CC3300"/>
            </a:solidFill>
            <a:ln w="19050" cap="flat" cmpd="sng" algn="ctr">
              <a:solidFill>
                <a:srgbClr val="CC33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宋体" pitchFamily="2" charset="-122"/>
                <a:ea typeface="宋体" pitchFamily="2" charset="-122"/>
              </a:endParaRPr>
            </a:p>
          </p:txBody>
        </p:sp>
        <p:sp>
          <p:nvSpPr>
            <p:cNvPr id="6" name="文本框 5"/>
            <p:cNvSpPr txBox="1"/>
            <p:nvPr/>
          </p:nvSpPr>
          <p:spPr>
            <a:xfrm>
              <a:off x="2023057" y="1799238"/>
              <a:ext cx="576064" cy="523220"/>
            </a:xfrm>
            <a:prstGeom prst="rect">
              <a:avLst/>
            </a:prstGeom>
            <a:noFill/>
          </p:spPr>
          <p:txBody>
            <a:bodyPr wrap="square" rtlCol="0">
              <a:spAutoFit/>
            </a:bodyPr>
            <a:lstStyle/>
            <a:p>
              <a:r>
                <a:rPr lang="en-US" altLang="zh-CN" dirty="0"/>
                <a:t>1</a:t>
              </a:r>
              <a:endParaRPr lang="zh-CN" altLang="en-US" dirty="0"/>
            </a:p>
          </p:txBody>
        </p:sp>
        <p:sp>
          <p:nvSpPr>
            <p:cNvPr id="7" name="文本框 6"/>
            <p:cNvSpPr txBox="1"/>
            <p:nvPr/>
          </p:nvSpPr>
          <p:spPr>
            <a:xfrm>
              <a:off x="2087724" y="3415974"/>
              <a:ext cx="576064" cy="523220"/>
            </a:xfrm>
            <a:prstGeom prst="rect">
              <a:avLst/>
            </a:prstGeom>
            <a:noFill/>
          </p:spPr>
          <p:txBody>
            <a:bodyPr wrap="square" rtlCol="0">
              <a:spAutoFit/>
            </a:bodyPr>
            <a:lstStyle/>
            <a:p>
              <a:r>
                <a:rPr lang="en-US" altLang="zh-CN" dirty="0"/>
                <a:t>2</a:t>
              </a:r>
              <a:endParaRPr lang="zh-CN" altLang="en-US" dirty="0"/>
            </a:p>
          </p:txBody>
        </p:sp>
      </p:grpSp>
      <p:sp>
        <p:nvSpPr>
          <p:cNvPr id="8" name="饼形 7"/>
          <p:cNvSpPr/>
          <p:nvPr/>
        </p:nvSpPr>
        <p:spPr bwMode="auto">
          <a:xfrm rot="10800000">
            <a:off x="755577" y="764703"/>
            <a:ext cx="3168352" cy="2952328"/>
          </a:xfrm>
          <a:prstGeom prst="pie">
            <a:avLst>
              <a:gd name="adj1" fmla="val 5376834"/>
              <a:gd name="adj2" fmla="val 16200000"/>
            </a:avLst>
          </a:prstGeom>
          <a:noFill/>
          <a:ln w="57150" cap="flat" cmpd="sng" algn="ctr">
            <a:solidFill>
              <a:srgbClr val="0000CC"/>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宋体" pitchFamily="2" charset="-122"/>
              <a:ea typeface="宋体" pitchFamily="2" charset="-122"/>
            </a:endParaRPr>
          </a:p>
        </p:txBody>
      </p:sp>
      <p:sp>
        <p:nvSpPr>
          <p:cNvPr id="9" name="文本框 8"/>
          <p:cNvSpPr txBox="1"/>
          <p:nvPr/>
        </p:nvSpPr>
        <p:spPr>
          <a:xfrm>
            <a:off x="27012" y="100418"/>
            <a:ext cx="8793460" cy="523220"/>
          </a:xfrm>
          <a:prstGeom prst="rect">
            <a:avLst/>
          </a:prstGeom>
          <a:noFill/>
        </p:spPr>
        <p:txBody>
          <a:bodyPr wrap="square" rtlCol="0">
            <a:spAutoFit/>
          </a:bodyPr>
          <a:lstStyle/>
          <a:p>
            <a:r>
              <a:rPr lang="zh-CN" altLang="en-US" dirty="0">
                <a:solidFill>
                  <a:srgbClr val="FF0000"/>
                </a:solidFill>
              </a:rPr>
              <a:t>半球面底面中的任意两点电势相等（方法二）</a:t>
            </a:r>
          </a:p>
        </p:txBody>
      </p:sp>
      <p:sp>
        <p:nvSpPr>
          <p:cNvPr id="10" name="文本框 9"/>
          <p:cNvSpPr txBox="1"/>
          <p:nvPr/>
        </p:nvSpPr>
        <p:spPr>
          <a:xfrm>
            <a:off x="368441" y="913460"/>
            <a:ext cx="828093" cy="707886"/>
          </a:xfrm>
          <a:prstGeom prst="rect">
            <a:avLst/>
          </a:prstGeom>
          <a:noFill/>
        </p:spPr>
        <p:txBody>
          <a:bodyPr wrap="square" rtlCol="0">
            <a:spAutoFit/>
          </a:bodyPr>
          <a:lstStyle/>
          <a:p>
            <a:r>
              <a:rPr lang="en-US" altLang="zh-CN" sz="4000" dirty="0">
                <a:solidFill>
                  <a:srgbClr val="0000CC"/>
                </a:solidFill>
              </a:rPr>
              <a:t>A</a:t>
            </a:r>
            <a:endParaRPr lang="zh-CN" altLang="en-US" sz="4000" dirty="0">
              <a:solidFill>
                <a:srgbClr val="0000CC"/>
              </a:solidFill>
            </a:endParaRPr>
          </a:p>
        </p:txBody>
      </p:sp>
      <p:sp>
        <p:nvSpPr>
          <p:cNvPr id="11" name="文本框 10"/>
          <p:cNvSpPr txBox="1"/>
          <p:nvPr/>
        </p:nvSpPr>
        <p:spPr>
          <a:xfrm>
            <a:off x="3815915" y="913460"/>
            <a:ext cx="828093" cy="707886"/>
          </a:xfrm>
          <a:prstGeom prst="rect">
            <a:avLst/>
          </a:prstGeom>
          <a:noFill/>
        </p:spPr>
        <p:txBody>
          <a:bodyPr wrap="square" rtlCol="0">
            <a:spAutoFit/>
          </a:bodyPr>
          <a:lstStyle/>
          <a:p>
            <a:r>
              <a:rPr lang="en-US" altLang="zh-CN" sz="4000" dirty="0">
                <a:solidFill>
                  <a:srgbClr val="0000CC"/>
                </a:solidFill>
              </a:rPr>
              <a:t>B</a:t>
            </a:r>
            <a:endParaRPr lang="zh-CN" altLang="en-US" sz="4000" dirty="0">
              <a:solidFill>
                <a:srgbClr val="0000CC"/>
              </a:solidFill>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724825662"/>
              </p:ext>
            </p:extLst>
          </p:nvPr>
        </p:nvGraphicFramePr>
        <p:xfrm>
          <a:off x="5197475" y="828675"/>
          <a:ext cx="2782888" cy="1698625"/>
        </p:xfrm>
        <a:graphic>
          <a:graphicData uri="http://schemas.openxmlformats.org/presentationml/2006/ole">
            <mc:AlternateContent xmlns:mc="http://schemas.openxmlformats.org/markup-compatibility/2006">
              <mc:Choice xmlns:v="urn:schemas-microsoft-com:vml" Requires="v">
                <p:oleObj name="Equation" r:id="rId2" imgW="749160" imgH="457200" progId="Equation.DSMT4">
                  <p:embed/>
                </p:oleObj>
              </mc:Choice>
              <mc:Fallback>
                <p:oleObj name="Equation" r:id="rId2" imgW="749160" imgH="457200" progId="Equation.DSMT4">
                  <p:embed/>
                  <p:pic>
                    <p:nvPicPr>
                      <p:cNvPr id="0" name=""/>
                      <p:cNvPicPr/>
                      <p:nvPr/>
                    </p:nvPicPr>
                    <p:blipFill>
                      <a:blip r:embed="rId3"/>
                      <a:stretch>
                        <a:fillRect/>
                      </a:stretch>
                    </p:blipFill>
                    <p:spPr>
                      <a:xfrm>
                        <a:off x="5197475" y="828675"/>
                        <a:ext cx="2782888" cy="1698625"/>
                      </a:xfrm>
                      <a:prstGeom prst="rect">
                        <a:avLst/>
                      </a:prstGeom>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1190947230"/>
              </p:ext>
            </p:extLst>
          </p:nvPr>
        </p:nvGraphicFramePr>
        <p:xfrm>
          <a:off x="4094163" y="2730500"/>
          <a:ext cx="3930650" cy="1644650"/>
        </p:xfrm>
        <a:graphic>
          <a:graphicData uri="http://schemas.openxmlformats.org/presentationml/2006/ole">
            <mc:AlternateContent xmlns:mc="http://schemas.openxmlformats.org/markup-compatibility/2006">
              <mc:Choice xmlns:v="urn:schemas-microsoft-com:vml" Requires="v">
                <p:oleObj name="Equation" r:id="rId4" imgW="1091880" imgH="457200" progId="Equation.DSMT4">
                  <p:embed/>
                </p:oleObj>
              </mc:Choice>
              <mc:Fallback>
                <p:oleObj name="Equation" r:id="rId4" imgW="1091880" imgH="457200" progId="Equation.DSMT4">
                  <p:embed/>
                  <p:pic>
                    <p:nvPicPr>
                      <p:cNvPr id="0" name=""/>
                      <p:cNvPicPr/>
                      <p:nvPr/>
                    </p:nvPicPr>
                    <p:blipFill>
                      <a:blip r:embed="rId5"/>
                      <a:stretch>
                        <a:fillRect/>
                      </a:stretch>
                    </p:blipFill>
                    <p:spPr>
                      <a:xfrm>
                        <a:off x="4094163" y="2730500"/>
                        <a:ext cx="3930650" cy="1644650"/>
                      </a:xfrm>
                      <a:prstGeom prst="rect">
                        <a:avLst/>
                      </a:prstGeom>
                    </p:spPr>
                  </p:pic>
                </p:oleObj>
              </mc:Fallback>
            </mc:AlternateContent>
          </a:graphicData>
        </a:graphic>
      </p:graphicFrame>
      <p:sp>
        <p:nvSpPr>
          <p:cNvPr id="14" name="文本框 13"/>
          <p:cNvSpPr txBox="1"/>
          <p:nvPr/>
        </p:nvSpPr>
        <p:spPr>
          <a:xfrm>
            <a:off x="5724128" y="2905780"/>
            <a:ext cx="3456384" cy="523220"/>
          </a:xfrm>
          <a:prstGeom prst="rect">
            <a:avLst/>
          </a:prstGeom>
          <a:noFill/>
        </p:spPr>
        <p:txBody>
          <a:bodyPr wrap="square" rtlCol="0">
            <a:spAutoFit/>
          </a:bodyPr>
          <a:lstStyle/>
          <a:p>
            <a:r>
              <a:rPr lang="zh-CN" altLang="en-US" dirty="0">
                <a:solidFill>
                  <a:srgbClr val="0000CC"/>
                </a:solidFill>
              </a:rPr>
              <a:t>球面内处处电势相等</a:t>
            </a:r>
          </a:p>
        </p:txBody>
      </p:sp>
      <p:graphicFrame>
        <p:nvGraphicFramePr>
          <p:cNvPr id="15" name="对象 14"/>
          <p:cNvGraphicFramePr>
            <a:graphicFrameLocks noChangeAspect="1"/>
          </p:cNvGraphicFramePr>
          <p:nvPr>
            <p:extLst>
              <p:ext uri="{D42A27DB-BD31-4B8C-83A1-F6EECF244321}">
                <p14:modId xmlns:p14="http://schemas.microsoft.com/office/powerpoint/2010/main" val="1052436549"/>
              </p:ext>
            </p:extLst>
          </p:nvPr>
        </p:nvGraphicFramePr>
        <p:xfrm>
          <a:off x="812308" y="4686040"/>
          <a:ext cx="1982787" cy="1698625"/>
        </p:xfrm>
        <a:graphic>
          <a:graphicData uri="http://schemas.openxmlformats.org/presentationml/2006/ole">
            <mc:AlternateContent xmlns:mc="http://schemas.openxmlformats.org/markup-compatibility/2006">
              <mc:Choice xmlns:v="urn:schemas-microsoft-com:vml" Requires="v">
                <p:oleObj name="Equation" r:id="rId6" imgW="533160" imgH="457200" progId="Equation.DSMT4">
                  <p:embed/>
                </p:oleObj>
              </mc:Choice>
              <mc:Fallback>
                <p:oleObj name="Equation" r:id="rId6" imgW="533160" imgH="457200" progId="Equation.DSMT4">
                  <p:embed/>
                  <p:pic>
                    <p:nvPicPr>
                      <p:cNvPr id="12" name="对象 11"/>
                      <p:cNvPicPr/>
                      <p:nvPr/>
                    </p:nvPicPr>
                    <p:blipFill>
                      <a:blip r:embed="rId7"/>
                      <a:stretch>
                        <a:fillRect/>
                      </a:stretch>
                    </p:blipFill>
                    <p:spPr>
                      <a:xfrm>
                        <a:off x="812308" y="4686040"/>
                        <a:ext cx="1982787" cy="1698625"/>
                      </a:xfrm>
                      <a:prstGeom prst="rect">
                        <a:avLst/>
                      </a:prstGeom>
                    </p:spPr>
                  </p:pic>
                </p:oleObj>
              </mc:Fallback>
            </mc:AlternateContent>
          </a:graphicData>
        </a:graphic>
      </p:graphicFrame>
      <p:sp>
        <p:nvSpPr>
          <p:cNvPr id="16" name="文本框 15"/>
          <p:cNvSpPr txBox="1"/>
          <p:nvPr/>
        </p:nvSpPr>
        <p:spPr>
          <a:xfrm>
            <a:off x="-531658" y="4177959"/>
            <a:ext cx="3456384" cy="523220"/>
          </a:xfrm>
          <a:prstGeom prst="rect">
            <a:avLst/>
          </a:prstGeom>
          <a:noFill/>
        </p:spPr>
        <p:txBody>
          <a:bodyPr wrap="square" rtlCol="0">
            <a:spAutoFit/>
          </a:bodyPr>
          <a:lstStyle/>
          <a:p>
            <a:pPr algn="ctr"/>
            <a:r>
              <a:rPr lang="zh-CN" altLang="en-US" dirty="0">
                <a:solidFill>
                  <a:srgbClr val="0000CC"/>
                </a:solidFill>
              </a:rPr>
              <a:t>由对称性</a:t>
            </a:r>
          </a:p>
        </p:txBody>
      </p:sp>
      <p:graphicFrame>
        <p:nvGraphicFramePr>
          <p:cNvPr id="17" name="对象 16"/>
          <p:cNvGraphicFramePr>
            <a:graphicFrameLocks noChangeAspect="1"/>
          </p:cNvGraphicFramePr>
          <p:nvPr>
            <p:extLst>
              <p:ext uri="{D42A27DB-BD31-4B8C-83A1-F6EECF244321}">
                <p14:modId xmlns:p14="http://schemas.microsoft.com/office/powerpoint/2010/main" val="3101505374"/>
              </p:ext>
            </p:extLst>
          </p:nvPr>
        </p:nvGraphicFramePr>
        <p:xfrm>
          <a:off x="5197475" y="5085184"/>
          <a:ext cx="2088232" cy="916493"/>
        </p:xfrm>
        <a:graphic>
          <a:graphicData uri="http://schemas.openxmlformats.org/presentationml/2006/ole">
            <mc:AlternateContent xmlns:mc="http://schemas.openxmlformats.org/markup-compatibility/2006">
              <mc:Choice xmlns:v="urn:schemas-microsoft-com:vml" Requires="v">
                <p:oleObj name="Equation" r:id="rId8" imgW="520560" imgH="228600" progId="Equation.DSMT4">
                  <p:embed/>
                </p:oleObj>
              </mc:Choice>
              <mc:Fallback>
                <p:oleObj name="Equation" r:id="rId8" imgW="520560" imgH="228600" progId="Equation.DSMT4">
                  <p:embed/>
                  <p:pic>
                    <p:nvPicPr>
                      <p:cNvPr id="15" name="对象 14"/>
                      <p:cNvPicPr/>
                      <p:nvPr/>
                    </p:nvPicPr>
                    <p:blipFill>
                      <a:blip r:embed="rId9"/>
                      <a:stretch>
                        <a:fillRect/>
                      </a:stretch>
                    </p:blipFill>
                    <p:spPr>
                      <a:xfrm>
                        <a:off x="5197475" y="5085184"/>
                        <a:ext cx="2088232" cy="916493"/>
                      </a:xfrm>
                      <a:prstGeom prst="rect">
                        <a:avLst/>
                      </a:prstGeom>
                    </p:spPr>
                  </p:pic>
                </p:oleObj>
              </mc:Fallback>
            </mc:AlternateContent>
          </a:graphicData>
        </a:graphic>
      </p:graphicFrame>
      <p:sp>
        <p:nvSpPr>
          <p:cNvPr id="18" name="文本框 17"/>
          <p:cNvSpPr txBox="1"/>
          <p:nvPr/>
        </p:nvSpPr>
        <p:spPr>
          <a:xfrm>
            <a:off x="4423742" y="4630613"/>
            <a:ext cx="3456384" cy="523220"/>
          </a:xfrm>
          <a:prstGeom prst="rect">
            <a:avLst/>
          </a:prstGeom>
          <a:noFill/>
        </p:spPr>
        <p:txBody>
          <a:bodyPr wrap="square" rtlCol="0">
            <a:spAutoFit/>
          </a:bodyPr>
          <a:lstStyle/>
          <a:p>
            <a:pPr algn="ctr"/>
            <a:r>
              <a:rPr lang="zh-CN" altLang="en-US" dirty="0">
                <a:solidFill>
                  <a:srgbClr val="0000CC"/>
                </a:solidFill>
              </a:rPr>
              <a:t>带入（*）可得</a:t>
            </a:r>
          </a:p>
        </p:txBody>
      </p:sp>
      <p:sp>
        <p:nvSpPr>
          <p:cNvPr id="19" name="文本框 18"/>
          <p:cNvSpPr txBox="1"/>
          <p:nvPr/>
        </p:nvSpPr>
        <p:spPr>
          <a:xfrm>
            <a:off x="8028384" y="3715675"/>
            <a:ext cx="1128141" cy="523220"/>
          </a:xfrm>
          <a:prstGeom prst="rect">
            <a:avLst/>
          </a:prstGeom>
          <a:noFill/>
        </p:spPr>
        <p:txBody>
          <a:bodyPr wrap="square" rtlCol="0">
            <a:spAutoFit/>
          </a:bodyPr>
          <a:lstStyle/>
          <a:p>
            <a:pPr algn="ctr"/>
            <a:r>
              <a:rPr lang="zh-CN" altLang="en-US" dirty="0">
                <a:solidFill>
                  <a:srgbClr val="0000CC"/>
                </a:solidFill>
              </a:rPr>
              <a:t>（*）</a:t>
            </a:r>
          </a:p>
        </p:txBody>
      </p:sp>
    </p:spTree>
    <p:extLst>
      <p:ext uri="{BB962C8B-B14F-4D97-AF65-F5344CB8AC3E}">
        <p14:creationId xmlns:p14="http://schemas.microsoft.com/office/powerpoint/2010/main" val="156434395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55577" y="763347"/>
            <a:ext cx="3168352" cy="2952328"/>
            <a:chOff x="971600" y="1556792"/>
            <a:chExt cx="3168352" cy="2952328"/>
          </a:xfrm>
        </p:grpSpPr>
        <p:sp>
          <p:nvSpPr>
            <p:cNvPr id="3" name="饼形 2"/>
            <p:cNvSpPr/>
            <p:nvPr/>
          </p:nvSpPr>
          <p:spPr bwMode="auto">
            <a:xfrm>
              <a:off x="971600" y="1556792"/>
              <a:ext cx="3168352" cy="2952328"/>
            </a:xfrm>
            <a:prstGeom prst="pie">
              <a:avLst>
                <a:gd name="adj1" fmla="val 5376834"/>
                <a:gd name="adj2" fmla="val 16200000"/>
              </a:avLst>
            </a:prstGeom>
            <a:noFill/>
            <a:ln w="57150" cap="flat" cmpd="sng" algn="ctr">
              <a:solidFill>
                <a:srgbClr val="0000CC"/>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宋体" pitchFamily="2" charset="-122"/>
                <a:ea typeface="宋体" pitchFamily="2" charset="-122"/>
              </a:endParaRPr>
            </a:p>
          </p:txBody>
        </p:sp>
        <p:sp>
          <p:nvSpPr>
            <p:cNvPr id="4" name="椭圆 3"/>
            <p:cNvSpPr/>
            <p:nvPr/>
          </p:nvSpPr>
          <p:spPr bwMode="auto">
            <a:xfrm>
              <a:off x="2915815" y="2350237"/>
              <a:ext cx="216024" cy="216024"/>
            </a:xfrm>
            <a:prstGeom prst="ellipse">
              <a:avLst/>
            </a:prstGeom>
            <a:solidFill>
              <a:srgbClr val="CC3300"/>
            </a:solidFill>
            <a:ln w="19050" cap="flat" cmpd="sng" algn="ctr">
              <a:solidFill>
                <a:srgbClr val="CC33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宋体" pitchFamily="2" charset="-122"/>
                <a:ea typeface="宋体" pitchFamily="2" charset="-122"/>
              </a:endParaRPr>
            </a:p>
          </p:txBody>
        </p:sp>
        <p:sp>
          <p:nvSpPr>
            <p:cNvPr id="5" name="椭圆 4"/>
            <p:cNvSpPr/>
            <p:nvPr/>
          </p:nvSpPr>
          <p:spPr bwMode="auto">
            <a:xfrm>
              <a:off x="1979711" y="2350237"/>
              <a:ext cx="216024" cy="216024"/>
            </a:xfrm>
            <a:prstGeom prst="ellipse">
              <a:avLst/>
            </a:prstGeom>
            <a:solidFill>
              <a:srgbClr val="CC3300"/>
            </a:solidFill>
            <a:ln w="19050" cap="flat" cmpd="sng" algn="ctr">
              <a:solidFill>
                <a:srgbClr val="CC33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宋体" pitchFamily="2" charset="-122"/>
                <a:ea typeface="宋体" pitchFamily="2" charset="-122"/>
              </a:endParaRPr>
            </a:p>
          </p:txBody>
        </p:sp>
        <p:sp>
          <p:nvSpPr>
            <p:cNvPr id="6" name="文本框 5"/>
            <p:cNvSpPr txBox="1"/>
            <p:nvPr/>
          </p:nvSpPr>
          <p:spPr>
            <a:xfrm>
              <a:off x="1619671" y="1918189"/>
              <a:ext cx="576064" cy="523220"/>
            </a:xfrm>
            <a:prstGeom prst="rect">
              <a:avLst/>
            </a:prstGeom>
            <a:noFill/>
          </p:spPr>
          <p:txBody>
            <a:bodyPr wrap="square" rtlCol="0">
              <a:spAutoFit/>
            </a:bodyPr>
            <a:lstStyle/>
            <a:p>
              <a:r>
                <a:rPr lang="en-US" altLang="zh-CN" dirty="0"/>
                <a:t>1</a:t>
              </a:r>
              <a:endParaRPr lang="zh-CN" altLang="en-US" dirty="0"/>
            </a:p>
          </p:txBody>
        </p:sp>
        <p:sp>
          <p:nvSpPr>
            <p:cNvPr id="7" name="文本框 6"/>
            <p:cNvSpPr txBox="1"/>
            <p:nvPr/>
          </p:nvSpPr>
          <p:spPr>
            <a:xfrm>
              <a:off x="3059831" y="1935029"/>
              <a:ext cx="576064" cy="523220"/>
            </a:xfrm>
            <a:prstGeom prst="rect">
              <a:avLst/>
            </a:prstGeom>
            <a:noFill/>
          </p:spPr>
          <p:txBody>
            <a:bodyPr wrap="square" rtlCol="0">
              <a:spAutoFit/>
            </a:bodyPr>
            <a:lstStyle/>
            <a:p>
              <a:r>
                <a:rPr lang="en-US" altLang="zh-CN" dirty="0"/>
                <a:t>2</a:t>
              </a:r>
              <a:endParaRPr lang="zh-CN" altLang="en-US" dirty="0"/>
            </a:p>
          </p:txBody>
        </p:sp>
      </p:grpSp>
      <p:sp>
        <p:nvSpPr>
          <p:cNvPr id="8" name="饼形 7"/>
          <p:cNvSpPr/>
          <p:nvPr/>
        </p:nvSpPr>
        <p:spPr bwMode="auto">
          <a:xfrm rot="10800000">
            <a:off x="755577" y="764703"/>
            <a:ext cx="3168352" cy="2952328"/>
          </a:xfrm>
          <a:prstGeom prst="pie">
            <a:avLst>
              <a:gd name="adj1" fmla="val 5376834"/>
              <a:gd name="adj2" fmla="val 16200000"/>
            </a:avLst>
          </a:prstGeom>
          <a:noFill/>
          <a:ln w="57150" cap="flat" cmpd="sng" algn="ctr">
            <a:solidFill>
              <a:srgbClr val="0000CC"/>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800" b="1" i="0" u="none" strike="noStrike" cap="none" normalizeH="0" baseline="0">
              <a:ln>
                <a:noFill/>
              </a:ln>
              <a:solidFill>
                <a:schemeClr val="tx1"/>
              </a:solidFill>
              <a:effectLst/>
              <a:latin typeface="宋体" pitchFamily="2" charset="-122"/>
              <a:ea typeface="宋体" pitchFamily="2" charset="-122"/>
            </a:endParaRPr>
          </a:p>
        </p:txBody>
      </p:sp>
      <p:sp>
        <p:nvSpPr>
          <p:cNvPr id="9" name="文本框 8"/>
          <p:cNvSpPr txBox="1"/>
          <p:nvPr/>
        </p:nvSpPr>
        <p:spPr>
          <a:xfrm>
            <a:off x="368441" y="913460"/>
            <a:ext cx="828093" cy="707886"/>
          </a:xfrm>
          <a:prstGeom prst="rect">
            <a:avLst/>
          </a:prstGeom>
          <a:noFill/>
        </p:spPr>
        <p:txBody>
          <a:bodyPr wrap="square" rtlCol="0">
            <a:spAutoFit/>
          </a:bodyPr>
          <a:lstStyle/>
          <a:p>
            <a:r>
              <a:rPr lang="en-US" altLang="zh-CN" sz="4000" dirty="0">
                <a:solidFill>
                  <a:srgbClr val="0000CC"/>
                </a:solidFill>
              </a:rPr>
              <a:t>A</a:t>
            </a:r>
            <a:endParaRPr lang="zh-CN" altLang="en-US" sz="4000" dirty="0">
              <a:solidFill>
                <a:srgbClr val="0000CC"/>
              </a:solidFill>
            </a:endParaRPr>
          </a:p>
        </p:txBody>
      </p:sp>
      <p:sp>
        <p:nvSpPr>
          <p:cNvPr id="10" name="文本框 9"/>
          <p:cNvSpPr txBox="1"/>
          <p:nvPr/>
        </p:nvSpPr>
        <p:spPr>
          <a:xfrm>
            <a:off x="3761834" y="848906"/>
            <a:ext cx="828093" cy="707886"/>
          </a:xfrm>
          <a:prstGeom prst="rect">
            <a:avLst/>
          </a:prstGeom>
          <a:noFill/>
        </p:spPr>
        <p:txBody>
          <a:bodyPr wrap="square" rtlCol="0">
            <a:spAutoFit/>
          </a:bodyPr>
          <a:lstStyle/>
          <a:p>
            <a:r>
              <a:rPr lang="en-US" altLang="zh-CN" sz="4000" dirty="0">
                <a:solidFill>
                  <a:srgbClr val="0000CC"/>
                </a:solidFill>
              </a:rPr>
              <a:t>B</a:t>
            </a:r>
            <a:endParaRPr lang="zh-CN" altLang="en-US" sz="4000" dirty="0">
              <a:solidFill>
                <a:srgbClr val="0000CC"/>
              </a:solidFill>
            </a:endParaRPr>
          </a:p>
        </p:txBody>
      </p:sp>
      <p:sp>
        <p:nvSpPr>
          <p:cNvPr id="11" name="文本框 10"/>
          <p:cNvSpPr txBox="1"/>
          <p:nvPr/>
        </p:nvSpPr>
        <p:spPr>
          <a:xfrm>
            <a:off x="368440" y="94549"/>
            <a:ext cx="7659943" cy="523220"/>
          </a:xfrm>
          <a:prstGeom prst="rect">
            <a:avLst/>
          </a:prstGeom>
          <a:noFill/>
        </p:spPr>
        <p:txBody>
          <a:bodyPr wrap="square" rtlCol="0">
            <a:spAutoFit/>
          </a:bodyPr>
          <a:lstStyle/>
          <a:p>
            <a:r>
              <a:rPr lang="en-US" altLang="zh-CN" dirty="0">
                <a:solidFill>
                  <a:srgbClr val="FF0000"/>
                </a:solidFill>
              </a:rPr>
              <a:t>1,2</a:t>
            </a:r>
            <a:r>
              <a:rPr lang="zh-CN" altLang="en-US" dirty="0">
                <a:solidFill>
                  <a:srgbClr val="FF0000"/>
                </a:solidFill>
              </a:rPr>
              <a:t>两点关于半球面底面对称，则两点场强相等</a:t>
            </a:r>
          </a:p>
        </p:txBody>
      </p:sp>
      <p:sp>
        <p:nvSpPr>
          <p:cNvPr id="12" name="文本框 11"/>
          <p:cNvSpPr txBox="1"/>
          <p:nvPr/>
        </p:nvSpPr>
        <p:spPr>
          <a:xfrm>
            <a:off x="4860032" y="764704"/>
            <a:ext cx="3672408" cy="954107"/>
          </a:xfrm>
          <a:prstGeom prst="rect">
            <a:avLst/>
          </a:prstGeom>
          <a:noFill/>
        </p:spPr>
        <p:txBody>
          <a:bodyPr wrap="square" rtlCol="0">
            <a:spAutoFit/>
          </a:bodyPr>
          <a:lstStyle/>
          <a:p>
            <a:r>
              <a:rPr lang="zh-CN" altLang="en-US" dirty="0"/>
              <a:t>补齐整个球面，左右半球显然是对称的</a:t>
            </a:r>
          </a:p>
        </p:txBody>
      </p:sp>
      <p:sp>
        <p:nvSpPr>
          <p:cNvPr id="14" name="文本框 13"/>
          <p:cNvSpPr txBox="1"/>
          <p:nvPr/>
        </p:nvSpPr>
        <p:spPr>
          <a:xfrm>
            <a:off x="242161" y="3982105"/>
            <a:ext cx="3672408" cy="954107"/>
          </a:xfrm>
          <a:prstGeom prst="rect">
            <a:avLst/>
          </a:prstGeom>
          <a:noFill/>
        </p:spPr>
        <p:txBody>
          <a:bodyPr wrap="square" rtlCol="0">
            <a:spAutoFit/>
          </a:bodyPr>
          <a:lstStyle/>
          <a:p>
            <a:r>
              <a:rPr lang="zh-CN" altLang="en-US" dirty="0"/>
              <a:t>我们已知，</a:t>
            </a:r>
            <a:r>
              <a:rPr lang="zh-CN" altLang="en-US" dirty="0">
                <a:solidFill>
                  <a:srgbClr val="0000CC"/>
                </a:solidFill>
              </a:rPr>
              <a:t>球面内电场处处为零</a:t>
            </a:r>
          </a:p>
        </p:txBody>
      </p:sp>
      <p:graphicFrame>
        <p:nvGraphicFramePr>
          <p:cNvPr id="15" name="对象 14"/>
          <p:cNvGraphicFramePr>
            <a:graphicFrameLocks noChangeAspect="1"/>
          </p:cNvGraphicFramePr>
          <p:nvPr>
            <p:extLst>
              <p:ext uri="{D42A27DB-BD31-4B8C-83A1-F6EECF244321}">
                <p14:modId xmlns:p14="http://schemas.microsoft.com/office/powerpoint/2010/main" val="2930715957"/>
              </p:ext>
            </p:extLst>
          </p:nvPr>
        </p:nvGraphicFramePr>
        <p:xfrm>
          <a:off x="4888725" y="1865746"/>
          <a:ext cx="2311400" cy="1698625"/>
        </p:xfrm>
        <a:graphic>
          <a:graphicData uri="http://schemas.openxmlformats.org/presentationml/2006/ole">
            <mc:AlternateContent xmlns:mc="http://schemas.openxmlformats.org/markup-compatibility/2006">
              <mc:Choice xmlns:v="urn:schemas-microsoft-com:vml" Requires="v">
                <p:oleObj name="Equation" r:id="rId2" imgW="622080" imgH="457200" progId="Equation.DSMT4">
                  <p:embed/>
                </p:oleObj>
              </mc:Choice>
              <mc:Fallback>
                <p:oleObj name="Equation" r:id="rId2" imgW="622080" imgH="457200" progId="Equation.DSMT4">
                  <p:embed/>
                  <p:pic>
                    <p:nvPicPr>
                      <p:cNvPr id="12" name="对象 11"/>
                      <p:cNvPicPr/>
                      <p:nvPr/>
                    </p:nvPicPr>
                    <p:blipFill>
                      <a:blip r:embed="rId3"/>
                      <a:stretch>
                        <a:fillRect/>
                      </a:stretch>
                    </p:blipFill>
                    <p:spPr>
                      <a:xfrm>
                        <a:off x="4888725" y="1865746"/>
                        <a:ext cx="2311400" cy="1698625"/>
                      </a:xfrm>
                      <a:prstGeom prst="rect">
                        <a:avLst/>
                      </a:prstGeom>
                    </p:spPr>
                  </p:pic>
                </p:oleObj>
              </mc:Fallback>
            </mc:AlternateContent>
          </a:graphicData>
        </a:graphic>
      </p:graphicFrame>
      <p:sp>
        <p:nvSpPr>
          <p:cNvPr id="16" name="文本框 15"/>
          <p:cNvSpPr txBox="1"/>
          <p:nvPr/>
        </p:nvSpPr>
        <p:spPr>
          <a:xfrm>
            <a:off x="7596336" y="2238004"/>
            <a:ext cx="1008112" cy="954107"/>
          </a:xfrm>
          <a:prstGeom prst="rect">
            <a:avLst/>
          </a:prstGeom>
          <a:noFill/>
        </p:spPr>
        <p:txBody>
          <a:bodyPr wrap="square" rtlCol="0">
            <a:spAutoFit/>
          </a:bodyPr>
          <a:lstStyle/>
          <a:p>
            <a:r>
              <a:rPr lang="zh-CN" altLang="en-US" dirty="0"/>
              <a:t>方向相反</a:t>
            </a:r>
          </a:p>
        </p:txBody>
      </p:sp>
      <p:graphicFrame>
        <p:nvGraphicFramePr>
          <p:cNvPr id="17" name="对象 16"/>
          <p:cNvGraphicFramePr>
            <a:graphicFrameLocks noChangeAspect="1"/>
          </p:cNvGraphicFramePr>
          <p:nvPr>
            <p:extLst>
              <p:ext uri="{D42A27DB-BD31-4B8C-83A1-F6EECF244321}">
                <p14:modId xmlns:p14="http://schemas.microsoft.com/office/powerpoint/2010/main" val="912402857"/>
              </p:ext>
            </p:extLst>
          </p:nvPr>
        </p:nvGraphicFramePr>
        <p:xfrm>
          <a:off x="898852" y="5013317"/>
          <a:ext cx="2359025" cy="1698625"/>
        </p:xfrm>
        <a:graphic>
          <a:graphicData uri="http://schemas.openxmlformats.org/presentationml/2006/ole">
            <mc:AlternateContent xmlns:mc="http://schemas.openxmlformats.org/markup-compatibility/2006">
              <mc:Choice xmlns:v="urn:schemas-microsoft-com:vml" Requires="v">
                <p:oleObj name="Equation" r:id="rId4" imgW="634680" imgH="457200" progId="Equation.DSMT4">
                  <p:embed/>
                </p:oleObj>
              </mc:Choice>
              <mc:Fallback>
                <p:oleObj name="Equation" r:id="rId4" imgW="634680" imgH="457200" progId="Equation.DSMT4">
                  <p:embed/>
                  <p:pic>
                    <p:nvPicPr>
                      <p:cNvPr id="15" name="对象 14"/>
                      <p:cNvPicPr/>
                      <p:nvPr/>
                    </p:nvPicPr>
                    <p:blipFill>
                      <a:blip r:embed="rId5"/>
                      <a:stretch>
                        <a:fillRect/>
                      </a:stretch>
                    </p:blipFill>
                    <p:spPr>
                      <a:xfrm>
                        <a:off x="898852" y="5013317"/>
                        <a:ext cx="2359025" cy="1698625"/>
                      </a:xfrm>
                      <a:prstGeom prst="rect">
                        <a:avLst/>
                      </a:prstGeom>
                    </p:spPr>
                  </p:pic>
                </p:oleObj>
              </mc:Fallback>
            </mc:AlternateContent>
          </a:graphicData>
        </a:graphic>
      </p:graphicFrame>
      <p:sp>
        <p:nvSpPr>
          <p:cNvPr id="18" name="文本框 17"/>
          <p:cNvSpPr txBox="1"/>
          <p:nvPr/>
        </p:nvSpPr>
        <p:spPr>
          <a:xfrm>
            <a:off x="6336240" y="3843045"/>
            <a:ext cx="1008112" cy="954107"/>
          </a:xfrm>
          <a:prstGeom prst="rect">
            <a:avLst/>
          </a:prstGeom>
          <a:noFill/>
        </p:spPr>
        <p:txBody>
          <a:bodyPr wrap="square" rtlCol="0">
            <a:spAutoFit/>
          </a:bodyPr>
          <a:lstStyle/>
          <a:p>
            <a:r>
              <a:rPr lang="zh-CN" altLang="en-US" dirty="0"/>
              <a:t>联立解得</a:t>
            </a:r>
          </a:p>
        </p:txBody>
      </p:sp>
      <p:graphicFrame>
        <p:nvGraphicFramePr>
          <p:cNvPr id="19" name="对象 18"/>
          <p:cNvGraphicFramePr>
            <a:graphicFrameLocks noChangeAspect="1"/>
          </p:cNvGraphicFramePr>
          <p:nvPr>
            <p:extLst>
              <p:ext uri="{D42A27DB-BD31-4B8C-83A1-F6EECF244321}">
                <p14:modId xmlns:p14="http://schemas.microsoft.com/office/powerpoint/2010/main" val="293748786"/>
              </p:ext>
            </p:extLst>
          </p:nvPr>
        </p:nvGraphicFramePr>
        <p:xfrm>
          <a:off x="5680075" y="4797425"/>
          <a:ext cx="2311400" cy="1698625"/>
        </p:xfrm>
        <a:graphic>
          <a:graphicData uri="http://schemas.openxmlformats.org/presentationml/2006/ole">
            <mc:AlternateContent xmlns:mc="http://schemas.openxmlformats.org/markup-compatibility/2006">
              <mc:Choice xmlns:v="urn:schemas-microsoft-com:vml" Requires="v">
                <p:oleObj name="Equation" r:id="rId6" imgW="622080" imgH="457200" progId="Equation.DSMT4">
                  <p:embed/>
                </p:oleObj>
              </mc:Choice>
              <mc:Fallback>
                <p:oleObj name="Equation" r:id="rId6" imgW="622080" imgH="457200" progId="Equation.DSMT4">
                  <p:embed/>
                  <p:pic>
                    <p:nvPicPr>
                      <p:cNvPr id="17" name="对象 16"/>
                      <p:cNvPicPr/>
                      <p:nvPr/>
                    </p:nvPicPr>
                    <p:blipFill>
                      <a:blip r:embed="rId7"/>
                      <a:stretch>
                        <a:fillRect/>
                      </a:stretch>
                    </p:blipFill>
                    <p:spPr>
                      <a:xfrm>
                        <a:off x="5680075" y="4797425"/>
                        <a:ext cx="2311400" cy="1698625"/>
                      </a:xfrm>
                      <a:prstGeom prst="rect">
                        <a:avLst/>
                      </a:prstGeom>
                    </p:spPr>
                  </p:pic>
                </p:oleObj>
              </mc:Fallback>
            </mc:AlternateContent>
          </a:graphicData>
        </a:graphic>
      </p:graphicFrame>
      <p:sp>
        <p:nvSpPr>
          <p:cNvPr id="20" name="文本框 19"/>
          <p:cNvSpPr txBox="1"/>
          <p:nvPr/>
        </p:nvSpPr>
        <p:spPr>
          <a:xfrm>
            <a:off x="3500264" y="5537975"/>
            <a:ext cx="1008112" cy="954107"/>
          </a:xfrm>
          <a:prstGeom prst="rect">
            <a:avLst/>
          </a:prstGeom>
          <a:noFill/>
        </p:spPr>
        <p:txBody>
          <a:bodyPr wrap="square" rtlCol="0">
            <a:spAutoFit/>
          </a:bodyPr>
          <a:lstStyle/>
          <a:p>
            <a:r>
              <a:rPr lang="zh-CN" altLang="en-US" dirty="0"/>
              <a:t>方向相反</a:t>
            </a:r>
          </a:p>
        </p:txBody>
      </p:sp>
    </p:spTree>
    <p:extLst>
      <p:ext uri="{BB962C8B-B14F-4D97-AF65-F5344CB8AC3E}">
        <p14:creationId xmlns:p14="http://schemas.microsoft.com/office/powerpoint/2010/main" val="354454162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P spid="12" grpId="0"/>
      <p:bldP spid="14" grpId="0"/>
      <p:bldP spid="16" grpId="0"/>
      <p:bldP spid="18" grpId="0"/>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04800" y="150813"/>
            <a:ext cx="83216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例</a:t>
            </a:r>
            <a:r>
              <a:rPr lang="en-US" altLang="zh-CN" sz="2800">
                <a:solidFill>
                  <a:schemeClr val="accent2"/>
                </a:solidFill>
              </a:rPr>
              <a:t>2</a:t>
            </a:r>
            <a:r>
              <a:rPr lang="zh-CN" altLang="en-US" sz="2800">
                <a:solidFill>
                  <a:schemeClr val="accent2"/>
                </a:solidFill>
                <a:latin typeface="宋体" pitchFamily="2" charset="-122"/>
              </a:rPr>
              <a:t>：半径为</a:t>
            </a:r>
            <a:r>
              <a:rPr lang="en-US" altLang="zh-CN" sz="2800" i="1">
                <a:solidFill>
                  <a:schemeClr val="accent2"/>
                </a:solidFill>
              </a:rPr>
              <a:t>R</a:t>
            </a:r>
            <a:r>
              <a:rPr lang="en-US" altLang="zh-CN" sz="2800" baseline="-25000">
                <a:solidFill>
                  <a:schemeClr val="accent2"/>
                </a:solidFill>
              </a:rPr>
              <a:t>1</a:t>
            </a:r>
            <a:r>
              <a:rPr lang="zh-CN" altLang="en-US" sz="2800">
                <a:solidFill>
                  <a:schemeClr val="accent2"/>
                </a:solidFill>
                <a:latin typeface="宋体" pitchFamily="2" charset="-122"/>
              </a:rPr>
              <a:t>的金属球电量为</a:t>
            </a:r>
            <a:r>
              <a:rPr lang="en-US" altLang="zh-CN" sz="2800" i="1">
                <a:solidFill>
                  <a:schemeClr val="accent2"/>
                </a:solidFill>
              </a:rPr>
              <a:t>q</a:t>
            </a:r>
            <a:r>
              <a:rPr lang="en-US" altLang="zh-CN" sz="2800" baseline="-25000">
                <a:solidFill>
                  <a:schemeClr val="accent2"/>
                </a:solidFill>
              </a:rPr>
              <a:t>1</a:t>
            </a:r>
            <a:r>
              <a:rPr lang="zh-CN" altLang="en-US" sz="2800">
                <a:solidFill>
                  <a:schemeClr val="accent2"/>
                </a:solidFill>
                <a:latin typeface="宋体" pitchFamily="2" charset="-122"/>
              </a:rPr>
              <a:t>，外面有一同心金属球壳电量为</a:t>
            </a:r>
            <a:r>
              <a:rPr lang="en-US" altLang="zh-CN" sz="2800" i="1">
                <a:solidFill>
                  <a:schemeClr val="accent2"/>
                </a:solidFill>
              </a:rPr>
              <a:t>q</a:t>
            </a:r>
            <a:r>
              <a:rPr lang="en-US" altLang="zh-CN" sz="2800" baseline="-25000">
                <a:solidFill>
                  <a:schemeClr val="accent2"/>
                </a:solidFill>
              </a:rPr>
              <a:t>2</a:t>
            </a:r>
            <a:r>
              <a:rPr lang="zh-CN" altLang="en-US" sz="2800">
                <a:solidFill>
                  <a:schemeClr val="accent2"/>
                </a:solidFill>
                <a:latin typeface="宋体" pitchFamily="2" charset="-122"/>
              </a:rPr>
              <a:t>，内外半径分别为</a:t>
            </a:r>
            <a:r>
              <a:rPr lang="en-US" altLang="zh-CN" sz="2800" i="1">
                <a:solidFill>
                  <a:schemeClr val="accent2"/>
                </a:solidFill>
              </a:rPr>
              <a:t>R</a:t>
            </a:r>
            <a:r>
              <a:rPr lang="en-US" altLang="zh-CN" sz="2800" baseline="-25000">
                <a:solidFill>
                  <a:schemeClr val="accent2"/>
                </a:solidFill>
              </a:rPr>
              <a:t>2</a:t>
            </a:r>
            <a:r>
              <a:rPr lang="zh-CN" altLang="en-US" sz="2800">
                <a:solidFill>
                  <a:schemeClr val="accent2"/>
                </a:solidFill>
                <a:latin typeface="宋体" pitchFamily="2" charset="-122"/>
              </a:rPr>
              <a:t>和</a:t>
            </a:r>
            <a:r>
              <a:rPr lang="en-US" altLang="zh-CN" sz="2800" i="1">
                <a:solidFill>
                  <a:schemeClr val="accent2"/>
                </a:solidFill>
              </a:rPr>
              <a:t>R</a:t>
            </a:r>
            <a:r>
              <a:rPr lang="en-US" altLang="zh-CN" sz="2800" baseline="-25000">
                <a:solidFill>
                  <a:schemeClr val="accent2"/>
                </a:solidFill>
              </a:rPr>
              <a:t>3</a:t>
            </a:r>
            <a:r>
              <a:rPr lang="zh-CN" altLang="en-US" sz="2800">
                <a:solidFill>
                  <a:schemeClr val="accent2"/>
                </a:solidFill>
                <a:latin typeface="宋体" pitchFamily="2" charset="-122"/>
              </a:rPr>
              <a:t>。求场强和电势分布。</a:t>
            </a:r>
          </a:p>
        </p:txBody>
      </p:sp>
      <p:grpSp>
        <p:nvGrpSpPr>
          <p:cNvPr id="2" name="Group 29"/>
          <p:cNvGrpSpPr>
            <a:grpSpLocks/>
          </p:cNvGrpSpPr>
          <p:nvPr/>
        </p:nvGrpSpPr>
        <p:grpSpPr bwMode="auto">
          <a:xfrm>
            <a:off x="6172200" y="2133600"/>
            <a:ext cx="2438400" cy="2438400"/>
            <a:chOff x="3888" y="1344"/>
            <a:chExt cx="1536" cy="1536"/>
          </a:xfrm>
        </p:grpSpPr>
        <p:sp>
          <p:nvSpPr>
            <p:cNvPr id="19466" name="Oval 5"/>
            <p:cNvSpPr>
              <a:spLocks noChangeArrowheads="1"/>
            </p:cNvSpPr>
            <p:nvPr/>
          </p:nvSpPr>
          <p:spPr bwMode="auto">
            <a:xfrm>
              <a:off x="3888" y="1344"/>
              <a:ext cx="1536" cy="1536"/>
            </a:xfrm>
            <a:prstGeom prst="ellipse">
              <a:avLst/>
            </a:prstGeom>
            <a:gradFill rotWithShape="0">
              <a:gsLst>
                <a:gs pos="0">
                  <a:srgbClr val="FF9900"/>
                </a:gs>
                <a:gs pos="100000">
                  <a:srgbClr val="DB8300"/>
                </a:gs>
              </a:gsLst>
              <a:path path="shape">
                <a:fillToRect l="50000" t="50000" r="50000" b="50000"/>
              </a:path>
            </a:gra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9467" name="Oval 4"/>
            <p:cNvSpPr>
              <a:spLocks noChangeArrowheads="1"/>
            </p:cNvSpPr>
            <p:nvPr/>
          </p:nvSpPr>
          <p:spPr bwMode="auto">
            <a:xfrm>
              <a:off x="4080" y="1536"/>
              <a:ext cx="1152" cy="1152"/>
            </a:xfrm>
            <a:prstGeom prst="ellipse">
              <a:avLst/>
            </a:prstGeom>
            <a:solidFill>
              <a:srgbClr val="FFFFCC"/>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9468" name="Oval 3"/>
            <p:cNvSpPr>
              <a:spLocks noChangeArrowheads="1"/>
            </p:cNvSpPr>
            <p:nvPr/>
          </p:nvSpPr>
          <p:spPr bwMode="auto">
            <a:xfrm>
              <a:off x="4368" y="1824"/>
              <a:ext cx="576" cy="576"/>
            </a:xfrm>
            <a:prstGeom prst="ellipse">
              <a:avLst/>
            </a:prstGeom>
            <a:solidFill>
              <a:srgbClr val="FFA623"/>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9469" name="Line 7"/>
            <p:cNvSpPr>
              <a:spLocks noChangeShapeType="1"/>
            </p:cNvSpPr>
            <p:nvPr/>
          </p:nvSpPr>
          <p:spPr bwMode="auto">
            <a:xfrm>
              <a:off x="4656" y="2112"/>
              <a:ext cx="288" cy="48"/>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0" name="Line 9"/>
            <p:cNvSpPr>
              <a:spLocks noChangeShapeType="1"/>
            </p:cNvSpPr>
            <p:nvPr/>
          </p:nvSpPr>
          <p:spPr bwMode="auto">
            <a:xfrm flipH="1">
              <a:off x="3936" y="2112"/>
              <a:ext cx="720" cy="24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1" name="Line 10"/>
            <p:cNvSpPr>
              <a:spLocks noChangeShapeType="1"/>
            </p:cNvSpPr>
            <p:nvPr/>
          </p:nvSpPr>
          <p:spPr bwMode="auto">
            <a:xfrm flipH="1" flipV="1">
              <a:off x="4080" y="1968"/>
              <a:ext cx="576" cy="144"/>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2" name="Text Box 13"/>
            <p:cNvSpPr txBox="1">
              <a:spLocks noChangeArrowheads="1"/>
            </p:cNvSpPr>
            <p:nvPr/>
          </p:nvSpPr>
          <p:spPr bwMode="auto">
            <a:xfrm>
              <a:off x="4176" y="22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r>
                <a:rPr lang="en-US" altLang="zh-CN" sz="2400" baseline="-25000">
                  <a:solidFill>
                    <a:schemeClr val="accent2"/>
                  </a:solidFill>
                  <a:latin typeface="宋体" pitchFamily="2" charset="-122"/>
                </a:rPr>
                <a:t>3</a:t>
              </a:r>
            </a:p>
          </p:txBody>
        </p:sp>
        <p:sp>
          <p:nvSpPr>
            <p:cNvPr id="19473" name="Text Box 14"/>
            <p:cNvSpPr txBox="1">
              <a:spLocks noChangeArrowheads="1"/>
            </p:cNvSpPr>
            <p:nvPr/>
          </p:nvSpPr>
          <p:spPr bwMode="auto">
            <a:xfrm>
              <a:off x="4128" y="1766"/>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r>
                <a:rPr lang="en-US" altLang="zh-CN" sz="2400" baseline="-25000">
                  <a:solidFill>
                    <a:schemeClr val="accent2"/>
                  </a:solidFill>
                </a:rPr>
                <a:t>2</a:t>
              </a:r>
            </a:p>
          </p:txBody>
        </p:sp>
        <p:sp>
          <p:nvSpPr>
            <p:cNvPr id="19474" name="Text Box 17"/>
            <p:cNvSpPr txBox="1">
              <a:spLocks noChangeArrowheads="1"/>
            </p:cNvSpPr>
            <p:nvPr/>
          </p:nvSpPr>
          <p:spPr bwMode="auto">
            <a:xfrm>
              <a:off x="4656" y="187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r>
                <a:rPr lang="en-US" altLang="zh-CN" sz="2400" baseline="-25000">
                  <a:solidFill>
                    <a:schemeClr val="accent2"/>
                  </a:solidFill>
                </a:rPr>
                <a:t>1</a:t>
              </a:r>
            </a:p>
          </p:txBody>
        </p:sp>
        <p:sp>
          <p:nvSpPr>
            <p:cNvPr id="19475" name="Text Box 18"/>
            <p:cNvSpPr txBox="1">
              <a:spLocks noChangeArrowheads="1"/>
            </p:cNvSpPr>
            <p:nvPr/>
          </p:nvSpPr>
          <p:spPr bwMode="auto">
            <a:xfrm>
              <a:off x="4646" y="2304"/>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q</a:t>
              </a:r>
              <a:r>
                <a:rPr lang="en-US" altLang="zh-CN" sz="2400" baseline="-25000">
                  <a:solidFill>
                    <a:schemeClr val="accent2"/>
                  </a:solidFill>
                </a:rPr>
                <a:t>1</a:t>
              </a:r>
            </a:p>
          </p:txBody>
        </p:sp>
        <p:sp>
          <p:nvSpPr>
            <p:cNvPr id="19476" name="Text Box 19"/>
            <p:cNvSpPr txBox="1">
              <a:spLocks noChangeArrowheads="1"/>
            </p:cNvSpPr>
            <p:nvPr/>
          </p:nvSpPr>
          <p:spPr bwMode="auto">
            <a:xfrm>
              <a:off x="5078" y="2592"/>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q</a:t>
              </a:r>
              <a:r>
                <a:rPr lang="en-US" altLang="zh-CN" sz="2400" baseline="-25000">
                  <a:solidFill>
                    <a:schemeClr val="accent2"/>
                  </a:solidFill>
                </a:rPr>
                <a:t>2</a:t>
              </a:r>
            </a:p>
          </p:txBody>
        </p:sp>
      </p:grpSp>
      <p:sp>
        <p:nvSpPr>
          <p:cNvPr id="14358" name="Text Box 22"/>
          <p:cNvSpPr txBox="1">
            <a:spLocks noChangeArrowheads="1"/>
          </p:cNvSpPr>
          <p:nvPr/>
        </p:nvSpPr>
        <p:spPr bwMode="auto">
          <a:xfrm>
            <a:off x="517525" y="1949450"/>
            <a:ext cx="51863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0000CC"/>
                </a:solidFill>
                <a:latin typeface="宋体" pitchFamily="2" charset="-122"/>
              </a:rPr>
              <a:t>解：由高斯定理可得场强分布：</a:t>
            </a:r>
          </a:p>
        </p:txBody>
      </p:sp>
      <p:graphicFrame>
        <p:nvGraphicFramePr>
          <p:cNvPr id="53248" name="Object 0"/>
          <p:cNvGraphicFramePr>
            <a:graphicFrameLocks noChangeAspect="1"/>
          </p:cNvGraphicFramePr>
          <p:nvPr/>
        </p:nvGraphicFramePr>
        <p:xfrm>
          <a:off x="2381250" y="2590800"/>
          <a:ext cx="1993900" cy="481013"/>
        </p:xfrm>
        <a:graphic>
          <a:graphicData uri="http://schemas.openxmlformats.org/presentationml/2006/ole">
            <mc:AlternateContent xmlns:mc="http://schemas.openxmlformats.org/markup-compatibility/2006">
              <mc:Choice xmlns:v="urn:schemas-microsoft-com:vml" Requires="v">
                <p:oleObj name="Equation" r:id="rId3" imgW="1962090" imgH="457200" progId="Equation.3">
                  <p:embed/>
                </p:oleObj>
              </mc:Choice>
              <mc:Fallback>
                <p:oleObj name="Equation" r:id="rId3" imgW="1962090" imgH="4572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1250" y="2590800"/>
                        <a:ext cx="19939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49" name="Object 1"/>
          <p:cNvGraphicFramePr>
            <a:graphicFrameLocks noChangeAspect="1"/>
          </p:cNvGraphicFramePr>
          <p:nvPr/>
        </p:nvGraphicFramePr>
        <p:xfrm>
          <a:off x="1562100" y="3346450"/>
          <a:ext cx="4025900" cy="990600"/>
        </p:xfrm>
        <a:graphic>
          <a:graphicData uri="http://schemas.openxmlformats.org/presentationml/2006/ole">
            <mc:AlternateContent xmlns:mc="http://schemas.openxmlformats.org/markup-compatibility/2006">
              <mc:Choice xmlns:v="urn:schemas-microsoft-com:vml" Requires="v">
                <p:oleObj name="公式" r:id="rId5" imgW="4000590" imgH="962115" progId="Equation.3">
                  <p:embed/>
                </p:oleObj>
              </mc:Choice>
              <mc:Fallback>
                <p:oleObj name="公式" r:id="rId5" imgW="4000590" imgH="962115"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2100" y="3346450"/>
                        <a:ext cx="4025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0" name="Object 2"/>
          <p:cNvGraphicFramePr>
            <a:graphicFrameLocks noChangeAspect="1"/>
          </p:cNvGraphicFramePr>
          <p:nvPr/>
        </p:nvGraphicFramePr>
        <p:xfrm>
          <a:off x="1993900" y="4572000"/>
          <a:ext cx="2806700" cy="481013"/>
        </p:xfrm>
        <a:graphic>
          <a:graphicData uri="http://schemas.openxmlformats.org/presentationml/2006/ole">
            <mc:AlternateContent xmlns:mc="http://schemas.openxmlformats.org/markup-compatibility/2006">
              <mc:Choice xmlns:v="urn:schemas-microsoft-com:vml" Requires="v">
                <p:oleObj name="Equation" r:id="rId7" imgW="2781270" imgH="457200" progId="Equation.3">
                  <p:embed/>
                </p:oleObj>
              </mc:Choice>
              <mc:Fallback>
                <p:oleObj name="Equation" r:id="rId7" imgW="2781270" imgH="4572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3900" y="4572000"/>
                        <a:ext cx="28067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1" name="Object 3"/>
          <p:cNvGraphicFramePr>
            <a:graphicFrameLocks noChangeAspect="1"/>
          </p:cNvGraphicFramePr>
          <p:nvPr/>
        </p:nvGraphicFramePr>
        <p:xfrm>
          <a:off x="1885950" y="5334000"/>
          <a:ext cx="3251200" cy="990600"/>
        </p:xfrm>
        <a:graphic>
          <a:graphicData uri="http://schemas.openxmlformats.org/presentationml/2006/ole">
            <mc:AlternateContent xmlns:mc="http://schemas.openxmlformats.org/markup-compatibility/2006">
              <mc:Choice xmlns:v="urn:schemas-microsoft-com:vml" Requires="v">
                <p:oleObj name="公式" r:id="rId9" imgW="3219480" imgH="962115" progId="Equation.3">
                  <p:embed/>
                </p:oleObj>
              </mc:Choice>
              <mc:Fallback>
                <p:oleObj name="公式" r:id="rId9" imgW="3219480" imgH="962115"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85950" y="5334000"/>
                        <a:ext cx="3251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64" name="Rectangle 28"/>
          <p:cNvSpPr>
            <a:spLocks noChangeArrowheads="1"/>
          </p:cNvSpPr>
          <p:nvPr/>
        </p:nvSpPr>
        <p:spPr bwMode="auto">
          <a:xfrm>
            <a:off x="0" y="16764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338"/>
                                        </p:tgtEl>
                                        <p:attrNameLst>
                                          <p:attrName>style.visibility</p:attrName>
                                        </p:attrNameLst>
                                      </p:cBhvr>
                                      <p:to>
                                        <p:strVal val="visible"/>
                                      </p:to>
                                    </p:set>
                                    <p:anim calcmode="lin" valueType="num">
                                      <p:cBhvr additive="base">
                                        <p:cTn id="7" dur="500" fill="hold"/>
                                        <p:tgtEl>
                                          <p:spTgt spid="14338"/>
                                        </p:tgtEl>
                                        <p:attrNameLst>
                                          <p:attrName>ppt_x</p:attrName>
                                        </p:attrNameLst>
                                      </p:cBhvr>
                                      <p:tavLst>
                                        <p:tav tm="0">
                                          <p:val>
                                            <p:strVal val="1+#ppt_w/2"/>
                                          </p:val>
                                        </p:tav>
                                        <p:tav tm="100000">
                                          <p:val>
                                            <p:strVal val="#ppt_x"/>
                                          </p:val>
                                        </p:tav>
                                      </p:tavLst>
                                    </p:anim>
                                    <p:anim calcmode="lin" valueType="num">
                                      <p:cBhvr additive="base">
                                        <p:cTn id="8" dur="500" fill="hold"/>
                                        <p:tgtEl>
                                          <p:spTgt spid="1433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4364"/>
                                        </p:tgtEl>
                                        <p:attrNameLst>
                                          <p:attrName>style.visibility</p:attrName>
                                        </p:attrNameLst>
                                      </p:cBhvr>
                                      <p:to>
                                        <p:strVal val="visible"/>
                                      </p:to>
                                    </p:set>
                                    <p:animEffect transition="in" filter="strips(upRight)">
                                      <p:cBhvr>
                                        <p:cTn id="12" dur="500"/>
                                        <p:tgtEl>
                                          <p:spTgt spid="14364"/>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358"/>
                                        </p:tgtEl>
                                        <p:attrNameLst>
                                          <p:attrName>style.visibility</p:attrName>
                                        </p:attrNameLst>
                                      </p:cBhvr>
                                      <p:to>
                                        <p:strVal val="visible"/>
                                      </p:to>
                                    </p:set>
                                    <p:animEffect transition="in" filter="wipe(left)">
                                      <p:cBhvr>
                                        <p:cTn id="22" dur="500"/>
                                        <p:tgtEl>
                                          <p:spTgt spid="143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3248"/>
                                        </p:tgtEl>
                                        <p:attrNameLst>
                                          <p:attrName>style.visibility</p:attrName>
                                        </p:attrNameLst>
                                      </p:cBhvr>
                                      <p:to>
                                        <p:strVal val="visible"/>
                                      </p:to>
                                    </p:set>
                                    <p:animEffect transition="in" filter="wipe(left)">
                                      <p:cBhvr>
                                        <p:cTn id="27" dur="500"/>
                                        <p:tgtEl>
                                          <p:spTgt spid="532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3249"/>
                                        </p:tgtEl>
                                        <p:attrNameLst>
                                          <p:attrName>style.visibility</p:attrName>
                                        </p:attrNameLst>
                                      </p:cBhvr>
                                      <p:to>
                                        <p:strVal val="visible"/>
                                      </p:to>
                                    </p:set>
                                    <p:animEffect transition="in" filter="wipe(left)">
                                      <p:cBhvr>
                                        <p:cTn id="32" dur="500"/>
                                        <p:tgtEl>
                                          <p:spTgt spid="532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3250"/>
                                        </p:tgtEl>
                                        <p:attrNameLst>
                                          <p:attrName>style.visibility</p:attrName>
                                        </p:attrNameLst>
                                      </p:cBhvr>
                                      <p:to>
                                        <p:strVal val="visible"/>
                                      </p:to>
                                    </p:set>
                                    <p:animEffect transition="in" filter="wipe(left)">
                                      <p:cBhvr>
                                        <p:cTn id="37" dur="500"/>
                                        <p:tgtEl>
                                          <p:spTgt spid="5325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3251"/>
                                        </p:tgtEl>
                                        <p:attrNameLst>
                                          <p:attrName>style.visibility</p:attrName>
                                        </p:attrNameLst>
                                      </p:cBhvr>
                                      <p:to>
                                        <p:strVal val="visible"/>
                                      </p:to>
                                    </p:set>
                                    <p:animEffect transition="in" filter="wipe(left)">
                                      <p:cBhvr>
                                        <p:cTn id="42" dur="5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p:bldP spid="14358" grpId="0" autoUpdateAnimBg="0"/>
      <p:bldP spid="1436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93700" y="196850"/>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0000CC"/>
                </a:solidFill>
                <a:latin typeface="宋体" pitchFamily="2" charset="-122"/>
              </a:rPr>
              <a:t>电势分布：</a:t>
            </a:r>
          </a:p>
        </p:txBody>
      </p:sp>
      <p:grpSp>
        <p:nvGrpSpPr>
          <p:cNvPr id="2" name="Group 26"/>
          <p:cNvGrpSpPr>
            <a:grpSpLocks/>
          </p:cNvGrpSpPr>
          <p:nvPr/>
        </p:nvGrpSpPr>
        <p:grpSpPr bwMode="auto">
          <a:xfrm>
            <a:off x="2238375" y="228600"/>
            <a:ext cx="1974850" cy="519113"/>
            <a:chOff x="1440" y="144"/>
            <a:chExt cx="1244" cy="327"/>
          </a:xfrm>
        </p:grpSpPr>
        <p:sp>
          <p:nvSpPr>
            <p:cNvPr id="20503" name="Text Box 4"/>
            <p:cNvSpPr txBox="1">
              <a:spLocks noChangeArrowheads="1"/>
            </p:cNvSpPr>
            <p:nvPr/>
          </p:nvSpPr>
          <p:spPr bwMode="auto">
            <a:xfrm>
              <a:off x="1440" y="144"/>
              <a:ext cx="1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0000CC"/>
                  </a:solidFill>
                  <a:latin typeface="宋体" pitchFamily="2" charset="-122"/>
                </a:rPr>
                <a:t>当      时</a:t>
              </a:r>
            </a:p>
          </p:txBody>
        </p:sp>
        <p:graphicFrame>
          <p:nvGraphicFramePr>
            <p:cNvPr id="20504" name="Object 3"/>
            <p:cNvGraphicFramePr>
              <a:graphicFrameLocks noChangeAspect="1"/>
            </p:cNvGraphicFramePr>
            <p:nvPr/>
          </p:nvGraphicFramePr>
          <p:xfrm>
            <a:off x="1728" y="179"/>
            <a:ext cx="720" cy="287"/>
          </p:xfrm>
          <a:graphic>
            <a:graphicData uri="http://schemas.openxmlformats.org/presentationml/2006/ole">
              <mc:AlternateContent xmlns:mc="http://schemas.openxmlformats.org/markup-compatibility/2006">
                <mc:Choice xmlns:v="urn:schemas-microsoft-com:vml" Requires="v">
                  <p:oleObj name="Equation" r:id="rId3" imgW="923940" imgH="428625" progId="Equation.3">
                    <p:embed/>
                  </p:oleObj>
                </mc:Choice>
                <mc:Fallback>
                  <p:oleObj name="Equation" r:id="rId3" imgW="923940" imgH="42862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179"/>
                          <a:ext cx="720"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461" name="Object 5"/>
          <p:cNvGraphicFramePr>
            <a:graphicFrameLocks noChangeAspect="1"/>
          </p:cNvGraphicFramePr>
          <p:nvPr/>
        </p:nvGraphicFramePr>
        <p:xfrm>
          <a:off x="22225" y="838200"/>
          <a:ext cx="8955088" cy="990600"/>
        </p:xfrm>
        <a:graphic>
          <a:graphicData uri="http://schemas.openxmlformats.org/presentationml/2006/ole">
            <mc:AlternateContent xmlns:mc="http://schemas.openxmlformats.org/markup-compatibility/2006">
              <mc:Choice xmlns:v="urn:schemas-microsoft-com:vml" Requires="v">
                <p:oleObj name="公式" r:id="rId5" imgW="8924850" imgH="962115" progId="Equation.3">
                  <p:embed/>
                </p:oleObj>
              </mc:Choice>
              <mc:Fallback>
                <p:oleObj name="公式" r:id="rId5" imgW="8924850" imgH="96211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225" y="838200"/>
                        <a:ext cx="895508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6"/>
          <p:cNvGraphicFramePr>
            <a:graphicFrameLocks noChangeAspect="1"/>
          </p:cNvGraphicFramePr>
          <p:nvPr/>
        </p:nvGraphicFramePr>
        <p:xfrm>
          <a:off x="434975" y="1981200"/>
          <a:ext cx="4546600" cy="990600"/>
        </p:xfrm>
        <a:graphic>
          <a:graphicData uri="http://schemas.openxmlformats.org/presentationml/2006/ole">
            <mc:AlternateContent xmlns:mc="http://schemas.openxmlformats.org/markup-compatibility/2006">
              <mc:Choice xmlns:v="urn:schemas-microsoft-com:vml" Requires="v">
                <p:oleObj name="公式" r:id="rId7" imgW="4514940" imgH="962115" progId="Equation.3">
                  <p:embed/>
                </p:oleObj>
              </mc:Choice>
              <mc:Fallback>
                <p:oleObj name="公式" r:id="rId7" imgW="4514940" imgH="962115"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975" y="1981200"/>
                        <a:ext cx="4546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7"/>
          <p:cNvGrpSpPr>
            <a:grpSpLocks/>
          </p:cNvGrpSpPr>
          <p:nvPr/>
        </p:nvGrpSpPr>
        <p:grpSpPr bwMode="auto">
          <a:xfrm>
            <a:off x="561975" y="3505200"/>
            <a:ext cx="2692400" cy="525463"/>
            <a:chOff x="384" y="2208"/>
            <a:chExt cx="1696" cy="331"/>
          </a:xfrm>
        </p:grpSpPr>
        <p:sp>
          <p:nvSpPr>
            <p:cNvPr id="20501" name="Text Box 8"/>
            <p:cNvSpPr txBox="1">
              <a:spLocks noChangeArrowheads="1"/>
            </p:cNvSpPr>
            <p:nvPr/>
          </p:nvSpPr>
          <p:spPr bwMode="auto">
            <a:xfrm>
              <a:off x="384" y="2208"/>
              <a:ext cx="16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0000CC"/>
                  </a:solidFill>
                  <a:latin typeface="宋体" pitchFamily="2" charset="-122"/>
                </a:rPr>
                <a:t>当          时</a:t>
              </a:r>
            </a:p>
          </p:txBody>
        </p:sp>
        <p:graphicFrame>
          <p:nvGraphicFramePr>
            <p:cNvPr id="20502" name="Object 7"/>
            <p:cNvGraphicFramePr>
              <a:graphicFrameLocks noChangeAspect="1"/>
            </p:cNvGraphicFramePr>
            <p:nvPr/>
          </p:nvGraphicFramePr>
          <p:xfrm>
            <a:off x="704" y="2252"/>
            <a:ext cx="1096" cy="287"/>
          </p:xfrm>
          <a:graphic>
            <a:graphicData uri="http://schemas.openxmlformats.org/presentationml/2006/ole">
              <mc:AlternateContent xmlns:mc="http://schemas.openxmlformats.org/markup-compatibility/2006">
                <mc:Choice xmlns:v="urn:schemas-microsoft-com:vml" Requires="v">
                  <p:oleObj name="Equation" r:id="rId9" imgW="1714500" imgH="428625" progId="Equation.3">
                    <p:embed/>
                  </p:oleObj>
                </mc:Choice>
                <mc:Fallback>
                  <p:oleObj name="Equation" r:id="rId9" imgW="1714500" imgH="428625"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4" y="2252"/>
                          <a:ext cx="109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466" name="Object 10"/>
          <p:cNvGraphicFramePr>
            <a:graphicFrameLocks noChangeAspect="1"/>
          </p:cNvGraphicFramePr>
          <p:nvPr/>
        </p:nvGraphicFramePr>
        <p:xfrm>
          <a:off x="650875" y="4343400"/>
          <a:ext cx="7545388" cy="990600"/>
        </p:xfrm>
        <a:graphic>
          <a:graphicData uri="http://schemas.openxmlformats.org/presentationml/2006/ole">
            <mc:AlternateContent xmlns:mc="http://schemas.openxmlformats.org/markup-compatibility/2006">
              <mc:Choice xmlns:v="urn:schemas-microsoft-com:vml" Requires="v">
                <p:oleObj name="公式" r:id="rId11" imgW="7515180" imgH="962115" progId="Equation.3">
                  <p:embed/>
                </p:oleObj>
              </mc:Choice>
              <mc:Fallback>
                <p:oleObj name="公式" r:id="rId11" imgW="7515180" imgH="962115"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875" y="4343400"/>
                        <a:ext cx="7545388"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7" name="Object 11"/>
          <p:cNvGraphicFramePr>
            <a:graphicFrameLocks noChangeAspect="1"/>
          </p:cNvGraphicFramePr>
          <p:nvPr/>
        </p:nvGraphicFramePr>
        <p:xfrm>
          <a:off x="1076325" y="5410200"/>
          <a:ext cx="4330700" cy="990600"/>
        </p:xfrm>
        <a:graphic>
          <a:graphicData uri="http://schemas.openxmlformats.org/presentationml/2006/ole">
            <mc:AlternateContent xmlns:mc="http://schemas.openxmlformats.org/markup-compatibility/2006">
              <mc:Choice xmlns:v="urn:schemas-microsoft-com:vml" Requires="v">
                <p:oleObj name="公式" r:id="rId13" imgW="4305420" imgH="962115" progId="Equation.3">
                  <p:embed/>
                </p:oleObj>
              </mc:Choice>
              <mc:Fallback>
                <p:oleObj name="公式" r:id="rId13" imgW="4305420" imgH="962115"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76325" y="5410200"/>
                        <a:ext cx="43307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89" name="Group 14"/>
          <p:cNvGrpSpPr>
            <a:grpSpLocks/>
          </p:cNvGrpSpPr>
          <p:nvPr/>
        </p:nvGrpSpPr>
        <p:grpSpPr bwMode="auto">
          <a:xfrm>
            <a:off x="6124575" y="1752600"/>
            <a:ext cx="2438400" cy="2438400"/>
            <a:chOff x="3888" y="1344"/>
            <a:chExt cx="1536" cy="1536"/>
          </a:xfrm>
        </p:grpSpPr>
        <p:sp>
          <p:nvSpPr>
            <p:cNvPr id="20490" name="Oval 15"/>
            <p:cNvSpPr>
              <a:spLocks noChangeArrowheads="1"/>
            </p:cNvSpPr>
            <p:nvPr/>
          </p:nvSpPr>
          <p:spPr bwMode="auto">
            <a:xfrm>
              <a:off x="3888" y="1344"/>
              <a:ext cx="1536" cy="1536"/>
            </a:xfrm>
            <a:prstGeom prst="ellipse">
              <a:avLst/>
            </a:prstGeom>
            <a:gradFill rotWithShape="0">
              <a:gsLst>
                <a:gs pos="0">
                  <a:srgbClr val="FF9900"/>
                </a:gs>
                <a:gs pos="100000">
                  <a:srgbClr val="DB8300"/>
                </a:gs>
              </a:gsLst>
              <a:path path="shape">
                <a:fillToRect l="50000" t="50000" r="50000" b="50000"/>
              </a:path>
            </a:gra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0491" name="Oval 16"/>
            <p:cNvSpPr>
              <a:spLocks noChangeArrowheads="1"/>
            </p:cNvSpPr>
            <p:nvPr/>
          </p:nvSpPr>
          <p:spPr bwMode="auto">
            <a:xfrm>
              <a:off x="4080" y="1536"/>
              <a:ext cx="1152" cy="1152"/>
            </a:xfrm>
            <a:prstGeom prst="ellipse">
              <a:avLst/>
            </a:prstGeom>
            <a:solidFill>
              <a:srgbClr val="FFFFCC"/>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0492" name="Oval 17"/>
            <p:cNvSpPr>
              <a:spLocks noChangeArrowheads="1"/>
            </p:cNvSpPr>
            <p:nvPr/>
          </p:nvSpPr>
          <p:spPr bwMode="auto">
            <a:xfrm>
              <a:off x="4368" y="1824"/>
              <a:ext cx="576" cy="576"/>
            </a:xfrm>
            <a:prstGeom prst="ellipse">
              <a:avLst/>
            </a:prstGeom>
            <a:solidFill>
              <a:srgbClr val="FFA623"/>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0493" name="Line 18"/>
            <p:cNvSpPr>
              <a:spLocks noChangeShapeType="1"/>
            </p:cNvSpPr>
            <p:nvPr/>
          </p:nvSpPr>
          <p:spPr bwMode="auto">
            <a:xfrm>
              <a:off x="4656" y="2112"/>
              <a:ext cx="288" cy="48"/>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4" name="Line 19"/>
            <p:cNvSpPr>
              <a:spLocks noChangeShapeType="1"/>
            </p:cNvSpPr>
            <p:nvPr/>
          </p:nvSpPr>
          <p:spPr bwMode="auto">
            <a:xfrm flipH="1">
              <a:off x="3936" y="2112"/>
              <a:ext cx="720" cy="24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5" name="Line 20"/>
            <p:cNvSpPr>
              <a:spLocks noChangeShapeType="1"/>
            </p:cNvSpPr>
            <p:nvPr/>
          </p:nvSpPr>
          <p:spPr bwMode="auto">
            <a:xfrm flipH="1" flipV="1">
              <a:off x="4080" y="1968"/>
              <a:ext cx="576" cy="144"/>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6" name="Text Box 21"/>
            <p:cNvSpPr txBox="1">
              <a:spLocks noChangeArrowheads="1"/>
            </p:cNvSpPr>
            <p:nvPr/>
          </p:nvSpPr>
          <p:spPr bwMode="auto">
            <a:xfrm>
              <a:off x="4176" y="22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r>
                <a:rPr lang="en-US" altLang="zh-CN" sz="2400" baseline="-25000">
                  <a:solidFill>
                    <a:schemeClr val="accent2"/>
                  </a:solidFill>
                  <a:latin typeface="宋体" pitchFamily="2" charset="-122"/>
                </a:rPr>
                <a:t>3</a:t>
              </a:r>
            </a:p>
          </p:txBody>
        </p:sp>
        <p:sp>
          <p:nvSpPr>
            <p:cNvPr id="20497" name="Text Box 22"/>
            <p:cNvSpPr txBox="1">
              <a:spLocks noChangeArrowheads="1"/>
            </p:cNvSpPr>
            <p:nvPr/>
          </p:nvSpPr>
          <p:spPr bwMode="auto">
            <a:xfrm>
              <a:off x="4128" y="1766"/>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r>
                <a:rPr lang="en-US" altLang="zh-CN" sz="2400" baseline="-25000">
                  <a:solidFill>
                    <a:schemeClr val="accent2"/>
                  </a:solidFill>
                </a:rPr>
                <a:t>2</a:t>
              </a:r>
            </a:p>
          </p:txBody>
        </p:sp>
        <p:sp>
          <p:nvSpPr>
            <p:cNvPr id="20498" name="Text Box 23"/>
            <p:cNvSpPr txBox="1">
              <a:spLocks noChangeArrowheads="1"/>
            </p:cNvSpPr>
            <p:nvPr/>
          </p:nvSpPr>
          <p:spPr bwMode="auto">
            <a:xfrm>
              <a:off x="4656" y="187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r>
                <a:rPr lang="en-US" altLang="zh-CN" sz="2400" baseline="-25000">
                  <a:solidFill>
                    <a:schemeClr val="accent2"/>
                  </a:solidFill>
                </a:rPr>
                <a:t>1</a:t>
              </a:r>
            </a:p>
          </p:txBody>
        </p:sp>
        <p:sp>
          <p:nvSpPr>
            <p:cNvPr id="20499" name="Text Box 24"/>
            <p:cNvSpPr txBox="1">
              <a:spLocks noChangeArrowheads="1"/>
            </p:cNvSpPr>
            <p:nvPr/>
          </p:nvSpPr>
          <p:spPr bwMode="auto">
            <a:xfrm>
              <a:off x="4646" y="2304"/>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q</a:t>
              </a:r>
              <a:r>
                <a:rPr lang="en-US" altLang="zh-CN" sz="2400" baseline="-25000">
                  <a:solidFill>
                    <a:schemeClr val="accent2"/>
                  </a:solidFill>
                </a:rPr>
                <a:t>1</a:t>
              </a:r>
            </a:p>
          </p:txBody>
        </p:sp>
        <p:sp>
          <p:nvSpPr>
            <p:cNvPr id="20500" name="Text Box 25"/>
            <p:cNvSpPr txBox="1">
              <a:spLocks noChangeArrowheads="1"/>
            </p:cNvSpPr>
            <p:nvPr/>
          </p:nvSpPr>
          <p:spPr bwMode="auto">
            <a:xfrm>
              <a:off x="5078" y="2592"/>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q</a:t>
              </a:r>
              <a:r>
                <a:rPr lang="en-US" altLang="zh-CN" sz="2400" baseline="-25000">
                  <a:solidFill>
                    <a:schemeClr val="accent2"/>
                  </a:solidFill>
                </a:rPr>
                <a:t>2</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458"/>
                                        </p:tgtEl>
                                        <p:attrNameLst>
                                          <p:attrName>style.visibility</p:attrName>
                                        </p:attrNameLst>
                                      </p:cBhvr>
                                      <p:to>
                                        <p:strVal val="visible"/>
                                      </p:to>
                                    </p:set>
                                    <p:animEffect transition="in" filter="wipe(left)">
                                      <p:cBhvr>
                                        <p:cTn id="7" dur="500"/>
                                        <p:tgtEl>
                                          <p:spTgt spid="194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wipe(left)">
                                      <p:cBhvr>
                                        <p:cTn id="17" dur="500"/>
                                        <p:tgtEl>
                                          <p:spTgt spid="1946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462"/>
                                        </p:tgtEl>
                                        <p:attrNameLst>
                                          <p:attrName>style.visibility</p:attrName>
                                        </p:attrNameLst>
                                      </p:cBhvr>
                                      <p:to>
                                        <p:strVal val="visible"/>
                                      </p:to>
                                    </p:set>
                                    <p:animEffect transition="in" filter="wipe(left)">
                                      <p:cBhvr>
                                        <p:cTn id="22" dur="500"/>
                                        <p:tgtEl>
                                          <p:spTgt spid="1946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466"/>
                                        </p:tgtEl>
                                        <p:attrNameLst>
                                          <p:attrName>style.visibility</p:attrName>
                                        </p:attrNameLst>
                                      </p:cBhvr>
                                      <p:to>
                                        <p:strVal val="visible"/>
                                      </p:to>
                                    </p:set>
                                    <p:animEffect transition="in" filter="wipe(left)">
                                      <p:cBhvr>
                                        <p:cTn id="32" dur="500"/>
                                        <p:tgtEl>
                                          <p:spTgt spid="194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9467"/>
                                        </p:tgtEl>
                                        <p:attrNameLst>
                                          <p:attrName>style.visibility</p:attrName>
                                        </p:attrNameLst>
                                      </p:cBhvr>
                                      <p:to>
                                        <p:strVal val="visible"/>
                                      </p:to>
                                    </p:set>
                                    <p:animEffect transition="in" filter="wipe(left)">
                                      <p:cBhvr>
                                        <p:cTn id="37" dur="500"/>
                                        <p:tgtEl>
                                          <p:spTgt spid="19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685800" y="457200"/>
            <a:ext cx="2692400" cy="525463"/>
            <a:chOff x="432" y="288"/>
            <a:chExt cx="1696" cy="331"/>
          </a:xfrm>
        </p:grpSpPr>
        <p:sp>
          <p:nvSpPr>
            <p:cNvPr id="21526" name="Text Box 2"/>
            <p:cNvSpPr txBox="1">
              <a:spLocks noChangeArrowheads="1"/>
            </p:cNvSpPr>
            <p:nvPr/>
          </p:nvSpPr>
          <p:spPr bwMode="auto">
            <a:xfrm>
              <a:off x="432" y="288"/>
              <a:ext cx="16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0000CC"/>
                  </a:solidFill>
                  <a:latin typeface="宋体" pitchFamily="2" charset="-122"/>
                </a:rPr>
                <a:t>当          时</a:t>
              </a:r>
            </a:p>
          </p:txBody>
        </p:sp>
        <p:graphicFrame>
          <p:nvGraphicFramePr>
            <p:cNvPr id="21527" name="Object 4"/>
            <p:cNvGraphicFramePr>
              <a:graphicFrameLocks noChangeAspect="1"/>
            </p:cNvGraphicFramePr>
            <p:nvPr/>
          </p:nvGraphicFramePr>
          <p:xfrm>
            <a:off x="736" y="332"/>
            <a:ext cx="1112" cy="287"/>
          </p:xfrm>
          <a:graphic>
            <a:graphicData uri="http://schemas.openxmlformats.org/presentationml/2006/ole">
              <mc:AlternateContent xmlns:mc="http://schemas.openxmlformats.org/markup-compatibility/2006">
                <mc:Choice xmlns:v="urn:schemas-microsoft-com:vml" Requires="v">
                  <p:oleObj name="Equation" r:id="rId3" imgW="1733670" imgH="428625" progId="Equation.3">
                    <p:embed/>
                  </p:oleObj>
                </mc:Choice>
                <mc:Fallback>
                  <p:oleObj name="Equation" r:id="rId3" imgW="1733670" imgH="42862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 y="332"/>
                          <a:ext cx="1112"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485" name="Object 5"/>
          <p:cNvGraphicFramePr>
            <a:graphicFrameLocks noChangeAspect="1"/>
          </p:cNvGraphicFramePr>
          <p:nvPr/>
        </p:nvGraphicFramePr>
        <p:xfrm>
          <a:off x="1543050" y="1212850"/>
          <a:ext cx="5448300" cy="990600"/>
        </p:xfrm>
        <a:graphic>
          <a:graphicData uri="http://schemas.openxmlformats.org/presentationml/2006/ole">
            <mc:AlternateContent xmlns:mc="http://schemas.openxmlformats.org/markup-compatibility/2006">
              <mc:Choice xmlns:v="urn:schemas-microsoft-com:vml" Requires="v">
                <p:oleObj name="公式" r:id="rId5" imgW="5419710" imgH="962115" progId="Equation.3">
                  <p:embed/>
                </p:oleObj>
              </mc:Choice>
              <mc:Fallback>
                <p:oleObj name="公式" r:id="rId5" imgW="5419710" imgH="96211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3050" y="1212850"/>
                        <a:ext cx="54483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6"/>
          <p:cNvGraphicFramePr>
            <a:graphicFrameLocks noChangeAspect="1"/>
          </p:cNvGraphicFramePr>
          <p:nvPr/>
        </p:nvGraphicFramePr>
        <p:xfrm>
          <a:off x="1892300" y="2279650"/>
          <a:ext cx="1511300" cy="990600"/>
        </p:xfrm>
        <a:graphic>
          <a:graphicData uri="http://schemas.openxmlformats.org/presentationml/2006/ole">
            <mc:AlternateContent xmlns:mc="http://schemas.openxmlformats.org/markup-compatibility/2006">
              <mc:Choice xmlns:v="urn:schemas-microsoft-com:vml" Requires="v">
                <p:oleObj name="公式" r:id="rId7" imgW="1485810" imgH="962115" progId="Equation.3">
                  <p:embed/>
                </p:oleObj>
              </mc:Choice>
              <mc:Fallback>
                <p:oleObj name="公式" r:id="rId7" imgW="1485810" imgH="962115"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2300" y="2279650"/>
                        <a:ext cx="15113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7"/>
          <p:cNvGrpSpPr>
            <a:grpSpLocks/>
          </p:cNvGrpSpPr>
          <p:nvPr/>
        </p:nvGrpSpPr>
        <p:grpSpPr bwMode="auto">
          <a:xfrm>
            <a:off x="996950" y="3824288"/>
            <a:ext cx="1974850" cy="519112"/>
            <a:chOff x="628" y="2409"/>
            <a:chExt cx="1244" cy="327"/>
          </a:xfrm>
        </p:grpSpPr>
        <p:sp>
          <p:nvSpPr>
            <p:cNvPr id="21524" name="Text Box 7"/>
            <p:cNvSpPr txBox="1">
              <a:spLocks noChangeArrowheads="1"/>
            </p:cNvSpPr>
            <p:nvPr/>
          </p:nvSpPr>
          <p:spPr bwMode="auto">
            <a:xfrm>
              <a:off x="628" y="2409"/>
              <a:ext cx="1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0000CC"/>
                  </a:solidFill>
                  <a:latin typeface="宋体" pitchFamily="2" charset="-122"/>
                </a:rPr>
                <a:t>当      时</a:t>
              </a:r>
            </a:p>
          </p:txBody>
        </p:sp>
        <p:graphicFrame>
          <p:nvGraphicFramePr>
            <p:cNvPr id="21525" name="Object 9"/>
            <p:cNvGraphicFramePr>
              <a:graphicFrameLocks noChangeAspect="1"/>
            </p:cNvGraphicFramePr>
            <p:nvPr/>
          </p:nvGraphicFramePr>
          <p:xfrm>
            <a:off x="940" y="2444"/>
            <a:ext cx="616" cy="287"/>
          </p:xfrm>
          <a:graphic>
            <a:graphicData uri="http://schemas.openxmlformats.org/presentationml/2006/ole">
              <mc:AlternateContent xmlns:mc="http://schemas.openxmlformats.org/markup-compatibility/2006">
                <mc:Choice xmlns:v="urn:schemas-microsoft-com:vml" Requires="v">
                  <p:oleObj name="Equation" r:id="rId9" imgW="952560" imgH="428625" progId="Equation.3">
                    <p:embed/>
                  </p:oleObj>
                </mc:Choice>
                <mc:Fallback>
                  <p:oleObj name="Equation" r:id="rId9" imgW="952560" imgH="428625"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0" y="2444"/>
                          <a:ext cx="61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0490" name="Object 10"/>
          <p:cNvGraphicFramePr>
            <a:graphicFrameLocks noChangeAspect="1"/>
          </p:cNvGraphicFramePr>
          <p:nvPr/>
        </p:nvGraphicFramePr>
        <p:xfrm>
          <a:off x="2184400" y="4565650"/>
          <a:ext cx="3975100" cy="990600"/>
        </p:xfrm>
        <a:graphic>
          <a:graphicData uri="http://schemas.openxmlformats.org/presentationml/2006/ole">
            <mc:AlternateContent xmlns:mc="http://schemas.openxmlformats.org/markup-compatibility/2006">
              <mc:Choice xmlns:v="urn:schemas-microsoft-com:vml" Requires="v">
                <p:oleObj name="公式" r:id="rId11" imgW="3943350" imgH="962115" progId="Equation.3">
                  <p:embed/>
                </p:oleObj>
              </mc:Choice>
              <mc:Fallback>
                <p:oleObj name="公式" r:id="rId11" imgW="3943350" imgH="962115"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84400" y="4565650"/>
                        <a:ext cx="39751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11"/>
          <p:cNvGraphicFramePr>
            <a:graphicFrameLocks noChangeAspect="1"/>
          </p:cNvGraphicFramePr>
          <p:nvPr/>
        </p:nvGraphicFramePr>
        <p:xfrm>
          <a:off x="2590800" y="5480050"/>
          <a:ext cx="1371600" cy="990600"/>
        </p:xfrm>
        <a:graphic>
          <a:graphicData uri="http://schemas.openxmlformats.org/presentationml/2006/ole">
            <mc:AlternateContent xmlns:mc="http://schemas.openxmlformats.org/markup-compatibility/2006">
              <mc:Choice xmlns:v="urn:schemas-microsoft-com:vml" Requires="v">
                <p:oleObj name="公式" r:id="rId13" imgW="1342980" imgH="962115" progId="Equation.3">
                  <p:embed/>
                </p:oleObj>
              </mc:Choice>
              <mc:Fallback>
                <p:oleObj name="公式" r:id="rId13" imgW="1342980" imgH="962115"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90800" y="5480050"/>
                        <a:ext cx="1371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512" name="Group 14"/>
          <p:cNvGrpSpPr>
            <a:grpSpLocks/>
          </p:cNvGrpSpPr>
          <p:nvPr/>
        </p:nvGrpSpPr>
        <p:grpSpPr bwMode="auto">
          <a:xfrm>
            <a:off x="6172200" y="2209800"/>
            <a:ext cx="2438400" cy="2438400"/>
            <a:chOff x="3888" y="1344"/>
            <a:chExt cx="1536" cy="1536"/>
          </a:xfrm>
        </p:grpSpPr>
        <p:sp>
          <p:nvSpPr>
            <p:cNvPr id="21513" name="Oval 15"/>
            <p:cNvSpPr>
              <a:spLocks noChangeArrowheads="1"/>
            </p:cNvSpPr>
            <p:nvPr/>
          </p:nvSpPr>
          <p:spPr bwMode="auto">
            <a:xfrm>
              <a:off x="3888" y="1344"/>
              <a:ext cx="1536" cy="1536"/>
            </a:xfrm>
            <a:prstGeom prst="ellipse">
              <a:avLst/>
            </a:prstGeom>
            <a:gradFill rotWithShape="0">
              <a:gsLst>
                <a:gs pos="0">
                  <a:srgbClr val="FF9900"/>
                </a:gs>
                <a:gs pos="100000">
                  <a:srgbClr val="DB8300"/>
                </a:gs>
              </a:gsLst>
              <a:path path="shape">
                <a:fillToRect l="50000" t="50000" r="50000" b="50000"/>
              </a:path>
            </a:gra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1514" name="Oval 16"/>
            <p:cNvSpPr>
              <a:spLocks noChangeArrowheads="1"/>
            </p:cNvSpPr>
            <p:nvPr/>
          </p:nvSpPr>
          <p:spPr bwMode="auto">
            <a:xfrm>
              <a:off x="4080" y="1536"/>
              <a:ext cx="1152" cy="1152"/>
            </a:xfrm>
            <a:prstGeom prst="ellipse">
              <a:avLst/>
            </a:prstGeom>
            <a:solidFill>
              <a:srgbClr val="FFFFCC"/>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1515" name="Oval 17"/>
            <p:cNvSpPr>
              <a:spLocks noChangeArrowheads="1"/>
            </p:cNvSpPr>
            <p:nvPr/>
          </p:nvSpPr>
          <p:spPr bwMode="auto">
            <a:xfrm>
              <a:off x="4368" y="1824"/>
              <a:ext cx="576" cy="576"/>
            </a:xfrm>
            <a:prstGeom prst="ellipse">
              <a:avLst/>
            </a:prstGeom>
            <a:solidFill>
              <a:srgbClr val="FFA623"/>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1516" name="Line 18"/>
            <p:cNvSpPr>
              <a:spLocks noChangeShapeType="1"/>
            </p:cNvSpPr>
            <p:nvPr/>
          </p:nvSpPr>
          <p:spPr bwMode="auto">
            <a:xfrm>
              <a:off x="4656" y="2112"/>
              <a:ext cx="288" cy="48"/>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Line 19"/>
            <p:cNvSpPr>
              <a:spLocks noChangeShapeType="1"/>
            </p:cNvSpPr>
            <p:nvPr/>
          </p:nvSpPr>
          <p:spPr bwMode="auto">
            <a:xfrm flipH="1">
              <a:off x="3936" y="2112"/>
              <a:ext cx="720" cy="24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8" name="Line 20"/>
            <p:cNvSpPr>
              <a:spLocks noChangeShapeType="1"/>
            </p:cNvSpPr>
            <p:nvPr/>
          </p:nvSpPr>
          <p:spPr bwMode="auto">
            <a:xfrm flipH="1" flipV="1">
              <a:off x="4080" y="1968"/>
              <a:ext cx="576" cy="144"/>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9" name="Text Box 21"/>
            <p:cNvSpPr txBox="1">
              <a:spLocks noChangeArrowheads="1"/>
            </p:cNvSpPr>
            <p:nvPr/>
          </p:nvSpPr>
          <p:spPr bwMode="auto">
            <a:xfrm>
              <a:off x="4176" y="220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r>
                <a:rPr lang="en-US" altLang="zh-CN" sz="2400" baseline="-25000">
                  <a:solidFill>
                    <a:schemeClr val="accent2"/>
                  </a:solidFill>
                  <a:latin typeface="宋体" pitchFamily="2" charset="-122"/>
                </a:rPr>
                <a:t>3</a:t>
              </a:r>
            </a:p>
          </p:txBody>
        </p:sp>
        <p:sp>
          <p:nvSpPr>
            <p:cNvPr id="21520" name="Text Box 22"/>
            <p:cNvSpPr txBox="1">
              <a:spLocks noChangeArrowheads="1"/>
            </p:cNvSpPr>
            <p:nvPr/>
          </p:nvSpPr>
          <p:spPr bwMode="auto">
            <a:xfrm>
              <a:off x="4128" y="1766"/>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r>
                <a:rPr lang="en-US" altLang="zh-CN" sz="2400" baseline="-25000">
                  <a:solidFill>
                    <a:schemeClr val="accent2"/>
                  </a:solidFill>
                </a:rPr>
                <a:t>2</a:t>
              </a:r>
            </a:p>
          </p:txBody>
        </p:sp>
        <p:sp>
          <p:nvSpPr>
            <p:cNvPr id="21521" name="Text Box 23"/>
            <p:cNvSpPr txBox="1">
              <a:spLocks noChangeArrowheads="1"/>
            </p:cNvSpPr>
            <p:nvPr/>
          </p:nvSpPr>
          <p:spPr bwMode="auto">
            <a:xfrm>
              <a:off x="4656" y="187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r>
                <a:rPr lang="en-US" altLang="zh-CN" sz="2400" baseline="-25000">
                  <a:solidFill>
                    <a:schemeClr val="accent2"/>
                  </a:solidFill>
                </a:rPr>
                <a:t>1</a:t>
              </a:r>
            </a:p>
          </p:txBody>
        </p:sp>
        <p:sp>
          <p:nvSpPr>
            <p:cNvPr id="21522" name="Text Box 24"/>
            <p:cNvSpPr txBox="1">
              <a:spLocks noChangeArrowheads="1"/>
            </p:cNvSpPr>
            <p:nvPr/>
          </p:nvSpPr>
          <p:spPr bwMode="auto">
            <a:xfrm>
              <a:off x="4646" y="2304"/>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q</a:t>
              </a:r>
              <a:r>
                <a:rPr lang="en-US" altLang="zh-CN" sz="2400" baseline="-25000">
                  <a:solidFill>
                    <a:schemeClr val="accent2"/>
                  </a:solidFill>
                </a:rPr>
                <a:t>1</a:t>
              </a:r>
            </a:p>
          </p:txBody>
        </p:sp>
        <p:sp>
          <p:nvSpPr>
            <p:cNvPr id="21523" name="Text Box 25"/>
            <p:cNvSpPr txBox="1">
              <a:spLocks noChangeArrowheads="1"/>
            </p:cNvSpPr>
            <p:nvPr/>
          </p:nvSpPr>
          <p:spPr bwMode="auto">
            <a:xfrm>
              <a:off x="5078" y="2592"/>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q</a:t>
              </a:r>
              <a:r>
                <a:rPr lang="en-US" altLang="zh-CN" sz="2400" baseline="-25000">
                  <a:solidFill>
                    <a:schemeClr val="accent2"/>
                  </a:solidFill>
                </a:rPr>
                <a:t>2</a:t>
              </a:r>
            </a:p>
          </p:txBody>
        </p:sp>
      </p:grpSp>
      <p:sp>
        <p:nvSpPr>
          <p:cNvPr id="4" name="文本框 3"/>
          <p:cNvSpPr txBox="1"/>
          <p:nvPr/>
        </p:nvSpPr>
        <p:spPr>
          <a:xfrm>
            <a:off x="3795092" y="108531"/>
            <a:ext cx="5313412" cy="954107"/>
          </a:xfrm>
          <a:prstGeom prst="rect">
            <a:avLst/>
          </a:prstGeom>
          <a:noFill/>
        </p:spPr>
        <p:txBody>
          <a:bodyPr wrap="square" rtlCol="0">
            <a:spAutoFit/>
          </a:bodyPr>
          <a:lstStyle/>
          <a:p>
            <a:r>
              <a:rPr lang="zh-CN" altLang="en-US" dirty="0">
                <a:solidFill>
                  <a:srgbClr val="FF0000"/>
                </a:solidFill>
              </a:rPr>
              <a:t>三个球面上的电量分别是多少？与电势、电场的关系是什么？</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wipe(left)">
                                      <p:cBhvr>
                                        <p:cTn id="12" dur="500"/>
                                        <p:tgtEl>
                                          <p:spTgt spid="20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486"/>
                                        </p:tgtEl>
                                        <p:attrNameLst>
                                          <p:attrName>style.visibility</p:attrName>
                                        </p:attrNameLst>
                                      </p:cBhvr>
                                      <p:to>
                                        <p:strVal val="visible"/>
                                      </p:to>
                                    </p:set>
                                    <p:animEffect transition="in" filter="wipe(left)">
                                      <p:cBhvr>
                                        <p:cTn id="17" dur="500"/>
                                        <p:tgtEl>
                                          <p:spTgt spid="204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490"/>
                                        </p:tgtEl>
                                        <p:attrNameLst>
                                          <p:attrName>style.visibility</p:attrName>
                                        </p:attrNameLst>
                                      </p:cBhvr>
                                      <p:to>
                                        <p:strVal val="visible"/>
                                      </p:to>
                                    </p:set>
                                    <p:animEffect transition="in" filter="wipe(left)">
                                      <p:cBhvr>
                                        <p:cTn id="27" dur="500"/>
                                        <p:tgtEl>
                                          <p:spTgt spid="204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491"/>
                                        </p:tgtEl>
                                        <p:attrNameLst>
                                          <p:attrName>style.visibility</p:attrName>
                                        </p:attrNameLst>
                                      </p:cBhvr>
                                      <p:to>
                                        <p:strVal val="visible"/>
                                      </p:to>
                                    </p:set>
                                    <p:animEffect transition="in" filter="wipe(left)">
                                      <p:cBhvr>
                                        <p:cTn id="32" dur="500"/>
                                        <p:tgtEl>
                                          <p:spTgt spid="2049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38125" y="304800"/>
            <a:ext cx="868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57250" indent="-85725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chemeClr val="accent2"/>
                </a:solidFill>
                <a:latin typeface="宋体" pitchFamily="2" charset="-122"/>
              </a:rPr>
              <a:t>例</a:t>
            </a:r>
            <a:r>
              <a:rPr lang="en-US" altLang="zh-CN" sz="2800" dirty="0">
                <a:solidFill>
                  <a:schemeClr val="accent2"/>
                </a:solidFill>
              </a:rPr>
              <a:t>3</a:t>
            </a:r>
            <a:r>
              <a:rPr lang="zh-CN" altLang="en-US" sz="2800" dirty="0">
                <a:solidFill>
                  <a:schemeClr val="accent2"/>
                </a:solidFill>
                <a:latin typeface="宋体" pitchFamily="2" charset="-122"/>
              </a:rPr>
              <a:t>：同心导体</a:t>
            </a:r>
            <a:r>
              <a:rPr lang="zh-CN" altLang="en-US" sz="2800" dirty="0">
                <a:solidFill>
                  <a:srgbClr val="FF0000"/>
                </a:solidFill>
                <a:latin typeface="宋体" pitchFamily="2" charset="-122"/>
              </a:rPr>
              <a:t>球面</a:t>
            </a:r>
            <a:r>
              <a:rPr lang="zh-CN" altLang="en-US" sz="2800" dirty="0">
                <a:solidFill>
                  <a:schemeClr val="accent2"/>
                </a:solidFill>
                <a:latin typeface="宋体" pitchFamily="2" charset="-122"/>
              </a:rPr>
              <a:t>，半径分别为</a:t>
            </a:r>
            <a:r>
              <a:rPr lang="en-US" altLang="zh-CN" sz="2800" i="1" dirty="0">
                <a:solidFill>
                  <a:schemeClr val="accent2"/>
                </a:solidFill>
              </a:rPr>
              <a:t>R</a:t>
            </a:r>
            <a:r>
              <a:rPr lang="en-US" altLang="zh-CN" sz="2800" baseline="-25000" dirty="0">
                <a:solidFill>
                  <a:schemeClr val="accent2"/>
                </a:solidFill>
              </a:rPr>
              <a:t>1</a:t>
            </a:r>
            <a:r>
              <a:rPr lang="zh-CN" altLang="en-US" sz="2800" dirty="0">
                <a:solidFill>
                  <a:schemeClr val="accent2"/>
                </a:solidFill>
                <a:latin typeface="宋体" pitchFamily="2" charset="-122"/>
              </a:rPr>
              <a:t>和</a:t>
            </a:r>
            <a:r>
              <a:rPr lang="en-US" altLang="zh-CN" sz="2800" i="1" dirty="0">
                <a:solidFill>
                  <a:schemeClr val="accent2"/>
                </a:solidFill>
              </a:rPr>
              <a:t>R</a:t>
            </a:r>
            <a:r>
              <a:rPr lang="en-US" altLang="zh-CN" sz="2800" baseline="-25000" dirty="0">
                <a:solidFill>
                  <a:schemeClr val="accent2"/>
                </a:solidFill>
              </a:rPr>
              <a:t>2</a:t>
            </a:r>
            <a:r>
              <a:rPr lang="zh-CN" altLang="en-US" sz="2800" dirty="0">
                <a:solidFill>
                  <a:schemeClr val="accent2"/>
                </a:solidFill>
                <a:latin typeface="宋体" pitchFamily="2" charset="-122"/>
              </a:rPr>
              <a:t>，电量分别为</a:t>
            </a:r>
            <a:r>
              <a:rPr lang="en-US" altLang="zh-CN" sz="2800" i="1" dirty="0">
                <a:solidFill>
                  <a:schemeClr val="accent2"/>
                </a:solidFill>
              </a:rPr>
              <a:t>Q</a:t>
            </a:r>
            <a:r>
              <a:rPr lang="en-US" altLang="zh-CN" sz="2800" baseline="-25000" dirty="0">
                <a:solidFill>
                  <a:schemeClr val="accent2"/>
                </a:solidFill>
              </a:rPr>
              <a:t>1</a:t>
            </a:r>
            <a:r>
              <a:rPr lang="zh-CN" altLang="en-US" sz="2800" dirty="0">
                <a:solidFill>
                  <a:schemeClr val="accent2"/>
                </a:solidFill>
                <a:latin typeface="宋体" pitchFamily="2" charset="-122"/>
              </a:rPr>
              <a:t>和</a:t>
            </a:r>
            <a:r>
              <a:rPr lang="en-US" altLang="zh-CN" sz="2800" i="1" dirty="0">
                <a:solidFill>
                  <a:schemeClr val="accent2"/>
                </a:solidFill>
              </a:rPr>
              <a:t>Q</a:t>
            </a:r>
            <a:r>
              <a:rPr lang="en-US" altLang="zh-CN" sz="2800" baseline="-25000" dirty="0">
                <a:solidFill>
                  <a:schemeClr val="accent2"/>
                </a:solidFill>
              </a:rPr>
              <a:t>2</a:t>
            </a:r>
            <a:r>
              <a:rPr lang="zh-CN" altLang="en-US" sz="2800" dirty="0">
                <a:solidFill>
                  <a:schemeClr val="accent2"/>
                </a:solidFill>
                <a:latin typeface="宋体" pitchFamily="2" charset="-122"/>
              </a:rPr>
              <a:t>。当把内球接地时，内球带电多少？</a:t>
            </a:r>
          </a:p>
        </p:txBody>
      </p:sp>
      <p:graphicFrame>
        <p:nvGraphicFramePr>
          <p:cNvPr id="21508" name="Object 4"/>
          <p:cNvGraphicFramePr>
            <a:graphicFrameLocks noChangeAspect="1"/>
          </p:cNvGraphicFramePr>
          <p:nvPr/>
        </p:nvGraphicFramePr>
        <p:xfrm>
          <a:off x="1755775" y="2660650"/>
          <a:ext cx="3289300" cy="1028700"/>
        </p:xfrm>
        <a:graphic>
          <a:graphicData uri="http://schemas.openxmlformats.org/presentationml/2006/ole">
            <mc:AlternateContent xmlns:mc="http://schemas.openxmlformats.org/markup-compatibility/2006">
              <mc:Choice xmlns:v="urn:schemas-microsoft-com:vml" Requires="v">
                <p:oleObj name="公式" r:id="rId3" imgW="3257550" imgH="1000125" progId="Equation.3">
                  <p:embed/>
                </p:oleObj>
              </mc:Choice>
              <mc:Fallback>
                <p:oleObj name="公式" r:id="rId3" imgW="3257550" imgH="100012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775" y="2660650"/>
                        <a:ext cx="32893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09" name="Object 5"/>
          <p:cNvGraphicFramePr>
            <a:graphicFrameLocks noChangeAspect="1"/>
          </p:cNvGraphicFramePr>
          <p:nvPr/>
        </p:nvGraphicFramePr>
        <p:xfrm>
          <a:off x="2263775" y="4343400"/>
          <a:ext cx="1917700" cy="977900"/>
        </p:xfrm>
        <a:graphic>
          <a:graphicData uri="http://schemas.openxmlformats.org/presentationml/2006/ole">
            <mc:AlternateContent xmlns:mc="http://schemas.openxmlformats.org/markup-compatibility/2006">
              <mc:Choice xmlns:v="urn:schemas-microsoft-com:vml" Requires="v">
                <p:oleObj name="Equation" r:id="rId5" imgW="1885950" imgH="952410" progId="Equation.3">
                  <p:embed/>
                </p:oleObj>
              </mc:Choice>
              <mc:Fallback>
                <p:oleObj name="Equation" r:id="rId5" imgW="1885950" imgH="95241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3775" y="4343400"/>
                        <a:ext cx="19177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21"/>
          <p:cNvGrpSpPr>
            <a:grpSpLocks/>
          </p:cNvGrpSpPr>
          <p:nvPr/>
        </p:nvGrpSpPr>
        <p:grpSpPr bwMode="auto">
          <a:xfrm>
            <a:off x="527050" y="1716088"/>
            <a:ext cx="6950075" cy="523875"/>
            <a:chOff x="326" y="1081"/>
            <a:chExt cx="4378" cy="330"/>
          </a:xfrm>
        </p:grpSpPr>
        <p:sp>
          <p:nvSpPr>
            <p:cNvPr id="22546" name="Text Box 3"/>
            <p:cNvSpPr txBox="1">
              <a:spLocks noChangeArrowheads="1"/>
            </p:cNvSpPr>
            <p:nvPr/>
          </p:nvSpPr>
          <p:spPr bwMode="auto">
            <a:xfrm>
              <a:off x="326" y="1084"/>
              <a:ext cx="4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0000CC"/>
                  </a:solidFill>
                  <a:latin typeface="宋体" pitchFamily="2" charset="-122"/>
                </a:rPr>
                <a:t>解：内球接地，其电势为零，设其电量为</a:t>
              </a:r>
            </a:p>
          </p:txBody>
        </p:sp>
        <p:graphicFrame>
          <p:nvGraphicFramePr>
            <p:cNvPr id="22547" name="Object 13"/>
            <p:cNvGraphicFramePr>
              <a:graphicFrameLocks noChangeAspect="1"/>
            </p:cNvGraphicFramePr>
            <p:nvPr/>
          </p:nvGraphicFramePr>
          <p:xfrm>
            <a:off x="4456" y="1081"/>
            <a:ext cx="248" cy="311"/>
          </p:xfrm>
          <a:graphic>
            <a:graphicData uri="http://schemas.openxmlformats.org/presentationml/2006/ole">
              <mc:AlternateContent xmlns:mc="http://schemas.openxmlformats.org/markup-compatibility/2006">
                <mc:Choice xmlns:v="urn:schemas-microsoft-com:vml" Requires="v">
                  <p:oleObj name="Equation" r:id="rId7" imgW="362070" imgH="466635" progId="Equation.3">
                    <p:embed/>
                  </p:oleObj>
                </mc:Choice>
                <mc:Fallback>
                  <p:oleObj name="Equation" r:id="rId7" imgW="362070" imgH="466635"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6" y="1081"/>
                          <a:ext cx="248"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1520" name="Rectangle 16"/>
          <p:cNvSpPr>
            <a:spLocks noChangeArrowheads="1"/>
          </p:cNvSpPr>
          <p:nvPr/>
        </p:nvSpPr>
        <p:spPr bwMode="auto">
          <a:xfrm>
            <a:off x="9525" y="13716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nvGrpSpPr>
          <p:cNvPr id="3" name="Group 20"/>
          <p:cNvGrpSpPr>
            <a:grpSpLocks/>
          </p:cNvGrpSpPr>
          <p:nvPr/>
        </p:nvGrpSpPr>
        <p:grpSpPr bwMode="auto">
          <a:xfrm>
            <a:off x="6029325" y="2584450"/>
            <a:ext cx="2819400" cy="3282950"/>
            <a:chOff x="3792" y="1628"/>
            <a:chExt cx="1776" cy="2068"/>
          </a:xfrm>
        </p:grpSpPr>
        <p:sp>
          <p:nvSpPr>
            <p:cNvPr id="22538" name="Oval 6"/>
            <p:cNvSpPr>
              <a:spLocks noChangeArrowheads="1"/>
            </p:cNvSpPr>
            <p:nvPr/>
          </p:nvSpPr>
          <p:spPr bwMode="auto">
            <a:xfrm>
              <a:off x="4176" y="2304"/>
              <a:ext cx="1056" cy="1008"/>
            </a:xfrm>
            <a:prstGeom prst="ellipse">
              <a:avLst/>
            </a:prstGeom>
            <a:solidFill>
              <a:srgbClr val="FFFFFF"/>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2539" name="Oval 7"/>
            <p:cNvSpPr>
              <a:spLocks noChangeArrowheads="1"/>
            </p:cNvSpPr>
            <p:nvPr/>
          </p:nvSpPr>
          <p:spPr bwMode="auto">
            <a:xfrm>
              <a:off x="3792" y="1920"/>
              <a:ext cx="1776" cy="177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2540" name="Line 8"/>
            <p:cNvSpPr>
              <a:spLocks noChangeShapeType="1"/>
            </p:cNvSpPr>
            <p:nvPr/>
          </p:nvSpPr>
          <p:spPr bwMode="auto">
            <a:xfrm flipH="1">
              <a:off x="4896" y="27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Line 9"/>
            <p:cNvSpPr>
              <a:spLocks noChangeShapeType="1"/>
            </p:cNvSpPr>
            <p:nvPr/>
          </p:nvSpPr>
          <p:spPr bwMode="auto">
            <a:xfrm>
              <a:off x="4896" y="2784"/>
              <a:ext cx="0" cy="144"/>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10"/>
            <p:cNvSpPr>
              <a:spLocks noChangeShapeType="1"/>
            </p:cNvSpPr>
            <p:nvPr/>
          </p:nvSpPr>
          <p:spPr bwMode="auto">
            <a:xfrm>
              <a:off x="4800" y="2928"/>
              <a:ext cx="192"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Line 11"/>
            <p:cNvSpPr>
              <a:spLocks noChangeShapeType="1"/>
            </p:cNvSpPr>
            <p:nvPr/>
          </p:nvSpPr>
          <p:spPr bwMode="auto">
            <a:xfrm>
              <a:off x="4848" y="3024"/>
              <a:ext cx="9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Line 12"/>
            <p:cNvSpPr>
              <a:spLocks noChangeShapeType="1"/>
            </p:cNvSpPr>
            <p:nvPr/>
          </p:nvSpPr>
          <p:spPr bwMode="auto">
            <a:xfrm>
              <a:off x="4848" y="2976"/>
              <a:ext cx="9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2545" name="Object 15"/>
            <p:cNvGraphicFramePr>
              <a:graphicFrameLocks noChangeAspect="1"/>
            </p:cNvGraphicFramePr>
            <p:nvPr/>
          </p:nvGraphicFramePr>
          <p:xfrm>
            <a:off x="4848" y="1628"/>
            <a:ext cx="255" cy="287"/>
          </p:xfrm>
          <a:graphic>
            <a:graphicData uri="http://schemas.openxmlformats.org/presentationml/2006/ole">
              <mc:AlternateContent xmlns:mc="http://schemas.openxmlformats.org/markup-compatibility/2006">
                <mc:Choice xmlns:v="urn:schemas-microsoft-com:vml" Requires="v">
                  <p:oleObj name="Equation" r:id="rId9" imgW="380970" imgH="428625" progId="Equation.3">
                    <p:embed/>
                  </p:oleObj>
                </mc:Choice>
                <mc:Fallback>
                  <p:oleObj name="Equation" r:id="rId9" imgW="380970" imgH="428625"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48" y="1628"/>
                          <a:ext cx="255"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521" name="Object 17"/>
          <p:cNvGraphicFramePr>
            <a:graphicFrameLocks noChangeAspect="1"/>
          </p:cNvGraphicFramePr>
          <p:nvPr/>
        </p:nvGraphicFramePr>
        <p:xfrm>
          <a:off x="7235825" y="3697288"/>
          <a:ext cx="393700" cy="493712"/>
        </p:xfrm>
        <a:graphic>
          <a:graphicData uri="http://schemas.openxmlformats.org/presentationml/2006/ole">
            <mc:AlternateContent xmlns:mc="http://schemas.openxmlformats.org/markup-compatibility/2006">
              <mc:Choice xmlns:v="urn:schemas-microsoft-com:vml" Requires="v">
                <p:oleObj name="Equation" r:id="rId11" imgW="362070" imgH="466635" progId="Equation.3">
                  <p:embed/>
                </p:oleObj>
              </mc:Choice>
              <mc:Fallback>
                <p:oleObj name="Equation" r:id="rId11" imgW="362070" imgH="466635"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35825" y="3697288"/>
                        <a:ext cx="393700"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2" name="Text Box 18"/>
          <p:cNvSpPr txBox="1">
            <a:spLocks noChangeArrowheads="1"/>
          </p:cNvSpPr>
          <p:nvPr/>
        </p:nvSpPr>
        <p:spPr bwMode="auto">
          <a:xfrm>
            <a:off x="1000125" y="5562600"/>
            <a:ext cx="4827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rgbClr val="CC3300"/>
                </a:solidFill>
                <a:latin typeface="宋体" pitchFamily="2" charset="-122"/>
              </a:rPr>
              <a:t>内球接地，电量不一定为零。</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1+#ppt_w/2"/>
                                          </p:val>
                                        </p:tav>
                                        <p:tav tm="100000">
                                          <p:val>
                                            <p:strVal val="#ppt_x"/>
                                          </p:val>
                                        </p:tav>
                                      </p:tavLst>
                                    </p:anim>
                                    <p:anim calcmode="lin" valueType="num">
                                      <p:cBhvr additive="base">
                                        <p:cTn id="8" dur="500" fill="hold"/>
                                        <p:tgtEl>
                                          <p:spTgt spid="2150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1520"/>
                                        </p:tgtEl>
                                        <p:attrNameLst>
                                          <p:attrName>style.visibility</p:attrName>
                                        </p:attrNameLst>
                                      </p:cBhvr>
                                      <p:to>
                                        <p:strVal val="visible"/>
                                      </p:to>
                                    </p:set>
                                    <p:animEffect transition="in" filter="strips(upRight)">
                                      <p:cBhvr>
                                        <p:cTn id="12" dur="500"/>
                                        <p:tgtEl>
                                          <p:spTgt spid="21520"/>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21521"/>
                                        </p:tgtEl>
                                        <p:attrNameLst>
                                          <p:attrName>style.visibility</p:attrName>
                                        </p:attrNameLst>
                                      </p:cBhvr>
                                      <p:to>
                                        <p:strVal val="visible"/>
                                      </p:to>
                                    </p:set>
                                    <p:animEffect transition="in" filter="wipe(left)">
                                      <p:cBhvr>
                                        <p:cTn id="26" dur="500"/>
                                        <p:tgtEl>
                                          <p:spTgt spid="2152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1508"/>
                                        </p:tgtEl>
                                        <p:attrNameLst>
                                          <p:attrName>style.visibility</p:attrName>
                                        </p:attrNameLst>
                                      </p:cBhvr>
                                      <p:to>
                                        <p:strVal val="visible"/>
                                      </p:to>
                                    </p:set>
                                    <p:animEffect transition="in" filter="wipe(left)">
                                      <p:cBhvr>
                                        <p:cTn id="31" dur="500"/>
                                        <p:tgtEl>
                                          <p:spTgt spid="2150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1509"/>
                                        </p:tgtEl>
                                        <p:attrNameLst>
                                          <p:attrName>style.visibility</p:attrName>
                                        </p:attrNameLst>
                                      </p:cBhvr>
                                      <p:to>
                                        <p:strVal val="visible"/>
                                      </p:to>
                                    </p:set>
                                    <p:animEffect transition="in" filter="wipe(left)">
                                      <p:cBhvr>
                                        <p:cTn id="36" dur="500"/>
                                        <p:tgtEl>
                                          <p:spTgt spid="2150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3" presetClass="entr" presetSubtype="16" fill="hold" grpId="0" nodeType="clickEffect">
                                  <p:stCondLst>
                                    <p:cond delay="0"/>
                                  </p:stCondLst>
                                  <p:childTnLst>
                                    <p:set>
                                      <p:cBhvr>
                                        <p:cTn id="40" dur="1" fill="hold">
                                          <p:stCondLst>
                                            <p:cond delay="0"/>
                                          </p:stCondLst>
                                        </p:cTn>
                                        <p:tgtEl>
                                          <p:spTgt spid="21522"/>
                                        </p:tgtEl>
                                        <p:attrNameLst>
                                          <p:attrName>style.visibility</p:attrName>
                                        </p:attrNameLst>
                                      </p:cBhvr>
                                      <p:to>
                                        <p:strVal val="visible"/>
                                      </p:to>
                                    </p:set>
                                    <p:anim calcmode="lin" valueType="num">
                                      <p:cBhvr>
                                        <p:cTn id="41" dur="500" fill="hold"/>
                                        <p:tgtEl>
                                          <p:spTgt spid="21522"/>
                                        </p:tgtEl>
                                        <p:attrNameLst>
                                          <p:attrName>ppt_w</p:attrName>
                                        </p:attrNameLst>
                                      </p:cBhvr>
                                      <p:tavLst>
                                        <p:tav tm="0">
                                          <p:val>
                                            <p:fltVal val="0"/>
                                          </p:val>
                                        </p:tav>
                                        <p:tav tm="100000">
                                          <p:val>
                                            <p:strVal val="#ppt_w"/>
                                          </p:val>
                                        </p:tav>
                                      </p:tavLst>
                                    </p:anim>
                                    <p:anim calcmode="lin" valueType="num">
                                      <p:cBhvr>
                                        <p:cTn id="42" dur="500" fill="hold"/>
                                        <p:tgtEl>
                                          <p:spTgt spid="215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P spid="21520" grpId="0" animBg="1"/>
      <p:bldP spid="2152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4"/>
          <p:cNvSpPr txBox="1">
            <a:spLocks noChangeArrowheads="1"/>
          </p:cNvSpPr>
          <p:nvPr/>
        </p:nvSpPr>
        <p:spPr bwMode="auto">
          <a:xfrm>
            <a:off x="125413" y="69850"/>
            <a:ext cx="898366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lnSpc>
                <a:spcPct val="120000"/>
              </a:lnSpc>
              <a:spcBef>
                <a:spcPct val="0"/>
              </a:spcBef>
              <a:buFontTx/>
              <a:buNone/>
            </a:pPr>
            <a:r>
              <a:rPr lang="zh-CN" altLang="en-US" sz="2800" dirty="0">
                <a:solidFill>
                  <a:schemeClr val="accent2"/>
                </a:solidFill>
              </a:rPr>
              <a:t>例</a:t>
            </a:r>
            <a:r>
              <a:rPr lang="en-US" altLang="zh-CN" sz="2800" dirty="0">
                <a:solidFill>
                  <a:schemeClr val="accent2"/>
                </a:solidFill>
              </a:rPr>
              <a:t>5</a:t>
            </a:r>
            <a:r>
              <a:rPr lang="zh-CN" altLang="en-US" sz="2800" dirty="0">
                <a:solidFill>
                  <a:schemeClr val="accent2"/>
                </a:solidFill>
              </a:rPr>
              <a:t>：一个不带电的金属球接近点电荷</a:t>
            </a:r>
            <a:r>
              <a:rPr lang="en-US" altLang="zh-CN" sz="2800" dirty="0">
                <a:solidFill>
                  <a:schemeClr val="accent2"/>
                </a:solidFill>
              </a:rPr>
              <a:t>+</a:t>
            </a:r>
            <a:r>
              <a:rPr lang="en-US" altLang="zh-CN" sz="2800" i="1" dirty="0">
                <a:solidFill>
                  <a:schemeClr val="accent2"/>
                </a:solidFill>
              </a:rPr>
              <a:t>q</a:t>
            </a:r>
            <a:r>
              <a:rPr lang="zh-CN" altLang="en-US" sz="2800" dirty="0">
                <a:solidFill>
                  <a:schemeClr val="accent2"/>
                </a:solidFill>
              </a:rPr>
              <a:t>，当距离为</a:t>
            </a:r>
            <a:r>
              <a:rPr lang="en-US" altLang="zh-CN" sz="2800" i="1" dirty="0">
                <a:solidFill>
                  <a:schemeClr val="accent2"/>
                </a:solidFill>
              </a:rPr>
              <a:t>r</a:t>
            </a:r>
            <a:r>
              <a:rPr lang="zh-CN" altLang="en-US" sz="2800" dirty="0">
                <a:solidFill>
                  <a:schemeClr val="accent2"/>
                </a:solidFill>
              </a:rPr>
              <a:t>时，求： </a:t>
            </a:r>
            <a:r>
              <a:rPr lang="en-US" altLang="zh-CN" sz="2800" dirty="0">
                <a:solidFill>
                  <a:schemeClr val="accent2"/>
                </a:solidFill>
              </a:rPr>
              <a:t>(1) </a:t>
            </a:r>
            <a:r>
              <a:rPr lang="zh-CN" altLang="en-US" sz="2800" dirty="0">
                <a:solidFill>
                  <a:schemeClr val="accent2"/>
                </a:solidFill>
              </a:rPr>
              <a:t>感应电荷在</a:t>
            </a:r>
            <a:r>
              <a:rPr lang="zh-CN" altLang="en-US" sz="2800" dirty="0">
                <a:solidFill>
                  <a:srgbClr val="FF0000"/>
                </a:solidFill>
              </a:rPr>
              <a:t>球心</a:t>
            </a:r>
            <a:r>
              <a:rPr lang="zh-CN" altLang="en-US" sz="2800" dirty="0">
                <a:solidFill>
                  <a:schemeClr val="accent2"/>
                </a:solidFill>
              </a:rPr>
              <a:t>的电场强度</a:t>
            </a:r>
            <a:r>
              <a:rPr lang="en-US" altLang="zh-CN" sz="2800" dirty="0">
                <a:solidFill>
                  <a:schemeClr val="accent2"/>
                </a:solidFill>
              </a:rPr>
              <a:t>, </a:t>
            </a:r>
            <a:r>
              <a:rPr lang="zh-CN" altLang="en-US" sz="2800" dirty="0">
                <a:solidFill>
                  <a:schemeClr val="accent2"/>
                </a:solidFill>
              </a:rPr>
              <a:t>点电荷和感应电荷的总电势；</a:t>
            </a:r>
            <a:r>
              <a:rPr lang="en-US" altLang="zh-CN" sz="2800" dirty="0">
                <a:solidFill>
                  <a:schemeClr val="accent2"/>
                </a:solidFill>
              </a:rPr>
              <a:t>(2) </a:t>
            </a:r>
            <a:r>
              <a:rPr lang="zh-CN" altLang="en-US" sz="2800" dirty="0">
                <a:solidFill>
                  <a:schemeClr val="accent2"/>
                </a:solidFill>
              </a:rPr>
              <a:t>若将金属球接地，球上的净电荷。</a:t>
            </a:r>
          </a:p>
        </p:txBody>
      </p:sp>
      <p:sp>
        <p:nvSpPr>
          <p:cNvPr id="50181" name="Oval 5"/>
          <p:cNvSpPr>
            <a:spLocks noChangeArrowheads="1"/>
          </p:cNvSpPr>
          <p:nvPr/>
        </p:nvSpPr>
        <p:spPr bwMode="auto">
          <a:xfrm>
            <a:off x="6691313" y="1981200"/>
            <a:ext cx="1752600" cy="1752600"/>
          </a:xfrm>
          <a:prstGeom prst="ellipse">
            <a:avLst/>
          </a:prstGeom>
          <a:solidFill>
            <a:srgbClr val="FFA623"/>
          </a:solidFill>
          <a:ln w="25400">
            <a:solidFill>
              <a:srgbClr val="0000CC"/>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nvGrpSpPr>
          <p:cNvPr id="2" name="Group 6"/>
          <p:cNvGrpSpPr>
            <a:grpSpLocks/>
          </p:cNvGrpSpPr>
          <p:nvPr/>
        </p:nvGrpSpPr>
        <p:grpSpPr bwMode="auto">
          <a:xfrm>
            <a:off x="4956175" y="2365375"/>
            <a:ext cx="508000" cy="573088"/>
            <a:chOff x="3122" y="1490"/>
            <a:chExt cx="320" cy="361"/>
          </a:xfrm>
        </p:grpSpPr>
        <p:sp>
          <p:nvSpPr>
            <p:cNvPr id="25650" name="Oval 7"/>
            <p:cNvSpPr>
              <a:spLocks noChangeArrowheads="1"/>
            </p:cNvSpPr>
            <p:nvPr/>
          </p:nvSpPr>
          <p:spPr bwMode="auto">
            <a:xfrm>
              <a:off x="3246" y="1755"/>
              <a:ext cx="96" cy="96"/>
            </a:xfrm>
            <a:prstGeom prst="ellipse">
              <a:avLst/>
            </a:prstGeom>
            <a:solidFill>
              <a:schemeClr val="accent1"/>
            </a:solidFill>
            <a:ln w="9525">
              <a:solidFill>
                <a:srgbClr val="0000CC"/>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5651" name="Text Box 8"/>
            <p:cNvSpPr txBox="1">
              <a:spLocks noChangeArrowheads="1"/>
            </p:cNvSpPr>
            <p:nvPr/>
          </p:nvSpPr>
          <p:spPr bwMode="auto">
            <a:xfrm>
              <a:off x="3122" y="1490"/>
              <a:ext cx="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a:t>
              </a:r>
              <a:r>
                <a:rPr lang="en-US" altLang="zh-CN" sz="2400" i="1">
                  <a:solidFill>
                    <a:schemeClr val="accent2"/>
                  </a:solidFill>
                </a:rPr>
                <a:t>q</a:t>
              </a:r>
            </a:p>
          </p:txBody>
        </p:sp>
      </p:grpSp>
      <p:grpSp>
        <p:nvGrpSpPr>
          <p:cNvPr id="3" name="Group 9"/>
          <p:cNvGrpSpPr>
            <a:grpSpLocks/>
          </p:cNvGrpSpPr>
          <p:nvPr/>
        </p:nvGrpSpPr>
        <p:grpSpPr bwMode="auto">
          <a:xfrm>
            <a:off x="7375525" y="2146300"/>
            <a:ext cx="735013" cy="1171575"/>
            <a:chOff x="4646" y="1352"/>
            <a:chExt cx="463" cy="738"/>
          </a:xfrm>
        </p:grpSpPr>
        <p:grpSp>
          <p:nvGrpSpPr>
            <p:cNvPr id="25646" name="Group 10"/>
            <p:cNvGrpSpPr>
              <a:grpSpLocks/>
            </p:cNvGrpSpPr>
            <p:nvPr/>
          </p:nvGrpSpPr>
          <p:grpSpPr bwMode="auto">
            <a:xfrm>
              <a:off x="4755" y="1352"/>
              <a:ext cx="354" cy="448"/>
              <a:chOff x="4755" y="1352"/>
              <a:chExt cx="354" cy="448"/>
            </a:xfrm>
          </p:grpSpPr>
          <p:sp>
            <p:nvSpPr>
              <p:cNvPr id="25648" name="Freeform 11"/>
              <p:cNvSpPr>
                <a:spLocks/>
              </p:cNvSpPr>
              <p:nvPr/>
            </p:nvSpPr>
            <p:spPr bwMode="auto">
              <a:xfrm>
                <a:off x="4776" y="1368"/>
                <a:ext cx="333" cy="432"/>
              </a:xfrm>
              <a:custGeom>
                <a:avLst/>
                <a:gdLst>
                  <a:gd name="T0" fmla="*/ 0 w 333"/>
                  <a:gd name="T1" fmla="*/ 432 h 432"/>
                  <a:gd name="T2" fmla="*/ 333 w 333"/>
                  <a:gd name="T3" fmla="*/ 0 h 432"/>
                  <a:gd name="T4" fmla="*/ 0 60000 65536"/>
                  <a:gd name="T5" fmla="*/ 0 60000 65536"/>
                  <a:gd name="T6" fmla="*/ 0 w 333"/>
                  <a:gd name="T7" fmla="*/ 0 h 432"/>
                  <a:gd name="T8" fmla="*/ 333 w 333"/>
                  <a:gd name="T9" fmla="*/ 432 h 432"/>
                </a:gdLst>
                <a:ahLst/>
                <a:cxnLst>
                  <a:cxn ang="T4">
                    <a:pos x="T0" y="T1"/>
                  </a:cxn>
                  <a:cxn ang="T5">
                    <a:pos x="T2" y="T3"/>
                  </a:cxn>
                </a:cxnLst>
                <a:rect l="T6" t="T7" r="T8" b="T9"/>
                <a:pathLst>
                  <a:path w="333" h="432">
                    <a:moveTo>
                      <a:pt x="0" y="432"/>
                    </a:moveTo>
                    <a:lnTo>
                      <a:pt x="333" y="0"/>
                    </a:lnTo>
                  </a:path>
                </a:pathLst>
              </a:custGeom>
              <a:noFill/>
              <a:ln w="25400">
                <a:solidFill>
                  <a:srgbClr val="0000CC"/>
                </a:solidFill>
                <a:round/>
                <a:headEnd/>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49" name="Text Box 12"/>
              <p:cNvSpPr txBox="1">
                <a:spLocks noChangeArrowheads="1"/>
              </p:cNvSpPr>
              <p:nvPr/>
            </p:nvSpPr>
            <p:spPr bwMode="auto">
              <a:xfrm>
                <a:off x="4755" y="135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p>
            </p:txBody>
          </p:sp>
        </p:grpSp>
        <p:sp>
          <p:nvSpPr>
            <p:cNvPr id="25647" name="Text Box 13"/>
            <p:cNvSpPr txBox="1">
              <a:spLocks noChangeArrowheads="1"/>
            </p:cNvSpPr>
            <p:nvPr/>
          </p:nvSpPr>
          <p:spPr bwMode="auto">
            <a:xfrm>
              <a:off x="4646" y="180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O</a:t>
              </a:r>
            </a:p>
          </p:txBody>
        </p:sp>
      </p:grpSp>
      <p:grpSp>
        <p:nvGrpSpPr>
          <p:cNvPr id="5" name="Group 14"/>
          <p:cNvGrpSpPr>
            <a:grpSpLocks/>
          </p:cNvGrpSpPr>
          <p:nvPr/>
        </p:nvGrpSpPr>
        <p:grpSpPr bwMode="auto">
          <a:xfrm>
            <a:off x="6462713" y="2209800"/>
            <a:ext cx="461962" cy="1295400"/>
            <a:chOff x="4071" y="1392"/>
            <a:chExt cx="291" cy="816"/>
          </a:xfrm>
        </p:grpSpPr>
        <p:sp>
          <p:nvSpPr>
            <p:cNvPr id="25641" name="Line 15"/>
            <p:cNvSpPr>
              <a:spLocks noChangeShapeType="1"/>
            </p:cNvSpPr>
            <p:nvPr/>
          </p:nvSpPr>
          <p:spPr bwMode="auto">
            <a:xfrm>
              <a:off x="4266" y="1392"/>
              <a:ext cx="96" cy="0"/>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2" name="Line 16"/>
            <p:cNvSpPr>
              <a:spLocks noChangeShapeType="1"/>
            </p:cNvSpPr>
            <p:nvPr/>
          </p:nvSpPr>
          <p:spPr bwMode="auto">
            <a:xfrm>
              <a:off x="4119" y="1968"/>
              <a:ext cx="96" cy="0"/>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3" name="Line 17"/>
            <p:cNvSpPr>
              <a:spLocks noChangeShapeType="1"/>
            </p:cNvSpPr>
            <p:nvPr/>
          </p:nvSpPr>
          <p:spPr bwMode="auto">
            <a:xfrm>
              <a:off x="4260" y="2208"/>
              <a:ext cx="96" cy="0"/>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4" name="Line 18"/>
            <p:cNvSpPr>
              <a:spLocks noChangeShapeType="1"/>
            </p:cNvSpPr>
            <p:nvPr/>
          </p:nvSpPr>
          <p:spPr bwMode="auto">
            <a:xfrm>
              <a:off x="4119" y="1605"/>
              <a:ext cx="96" cy="0"/>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5" name="Line 19"/>
            <p:cNvSpPr>
              <a:spLocks noChangeShapeType="1"/>
            </p:cNvSpPr>
            <p:nvPr/>
          </p:nvSpPr>
          <p:spPr bwMode="auto">
            <a:xfrm>
              <a:off x="4071" y="1776"/>
              <a:ext cx="96" cy="0"/>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20"/>
          <p:cNvGrpSpPr>
            <a:grpSpLocks/>
          </p:cNvGrpSpPr>
          <p:nvPr/>
        </p:nvGrpSpPr>
        <p:grpSpPr bwMode="auto">
          <a:xfrm>
            <a:off x="8062913" y="1981200"/>
            <a:ext cx="609600" cy="1752600"/>
            <a:chOff x="5079" y="1248"/>
            <a:chExt cx="384" cy="1104"/>
          </a:xfrm>
        </p:grpSpPr>
        <p:sp>
          <p:nvSpPr>
            <p:cNvPr id="25631" name="Line 21"/>
            <p:cNvSpPr>
              <a:spLocks noChangeShapeType="1"/>
            </p:cNvSpPr>
            <p:nvPr/>
          </p:nvSpPr>
          <p:spPr bwMode="auto">
            <a:xfrm>
              <a:off x="5100" y="1296"/>
              <a:ext cx="96" cy="0"/>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2" name="Line 22"/>
            <p:cNvSpPr>
              <a:spLocks noChangeShapeType="1"/>
            </p:cNvSpPr>
            <p:nvPr/>
          </p:nvSpPr>
          <p:spPr bwMode="auto">
            <a:xfrm rot="-5400000">
              <a:off x="5101" y="1295"/>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3" name="Line 23"/>
            <p:cNvSpPr>
              <a:spLocks noChangeShapeType="1"/>
            </p:cNvSpPr>
            <p:nvPr/>
          </p:nvSpPr>
          <p:spPr bwMode="auto">
            <a:xfrm>
              <a:off x="5319" y="1536"/>
              <a:ext cx="96" cy="0"/>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4" name="Line 24"/>
            <p:cNvSpPr>
              <a:spLocks noChangeShapeType="1"/>
            </p:cNvSpPr>
            <p:nvPr/>
          </p:nvSpPr>
          <p:spPr bwMode="auto">
            <a:xfrm rot="-5400000">
              <a:off x="5320" y="1535"/>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5" name="Line 25"/>
            <p:cNvSpPr>
              <a:spLocks noChangeShapeType="1"/>
            </p:cNvSpPr>
            <p:nvPr/>
          </p:nvSpPr>
          <p:spPr bwMode="auto">
            <a:xfrm>
              <a:off x="5319" y="2064"/>
              <a:ext cx="96" cy="0"/>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6" name="Line 26"/>
            <p:cNvSpPr>
              <a:spLocks noChangeShapeType="1"/>
            </p:cNvSpPr>
            <p:nvPr/>
          </p:nvSpPr>
          <p:spPr bwMode="auto">
            <a:xfrm rot="-5400000">
              <a:off x="5320" y="2063"/>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7" name="Line 27"/>
            <p:cNvSpPr>
              <a:spLocks noChangeShapeType="1"/>
            </p:cNvSpPr>
            <p:nvPr/>
          </p:nvSpPr>
          <p:spPr bwMode="auto">
            <a:xfrm>
              <a:off x="5367" y="1824"/>
              <a:ext cx="96" cy="0"/>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8" name="Line 28"/>
            <p:cNvSpPr>
              <a:spLocks noChangeShapeType="1"/>
            </p:cNvSpPr>
            <p:nvPr/>
          </p:nvSpPr>
          <p:spPr bwMode="auto">
            <a:xfrm rot="-5400000">
              <a:off x="5368" y="1823"/>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9" name="Line 29"/>
            <p:cNvSpPr>
              <a:spLocks noChangeShapeType="1"/>
            </p:cNvSpPr>
            <p:nvPr/>
          </p:nvSpPr>
          <p:spPr bwMode="auto">
            <a:xfrm>
              <a:off x="5079" y="2304"/>
              <a:ext cx="96" cy="0"/>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0" name="Line 30"/>
            <p:cNvSpPr>
              <a:spLocks noChangeShapeType="1"/>
            </p:cNvSpPr>
            <p:nvPr/>
          </p:nvSpPr>
          <p:spPr bwMode="auto">
            <a:xfrm rot="-5400000">
              <a:off x="5080" y="2303"/>
              <a:ext cx="96" cy="1"/>
            </a:xfrm>
            <a:prstGeom prst="line">
              <a:avLst/>
            </a:prstGeom>
            <a:noFill/>
            <a:ln w="2540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 name="Group 31"/>
          <p:cNvGrpSpPr>
            <a:grpSpLocks/>
          </p:cNvGrpSpPr>
          <p:nvPr/>
        </p:nvGrpSpPr>
        <p:grpSpPr bwMode="auto">
          <a:xfrm>
            <a:off x="5305425" y="2789238"/>
            <a:ext cx="2286000" cy="457200"/>
            <a:chOff x="3342" y="1757"/>
            <a:chExt cx="1440" cy="288"/>
          </a:xfrm>
        </p:grpSpPr>
        <p:sp>
          <p:nvSpPr>
            <p:cNvPr id="25629" name="Line 32"/>
            <p:cNvSpPr>
              <a:spLocks noChangeShapeType="1"/>
            </p:cNvSpPr>
            <p:nvPr/>
          </p:nvSpPr>
          <p:spPr bwMode="auto">
            <a:xfrm flipV="1">
              <a:off x="3342" y="1803"/>
              <a:ext cx="1440" cy="0"/>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0" name="Text Box 33"/>
            <p:cNvSpPr txBox="1">
              <a:spLocks noChangeArrowheads="1"/>
            </p:cNvSpPr>
            <p:nvPr/>
          </p:nvSpPr>
          <p:spPr bwMode="auto">
            <a:xfrm>
              <a:off x="3840" y="1757"/>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p>
          </p:txBody>
        </p:sp>
      </p:grpSp>
      <p:grpSp>
        <p:nvGrpSpPr>
          <p:cNvPr id="8" name="Group 34"/>
          <p:cNvGrpSpPr>
            <a:grpSpLocks/>
          </p:cNvGrpSpPr>
          <p:nvPr/>
        </p:nvGrpSpPr>
        <p:grpSpPr bwMode="auto">
          <a:xfrm>
            <a:off x="5562600" y="2257425"/>
            <a:ext cx="744538" cy="457200"/>
            <a:chOff x="3504" y="1422"/>
            <a:chExt cx="469" cy="288"/>
          </a:xfrm>
        </p:grpSpPr>
        <p:sp>
          <p:nvSpPr>
            <p:cNvPr id="25627" name="Line 35"/>
            <p:cNvSpPr>
              <a:spLocks noChangeShapeType="1"/>
            </p:cNvSpPr>
            <p:nvPr/>
          </p:nvSpPr>
          <p:spPr bwMode="auto">
            <a:xfrm>
              <a:off x="3504" y="1710"/>
              <a:ext cx="469" cy="0"/>
            </a:xfrm>
            <a:prstGeom prst="line">
              <a:avLst/>
            </a:prstGeom>
            <a:noFill/>
            <a:ln w="25400">
              <a:solidFill>
                <a:srgbClr val="0000CC"/>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5628" name="Object 36"/>
            <p:cNvGraphicFramePr>
              <a:graphicFrameLocks noChangeAspect="1"/>
            </p:cNvGraphicFramePr>
            <p:nvPr/>
          </p:nvGraphicFramePr>
          <p:xfrm>
            <a:off x="3618" y="1422"/>
            <a:ext cx="181" cy="235"/>
          </p:xfrm>
          <a:graphic>
            <a:graphicData uri="http://schemas.openxmlformats.org/presentationml/2006/ole">
              <mc:AlternateContent xmlns:mc="http://schemas.openxmlformats.org/markup-compatibility/2006">
                <mc:Choice xmlns:v="urn:schemas-microsoft-com:vml" Requires="v">
                  <p:oleObj name="公式" r:id="rId2" imgW="95310" imgH="133440" progId="Equation.3">
                    <p:embed/>
                  </p:oleObj>
                </mc:Choice>
                <mc:Fallback>
                  <p:oleObj name="公式" r:id="rId2" imgW="95310" imgH="133440" progId="Equation.3">
                    <p:embed/>
                    <p:pic>
                      <p:nvPicPr>
                        <p:cNvPr id="0" name="Object 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 y="1422"/>
                          <a:ext cx="181"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37"/>
          <p:cNvGrpSpPr>
            <a:grpSpLocks/>
          </p:cNvGrpSpPr>
          <p:nvPr/>
        </p:nvGrpSpPr>
        <p:grpSpPr bwMode="auto">
          <a:xfrm>
            <a:off x="338138" y="1836738"/>
            <a:ext cx="4167187" cy="604837"/>
            <a:chOff x="213" y="1157"/>
            <a:chExt cx="2625" cy="381"/>
          </a:xfrm>
        </p:grpSpPr>
        <p:sp>
          <p:nvSpPr>
            <p:cNvPr id="25625" name="Text Box 38"/>
            <p:cNvSpPr txBox="1">
              <a:spLocks noChangeArrowheads="1"/>
            </p:cNvSpPr>
            <p:nvPr/>
          </p:nvSpPr>
          <p:spPr bwMode="auto">
            <a:xfrm>
              <a:off x="213" y="1157"/>
              <a:ext cx="262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pPr>
              <a:r>
                <a:rPr lang="zh-CN" altLang="en-US" sz="2800">
                  <a:solidFill>
                    <a:schemeClr val="accent2"/>
                  </a:solidFill>
                </a:rPr>
                <a:t>解：</a:t>
              </a:r>
              <a:r>
                <a:rPr lang="en-US" altLang="zh-CN" sz="2800">
                  <a:solidFill>
                    <a:schemeClr val="accent2"/>
                  </a:solidFill>
                  <a:sym typeface="Wingdings" pitchFamily="2" charset="2"/>
                </a:rPr>
                <a:t>(1) </a:t>
              </a:r>
              <a:r>
                <a:rPr lang="zh-CN" altLang="en-US" sz="2800">
                  <a:solidFill>
                    <a:schemeClr val="accent2"/>
                  </a:solidFill>
                  <a:sym typeface="Wingdings" pitchFamily="2" charset="2"/>
                </a:rPr>
                <a:t>球心电场           ，</a:t>
              </a:r>
            </a:p>
          </p:txBody>
        </p:sp>
        <p:graphicFrame>
          <p:nvGraphicFramePr>
            <p:cNvPr id="25626" name="Object 39"/>
            <p:cNvGraphicFramePr>
              <a:graphicFrameLocks noChangeAspect="1"/>
            </p:cNvGraphicFramePr>
            <p:nvPr/>
          </p:nvGraphicFramePr>
          <p:xfrm>
            <a:off x="1969" y="1176"/>
            <a:ext cx="605" cy="332"/>
          </p:xfrm>
          <a:graphic>
            <a:graphicData uri="http://schemas.openxmlformats.org/presentationml/2006/ole">
              <mc:AlternateContent xmlns:mc="http://schemas.openxmlformats.org/markup-compatibility/2006">
                <mc:Choice xmlns:v="urn:schemas-microsoft-com:vml" Requires="v">
                  <p:oleObj name="公式" r:id="rId4" imgW="362070" imgH="190590" progId="Equation.3">
                    <p:embed/>
                  </p:oleObj>
                </mc:Choice>
                <mc:Fallback>
                  <p:oleObj name="公式" r:id="rId4" imgW="362070" imgH="190590" progId="Equation.3">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9" y="1176"/>
                          <a:ext cx="605" cy="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40"/>
          <p:cNvGrpSpPr>
            <a:grpSpLocks/>
          </p:cNvGrpSpPr>
          <p:nvPr/>
        </p:nvGrpSpPr>
        <p:grpSpPr bwMode="auto">
          <a:xfrm>
            <a:off x="365125" y="3814763"/>
            <a:ext cx="8167688" cy="1073150"/>
            <a:chOff x="230" y="2403"/>
            <a:chExt cx="5145" cy="676"/>
          </a:xfrm>
        </p:grpSpPr>
        <p:sp>
          <p:nvSpPr>
            <p:cNvPr id="25622" name="Text Box 41"/>
            <p:cNvSpPr txBox="1">
              <a:spLocks noChangeArrowheads="1"/>
            </p:cNvSpPr>
            <p:nvPr/>
          </p:nvSpPr>
          <p:spPr bwMode="auto">
            <a:xfrm>
              <a:off x="230" y="2530"/>
              <a:ext cx="332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由  </a:t>
              </a:r>
              <a:r>
                <a:rPr lang="zh-CN" altLang="en-US" sz="2800" b="0">
                  <a:solidFill>
                    <a:schemeClr val="accent2"/>
                  </a:solidFill>
                  <a:latin typeface="华文中宋" pitchFamily="2" charset="-122"/>
                  <a:ea typeface="华文中宋" pitchFamily="2" charset="-122"/>
                </a:rPr>
                <a:t>               </a:t>
              </a:r>
              <a:r>
                <a:rPr lang="zh-CN" altLang="en-US" sz="2800">
                  <a:solidFill>
                    <a:schemeClr val="accent2"/>
                  </a:solidFill>
                  <a:latin typeface="宋体" pitchFamily="2" charset="-122"/>
                </a:rPr>
                <a:t>得感应电荷电场</a:t>
              </a:r>
              <a:r>
                <a:rPr lang="zh-CN" altLang="en-US" sz="2800" b="0">
                  <a:solidFill>
                    <a:schemeClr val="accent2"/>
                  </a:solidFill>
                  <a:latin typeface="华文中宋" pitchFamily="2" charset="-122"/>
                  <a:ea typeface="华文中宋" pitchFamily="2" charset="-122"/>
                </a:rPr>
                <a:t> </a:t>
              </a:r>
            </a:p>
          </p:txBody>
        </p:sp>
        <p:graphicFrame>
          <p:nvGraphicFramePr>
            <p:cNvPr id="25623" name="Object 42"/>
            <p:cNvGraphicFramePr>
              <a:graphicFrameLocks noChangeAspect="1"/>
            </p:cNvGraphicFramePr>
            <p:nvPr/>
          </p:nvGraphicFramePr>
          <p:xfrm>
            <a:off x="521" y="2505"/>
            <a:ext cx="1220" cy="368"/>
          </p:xfrm>
          <a:graphic>
            <a:graphicData uri="http://schemas.openxmlformats.org/presentationml/2006/ole">
              <mc:AlternateContent xmlns:mc="http://schemas.openxmlformats.org/markup-compatibility/2006">
                <mc:Choice xmlns:v="urn:schemas-microsoft-com:vml" Requires="v">
                  <p:oleObj name="公式" r:id="rId6" imgW="771660" imgH="209460" progId="Equation.3">
                    <p:embed/>
                  </p:oleObj>
                </mc:Choice>
                <mc:Fallback>
                  <p:oleObj name="公式" r:id="rId6" imgW="771660" imgH="209460" progId="Equation.3">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 y="2505"/>
                          <a:ext cx="1220" cy="3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624" name="Object 43"/>
            <p:cNvGraphicFramePr>
              <a:graphicFrameLocks noChangeAspect="1"/>
            </p:cNvGraphicFramePr>
            <p:nvPr/>
          </p:nvGraphicFramePr>
          <p:xfrm>
            <a:off x="3772" y="2403"/>
            <a:ext cx="1603" cy="676"/>
          </p:xfrm>
          <a:graphic>
            <a:graphicData uri="http://schemas.openxmlformats.org/presentationml/2006/ole">
              <mc:AlternateContent xmlns:mc="http://schemas.openxmlformats.org/markup-compatibility/2006">
                <mc:Choice xmlns:v="urn:schemas-microsoft-com:vml" Requires="v">
                  <p:oleObj name="公式" r:id="rId8" imgW="1028700" imgH="419190" progId="Equation.3">
                    <p:embed/>
                  </p:oleObj>
                </mc:Choice>
                <mc:Fallback>
                  <p:oleObj name="公式" r:id="rId8" imgW="1028700" imgH="419190" progId="Equation.3">
                    <p:embed/>
                    <p:pic>
                      <p:nvPicPr>
                        <p:cNvPr id="0" name="Object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72" y="2403"/>
                          <a:ext cx="1603" cy="6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Group 44"/>
          <p:cNvGrpSpPr>
            <a:grpSpLocks/>
          </p:cNvGrpSpPr>
          <p:nvPr/>
        </p:nvGrpSpPr>
        <p:grpSpPr bwMode="auto">
          <a:xfrm>
            <a:off x="346075" y="4695825"/>
            <a:ext cx="7985125" cy="1063625"/>
            <a:chOff x="218" y="2958"/>
            <a:chExt cx="5030" cy="670"/>
          </a:xfrm>
        </p:grpSpPr>
        <p:graphicFrame>
          <p:nvGraphicFramePr>
            <p:cNvPr id="25620" name="Object 45"/>
            <p:cNvGraphicFramePr>
              <a:graphicFrameLocks noChangeAspect="1"/>
            </p:cNvGraphicFramePr>
            <p:nvPr/>
          </p:nvGraphicFramePr>
          <p:xfrm>
            <a:off x="439" y="2958"/>
            <a:ext cx="4596" cy="670"/>
          </p:xfrm>
          <a:graphic>
            <a:graphicData uri="http://schemas.openxmlformats.org/presentationml/2006/ole">
              <mc:AlternateContent xmlns:mc="http://schemas.openxmlformats.org/markup-compatibility/2006">
                <mc:Choice xmlns:v="urn:schemas-microsoft-com:vml" Requires="v">
                  <p:oleObj name="公式" r:id="rId10" imgW="3019410" imgH="419190" progId="Equation.3">
                    <p:embed/>
                  </p:oleObj>
                </mc:Choice>
                <mc:Fallback>
                  <p:oleObj name="公式" r:id="rId10" imgW="3019410" imgH="419190" progId="Equation.3">
                    <p:embed/>
                    <p:pic>
                      <p:nvPicPr>
                        <p:cNvPr id="0" name="Object 4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9" y="2958"/>
                          <a:ext cx="4596" cy="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21" name="Text Box 46"/>
            <p:cNvSpPr txBox="1">
              <a:spLocks noChangeArrowheads="1"/>
            </p:cNvSpPr>
            <p:nvPr/>
          </p:nvSpPr>
          <p:spPr bwMode="auto">
            <a:xfrm>
              <a:off x="218" y="3067"/>
              <a:ext cx="503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由</a:t>
              </a:r>
              <a:r>
                <a:rPr lang="zh-CN" altLang="en-US" sz="2800" b="0">
                  <a:solidFill>
                    <a:schemeClr val="accent2"/>
                  </a:solidFill>
                  <a:latin typeface="华文中宋" pitchFamily="2" charset="-122"/>
                  <a:ea typeface="华文中宋" pitchFamily="2" charset="-122"/>
                </a:rPr>
                <a:t>                                                              </a:t>
              </a:r>
              <a:r>
                <a:rPr lang="zh-CN" altLang="en-US" sz="2800">
                  <a:solidFill>
                    <a:schemeClr val="accent2"/>
                  </a:solidFill>
                  <a:latin typeface="宋体" pitchFamily="2" charset="-122"/>
                </a:rPr>
                <a:t>得</a:t>
              </a:r>
            </a:p>
          </p:txBody>
        </p:sp>
      </p:grpSp>
      <p:grpSp>
        <p:nvGrpSpPr>
          <p:cNvPr id="12" name="Group 47"/>
          <p:cNvGrpSpPr>
            <a:grpSpLocks/>
          </p:cNvGrpSpPr>
          <p:nvPr/>
        </p:nvGrpSpPr>
        <p:grpSpPr bwMode="auto">
          <a:xfrm>
            <a:off x="346075" y="5648325"/>
            <a:ext cx="5003800" cy="1063625"/>
            <a:chOff x="218" y="3594"/>
            <a:chExt cx="3152" cy="670"/>
          </a:xfrm>
        </p:grpSpPr>
        <p:sp>
          <p:nvSpPr>
            <p:cNvPr id="25618" name="Text Box 48"/>
            <p:cNvSpPr txBox="1">
              <a:spLocks noChangeArrowheads="1"/>
            </p:cNvSpPr>
            <p:nvPr/>
          </p:nvSpPr>
          <p:spPr bwMode="auto">
            <a:xfrm>
              <a:off x="218" y="3685"/>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球心总电势</a:t>
              </a:r>
            </a:p>
          </p:txBody>
        </p:sp>
        <p:graphicFrame>
          <p:nvGraphicFramePr>
            <p:cNvPr id="25619" name="Object 49"/>
            <p:cNvGraphicFramePr>
              <a:graphicFrameLocks noChangeAspect="1"/>
            </p:cNvGraphicFramePr>
            <p:nvPr/>
          </p:nvGraphicFramePr>
          <p:xfrm>
            <a:off x="1416" y="3594"/>
            <a:ext cx="1954" cy="670"/>
          </p:xfrm>
          <a:graphic>
            <a:graphicData uri="http://schemas.openxmlformats.org/presentationml/2006/ole">
              <mc:AlternateContent xmlns:mc="http://schemas.openxmlformats.org/markup-compatibility/2006">
                <mc:Choice xmlns:v="urn:schemas-microsoft-com:vml" Requires="v">
                  <p:oleObj name="公式" r:id="rId12" imgW="1266840" imgH="419190" progId="Equation.3">
                    <p:embed/>
                  </p:oleObj>
                </mc:Choice>
                <mc:Fallback>
                  <p:oleObj name="公式" r:id="rId12" imgW="1266840" imgH="419190" progId="Equation.3">
                    <p:embed/>
                    <p:pic>
                      <p:nvPicPr>
                        <p:cNvPr id="0" name="Object 4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16" y="3594"/>
                          <a:ext cx="1954" cy="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50"/>
          <p:cNvGrpSpPr>
            <a:grpSpLocks/>
          </p:cNvGrpSpPr>
          <p:nvPr/>
        </p:nvGrpSpPr>
        <p:grpSpPr bwMode="auto">
          <a:xfrm>
            <a:off x="365125" y="2360613"/>
            <a:ext cx="3511550" cy="1587500"/>
            <a:chOff x="230" y="1487"/>
            <a:chExt cx="2212" cy="1000"/>
          </a:xfrm>
        </p:grpSpPr>
        <p:graphicFrame>
          <p:nvGraphicFramePr>
            <p:cNvPr id="25616" name="Object 51"/>
            <p:cNvGraphicFramePr>
              <a:graphicFrameLocks noChangeAspect="1"/>
            </p:cNvGraphicFramePr>
            <p:nvPr/>
          </p:nvGraphicFramePr>
          <p:xfrm>
            <a:off x="856" y="1815"/>
            <a:ext cx="1402" cy="672"/>
          </p:xfrm>
          <a:graphic>
            <a:graphicData uri="http://schemas.openxmlformats.org/presentationml/2006/ole">
              <mc:AlternateContent xmlns:mc="http://schemas.openxmlformats.org/markup-compatibility/2006">
                <mc:Choice xmlns:v="urn:schemas-microsoft-com:vml" Requires="v">
                  <p:oleObj name="公式" r:id="rId14" imgW="895320" imgH="419190" progId="Equation.3">
                    <p:embed/>
                  </p:oleObj>
                </mc:Choice>
                <mc:Fallback>
                  <p:oleObj name="公式" r:id="rId14" imgW="895320" imgH="419190" progId="Equation.3">
                    <p:embed/>
                    <p:pic>
                      <p:nvPicPr>
                        <p:cNvPr id="0" name="Object 5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6" y="1815"/>
                          <a:ext cx="1402" cy="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17" name="Text Box 52"/>
            <p:cNvSpPr txBox="1">
              <a:spLocks noChangeArrowheads="1"/>
            </p:cNvSpPr>
            <p:nvPr/>
          </p:nvSpPr>
          <p:spPr bwMode="auto">
            <a:xfrm>
              <a:off x="230" y="1487"/>
              <a:ext cx="2212"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pPr>
              <a:r>
                <a:rPr lang="en-US" altLang="zh-CN" sz="2800">
                  <a:solidFill>
                    <a:schemeClr val="accent2"/>
                  </a:solidFill>
                  <a:sym typeface="Wingdings" pitchFamily="2" charset="2"/>
                </a:rPr>
                <a:t>+</a:t>
              </a:r>
              <a:r>
                <a:rPr lang="en-US" altLang="zh-CN" sz="2800" i="1">
                  <a:solidFill>
                    <a:schemeClr val="accent2"/>
                  </a:solidFill>
                  <a:sym typeface="Wingdings" pitchFamily="2" charset="2"/>
                </a:rPr>
                <a:t>q </a:t>
              </a:r>
              <a:r>
                <a:rPr lang="zh-CN" altLang="en-US" sz="2800">
                  <a:solidFill>
                    <a:schemeClr val="accent2"/>
                  </a:solidFill>
                  <a:sym typeface="Wingdings" pitchFamily="2" charset="2"/>
                </a:rPr>
                <a:t>在球心处的电场为</a:t>
              </a:r>
              <a:endParaRPr lang="zh-CN" altLang="en-US" sz="2800">
                <a:solidFill>
                  <a:schemeClr val="accent2"/>
                </a:solidFill>
              </a:endParaRPr>
            </a:p>
          </p:txBody>
        </p:sp>
      </p:grpSp>
      <p:sp>
        <p:nvSpPr>
          <p:cNvPr id="50278" name="Rectangle 102"/>
          <p:cNvSpPr>
            <a:spLocks noChangeArrowheads="1"/>
          </p:cNvSpPr>
          <p:nvPr/>
        </p:nvSpPr>
        <p:spPr bwMode="auto">
          <a:xfrm>
            <a:off x="9525" y="1700213"/>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0180"/>
                                        </p:tgtEl>
                                        <p:attrNameLst>
                                          <p:attrName>style.visibility</p:attrName>
                                        </p:attrNameLst>
                                      </p:cBhvr>
                                      <p:to>
                                        <p:strVal val="visible"/>
                                      </p:to>
                                    </p:set>
                                    <p:animEffect transition="in" filter="barn(outVertical)">
                                      <p:cBhvr>
                                        <p:cTn id="7" dur="500"/>
                                        <p:tgtEl>
                                          <p:spTgt spid="50180"/>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50278"/>
                                        </p:tgtEl>
                                        <p:attrNameLst>
                                          <p:attrName>style.visibility</p:attrName>
                                        </p:attrNameLst>
                                      </p:cBhvr>
                                      <p:to>
                                        <p:strVal val="visible"/>
                                      </p:to>
                                    </p:set>
                                    <p:animEffect transition="in" filter="strips(upRight)">
                                      <p:cBhvr>
                                        <p:cTn id="11" dur="500"/>
                                        <p:tgtEl>
                                          <p:spTgt spid="50278"/>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500"/>
                                        <p:tgtEl>
                                          <p:spTgt spid="2"/>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50181"/>
                                        </p:tgtEl>
                                        <p:attrNameLst>
                                          <p:attrName>style.visibility</p:attrName>
                                        </p:attrNameLst>
                                      </p:cBhvr>
                                      <p:to>
                                        <p:strVal val="visible"/>
                                      </p:to>
                                    </p:set>
                                    <p:animEffect transition="in" filter="dissolve">
                                      <p:cBhvr>
                                        <p:cTn id="19" dur="500"/>
                                        <p:tgtEl>
                                          <p:spTgt spid="50181"/>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1"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childTnLst>
                          </p:cTn>
                        </p:par>
                        <p:par>
                          <p:cTn id="29" fill="hold" nodeType="afterGroup">
                            <p:stCondLst>
                              <p:cond delay="500"/>
                            </p:stCondLst>
                            <p:childTnLst>
                              <p:par>
                                <p:cTn id="30" presetID="22" presetClass="entr" presetSubtype="1"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par>
                          <p:cTn id="33" fill="hold" nodeType="afterGroup">
                            <p:stCondLst>
                              <p:cond delay="1000"/>
                            </p:stCondLst>
                            <p:childTnLst>
                              <p:par>
                                <p:cTn id="34" presetID="22" presetClass="entr" presetSubtype="8" fill="hold"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par>
                          <p:cTn id="37" fill="hold" nodeType="afterGroup">
                            <p:stCondLst>
                              <p:cond delay="1500"/>
                            </p:stCondLst>
                            <p:childTnLst>
                              <p:par>
                                <p:cTn id="38" presetID="22" presetClass="entr" presetSubtype="8"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left)">
                                      <p:cBhvr>
                                        <p:cTn id="40" dur="500"/>
                                        <p:tgtEl>
                                          <p:spTgt spid="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up)">
                                      <p:cBhvr>
                                        <p:cTn id="45" dur="500"/>
                                        <p:tgtEl>
                                          <p:spTgt spid="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up)">
                                      <p:cBhvr>
                                        <p:cTn id="50" dur="500"/>
                                        <p:tgtEl>
                                          <p:spTgt spid="1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up)">
                                      <p:cBhvr>
                                        <p:cTn id="55" dur="500"/>
                                        <p:tgtEl>
                                          <p:spTgt spid="10"/>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wipe(up)">
                                      <p:cBhvr>
                                        <p:cTn id="60" dur="500"/>
                                        <p:tgtEl>
                                          <p:spTgt spid="1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1"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wipe(up)">
                                      <p:cBhvr>
                                        <p:cTn id="6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P spid="50181" grpId="0" animBg="1"/>
      <p:bldP spid="5027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508625" y="3408363"/>
            <a:ext cx="3051175" cy="2011362"/>
            <a:chOff x="3504" y="2138"/>
            <a:chExt cx="1922" cy="1267"/>
          </a:xfrm>
        </p:grpSpPr>
        <p:sp>
          <p:nvSpPr>
            <p:cNvPr id="26654" name="Rectangle 5"/>
            <p:cNvSpPr>
              <a:spLocks noChangeArrowheads="1"/>
            </p:cNvSpPr>
            <p:nvPr/>
          </p:nvSpPr>
          <p:spPr bwMode="auto">
            <a:xfrm>
              <a:off x="3792" y="2157"/>
              <a:ext cx="240" cy="1248"/>
            </a:xfrm>
            <a:prstGeom prst="rect">
              <a:avLst/>
            </a:prstGeom>
            <a:solidFill>
              <a:srgbClr val="FFA62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solidFill>
                  <a:schemeClr val="accent2"/>
                </a:solidFill>
              </a:endParaRPr>
            </a:p>
          </p:txBody>
        </p:sp>
        <p:sp>
          <p:nvSpPr>
            <p:cNvPr id="26655" name="Line 6"/>
            <p:cNvSpPr>
              <a:spLocks noChangeShapeType="1"/>
            </p:cNvSpPr>
            <p:nvPr/>
          </p:nvSpPr>
          <p:spPr bwMode="auto">
            <a:xfrm>
              <a:off x="3792" y="2157"/>
              <a:ext cx="0" cy="1248"/>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6" name="Line 7"/>
            <p:cNvSpPr>
              <a:spLocks noChangeShapeType="1"/>
            </p:cNvSpPr>
            <p:nvPr/>
          </p:nvSpPr>
          <p:spPr bwMode="auto">
            <a:xfrm>
              <a:off x="4032" y="2154"/>
              <a:ext cx="0" cy="1248"/>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7" name="Oval 8"/>
            <p:cNvSpPr>
              <a:spLocks noChangeArrowheads="1"/>
            </p:cNvSpPr>
            <p:nvPr/>
          </p:nvSpPr>
          <p:spPr bwMode="auto">
            <a:xfrm>
              <a:off x="4008" y="2637"/>
              <a:ext cx="48" cy="4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6658" name="Line 9"/>
            <p:cNvSpPr>
              <a:spLocks noChangeShapeType="1"/>
            </p:cNvSpPr>
            <p:nvPr/>
          </p:nvSpPr>
          <p:spPr bwMode="auto">
            <a:xfrm>
              <a:off x="4416" y="2637"/>
              <a:ext cx="96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9" name="Line 10"/>
            <p:cNvSpPr>
              <a:spLocks noChangeShapeType="1"/>
            </p:cNvSpPr>
            <p:nvPr/>
          </p:nvSpPr>
          <p:spPr bwMode="auto">
            <a:xfrm flipV="1">
              <a:off x="4416" y="2253"/>
              <a:ext cx="0" cy="288"/>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0" name="Line 11"/>
            <p:cNvSpPr>
              <a:spLocks noChangeShapeType="1"/>
            </p:cNvSpPr>
            <p:nvPr/>
          </p:nvSpPr>
          <p:spPr bwMode="auto">
            <a:xfrm>
              <a:off x="4032" y="2397"/>
              <a:ext cx="384" cy="0"/>
            </a:xfrm>
            <a:prstGeom prst="line">
              <a:avLst/>
            </a:prstGeom>
            <a:noFill/>
            <a:ln w="19050">
              <a:solidFill>
                <a:srgbClr val="0000CC"/>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661" name="Line 12"/>
            <p:cNvSpPr>
              <a:spLocks noChangeShapeType="1"/>
            </p:cNvSpPr>
            <p:nvPr/>
          </p:nvSpPr>
          <p:spPr bwMode="auto">
            <a:xfrm>
              <a:off x="4992" y="2541"/>
              <a:ext cx="384" cy="0"/>
            </a:xfrm>
            <a:prstGeom prst="line">
              <a:avLst/>
            </a:prstGeom>
            <a:noFill/>
            <a:ln w="19050">
              <a:solidFill>
                <a:srgbClr val="00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662" name="Line 13"/>
            <p:cNvSpPr>
              <a:spLocks noChangeShapeType="1"/>
            </p:cNvSpPr>
            <p:nvPr/>
          </p:nvSpPr>
          <p:spPr bwMode="auto">
            <a:xfrm flipH="1">
              <a:off x="3600" y="3117"/>
              <a:ext cx="192" cy="0"/>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3" name="Line 14"/>
            <p:cNvSpPr>
              <a:spLocks noChangeShapeType="1"/>
            </p:cNvSpPr>
            <p:nvPr/>
          </p:nvSpPr>
          <p:spPr bwMode="auto">
            <a:xfrm>
              <a:off x="3600" y="3111"/>
              <a:ext cx="0" cy="96"/>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4" name="Line 15"/>
            <p:cNvSpPr>
              <a:spLocks noChangeShapeType="1"/>
            </p:cNvSpPr>
            <p:nvPr/>
          </p:nvSpPr>
          <p:spPr bwMode="auto">
            <a:xfrm>
              <a:off x="3504" y="3213"/>
              <a:ext cx="192" cy="0"/>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5" name="Line 16"/>
            <p:cNvSpPr>
              <a:spLocks noChangeShapeType="1"/>
            </p:cNvSpPr>
            <p:nvPr/>
          </p:nvSpPr>
          <p:spPr bwMode="auto">
            <a:xfrm>
              <a:off x="3552" y="3309"/>
              <a:ext cx="96" cy="0"/>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6" name="Line 17"/>
            <p:cNvSpPr>
              <a:spLocks noChangeShapeType="1"/>
            </p:cNvSpPr>
            <p:nvPr/>
          </p:nvSpPr>
          <p:spPr bwMode="auto">
            <a:xfrm>
              <a:off x="3531" y="3261"/>
              <a:ext cx="144" cy="0"/>
            </a:xfrm>
            <a:prstGeom prst="line">
              <a:avLst/>
            </a:prstGeom>
            <a:noFill/>
            <a:ln w="25400">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67" name="Text Box 18"/>
            <p:cNvSpPr txBox="1">
              <a:spLocks noChangeArrowheads="1"/>
            </p:cNvSpPr>
            <p:nvPr/>
          </p:nvSpPr>
          <p:spPr bwMode="auto">
            <a:xfrm>
              <a:off x="4004" y="251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O</a:t>
              </a:r>
            </a:p>
          </p:txBody>
        </p:sp>
        <p:graphicFrame>
          <p:nvGraphicFramePr>
            <p:cNvPr id="26668" name="Object 19"/>
            <p:cNvGraphicFramePr>
              <a:graphicFrameLocks noChangeAspect="1"/>
            </p:cNvGraphicFramePr>
            <p:nvPr/>
          </p:nvGraphicFramePr>
          <p:xfrm>
            <a:off x="5147" y="2333"/>
            <a:ext cx="260" cy="200"/>
          </p:xfrm>
          <a:graphic>
            <a:graphicData uri="http://schemas.openxmlformats.org/presentationml/2006/ole">
              <mc:AlternateContent xmlns:mc="http://schemas.openxmlformats.org/markup-compatibility/2006">
                <mc:Choice xmlns:v="urn:schemas-microsoft-com:vml" Requires="v">
                  <p:oleObj name="公式" r:id="rId2" imgW="133380" imgH="95160" progId="Equation.3">
                    <p:embed/>
                  </p:oleObj>
                </mc:Choice>
                <mc:Fallback>
                  <p:oleObj name="公式" r:id="rId2" imgW="133380" imgH="95160" progId="Equation.3">
                    <p:embed/>
                    <p:pic>
                      <p:nvPicPr>
                        <p:cNvPr id="0"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 y="2333"/>
                          <a:ext cx="26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69" name="Text Box 20"/>
            <p:cNvSpPr txBox="1">
              <a:spLocks noChangeArrowheads="1"/>
            </p:cNvSpPr>
            <p:nvPr/>
          </p:nvSpPr>
          <p:spPr bwMode="auto">
            <a:xfrm>
              <a:off x="4988" y="2644"/>
              <a:ext cx="4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000">
                  <a:solidFill>
                    <a:schemeClr val="accent2"/>
                  </a:solidFill>
                </a:rPr>
                <a:t>直线</a:t>
              </a:r>
            </a:p>
          </p:txBody>
        </p:sp>
        <p:sp>
          <p:nvSpPr>
            <p:cNvPr id="26670" name="Text Box 22"/>
            <p:cNvSpPr txBox="1">
              <a:spLocks noChangeArrowheads="1"/>
            </p:cNvSpPr>
            <p:nvPr/>
          </p:nvSpPr>
          <p:spPr bwMode="auto">
            <a:xfrm>
              <a:off x="4112" y="2138"/>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d</a:t>
              </a:r>
            </a:p>
          </p:txBody>
        </p:sp>
        <p:sp>
          <p:nvSpPr>
            <p:cNvPr id="26671" name="Text Box 23"/>
            <p:cNvSpPr txBox="1">
              <a:spLocks noChangeArrowheads="1"/>
            </p:cNvSpPr>
            <p:nvPr/>
          </p:nvSpPr>
          <p:spPr bwMode="auto">
            <a:xfrm>
              <a:off x="3774" y="2819"/>
              <a:ext cx="277"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90000"/>
                </a:lnSpc>
                <a:spcBef>
                  <a:spcPct val="0"/>
                </a:spcBef>
                <a:buFontTx/>
                <a:buNone/>
              </a:pPr>
              <a:r>
                <a:rPr lang="zh-CN" altLang="en-US" sz="2000">
                  <a:solidFill>
                    <a:schemeClr val="accent2"/>
                  </a:solidFill>
                </a:rPr>
                <a:t>导</a:t>
              </a:r>
            </a:p>
            <a:p>
              <a:pPr eaLnBrk="1" hangingPunct="1">
                <a:lnSpc>
                  <a:spcPct val="90000"/>
                </a:lnSpc>
                <a:spcBef>
                  <a:spcPct val="0"/>
                </a:spcBef>
                <a:buFontTx/>
                <a:buNone/>
              </a:pPr>
              <a:r>
                <a:rPr lang="zh-CN" altLang="en-US" sz="2000">
                  <a:solidFill>
                    <a:schemeClr val="accent2"/>
                  </a:solidFill>
                </a:rPr>
                <a:t>体</a:t>
              </a:r>
            </a:p>
            <a:p>
              <a:pPr eaLnBrk="1" hangingPunct="1">
                <a:lnSpc>
                  <a:spcPct val="90000"/>
                </a:lnSpc>
                <a:spcBef>
                  <a:spcPct val="0"/>
                </a:spcBef>
                <a:buFontTx/>
                <a:buNone/>
              </a:pPr>
              <a:r>
                <a:rPr lang="zh-CN" altLang="en-US" sz="2000">
                  <a:solidFill>
                    <a:schemeClr val="accent2"/>
                  </a:solidFill>
                </a:rPr>
                <a:t>板</a:t>
              </a:r>
            </a:p>
          </p:txBody>
        </p:sp>
      </p:grpSp>
      <p:grpSp>
        <p:nvGrpSpPr>
          <p:cNvPr id="3" name="Group 24"/>
          <p:cNvGrpSpPr>
            <a:grpSpLocks/>
          </p:cNvGrpSpPr>
          <p:nvPr/>
        </p:nvGrpSpPr>
        <p:grpSpPr bwMode="auto">
          <a:xfrm>
            <a:off x="0" y="115888"/>
            <a:ext cx="8937625" cy="1549400"/>
            <a:chOff x="0" y="176"/>
            <a:chExt cx="5630" cy="976"/>
          </a:xfrm>
        </p:grpSpPr>
        <p:sp>
          <p:nvSpPr>
            <p:cNvPr id="26652" name="Text Box 25"/>
            <p:cNvSpPr txBox="1">
              <a:spLocks noChangeArrowheads="1"/>
            </p:cNvSpPr>
            <p:nvPr/>
          </p:nvSpPr>
          <p:spPr bwMode="auto">
            <a:xfrm>
              <a:off x="0" y="176"/>
              <a:ext cx="5630" cy="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pPr>
              <a:r>
                <a:rPr lang="en-US" altLang="zh-CN" sz="2800">
                  <a:solidFill>
                    <a:schemeClr val="accent2"/>
                  </a:solidFill>
                </a:rPr>
                <a:t>(2) </a:t>
              </a:r>
              <a:r>
                <a:rPr lang="zh-CN" altLang="en-US" sz="2800">
                  <a:solidFill>
                    <a:schemeClr val="accent2"/>
                  </a:solidFill>
                </a:rPr>
                <a:t>设金属球接地后有净电荷 </a:t>
              </a:r>
              <a:r>
                <a:rPr lang="en-US" altLang="zh-CN" sz="2800" i="1">
                  <a:solidFill>
                    <a:schemeClr val="accent2"/>
                  </a:solidFill>
                </a:rPr>
                <a:t>q</a:t>
              </a:r>
              <a:r>
                <a:rPr lang="en-US" altLang="zh-CN" sz="2800" baseline="-25000">
                  <a:solidFill>
                    <a:schemeClr val="accent2"/>
                  </a:solidFill>
                </a:rPr>
                <a:t>1</a:t>
              </a:r>
              <a:r>
                <a:rPr lang="zh-CN" altLang="en-US" sz="2800">
                  <a:solidFill>
                    <a:schemeClr val="accent2"/>
                  </a:solidFill>
                </a:rPr>
                <a:t>（位于表面），则球心</a:t>
              </a:r>
              <a:r>
                <a:rPr lang="en-US" altLang="zh-CN" sz="2800" i="1">
                  <a:solidFill>
                    <a:schemeClr val="accent2"/>
                  </a:solidFill>
                </a:rPr>
                <a:t>O</a:t>
              </a:r>
              <a:endParaRPr lang="zh-CN" altLang="en-US" sz="2800" i="1">
                <a:solidFill>
                  <a:schemeClr val="accent2"/>
                </a:solidFill>
              </a:endParaRPr>
            </a:p>
            <a:p>
              <a:pPr eaLnBrk="1" hangingPunct="1">
                <a:lnSpc>
                  <a:spcPct val="150000"/>
                </a:lnSpc>
                <a:spcBef>
                  <a:spcPct val="0"/>
                </a:spcBef>
                <a:buFontTx/>
                <a:buNone/>
              </a:pPr>
              <a:r>
                <a:rPr lang="zh-CN" altLang="en-US" sz="2800">
                  <a:solidFill>
                    <a:schemeClr val="accent2"/>
                  </a:solidFill>
                </a:rPr>
                <a:t>总电势为</a:t>
              </a:r>
            </a:p>
          </p:txBody>
        </p:sp>
        <p:graphicFrame>
          <p:nvGraphicFramePr>
            <p:cNvPr id="26653" name="Object 26"/>
            <p:cNvGraphicFramePr>
              <a:graphicFrameLocks noChangeAspect="1"/>
            </p:cNvGraphicFramePr>
            <p:nvPr/>
          </p:nvGraphicFramePr>
          <p:xfrm>
            <a:off x="1249" y="492"/>
            <a:ext cx="3166" cy="660"/>
          </p:xfrm>
          <a:graphic>
            <a:graphicData uri="http://schemas.openxmlformats.org/presentationml/2006/ole">
              <mc:AlternateContent xmlns:mc="http://schemas.openxmlformats.org/markup-compatibility/2006">
                <mc:Choice xmlns:v="urn:schemas-microsoft-com:vml" Requires="v">
                  <p:oleObj name="公式" r:id="rId4" imgW="2104920" imgH="419190" progId="Equation.3">
                    <p:embed/>
                  </p:oleObj>
                </mc:Choice>
                <mc:Fallback>
                  <p:oleObj name="公式" r:id="rId4" imgW="2104920" imgH="419190" progId="Equation.3">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9" y="492"/>
                          <a:ext cx="3166" cy="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7"/>
          <p:cNvGrpSpPr>
            <a:grpSpLocks/>
          </p:cNvGrpSpPr>
          <p:nvPr/>
        </p:nvGrpSpPr>
        <p:grpSpPr bwMode="auto">
          <a:xfrm>
            <a:off x="474663" y="1412875"/>
            <a:ext cx="4491037" cy="969963"/>
            <a:chOff x="299" y="1026"/>
            <a:chExt cx="2829" cy="611"/>
          </a:xfrm>
        </p:grpSpPr>
        <p:sp>
          <p:nvSpPr>
            <p:cNvPr id="26650" name="Text Box 28"/>
            <p:cNvSpPr txBox="1">
              <a:spLocks noChangeArrowheads="1"/>
            </p:cNvSpPr>
            <p:nvPr/>
          </p:nvSpPr>
          <p:spPr bwMode="auto">
            <a:xfrm>
              <a:off x="299" y="1180"/>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所以</a:t>
              </a:r>
            </a:p>
          </p:txBody>
        </p:sp>
        <p:graphicFrame>
          <p:nvGraphicFramePr>
            <p:cNvPr id="26651" name="Object 29"/>
            <p:cNvGraphicFramePr>
              <a:graphicFrameLocks noChangeAspect="1"/>
            </p:cNvGraphicFramePr>
            <p:nvPr/>
          </p:nvGraphicFramePr>
          <p:xfrm>
            <a:off x="911" y="1026"/>
            <a:ext cx="2217" cy="611"/>
          </p:xfrm>
          <a:graphic>
            <a:graphicData uri="http://schemas.openxmlformats.org/presentationml/2006/ole">
              <mc:AlternateContent xmlns:mc="http://schemas.openxmlformats.org/markup-compatibility/2006">
                <mc:Choice xmlns:v="urn:schemas-microsoft-com:vml" Requires="v">
                  <p:oleObj name="公式" r:id="rId6" imgW="1447740" imgH="380910" progId="Equation.3">
                    <p:embed/>
                  </p:oleObj>
                </mc:Choice>
                <mc:Fallback>
                  <p:oleObj name="公式" r:id="rId6" imgW="1447740" imgH="380910" progId="Equation.3">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1" y="1026"/>
                          <a:ext cx="2217" cy="6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230" name="Text Box 30"/>
          <p:cNvSpPr txBox="1">
            <a:spLocks noChangeArrowheads="1"/>
          </p:cNvSpPr>
          <p:nvPr/>
        </p:nvSpPr>
        <p:spPr bwMode="auto">
          <a:xfrm>
            <a:off x="460375" y="2581275"/>
            <a:ext cx="6510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例</a:t>
            </a:r>
            <a:r>
              <a:rPr lang="en-US" altLang="zh-CN" sz="2800">
                <a:solidFill>
                  <a:schemeClr val="accent2"/>
                </a:solidFill>
              </a:rPr>
              <a:t>6   </a:t>
            </a:r>
            <a:r>
              <a:rPr lang="zh-CN" altLang="en-US" sz="2800">
                <a:solidFill>
                  <a:schemeClr val="accent2"/>
                </a:solidFill>
              </a:rPr>
              <a:t>如图，求 </a:t>
            </a:r>
            <a:r>
              <a:rPr lang="en-US" altLang="zh-CN" sz="2800" i="1">
                <a:solidFill>
                  <a:schemeClr val="accent2"/>
                </a:solidFill>
              </a:rPr>
              <a:t>O</a:t>
            </a:r>
            <a:r>
              <a:rPr lang="en-US" altLang="zh-CN" sz="2800">
                <a:solidFill>
                  <a:schemeClr val="accent2"/>
                </a:solidFill>
              </a:rPr>
              <a:t> </a:t>
            </a:r>
            <a:r>
              <a:rPr lang="zh-CN" altLang="en-US" sz="2800">
                <a:solidFill>
                  <a:schemeClr val="accent2"/>
                </a:solidFill>
              </a:rPr>
              <a:t>点处感应电荷密度</a:t>
            </a:r>
            <a:r>
              <a:rPr lang="en-US" altLang="zh-CN" sz="2800" i="1">
                <a:solidFill>
                  <a:schemeClr val="accent2"/>
                </a:solidFill>
                <a:cs typeface="Times New Roman" pitchFamily="18" charset="0"/>
              </a:rPr>
              <a:t>σ </a:t>
            </a:r>
            <a:r>
              <a:rPr lang="zh-CN" altLang="en-US" sz="2800">
                <a:solidFill>
                  <a:schemeClr val="accent2"/>
                </a:solidFill>
              </a:rPr>
              <a:t>。</a:t>
            </a:r>
          </a:p>
        </p:txBody>
      </p:sp>
      <p:grpSp>
        <p:nvGrpSpPr>
          <p:cNvPr id="5" name="Group 31"/>
          <p:cNvGrpSpPr>
            <a:grpSpLocks/>
          </p:cNvGrpSpPr>
          <p:nvPr/>
        </p:nvGrpSpPr>
        <p:grpSpPr bwMode="auto">
          <a:xfrm>
            <a:off x="6400800" y="4608513"/>
            <a:ext cx="2149475" cy="492125"/>
            <a:chOff x="4032" y="2903"/>
            <a:chExt cx="1354" cy="310"/>
          </a:xfrm>
        </p:grpSpPr>
        <p:sp>
          <p:nvSpPr>
            <p:cNvPr id="26648" name="Line 32"/>
            <p:cNvSpPr>
              <a:spLocks noChangeShapeType="1"/>
            </p:cNvSpPr>
            <p:nvPr/>
          </p:nvSpPr>
          <p:spPr bwMode="auto">
            <a:xfrm>
              <a:off x="4032" y="3213"/>
              <a:ext cx="1344" cy="0"/>
            </a:xfrm>
            <a:prstGeom prst="line">
              <a:avLst/>
            </a:prstGeom>
            <a:noFill/>
            <a:ln w="28575">
              <a:solidFill>
                <a:srgbClr val="00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649" name="Text Box 33"/>
            <p:cNvSpPr txBox="1">
              <a:spLocks noChangeArrowheads="1"/>
            </p:cNvSpPr>
            <p:nvPr/>
          </p:nvSpPr>
          <p:spPr bwMode="auto">
            <a:xfrm>
              <a:off x="5174" y="2903"/>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x</a:t>
              </a:r>
            </a:p>
          </p:txBody>
        </p:sp>
      </p:grpSp>
      <p:grpSp>
        <p:nvGrpSpPr>
          <p:cNvPr id="6" name="Group 34"/>
          <p:cNvGrpSpPr>
            <a:grpSpLocks/>
          </p:cNvGrpSpPr>
          <p:nvPr/>
        </p:nvGrpSpPr>
        <p:grpSpPr bwMode="auto">
          <a:xfrm>
            <a:off x="5943600" y="3863975"/>
            <a:ext cx="506413" cy="457200"/>
            <a:chOff x="3753" y="2426"/>
            <a:chExt cx="319" cy="288"/>
          </a:xfrm>
        </p:grpSpPr>
        <p:sp>
          <p:nvSpPr>
            <p:cNvPr id="26646" name="Oval 35"/>
            <p:cNvSpPr>
              <a:spLocks noChangeArrowheads="1"/>
            </p:cNvSpPr>
            <p:nvPr/>
          </p:nvSpPr>
          <p:spPr bwMode="auto">
            <a:xfrm>
              <a:off x="3936" y="2637"/>
              <a:ext cx="48" cy="48"/>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6647" name="Text Box 36"/>
            <p:cNvSpPr txBox="1">
              <a:spLocks noChangeArrowheads="1"/>
            </p:cNvSpPr>
            <p:nvPr/>
          </p:nvSpPr>
          <p:spPr bwMode="auto">
            <a:xfrm>
              <a:off x="3753" y="2426"/>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O’</a:t>
              </a:r>
            </a:p>
          </p:txBody>
        </p:sp>
      </p:grpSp>
      <p:grpSp>
        <p:nvGrpSpPr>
          <p:cNvPr id="7" name="Group 37"/>
          <p:cNvGrpSpPr>
            <a:grpSpLocks/>
          </p:cNvGrpSpPr>
          <p:nvPr/>
        </p:nvGrpSpPr>
        <p:grpSpPr bwMode="auto">
          <a:xfrm>
            <a:off x="468313" y="3068638"/>
            <a:ext cx="4827587" cy="2120900"/>
            <a:chOff x="296" y="1919"/>
            <a:chExt cx="3041" cy="1336"/>
          </a:xfrm>
        </p:grpSpPr>
        <p:sp>
          <p:nvSpPr>
            <p:cNvPr id="26644" name="Text Box 38"/>
            <p:cNvSpPr txBox="1">
              <a:spLocks noChangeArrowheads="1"/>
            </p:cNvSpPr>
            <p:nvPr/>
          </p:nvSpPr>
          <p:spPr bwMode="auto">
            <a:xfrm>
              <a:off x="296" y="1919"/>
              <a:ext cx="3041"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pPr>
              <a:r>
                <a:rPr lang="zh-CN" altLang="en-US" sz="2800">
                  <a:solidFill>
                    <a:schemeClr val="accent2"/>
                  </a:solidFill>
                </a:rPr>
                <a:t>解：取导体板内很邻近</a:t>
              </a:r>
              <a:r>
                <a:rPr lang="en-US" altLang="zh-CN" sz="2800" i="1">
                  <a:solidFill>
                    <a:schemeClr val="accent2"/>
                  </a:solidFill>
                </a:rPr>
                <a:t>O</a:t>
              </a:r>
              <a:r>
                <a:rPr lang="zh-CN" altLang="en-US" sz="2800">
                  <a:solidFill>
                    <a:schemeClr val="accent2"/>
                  </a:solidFill>
                </a:rPr>
                <a:t>点的</a:t>
              </a:r>
            </a:p>
            <a:p>
              <a:pPr eaLnBrk="1" hangingPunct="1">
                <a:lnSpc>
                  <a:spcPct val="120000"/>
                </a:lnSpc>
                <a:spcBef>
                  <a:spcPct val="0"/>
                </a:spcBef>
                <a:buFontTx/>
                <a:buNone/>
              </a:pPr>
              <a:r>
                <a:rPr lang="en-US" altLang="zh-CN" sz="2800" i="1">
                  <a:solidFill>
                    <a:schemeClr val="accent2"/>
                  </a:solidFill>
                </a:rPr>
                <a:t>O</a:t>
              </a:r>
              <a:r>
                <a:rPr lang="en-US" altLang="zh-CN" sz="2800" i="1" baseline="30000">
                  <a:solidFill>
                    <a:schemeClr val="accent2"/>
                  </a:solidFill>
                </a:rPr>
                <a:t>’</a:t>
              </a:r>
              <a:r>
                <a:rPr lang="zh-CN" altLang="en-US" sz="2800">
                  <a:solidFill>
                    <a:schemeClr val="accent2"/>
                  </a:solidFill>
                </a:rPr>
                <a:t>点，直线在</a:t>
              </a:r>
              <a:r>
                <a:rPr lang="en-US" altLang="zh-CN" sz="2800" i="1">
                  <a:solidFill>
                    <a:schemeClr val="accent2"/>
                  </a:solidFill>
                </a:rPr>
                <a:t>O’</a:t>
              </a:r>
              <a:r>
                <a:rPr lang="zh-CN" altLang="en-US" sz="2800">
                  <a:solidFill>
                    <a:schemeClr val="accent2"/>
                  </a:solidFill>
                </a:rPr>
                <a:t>点产生的电场</a:t>
              </a:r>
            </a:p>
          </p:txBody>
        </p:sp>
        <p:graphicFrame>
          <p:nvGraphicFramePr>
            <p:cNvPr id="26645" name="Object 39"/>
            <p:cNvGraphicFramePr>
              <a:graphicFrameLocks noChangeAspect="1"/>
            </p:cNvGraphicFramePr>
            <p:nvPr/>
          </p:nvGraphicFramePr>
          <p:xfrm>
            <a:off x="616" y="2595"/>
            <a:ext cx="2352" cy="660"/>
          </p:xfrm>
          <a:graphic>
            <a:graphicData uri="http://schemas.openxmlformats.org/presentationml/2006/ole">
              <mc:AlternateContent xmlns:mc="http://schemas.openxmlformats.org/markup-compatibility/2006">
                <mc:Choice xmlns:v="urn:schemas-microsoft-com:vml" Requires="v">
                  <p:oleObj name="公式" r:id="rId8" imgW="1562220" imgH="419190" progId="Equation.3">
                    <p:embed/>
                  </p:oleObj>
                </mc:Choice>
                <mc:Fallback>
                  <p:oleObj name="公式" r:id="rId8" imgW="1562220" imgH="419190" progId="Equation.3">
                    <p:embed/>
                    <p:pic>
                      <p:nvPicPr>
                        <p:cNvPr id="0"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6" y="2595"/>
                          <a:ext cx="2352" cy="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40"/>
          <p:cNvGrpSpPr>
            <a:grpSpLocks/>
          </p:cNvGrpSpPr>
          <p:nvPr/>
        </p:nvGrpSpPr>
        <p:grpSpPr bwMode="auto">
          <a:xfrm>
            <a:off x="441325" y="5118100"/>
            <a:ext cx="4540250" cy="1530350"/>
            <a:chOff x="278" y="3224"/>
            <a:chExt cx="2860" cy="964"/>
          </a:xfrm>
        </p:grpSpPr>
        <p:sp>
          <p:nvSpPr>
            <p:cNvPr id="26642" name="Text Box 41"/>
            <p:cNvSpPr txBox="1">
              <a:spLocks noChangeArrowheads="1"/>
            </p:cNvSpPr>
            <p:nvPr/>
          </p:nvSpPr>
          <p:spPr bwMode="auto">
            <a:xfrm>
              <a:off x="278" y="3224"/>
              <a:ext cx="28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感应电荷在 </a:t>
              </a:r>
              <a:r>
                <a:rPr lang="en-US" altLang="zh-CN" sz="2800" i="1">
                  <a:solidFill>
                    <a:schemeClr val="accent2"/>
                  </a:solidFill>
                </a:rPr>
                <a:t>O</a:t>
              </a:r>
              <a:r>
                <a:rPr lang="en-US" altLang="zh-CN" sz="2800" baseline="30000">
                  <a:solidFill>
                    <a:schemeClr val="accent2"/>
                  </a:solidFill>
                </a:rPr>
                <a:t>’</a:t>
              </a:r>
              <a:r>
                <a:rPr lang="zh-CN" altLang="en-US" sz="2800">
                  <a:solidFill>
                    <a:schemeClr val="accent2"/>
                  </a:solidFill>
                </a:rPr>
                <a:t>点产生的电场</a:t>
              </a:r>
            </a:p>
          </p:txBody>
        </p:sp>
        <p:graphicFrame>
          <p:nvGraphicFramePr>
            <p:cNvPr id="26643" name="Object 42"/>
            <p:cNvGraphicFramePr>
              <a:graphicFrameLocks noChangeAspect="1"/>
            </p:cNvGraphicFramePr>
            <p:nvPr/>
          </p:nvGraphicFramePr>
          <p:xfrm>
            <a:off x="325" y="3515"/>
            <a:ext cx="942" cy="673"/>
          </p:xfrm>
          <a:graphic>
            <a:graphicData uri="http://schemas.openxmlformats.org/presentationml/2006/ole">
              <mc:AlternateContent xmlns:mc="http://schemas.openxmlformats.org/markup-compatibility/2006">
                <mc:Choice xmlns:v="urn:schemas-microsoft-com:vml" Requires="v">
                  <p:oleObj name="公式" r:id="rId10" imgW="590490" imgH="419190" progId="Equation.3">
                    <p:embed/>
                  </p:oleObj>
                </mc:Choice>
                <mc:Fallback>
                  <p:oleObj name="公式" r:id="rId10" imgW="590490" imgH="419190" progId="Equation.3">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5" y="3515"/>
                          <a:ext cx="942" cy="6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43"/>
          <p:cNvGrpSpPr>
            <a:grpSpLocks/>
          </p:cNvGrpSpPr>
          <p:nvPr/>
        </p:nvGrpSpPr>
        <p:grpSpPr bwMode="auto">
          <a:xfrm>
            <a:off x="1857375" y="5797550"/>
            <a:ext cx="4519613" cy="606425"/>
            <a:chOff x="1170" y="3652"/>
            <a:chExt cx="2847" cy="382"/>
          </a:xfrm>
        </p:grpSpPr>
        <p:sp>
          <p:nvSpPr>
            <p:cNvPr id="26640" name="Text Box 44"/>
            <p:cNvSpPr txBox="1">
              <a:spLocks noChangeArrowheads="1"/>
            </p:cNvSpPr>
            <p:nvPr/>
          </p:nvSpPr>
          <p:spPr bwMode="auto">
            <a:xfrm>
              <a:off x="1170" y="3652"/>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，由总电场</a:t>
              </a:r>
            </a:p>
          </p:txBody>
        </p:sp>
        <p:graphicFrame>
          <p:nvGraphicFramePr>
            <p:cNvPr id="26641" name="Object 45"/>
            <p:cNvGraphicFramePr>
              <a:graphicFrameLocks noChangeAspect="1"/>
            </p:cNvGraphicFramePr>
            <p:nvPr/>
          </p:nvGraphicFramePr>
          <p:xfrm>
            <a:off x="2326" y="3696"/>
            <a:ext cx="1691" cy="338"/>
          </p:xfrm>
          <a:graphic>
            <a:graphicData uri="http://schemas.openxmlformats.org/presentationml/2006/ole">
              <mc:AlternateContent xmlns:mc="http://schemas.openxmlformats.org/markup-compatibility/2006">
                <mc:Choice xmlns:v="urn:schemas-microsoft-com:vml" Requires="v">
                  <p:oleObj name="公式" r:id="rId12" imgW="1114560" imgH="200025" progId="Equation.3">
                    <p:embed/>
                  </p:oleObj>
                </mc:Choice>
                <mc:Fallback>
                  <p:oleObj name="公式" r:id="rId12" imgW="1114560" imgH="200025" progId="Equation.3">
                    <p:embed/>
                    <p:pic>
                      <p:nvPicPr>
                        <p:cNvPr id="0" name="Object 4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26" y="3696"/>
                          <a:ext cx="1691"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 name="Group 46"/>
          <p:cNvGrpSpPr>
            <a:grpSpLocks/>
          </p:cNvGrpSpPr>
          <p:nvPr/>
        </p:nvGrpSpPr>
        <p:grpSpPr bwMode="auto">
          <a:xfrm>
            <a:off x="6294438" y="5627688"/>
            <a:ext cx="2163762" cy="1025525"/>
            <a:chOff x="3965" y="3545"/>
            <a:chExt cx="1363" cy="646"/>
          </a:xfrm>
        </p:grpSpPr>
        <p:graphicFrame>
          <p:nvGraphicFramePr>
            <p:cNvPr id="26638" name="Object 47"/>
            <p:cNvGraphicFramePr>
              <a:graphicFrameLocks noChangeAspect="1"/>
            </p:cNvGraphicFramePr>
            <p:nvPr/>
          </p:nvGraphicFramePr>
          <p:xfrm>
            <a:off x="4283" y="3545"/>
            <a:ext cx="1045" cy="646"/>
          </p:xfrm>
          <a:graphic>
            <a:graphicData uri="http://schemas.openxmlformats.org/presentationml/2006/ole">
              <mc:AlternateContent xmlns:mc="http://schemas.openxmlformats.org/markup-compatibility/2006">
                <mc:Choice xmlns:v="urn:schemas-microsoft-com:vml" Requires="v">
                  <p:oleObj name="公式" r:id="rId14" imgW="666630" imgH="400050" progId="Equation.3">
                    <p:embed/>
                  </p:oleObj>
                </mc:Choice>
                <mc:Fallback>
                  <p:oleObj name="公式" r:id="rId14" imgW="666630" imgH="400050" progId="Equation.3">
                    <p:embed/>
                    <p:pic>
                      <p:nvPicPr>
                        <p:cNvPr id="0" name="Object 4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283" y="3545"/>
                          <a:ext cx="1045" cy="6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9" name="Text Box 48"/>
            <p:cNvSpPr txBox="1">
              <a:spLocks noChangeArrowheads="1"/>
            </p:cNvSpPr>
            <p:nvPr/>
          </p:nvSpPr>
          <p:spPr bwMode="auto">
            <a:xfrm>
              <a:off x="3965" y="3646"/>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得</a:t>
              </a:r>
            </a:p>
          </p:txBody>
        </p:sp>
      </p:grpSp>
      <p:sp>
        <p:nvSpPr>
          <p:cNvPr id="51249" name="Rectangle 49"/>
          <p:cNvSpPr>
            <a:spLocks noChangeArrowheads="1"/>
          </p:cNvSpPr>
          <p:nvPr/>
        </p:nvSpPr>
        <p:spPr bwMode="auto">
          <a:xfrm>
            <a:off x="9525" y="2420938"/>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aphicFrame>
        <p:nvGraphicFramePr>
          <p:cNvPr id="26637" name="Object 48"/>
          <p:cNvGraphicFramePr>
            <a:graphicFrameLocks noChangeAspect="1"/>
          </p:cNvGraphicFramePr>
          <p:nvPr/>
        </p:nvGraphicFramePr>
        <p:xfrm>
          <a:off x="7019925" y="4149725"/>
          <a:ext cx="506413" cy="393700"/>
        </p:xfrm>
        <a:graphic>
          <a:graphicData uri="http://schemas.openxmlformats.org/presentationml/2006/ole">
            <mc:AlternateContent xmlns:mc="http://schemas.openxmlformats.org/markup-compatibility/2006">
              <mc:Choice xmlns:v="urn:schemas-microsoft-com:vml" Requires="v">
                <p:oleObj name="Equation" r:id="rId16" imgW="228402" imgH="177646" progId="Equation.DSMT4">
                  <p:embed/>
                </p:oleObj>
              </mc:Choice>
              <mc:Fallback>
                <p:oleObj name="Equation" r:id="rId16" imgW="228402" imgH="177646" progId="Equation.DSMT4">
                  <p:embed/>
                  <p:pic>
                    <p:nvPicPr>
                      <p:cNvPr id="0" name="Object 4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019925" y="4149725"/>
                        <a:ext cx="50641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51249"/>
                                        </p:tgtEl>
                                        <p:attrNameLst>
                                          <p:attrName>style.visibility</p:attrName>
                                        </p:attrNameLst>
                                      </p:cBhvr>
                                      <p:to>
                                        <p:strVal val="visible"/>
                                      </p:to>
                                    </p:set>
                                    <p:animEffect transition="in" filter="strips(upRight)">
                                      <p:cBhvr>
                                        <p:cTn id="17" dur="500"/>
                                        <p:tgtEl>
                                          <p:spTgt spid="51249"/>
                                        </p:tgtEl>
                                      </p:cBhvr>
                                    </p:animEffect>
                                  </p:childTnLst>
                                </p:cTn>
                              </p:par>
                            </p:childTnLst>
                          </p:cTn>
                        </p:par>
                        <p:par>
                          <p:cTn id="18" fill="hold" nodeType="afterGroup">
                            <p:stCondLst>
                              <p:cond delay="500"/>
                            </p:stCondLst>
                            <p:childTnLst>
                              <p:par>
                                <p:cTn id="19" presetID="16" presetClass="entr" presetSubtype="37" fill="hold" grpId="0" nodeType="afterEffect">
                                  <p:stCondLst>
                                    <p:cond delay="0"/>
                                  </p:stCondLst>
                                  <p:childTnLst>
                                    <p:set>
                                      <p:cBhvr>
                                        <p:cTn id="20" dur="1" fill="hold">
                                          <p:stCondLst>
                                            <p:cond delay="0"/>
                                          </p:stCondLst>
                                        </p:cTn>
                                        <p:tgtEl>
                                          <p:spTgt spid="51230"/>
                                        </p:tgtEl>
                                        <p:attrNameLst>
                                          <p:attrName>style.visibility</p:attrName>
                                        </p:attrNameLst>
                                      </p:cBhvr>
                                      <p:to>
                                        <p:strVal val="visible"/>
                                      </p:to>
                                    </p:set>
                                    <p:animEffect transition="in" filter="barn(outVertical)">
                                      <p:cBhvr>
                                        <p:cTn id="21" dur="500"/>
                                        <p:tgtEl>
                                          <p:spTgt spid="51230"/>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2"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right)">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66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wipe(left)">
                                      <p:cBhvr>
                                        <p:cTn id="39" dur="500"/>
                                        <p:tgtEl>
                                          <p:spTgt spid="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500"/>
                                        <p:tgtEl>
                                          <p:spTgt spid="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0" grpId="0"/>
      <p:bldP spid="5124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ChangeArrowheads="1"/>
          </p:cNvSpPr>
          <p:nvPr/>
        </p:nvSpPr>
        <p:spPr bwMode="auto">
          <a:xfrm>
            <a:off x="885825" y="4191000"/>
            <a:ext cx="65532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indent="288925">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eaLnBrk="1" hangingPunct="1">
              <a:spcBef>
                <a:spcPct val="30000"/>
              </a:spcBef>
              <a:buFontTx/>
              <a:buNone/>
            </a:pPr>
            <a:r>
              <a:rPr lang="en-US" altLang="zh-CN">
                <a:solidFill>
                  <a:srgbClr val="CC3300"/>
                </a:solidFill>
              </a:rPr>
              <a:t>2.</a:t>
            </a:r>
            <a:r>
              <a:rPr lang="zh-CN" altLang="en-US">
                <a:solidFill>
                  <a:srgbClr val="CC3300"/>
                </a:solidFill>
              </a:rPr>
              <a:t>常见导体组</a:t>
            </a:r>
            <a:r>
              <a:rPr lang="en-US" altLang="zh-CN">
                <a:solidFill>
                  <a:srgbClr val="CC3300"/>
                </a:solidFill>
              </a:rPr>
              <a:t>: </a:t>
            </a:r>
            <a:r>
              <a:rPr lang="en-US" altLang="zh-CN">
                <a:solidFill>
                  <a:schemeClr val="accent2"/>
                </a:solidFill>
              </a:rPr>
              <a:t>· </a:t>
            </a:r>
            <a:r>
              <a:rPr lang="zh-CN" altLang="en-US">
                <a:solidFill>
                  <a:schemeClr val="accent2"/>
                </a:solidFill>
              </a:rPr>
              <a:t>板状导体组</a:t>
            </a:r>
          </a:p>
          <a:p>
            <a:pPr algn="just" eaLnBrk="1" hangingPunct="1">
              <a:spcBef>
                <a:spcPct val="30000"/>
              </a:spcBef>
              <a:buFontTx/>
              <a:buNone/>
            </a:pPr>
            <a:r>
              <a:rPr lang="zh-CN" altLang="en-US">
                <a:solidFill>
                  <a:schemeClr val="accent2"/>
                </a:solidFill>
              </a:rPr>
              <a:t>                         </a:t>
            </a:r>
            <a:r>
              <a:rPr lang="en-US" altLang="zh-CN">
                <a:solidFill>
                  <a:schemeClr val="accent2"/>
                </a:solidFill>
              </a:rPr>
              <a:t>· </a:t>
            </a:r>
            <a:r>
              <a:rPr lang="zh-CN" altLang="en-US">
                <a:solidFill>
                  <a:schemeClr val="accent2"/>
                </a:solidFill>
              </a:rPr>
              <a:t>球状导体组</a:t>
            </a:r>
          </a:p>
        </p:txBody>
      </p:sp>
      <p:sp>
        <p:nvSpPr>
          <p:cNvPr id="52229" name="Text Box 5"/>
          <p:cNvSpPr txBox="1">
            <a:spLocks noChangeArrowheads="1"/>
          </p:cNvSpPr>
          <p:nvPr/>
        </p:nvSpPr>
        <p:spPr bwMode="auto">
          <a:xfrm>
            <a:off x="4064000" y="1905000"/>
            <a:ext cx="2632075" cy="184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30000"/>
              </a:spcBef>
              <a:buFontTx/>
              <a:buNone/>
            </a:pPr>
            <a:r>
              <a:rPr lang="zh-CN" altLang="en-US">
                <a:solidFill>
                  <a:schemeClr val="accent2"/>
                </a:solidFill>
              </a:rPr>
              <a:t>电荷守恒</a:t>
            </a:r>
          </a:p>
          <a:p>
            <a:pPr eaLnBrk="1" hangingPunct="1">
              <a:spcBef>
                <a:spcPct val="30000"/>
              </a:spcBef>
              <a:buFontTx/>
              <a:buNone/>
            </a:pPr>
            <a:r>
              <a:rPr lang="zh-CN" altLang="en-US">
                <a:solidFill>
                  <a:schemeClr val="accent2"/>
                </a:solidFill>
              </a:rPr>
              <a:t>静电平衡条件</a:t>
            </a:r>
          </a:p>
          <a:p>
            <a:pPr eaLnBrk="1" hangingPunct="1">
              <a:spcBef>
                <a:spcPct val="30000"/>
              </a:spcBef>
              <a:buFontTx/>
              <a:buNone/>
            </a:pPr>
            <a:r>
              <a:rPr lang="zh-CN" altLang="en-US">
                <a:solidFill>
                  <a:schemeClr val="accent2"/>
                </a:solidFill>
              </a:rPr>
              <a:t>高斯定理</a:t>
            </a:r>
          </a:p>
        </p:txBody>
      </p:sp>
      <p:grpSp>
        <p:nvGrpSpPr>
          <p:cNvPr id="2" name="Group 6"/>
          <p:cNvGrpSpPr>
            <a:grpSpLocks/>
          </p:cNvGrpSpPr>
          <p:nvPr/>
        </p:nvGrpSpPr>
        <p:grpSpPr bwMode="auto">
          <a:xfrm>
            <a:off x="381000" y="228600"/>
            <a:ext cx="1524000" cy="1066800"/>
            <a:chOff x="384" y="2783"/>
            <a:chExt cx="960" cy="672"/>
          </a:xfrm>
        </p:grpSpPr>
        <p:sp>
          <p:nvSpPr>
            <p:cNvPr id="27658" name="AutoShape 7"/>
            <p:cNvSpPr>
              <a:spLocks noChangeArrowheads="1"/>
            </p:cNvSpPr>
            <p:nvPr/>
          </p:nvSpPr>
          <p:spPr bwMode="auto">
            <a:xfrm>
              <a:off x="384" y="2783"/>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7659" name="Text Box 8"/>
            <p:cNvSpPr txBox="1">
              <a:spLocks noChangeArrowheads="1"/>
            </p:cNvSpPr>
            <p:nvPr/>
          </p:nvSpPr>
          <p:spPr bwMode="auto">
            <a:xfrm>
              <a:off x="480" y="2927"/>
              <a:ext cx="86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zh-CN">
                  <a:solidFill>
                    <a:srgbClr val="3333CC"/>
                  </a:solidFill>
                </a:rPr>
                <a:t>总结</a:t>
              </a:r>
              <a:endParaRPr lang="zh-CN" altLang="en-US">
                <a:solidFill>
                  <a:srgbClr val="3333CC"/>
                </a:solidFill>
              </a:endParaRPr>
            </a:p>
          </p:txBody>
        </p:sp>
      </p:grpSp>
      <p:sp>
        <p:nvSpPr>
          <p:cNvPr id="52233" name="Rectangle 9"/>
          <p:cNvSpPr>
            <a:spLocks noChangeArrowheads="1"/>
          </p:cNvSpPr>
          <p:nvPr/>
        </p:nvSpPr>
        <p:spPr bwMode="auto">
          <a:xfrm>
            <a:off x="1939925" y="423863"/>
            <a:ext cx="63039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a:solidFill>
                  <a:srgbClr val="CC3300"/>
                </a:solidFill>
              </a:rPr>
              <a:t>有导体存在时静电场的分析与计算</a:t>
            </a:r>
          </a:p>
        </p:txBody>
      </p:sp>
      <p:sp>
        <p:nvSpPr>
          <p:cNvPr id="52234" name="Text Box 10"/>
          <p:cNvSpPr txBox="1">
            <a:spLocks noChangeArrowheads="1"/>
          </p:cNvSpPr>
          <p:nvPr/>
        </p:nvSpPr>
        <p:spPr bwMode="auto">
          <a:xfrm>
            <a:off x="1146175" y="1385888"/>
            <a:ext cx="23574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a:solidFill>
                  <a:srgbClr val="CC3300"/>
                </a:solidFill>
              </a:rPr>
              <a:t>1. </a:t>
            </a:r>
            <a:r>
              <a:rPr lang="zh-CN" altLang="en-US">
                <a:solidFill>
                  <a:srgbClr val="CC3300"/>
                </a:solidFill>
              </a:rPr>
              <a:t>分析方法</a:t>
            </a:r>
            <a:r>
              <a:rPr lang="en-US" altLang="zh-CN">
                <a:solidFill>
                  <a:srgbClr val="CC3300"/>
                </a:solidFill>
              </a:rPr>
              <a:t>:</a:t>
            </a:r>
          </a:p>
        </p:txBody>
      </p:sp>
      <p:grpSp>
        <p:nvGrpSpPr>
          <p:cNvPr id="3" name="Group 14"/>
          <p:cNvGrpSpPr>
            <a:grpSpLocks/>
          </p:cNvGrpSpPr>
          <p:nvPr/>
        </p:nvGrpSpPr>
        <p:grpSpPr bwMode="auto">
          <a:xfrm>
            <a:off x="1458913" y="2132013"/>
            <a:ext cx="2465387" cy="1447800"/>
            <a:chOff x="919" y="1343"/>
            <a:chExt cx="1553" cy="912"/>
          </a:xfrm>
        </p:grpSpPr>
        <p:sp>
          <p:nvSpPr>
            <p:cNvPr id="27656" name="Text Box 12"/>
            <p:cNvSpPr txBox="1">
              <a:spLocks noChangeArrowheads="1"/>
            </p:cNvSpPr>
            <p:nvPr/>
          </p:nvSpPr>
          <p:spPr bwMode="auto">
            <a:xfrm>
              <a:off x="919" y="1616"/>
              <a:ext cx="14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a:solidFill>
                    <a:schemeClr val="accent2"/>
                  </a:solidFill>
                </a:rPr>
                <a:t>三方法结合</a:t>
              </a:r>
            </a:p>
          </p:txBody>
        </p:sp>
        <p:sp>
          <p:nvSpPr>
            <p:cNvPr id="27657" name="AutoShape 13"/>
            <p:cNvSpPr>
              <a:spLocks/>
            </p:cNvSpPr>
            <p:nvPr/>
          </p:nvSpPr>
          <p:spPr bwMode="auto">
            <a:xfrm>
              <a:off x="2352" y="1343"/>
              <a:ext cx="120" cy="912"/>
            </a:xfrm>
            <a:prstGeom prst="leftBrace">
              <a:avLst>
                <a:gd name="adj1" fmla="val 63333"/>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par>
                          <p:cTn id="8" fill="hold" nodeType="afterGroup">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52233"/>
                                        </p:tgtEl>
                                        <p:attrNameLst>
                                          <p:attrName>style.visibility</p:attrName>
                                        </p:attrNameLst>
                                      </p:cBhvr>
                                      <p:to>
                                        <p:strVal val="visible"/>
                                      </p:to>
                                    </p:set>
                                    <p:animEffect transition="in" filter="wipe(left)">
                                      <p:cBhvr>
                                        <p:cTn id="11" dur="500"/>
                                        <p:tgtEl>
                                          <p:spTgt spid="5223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2234"/>
                                        </p:tgtEl>
                                        <p:attrNameLst>
                                          <p:attrName>style.visibility</p:attrName>
                                        </p:attrNameLst>
                                      </p:cBhvr>
                                      <p:to>
                                        <p:strVal val="visible"/>
                                      </p:to>
                                    </p:set>
                                    <p:animEffect transition="in" filter="wipe(left)">
                                      <p:cBhvr>
                                        <p:cTn id="16" dur="500"/>
                                        <p:tgtEl>
                                          <p:spTgt spid="5223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2229"/>
                                        </p:tgtEl>
                                        <p:attrNameLst>
                                          <p:attrName>style.visibility</p:attrName>
                                        </p:attrNameLst>
                                      </p:cBhvr>
                                      <p:to>
                                        <p:strVal val="visible"/>
                                      </p:to>
                                    </p:set>
                                    <p:animEffect transition="in" filter="wipe(left)">
                                      <p:cBhvr>
                                        <p:cTn id="26" dur="500"/>
                                        <p:tgtEl>
                                          <p:spTgt spid="5222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2228"/>
                                        </p:tgtEl>
                                        <p:attrNameLst>
                                          <p:attrName>style.visibility</p:attrName>
                                        </p:attrNameLst>
                                      </p:cBhvr>
                                      <p:to>
                                        <p:strVal val="visible"/>
                                      </p:to>
                                    </p:set>
                                    <p:animEffect transition="in" filter="wipe(left)">
                                      <p:cBhvr>
                                        <p:cTn id="31"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utoUpdateAnimBg="0"/>
      <p:bldP spid="52229" grpId="0" autoUpdateAnimBg="0"/>
      <p:bldP spid="52233" grpId="0" autoUpdateAnimBg="0"/>
      <p:bldP spid="5223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0"/>
          <p:cNvGrpSpPr>
            <a:grpSpLocks/>
          </p:cNvGrpSpPr>
          <p:nvPr/>
        </p:nvGrpSpPr>
        <p:grpSpPr bwMode="auto">
          <a:xfrm>
            <a:off x="2066925" y="1752600"/>
            <a:ext cx="5427663" cy="1524000"/>
            <a:chOff x="1296" y="1344"/>
            <a:chExt cx="3419" cy="960"/>
          </a:xfrm>
        </p:grpSpPr>
        <p:sp>
          <p:nvSpPr>
            <p:cNvPr id="4157" name="Oval 121"/>
            <p:cNvSpPr>
              <a:spLocks noChangeArrowheads="1"/>
            </p:cNvSpPr>
            <p:nvPr/>
          </p:nvSpPr>
          <p:spPr bwMode="auto">
            <a:xfrm>
              <a:off x="1680" y="1440"/>
              <a:ext cx="2160" cy="768"/>
            </a:xfrm>
            <a:prstGeom prst="ellipse">
              <a:avLst/>
            </a:prstGeom>
            <a:solidFill>
              <a:srgbClr val="FFFFFF"/>
            </a:soli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4158" name="Line 122"/>
            <p:cNvSpPr>
              <a:spLocks noChangeShapeType="1"/>
            </p:cNvSpPr>
            <p:nvPr/>
          </p:nvSpPr>
          <p:spPr bwMode="auto">
            <a:xfrm>
              <a:off x="1296" y="1344"/>
              <a:ext cx="3168"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59" name="Line 123"/>
            <p:cNvSpPr>
              <a:spLocks noChangeShapeType="1"/>
            </p:cNvSpPr>
            <p:nvPr/>
          </p:nvSpPr>
          <p:spPr bwMode="auto">
            <a:xfrm>
              <a:off x="1296" y="1536"/>
              <a:ext cx="3168"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0" name="Line 124"/>
            <p:cNvSpPr>
              <a:spLocks noChangeShapeType="1"/>
            </p:cNvSpPr>
            <p:nvPr/>
          </p:nvSpPr>
          <p:spPr bwMode="auto">
            <a:xfrm>
              <a:off x="1296" y="1728"/>
              <a:ext cx="3168"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1" name="Line 125"/>
            <p:cNvSpPr>
              <a:spLocks noChangeShapeType="1"/>
            </p:cNvSpPr>
            <p:nvPr/>
          </p:nvSpPr>
          <p:spPr bwMode="auto">
            <a:xfrm>
              <a:off x="1296" y="1920"/>
              <a:ext cx="3168"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2" name="Line 126"/>
            <p:cNvSpPr>
              <a:spLocks noChangeShapeType="1"/>
            </p:cNvSpPr>
            <p:nvPr/>
          </p:nvSpPr>
          <p:spPr bwMode="auto">
            <a:xfrm>
              <a:off x="1296" y="2112"/>
              <a:ext cx="3168"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63" name="Line 127"/>
            <p:cNvSpPr>
              <a:spLocks noChangeShapeType="1"/>
            </p:cNvSpPr>
            <p:nvPr/>
          </p:nvSpPr>
          <p:spPr bwMode="auto">
            <a:xfrm>
              <a:off x="1296" y="2304"/>
              <a:ext cx="3168"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164" name="Object 128"/>
            <p:cNvGraphicFramePr>
              <a:graphicFrameLocks noChangeAspect="1"/>
            </p:cNvGraphicFramePr>
            <p:nvPr/>
          </p:nvGraphicFramePr>
          <p:xfrm>
            <a:off x="4500" y="1632"/>
            <a:ext cx="215" cy="240"/>
          </p:xfrm>
          <a:graphic>
            <a:graphicData uri="http://schemas.openxmlformats.org/presentationml/2006/ole">
              <mc:AlternateContent xmlns:mc="http://schemas.openxmlformats.org/markup-compatibility/2006">
                <mc:Choice xmlns:v="urn:schemas-microsoft-com:vml" Requires="v">
                  <p:oleObj name="Equation" r:id="rId3" imgW="314280" imgH="352335" progId="Equation.3">
                    <p:embed/>
                  </p:oleObj>
                </mc:Choice>
                <mc:Fallback>
                  <p:oleObj name="Equation" r:id="rId3" imgW="314280" imgH="352335" progId="Equation.3">
                    <p:embed/>
                    <p:pic>
                      <p:nvPicPr>
                        <p:cNvPr id="0" name="Object 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 y="1632"/>
                          <a:ext cx="21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249" name="Object 129"/>
          <p:cNvGraphicFramePr>
            <a:graphicFrameLocks noChangeAspect="1"/>
          </p:cNvGraphicFramePr>
          <p:nvPr/>
        </p:nvGraphicFramePr>
        <p:xfrm>
          <a:off x="3438525" y="2033588"/>
          <a:ext cx="1930400" cy="519112"/>
        </p:xfrm>
        <a:graphic>
          <a:graphicData uri="http://schemas.openxmlformats.org/presentationml/2006/ole">
            <mc:AlternateContent xmlns:mc="http://schemas.openxmlformats.org/markup-compatibility/2006">
              <mc:Choice xmlns:v="urn:schemas-microsoft-com:vml" Requires="v">
                <p:oleObj name="Equation" r:id="rId5" imgW="1905120" imgH="495210" progId="Equation.3">
                  <p:embed/>
                </p:oleObj>
              </mc:Choice>
              <mc:Fallback>
                <p:oleObj name="Equation" r:id="rId5" imgW="1905120" imgH="495210" progId="Equation.3">
                  <p:embed/>
                  <p:pic>
                    <p:nvPicPr>
                      <p:cNvPr id="0" name="Object 1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8525" y="2033588"/>
                        <a:ext cx="19304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50" name="Text Box 130"/>
          <p:cNvSpPr txBox="1">
            <a:spLocks noChangeArrowheads="1"/>
          </p:cNvSpPr>
          <p:nvPr/>
        </p:nvSpPr>
        <p:spPr bwMode="auto">
          <a:xfrm>
            <a:off x="466725" y="76200"/>
            <a:ext cx="46720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chemeClr val="accent2"/>
                </a:solidFill>
              </a:rPr>
              <a:t>三、导体的静电平衡条件</a:t>
            </a:r>
            <a:endParaRPr lang="zh-CN" altLang="en-US" sz="2400" b="0">
              <a:solidFill>
                <a:schemeClr val="accent2"/>
              </a:solidFill>
            </a:endParaRPr>
          </a:p>
        </p:txBody>
      </p:sp>
      <p:sp>
        <p:nvSpPr>
          <p:cNvPr id="5251" name="Text Box 131"/>
          <p:cNvSpPr txBox="1">
            <a:spLocks noChangeArrowheads="1"/>
          </p:cNvSpPr>
          <p:nvPr/>
        </p:nvSpPr>
        <p:spPr bwMode="auto">
          <a:xfrm>
            <a:off x="923925" y="4929188"/>
            <a:ext cx="6076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a:t>
            </a:r>
            <a:r>
              <a:rPr lang="en-US" altLang="zh-CN" sz="2800">
                <a:solidFill>
                  <a:schemeClr val="accent2"/>
                </a:solidFill>
              </a:rPr>
              <a:t>1</a:t>
            </a:r>
            <a:r>
              <a:rPr lang="zh-CN" altLang="en-US" sz="2800">
                <a:solidFill>
                  <a:schemeClr val="accent2"/>
                </a:solidFill>
              </a:rPr>
              <a:t>）导体内部任何一点的场强为零。</a:t>
            </a:r>
            <a:endParaRPr lang="zh-CN" altLang="en-US" sz="2400" b="0">
              <a:solidFill>
                <a:schemeClr val="accent2"/>
              </a:solidFill>
            </a:endParaRPr>
          </a:p>
        </p:txBody>
      </p:sp>
      <p:sp>
        <p:nvSpPr>
          <p:cNvPr id="5252" name="Text Box 132"/>
          <p:cNvSpPr txBox="1">
            <a:spLocks noChangeArrowheads="1"/>
          </p:cNvSpPr>
          <p:nvPr/>
        </p:nvSpPr>
        <p:spPr bwMode="auto">
          <a:xfrm>
            <a:off x="923925" y="5462588"/>
            <a:ext cx="7696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a:t>
            </a:r>
            <a:r>
              <a:rPr lang="en-US" altLang="zh-CN" sz="2800">
                <a:solidFill>
                  <a:schemeClr val="accent2"/>
                </a:solidFill>
              </a:rPr>
              <a:t>2</a:t>
            </a:r>
            <a:r>
              <a:rPr lang="zh-CN" altLang="en-US" sz="2800">
                <a:solidFill>
                  <a:schemeClr val="accent2"/>
                </a:solidFill>
              </a:rPr>
              <a:t>）导体表面上任何一点的场强方向垂直于该点的表面。</a:t>
            </a:r>
            <a:endParaRPr lang="zh-CN" altLang="en-US" sz="2400" b="0">
              <a:solidFill>
                <a:schemeClr val="accent2"/>
              </a:solidFill>
            </a:endParaRPr>
          </a:p>
        </p:txBody>
      </p:sp>
      <p:graphicFrame>
        <p:nvGraphicFramePr>
          <p:cNvPr id="5253" name="Object 133"/>
          <p:cNvGraphicFramePr>
            <a:graphicFrameLocks noChangeAspect="1"/>
          </p:cNvGraphicFramePr>
          <p:nvPr/>
        </p:nvGraphicFramePr>
        <p:xfrm>
          <a:off x="6956425" y="4918075"/>
          <a:ext cx="1092200" cy="504825"/>
        </p:xfrm>
        <a:graphic>
          <a:graphicData uri="http://schemas.openxmlformats.org/presentationml/2006/ole">
            <mc:AlternateContent xmlns:mc="http://schemas.openxmlformats.org/markup-compatibility/2006">
              <mc:Choice xmlns:v="urn:schemas-microsoft-com:vml" Requires="v">
                <p:oleObj name="Equation" r:id="rId7" imgW="1066770" imgH="476340" progId="Equation.3">
                  <p:embed/>
                </p:oleObj>
              </mc:Choice>
              <mc:Fallback>
                <p:oleObj name="Equation" r:id="rId7" imgW="1066770" imgH="476340" progId="Equation.3">
                  <p:embed/>
                  <p:pic>
                    <p:nvPicPr>
                      <p:cNvPr id="0" name="Object 1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6425" y="4918075"/>
                        <a:ext cx="10922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54" name="Object 134"/>
          <p:cNvGraphicFramePr>
            <a:graphicFrameLocks noChangeAspect="1"/>
          </p:cNvGraphicFramePr>
          <p:nvPr/>
        </p:nvGraphicFramePr>
        <p:xfrm>
          <a:off x="3819525" y="6019800"/>
          <a:ext cx="1689100" cy="481013"/>
        </p:xfrm>
        <a:graphic>
          <a:graphicData uri="http://schemas.openxmlformats.org/presentationml/2006/ole">
            <mc:AlternateContent xmlns:mc="http://schemas.openxmlformats.org/markup-compatibility/2006">
              <mc:Choice xmlns:v="urn:schemas-microsoft-com:vml" Requires="v">
                <p:oleObj name="Equation" r:id="rId9" imgW="1657260" imgH="457200" progId="Equation.3">
                  <p:embed/>
                </p:oleObj>
              </mc:Choice>
              <mc:Fallback>
                <p:oleObj name="Equation" r:id="rId9" imgW="1657260" imgH="457200" progId="Equation.3">
                  <p:embed/>
                  <p:pic>
                    <p:nvPicPr>
                      <p:cNvPr id="0" name="Object 1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9525" y="6019800"/>
                        <a:ext cx="16891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55" name="Text Box 135"/>
          <p:cNvSpPr txBox="1">
            <a:spLocks noChangeArrowheads="1"/>
          </p:cNvSpPr>
          <p:nvPr/>
        </p:nvSpPr>
        <p:spPr bwMode="auto">
          <a:xfrm>
            <a:off x="1004888" y="4295775"/>
            <a:ext cx="2684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2</a:t>
            </a:r>
            <a:r>
              <a:rPr lang="en-US" altLang="zh-CN" sz="2800">
                <a:solidFill>
                  <a:schemeClr val="accent2"/>
                </a:solidFill>
                <a:latin typeface="宋体" pitchFamily="2" charset="-122"/>
              </a:rPr>
              <a:t>.</a:t>
            </a:r>
            <a:r>
              <a:rPr lang="zh-CN" altLang="en-US" sz="2800">
                <a:solidFill>
                  <a:schemeClr val="accent2"/>
                </a:solidFill>
                <a:latin typeface="宋体" pitchFamily="2" charset="-122"/>
              </a:rPr>
              <a:t>静电平衡条件</a:t>
            </a:r>
          </a:p>
        </p:txBody>
      </p:sp>
      <p:sp>
        <p:nvSpPr>
          <p:cNvPr id="5256" name="Text Box 136"/>
          <p:cNvSpPr txBox="1">
            <a:spLocks noChangeArrowheads="1"/>
          </p:cNvSpPr>
          <p:nvPr/>
        </p:nvSpPr>
        <p:spPr bwMode="auto">
          <a:xfrm>
            <a:off x="847725" y="914400"/>
            <a:ext cx="480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800">
                <a:solidFill>
                  <a:schemeClr val="accent2"/>
                </a:solidFill>
              </a:rPr>
              <a:t>1</a:t>
            </a:r>
            <a:r>
              <a:rPr lang="en-US" altLang="zh-CN" sz="2800">
                <a:solidFill>
                  <a:schemeClr val="accent2"/>
                </a:solidFill>
                <a:latin typeface="宋体" pitchFamily="2" charset="-122"/>
              </a:rPr>
              <a:t>.</a:t>
            </a:r>
            <a:r>
              <a:rPr lang="zh-CN" altLang="en-US" sz="2800">
                <a:solidFill>
                  <a:schemeClr val="accent2"/>
                </a:solidFill>
                <a:latin typeface="宋体" pitchFamily="2" charset="-122"/>
              </a:rPr>
              <a:t>导体静电平衡的微观过程</a:t>
            </a:r>
          </a:p>
        </p:txBody>
      </p:sp>
      <p:grpSp>
        <p:nvGrpSpPr>
          <p:cNvPr id="3" name="Group 137"/>
          <p:cNvGrpSpPr>
            <a:grpSpLocks/>
          </p:cNvGrpSpPr>
          <p:nvPr/>
        </p:nvGrpSpPr>
        <p:grpSpPr bwMode="auto">
          <a:xfrm>
            <a:off x="3667125" y="2503488"/>
            <a:ext cx="1600200" cy="544512"/>
            <a:chOff x="2304" y="1577"/>
            <a:chExt cx="1008" cy="343"/>
          </a:xfrm>
        </p:grpSpPr>
        <p:sp>
          <p:nvSpPr>
            <p:cNvPr id="4155" name="AutoShape 138"/>
            <p:cNvSpPr>
              <a:spLocks noChangeArrowheads="1"/>
            </p:cNvSpPr>
            <p:nvPr/>
          </p:nvSpPr>
          <p:spPr bwMode="auto">
            <a:xfrm>
              <a:off x="2304" y="1577"/>
              <a:ext cx="1008" cy="96"/>
            </a:xfrm>
            <a:prstGeom prst="leftArrow">
              <a:avLst>
                <a:gd name="adj1" fmla="val 50000"/>
                <a:gd name="adj2" fmla="val 262500"/>
              </a:avLst>
            </a:prstGeom>
            <a:solidFill>
              <a:srgbClr val="CC3300"/>
            </a:solidFill>
            <a:ln w="9525">
              <a:solidFill>
                <a:srgbClr val="CC33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aphicFrame>
          <p:nvGraphicFramePr>
            <p:cNvPr id="4156" name="Object 139"/>
            <p:cNvGraphicFramePr>
              <a:graphicFrameLocks noChangeAspect="1"/>
            </p:cNvGraphicFramePr>
            <p:nvPr/>
          </p:nvGraphicFramePr>
          <p:xfrm>
            <a:off x="2768" y="1673"/>
            <a:ext cx="255" cy="247"/>
          </p:xfrm>
          <a:graphic>
            <a:graphicData uri="http://schemas.openxmlformats.org/presentationml/2006/ole">
              <mc:AlternateContent xmlns:mc="http://schemas.openxmlformats.org/markup-compatibility/2006">
                <mc:Choice xmlns:v="urn:schemas-microsoft-com:vml" Requires="v">
                  <p:oleObj name="Equation" r:id="rId11" imgW="380970" imgH="362040" progId="Equation.3">
                    <p:embed/>
                  </p:oleObj>
                </mc:Choice>
                <mc:Fallback>
                  <p:oleObj name="Equation" r:id="rId11" imgW="380970" imgH="362040" progId="Equation.3">
                    <p:embed/>
                    <p:pic>
                      <p:nvPicPr>
                        <p:cNvPr id="0" name="Object 1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68" y="1673"/>
                          <a:ext cx="255"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260" name="Rectangle 140"/>
          <p:cNvSpPr>
            <a:spLocks noChangeArrowheads="1"/>
          </p:cNvSpPr>
          <p:nvPr/>
        </p:nvSpPr>
        <p:spPr bwMode="auto">
          <a:xfrm>
            <a:off x="9525" y="6858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nvGrpSpPr>
          <p:cNvPr id="4" name="Group 141"/>
          <p:cNvGrpSpPr>
            <a:grpSpLocks/>
          </p:cNvGrpSpPr>
          <p:nvPr/>
        </p:nvGrpSpPr>
        <p:grpSpPr bwMode="auto">
          <a:xfrm>
            <a:off x="2676525" y="1981200"/>
            <a:ext cx="803275" cy="1066800"/>
            <a:chOff x="299" y="2256"/>
            <a:chExt cx="506" cy="672"/>
          </a:xfrm>
        </p:grpSpPr>
        <p:grpSp>
          <p:nvGrpSpPr>
            <p:cNvPr id="4137" name="Group 142"/>
            <p:cNvGrpSpPr>
              <a:grpSpLocks/>
            </p:cNvGrpSpPr>
            <p:nvPr/>
          </p:nvGrpSpPr>
          <p:grpSpPr bwMode="auto">
            <a:xfrm>
              <a:off x="384" y="2313"/>
              <a:ext cx="229" cy="327"/>
              <a:chOff x="384" y="2313"/>
              <a:chExt cx="229" cy="327"/>
            </a:xfrm>
          </p:grpSpPr>
          <p:sp>
            <p:nvSpPr>
              <p:cNvPr id="4153" name="Text Box 143"/>
              <p:cNvSpPr txBox="1">
                <a:spLocks noChangeArrowheads="1"/>
              </p:cNvSpPr>
              <p:nvPr/>
            </p:nvSpPr>
            <p:spPr bwMode="auto">
              <a:xfrm>
                <a:off x="384" y="2313"/>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CC3300"/>
                    </a:solidFill>
                    <a:latin typeface="宋体" pitchFamily="2" charset="-122"/>
                  </a:rPr>
                  <a:t>-</a:t>
                </a:r>
              </a:p>
            </p:txBody>
          </p:sp>
          <p:sp>
            <p:nvSpPr>
              <p:cNvPr id="4154" name="Oval 144"/>
              <p:cNvSpPr>
                <a:spLocks noChangeArrowheads="1"/>
              </p:cNvSpPr>
              <p:nvPr/>
            </p:nvSpPr>
            <p:spPr bwMode="auto">
              <a:xfrm>
                <a:off x="421" y="2439"/>
                <a:ext cx="144" cy="9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nvGrpSpPr>
            <p:cNvPr id="4138" name="Group 145"/>
            <p:cNvGrpSpPr>
              <a:grpSpLocks/>
            </p:cNvGrpSpPr>
            <p:nvPr/>
          </p:nvGrpSpPr>
          <p:grpSpPr bwMode="auto">
            <a:xfrm>
              <a:off x="539" y="2448"/>
              <a:ext cx="229" cy="327"/>
              <a:chOff x="384" y="2313"/>
              <a:chExt cx="229" cy="327"/>
            </a:xfrm>
          </p:grpSpPr>
          <p:sp>
            <p:nvSpPr>
              <p:cNvPr id="4151" name="Text Box 146"/>
              <p:cNvSpPr txBox="1">
                <a:spLocks noChangeArrowheads="1"/>
              </p:cNvSpPr>
              <p:nvPr/>
            </p:nvSpPr>
            <p:spPr bwMode="auto">
              <a:xfrm>
                <a:off x="384" y="2313"/>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CC3300"/>
                    </a:solidFill>
                    <a:latin typeface="宋体" pitchFamily="2" charset="-122"/>
                  </a:rPr>
                  <a:t>-</a:t>
                </a:r>
              </a:p>
            </p:txBody>
          </p:sp>
          <p:sp>
            <p:nvSpPr>
              <p:cNvPr id="4152" name="Oval 147"/>
              <p:cNvSpPr>
                <a:spLocks noChangeArrowheads="1"/>
              </p:cNvSpPr>
              <p:nvPr/>
            </p:nvSpPr>
            <p:spPr bwMode="auto">
              <a:xfrm>
                <a:off x="421" y="2439"/>
                <a:ext cx="144" cy="9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nvGrpSpPr>
            <p:cNvPr id="4139" name="Group 148"/>
            <p:cNvGrpSpPr>
              <a:grpSpLocks/>
            </p:cNvGrpSpPr>
            <p:nvPr/>
          </p:nvGrpSpPr>
          <p:grpSpPr bwMode="auto">
            <a:xfrm>
              <a:off x="384" y="2553"/>
              <a:ext cx="229" cy="327"/>
              <a:chOff x="384" y="2313"/>
              <a:chExt cx="229" cy="327"/>
            </a:xfrm>
          </p:grpSpPr>
          <p:sp>
            <p:nvSpPr>
              <p:cNvPr id="4149" name="Text Box 149"/>
              <p:cNvSpPr txBox="1">
                <a:spLocks noChangeArrowheads="1"/>
              </p:cNvSpPr>
              <p:nvPr/>
            </p:nvSpPr>
            <p:spPr bwMode="auto">
              <a:xfrm>
                <a:off x="384" y="2313"/>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CC3300"/>
                    </a:solidFill>
                    <a:latin typeface="宋体" pitchFamily="2" charset="-122"/>
                  </a:rPr>
                  <a:t>-</a:t>
                </a:r>
              </a:p>
            </p:txBody>
          </p:sp>
          <p:sp>
            <p:nvSpPr>
              <p:cNvPr id="4150" name="Oval 150"/>
              <p:cNvSpPr>
                <a:spLocks noChangeArrowheads="1"/>
              </p:cNvSpPr>
              <p:nvPr/>
            </p:nvSpPr>
            <p:spPr bwMode="auto">
              <a:xfrm>
                <a:off x="421" y="2439"/>
                <a:ext cx="144" cy="9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nvGrpSpPr>
            <p:cNvPr id="4140" name="Group 151"/>
            <p:cNvGrpSpPr>
              <a:grpSpLocks/>
            </p:cNvGrpSpPr>
            <p:nvPr/>
          </p:nvGrpSpPr>
          <p:grpSpPr bwMode="auto">
            <a:xfrm>
              <a:off x="576" y="2601"/>
              <a:ext cx="229" cy="327"/>
              <a:chOff x="384" y="2313"/>
              <a:chExt cx="229" cy="327"/>
            </a:xfrm>
          </p:grpSpPr>
          <p:sp>
            <p:nvSpPr>
              <p:cNvPr id="4147" name="Text Box 152"/>
              <p:cNvSpPr txBox="1">
                <a:spLocks noChangeArrowheads="1"/>
              </p:cNvSpPr>
              <p:nvPr/>
            </p:nvSpPr>
            <p:spPr bwMode="auto">
              <a:xfrm>
                <a:off x="384" y="2313"/>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CC3300"/>
                    </a:solidFill>
                    <a:latin typeface="宋体" pitchFamily="2" charset="-122"/>
                  </a:rPr>
                  <a:t>-</a:t>
                </a:r>
              </a:p>
            </p:txBody>
          </p:sp>
          <p:sp>
            <p:nvSpPr>
              <p:cNvPr id="4148" name="Oval 153"/>
              <p:cNvSpPr>
                <a:spLocks noChangeArrowheads="1"/>
              </p:cNvSpPr>
              <p:nvPr/>
            </p:nvSpPr>
            <p:spPr bwMode="auto">
              <a:xfrm>
                <a:off x="421" y="2439"/>
                <a:ext cx="144" cy="9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nvGrpSpPr>
            <p:cNvPr id="4141" name="Group 154"/>
            <p:cNvGrpSpPr>
              <a:grpSpLocks/>
            </p:cNvGrpSpPr>
            <p:nvPr/>
          </p:nvGrpSpPr>
          <p:grpSpPr bwMode="auto">
            <a:xfrm>
              <a:off x="528" y="2256"/>
              <a:ext cx="229" cy="327"/>
              <a:chOff x="384" y="2313"/>
              <a:chExt cx="229" cy="327"/>
            </a:xfrm>
          </p:grpSpPr>
          <p:sp>
            <p:nvSpPr>
              <p:cNvPr id="4145" name="Text Box 155"/>
              <p:cNvSpPr txBox="1">
                <a:spLocks noChangeArrowheads="1"/>
              </p:cNvSpPr>
              <p:nvPr/>
            </p:nvSpPr>
            <p:spPr bwMode="auto">
              <a:xfrm>
                <a:off x="384" y="2313"/>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CC3300"/>
                    </a:solidFill>
                    <a:latin typeface="宋体" pitchFamily="2" charset="-122"/>
                  </a:rPr>
                  <a:t>-</a:t>
                </a:r>
              </a:p>
            </p:txBody>
          </p:sp>
          <p:sp>
            <p:nvSpPr>
              <p:cNvPr id="4146" name="Oval 156"/>
              <p:cNvSpPr>
                <a:spLocks noChangeArrowheads="1"/>
              </p:cNvSpPr>
              <p:nvPr/>
            </p:nvSpPr>
            <p:spPr bwMode="auto">
              <a:xfrm>
                <a:off x="421" y="2439"/>
                <a:ext cx="144" cy="9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nvGrpSpPr>
            <p:cNvPr id="4142" name="Group 157"/>
            <p:cNvGrpSpPr>
              <a:grpSpLocks/>
            </p:cNvGrpSpPr>
            <p:nvPr/>
          </p:nvGrpSpPr>
          <p:grpSpPr bwMode="auto">
            <a:xfrm>
              <a:off x="299" y="2448"/>
              <a:ext cx="229" cy="327"/>
              <a:chOff x="384" y="2313"/>
              <a:chExt cx="229" cy="327"/>
            </a:xfrm>
          </p:grpSpPr>
          <p:sp>
            <p:nvSpPr>
              <p:cNvPr id="4143" name="Text Box 158"/>
              <p:cNvSpPr txBox="1">
                <a:spLocks noChangeArrowheads="1"/>
              </p:cNvSpPr>
              <p:nvPr/>
            </p:nvSpPr>
            <p:spPr bwMode="auto">
              <a:xfrm>
                <a:off x="384" y="2313"/>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CC3300"/>
                    </a:solidFill>
                    <a:latin typeface="宋体" pitchFamily="2" charset="-122"/>
                  </a:rPr>
                  <a:t>-</a:t>
                </a:r>
              </a:p>
            </p:txBody>
          </p:sp>
          <p:sp>
            <p:nvSpPr>
              <p:cNvPr id="4144" name="Oval 159"/>
              <p:cNvSpPr>
                <a:spLocks noChangeArrowheads="1"/>
              </p:cNvSpPr>
              <p:nvPr/>
            </p:nvSpPr>
            <p:spPr bwMode="auto">
              <a:xfrm>
                <a:off x="421" y="2439"/>
                <a:ext cx="144" cy="9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grpSp>
        <p:nvGrpSpPr>
          <p:cNvPr id="11" name="Group 160"/>
          <p:cNvGrpSpPr>
            <a:grpSpLocks/>
          </p:cNvGrpSpPr>
          <p:nvPr/>
        </p:nvGrpSpPr>
        <p:grpSpPr bwMode="auto">
          <a:xfrm>
            <a:off x="5343525" y="1919288"/>
            <a:ext cx="838200" cy="1128712"/>
            <a:chOff x="3360" y="1449"/>
            <a:chExt cx="528" cy="711"/>
          </a:xfrm>
        </p:grpSpPr>
        <p:grpSp>
          <p:nvGrpSpPr>
            <p:cNvPr id="4119" name="Group 161"/>
            <p:cNvGrpSpPr>
              <a:grpSpLocks/>
            </p:cNvGrpSpPr>
            <p:nvPr/>
          </p:nvGrpSpPr>
          <p:grpSpPr bwMode="auto">
            <a:xfrm>
              <a:off x="3504" y="1545"/>
              <a:ext cx="229" cy="327"/>
              <a:chOff x="5243" y="1401"/>
              <a:chExt cx="229" cy="327"/>
            </a:xfrm>
          </p:grpSpPr>
          <p:sp>
            <p:nvSpPr>
              <p:cNvPr id="4135" name="Text Box 162"/>
              <p:cNvSpPr txBox="1">
                <a:spLocks noChangeArrowheads="1"/>
              </p:cNvSpPr>
              <p:nvPr/>
            </p:nvSpPr>
            <p:spPr bwMode="auto">
              <a:xfrm>
                <a:off x="5243" y="1401"/>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CC3300"/>
                    </a:solidFill>
                    <a:latin typeface="宋体" pitchFamily="2" charset="-122"/>
                  </a:rPr>
                  <a:t>+</a:t>
                </a:r>
              </a:p>
            </p:txBody>
          </p:sp>
          <p:sp>
            <p:nvSpPr>
              <p:cNvPr id="4136" name="Oval 163"/>
              <p:cNvSpPr>
                <a:spLocks noChangeArrowheads="1"/>
              </p:cNvSpPr>
              <p:nvPr/>
            </p:nvSpPr>
            <p:spPr bwMode="auto">
              <a:xfrm>
                <a:off x="5280" y="1536"/>
                <a:ext cx="144" cy="9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nvGrpSpPr>
            <p:cNvPr id="4120" name="Group 164"/>
            <p:cNvGrpSpPr>
              <a:grpSpLocks/>
            </p:cNvGrpSpPr>
            <p:nvPr/>
          </p:nvGrpSpPr>
          <p:grpSpPr bwMode="auto">
            <a:xfrm>
              <a:off x="3371" y="1449"/>
              <a:ext cx="229" cy="327"/>
              <a:chOff x="5243" y="1401"/>
              <a:chExt cx="229" cy="327"/>
            </a:xfrm>
          </p:grpSpPr>
          <p:sp>
            <p:nvSpPr>
              <p:cNvPr id="4133" name="Text Box 165"/>
              <p:cNvSpPr txBox="1">
                <a:spLocks noChangeArrowheads="1"/>
              </p:cNvSpPr>
              <p:nvPr/>
            </p:nvSpPr>
            <p:spPr bwMode="auto">
              <a:xfrm>
                <a:off x="5243" y="1401"/>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CC3300"/>
                    </a:solidFill>
                    <a:latin typeface="宋体" pitchFamily="2" charset="-122"/>
                  </a:rPr>
                  <a:t>+</a:t>
                </a:r>
              </a:p>
            </p:txBody>
          </p:sp>
          <p:sp>
            <p:nvSpPr>
              <p:cNvPr id="4134" name="Oval 166"/>
              <p:cNvSpPr>
                <a:spLocks noChangeArrowheads="1"/>
              </p:cNvSpPr>
              <p:nvPr/>
            </p:nvSpPr>
            <p:spPr bwMode="auto">
              <a:xfrm>
                <a:off x="5280" y="1536"/>
                <a:ext cx="144" cy="9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nvGrpSpPr>
            <p:cNvPr id="4121" name="Group 167"/>
            <p:cNvGrpSpPr>
              <a:grpSpLocks/>
            </p:cNvGrpSpPr>
            <p:nvPr/>
          </p:nvGrpSpPr>
          <p:grpSpPr bwMode="auto">
            <a:xfrm>
              <a:off x="3360" y="1833"/>
              <a:ext cx="229" cy="327"/>
              <a:chOff x="5243" y="1401"/>
              <a:chExt cx="229" cy="327"/>
            </a:xfrm>
          </p:grpSpPr>
          <p:sp>
            <p:nvSpPr>
              <p:cNvPr id="4131" name="Text Box 168"/>
              <p:cNvSpPr txBox="1">
                <a:spLocks noChangeArrowheads="1"/>
              </p:cNvSpPr>
              <p:nvPr/>
            </p:nvSpPr>
            <p:spPr bwMode="auto">
              <a:xfrm>
                <a:off x="5243" y="1401"/>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CC3300"/>
                    </a:solidFill>
                    <a:latin typeface="宋体" pitchFamily="2" charset="-122"/>
                  </a:rPr>
                  <a:t>+</a:t>
                </a:r>
              </a:p>
            </p:txBody>
          </p:sp>
          <p:sp>
            <p:nvSpPr>
              <p:cNvPr id="4132" name="Oval 169"/>
              <p:cNvSpPr>
                <a:spLocks noChangeArrowheads="1"/>
              </p:cNvSpPr>
              <p:nvPr/>
            </p:nvSpPr>
            <p:spPr bwMode="auto">
              <a:xfrm>
                <a:off x="5280" y="1536"/>
                <a:ext cx="144" cy="9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nvGrpSpPr>
            <p:cNvPr id="4122" name="Group 170"/>
            <p:cNvGrpSpPr>
              <a:grpSpLocks/>
            </p:cNvGrpSpPr>
            <p:nvPr/>
          </p:nvGrpSpPr>
          <p:grpSpPr bwMode="auto">
            <a:xfrm>
              <a:off x="3659" y="1632"/>
              <a:ext cx="229" cy="327"/>
              <a:chOff x="5243" y="1401"/>
              <a:chExt cx="229" cy="327"/>
            </a:xfrm>
          </p:grpSpPr>
          <p:sp>
            <p:nvSpPr>
              <p:cNvPr id="4129" name="Text Box 171"/>
              <p:cNvSpPr txBox="1">
                <a:spLocks noChangeArrowheads="1"/>
              </p:cNvSpPr>
              <p:nvPr/>
            </p:nvSpPr>
            <p:spPr bwMode="auto">
              <a:xfrm>
                <a:off x="5243" y="1401"/>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CC3300"/>
                    </a:solidFill>
                    <a:latin typeface="宋体" pitchFamily="2" charset="-122"/>
                  </a:rPr>
                  <a:t>+</a:t>
                </a:r>
              </a:p>
            </p:txBody>
          </p:sp>
          <p:sp>
            <p:nvSpPr>
              <p:cNvPr id="4130" name="Oval 172"/>
              <p:cNvSpPr>
                <a:spLocks noChangeArrowheads="1"/>
              </p:cNvSpPr>
              <p:nvPr/>
            </p:nvSpPr>
            <p:spPr bwMode="auto">
              <a:xfrm>
                <a:off x="5280" y="1536"/>
                <a:ext cx="144" cy="9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nvGrpSpPr>
            <p:cNvPr id="4123" name="Group 173"/>
            <p:cNvGrpSpPr>
              <a:grpSpLocks/>
            </p:cNvGrpSpPr>
            <p:nvPr/>
          </p:nvGrpSpPr>
          <p:grpSpPr bwMode="auto">
            <a:xfrm>
              <a:off x="3563" y="1737"/>
              <a:ext cx="229" cy="327"/>
              <a:chOff x="5243" y="1401"/>
              <a:chExt cx="229" cy="327"/>
            </a:xfrm>
          </p:grpSpPr>
          <p:sp>
            <p:nvSpPr>
              <p:cNvPr id="4127" name="Text Box 174"/>
              <p:cNvSpPr txBox="1">
                <a:spLocks noChangeArrowheads="1"/>
              </p:cNvSpPr>
              <p:nvPr/>
            </p:nvSpPr>
            <p:spPr bwMode="auto">
              <a:xfrm>
                <a:off x="5243" y="1401"/>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CC3300"/>
                    </a:solidFill>
                    <a:latin typeface="宋体" pitchFamily="2" charset="-122"/>
                  </a:rPr>
                  <a:t>+</a:t>
                </a:r>
              </a:p>
            </p:txBody>
          </p:sp>
          <p:sp>
            <p:nvSpPr>
              <p:cNvPr id="4128" name="Oval 175"/>
              <p:cNvSpPr>
                <a:spLocks noChangeArrowheads="1"/>
              </p:cNvSpPr>
              <p:nvPr/>
            </p:nvSpPr>
            <p:spPr bwMode="auto">
              <a:xfrm>
                <a:off x="5280" y="1536"/>
                <a:ext cx="144" cy="9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nvGrpSpPr>
            <p:cNvPr id="4124" name="Group 176"/>
            <p:cNvGrpSpPr>
              <a:grpSpLocks/>
            </p:cNvGrpSpPr>
            <p:nvPr/>
          </p:nvGrpSpPr>
          <p:grpSpPr bwMode="auto">
            <a:xfrm>
              <a:off x="3419" y="1680"/>
              <a:ext cx="229" cy="327"/>
              <a:chOff x="5243" y="1401"/>
              <a:chExt cx="229" cy="327"/>
            </a:xfrm>
          </p:grpSpPr>
          <p:sp>
            <p:nvSpPr>
              <p:cNvPr id="4125" name="Text Box 177"/>
              <p:cNvSpPr txBox="1">
                <a:spLocks noChangeArrowheads="1"/>
              </p:cNvSpPr>
              <p:nvPr/>
            </p:nvSpPr>
            <p:spPr bwMode="auto">
              <a:xfrm>
                <a:off x="5243" y="1401"/>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CC3300"/>
                    </a:solidFill>
                    <a:latin typeface="宋体" pitchFamily="2" charset="-122"/>
                  </a:rPr>
                  <a:t>+</a:t>
                </a:r>
              </a:p>
            </p:txBody>
          </p:sp>
          <p:sp>
            <p:nvSpPr>
              <p:cNvPr id="4126" name="Oval 178"/>
              <p:cNvSpPr>
                <a:spLocks noChangeArrowheads="1"/>
              </p:cNvSpPr>
              <p:nvPr/>
            </p:nvSpPr>
            <p:spPr bwMode="auto">
              <a:xfrm>
                <a:off x="5280" y="1536"/>
                <a:ext cx="144" cy="9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grpSp>
        <p:nvGrpSpPr>
          <p:cNvPr id="18" name="Group 179"/>
          <p:cNvGrpSpPr>
            <a:grpSpLocks/>
          </p:cNvGrpSpPr>
          <p:nvPr/>
        </p:nvGrpSpPr>
        <p:grpSpPr bwMode="auto">
          <a:xfrm>
            <a:off x="3286125" y="2819400"/>
            <a:ext cx="2133600" cy="1371600"/>
            <a:chOff x="2064" y="1776"/>
            <a:chExt cx="1344" cy="864"/>
          </a:xfrm>
        </p:grpSpPr>
        <p:sp>
          <p:nvSpPr>
            <p:cNvPr id="4115" name="Line 180"/>
            <p:cNvSpPr>
              <a:spLocks noChangeShapeType="1"/>
            </p:cNvSpPr>
            <p:nvPr/>
          </p:nvSpPr>
          <p:spPr bwMode="auto">
            <a:xfrm>
              <a:off x="2064" y="1824"/>
              <a:ext cx="624" cy="432"/>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116" name="Line 181"/>
            <p:cNvSpPr>
              <a:spLocks noChangeShapeType="1"/>
            </p:cNvSpPr>
            <p:nvPr/>
          </p:nvSpPr>
          <p:spPr bwMode="auto">
            <a:xfrm flipH="1">
              <a:off x="2880" y="1776"/>
              <a:ext cx="528" cy="480"/>
            </a:xfrm>
            <a:prstGeom prst="line">
              <a:avLst/>
            </a:prstGeom>
            <a:noFill/>
            <a:ln w="28575">
              <a:solidFill>
                <a:srgbClr val="0066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4117" name="AutoShape 182"/>
            <p:cNvSpPr>
              <a:spLocks noChangeArrowheads="1"/>
            </p:cNvSpPr>
            <p:nvPr/>
          </p:nvSpPr>
          <p:spPr bwMode="auto">
            <a:xfrm>
              <a:off x="2304" y="2256"/>
              <a:ext cx="1008" cy="384"/>
            </a:xfrm>
            <a:prstGeom prst="flowChartAlternateProcess">
              <a:avLst/>
            </a:prstGeom>
            <a:noFill/>
            <a:ln w="2857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4118" name="Text Box 183"/>
            <p:cNvSpPr txBox="1">
              <a:spLocks noChangeArrowheads="1"/>
            </p:cNvSpPr>
            <p:nvPr/>
          </p:nvSpPr>
          <p:spPr bwMode="auto">
            <a:xfrm>
              <a:off x="2304" y="2256"/>
              <a:ext cx="10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rgbClr val="CC3300"/>
                  </a:solidFill>
                  <a:latin typeface="宋体" pitchFamily="2" charset="-122"/>
                </a:rPr>
                <a:t>感应电荷</a:t>
              </a:r>
            </a:p>
          </p:txBody>
        </p:sp>
      </p:grpSp>
      <p:grpSp>
        <p:nvGrpSpPr>
          <p:cNvPr id="19" name="Group 184"/>
          <p:cNvGrpSpPr>
            <a:grpSpLocks/>
          </p:cNvGrpSpPr>
          <p:nvPr/>
        </p:nvGrpSpPr>
        <p:grpSpPr bwMode="auto">
          <a:xfrm>
            <a:off x="3743325" y="4256088"/>
            <a:ext cx="2286000" cy="519112"/>
            <a:chOff x="2352" y="2681"/>
            <a:chExt cx="1440" cy="327"/>
          </a:xfrm>
        </p:grpSpPr>
        <p:sp>
          <p:nvSpPr>
            <p:cNvPr id="4113" name="Text Box 185"/>
            <p:cNvSpPr txBox="1">
              <a:spLocks noChangeArrowheads="1"/>
            </p:cNvSpPr>
            <p:nvPr/>
          </p:nvSpPr>
          <p:spPr bwMode="auto">
            <a:xfrm>
              <a:off x="2776" y="2681"/>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kumimoji="0" lang="zh-CN" altLang="en-US" sz="2800">
                  <a:solidFill>
                    <a:schemeClr val="accent2"/>
                  </a:solidFill>
                </a:rPr>
                <a:t>电场表述</a:t>
              </a:r>
            </a:p>
          </p:txBody>
        </p:sp>
        <p:sp>
          <p:nvSpPr>
            <p:cNvPr id="4114" name="Line 186"/>
            <p:cNvSpPr>
              <a:spLocks noChangeShapeType="1"/>
            </p:cNvSpPr>
            <p:nvPr/>
          </p:nvSpPr>
          <p:spPr bwMode="auto">
            <a:xfrm>
              <a:off x="2352" y="2869"/>
              <a:ext cx="43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250"/>
                                        </p:tgtEl>
                                        <p:attrNameLst>
                                          <p:attrName>style.visibility</p:attrName>
                                        </p:attrNameLst>
                                      </p:cBhvr>
                                      <p:to>
                                        <p:strVal val="visible"/>
                                      </p:to>
                                    </p:set>
                                    <p:animEffect transition="in" filter="blinds(horizontal)">
                                      <p:cBhvr>
                                        <p:cTn id="7" dur="500"/>
                                        <p:tgtEl>
                                          <p:spTgt spid="5250"/>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5260"/>
                                        </p:tgtEl>
                                        <p:attrNameLst>
                                          <p:attrName>style.visibility</p:attrName>
                                        </p:attrNameLst>
                                      </p:cBhvr>
                                      <p:to>
                                        <p:strVal val="visible"/>
                                      </p:to>
                                    </p:set>
                                    <p:animEffect transition="in" filter="strips(upRight)">
                                      <p:cBhvr>
                                        <p:cTn id="11" dur="500"/>
                                        <p:tgtEl>
                                          <p:spTgt spid="52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5256"/>
                                        </p:tgtEl>
                                        <p:attrNameLst>
                                          <p:attrName>style.visibility</p:attrName>
                                        </p:attrNameLst>
                                      </p:cBhvr>
                                      <p:to>
                                        <p:strVal val="visible"/>
                                      </p:to>
                                    </p:set>
                                    <p:animEffect transition="in" filter="blinds(vertical)">
                                      <p:cBhvr>
                                        <p:cTn id="16" dur="500"/>
                                        <p:tgtEl>
                                          <p:spTgt spid="52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52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 calcmode="lin" valueType="num">
                                      <p:cBhvr>
                                        <p:cTn id="29" dur="500" fill="hold"/>
                                        <p:tgtEl>
                                          <p:spTgt spid="4"/>
                                        </p:tgtEl>
                                        <p:attrNameLst>
                                          <p:attrName>ppt_x</p:attrName>
                                        </p:attrNameLst>
                                      </p:cBhvr>
                                      <p:tavLst>
                                        <p:tav tm="0">
                                          <p:val>
                                            <p:fltVal val="0.5"/>
                                          </p:val>
                                        </p:tav>
                                        <p:tav tm="100000">
                                          <p:val>
                                            <p:strVal val="#ppt_x"/>
                                          </p:val>
                                        </p:tav>
                                      </p:tavLst>
                                    </p:anim>
                                    <p:anim calcmode="lin" valueType="num">
                                      <p:cBhvr>
                                        <p:cTn id="30" dur="500" fill="hold"/>
                                        <p:tgtEl>
                                          <p:spTgt spid="4"/>
                                        </p:tgtEl>
                                        <p:attrNameLst>
                                          <p:attrName>ppt_y</p:attrName>
                                        </p:attrNameLst>
                                      </p:cBhvr>
                                      <p:tavLst>
                                        <p:tav tm="0">
                                          <p:val>
                                            <p:fltVal val="0.5"/>
                                          </p:val>
                                        </p:tav>
                                        <p:tav tm="100000">
                                          <p:val>
                                            <p:strVal val="#ppt_y"/>
                                          </p:val>
                                        </p:tav>
                                      </p:tavLst>
                                    </p:anim>
                                  </p:childTnLst>
                                </p:cTn>
                              </p:par>
                            </p:childTnLst>
                          </p:cTn>
                        </p:par>
                        <p:par>
                          <p:cTn id="31" fill="hold" nodeType="afterGroup">
                            <p:stCondLst>
                              <p:cond delay="500"/>
                            </p:stCondLst>
                            <p:childTnLst>
                              <p:par>
                                <p:cTn id="32" presetID="23" presetClass="entr" presetSubtype="528"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ppt_x</p:attrName>
                                        </p:attrNameLst>
                                      </p:cBhvr>
                                      <p:tavLst>
                                        <p:tav tm="0">
                                          <p:val>
                                            <p:fltVal val="0.5"/>
                                          </p:val>
                                        </p:tav>
                                        <p:tav tm="100000">
                                          <p:val>
                                            <p:strVal val="#ppt_x"/>
                                          </p:val>
                                        </p:tav>
                                      </p:tavLst>
                                    </p:anim>
                                    <p:anim calcmode="lin" valueType="num">
                                      <p:cBhvr>
                                        <p:cTn id="37" dur="500" fill="hold"/>
                                        <p:tgtEl>
                                          <p:spTgt spid="11"/>
                                        </p:tgtEl>
                                        <p:attrNameLst>
                                          <p:attrName>ppt_y</p:attrName>
                                        </p:attrNameLst>
                                      </p:cBhvr>
                                      <p:tavLst>
                                        <p:tav tm="0">
                                          <p:val>
                                            <p:fltVal val="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1"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ppt_x</p:attrName>
                                        </p:attrNameLst>
                                      </p:cBhvr>
                                      <p:tavLst>
                                        <p:tav tm="0">
                                          <p:val>
                                            <p:strVal val="#ppt_x"/>
                                          </p:val>
                                        </p:tav>
                                        <p:tav tm="100000">
                                          <p:val>
                                            <p:strVal val="#ppt_x"/>
                                          </p:val>
                                        </p:tav>
                                      </p:tavLst>
                                    </p:anim>
                                    <p:anim calcmode="lin" valueType="num">
                                      <p:cBhvr>
                                        <p:cTn id="43" dur="500" fill="hold"/>
                                        <p:tgtEl>
                                          <p:spTgt spid="18"/>
                                        </p:tgtEl>
                                        <p:attrNameLst>
                                          <p:attrName>ppt_y</p:attrName>
                                        </p:attrNameLst>
                                      </p:cBhvr>
                                      <p:tavLst>
                                        <p:tav tm="0">
                                          <p:val>
                                            <p:strVal val="#ppt_y-#ppt_h/2"/>
                                          </p:val>
                                        </p:tav>
                                        <p:tav tm="100000">
                                          <p:val>
                                            <p:strVal val="#ppt_y"/>
                                          </p:val>
                                        </p:tav>
                                      </p:tavLst>
                                    </p:anim>
                                    <p:anim calcmode="lin" valueType="num">
                                      <p:cBhvr>
                                        <p:cTn id="44" dur="500" fill="hold"/>
                                        <p:tgtEl>
                                          <p:spTgt spid="18"/>
                                        </p:tgtEl>
                                        <p:attrNameLst>
                                          <p:attrName>ppt_w</p:attrName>
                                        </p:attrNameLst>
                                      </p:cBhvr>
                                      <p:tavLst>
                                        <p:tav tm="0">
                                          <p:val>
                                            <p:strVal val="#ppt_w"/>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2"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wipe(right)">
                                      <p:cBhvr>
                                        <p:cTn id="50" dur="500"/>
                                        <p:tgtEl>
                                          <p:spTgt spid="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5249"/>
                                        </p:tgtEl>
                                        <p:attrNameLst>
                                          <p:attrName>style.visibility</p:attrName>
                                        </p:attrNameLst>
                                      </p:cBhvr>
                                      <p:to>
                                        <p:strVal val="visible"/>
                                      </p:to>
                                    </p:set>
                                    <p:animEffect transition="in" filter="wipe(left)">
                                      <p:cBhvr>
                                        <p:cTn id="55" dur="500"/>
                                        <p:tgtEl>
                                          <p:spTgt spid="524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5" fill="hold" grpId="0" nodeType="clickEffect">
                                  <p:stCondLst>
                                    <p:cond delay="0"/>
                                  </p:stCondLst>
                                  <p:childTnLst>
                                    <p:set>
                                      <p:cBhvr>
                                        <p:cTn id="59" dur="1" fill="hold">
                                          <p:stCondLst>
                                            <p:cond delay="0"/>
                                          </p:stCondLst>
                                        </p:cTn>
                                        <p:tgtEl>
                                          <p:spTgt spid="5255"/>
                                        </p:tgtEl>
                                        <p:attrNameLst>
                                          <p:attrName>style.visibility</p:attrName>
                                        </p:attrNameLst>
                                      </p:cBhvr>
                                      <p:to>
                                        <p:strVal val="visible"/>
                                      </p:to>
                                    </p:set>
                                    <p:animEffect transition="in" filter="blinds(vertical)">
                                      <p:cBhvr>
                                        <p:cTn id="60" dur="500"/>
                                        <p:tgtEl>
                                          <p:spTgt spid="525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5" fill="hold" grpId="0" nodeType="clickEffect">
                                  <p:stCondLst>
                                    <p:cond delay="0"/>
                                  </p:stCondLst>
                                  <p:childTnLst>
                                    <p:set>
                                      <p:cBhvr>
                                        <p:cTn id="64" dur="1" fill="hold">
                                          <p:stCondLst>
                                            <p:cond delay="0"/>
                                          </p:stCondLst>
                                        </p:cTn>
                                        <p:tgtEl>
                                          <p:spTgt spid="5251"/>
                                        </p:tgtEl>
                                        <p:attrNameLst>
                                          <p:attrName>style.visibility</p:attrName>
                                        </p:attrNameLst>
                                      </p:cBhvr>
                                      <p:to>
                                        <p:strVal val="visible"/>
                                      </p:to>
                                    </p:set>
                                    <p:animEffect transition="in" filter="blinds(vertical)">
                                      <p:cBhvr>
                                        <p:cTn id="65" dur="500"/>
                                        <p:tgtEl>
                                          <p:spTgt spid="525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4" presetClass="entr" presetSubtype="32" fill="hold" nodeType="clickEffect">
                                  <p:stCondLst>
                                    <p:cond delay="0"/>
                                  </p:stCondLst>
                                  <p:childTnLst>
                                    <p:set>
                                      <p:cBhvr>
                                        <p:cTn id="69" dur="1" fill="hold">
                                          <p:stCondLst>
                                            <p:cond delay="0"/>
                                          </p:stCondLst>
                                        </p:cTn>
                                        <p:tgtEl>
                                          <p:spTgt spid="5253"/>
                                        </p:tgtEl>
                                        <p:attrNameLst>
                                          <p:attrName>style.visibility</p:attrName>
                                        </p:attrNameLst>
                                      </p:cBhvr>
                                      <p:to>
                                        <p:strVal val="visible"/>
                                      </p:to>
                                    </p:set>
                                    <p:animEffect transition="in" filter="box(out)">
                                      <p:cBhvr>
                                        <p:cTn id="70" dur="500"/>
                                        <p:tgtEl>
                                          <p:spTgt spid="5253"/>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5" fill="hold" grpId="0" nodeType="clickEffect">
                                  <p:stCondLst>
                                    <p:cond delay="0"/>
                                  </p:stCondLst>
                                  <p:childTnLst>
                                    <p:set>
                                      <p:cBhvr>
                                        <p:cTn id="74" dur="1" fill="hold">
                                          <p:stCondLst>
                                            <p:cond delay="0"/>
                                          </p:stCondLst>
                                        </p:cTn>
                                        <p:tgtEl>
                                          <p:spTgt spid="5252"/>
                                        </p:tgtEl>
                                        <p:attrNameLst>
                                          <p:attrName>style.visibility</p:attrName>
                                        </p:attrNameLst>
                                      </p:cBhvr>
                                      <p:to>
                                        <p:strVal val="visible"/>
                                      </p:to>
                                    </p:set>
                                    <p:animEffect transition="in" filter="blinds(vertical)">
                                      <p:cBhvr>
                                        <p:cTn id="75" dur="500"/>
                                        <p:tgtEl>
                                          <p:spTgt spid="5252"/>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5254"/>
                                        </p:tgtEl>
                                        <p:attrNameLst>
                                          <p:attrName>style.visibility</p:attrName>
                                        </p:attrNameLst>
                                      </p:cBhvr>
                                      <p:to>
                                        <p:strVal val="visible"/>
                                      </p:to>
                                    </p:set>
                                    <p:animEffect transition="in" filter="wipe(left)">
                                      <p:cBhvr>
                                        <p:cTn id="80" dur="500"/>
                                        <p:tgtEl>
                                          <p:spTgt spid="5254"/>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wipe(left)">
                                      <p:cBhvr>
                                        <p:cTn id="8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0" grpId="0" autoUpdateAnimBg="0"/>
      <p:bldP spid="5251" grpId="0" autoUpdateAnimBg="0"/>
      <p:bldP spid="5252" grpId="0" autoUpdateAnimBg="0"/>
      <p:bldP spid="5255" grpId="0" autoUpdateAnimBg="0"/>
      <p:bldP spid="5256" grpId="0" autoUpdateAnimBg="0"/>
      <p:bldP spid="526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7" name="Text Box 19"/>
          <p:cNvSpPr txBox="1">
            <a:spLocks noChangeArrowheads="1"/>
          </p:cNvSpPr>
          <p:nvPr/>
        </p:nvSpPr>
        <p:spPr bwMode="auto">
          <a:xfrm>
            <a:off x="179388" y="1209675"/>
            <a:ext cx="411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3. </a:t>
            </a:r>
            <a:r>
              <a:rPr lang="zh-CN" altLang="en-US" sz="2800">
                <a:solidFill>
                  <a:schemeClr val="accent2"/>
                </a:solidFill>
              </a:rPr>
              <a:t>静电平衡时导体的电势</a:t>
            </a:r>
          </a:p>
        </p:txBody>
      </p:sp>
      <p:sp>
        <p:nvSpPr>
          <p:cNvPr id="7188" name="Text Box 20"/>
          <p:cNvSpPr txBox="1">
            <a:spLocks noChangeArrowheads="1"/>
          </p:cNvSpPr>
          <p:nvPr/>
        </p:nvSpPr>
        <p:spPr bwMode="auto">
          <a:xfrm>
            <a:off x="857250" y="1949450"/>
            <a:ext cx="71437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CC3300"/>
                </a:solidFill>
              </a:rPr>
              <a:t>处于静电平衡的导体是等势体，其表面是等势面。</a:t>
            </a:r>
            <a:r>
              <a:rPr lang="en-US" altLang="zh-CN" sz="2800">
                <a:solidFill>
                  <a:srgbClr val="CC3300"/>
                </a:solidFill>
              </a:rPr>
              <a:t>(</a:t>
            </a:r>
            <a:r>
              <a:rPr lang="zh-CN" altLang="en-US" sz="2800">
                <a:solidFill>
                  <a:srgbClr val="CC3300"/>
                </a:solidFill>
              </a:rPr>
              <a:t>为什么，因为电势的变化产生电场</a:t>
            </a:r>
            <a:r>
              <a:rPr lang="en-US" altLang="zh-CN" sz="2800">
                <a:solidFill>
                  <a:srgbClr val="CC3300"/>
                </a:solidFill>
              </a:rPr>
              <a:t>)</a:t>
            </a:r>
            <a:endParaRPr lang="zh-CN" altLang="en-US" sz="2800">
              <a:solidFill>
                <a:srgbClr val="CC3300"/>
              </a:solidFill>
              <a:latin typeface="宋体" pitchFamily="2" charset="-122"/>
            </a:endParaRPr>
          </a:p>
        </p:txBody>
      </p:sp>
      <p:grpSp>
        <p:nvGrpSpPr>
          <p:cNvPr id="2" name="Group 21"/>
          <p:cNvGrpSpPr>
            <a:grpSpLocks/>
          </p:cNvGrpSpPr>
          <p:nvPr/>
        </p:nvGrpSpPr>
        <p:grpSpPr bwMode="auto">
          <a:xfrm>
            <a:off x="250825" y="4038600"/>
            <a:ext cx="3756025" cy="1465263"/>
            <a:chOff x="240" y="2544"/>
            <a:chExt cx="2366" cy="923"/>
          </a:xfrm>
        </p:grpSpPr>
        <p:sp>
          <p:nvSpPr>
            <p:cNvPr id="5136" name="Text Box 22"/>
            <p:cNvSpPr txBox="1">
              <a:spLocks noChangeArrowheads="1"/>
            </p:cNvSpPr>
            <p:nvPr/>
          </p:nvSpPr>
          <p:spPr bwMode="auto">
            <a:xfrm>
              <a:off x="240" y="2544"/>
              <a:ext cx="2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导体内部场强处处为零</a:t>
              </a:r>
            </a:p>
          </p:txBody>
        </p:sp>
        <p:sp>
          <p:nvSpPr>
            <p:cNvPr id="5137" name="Text Box 23"/>
            <p:cNvSpPr txBox="1">
              <a:spLocks noChangeArrowheads="1"/>
            </p:cNvSpPr>
            <p:nvPr/>
          </p:nvSpPr>
          <p:spPr bwMode="auto">
            <a:xfrm>
              <a:off x="494" y="3140"/>
              <a:ext cx="19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整个导体是等势体</a:t>
              </a:r>
            </a:p>
          </p:txBody>
        </p:sp>
        <p:sp>
          <p:nvSpPr>
            <p:cNvPr id="5138" name="AutoShape 24"/>
            <p:cNvSpPr>
              <a:spLocks noChangeArrowheads="1"/>
            </p:cNvSpPr>
            <p:nvPr/>
          </p:nvSpPr>
          <p:spPr bwMode="auto">
            <a:xfrm>
              <a:off x="1262" y="2900"/>
              <a:ext cx="306" cy="288"/>
            </a:xfrm>
            <a:prstGeom prst="upDownArrow">
              <a:avLst>
                <a:gd name="adj1" fmla="val 50000"/>
                <a:gd name="adj2" fmla="val 20000"/>
              </a:avLst>
            </a:prstGeom>
            <a:solidFill>
              <a:srgbClr val="CC3300"/>
            </a:solidFill>
            <a:ln w="9525">
              <a:solidFill>
                <a:schemeClr val="accent2"/>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nvGrpSpPr>
          <p:cNvPr id="3" name="Group 25"/>
          <p:cNvGrpSpPr>
            <a:grpSpLocks/>
          </p:cNvGrpSpPr>
          <p:nvPr/>
        </p:nvGrpSpPr>
        <p:grpSpPr bwMode="auto">
          <a:xfrm>
            <a:off x="4159250" y="4038600"/>
            <a:ext cx="4470400" cy="1465263"/>
            <a:chOff x="2784" y="2544"/>
            <a:chExt cx="2816" cy="923"/>
          </a:xfrm>
        </p:grpSpPr>
        <p:sp>
          <p:nvSpPr>
            <p:cNvPr id="5133" name="Text Box 26"/>
            <p:cNvSpPr txBox="1">
              <a:spLocks noChangeArrowheads="1"/>
            </p:cNvSpPr>
            <p:nvPr/>
          </p:nvSpPr>
          <p:spPr bwMode="auto">
            <a:xfrm>
              <a:off x="2784" y="2544"/>
              <a:ext cx="2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导体表面场强处处垂直表面</a:t>
              </a:r>
            </a:p>
          </p:txBody>
        </p:sp>
        <p:sp>
          <p:nvSpPr>
            <p:cNvPr id="5134" name="Text Box 27"/>
            <p:cNvSpPr txBox="1">
              <a:spLocks noChangeArrowheads="1"/>
            </p:cNvSpPr>
            <p:nvPr/>
          </p:nvSpPr>
          <p:spPr bwMode="auto">
            <a:xfrm>
              <a:off x="3226" y="3140"/>
              <a:ext cx="19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latin typeface="宋体" pitchFamily="2" charset="-122"/>
                </a:rPr>
                <a:t>导体表面是等势面</a:t>
              </a:r>
            </a:p>
          </p:txBody>
        </p:sp>
        <p:sp>
          <p:nvSpPr>
            <p:cNvPr id="5135" name="AutoShape 28"/>
            <p:cNvSpPr>
              <a:spLocks noChangeArrowheads="1"/>
            </p:cNvSpPr>
            <p:nvPr/>
          </p:nvSpPr>
          <p:spPr bwMode="auto">
            <a:xfrm>
              <a:off x="4042" y="2852"/>
              <a:ext cx="306" cy="288"/>
            </a:xfrm>
            <a:prstGeom prst="upDownArrow">
              <a:avLst>
                <a:gd name="adj1" fmla="val 50000"/>
                <a:gd name="adj2" fmla="val 20000"/>
              </a:avLst>
            </a:prstGeom>
            <a:solidFill>
              <a:srgbClr val="CC3300"/>
            </a:solidFill>
            <a:ln w="9525">
              <a:solidFill>
                <a:schemeClr val="accent2"/>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sp>
        <p:nvSpPr>
          <p:cNvPr id="7197" name="Text Box 29"/>
          <p:cNvSpPr txBox="1">
            <a:spLocks noChangeArrowheads="1"/>
          </p:cNvSpPr>
          <p:nvPr/>
        </p:nvSpPr>
        <p:spPr bwMode="auto">
          <a:xfrm>
            <a:off x="150813" y="3222625"/>
            <a:ext cx="589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4</a:t>
            </a:r>
            <a:r>
              <a:rPr lang="en-US" altLang="zh-CN" sz="2800">
                <a:solidFill>
                  <a:schemeClr val="accent2"/>
                </a:solidFill>
                <a:latin typeface="宋体" pitchFamily="2" charset="-122"/>
              </a:rPr>
              <a:t>.</a:t>
            </a:r>
            <a:r>
              <a:rPr lang="zh-CN" altLang="en-US" sz="2800">
                <a:solidFill>
                  <a:schemeClr val="accent2"/>
                </a:solidFill>
                <a:latin typeface="宋体" pitchFamily="2" charset="-122"/>
              </a:rPr>
              <a:t>导体静电平衡条件的两种表述等效</a:t>
            </a:r>
            <a:endParaRPr lang="zh-CN" altLang="en-US" sz="2800">
              <a:latin typeface="宋体" pitchFamily="2" charset="-122"/>
            </a:endParaRPr>
          </a:p>
        </p:txBody>
      </p:sp>
      <p:grpSp>
        <p:nvGrpSpPr>
          <p:cNvPr id="5127" name="Group 30"/>
          <p:cNvGrpSpPr>
            <a:grpSpLocks/>
          </p:cNvGrpSpPr>
          <p:nvPr/>
        </p:nvGrpSpPr>
        <p:grpSpPr bwMode="auto">
          <a:xfrm>
            <a:off x="1588" y="152400"/>
            <a:ext cx="9144000" cy="685800"/>
            <a:chOff x="0" y="48"/>
            <a:chExt cx="5760" cy="432"/>
          </a:xfrm>
        </p:grpSpPr>
        <p:sp>
          <p:nvSpPr>
            <p:cNvPr id="5131" name="Text Box 31"/>
            <p:cNvSpPr txBox="1">
              <a:spLocks noChangeArrowheads="1"/>
            </p:cNvSpPr>
            <p:nvPr/>
          </p:nvSpPr>
          <p:spPr bwMode="auto">
            <a:xfrm>
              <a:off x="288" y="48"/>
              <a:ext cx="294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chemeClr val="accent2"/>
                  </a:solidFill>
                </a:rPr>
                <a:t>三、导体的静电平衡条件</a:t>
              </a:r>
              <a:endParaRPr lang="zh-CN" altLang="en-US" sz="2400" b="0">
                <a:solidFill>
                  <a:schemeClr val="accent2"/>
                </a:solidFill>
              </a:endParaRPr>
            </a:p>
          </p:txBody>
        </p:sp>
        <p:sp>
          <p:nvSpPr>
            <p:cNvPr id="5132" name="Rectangle 32"/>
            <p:cNvSpPr>
              <a:spLocks noChangeArrowheads="1"/>
            </p:cNvSpPr>
            <p:nvPr/>
          </p:nvSpPr>
          <p:spPr bwMode="auto">
            <a:xfrm>
              <a:off x="0" y="432"/>
              <a:ext cx="5760" cy="48"/>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nvGrpSpPr>
          <p:cNvPr id="5" name="Group 33"/>
          <p:cNvGrpSpPr>
            <a:grpSpLocks/>
          </p:cNvGrpSpPr>
          <p:nvPr/>
        </p:nvGrpSpPr>
        <p:grpSpPr bwMode="auto">
          <a:xfrm>
            <a:off x="4214813" y="1211263"/>
            <a:ext cx="4786312" cy="519112"/>
            <a:chOff x="2352" y="2709"/>
            <a:chExt cx="3015" cy="327"/>
          </a:xfrm>
        </p:grpSpPr>
        <p:sp>
          <p:nvSpPr>
            <p:cNvPr id="5129" name="Text Box 34"/>
            <p:cNvSpPr txBox="1">
              <a:spLocks noChangeArrowheads="1"/>
            </p:cNvSpPr>
            <p:nvPr/>
          </p:nvSpPr>
          <p:spPr bwMode="auto">
            <a:xfrm>
              <a:off x="2776" y="2709"/>
              <a:ext cx="25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静电平衡条件的</a:t>
              </a:r>
              <a:r>
                <a:rPr kumimoji="0" lang="zh-CN" altLang="en-US" sz="2800">
                  <a:solidFill>
                    <a:schemeClr val="accent2"/>
                  </a:solidFill>
                </a:rPr>
                <a:t>电势表述</a:t>
              </a:r>
            </a:p>
          </p:txBody>
        </p:sp>
        <p:sp>
          <p:nvSpPr>
            <p:cNvPr id="5130" name="Line 35"/>
            <p:cNvSpPr>
              <a:spLocks noChangeShapeType="1"/>
            </p:cNvSpPr>
            <p:nvPr/>
          </p:nvSpPr>
          <p:spPr bwMode="auto">
            <a:xfrm>
              <a:off x="2352" y="2872"/>
              <a:ext cx="43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187"/>
                                        </p:tgtEl>
                                        <p:attrNameLst>
                                          <p:attrName>style.visibility</p:attrName>
                                        </p:attrNameLst>
                                      </p:cBhvr>
                                      <p:to>
                                        <p:strVal val="visible"/>
                                      </p:to>
                                    </p:set>
                                    <p:animEffect transition="in" filter="blinds(horizontal)">
                                      <p:cBhvr>
                                        <p:cTn id="7" dur="500"/>
                                        <p:tgtEl>
                                          <p:spTgt spid="71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188"/>
                                        </p:tgtEl>
                                        <p:attrNameLst>
                                          <p:attrName>style.visibility</p:attrName>
                                        </p:attrNameLst>
                                      </p:cBhvr>
                                      <p:to>
                                        <p:strVal val="visible"/>
                                      </p:to>
                                    </p:set>
                                    <p:animEffect transition="in" filter="blinds(vertical)">
                                      <p:cBhvr>
                                        <p:cTn id="12" dur="500"/>
                                        <p:tgtEl>
                                          <p:spTgt spid="71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97"/>
                                        </p:tgtEl>
                                        <p:attrNameLst>
                                          <p:attrName>style.visibility</p:attrName>
                                        </p:attrNameLst>
                                      </p:cBhvr>
                                      <p:to>
                                        <p:strVal val="visible"/>
                                      </p:to>
                                    </p:set>
                                    <p:animEffect transition="in" filter="blinds(horizontal)">
                                      <p:cBhvr>
                                        <p:cTn id="22" dur="500"/>
                                        <p:tgtEl>
                                          <p:spTgt spid="71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0-#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1+#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7" grpId="0" autoUpdateAnimBg="0"/>
      <p:bldP spid="7188" grpId="0" autoUpdateAnimBg="0"/>
      <p:bldP spid="719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Oval 5"/>
          <p:cNvSpPr>
            <a:spLocks noChangeArrowheads="1"/>
          </p:cNvSpPr>
          <p:nvPr/>
        </p:nvSpPr>
        <p:spPr bwMode="auto">
          <a:xfrm>
            <a:off x="5486400" y="3148013"/>
            <a:ext cx="2743200" cy="1447800"/>
          </a:xfrm>
          <a:prstGeom prst="ellipse">
            <a:avLst/>
          </a:prstGeom>
          <a:gradFill rotWithShape="0">
            <a:gsLst>
              <a:gs pos="0">
                <a:srgbClr val="00CC99"/>
              </a:gs>
              <a:gs pos="100000">
                <a:srgbClr val="00B185"/>
              </a:gs>
            </a:gsLst>
            <a:path path="shape">
              <a:fillToRect l="50000" t="50000" r="50000" b="50000"/>
            </a:path>
          </a:gradFill>
          <a:ln w="2857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2530" name="Text Box 2"/>
          <p:cNvSpPr txBox="1">
            <a:spLocks noChangeArrowheads="1"/>
          </p:cNvSpPr>
          <p:nvPr/>
        </p:nvSpPr>
        <p:spPr bwMode="auto">
          <a:xfrm>
            <a:off x="893763" y="222250"/>
            <a:ext cx="729138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3600" dirty="0">
                <a:solidFill>
                  <a:srgbClr val="CC3300"/>
                </a:solidFill>
              </a:rPr>
              <a:t>2.1.2  </a:t>
            </a:r>
            <a:r>
              <a:rPr lang="zh-CN" altLang="en-US" sz="3600" dirty="0">
                <a:solidFill>
                  <a:srgbClr val="CC3300"/>
                </a:solidFill>
              </a:rPr>
              <a:t>静电平衡时导体上电荷的分布</a:t>
            </a:r>
          </a:p>
          <a:p>
            <a:pPr algn="ctr" eaLnBrk="1" hangingPunct="1">
              <a:spcBef>
                <a:spcPct val="0"/>
              </a:spcBef>
              <a:buFontTx/>
              <a:buNone/>
            </a:pPr>
            <a:r>
              <a:rPr lang="en-US" altLang="zh-CN" sz="3600" dirty="0">
                <a:solidFill>
                  <a:srgbClr val="CC3300"/>
                </a:solidFill>
              </a:rPr>
              <a:t>(Charge Distribution)</a:t>
            </a:r>
          </a:p>
        </p:txBody>
      </p:sp>
      <p:sp>
        <p:nvSpPr>
          <p:cNvPr id="22531" name="Text Box 3"/>
          <p:cNvSpPr txBox="1">
            <a:spLocks noChangeArrowheads="1"/>
          </p:cNvSpPr>
          <p:nvPr/>
        </p:nvSpPr>
        <p:spPr bwMode="auto">
          <a:xfrm>
            <a:off x="838200" y="1700213"/>
            <a:ext cx="7391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1.</a:t>
            </a:r>
            <a:r>
              <a:rPr lang="zh-CN" altLang="en-US" sz="2800">
                <a:solidFill>
                  <a:schemeClr val="accent2"/>
                </a:solidFill>
                <a:latin typeface="宋体" pitchFamily="2" charset="-122"/>
              </a:rPr>
              <a:t>在静电平衡时，导体上的电荷只能分布在表面上，其内部没有净电荷。</a:t>
            </a:r>
          </a:p>
        </p:txBody>
      </p:sp>
      <p:sp>
        <p:nvSpPr>
          <p:cNvPr id="22534" name="Freeform 6"/>
          <p:cNvSpPr>
            <a:spLocks/>
          </p:cNvSpPr>
          <p:nvPr/>
        </p:nvSpPr>
        <p:spPr bwMode="auto">
          <a:xfrm>
            <a:off x="6781800" y="3757613"/>
            <a:ext cx="533400" cy="533400"/>
          </a:xfrm>
          <a:custGeom>
            <a:avLst/>
            <a:gdLst>
              <a:gd name="T0" fmla="*/ 2147483647 w 224"/>
              <a:gd name="T1" fmla="*/ 2147483647 h 264"/>
              <a:gd name="T2" fmla="*/ 2147483647 w 224"/>
              <a:gd name="T3" fmla="*/ 2147483647 h 264"/>
              <a:gd name="T4" fmla="*/ 2147483647 w 224"/>
              <a:gd name="T5" fmla="*/ 2147483647 h 264"/>
              <a:gd name="T6" fmla="*/ 2147483647 w 224"/>
              <a:gd name="T7" fmla="*/ 2147483647 h 264"/>
              <a:gd name="T8" fmla="*/ 2147483647 w 224"/>
              <a:gd name="T9" fmla="*/ 2147483647 h 264"/>
              <a:gd name="T10" fmla="*/ 2147483647 w 224"/>
              <a:gd name="T11" fmla="*/ 2147483647 h 264"/>
              <a:gd name="T12" fmla="*/ 2147483647 w 224"/>
              <a:gd name="T13" fmla="*/ 2147483647 h 264"/>
              <a:gd name="T14" fmla="*/ 2147483647 w 224"/>
              <a:gd name="T15" fmla="*/ 2147483647 h 264"/>
              <a:gd name="T16" fmla="*/ 0 60000 65536"/>
              <a:gd name="T17" fmla="*/ 0 60000 65536"/>
              <a:gd name="T18" fmla="*/ 0 60000 65536"/>
              <a:gd name="T19" fmla="*/ 0 60000 65536"/>
              <a:gd name="T20" fmla="*/ 0 60000 65536"/>
              <a:gd name="T21" fmla="*/ 0 60000 65536"/>
              <a:gd name="T22" fmla="*/ 0 60000 65536"/>
              <a:gd name="T23" fmla="*/ 0 60000 65536"/>
              <a:gd name="T24" fmla="*/ 0 w 224"/>
              <a:gd name="T25" fmla="*/ 0 h 264"/>
              <a:gd name="T26" fmla="*/ 224 w 224"/>
              <a:gd name="T27" fmla="*/ 264 h 26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4" h="264">
                <a:moveTo>
                  <a:pt x="24" y="112"/>
                </a:moveTo>
                <a:cubicBezTo>
                  <a:pt x="32" y="80"/>
                  <a:pt x="48" y="32"/>
                  <a:pt x="72" y="16"/>
                </a:cubicBezTo>
                <a:cubicBezTo>
                  <a:pt x="96" y="0"/>
                  <a:pt x="144" y="8"/>
                  <a:pt x="168" y="16"/>
                </a:cubicBezTo>
                <a:cubicBezTo>
                  <a:pt x="192" y="24"/>
                  <a:pt x="208" y="40"/>
                  <a:pt x="216" y="64"/>
                </a:cubicBezTo>
                <a:cubicBezTo>
                  <a:pt x="224" y="88"/>
                  <a:pt x="224" y="128"/>
                  <a:pt x="216" y="160"/>
                </a:cubicBezTo>
                <a:cubicBezTo>
                  <a:pt x="208" y="192"/>
                  <a:pt x="200" y="248"/>
                  <a:pt x="168" y="256"/>
                </a:cubicBezTo>
                <a:cubicBezTo>
                  <a:pt x="136" y="264"/>
                  <a:pt x="48" y="240"/>
                  <a:pt x="24" y="208"/>
                </a:cubicBezTo>
                <a:cubicBezTo>
                  <a:pt x="0" y="176"/>
                  <a:pt x="16" y="144"/>
                  <a:pt x="24" y="112"/>
                </a:cubicBezTo>
                <a:close/>
              </a:path>
            </a:pathLst>
          </a:custGeom>
          <a:solidFill>
            <a:srgbClr val="FFFFFF"/>
          </a:solidFill>
          <a:ln w="28575">
            <a:solidFill>
              <a:srgbClr val="CC3300"/>
            </a:solidFill>
            <a:round/>
            <a:headEnd/>
            <a:tailEnd/>
          </a:ln>
        </p:spPr>
        <p:txBody>
          <a:bodyPr wrap="none" anchor="ctr"/>
          <a:lstStyle/>
          <a:p>
            <a:endParaRPr lang="zh-CN" altLang="en-US"/>
          </a:p>
        </p:txBody>
      </p:sp>
      <p:sp>
        <p:nvSpPr>
          <p:cNvPr id="22536" name="Text Box 8"/>
          <p:cNvSpPr txBox="1">
            <a:spLocks noChangeArrowheads="1"/>
          </p:cNvSpPr>
          <p:nvPr/>
        </p:nvSpPr>
        <p:spPr bwMode="auto">
          <a:xfrm>
            <a:off x="6629400" y="3529013"/>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S</a:t>
            </a:r>
          </a:p>
        </p:txBody>
      </p:sp>
      <p:sp>
        <p:nvSpPr>
          <p:cNvPr id="22535" name="Oval 7"/>
          <p:cNvSpPr>
            <a:spLocks noChangeArrowheads="1"/>
          </p:cNvSpPr>
          <p:nvPr/>
        </p:nvSpPr>
        <p:spPr bwMode="auto">
          <a:xfrm>
            <a:off x="6934200" y="3986213"/>
            <a:ext cx="76200" cy="76200"/>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22537" name="Text Box 9"/>
          <p:cNvSpPr txBox="1">
            <a:spLocks noChangeArrowheads="1"/>
          </p:cNvSpPr>
          <p:nvPr/>
        </p:nvSpPr>
        <p:spPr bwMode="auto">
          <a:xfrm>
            <a:off x="7010400" y="3833813"/>
            <a:ext cx="22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P</a:t>
            </a:r>
          </a:p>
        </p:txBody>
      </p:sp>
      <p:graphicFrame>
        <p:nvGraphicFramePr>
          <p:cNvPr id="22540" name="Object 12"/>
          <p:cNvGraphicFramePr>
            <a:graphicFrameLocks noChangeAspect="1"/>
          </p:cNvGraphicFramePr>
          <p:nvPr/>
        </p:nvGraphicFramePr>
        <p:xfrm>
          <a:off x="2000250" y="2760663"/>
          <a:ext cx="2374900" cy="1295400"/>
        </p:xfrm>
        <a:graphic>
          <a:graphicData uri="http://schemas.openxmlformats.org/presentationml/2006/ole">
            <mc:AlternateContent xmlns:mc="http://schemas.openxmlformats.org/markup-compatibility/2006">
              <mc:Choice xmlns:v="urn:schemas-microsoft-com:vml" Requires="v">
                <p:oleObj name="公式" r:id="rId3" imgW="2343060" imgH="1266735" progId="Equation.3">
                  <p:embed/>
                </p:oleObj>
              </mc:Choice>
              <mc:Fallback>
                <p:oleObj name="公式" r:id="rId3" imgW="2343060" imgH="1266735"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0" y="2760663"/>
                        <a:ext cx="23749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1" name="Object 13"/>
          <p:cNvGraphicFramePr>
            <a:graphicFrameLocks noChangeAspect="1"/>
          </p:cNvGraphicFramePr>
          <p:nvPr/>
        </p:nvGraphicFramePr>
        <p:xfrm>
          <a:off x="2419350" y="4062413"/>
          <a:ext cx="1206500" cy="392112"/>
        </p:xfrm>
        <a:graphic>
          <a:graphicData uri="http://schemas.openxmlformats.org/presentationml/2006/ole">
            <mc:AlternateContent xmlns:mc="http://schemas.openxmlformats.org/markup-compatibility/2006">
              <mc:Choice xmlns:v="urn:schemas-microsoft-com:vml" Requires="v">
                <p:oleObj name="Equation" r:id="rId5" imgW="1180980" imgH="362040" progId="Equation.3">
                  <p:embed/>
                </p:oleObj>
              </mc:Choice>
              <mc:Fallback>
                <p:oleObj name="Equation" r:id="rId5" imgW="1180980" imgH="36204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9350" y="4062413"/>
                        <a:ext cx="12065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2" name="Object 14"/>
          <p:cNvGraphicFramePr>
            <a:graphicFrameLocks noChangeAspect="1"/>
          </p:cNvGraphicFramePr>
          <p:nvPr/>
        </p:nvGraphicFramePr>
        <p:xfrm>
          <a:off x="2006600" y="4748213"/>
          <a:ext cx="2095500" cy="660400"/>
        </p:xfrm>
        <a:graphic>
          <a:graphicData uri="http://schemas.openxmlformats.org/presentationml/2006/ole">
            <mc:AlternateContent xmlns:mc="http://schemas.openxmlformats.org/markup-compatibility/2006">
              <mc:Choice xmlns:v="urn:schemas-microsoft-com:vml" Requires="v">
                <p:oleObj name="公式" r:id="rId7" imgW="2066850" imgH="628650" progId="Equation.3">
                  <p:embed/>
                </p:oleObj>
              </mc:Choice>
              <mc:Fallback>
                <p:oleObj name="公式" r:id="rId7" imgW="2066850" imgH="62865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06600" y="4748213"/>
                        <a:ext cx="2095500"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3" name="Object 15"/>
          <p:cNvGraphicFramePr>
            <a:graphicFrameLocks noChangeAspect="1"/>
          </p:cNvGraphicFramePr>
          <p:nvPr/>
        </p:nvGraphicFramePr>
        <p:xfrm>
          <a:off x="2501900" y="5586413"/>
          <a:ext cx="1257300" cy="762000"/>
        </p:xfrm>
        <a:graphic>
          <a:graphicData uri="http://schemas.openxmlformats.org/presentationml/2006/ole">
            <mc:AlternateContent xmlns:mc="http://schemas.openxmlformats.org/markup-compatibility/2006">
              <mc:Choice xmlns:v="urn:schemas-microsoft-com:vml" Requires="v">
                <p:oleObj name="Equation" r:id="rId9" imgW="1228770" imgH="733515" progId="Equation.3">
                  <p:embed/>
                </p:oleObj>
              </mc:Choice>
              <mc:Fallback>
                <p:oleObj name="Equation" r:id="rId9" imgW="1228770" imgH="733515"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1900" y="5586413"/>
                        <a:ext cx="12573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4" name="Text Box 16"/>
          <p:cNvSpPr txBox="1">
            <a:spLocks noChangeArrowheads="1"/>
          </p:cNvSpPr>
          <p:nvPr/>
        </p:nvSpPr>
        <p:spPr bwMode="auto">
          <a:xfrm>
            <a:off x="5943600" y="4976813"/>
            <a:ext cx="25892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rgbClr val="CC3300"/>
                </a:solidFill>
              </a:rPr>
              <a:t>P</a:t>
            </a:r>
            <a:r>
              <a:rPr lang="zh-CN" altLang="en-US" sz="2800">
                <a:solidFill>
                  <a:srgbClr val="CC3300"/>
                </a:solidFill>
                <a:latin typeface="宋体" pitchFamily="2" charset="-122"/>
              </a:rPr>
              <a:t>点任意，</a:t>
            </a:r>
          </a:p>
          <a:p>
            <a:pPr eaLnBrk="1" hangingPunct="1">
              <a:spcBef>
                <a:spcPct val="0"/>
              </a:spcBef>
              <a:buFontTx/>
              <a:buNone/>
            </a:pPr>
            <a:r>
              <a:rPr lang="zh-CN" altLang="en-US" sz="2800">
                <a:solidFill>
                  <a:srgbClr val="CC3300"/>
                </a:solidFill>
                <a:latin typeface="宋体" pitchFamily="2" charset="-122"/>
              </a:rPr>
              <a:t>高斯面任意。</a:t>
            </a:r>
            <a:endParaRPr lang="zh-CN" altLang="en-US" sz="2800">
              <a:latin typeface="宋体" pitchFamily="2" charset="-122"/>
            </a:endParaRPr>
          </a:p>
        </p:txBody>
      </p:sp>
      <p:sp>
        <p:nvSpPr>
          <p:cNvPr id="22549" name="Rectangle 21"/>
          <p:cNvSpPr>
            <a:spLocks noChangeArrowheads="1"/>
          </p:cNvSpPr>
          <p:nvPr/>
        </p:nvSpPr>
        <p:spPr bwMode="auto">
          <a:xfrm>
            <a:off x="0" y="1490663"/>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ox(out)">
                                      <p:cBhvr>
                                        <p:cTn id="7" dur="500"/>
                                        <p:tgtEl>
                                          <p:spTgt spid="22530"/>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22549"/>
                                        </p:tgtEl>
                                        <p:attrNameLst>
                                          <p:attrName>style.visibility</p:attrName>
                                        </p:attrNameLst>
                                      </p:cBhvr>
                                      <p:to>
                                        <p:strVal val="visible"/>
                                      </p:to>
                                    </p:set>
                                    <p:animEffect transition="in" filter="strips(upRight)">
                                      <p:cBhvr>
                                        <p:cTn id="11" dur="500"/>
                                        <p:tgtEl>
                                          <p:spTgt spid="2254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22531"/>
                                        </p:tgtEl>
                                        <p:attrNameLst>
                                          <p:attrName>style.visibility</p:attrName>
                                        </p:attrNameLst>
                                      </p:cBhvr>
                                      <p:to>
                                        <p:strVal val="visible"/>
                                      </p:to>
                                    </p:set>
                                    <p:animEffect transition="in" filter="blinds(vertical)">
                                      <p:cBhvr>
                                        <p:cTn id="16" dur="500"/>
                                        <p:tgtEl>
                                          <p:spTgt spid="225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22533"/>
                                        </p:tgtEl>
                                        <p:attrNameLst>
                                          <p:attrName>style.visibility</p:attrName>
                                        </p:attrNameLst>
                                      </p:cBhvr>
                                      <p:to>
                                        <p:strVal val="visible"/>
                                      </p:to>
                                    </p:set>
                                    <p:anim calcmode="lin" valueType="num">
                                      <p:cBhvr additive="base">
                                        <p:cTn id="21" dur="500" fill="hold"/>
                                        <p:tgtEl>
                                          <p:spTgt spid="22533"/>
                                        </p:tgtEl>
                                        <p:attrNameLst>
                                          <p:attrName>ppt_x</p:attrName>
                                        </p:attrNameLst>
                                      </p:cBhvr>
                                      <p:tavLst>
                                        <p:tav tm="0">
                                          <p:val>
                                            <p:strVal val="1+#ppt_w/2"/>
                                          </p:val>
                                        </p:tav>
                                        <p:tav tm="100000">
                                          <p:val>
                                            <p:strVal val="#ppt_x"/>
                                          </p:val>
                                        </p:tav>
                                      </p:tavLst>
                                    </p:anim>
                                    <p:anim calcmode="lin" valueType="num">
                                      <p:cBhvr additive="base">
                                        <p:cTn id="22" dur="500" fill="hold"/>
                                        <p:tgtEl>
                                          <p:spTgt spid="22533"/>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2535"/>
                                        </p:tgtEl>
                                        <p:attrNameLst>
                                          <p:attrName>style.visibility</p:attrName>
                                        </p:attrNameLst>
                                      </p:cBhvr>
                                      <p:to>
                                        <p:strVal val="visible"/>
                                      </p:to>
                                    </p:set>
                                    <p:animEffect transition="in" filter="wipe(up)">
                                      <p:cBhvr>
                                        <p:cTn id="27" dur="500"/>
                                        <p:tgtEl>
                                          <p:spTgt spid="22535"/>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22537"/>
                                        </p:tgtEl>
                                        <p:attrNameLst>
                                          <p:attrName>style.visibility</p:attrName>
                                        </p:attrNameLst>
                                      </p:cBhvr>
                                      <p:to>
                                        <p:strVal val="visible"/>
                                      </p:to>
                                    </p:set>
                                    <p:animEffect transition="in" filter="wipe(left)">
                                      <p:cBhvr>
                                        <p:cTn id="31" dur="500"/>
                                        <p:tgtEl>
                                          <p:spTgt spid="225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3" presetClass="entr" presetSubtype="16" fill="hold" grpId="0" nodeType="clickEffect">
                                  <p:stCondLst>
                                    <p:cond delay="0"/>
                                  </p:stCondLst>
                                  <p:childTnLst>
                                    <p:set>
                                      <p:cBhvr>
                                        <p:cTn id="35" dur="1" fill="hold">
                                          <p:stCondLst>
                                            <p:cond delay="0"/>
                                          </p:stCondLst>
                                        </p:cTn>
                                        <p:tgtEl>
                                          <p:spTgt spid="22534"/>
                                        </p:tgtEl>
                                        <p:attrNameLst>
                                          <p:attrName>style.visibility</p:attrName>
                                        </p:attrNameLst>
                                      </p:cBhvr>
                                      <p:to>
                                        <p:strVal val="visible"/>
                                      </p:to>
                                    </p:set>
                                    <p:anim calcmode="lin" valueType="num">
                                      <p:cBhvr>
                                        <p:cTn id="36" dur="500" fill="hold"/>
                                        <p:tgtEl>
                                          <p:spTgt spid="22534"/>
                                        </p:tgtEl>
                                        <p:attrNameLst>
                                          <p:attrName>ppt_w</p:attrName>
                                        </p:attrNameLst>
                                      </p:cBhvr>
                                      <p:tavLst>
                                        <p:tav tm="0">
                                          <p:val>
                                            <p:fltVal val="0"/>
                                          </p:val>
                                        </p:tav>
                                        <p:tav tm="100000">
                                          <p:val>
                                            <p:strVal val="#ppt_w"/>
                                          </p:val>
                                        </p:tav>
                                      </p:tavLst>
                                    </p:anim>
                                    <p:anim calcmode="lin" valueType="num">
                                      <p:cBhvr>
                                        <p:cTn id="37" dur="500" fill="hold"/>
                                        <p:tgtEl>
                                          <p:spTgt spid="22534"/>
                                        </p:tgtEl>
                                        <p:attrNameLst>
                                          <p:attrName>ppt_h</p:attrName>
                                        </p:attrNameLst>
                                      </p:cBhvr>
                                      <p:tavLst>
                                        <p:tav tm="0">
                                          <p:val>
                                            <p:fltVal val="0"/>
                                          </p:val>
                                        </p:tav>
                                        <p:tav tm="100000">
                                          <p:val>
                                            <p:strVal val="#ppt_h"/>
                                          </p:val>
                                        </p:tav>
                                      </p:tavLst>
                                    </p:anim>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22536"/>
                                        </p:tgtEl>
                                        <p:attrNameLst>
                                          <p:attrName>style.visibility</p:attrName>
                                        </p:attrNameLst>
                                      </p:cBhvr>
                                      <p:to>
                                        <p:strVal val="visible"/>
                                      </p:to>
                                    </p:set>
                                    <p:animEffect transition="in" filter="wipe(left)">
                                      <p:cBhvr>
                                        <p:cTn id="41" dur="500"/>
                                        <p:tgtEl>
                                          <p:spTgt spid="2253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22540"/>
                                        </p:tgtEl>
                                        <p:attrNameLst>
                                          <p:attrName>style.visibility</p:attrName>
                                        </p:attrNameLst>
                                      </p:cBhvr>
                                      <p:to>
                                        <p:strVal val="visible"/>
                                      </p:to>
                                    </p:set>
                                    <p:animEffect transition="in" filter="blinds(horizontal)">
                                      <p:cBhvr>
                                        <p:cTn id="46" dur="500"/>
                                        <p:tgtEl>
                                          <p:spTgt spid="2254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22541"/>
                                        </p:tgtEl>
                                        <p:attrNameLst>
                                          <p:attrName>style.visibility</p:attrName>
                                        </p:attrNameLst>
                                      </p:cBhvr>
                                      <p:to>
                                        <p:strVal val="visible"/>
                                      </p:to>
                                    </p:set>
                                    <p:animEffect transition="in" filter="blinds(horizontal)">
                                      <p:cBhvr>
                                        <p:cTn id="51" dur="500"/>
                                        <p:tgtEl>
                                          <p:spTgt spid="2254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22542"/>
                                        </p:tgtEl>
                                        <p:attrNameLst>
                                          <p:attrName>style.visibility</p:attrName>
                                        </p:attrNameLst>
                                      </p:cBhvr>
                                      <p:to>
                                        <p:strVal val="visible"/>
                                      </p:to>
                                    </p:set>
                                    <p:animEffect transition="in" filter="blinds(horizontal)">
                                      <p:cBhvr>
                                        <p:cTn id="56" dur="500"/>
                                        <p:tgtEl>
                                          <p:spTgt spid="22542"/>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22543"/>
                                        </p:tgtEl>
                                        <p:attrNameLst>
                                          <p:attrName>style.visibility</p:attrName>
                                        </p:attrNameLst>
                                      </p:cBhvr>
                                      <p:to>
                                        <p:strVal val="visible"/>
                                      </p:to>
                                    </p:set>
                                    <p:animEffect transition="in" filter="blinds(horizontal)">
                                      <p:cBhvr>
                                        <p:cTn id="61" dur="500"/>
                                        <p:tgtEl>
                                          <p:spTgt spid="2254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2544"/>
                                        </p:tgtEl>
                                        <p:attrNameLst>
                                          <p:attrName>style.visibility</p:attrName>
                                        </p:attrNameLst>
                                      </p:cBhvr>
                                      <p:to>
                                        <p:strVal val="visible"/>
                                      </p:to>
                                    </p:set>
                                    <p:animEffect transition="in" filter="box(in)">
                                      <p:cBhvr>
                                        <p:cTn id="66" dur="500"/>
                                        <p:tgtEl>
                                          <p:spTgt spid="22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22530" grpId="0" autoUpdateAnimBg="0"/>
      <p:bldP spid="22531" grpId="0" autoUpdateAnimBg="0"/>
      <p:bldP spid="22534" grpId="0" animBg="1"/>
      <p:bldP spid="22536" grpId="0" autoUpdateAnimBg="0"/>
      <p:bldP spid="22535" grpId="0" animBg="1"/>
      <p:bldP spid="22537" grpId="0" autoUpdateAnimBg="0"/>
      <p:bldP spid="22544" grpId="0" autoUpdateAnimBg="0"/>
      <p:bldP spid="2254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04800" y="228600"/>
            <a:ext cx="83820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2.</a:t>
            </a:r>
            <a:r>
              <a:rPr lang="zh-CN" altLang="en-US" sz="2800">
                <a:solidFill>
                  <a:schemeClr val="accent2"/>
                </a:solidFill>
                <a:latin typeface="宋体" pitchFamily="2" charset="-122"/>
              </a:rPr>
              <a:t>在静电平衡时，若导体</a:t>
            </a:r>
            <a:r>
              <a:rPr lang="zh-CN" altLang="en-US" sz="2800">
                <a:solidFill>
                  <a:srgbClr val="FF0000"/>
                </a:solidFill>
                <a:latin typeface="宋体" pitchFamily="2" charset="-122"/>
              </a:rPr>
              <a:t>空腔内无带电体</a:t>
            </a:r>
            <a:r>
              <a:rPr lang="zh-CN" altLang="en-US" sz="2800">
                <a:solidFill>
                  <a:schemeClr val="accent2"/>
                </a:solidFill>
                <a:latin typeface="宋体" pitchFamily="2" charset="-122"/>
              </a:rPr>
              <a:t>，导体空腔上的电荷只能分布在导体空腔的</a:t>
            </a:r>
            <a:r>
              <a:rPr lang="zh-CN" altLang="en-US" sz="2800">
                <a:solidFill>
                  <a:srgbClr val="FF0000"/>
                </a:solidFill>
                <a:latin typeface="宋体" pitchFamily="2" charset="-122"/>
              </a:rPr>
              <a:t>外表面</a:t>
            </a:r>
            <a:r>
              <a:rPr lang="zh-CN" altLang="en-US" sz="2800">
                <a:solidFill>
                  <a:schemeClr val="accent2"/>
                </a:solidFill>
                <a:latin typeface="宋体" pitchFamily="2" charset="-122"/>
              </a:rPr>
              <a:t>上；若导体空腔内</a:t>
            </a:r>
            <a:r>
              <a:rPr lang="zh-CN" altLang="en-US" sz="2800">
                <a:solidFill>
                  <a:srgbClr val="FF0000"/>
                </a:solidFill>
                <a:latin typeface="宋体" pitchFamily="2" charset="-122"/>
              </a:rPr>
              <a:t>有带电体</a:t>
            </a:r>
            <a:r>
              <a:rPr lang="zh-CN" altLang="en-US" sz="2800">
                <a:solidFill>
                  <a:schemeClr val="accent2"/>
                </a:solidFill>
                <a:latin typeface="宋体" pitchFamily="2" charset="-122"/>
              </a:rPr>
              <a:t>，导体空腔上的净电荷及感应电荷只能分布在导体空腔的</a:t>
            </a:r>
            <a:r>
              <a:rPr lang="zh-CN" altLang="en-US" sz="2800">
                <a:solidFill>
                  <a:srgbClr val="FF0000"/>
                </a:solidFill>
                <a:latin typeface="宋体" pitchFamily="2" charset="-122"/>
              </a:rPr>
              <a:t>内、外表面上</a:t>
            </a:r>
            <a:r>
              <a:rPr lang="zh-CN" altLang="en-US" sz="2800">
                <a:solidFill>
                  <a:schemeClr val="accent2"/>
                </a:solidFill>
                <a:latin typeface="宋体" pitchFamily="2" charset="-122"/>
              </a:rPr>
              <a:t>，且导体空腔的内表面所带电荷与腔内带电体的电荷的代数和为零。</a:t>
            </a:r>
          </a:p>
        </p:txBody>
      </p:sp>
      <p:sp>
        <p:nvSpPr>
          <p:cNvPr id="26647" name="Rectangle 23"/>
          <p:cNvSpPr>
            <a:spLocks noChangeArrowheads="1"/>
          </p:cNvSpPr>
          <p:nvPr/>
        </p:nvSpPr>
        <p:spPr bwMode="auto">
          <a:xfrm>
            <a:off x="0" y="2947988"/>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nvGrpSpPr>
          <p:cNvPr id="2" name="Group 27"/>
          <p:cNvGrpSpPr>
            <a:grpSpLocks/>
          </p:cNvGrpSpPr>
          <p:nvPr/>
        </p:nvGrpSpPr>
        <p:grpSpPr bwMode="auto">
          <a:xfrm>
            <a:off x="693738" y="3321050"/>
            <a:ext cx="3733800" cy="3060700"/>
            <a:chOff x="1416" y="228"/>
            <a:chExt cx="2352" cy="1928"/>
          </a:xfrm>
        </p:grpSpPr>
        <p:sp>
          <p:nvSpPr>
            <p:cNvPr id="7225" name="Oval 28"/>
            <p:cNvSpPr>
              <a:spLocks noChangeArrowheads="1"/>
            </p:cNvSpPr>
            <p:nvPr/>
          </p:nvSpPr>
          <p:spPr bwMode="auto">
            <a:xfrm rot="1222082">
              <a:off x="1426" y="430"/>
              <a:ext cx="2316" cy="157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7226" name="Oval 29"/>
            <p:cNvSpPr>
              <a:spLocks noChangeArrowheads="1"/>
            </p:cNvSpPr>
            <p:nvPr/>
          </p:nvSpPr>
          <p:spPr bwMode="auto">
            <a:xfrm>
              <a:off x="2208" y="924"/>
              <a:ext cx="1032" cy="75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7227" name="Text Box 30"/>
            <p:cNvSpPr txBox="1">
              <a:spLocks noChangeArrowheads="1"/>
            </p:cNvSpPr>
            <p:nvPr/>
          </p:nvSpPr>
          <p:spPr bwMode="auto">
            <a:xfrm>
              <a:off x="1644" y="348"/>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28" name="Text Box 31"/>
            <p:cNvSpPr txBox="1">
              <a:spLocks noChangeArrowheads="1"/>
            </p:cNvSpPr>
            <p:nvPr/>
          </p:nvSpPr>
          <p:spPr bwMode="auto">
            <a:xfrm>
              <a:off x="1536" y="1176"/>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29" name="Text Box 32"/>
            <p:cNvSpPr txBox="1">
              <a:spLocks noChangeArrowheads="1"/>
            </p:cNvSpPr>
            <p:nvPr/>
          </p:nvSpPr>
          <p:spPr bwMode="auto">
            <a:xfrm>
              <a:off x="2100" y="228"/>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30" name="Text Box 33"/>
            <p:cNvSpPr txBox="1">
              <a:spLocks noChangeArrowheads="1"/>
            </p:cNvSpPr>
            <p:nvPr/>
          </p:nvSpPr>
          <p:spPr bwMode="auto">
            <a:xfrm>
              <a:off x="3396" y="1548"/>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31" name="Text Box 34"/>
            <p:cNvSpPr txBox="1">
              <a:spLocks noChangeArrowheads="1"/>
            </p:cNvSpPr>
            <p:nvPr/>
          </p:nvSpPr>
          <p:spPr bwMode="auto">
            <a:xfrm>
              <a:off x="3096" y="169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32" name="Text Box 35"/>
            <p:cNvSpPr txBox="1">
              <a:spLocks noChangeArrowheads="1"/>
            </p:cNvSpPr>
            <p:nvPr/>
          </p:nvSpPr>
          <p:spPr bwMode="auto">
            <a:xfrm>
              <a:off x="1416" y="73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33" name="Text Box 36"/>
            <p:cNvSpPr txBox="1">
              <a:spLocks noChangeArrowheads="1"/>
            </p:cNvSpPr>
            <p:nvPr/>
          </p:nvSpPr>
          <p:spPr bwMode="auto">
            <a:xfrm>
              <a:off x="3444" y="960"/>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34" name="Text Box 37"/>
            <p:cNvSpPr txBox="1">
              <a:spLocks noChangeArrowheads="1"/>
            </p:cNvSpPr>
            <p:nvPr/>
          </p:nvSpPr>
          <p:spPr bwMode="auto">
            <a:xfrm>
              <a:off x="2592" y="17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35" name="Text Box 38"/>
            <p:cNvSpPr txBox="1">
              <a:spLocks noChangeArrowheads="1"/>
            </p:cNvSpPr>
            <p:nvPr/>
          </p:nvSpPr>
          <p:spPr bwMode="auto">
            <a:xfrm>
              <a:off x="2040" y="1596"/>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36" name="Text Box 39"/>
            <p:cNvSpPr txBox="1">
              <a:spLocks noChangeArrowheads="1"/>
            </p:cNvSpPr>
            <p:nvPr/>
          </p:nvSpPr>
          <p:spPr bwMode="auto">
            <a:xfrm>
              <a:off x="3132" y="576"/>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37" name="Text Box 40"/>
            <p:cNvSpPr txBox="1">
              <a:spLocks noChangeArrowheads="1"/>
            </p:cNvSpPr>
            <p:nvPr/>
          </p:nvSpPr>
          <p:spPr bwMode="auto">
            <a:xfrm>
              <a:off x="3492" y="121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38" name="Text Box 41"/>
            <p:cNvSpPr txBox="1">
              <a:spLocks noChangeArrowheads="1"/>
            </p:cNvSpPr>
            <p:nvPr/>
          </p:nvSpPr>
          <p:spPr bwMode="auto">
            <a:xfrm>
              <a:off x="2688" y="336"/>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grpSp>
      <p:sp>
        <p:nvSpPr>
          <p:cNvPr id="26666" name="Freeform 42"/>
          <p:cNvSpPr>
            <a:spLocks/>
          </p:cNvSpPr>
          <p:nvPr/>
        </p:nvSpPr>
        <p:spPr bwMode="auto">
          <a:xfrm>
            <a:off x="1543050" y="4062413"/>
            <a:ext cx="2540000" cy="1819275"/>
          </a:xfrm>
          <a:custGeom>
            <a:avLst/>
            <a:gdLst>
              <a:gd name="T0" fmla="*/ 2147483647 w 1600"/>
              <a:gd name="T1" fmla="*/ 2147483647 h 1146"/>
              <a:gd name="T2" fmla="*/ 2147483647 w 1600"/>
              <a:gd name="T3" fmla="*/ 2147483647 h 1146"/>
              <a:gd name="T4" fmla="*/ 2147483647 w 1600"/>
              <a:gd name="T5" fmla="*/ 2147483647 h 1146"/>
              <a:gd name="T6" fmla="*/ 2147483647 w 1600"/>
              <a:gd name="T7" fmla="*/ 2147483647 h 1146"/>
              <a:gd name="T8" fmla="*/ 2147483647 w 1600"/>
              <a:gd name="T9" fmla="*/ 2147483647 h 1146"/>
              <a:gd name="T10" fmla="*/ 2147483647 w 1600"/>
              <a:gd name="T11" fmla="*/ 2147483647 h 1146"/>
              <a:gd name="T12" fmla="*/ 2147483647 w 1600"/>
              <a:gd name="T13" fmla="*/ 2147483647 h 1146"/>
              <a:gd name="T14" fmla="*/ 2147483647 w 1600"/>
              <a:gd name="T15" fmla="*/ 2147483647 h 1146"/>
              <a:gd name="T16" fmla="*/ 2147483647 w 1600"/>
              <a:gd name="T17" fmla="*/ 2147483647 h 1146"/>
              <a:gd name="T18" fmla="*/ 2147483647 w 1600"/>
              <a:gd name="T19" fmla="*/ 2147483647 h 1146"/>
              <a:gd name="T20" fmla="*/ 2147483647 w 1600"/>
              <a:gd name="T21" fmla="*/ 2147483647 h 1146"/>
              <a:gd name="T22" fmla="*/ 2147483647 w 1600"/>
              <a:gd name="T23" fmla="*/ 2147483647 h 1146"/>
              <a:gd name="T24" fmla="*/ 2147483647 w 1600"/>
              <a:gd name="T25" fmla="*/ 2147483647 h 1146"/>
              <a:gd name="T26" fmla="*/ 2147483647 w 1600"/>
              <a:gd name="T27" fmla="*/ 2147483647 h 1146"/>
              <a:gd name="T28" fmla="*/ 2147483647 w 1600"/>
              <a:gd name="T29" fmla="*/ 2147483647 h 1146"/>
              <a:gd name="T30" fmla="*/ 2147483647 w 1600"/>
              <a:gd name="T31" fmla="*/ 2147483647 h 1146"/>
              <a:gd name="T32" fmla="*/ 2147483647 w 1600"/>
              <a:gd name="T33" fmla="*/ 2147483647 h 1146"/>
              <a:gd name="T34" fmla="*/ 2147483647 w 1600"/>
              <a:gd name="T35" fmla="*/ 2147483647 h 1146"/>
              <a:gd name="T36" fmla="*/ 2147483647 w 1600"/>
              <a:gd name="T37" fmla="*/ 2147483647 h 1146"/>
              <a:gd name="T38" fmla="*/ 2147483647 w 1600"/>
              <a:gd name="T39" fmla="*/ 2147483647 h 114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00"/>
              <a:gd name="T61" fmla="*/ 0 h 1146"/>
              <a:gd name="T62" fmla="*/ 1600 w 1600"/>
              <a:gd name="T63" fmla="*/ 1146 h 114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00" h="1146">
                <a:moveTo>
                  <a:pt x="553" y="48"/>
                </a:moveTo>
                <a:cubicBezTo>
                  <a:pt x="579" y="53"/>
                  <a:pt x="608" y="53"/>
                  <a:pt x="634" y="61"/>
                </a:cubicBezTo>
                <a:cubicBezTo>
                  <a:pt x="707" y="85"/>
                  <a:pt x="848" y="137"/>
                  <a:pt x="848" y="137"/>
                </a:cubicBezTo>
                <a:cubicBezTo>
                  <a:pt x="976" y="150"/>
                  <a:pt x="1029" y="202"/>
                  <a:pt x="1160" y="272"/>
                </a:cubicBezTo>
                <a:cubicBezTo>
                  <a:pt x="1166" y="276"/>
                  <a:pt x="1262" y="312"/>
                  <a:pt x="1308" y="361"/>
                </a:cubicBezTo>
                <a:cubicBezTo>
                  <a:pt x="1354" y="410"/>
                  <a:pt x="1441" y="401"/>
                  <a:pt x="1484" y="433"/>
                </a:cubicBezTo>
                <a:cubicBezTo>
                  <a:pt x="1527" y="465"/>
                  <a:pt x="1491" y="559"/>
                  <a:pt x="1537" y="585"/>
                </a:cubicBezTo>
                <a:cubicBezTo>
                  <a:pt x="1600" y="649"/>
                  <a:pt x="1567" y="706"/>
                  <a:pt x="1542" y="787"/>
                </a:cubicBezTo>
                <a:cubicBezTo>
                  <a:pt x="1506" y="850"/>
                  <a:pt x="1485" y="929"/>
                  <a:pt x="1428" y="972"/>
                </a:cubicBezTo>
                <a:cubicBezTo>
                  <a:pt x="1314" y="1057"/>
                  <a:pt x="1399" y="997"/>
                  <a:pt x="1315" y="1024"/>
                </a:cubicBezTo>
                <a:cubicBezTo>
                  <a:pt x="1237" y="1050"/>
                  <a:pt x="1128" y="1091"/>
                  <a:pt x="1090" y="1103"/>
                </a:cubicBezTo>
                <a:cubicBezTo>
                  <a:pt x="1052" y="1115"/>
                  <a:pt x="1002" y="1146"/>
                  <a:pt x="961" y="1135"/>
                </a:cubicBezTo>
                <a:cubicBezTo>
                  <a:pt x="916" y="1122"/>
                  <a:pt x="869" y="1122"/>
                  <a:pt x="823" y="1109"/>
                </a:cubicBezTo>
                <a:cubicBezTo>
                  <a:pt x="773" y="1093"/>
                  <a:pt x="725" y="1070"/>
                  <a:pt x="675" y="1051"/>
                </a:cubicBezTo>
                <a:cubicBezTo>
                  <a:pt x="393" y="999"/>
                  <a:pt x="691" y="1093"/>
                  <a:pt x="124" y="809"/>
                </a:cubicBezTo>
                <a:cubicBezTo>
                  <a:pt x="112" y="705"/>
                  <a:pt x="0" y="672"/>
                  <a:pt x="12" y="585"/>
                </a:cubicBezTo>
                <a:cubicBezTo>
                  <a:pt x="24" y="498"/>
                  <a:pt x="9" y="423"/>
                  <a:pt x="28" y="337"/>
                </a:cubicBezTo>
                <a:cubicBezTo>
                  <a:pt x="65" y="233"/>
                  <a:pt x="165" y="18"/>
                  <a:pt x="296" y="32"/>
                </a:cubicBezTo>
                <a:cubicBezTo>
                  <a:pt x="382" y="0"/>
                  <a:pt x="401" y="27"/>
                  <a:pt x="496" y="62"/>
                </a:cubicBezTo>
                <a:cubicBezTo>
                  <a:pt x="538" y="34"/>
                  <a:pt x="520" y="33"/>
                  <a:pt x="553" y="48"/>
                </a:cubicBezTo>
                <a:close/>
              </a:path>
            </a:pathLst>
          </a:custGeom>
          <a:noFill/>
          <a:ln w="38100">
            <a:solidFill>
              <a:srgbClr val="CC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3" name="Group 43"/>
          <p:cNvGrpSpPr>
            <a:grpSpLocks/>
          </p:cNvGrpSpPr>
          <p:nvPr/>
        </p:nvGrpSpPr>
        <p:grpSpPr bwMode="auto">
          <a:xfrm>
            <a:off x="1760538" y="4216400"/>
            <a:ext cx="647700" cy="641350"/>
            <a:chOff x="1476" y="1908"/>
            <a:chExt cx="408" cy="404"/>
          </a:xfrm>
        </p:grpSpPr>
        <p:sp>
          <p:nvSpPr>
            <p:cNvPr id="7223" name="Oval 44"/>
            <p:cNvSpPr>
              <a:spLocks noChangeArrowheads="1"/>
            </p:cNvSpPr>
            <p:nvPr/>
          </p:nvSpPr>
          <p:spPr bwMode="auto">
            <a:xfrm>
              <a:off x="1512" y="2028"/>
              <a:ext cx="204" cy="204"/>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7224" name="Text Box 45"/>
            <p:cNvSpPr txBox="1">
              <a:spLocks noChangeArrowheads="1"/>
            </p:cNvSpPr>
            <p:nvPr/>
          </p:nvSpPr>
          <p:spPr bwMode="auto">
            <a:xfrm>
              <a:off x="1476" y="1908"/>
              <a:ext cx="4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bg1"/>
                </a:solidFill>
                <a:ea typeface="黑体" pitchFamily="49" charset="-122"/>
              </a:endParaRPr>
            </a:p>
          </p:txBody>
        </p:sp>
      </p:grpSp>
      <p:grpSp>
        <p:nvGrpSpPr>
          <p:cNvPr id="4" name="Group 46"/>
          <p:cNvGrpSpPr>
            <a:grpSpLocks/>
          </p:cNvGrpSpPr>
          <p:nvPr/>
        </p:nvGrpSpPr>
        <p:grpSpPr bwMode="auto">
          <a:xfrm>
            <a:off x="3475038" y="4864100"/>
            <a:ext cx="647700" cy="641350"/>
            <a:chOff x="1464" y="2052"/>
            <a:chExt cx="408" cy="404"/>
          </a:xfrm>
        </p:grpSpPr>
        <p:sp>
          <p:nvSpPr>
            <p:cNvPr id="7221" name="Oval 47"/>
            <p:cNvSpPr>
              <a:spLocks noChangeArrowheads="1"/>
            </p:cNvSpPr>
            <p:nvPr/>
          </p:nvSpPr>
          <p:spPr bwMode="auto">
            <a:xfrm>
              <a:off x="1500" y="2172"/>
              <a:ext cx="204" cy="204"/>
            </a:xfrm>
            <a:prstGeom prst="ellipse">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7222" name="Text Box 48"/>
            <p:cNvSpPr txBox="1">
              <a:spLocks noChangeArrowheads="1"/>
            </p:cNvSpPr>
            <p:nvPr/>
          </p:nvSpPr>
          <p:spPr bwMode="auto">
            <a:xfrm>
              <a:off x="1464" y="2052"/>
              <a:ext cx="4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bg1"/>
                </a:solidFill>
                <a:ea typeface="黑体" pitchFamily="49" charset="-122"/>
              </a:endParaRPr>
            </a:p>
          </p:txBody>
        </p:sp>
      </p:grpSp>
      <p:sp>
        <p:nvSpPr>
          <p:cNvPr id="26679" name="Text Box 55"/>
          <p:cNvSpPr txBox="1">
            <a:spLocks noChangeArrowheads="1"/>
          </p:cNvSpPr>
          <p:nvPr/>
        </p:nvSpPr>
        <p:spPr bwMode="auto">
          <a:xfrm>
            <a:off x="1660525" y="3621088"/>
            <a:ext cx="14557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800">
                <a:solidFill>
                  <a:srgbClr val="FF9900"/>
                </a:solidFill>
              </a:rPr>
              <a:t>等势体</a:t>
            </a:r>
          </a:p>
        </p:txBody>
      </p:sp>
      <p:grpSp>
        <p:nvGrpSpPr>
          <p:cNvPr id="5" name="Group 56"/>
          <p:cNvGrpSpPr>
            <a:grpSpLocks/>
          </p:cNvGrpSpPr>
          <p:nvPr/>
        </p:nvGrpSpPr>
        <p:grpSpPr bwMode="auto">
          <a:xfrm>
            <a:off x="3465513" y="4959350"/>
            <a:ext cx="476250" cy="476250"/>
            <a:chOff x="918" y="1764"/>
            <a:chExt cx="300" cy="300"/>
          </a:xfrm>
        </p:grpSpPr>
        <p:sp>
          <p:nvSpPr>
            <p:cNvPr id="7219" name="Line 57"/>
            <p:cNvSpPr>
              <a:spLocks noChangeShapeType="1"/>
            </p:cNvSpPr>
            <p:nvPr/>
          </p:nvSpPr>
          <p:spPr bwMode="auto">
            <a:xfrm flipH="1">
              <a:off x="984" y="1764"/>
              <a:ext cx="144" cy="3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20" name="Line 58"/>
            <p:cNvSpPr>
              <a:spLocks noChangeShapeType="1"/>
            </p:cNvSpPr>
            <p:nvPr/>
          </p:nvSpPr>
          <p:spPr bwMode="auto">
            <a:xfrm rot="6841252" flipH="1">
              <a:off x="996" y="1776"/>
              <a:ext cx="144" cy="3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59"/>
          <p:cNvGrpSpPr>
            <a:grpSpLocks/>
          </p:cNvGrpSpPr>
          <p:nvPr/>
        </p:nvGrpSpPr>
        <p:grpSpPr bwMode="auto">
          <a:xfrm>
            <a:off x="1751013" y="4311650"/>
            <a:ext cx="476250" cy="476250"/>
            <a:chOff x="918" y="1764"/>
            <a:chExt cx="300" cy="300"/>
          </a:xfrm>
        </p:grpSpPr>
        <p:sp>
          <p:nvSpPr>
            <p:cNvPr id="7217" name="Line 60"/>
            <p:cNvSpPr>
              <a:spLocks noChangeShapeType="1"/>
            </p:cNvSpPr>
            <p:nvPr/>
          </p:nvSpPr>
          <p:spPr bwMode="auto">
            <a:xfrm flipH="1">
              <a:off x="984" y="1764"/>
              <a:ext cx="144" cy="3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8" name="Line 61"/>
            <p:cNvSpPr>
              <a:spLocks noChangeShapeType="1"/>
            </p:cNvSpPr>
            <p:nvPr/>
          </p:nvSpPr>
          <p:spPr bwMode="auto">
            <a:xfrm rot="6841252" flipH="1">
              <a:off x="996" y="1776"/>
              <a:ext cx="144" cy="3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63"/>
          <p:cNvGrpSpPr>
            <a:grpSpLocks/>
          </p:cNvGrpSpPr>
          <p:nvPr/>
        </p:nvGrpSpPr>
        <p:grpSpPr bwMode="auto">
          <a:xfrm>
            <a:off x="2103438" y="4711700"/>
            <a:ext cx="1428750" cy="609600"/>
            <a:chOff x="1325" y="2968"/>
            <a:chExt cx="900" cy="384"/>
          </a:xfrm>
        </p:grpSpPr>
        <p:sp>
          <p:nvSpPr>
            <p:cNvPr id="7215" name="Line 50"/>
            <p:cNvSpPr>
              <a:spLocks noChangeShapeType="1"/>
            </p:cNvSpPr>
            <p:nvPr/>
          </p:nvSpPr>
          <p:spPr bwMode="auto">
            <a:xfrm>
              <a:off x="1325" y="2968"/>
              <a:ext cx="900" cy="312"/>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7216" name="Object 62"/>
            <p:cNvGraphicFramePr>
              <a:graphicFrameLocks noChangeAspect="1"/>
            </p:cNvGraphicFramePr>
            <p:nvPr/>
          </p:nvGraphicFramePr>
          <p:xfrm>
            <a:off x="1528" y="3112"/>
            <a:ext cx="216" cy="240"/>
          </p:xfrm>
          <a:graphic>
            <a:graphicData uri="http://schemas.openxmlformats.org/presentationml/2006/ole">
              <mc:AlternateContent xmlns:mc="http://schemas.openxmlformats.org/markup-compatibility/2006">
                <mc:Choice xmlns:v="urn:schemas-microsoft-com:vml" Requires="v">
                  <p:oleObj name="公式" r:id="rId3" imgW="314280" imgH="352335" progId="Equation.3">
                    <p:embed/>
                  </p:oleObj>
                </mc:Choice>
                <mc:Fallback>
                  <p:oleObj name="公式" r:id="rId3" imgW="314280" imgH="352335" progId="Equation.3">
                    <p:embed/>
                    <p:pic>
                      <p:nvPicPr>
                        <p:cNvPr id="0" name="Object 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 y="3112"/>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 name="Group 52"/>
          <p:cNvGrpSpPr>
            <a:grpSpLocks/>
          </p:cNvGrpSpPr>
          <p:nvPr/>
        </p:nvGrpSpPr>
        <p:grpSpPr bwMode="auto">
          <a:xfrm>
            <a:off x="2741613" y="4768850"/>
            <a:ext cx="476250" cy="476250"/>
            <a:chOff x="918" y="1764"/>
            <a:chExt cx="300" cy="300"/>
          </a:xfrm>
        </p:grpSpPr>
        <p:sp>
          <p:nvSpPr>
            <p:cNvPr id="7213" name="Line 53"/>
            <p:cNvSpPr>
              <a:spLocks noChangeShapeType="1"/>
            </p:cNvSpPr>
            <p:nvPr/>
          </p:nvSpPr>
          <p:spPr bwMode="auto">
            <a:xfrm flipH="1">
              <a:off x="984" y="1764"/>
              <a:ext cx="144" cy="3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14" name="Line 54"/>
            <p:cNvSpPr>
              <a:spLocks noChangeShapeType="1"/>
            </p:cNvSpPr>
            <p:nvPr/>
          </p:nvSpPr>
          <p:spPr bwMode="auto">
            <a:xfrm rot="6841252" flipH="1">
              <a:off x="996" y="1776"/>
              <a:ext cx="144" cy="300"/>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9" name="Group 64"/>
          <p:cNvGrpSpPr>
            <a:grpSpLocks/>
          </p:cNvGrpSpPr>
          <p:nvPr/>
        </p:nvGrpSpPr>
        <p:grpSpPr bwMode="auto">
          <a:xfrm>
            <a:off x="5086350" y="3213100"/>
            <a:ext cx="3733800" cy="3060700"/>
            <a:chOff x="1416" y="228"/>
            <a:chExt cx="2352" cy="1928"/>
          </a:xfrm>
        </p:grpSpPr>
        <p:sp>
          <p:nvSpPr>
            <p:cNvPr id="7199" name="Oval 65"/>
            <p:cNvSpPr>
              <a:spLocks noChangeArrowheads="1"/>
            </p:cNvSpPr>
            <p:nvPr/>
          </p:nvSpPr>
          <p:spPr bwMode="auto">
            <a:xfrm rot="1222082">
              <a:off x="1426" y="430"/>
              <a:ext cx="2316" cy="1578"/>
            </a:xfrm>
            <a:prstGeom prst="ellipse">
              <a:avLst/>
            </a:pr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7200" name="Oval 66"/>
            <p:cNvSpPr>
              <a:spLocks noChangeArrowheads="1"/>
            </p:cNvSpPr>
            <p:nvPr/>
          </p:nvSpPr>
          <p:spPr bwMode="auto">
            <a:xfrm>
              <a:off x="2208" y="924"/>
              <a:ext cx="1032" cy="75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7201" name="Text Box 67"/>
            <p:cNvSpPr txBox="1">
              <a:spLocks noChangeArrowheads="1"/>
            </p:cNvSpPr>
            <p:nvPr/>
          </p:nvSpPr>
          <p:spPr bwMode="auto">
            <a:xfrm>
              <a:off x="1644" y="348"/>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02" name="Text Box 68"/>
            <p:cNvSpPr txBox="1">
              <a:spLocks noChangeArrowheads="1"/>
            </p:cNvSpPr>
            <p:nvPr/>
          </p:nvSpPr>
          <p:spPr bwMode="auto">
            <a:xfrm>
              <a:off x="1536" y="1176"/>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03" name="Text Box 69"/>
            <p:cNvSpPr txBox="1">
              <a:spLocks noChangeArrowheads="1"/>
            </p:cNvSpPr>
            <p:nvPr/>
          </p:nvSpPr>
          <p:spPr bwMode="auto">
            <a:xfrm>
              <a:off x="2100" y="228"/>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04" name="Text Box 70"/>
            <p:cNvSpPr txBox="1">
              <a:spLocks noChangeArrowheads="1"/>
            </p:cNvSpPr>
            <p:nvPr/>
          </p:nvSpPr>
          <p:spPr bwMode="auto">
            <a:xfrm>
              <a:off x="3396" y="1548"/>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05" name="Text Box 71"/>
            <p:cNvSpPr txBox="1">
              <a:spLocks noChangeArrowheads="1"/>
            </p:cNvSpPr>
            <p:nvPr/>
          </p:nvSpPr>
          <p:spPr bwMode="auto">
            <a:xfrm>
              <a:off x="3096" y="169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06" name="Text Box 72"/>
            <p:cNvSpPr txBox="1">
              <a:spLocks noChangeArrowheads="1"/>
            </p:cNvSpPr>
            <p:nvPr/>
          </p:nvSpPr>
          <p:spPr bwMode="auto">
            <a:xfrm>
              <a:off x="1416" y="73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07" name="Text Box 73"/>
            <p:cNvSpPr txBox="1">
              <a:spLocks noChangeArrowheads="1"/>
            </p:cNvSpPr>
            <p:nvPr/>
          </p:nvSpPr>
          <p:spPr bwMode="auto">
            <a:xfrm>
              <a:off x="3444" y="960"/>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08" name="Text Box 74"/>
            <p:cNvSpPr txBox="1">
              <a:spLocks noChangeArrowheads="1"/>
            </p:cNvSpPr>
            <p:nvPr/>
          </p:nvSpPr>
          <p:spPr bwMode="auto">
            <a:xfrm>
              <a:off x="2592" y="175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09" name="Text Box 75"/>
            <p:cNvSpPr txBox="1">
              <a:spLocks noChangeArrowheads="1"/>
            </p:cNvSpPr>
            <p:nvPr/>
          </p:nvSpPr>
          <p:spPr bwMode="auto">
            <a:xfrm>
              <a:off x="2040" y="1596"/>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10" name="Text Box 76"/>
            <p:cNvSpPr txBox="1">
              <a:spLocks noChangeArrowheads="1"/>
            </p:cNvSpPr>
            <p:nvPr/>
          </p:nvSpPr>
          <p:spPr bwMode="auto">
            <a:xfrm>
              <a:off x="3132" y="576"/>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11" name="Text Box 77"/>
            <p:cNvSpPr txBox="1">
              <a:spLocks noChangeArrowheads="1"/>
            </p:cNvSpPr>
            <p:nvPr/>
          </p:nvSpPr>
          <p:spPr bwMode="auto">
            <a:xfrm>
              <a:off x="3492" y="1212"/>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212" name="Text Box 78"/>
            <p:cNvSpPr txBox="1">
              <a:spLocks noChangeArrowheads="1"/>
            </p:cNvSpPr>
            <p:nvPr/>
          </p:nvSpPr>
          <p:spPr bwMode="auto">
            <a:xfrm>
              <a:off x="2688" y="336"/>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grpSp>
      <p:grpSp>
        <p:nvGrpSpPr>
          <p:cNvPr id="10" name="Group 79"/>
          <p:cNvGrpSpPr>
            <a:grpSpLocks/>
          </p:cNvGrpSpPr>
          <p:nvPr/>
        </p:nvGrpSpPr>
        <p:grpSpPr bwMode="auto">
          <a:xfrm>
            <a:off x="6134100" y="4279900"/>
            <a:ext cx="2000250" cy="1276350"/>
            <a:chOff x="3972" y="1572"/>
            <a:chExt cx="1260" cy="804"/>
          </a:xfrm>
        </p:grpSpPr>
        <p:sp>
          <p:nvSpPr>
            <p:cNvPr id="7195" name="Line 80"/>
            <p:cNvSpPr>
              <a:spLocks noChangeShapeType="1"/>
            </p:cNvSpPr>
            <p:nvPr/>
          </p:nvSpPr>
          <p:spPr bwMode="auto">
            <a:xfrm flipV="1">
              <a:off x="4524" y="1572"/>
              <a:ext cx="132"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6" name="Line 81"/>
            <p:cNvSpPr>
              <a:spLocks noChangeShapeType="1"/>
            </p:cNvSpPr>
            <p:nvPr/>
          </p:nvSpPr>
          <p:spPr bwMode="auto">
            <a:xfrm flipV="1">
              <a:off x="5100" y="1836"/>
              <a:ext cx="132"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7" name="Line 82"/>
            <p:cNvSpPr>
              <a:spLocks noChangeShapeType="1"/>
            </p:cNvSpPr>
            <p:nvPr/>
          </p:nvSpPr>
          <p:spPr bwMode="auto">
            <a:xfrm flipV="1">
              <a:off x="4524" y="2376"/>
              <a:ext cx="132"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8" name="Line 83"/>
            <p:cNvSpPr>
              <a:spLocks noChangeShapeType="1"/>
            </p:cNvSpPr>
            <p:nvPr/>
          </p:nvSpPr>
          <p:spPr bwMode="auto">
            <a:xfrm flipV="1">
              <a:off x="3972" y="1980"/>
              <a:ext cx="132" cy="0"/>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 name="Group 84"/>
          <p:cNvGrpSpPr>
            <a:grpSpLocks/>
          </p:cNvGrpSpPr>
          <p:nvPr/>
        </p:nvGrpSpPr>
        <p:grpSpPr bwMode="auto">
          <a:xfrm>
            <a:off x="6556375" y="4262438"/>
            <a:ext cx="1104900" cy="1174750"/>
            <a:chOff x="4490" y="1125"/>
            <a:chExt cx="696" cy="740"/>
          </a:xfrm>
        </p:grpSpPr>
        <p:sp>
          <p:nvSpPr>
            <p:cNvPr id="7190" name="Oval 85"/>
            <p:cNvSpPr>
              <a:spLocks noChangeArrowheads="1"/>
            </p:cNvSpPr>
            <p:nvPr/>
          </p:nvSpPr>
          <p:spPr bwMode="auto">
            <a:xfrm>
              <a:off x="4550" y="1281"/>
              <a:ext cx="588" cy="480"/>
            </a:xfrm>
            <a:prstGeom prst="ellipse">
              <a:avLst/>
            </a:prstGeom>
            <a:solidFill>
              <a:srgbClr val="CC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7191" name="Text Box 86"/>
            <p:cNvSpPr txBox="1">
              <a:spLocks noChangeArrowheads="1"/>
            </p:cNvSpPr>
            <p:nvPr/>
          </p:nvSpPr>
          <p:spPr bwMode="auto">
            <a:xfrm>
              <a:off x="4682" y="1461"/>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192" name="Text Box 87"/>
            <p:cNvSpPr txBox="1">
              <a:spLocks noChangeArrowheads="1"/>
            </p:cNvSpPr>
            <p:nvPr/>
          </p:nvSpPr>
          <p:spPr bwMode="auto">
            <a:xfrm>
              <a:off x="4718" y="1125"/>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193" name="Text Box 88"/>
            <p:cNvSpPr txBox="1">
              <a:spLocks noChangeArrowheads="1"/>
            </p:cNvSpPr>
            <p:nvPr/>
          </p:nvSpPr>
          <p:spPr bwMode="auto">
            <a:xfrm>
              <a:off x="4910" y="1317"/>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sp>
          <p:nvSpPr>
            <p:cNvPr id="7194" name="Text Box 89"/>
            <p:cNvSpPr txBox="1">
              <a:spLocks noChangeArrowheads="1"/>
            </p:cNvSpPr>
            <p:nvPr/>
          </p:nvSpPr>
          <p:spPr bwMode="auto">
            <a:xfrm>
              <a:off x="4490" y="1293"/>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3600">
                  <a:solidFill>
                    <a:schemeClr val="bg1"/>
                  </a:solidFill>
                  <a:latin typeface="黑体" pitchFamily="49" charset="-122"/>
                  <a:ea typeface="黑体" pitchFamily="49" charset="-122"/>
                </a:rPr>
                <a:t>+</a:t>
              </a:r>
              <a:endParaRPr lang="en-US" altLang="zh-CN">
                <a:solidFill>
                  <a:schemeClr val="accent2"/>
                </a:solidFill>
                <a:ea typeface="黑体" pitchFamily="49" charset="-122"/>
              </a:endParaRPr>
            </a:p>
          </p:txBody>
        </p:sp>
      </p:grpSp>
      <p:sp>
        <p:nvSpPr>
          <p:cNvPr id="26714" name="Freeform 90"/>
          <p:cNvSpPr>
            <a:spLocks/>
          </p:cNvSpPr>
          <p:nvPr/>
        </p:nvSpPr>
        <p:spPr bwMode="auto">
          <a:xfrm>
            <a:off x="5849938" y="3911600"/>
            <a:ext cx="2411412" cy="1863725"/>
          </a:xfrm>
          <a:custGeom>
            <a:avLst/>
            <a:gdLst>
              <a:gd name="T0" fmla="*/ 2147483647 w 1519"/>
              <a:gd name="T1" fmla="*/ 2147483647 h 1174"/>
              <a:gd name="T2" fmla="*/ 2147483647 w 1519"/>
              <a:gd name="T3" fmla="*/ 2147483647 h 1174"/>
              <a:gd name="T4" fmla="*/ 2147483647 w 1519"/>
              <a:gd name="T5" fmla="*/ 2147483647 h 1174"/>
              <a:gd name="T6" fmla="*/ 2147483647 w 1519"/>
              <a:gd name="T7" fmla="*/ 2147483647 h 1174"/>
              <a:gd name="T8" fmla="*/ 2147483647 w 1519"/>
              <a:gd name="T9" fmla="*/ 2147483647 h 1174"/>
              <a:gd name="T10" fmla="*/ 2147483647 w 1519"/>
              <a:gd name="T11" fmla="*/ 2147483647 h 1174"/>
              <a:gd name="T12" fmla="*/ 2147483647 w 1519"/>
              <a:gd name="T13" fmla="*/ 2147483647 h 1174"/>
              <a:gd name="T14" fmla="*/ 2147483647 w 1519"/>
              <a:gd name="T15" fmla="*/ 2147483647 h 1174"/>
              <a:gd name="T16" fmla="*/ 2147483647 w 1519"/>
              <a:gd name="T17" fmla="*/ 2147483647 h 1174"/>
              <a:gd name="T18" fmla="*/ 2147483647 w 1519"/>
              <a:gd name="T19" fmla="*/ 2147483647 h 1174"/>
              <a:gd name="T20" fmla="*/ 2147483647 w 1519"/>
              <a:gd name="T21" fmla="*/ 2147483647 h 1174"/>
              <a:gd name="T22" fmla="*/ 2147483647 w 1519"/>
              <a:gd name="T23" fmla="*/ 2147483647 h 1174"/>
              <a:gd name="T24" fmla="*/ 2147483647 w 1519"/>
              <a:gd name="T25" fmla="*/ 2147483647 h 1174"/>
              <a:gd name="T26" fmla="*/ 2147483647 w 1519"/>
              <a:gd name="T27" fmla="*/ 2147483647 h 1174"/>
              <a:gd name="T28" fmla="*/ 2147483647 w 1519"/>
              <a:gd name="T29" fmla="*/ 2147483647 h 1174"/>
              <a:gd name="T30" fmla="*/ 2147483647 w 1519"/>
              <a:gd name="T31" fmla="*/ 2147483647 h 1174"/>
              <a:gd name="T32" fmla="*/ 2147483647 w 1519"/>
              <a:gd name="T33" fmla="*/ 2147483647 h 1174"/>
              <a:gd name="T34" fmla="*/ 2147483647 w 1519"/>
              <a:gd name="T35" fmla="*/ 2147483647 h 1174"/>
              <a:gd name="T36" fmla="*/ 2147483647 w 1519"/>
              <a:gd name="T37" fmla="*/ 2147483647 h 1174"/>
              <a:gd name="T38" fmla="*/ 2147483647 w 1519"/>
              <a:gd name="T39" fmla="*/ 2147483647 h 1174"/>
              <a:gd name="T40" fmla="*/ 2147483647 w 1519"/>
              <a:gd name="T41" fmla="*/ 2147483647 h 1174"/>
              <a:gd name="T42" fmla="*/ 2147483647 w 1519"/>
              <a:gd name="T43" fmla="*/ 2147483647 h 1174"/>
              <a:gd name="T44" fmla="*/ 2147483647 w 1519"/>
              <a:gd name="T45" fmla="*/ 2147483647 h 1174"/>
              <a:gd name="T46" fmla="*/ 2147483647 w 1519"/>
              <a:gd name="T47" fmla="*/ 2147483647 h 1174"/>
              <a:gd name="T48" fmla="*/ 2147483647 w 1519"/>
              <a:gd name="T49" fmla="*/ 2147483647 h 1174"/>
              <a:gd name="T50" fmla="*/ 2147483647 w 1519"/>
              <a:gd name="T51" fmla="*/ 2147483647 h 1174"/>
              <a:gd name="T52" fmla="*/ 2147483647 w 1519"/>
              <a:gd name="T53" fmla="*/ 2147483647 h 1174"/>
              <a:gd name="T54" fmla="*/ 2147483647 w 1519"/>
              <a:gd name="T55" fmla="*/ 2147483647 h 1174"/>
              <a:gd name="T56" fmla="*/ 2147483647 w 1519"/>
              <a:gd name="T57" fmla="*/ 2147483647 h 1174"/>
              <a:gd name="T58" fmla="*/ 2147483647 w 1519"/>
              <a:gd name="T59" fmla="*/ 2147483647 h 1174"/>
              <a:gd name="T60" fmla="*/ 2147483647 w 1519"/>
              <a:gd name="T61" fmla="*/ 2147483647 h 1174"/>
              <a:gd name="T62" fmla="*/ 2147483647 w 1519"/>
              <a:gd name="T63" fmla="*/ 2147483647 h 1174"/>
              <a:gd name="T64" fmla="*/ 2147483647 w 1519"/>
              <a:gd name="T65" fmla="*/ 2147483647 h 1174"/>
              <a:gd name="T66" fmla="*/ 2147483647 w 1519"/>
              <a:gd name="T67" fmla="*/ 2147483647 h 1174"/>
              <a:gd name="T68" fmla="*/ 2147483647 w 1519"/>
              <a:gd name="T69" fmla="*/ 2147483647 h 1174"/>
              <a:gd name="T70" fmla="*/ 2147483647 w 1519"/>
              <a:gd name="T71" fmla="*/ 2147483647 h 1174"/>
              <a:gd name="T72" fmla="*/ 2147483647 w 1519"/>
              <a:gd name="T73" fmla="*/ 2147483647 h 1174"/>
              <a:gd name="T74" fmla="*/ 2147483647 w 1519"/>
              <a:gd name="T75" fmla="*/ 0 h 1174"/>
              <a:gd name="T76" fmla="*/ 2147483647 w 1519"/>
              <a:gd name="T77" fmla="*/ 2147483647 h 1174"/>
              <a:gd name="T78" fmla="*/ 2147483647 w 1519"/>
              <a:gd name="T79" fmla="*/ 2147483647 h 11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19"/>
              <a:gd name="T121" fmla="*/ 0 h 1174"/>
              <a:gd name="T122" fmla="*/ 1519 w 1519"/>
              <a:gd name="T123" fmla="*/ 1174 h 117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19" h="1174">
                <a:moveTo>
                  <a:pt x="538" y="25"/>
                </a:moveTo>
                <a:cubicBezTo>
                  <a:pt x="486" y="31"/>
                  <a:pt x="442" y="39"/>
                  <a:pt x="392" y="51"/>
                </a:cubicBezTo>
                <a:cubicBezTo>
                  <a:pt x="370" y="62"/>
                  <a:pt x="346" y="66"/>
                  <a:pt x="324" y="77"/>
                </a:cubicBezTo>
                <a:cubicBezTo>
                  <a:pt x="317" y="81"/>
                  <a:pt x="313" y="90"/>
                  <a:pt x="306" y="94"/>
                </a:cubicBezTo>
                <a:cubicBezTo>
                  <a:pt x="298" y="99"/>
                  <a:pt x="289" y="100"/>
                  <a:pt x="281" y="103"/>
                </a:cubicBezTo>
                <a:cubicBezTo>
                  <a:pt x="255" y="127"/>
                  <a:pt x="228" y="151"/>
                  <a:pt x="195" y="163"/>
                </a:cubicBezTo>
                <a:cubicBezTo>
                  <a:pt x="157" y="199"/>
                  <a:pt x="135" y="246"/>
                  <a:pt x="100" y="283"/>
                </a:cubicBezTo>
                <a:cubicBezTo>
                  <a:pt x="80" y="304"/>
                  <a:pt x="48" y="352"/>
                  <a:pt x="48" y="352"/>
                </a:cubicBezTo>
                <a:cubicBezTo>
                  <a:pt x="40" y="378"/>
                  <a:pt x="23" y="429"/>
                  <a:pt x="23" y="429"/>
                </a:cubicBezTo>
                <a:cubicBezTo>
                  <a:pt x="0" y="585"/>
                  <a:pt x="39" y="718"/>
                  <a:pt x="160" y="816"/>
                </a:cubicBezTo>
                <a:cubicBezTo>
                  <a:pt x="201" y="850"/>
                  <a:pt x="223" y="893"/>
                  <a:pt x="272" y="920"/>
                </a:cubicBezTo>
                <a:cubicBezTo>
                  <a:pt x="288" y="929"/>
                  <a:pt x="308" y="929"/>
                  <a:pt x="324" y="937"/>
                </a:cubicBezTo>
                <a:cubicBezTo>
                  <a:pt x="333" y="942"/>
                  <a:pt x="340" y="949"/>
                  <a:pt x="349" y="954"/>
                </a:cubicBezTo>
                <a:cubicBezTo>
                  <a:pt x="360" y="960"/>
                  <a:pt x="372" y="965"/>
                  <a:pt x="384" y="971"/>
                </a:cubicBezTo>
                <a:cubicBezTo>
                  <a:pt x="415" y="1002"/>
                  <a:pt x="450" y="1033"/>
                  <a:pt x="487" y="1057"/>
                </a:cubicBezTo>
                <a:cubicBezTo>
                  <a:pt x="511" y="1093"/>
                  <a:pt x="542" y="1112"/>
                  <a:pt x="581" y="1126"/>
                </a:cubicBezTo>
                <a:cubicBezTo>
                  <a:pt x="616" y="1159"/>
                  <a:pt x="673" y="1155"/>
                  <a:pt x="719" y="1160"/>
                </a:cubicBezTo>
                <a:cubicBezTo>
                  <a:pt x="1039" y="1147"/>
                  <a:pt x="839" y="1174"/>
                  <a:pt x="943" y="1143"/>
                </a:cubicBezTo>
                <a:cubicBezTo>
                  <a:pt x="977" y="1133"/>
                  <a:pt x="1046" y="1117"/>
                  <a:pt x="1046" y="1117"/>
                </a:cubicBezTo>
                <a:cubicBezTo>
                  <a:pt x="1080" y="1094"/>
                  <a:pt x="1126" y="1074"/>
                  <a:pt x="1157" y="1048"/>
                </a:cubicBezTo>
                <a:cubicBezTo>
                  <a:pt x="1183" y="1026"/>
                  <a:pt x="1200" y="1002"/>
                  <a:pt x="1226" y="980"/>
                </a:cubicBezTo>
                <a:cubicBezTo>
                  <a:pt x="1235" y="972"/>
                  <a:pt x="1244" y="963"/>
                  <a:pt x="1252" y="954"/>
                </a:cubicBezTo>
                <a:cubicBezTo>
                  <a:pt x="1259" y="946"/>
                  <a:pt x="1261" y="935"/>
                  <a:pt x="1269" y="928"/>
                </a:cubicBezTo>
                <a:cubicBezTo>
                  <a:pt x="1287" y="912"/>
                  <a:pt x="1329" y="885"/>
                  <a:pt x="1329" y="885"/>
                </a:cubicBezTo>
                <a:cubicBezTo>
                  <a:pt x="1353" y="850"/>
                  <a:pt x="1380" y="823"/>
                  <a:pt x="1415" y="799"/>
                </a:cubicBezTo>
                <a:cubicBezTo>
                  <a:pt x="1448" y="751"/>
                  <a:pt x="1467" y="723"/>
                  <a:pt x="1484" y="670"/>
                </a:cubicBezTo>
                <a:cubicBezTo>
                  <a:pt x="1496" y="634"/>
                  <a:pt x="1499" y="624"/>
                  <a:pt x="1510" y="593"/>
                </a:cubicBezTo>
                <a:cubicBezTo>
                  <a:pt x="1513" y="584"/>
                  <a:pt x="1519" y="567"/>
                  <a:pt x="1519" y="567"/>
                </a:cubicBezTo>
                <a:cubicBezTo>
                  <a:pt x="1516" y="513"/>
                  <a:pt x="1515" y="458"/>
                  <a:pt x="1510" y="404"/>
                </a:cubicBezTo>
                <a:cubicBezTo>
                  <a:pt x="1509" y="395"/>
                  <a:pt x="1507" y="384"/>
                  <a:pt x="1501" y="378"/>
                </a:cubicBezTo>
                <a:cubicBezTo>
                  <a:pt x="1450" y="327"/>
                  <a:pt x="1466" y="356"/>
                  <a:pt x="1424" y="335"/>
                </a:cubicBezTo>
                <a:cubicBezTo>
                  <a:pt x="1376" y="311"/>
                  <a:pt x="1337" y="274"/>
                  <a:pt x="1286" y="258"/>
                </a:cubicBezTo>
                <a:cubicBezTo>
                  <a:pt x="1265" y="236"/>
                  <a:pt x="1247" y="224"/>
                  <a:pt x="1218" y="215"/>
                </a:cubicBezTo>
                <a:cubicBezTo>
                  <a:pt x="1191" y="188"/>
                  <a:pt x="1103" y="156"/>
                  <a:pt x="1063" y="137"/>
                </a:cubicBezTo>
                <a:cubicBezTo>
                  <a:pt x="1044" y="128"/>
                  <a:pt x="1029" y="130"/>
                  <a:pt x="1011" y="120"/>
                </a:cubicBezTo>
                <a:cubicBezTo>
                  <a:pt x="1000" y="114"/>
                  <a:pt x="952" y="80"/>
                  <a:pt x="934" y="68"/>
                </a:cubicBezTo>
                <a:cubicBezTo>
                  <a:pt x="919" y="58"/>
                  <a:pt x="898" y="60"/>
                  <a:pt x="882" y="51"/>
                </a:cubicBezTo>
                <a:cubicBezTo>
                  <a:pt x="837" y="26"/>
                  <a:pt x="826" y="14"/>
                  <a:pt x="779" y="0"/>
                </a:cubicBezTo>
                <a:cubicBezTo>
                  <a:pt x="707" y="3"/>
                  <a:pt x="636" y="3"/>
                  <a:pt x="564" y="8"/>
                </a:cubicBezTo>
                <a:cubicBezTo>
                  <a:pt x="535" y="10"/>
                  <a:pt x="538" y="10"/>
                  <a:pt x="538" y="25"/>
                </a:cubicBezTo>
                <a:close/>
              </a:path>
            </a:pathLst>
          </a:custGeom>
          <a:noFill/>
          <a:ln w="38100">
            <a:solidFill>
              <a:srgbClr val="CC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2" name="Group 96"/>
          <p:cNvGrpSpPr>
            <a:grpSpLocks/>
          </p:cNvGrpSpPr>
          <p:nvPr/>
        </p:nvGrpSpPr>
        <p:grpSpPr bwMode="auto">
          <a:xfrm>
            <a:off x="5651500" y="3252788"/>
            <a:ext cx="2935288" cy="2998787"/>
            <a:chOff x="3560" y="2049"/>
            <a:chExt cx="1849" cy="1889"/>
          </a:xfrm>
        </p:grpSpPr>
        <p:sp>
          <p:nvSpPr>
            <p:cNvPr id="7186" name="Text Box 91"/>
            <p:cNvSpPr txBox="1">
              <a:spLocks noChangeArrowheads="1"/>
            </p:cNvSpPr>
            <p:nvPr/>
          </p:nvSpPr>
          <p:spPr bwMode="auto">
            <a:xfrm>
              <a:off x="4179" y="2049"/>
              <a:ext cx="26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3600">
                  <a:solidFill>
                    <a:schemeClr val="bg1"/>
                  </a:solidFill>
                  <a:latin typeface="黑体" pitchFamily="49" charset="-122"/>
                  <a:ea typeface="黑体" pitchFamily="49" charset="-122"/>
                </a:rPr>
                <a:t>+</a:t>
              </a:r>
            </a:p>
          </p:txBody>
        </p:sp>
        <p:sp>
          <p:nvSpPr>
            <p:cNvPr id="7187" name="Text Box 92"/>
            <p:cNvSpPr txBox="1">
              <a:spLocks noChangeArrowheads="1"/>
            </p:cNvSpPr>
            <p:nvPr/>
          </p:nvSpPr>
          <p:spPr bwMode="auto">
            <a:xfrm>
              <a:off x="3560" y="3203"/>
              <a:ext cx="26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3600">
                  <a:solidFill>
                    <a:schemeClr val="bg1"/>
                  </a:solidFill>
                  <a:latin typeface="黑体" pitchFamily="49" charset="-122"/>
                  <a:ea typeface="黑体" pitchFamily="49" charset="-122"/>
                </a:rPr>
                <a:t>+</a:t>
              </a:r>
            </a:p>
          </p:txBody>
        </p:sp>
        <p:sp>
          <p:nvSpPr>
            <p:cNvPr id="7188" name="Text Box 93"/>
            <p:cNvSpPr txBox="1">
              <a:spLocks noChangeArrowheads="1"/>
            </p:cNvSpPr>
            <p:nvPr/>
          </p:nvSpPr>
          <p:spPr bwMode="auto">
            <a:xfrm>
              <a:off x="4657" y="3534"/>
              <a:ext cx="26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3600">
                  <a:solidFill>
                    <a:schemeClr val="bg1"/>
                  </a:solidFill>
                  <a:latin typeface="黑体" pitchFamily="49" charset="-122"/>
                  <a:ea typeface="黑体" pitchFamily="49" charset="-122"/>
                </a:rPr>
                <a:t>+</a:t>
              </a:r>
            </a:p>
          </p:txBody>
        </p:sp>
        <p:sp>
          <p:nvSpPr>
            <p:cNvPr id="7189" name="Text Box 94"/>
            <p:cNvSpPr txBox="1">
              <a:spLocks noChangeArrowheads="1"/>
            </p:cNvSpPr>
            <p:nvPr/>
          </p:nvSpPr>
          <p:spPr bwMode="auto">
            <a:xfrm>
              <a:off x="5148" y="2568"/>
              <a:ext cx="261"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3600">
                  <a:solidFill>
                    <a:schemeClr val="bg1"/>
                  </a:solidFill>
                  <a:latin typeface="黑体" pitchFamily="49" charset="-122"/>
                  <a:ea typeface="黑体" pitchFamily="49" charset="-122"/>
                </a:rPr>
                <a:t>+</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vertical)">
                                      <p:cBhvr>
                                        <p:cTn id="7" dur="500"/>
                                        <p:tgtEl>
                                          <p:spTgt spid="26626"/>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26647"/>
                                        </p:tgtEl>
                                        <p:attrNameLst>
                                          <p:attrName>style.visibility</p:attrName>
                                        </p:attrNameLst>
                                      </p:cBhvr>
                                      <p:to>
                                        <p:strVal val="visible"/>
                                      </p:to>
                                    </p:set>
                                    <p:animEffect transition="in" filter="strips(upRight)">
                                      <p:cBhvr>
                                        <p:cTn id="11" dur="500"/>
                                        <p:tgtEl>
                                          <p:spTgt spid="266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666"/>
                                        </p:tgtEl>
                                        <p:attrNameLst>
                                          <p:attrName>style.visibility</p:attrName>
                                        </p:attrNameLst>
                                      </p:cBhvr>
                                      <p:to>
                                        <p:strVal val="visible"/>
                                      </p:to>
                                    </p:set>
                                    <p:animEffect transition="in" filter="wipe(left)">
                                      <p:cBhvr>
                                        <p:cTn id="21" dur="500"/>
                                        <p:tgtEl>
                                          <p:spTgt spid="2666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679"/>
                                        </p:tgtEl>
                                        <p:attrNameLst>
                                          <p:attrName>style.visibility</p:attrName>
                                        </p:attrNameLst>
                                      </p:cBhvr>
                                      <p:to>
                                        <p:strVal val="visible"/>
                                      </p:to>
                                    </p:set>
                                    <p:animEffect transition="in" filter="wipe(left)">
                                      <p:cBhvr>
                                        <p:cTn id="41" dur="500"/>
                                        <p:tgtEl>
                                          <p:spTgt spid="2667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16"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 calcmode="lin" valueType="num">
                                      <p:cBhvr>
                                        <p:cTn id="46" dur="500" fill="hold"/>
                                        <p:tgtEl>
                                          <p:spTgt spid="8"/>
                                        </p:tgtEl>
                                        <p:attrNameLst>
                                          <p:attrName>ppt_w</p:attrName>
                                        </p:attrNameLst>
                                      </p:cBhvr>
                                      <p:tavLst>
                                        <p:tav tm="0">
                                          <p:val>
                                            <p:fltVal val="0"/>
                                          </p:val>
                                        </p:tav>
                                        <p:tav tm="100000">
                                          <p:val>
                                            <p:strVal val="#ppt_w"/>
                                          </p:val>
                                        </p:tav>
                                      </p:tavLst>
                                    </p:anim>
                                    <p:anim calcmode="lin" valueType="num">
                                      <p:cBhvr>
                                        <p:cTn id="47"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5"/>
                                        </p:tgtEl>
                                        <p:attrNameLst>
                                          <p:attrName>style.visibility</p:attrName>
                                        </p:attrNameLst>
                                      </p:cBhvr>
                                      <p:to>
                                        <p:strVal val="visible"/>
                                      </p:to>
                                    </p:set>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6"/>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up)">
                                      <p:cBhvr>
                                        <p:cTn id="64" dur="500"/>
                                        <p:tgtEl>
                                          <p:spTgt spid="1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16" presetClass="entr" presetSubtype="26"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barn(inHorizontal)">
                                      <p:cBhvr>
                                        <p:cTn id="69" dur="500"/>
                                        <p:tgtEl>
                                          <p:spTgt spid="10"/>
                                        </p:tgtEl>
                                      </p:cBhvr>
                                    </p:animEffect>
                                  </p:childTnLst>
                                </p:cTn>
                              </p:par>
                            </p:childTnLst>
                          </p:cTn>
                        </p:par>
                        <p:par>
                          <p:cTn id="70" fill="hold" nodeType="afterGroup">
                            <p:stCondLst>
                              <p:cond delay="500"/>
                            </p:stCondLst>
                            <p:childTnLst>
                              <p:par>
                                <p:cTn id="71" presetID="1" presetClass="entr" presetSubtype="0" fill="hold" nodeType="after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6714"/>
                                        </p:tgtEl>
                                        <p:attrNameLst>
                                          <p:attrName>style.visibility</p:attrName>
                                        </p:attrNameLst>
                                      </p:cBhvr>
                                      <p:to>
                                        <p:strVal val="visible"/>
                                      </p:to>
                                    </p:set>
                                    <p:animEffect transition="in" filter="wipe(left)">
                                      <p:cBhvr>
                                        <p:cTn id="77" dur="500"/>
                                        <p:tgtEl>
                                          <p:spTgt spid="26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47" grpId="0" animBg="1"/>
      <p:bldP spid="26666" grpId="0" animBg="1"/>
      <p:bldP spid="26679" grpId="0" autoUpdateAnimBg="0"/>
      <p:bldP spid="267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0"/>
          <p:cNvGrpSpPr>
            <a:grpSpLocks/>
          </p:cNvGrpSpPr>
          <p:nvPr/>
        </p:nvGrpSpPr>
        <p:grpSpPr bwMode="auto">
          <a:xfrm>
            <a:off x="5478463" y="3505200"/>
            <a:ext cx="2971800" cy="2209800"/>
            <a:chOff x="3360" y="2544"/>
            <a:chExt cx="1872" cy="1392"/>
          </a:xfrm>
        </p:grpSpPr>
        <p:sp>
          <p:nvSpPr>
            <p:cNvPr id="8222" name="Arc 3"/>
            <p:cNvSpPr>
              <a:spLocks/>
            </p:cNvSpPr>
            <p:nvPr/>
          </p:nvSpPr>
          <p:spPr bwMode="auto">
            <a:xfrm>
              <a:off x="3360" y="2544"/>
              <a:ext cx="1872" cy="139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9900"/>
            </a:solidFill>
            <a:ln w="28575">
              <a:solidFill>
                <a:schemeClr val="accent2"/>
              </a:solidFill>
              <a:round/>
              <a:headEnd/>
              <a:tailEnd/>
            </a:ln>
          </p:spPr>
          <p:txBody>
            <a:bodyPr wrap="none" anchor="ctr"/>
            <a:lstStyle/>
            <a:p>
              <a:endParaRPr lang="zh-CN" altLang="en-US"/>
            </a:p>
          </p:txBody>
        </p:sp>
        <p:sp>
          <p:nvSpPr>
            <p:cNvPr id="8223" name="Arc 4"/>
            <p:cNvSpPr>
              <a:spLocks/>
            </p:cNvSpPr>
            <p:nvPr/>
          </p:nvSpPr>
          <p:spPr bwMode="auto">
            <a:xfrm>
              <a:off x="3360" y="2694"/>
              <a:ext cx="1764" cy="124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solidFill>
              <a:srgbClr val="FFC67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24578" name="Text Box 2"/>
          <p:cNvSpPr txBox="1">
            <a:spLocks noChangeArrowheads="1"/>
          </p:cNvSpPr>
          <p:nvPr/>
        </p:nvSpPr>
        <p:spPr bwMode="auto">
          <a:xfrm>
            <a:off x="381000" y="228600"/>
            <a:ext cx="8153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3. </a:t>
            </a:r>
            <a:r>
              <a:rPr lang="zh-CN" altLang="en-US" sz="2800">
                <a:solidFill>
                  <a:srgbClr val="FF0000"/>
                </a:solidFill>
                <a:latin typeface="宋体" pitchFamily="2" charset="-122"/>
              </a:rPr>
              <a:t>处于静电平衡的导体，</a:t>
            </a:r>
            <a:r>
              <a:rPr lang="zh-CN" altLang="en-US" sz="2800">
                <a:solidFill>
                  <a:schemeClr val="accent2"/>
                </a:solidFill>
                <a:latin typeface="宋体" pitchFamily="2" charset="-122"/>
              </a:rPr>
              <a:t>其表面上各处的面电荷密度与当地表面</a:t>
            </a:r>
            <a:r>
              <a:rPr lang="zh-CN" altLang="en-US" sz="2800">
                <a:solidFill>
                  <a:srgbClr val="FF0000"/>
                </a:solidFill>
                <a:latin typeface="宋体" pitchFamily="2" charset="-122"/>
              </a:rPr>
              <a:t>紧邻处</a:t>
            </a:r>
            <a:r>
              <a:rPr lang="zh-CN" altLang="en-US" sz="2800">
                <a:solidFill>
                  <a:schemeClr val="accent2"/>
                </a:solidFill>
                <a:latin typeface="宋体" pitchFamily="2" charset="-122"/>
              </a:rPr>
              <a:t>的电场强度的大小成正比</a:t>
            </a:r>
            <a:r>
              <a:rPr lang="zh-CN" altLang="en-US">
                <a:solidFill>
                  <a:schemeClr val="accent2"/>
                </a:solidFill>
                <a:latin typeface="宋体" pitchFamily="2" charset="-122"/>
              </a:rPr>
              <a:t>。</a:t>
            </a:r>
          </a:p>
        </p:txBody>
      </p:sp>
      <p:graphicFrame>
        <p:nvGraphicFramePr>
          <p:cNvPr id="24590" name="Object 14"/>
          <p:cNvGraphicFramePr>
            <a:graphicFrameLocks noChangeAspect="1"/>
          </p:cNvGraphicFramePr>
          <p:nvPr/>
        </p:nvGraphicFramePr>
        <p:xfrm>
          <a:off x="6469063" y="5010150"/>
          <a:ext cx="1117600" cy="519113"/>
        </p:xfrm>
        <a:graphic>
          <a:graphicData uri="http://schemas.openxmlformats.org/presentationml/2006/ole">
            <mc:AlternateContent xmlns:mc="http://schemas.openxmlformats.org/markup-compatibility/2006">
              <mc:Choice xmlns:v="urn:schemas-microsoft-com:vml" Requires="v">
                <p:oleObj name="公式" r:id="rId3" imgW="1085940" imgH="495210" progId="Equation.3">
                  <p:embed/>
                </p:oleObj>
              </mc:Choice>
              <mc:Fallback>
                <p:oleObj name="公式" r:id="rId3" imgW="1085940" imgH="49521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9063" y="5010150"/>
                        <a:ext cx="11176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56"/>
          <p:cNvGrpSpPr>
            <a:grpSpLocks/>
          </p:cNvGrpSpPr>
          <p:nvPr/>
        </p:nvGrpSpPr>
        <p:grpSpPr bwMode="auto">
          <a:xfrm>
            <a:off x="7231063" y="3824288"/>
            <a:ext cx="1227137" cy="519112"/>
            <a:chOff x="4464" y="2745"/>
            <a:chExt cx="773" cy="327"/>
          </a:xfrm>
        </p:grpSpPr>
        <p:sp>
          <p:nvSpPr>
            <p:cNvPr id="8220" name="Line 12"/>
            <p:cNvSpPr>
              <a:spLocks noChangeShapeType="1"/>
            </p:cNvSpPr>
            <p:nvPr/>
          </p:nvSpPr>
          <p:spPr bwMode="auto">
            <a:xfrm>
              <a:off x="4464" y="2784"/>
              <a:ext cx="528" cy="9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1" name="Text Box 16"/>
            <p:cNvSpPr txBox="1">
              <a:spLocks noChangeArrowheads="1"/>
            </p:cNvSpPr>
            <p:nvPr/>
          </p:nvSpPr>
          <p:spPr bwMode="auto">
            <a:xfrm>
              <a:off x="4896" y="2745"/>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latin typeface="宋体" pitchFamily="2" charset="-122"/>
                </a:rPr>
                <a:t>σ</a:t>
              </a:r>
            </a:p>
          </p:txBody>
        </p:sp>
      </p:grpSp>
      <p:sp>
        <p:nvSpPr>
          <p:cNvPr id="24581" name="Oval 5"/>
          <p:cNvSpPr>
            <a:spLocks noChangeArrowheads="1"/>
          </p:cNvSpPr>
          <p:nvPr/>
        </p:nvSpPr>
        <p:spPr bwMode="auto">
          <a:xfrm rot="1683596">
            <a:off x="6773863" y="3124200"/>
            <a:ext cx="1295400" cy="533400"/>
          </a:xfrm>
          <a:prstGeom prst="ellipse">
            <a:avLst/>
          </a:prstGeom>
          <a:solidFill>
            <a:srgbClr val="FFFFFF"/>
          </a:solidFill>
          <a:ln w="28575">
            <a:solidFill>
              <a:srgbClr val="0000CC"/>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aphicFrame>
        <p:nvGraphicFramePr>
          <p:cNvPr id="24594" name="Object 18"/>
          <p:cNvGraphicFramePr>
            <a:graphicFrameLocks noChangeAspect="1"/>
          </p:cNvGraphicFramePr>
          <p:nvPr/>
        </p:nvGraphicFramePr>
        <p:xfrm>
          <a:off x="6532563" y="2590800"/>
          <a:ext cx="519112" cy="330200"/>
        </p:xfrm>
        <a:graphic>
          <a:graphicData uri="http://schemas.openxmlformats.org/presentationml/2006/ole">
            <mc:AlternateContent xmlns:mc="http://schemas.openxmlformats.org/markup-compatibility/2006">
              <mc:Choice xmlns:v="urn:schemas-microsoft-com:vml" Requires="v">
                <p:oleObj name="Equation" r:id="rId5" imgW="495180" imgH="304890" progId="Equation.3">
                  <p:embed/>
                </p:oleObj>
              </mc:Choice>
              <mc:Fallback>
                <p:oleObj name="Equation" r:id="rId5" imgW="495180" imgH="304890" progId="Equation.3">
                  <p:embed/>
                  <p:pic>
                    <p:nvPicPr>
                      <p:cNvPr id="0" name="Object 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32563" y="2590800"/>
                        <a:ext cx="519112"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7" name="Object 21"/>
          <p:cNvGraphicFramePr>
            <a:graphicFrameLocks noChangeAspect="1"/>
          </p:cNvGraphicFramePr>
          <p:nvPr/>
        </p:nvGraphicFramePr>
        <p:xfrm>
          <a:off x="3276600" y="5638800"/>
          <a:ext cx="1905000" cy="762000"/>
        </p:xfrm>
        <a:graphic>
          <a:graphicData uri="http://schemas.openxmlformats.org/presentationml/2006/ole">
            <mc:AlternateContent xmlns:mc="http://schemas.openxmlformats.org/markup-compatibility/2006">
              <mc:Choice xmlns:v="urn:schemas-microsoft-com:vml" Requires="v">
                <p:oleObj name="公式" r:id="rId7" imgW="1219320" imgH="419190" progId="Equation.3">
                  <p:embed/>
                </p:oleObj>
              </mc:Choice>
              <mc:Fallback>
                <p:oleObj name="公式" r:id="rId7" imgW="1219320" imgH="419190" progId="Equation.3">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76600" y="5638800"/>
                        <a:ext cx="1905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58"/>
          <p:cNvGrpSpPr>
            <a:grpSpLocks/>
          </p:cNvGrpSpPr>
          <p:nvPr/>
        </p:nvGrpSpPr>
        <p:grpSpPr bwMode="auto">
          <a:xfrm>
            <a:off x="7459663" y="2514600"/>
            <a:ext cx="779462" cy="1111250"/>
            <a:chOff x="4608" y="1920"/>
            <a:chExt cx="491" cy="700"/>
          </a:xfrm>
        </p:grpSpPr>
        <p:sp>
          <p:nvSpPr>
            <p:cNvPr id="8217" name="Line 11"/>
            <p:cNvSpPr>
              <a:spLocks noChangeShapeType="1"/>
            </p:cNvSpPr>
            <p:nvPr/>
          </p:nvSpPr>
          <p:spPr bwMode="auto">
            <a:xfrm flipV="1">
              <a:off x="4608" y="2016"/>
              <a:ext cx="240" cy="432"/>
            </a:xfrm>
            <a:prstGeom prst="line">
              <a:avLst/>
            </a:prstGeom>
            <a:noFill/>
            <a:ln w="28575">
              <a:solidFill>
                <a:srgbClr val="CC3300"/>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8218" name="Object 15"/>
            <p:cNvGraphicFramePr>
              <a:graphicFrameLocks noChangeAspect="1"/>
            </p:cNvGraphicFramePr>
            <p:nvPr/>
          </p:nvGraphicFramePr>
          <p:xfrm>
            <a:off x="4884" y="1920"/>
            <a:ext cx="215" cy="240"/>
          </p:xfrm>
          <a:graphic>
            <a:graphicData uri="http://schemas.openxmlformats.org/presentationml/2006/ole">
              <mc:AlternateContent xmlns:mc="http://schemas.openxmlformats.org/markup-compatibility/2006">
                <mc:Choice xmlns:v="urn:schemas-microsoft-com:vml" Requires="v">
                  <p:oleObj name="Equation" r:id="rId9" imgW="314280" imgH="352335" progId="Equation.3">
                    <p:embed/>
                  </p:oleObj>
                </mc:Choice>
                <mc:Fallback>
                  <p:oleObj name="Equation" r:id="rId9" imgW="314280" imgH="352335"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4" y="1920"/>
                          <a:ext cx="21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9" name="Text Box 24"/>
            <p:cNvSpPr txBox="1">
              <a:spLocks noChangeArrowheads="1"/>
            </p:cNvSpPr>
            <p:nvPr/>
          </p:nvSpPr>
          <p:spPr bwMode="auto">
            <a:xfrm>
              <a:off x="4608" y="233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P</a:t>
              </a:r>
            </a:p>
          </p:txBody>
        </p:sp>
      </p:grpSp>
      <p:graphicFrame>
        <p:nvGraphicFramePr>
          <p:cNvPr id="24606" name="Object 30"/>
          <p:cNvGraphicFramePr>
            <a:graphicFrameLocks noChangeAspect="1"/>
          </p:cNvGraphicFramePr>
          <p:nvPr/>
        </p:nvGraphicFramePr>
        <p:xfrm>
          <a:off x="1695450" y="1441450"/>
          <a:ext cx="2374900" cy="1295400"/>
        </p:xfrm>
        <a:graphic>
          <a:graphicData uri="http://schemas.openxmlformats.org/presentationml/2006/ole">
            <mc:AlternateContent xmlns:mc="http://schemas.openxmlformats.org/markup-compatibility/2006">
              <mc:Choice xmlns:v="urn:schemas-microsoft-com:vml" Requires="v">
                <p:oleObj name="公式" r:id="rId11" imgW="2343060" imgH="1266735" progId="Equation.3">
                  <p:embed/>
                </p:oleObj>
              </mc:Choice>
              <mc:Fallback>
                <p:oleObj name="公式" r:id="rId11" imgW="2343060" imgH="1266735" progId="Equation.3">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95450" y="1441450"/>
                        <a:ext cx="23749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8" name="Object 32"/>
          <p:cNvGraphicFramePr>
            <a:graphicFrameLocks noChangeAspect="1"/>
          </p:cNvGraphicFramePr>
          <p:nvPr/>
        </p:nvGraphicFramePr>
        <p:xfrm>
          <a:off x="1574800" y="4800600"/>
          <a:ext cx="2019300" cy="762000"/>
        </p:xfrm>
        <a:graphic>
          <a:graphicData uri="http://schemas.openxmlformats.org/presentationml/2006/ole">
            <mc:AlternateContent xmlns:mc="http://schemas.openxmlformats.org/markup-compatibility/2006">
              <mc:Choice xmlns:v="urn:schemas-microsoft-com:vml" Requires="v">
                <p:oleObj name="Equation" r:id="rId13" imgW="1990710" imgH="733515" progId="Equation.3">
                  <p:embed/>
                </p:oleObj>
              </mc:Choice>
              <mc:Fallback>
                <p:oleObj name="Equation" r:id="rId13" imgW="1990710" imgH="733515" progId="Equation.3">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74800" y="4800600"/>
                        <a:ext cx="20193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609" name="Object 33"/>
          <p:cNvGraphicFramePr>
            <a:graphicFrameLocks noChangeAspect="1"/>
          </p:cNvGraphicFramePr>
          <p:nvPr/>
        </p:nvGraphicFramePr>
        <p:xfrm>
          <a:off x="406400" y="5638800"/>
          <a:ext cx="2374900" cy="977900"/>
        </p:xfrm>
        <a:graphic>
          <a:graphicData uri="http://schemas.openxmlformats.org/presentationml/2006/ole">
            <mc:AlternateContent xmlns:mc="http://schemas.openxmlformats.org/markup-compatibility/2006">
              <mc:Choice xmlns:v="urn:schemas-microsoft-com:vml" Requires="v">
                <p:oleObj name="Equation" r:id="rId15" imgW="2343060" imgH="952410" progId="Equation.3">
                  <p:embed/>
                </p:oleObj>
              </mc:Choice>
              <mc:Fallback>
                <p:oleObj name="Equation" r:id="rId15" imgW="2343060" imgH="952410" progId="Equation.3">
                  <p:embed/>
                  <p:pic>
                    <p:nvPicPr>
                      <p:cNvPr id="0" name="Object 3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400" y="5638800"/>
                        <a:ext cx="23749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62"/>
          <p:cNvGrpSpPr>
            <a:grpSpLocks/>
          </p:cNvGrpSpPr>
          <p:nvPr/>
        </p:nvGrpSpPr>
        <p:grpSpPr bwMode="auto">
          <a:xfrm>
            <a:off x="679450" y="2908300"/>
            <a:ext cx="4337050" cy="1720850"/>
            <a:chOff x="428" y="1832"/>
            <a:chExt cx="2732" cy="1084"/>
          </a:xfrm>
        </p:grpSpPr>
        <p:graphicFrame>
          <p:nvGraphicFramePr>
            <p:cNvPr id="8215" name="Object 36"/>
            <p:cNvGraphicFramePr>
              <a:graphicFrameLocks noChangeAspect="1"/>
            </p:cNvGraphicFramePr>
            <p:nvPr/>
          </p:nvGraphicFramePr>
          <p:xfrm>
            <a:off x="480" y="1832"/>
            <a:ext cx="2680" cy="432"/>
          </p:xfrm>
          <a:graphic>
            <a:graphicData uri="http://schemas.openxmlformats.org/presentationml/2006/ole">
              <mc:AlternateContent xmlns:mc="http://schemas.openxmlformats.org/markup-compatibility/2006">
                <mc:Choice xmlns:v="urn:schemas-microsoft-com:vml" Requires="v">
                  <p:oleObj name="公式" r:id="rId17" imgW="4229010" imgH="657225" progId="Equation.3">
                    <p:embed/>
                  </p:oleObj>
                </mc:Choice>
                <mc:Fallback>
                  <p:oleObj name="公式" r:id="rId17" imgW="4229010" imgH="657225" progId="Equation.3">
                    <p:embed/>
                    <p:pic>
                      <p:nvPicPr>
                        <p:cNvPr id="0" name="Object 3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0" y="1832"/>
                          <a:ext cx="268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16" name="Object 41"/>
            <p:cNvGraphicFramePr>
              <a:graphicFrameLocks noChangeAspect="1"/>
            </p:cNvGraphicFramePr>
            <p:nvPr/>
          </p:nvGraphicFramePr>
          <p:xfrm>
            <a:off x="428" y="2484"/>
            <a:ext cx="1920" cy="432"/>
          </p:xfrm>
          <a:graphic>
            <a:graphicData uri="http://schemas.openxmlformats.org/presentationml/2006/ole">
              <mc:AlternateContent xmlns:mc="http://schemas.openxmlformats.org/markup-compatibility/2006">
                <mc:Choice xmlns:v="urn:schemas-microsoft-com:vml" Requires="v">
                  <p:oleObj name="公式" r:id="rId19" imgW="3019410" imgH="657225" progId="Equation.3">
                    <p:embed/>
                  </p:oleObj>
                </mc:Choice>
                <mc:Fallback>
                  <p:oleObj name="公式" r:id="rId19" imgW="3019410" imgH="657225" progId="Equation.3">
                    <p:embed/>
                    <p:pic>
                      <p:nvPicPr>
                        <p:cNvPr id="0" name="Object 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28" y="2484"/>
                          <a:ext cx="192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4620" name="Object 44"/>
          <p:cNvGraphicFramePr>
            <a:graphicFrameLocks noChangeAspect="1"/>
          </p:cNvGraphicFramePr>
          <p:nvPr/>
        </p:nvGraphicFramePr>
        <p:xfrm>
          <a:off x="3702050" y="4038600"/>
          <a:ext cx="1320800" cy="330200"/>
        </p:xfrm>
        <a:graphic>
          <a:graphicData uri="http://schemas.openxmlformats.org/presentationml/2006/ole">
            <mc:AlternateContent xmlns:mc="http://schemas.openxmlformats.org/markup-compatibility/2006">
              <mc:Choice xmlns:v="urn:schemas-microsoft-com:vml" Requires="v">
                <p:oleObj name="Equation" r:id="rId21" imgW="1295460" imgH="304890" progId="Equation.3">
                  <p:embed/>
                </p:oleObj>
              </mc:Choice>
              <mc:Fallback>
                <p:oleObj name="Equation" r:id="rId21" imgW="1295460" imgH="304890" progId="Equation.3">
                  <p:embed/>
                  <p:pic>
                    <p:nvPicPr>
                      <p:cNvPr id="0" name="Object 4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02050" y="4038600"/>
                        <a:ext cx="1320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95" name="Object 19"/>
          <p:cNvGraphicFramePr>
            <a:graphicFrameLocks noChangeAspect="1"/>
          </p:cNvGraphicFramePr>
          <p:nvPr/>
        </p:nvGraphicFramePr>
        <p:xfrm>
          <a:off x="5535613" y="3962400"/>
          <a:ext cx="596900" cy="330200"/>
        </p:xfrm>
        <a:graphic>
          <a:graphicData uri="http://schemas.openxmlformats.org/presentationml/2006/ole">
            <mc:AlternateContent xmlns:mc="http://schemas.openxmlformats.org/markup-compatibility/2006">
              <mc:Choice xmlns:v="urn:schemas-microsoft-com:vml" Requires="v">
                <p:oleObj name="Equation" r:id="rId23" imgW="571590" imgH="304890" progId="Equation.3">
                  <p:embed/>
                </p:oleObj>
              </mc:Choice>
              <mc:Fallback>
                <p:oleObj name="Equation" r:id="rId23" imgW="571590" imgH="304890" progId="Equation.3">
                  <p:embed/>
                  <p:pic>
                    <p:nvPicPr>
                      <p:cNvPr id="0" name="Object 1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535613" y="3962400"/>
                        <a:ext cx="5969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61"/>
          <p:cNvGrpSpPr>
            <a:grpSpLocks/>
          </p:cNvGrpSpPr>
          <p:nvPr/>
        </p:nvGrpSpPr>
        <p:grpSpPr bwMode="auto">
          <a:xfrm>
            <a:off x="6088063" y="3124200"/>
            <a:ext cx="1905000" cy="1752600"/>
            <a:chOff x="3835" y="1968"/>
            <a:chExt cx="1200" cy="1104"/>
          </a:xfrm>
        </p:grpSpPr>
        <p:sp>
          <p:nvSpPr>
            <p:cNvPr id="8210" name="Oval 6"/>
            <p:cNvSpPr>
              <a:spLocks noChangeArrowheads="1"/>
            </p:cNvSpPr>
            <p:nvPr/>
          </p:nvSpPr>
          <p:spPr bwMode="auto">
            <a:xfrm rot="1683596">
              <a:off x="3835" y="2688"/>
              <a:ext cx="816" cy="336"/>
            </a:xfrm>
            <a:prstGeom prst="ellipse">
              <a:avLst/>
            </a:prstGeom>
            <a:solidFill>
              <a:srgbClr val="FFFFFF"/>
            </a:solidFill>
            <a:ln w="28575">
              <a:solidFill>
                <a:srgbClr val="0000CC"/>
              </a:solidFill>
              <a:prstDash val="dash"/>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8211" name="Line 9"/>
            <p:cNvSpPr>
              <a:spLocks noChangeShapeType="1"/>
            </p:cNvSpPr>
            <p:nvPr/>
          </p:nvSpPr>
          <p:spPr bwMode="auto">
            <a:xfrm flipV="1">
              <a:off x="4843" y="2304"/>
              <a:ext cx="192" cy="336"/>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2" name="Line 10"/>
            <p:cNvSpPr>
              <a:spLocks noChangeShapeType="1"/>
            </p:cNvSpPr>
            <p:nvPr/>
          </p:nvSpPr>
          <p:spPr bwMode="auto">
            <a:xfrm flipV="1">
              <a:off x="4123" y="1968"/>
              <a:ext cx="192" cy="336"/>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3" name="Line 48"/>
            <p:cNvSpPr>
              <a:spLocks noChangeShapeType="1"/>
            </p:cNvSpPr>
            <p:nvPr/>
          </p:nvSpPr>
          <p:spPr bwMode="auto">
            <a:xfrm flipV="1">
              <a:off x="4603" y="2640"/>
              <a:ext cx="240" cy="432"/>
            </a:xfrm>
            <a:prstGeom prst="line">
              <a:avLst/>
            </a:prstGeom>
            <a:noFill/>
            <a:ln w="28575">
              <a:solidFill>
                <a:srgbClr val="0000C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4" name="Line 49"/>
            <p:cNvSpPr>
              <a:spLocks noChangeShapeType="1"/>
            </p:cNvSpPr>
            <p:nvPr/>
          </p:nvSpPr>
          <p:spPr bwMode="auto">
            <a:xfrm flipV="1">
              <a:off x="3883" y="2304"/>
              <a:ext cx="240" cy="384"/>
            </a:xfrm>
            <a:prstGeom prst="line">
              <a:avLst/>
            </a:prstGeom>
            <a:noFill/>
            <a:ln w="28575">
              <a:solidFill>
                <a:srgbClr val="0000CC"/>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631" name="Rectangle 55"/>
          <p:cNvSpPr>
            <a:spLocks noChangeArrowheads="1"/>
          </p:cNvSpPr>
          <p:nvPr/>
        </p:nvSpPr>
        <p:spPr bwMode="auto">
          <a:xfrm>
            <a:off x="0" y="12954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5" fill="hold" grpId="0" nodeType="after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blinds(vertical)">
                                      <p:cBhvr>
                                        <p:cTn id="7" dur="500"/>
                                        <p:tgtEl>
                                          <p:spTgt spid="24578"/>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24631"/>
                                        </p:tgtEl>
                                        <p:attrNameLst>
                                          <p:attrName>style.visibility</p:attrName>
                                        </p:attrNameLst>
                                      </p:cBhvr>
                                      <p:to>
                                        <p:strVal val="visible"/>
                                      </p:to>
                                    </p:set>
                                    <p:animEffect transition="in" filter="strips(upRight)">
                                      <p:cBhvr>
                                        <p:cTn id="11" dur="500"/>
                                        <p:tgtEl>
                                          <p:spTgt spid="24631"/>
                                        </p:tgtEl>
                                      </p:cBhvr>
                                    </p:animEffect>
                                  </p:childTnLst>
                                </p:cTn>
                              </p:par>
                            </p:childTnLst>
                          </p:cTn>
                        </p:par>
                        <p:par>
                          <p:cTn id="12" fill="hold" nodeType="afterGroup">
                            <p:stCondLst>
                              <p:cond delay="1000"/>
                            </p:stCondLst>
                            <p:childTnLst>
                              <p:par>
                                <p:cTn id="13" presetID="2" presetClass="entr" presetSubtype="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24581"/>
                                        </p:tgtEl>
                                        <p:attrNameLst>
                                          <p:attrName>style.visibility</p:attrName>
                                        </p:attrNameLst>
                                      </p:cBhvr>
                                      <p:to>
                                        <p:strVal val="visible"/>
                                      </p:to>
                                    </p:set>
                                    <p:anim calcmode="lin" valueType="num">
                                      <p:cBhvr>
                                        <p:cTn id="26" dur="500" fill="hold"/>
                                        <p:tgtEl>
                                          <p:spTgt spid="24581"/>
                                        </p:tgtEl>
                                        <p:attrNameLst>
                                          <p:attrName>ppt_w</p:attrName>
                                        </p:attrNameLst>
                                      </p:cBhvr>
                                      <p:tavLst>
                                        <p:tav tm="0">
                                          <p:val>
                                            <p:fltVal val="0"/>
                                          </p:val>
                                        </p:tav>
                                        <p:tav tm="100000">
                                          <p:val>
                                            <p:strVal val="#ppt_w"/>
                                          </p:val>
                                        </p:tav>
                                      </p:tavLst>
                                    </p:anim>
                                    <p:anim calcmode="lin" valueType="num">
                                      <p:cBhvr>
                                        <p:cTn id="27" dur="500" fill="hold"/>
                                        <p:tgtEl>
                                          <p:spTgt spid="24581"/>
                                        </p:tgtEl>
                                        <p:attrNameLst>
                                          <p:attrName>ppt_h</p:attrName>
                                        </p:attrNameLst>
                                      </p:cBhvr>
                                      <p:tavLst>
                                        <p:tav tm="0">
                                          <p:val>
                                            <p:fltVal val="0"/>
                                          </p:val>
                                        </p:tav>
                                        <p:tav tm="100000">
                                          <p:val>
                                            <p:strVal val="#ppt_h"/>
                                          </p:val>
                                        </p:tav>
                                      </p:tavLst>
                                    </p:anim>
                                  </p:childTnLst>
                                </p:cTn>
                              </p:par>
                            </p:childTnLst>
                          </p:cTn>
                        </p:par>
                        <p:par>
                          <p:cTn id="28" fill="hold" nodeType="afterGroup">
                            <p:stCondLst>
                              <p:cond delay="500"/>
                            </p:stCondLst>
                            <p:childTnLst>
                              <p:par>
                                <p:cTn id="29" presetID="22" presetClass="entr" presetSubtype="2" fill="hold" nodeType="afterEffect">
                                  <p:stCondLst>
                                    <p:cond delay="0"/>
                                  </p:stCondLst>
                                  <p:childTnLst>
                                    <p:set>
                                      <p:cBhvr>
                                        <p:cTn id="30" dur="1" fill="hold">
                                          <p:stCondLst>
                                            <p:cond delay="0"/>
                                          </p:stCondLst>
                                        </p:cTn>
                                        <p:tgtEl>
                                          <p:spTgt spid="24594"/>
                                        </p:tgtEl>
                                        <p:attrNameLst>
                                          <p:attrName>style.visibility</p:attrName>
                                        </p:attrNameLst>
                                      </p:cBhvr>
                                      <p:to>
                                        <p:strVal val="visible"/>
                                      </p:to>
                                    </p:set>
                                    <p:animEffect transition="in" filter="wipe(right)">
                                      <p:cBhvr>
                                        <p:cTn id="31" dur="500"/>
                                        <p:tgtEl>
                                          <p:spTgt spid="2459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up)">
                                      <p:cBhvr>
                                        <p:cTn id="36" dur="500"/>
                                        <p:tgtEl>
                                          <p:spTgt spid="6"/>
                                        </p:tgtEl>
                                      </p:cBhvr>
                                    </p:animEffect>
                                  </p:childTnLst>
                                </p:cTn>
                              </p:par>
                            </p:childTnLst>
                          </p:cTn>
                        </p:par>
                        <p:par>
                          <p:cTn id="37" fill="hold" nodeType="afterGroup">
                            <p:stCondLst>
                              <p:cond delay="500"/>
                            </p:stCondLst>
                            <p:childTnLst>
                              <p:par>
                                <p:cTn id="38" presetID="22" presetClass="entr" presetSubtype="2" fill="hold" nodeType="afterEffect">
                                  <p:stCondLst>
                                    <p:cond delay="0"/>
                                  </p:stCondLst>
                                  <p:childTnLst>
                                    <p:set>
                                      <p:cBhvr>
                                        <p:cTn id="39" dur="1" fill="hold">
                                          <p:stCondLst>
                                            <p:cond delay="0"/>
                                          </p:stCondLst>
                                        </p:cTn>
                                        <p:tgtEl>
                                          <p:spTgt spid="24595"/>
                                        </p:tgtEl>
                                        <p:attrNameLst>
                                          <p:attrName>style.visibility</p:attrName>
                                        </p:attrNameLst>
                                      </p:cBhvr>
                                      <p:to>
                                        <p:strVal val="visible"/>
                                      </p:to>
                                    </p:set>
                                    <p:animEffect transition="in" filter="wipe(right)">
                                      <p:cBhvr>
                                        <p:cTn id="40" dur="500"/>
                                        <p:tgtEl>
                                          <p:spTgt spid="2459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24606"/>
                                        </p:tgtEl>
                                        <p:attrNameLst>
                                          <p:attrName>style.visibility</p:attrName>
                                        </p:attrNameLst>
                                      </p:cBhvr>
                                      <p:to>
                                        <p:strVal val="visible"/>
                                      </p:to>
                                    </p:set>
                                    <p:animEffect transition="in" filter="blinds(horizontal)">
                                      <p:cBhvr>
                                        <p:cTn id="45" dur="500"/>
                                        <p:tgtEl>
                                          <p:spTgt spid="2460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1"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up)">
                                      <p:cBhvr>
                                        <p:cTn id="50" dur="500"/>
                                        <p:tgtEl>
                                          <p:spTgt spid="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24590"/>
                                        </p:tgtEl>
                                        <p:attrNameLst>
                                          <p:attrName>style.visibility</p:attrName>
                                        </p:attrNameLst>
                                      </p:cBhvr>
                                      <p:to>
                                        <p:strVal val="visible"/>
                                      </p:to>
                                    </p:set>
                                    <p:anim calcmode="lin" valueType="num">
                                      <p:cBhvr additive="base">
                                        <p:cTn id="55" dur="500" fill="hold"/>
                                        <p:tgtEl>
                                          <p:spTgt spid="24590"/>
                                        </p:tgtEl>
                                        <p:attrNameLst>
                                          <p:attrName>ppt_x</p:attrName>
                                        </p:attrNameLst>
                                      </p:cBhvr>
                                      <p:tavLst>
                                        <p:tav tm="0">
                                          <p:val>
                                            <p:strVal val="#ppt_x"/>
                                          </p:val>
                                        </p:tav>
                                        <p:tav tm="100000">
                                          <p:val>
                                            <p:strVal val="#ppt_x"/>
                                          </p:val>
                                        </p:tav>
                                      </p:tavLst>
                                    </p:anim>
                                    <p:anim calcmode="lin" valueType="num">
                                      <p:cBhvr additive="base">
                                        <p:cTn id="56" dur="500" fill="hold"/>
                                        <p:tgtEl>
                                          <p:spTgt spid="24590"/>
                                        </p:tgtEl>
                                        <p:attrNameLst>
                                          <p:attrName>ppt_y</p:attrName>
                                        </p:attrNameLst>
                                      </p:cBhvr>
                                      <p:tavLst>
                                        <p:tav tm="0">
                                          <p:val>
                                            <p:strVal val="1+#ppt_h/2"/>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5" fill="hold" nodeType="clickEffect">
                                  <p:stCondLst>
                                    <p:cond delay="0"/>
                                  </p:stCondLst>
                                  <p:childTnLst>
                                    <p:set>
                                      <p:cBhvr>
                                        <p:cTn id="60" dur="1" fill="hold">
                                          <p:stCondLst>
                                            <p:cond delay="0"/>
                                          </p:stCondLst>
                                        </p:cTn>
                                        <p:tgtEl>
                                          <p:spTgt spid="24620"/>
                                        </p:tgtEl>
                                        <p:attrNameLst>
                                          <p:attrName>style.visibility</p:attrName>
                                        </p:attrNameLst>
                                      </p:cBhvr>
                                      <p:to>
                                        <p:strVal val="visible"/>
                                      </p:to>
                                    </p:set>
                                    <p:animEffect transition="in" filter="blinds(vertical)">
                                      <p:cBhvr>
                                        <p:cTn id="61" dur="500"/>
                                        <p:tgtEl>
                                          <p:spTgt spid="2462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wipe(left)">
                                      <p:cBhvr>
                                        <p:cTn id="66" dur="500"/>
                                        <p:tgtEl>
                                          <p:spTgt spid="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nodeType="clickEffect">
                                  <p:stCondLst>
                                    <p:cond delay="0"/>
                                  </p:stCondLst>
                                  <p:childTnLst>
                                    <p:set>
                                      <p:cBhvr>
                                        <p:cTn id="70" dur="1" fill="hold">
                                          <p:stCondLst>
                                            <p:cond delay="0"/>
                                          </p:stCondLst>
                                        </p:cTn>
                                        <p:tgtEl>
                                          <p:spTgt spid="24608"/>
                                        </p:tgtEl>
                                        <p:attrNameLst>
                                          <p:attrName>style.visibility</p:attrName>
                                        </p:attrNameLst>
                                      </p:cBhvr>
                                      <p:to>
                                        <p:strVal val="visible"/>
                                      </p:to>
                                    </p:set>
                                    <p:animEffect transition="in" filter="blinds(horizontal)">
                                      <p:cBhvr>
                                        <p:cTn id="71" dur="500"/>
                                        <p:tgtEl>
                                          <p:spTgt spid="24608"/>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24609"/>
                                        </p:tgtEl>
                                        <p:attrNameLst>
                                          <p:attrName>style.visibility</p:attrName>
                                        </p:attrNameLst>
                                      </p:cBhvr>
                                      <p:to>
                                        <p:strVal val="visible"/>
                                      </p:to>
                                    </p:set>
                                    <p:animEffect transition="in" filter="blinds(horizontal)">
                                      <p:cBhvr>
                                        <p:cTn id="76" dur="500"/>
                                        <p:tgtEl>
                                          <p:spTgt spid="2460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32" fill="hold" nodeType="clickEffect">
                                  <p:stCondLst>
                                    <p:cond delay="0"/>
                                  </p:stCondLst>
                                  <p:childTnLst>
                                    <p:set>
                                      <p:cBhvr>
                                        <p:cTn id="80" dur="1" fill="hold">
                                          <p:stCondLst>
                                            <p:cond delay="0"/>
                                          </p:stCondLst>
                                        </p:cTn>
                                        <p:tgtEl>
                                          <p:spTgt spid="24597"/>
                                        </p:tgtEl>
                                        <p:attrNameLst>
                                          <p:attrName>style.visibility</p:attrName>
                                        </p:attrNameLst>
                                      </p:cBhvr>
                                      <p:to>
                                        <p:strVal val="visible"/>
                                      </p:to>
                                    </p:set>
                                    <p:animEffect transition="in" filter="box(out)">
                                      <p:cBhvr>
                                        <p:cTn id="81" dur="500"/>
                                        <p:tgtEl>
                                          <p:spTgt spid="245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utoUpdateAnimBg="0"/>
      <p:bldP spid="24581" grpId="0" animBg="1"/>
      <p:bldP spid="246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3"/>
          <p:cNvGrpSpPr>
            <a:grpSpLocks/>
          </p:cNvGrpSpPr>
          <p:nvPr/>
        </p:nvGrpSpPr>
        <p:grpSpPr bwMode="auto">
          <a:xfrm>
            <a:off x="1933575" y="2627313"/>
            <a:ext cx="5489575" cy="1914525"/>
            <a:chOff x="1296" y="1488"/>
            <a:chExt cx="3458" cy="1206"/>
          </a:xfrm>
        </p:grpSpPr>
        <p:sp>
          <p:nvSpPr>
            <p:cNvPr id="9243" name="Freeform 34"/>
            <p:cNvSpPr>
              <a:spLocks/>
            </p:cNvSpPr>
            <p:nvPr/>
          </p:nvSpPr>
          <p:spPr bwMode="auto">
            <a:xfrm>
              <a:off x="1296" y="1822"/>
              <a:ext cx="336" cy="578"/>
            </a:xfrm>
            <a:custGeom>
              <a:avLst/>
              <a:gdLst>
                <a:gd name="T0" fmla="*/ 336 w 336"/>
                <a:gd name="T1" fmla="*/ 578 h 578"/>
                <a:gd name="T2" fmla="*/ 214 w 336"/>
                <a:gd name="T3" fmla="*/ 552 h 578"/>
                <a:gd name="T4" fmla="*/ 91 w 336"/>
                <a:gd name="T5" fmla="*/ 489 h 578"/>
                <a:gd name="T6" fmla="*/ 22 w 336"/>
                <a:gd name="T7" fmla="*/ 388 h 578"/>
                <a:gd name="T8" fmla="*/ 0 w 336"/>
                <a:gd name="T9" fmla="*/ 290 h 578"/>
                <a:gd name="T10" fmla="*/ 22 w 336"/>
                <a:gd name="T11" fmla="*/ 184 h 578"/>
                <a:gd name="T12" fmla="*/ 65 w 336"/>
                <a:gd name="T13" fmla="*/ 115 h 578"/>
                <a:gd name="T14" fmla="*/ 144 w 336"/>
                <a:gd name="T15" fmla="*/ 50 h 578"/>
                <a:gd name="T16" fmla="*/ 290 w 336"/>
                <a:gd name="T17" fmla="*/ 0 h 5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6"/>
                <a:gd name="T28" fmla="*/ 0 h 578"/>
                <a:gd name="T29" fmla="*/ 336 w 336"/>
                <a:gd name="T30" fmla="*/ 578 h 5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6" h="578">
                  <a:moveTo>
                    <a:pt x="336" y="578"/>
                  </a:moveTo>
                  <a:cubicBezTo>
                    <a:pt x="316" y="574"/>
                    <a:pt x="255" y="567"/>
                    <a:pt x="214" y="552"/>
                  </a:cubicBezTo>
                  <a:cubicBezTo>
                    <a:pt x="173" y="537"/>
                    <a:pt x="123" y="516"/>
                    <a:pt x="91" y="489"/>
                  </a:cubicBezTo>
                  <a:cubicBezTo>
                    <a:pt x="59" y="462"/>
                    <a:pt x="37" y="421"/>
                    <a:pt x="22" y="388"/>
                  </a:cubicBezTo>
                  <a:cubicBezTo>
                    <a:pt x="7" y="355"/>
                    <a:pt x="0" y="324"/>
                    <a:pt x="0" y="290"/>
                  </a:cubicBezTo>
                  <a:cubicBezTo>
                    <a:pt x="0" y="256"/>
                    <a:pt x="11" y="213"/>
                    <a:pt x="22" y="184"/>
                  </a:cubicBezTo>
                  <a:cubicBezTo>
                    <a:pt x="33" y="155"/>
                    <a:pt x="45" y="137"/>
                    <a:pt x="65" y="115"/>
                  </a:cubicBezTo>
                  <a:cubicBezTo>
                    <a:pt x="85" y="93"/>
                    <a:pt x="107" y="69"/>
                    <a:pt x="144" y="50"/>
                  </a:cubicBezTo>
                  <a:cubicBezTo>
                    <a:pt x="181" y="31"/>
                    <a:pt x="260" y="10"/>
                    <a:pt x="290" y="0"/>
                  </a:cubicBezTo>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244" name="Freeform 35"/>
            <p:cNvSpPr>
              <a:spLocks/>
            </p:cNvSpPr>
            <p:nvPr/>
          </p:nvSpPr>
          <p:spPr bwMode="auto">
            <a:xfrm>
              <a:off x="4080" y="1488"/>
              <a:ext cx="674" cy="1206"/>
            </a:xfrm>
            <a:custGeom>
              <a:avLst/>
              <a:gdLst>
                <a:gd name="T0" fmla="*/ 46 w 674"/>
                <a:gd name="T1" fmla="*/ 1206 h 1206"/>
                <a:gd name="T2" fmla="*/ 200 w 674"/>
                <a:gd name="T3" fmla="*/ 1189 h 1206"/>
                <a:gd name="T4" fmla="*/ 365 w 674"/>
                <a:gd name="T5" fmla="*/ 1122 h 1206"/>
                <a:gd name="T6" fmla="*/ 485 w 674"/>
                <a:gd name="T7" fmla="*/ 1031 h 1206"/>
                <a:gd name="T8" fmla="*/ 579 w 674"/>
                <a:gd name="T9" fmla="*/ 918 h 1206"/>
                <a:gd name="T10" fmla="*/ 622 w 674"/>
                <a:gd name="T11" fmla="*/ 834 h 1206"/>
                <a:gd name="T12" fmla="*/ 658 w 674"/>
                <a:gd name="T13" fmla="*/ 724 h 1206"/>
                <a:gd name="T14" fmla="*/ 668 w 674"/>
                <a:gd name="T15" fmla="*/ 532 h 1206"/>
                <a:gd name="T16" fmla="*/ 624 w 674"/>
                <a:gd name="T17" fmla="*/ 380 h 1206"/>
                <a:gd name="T18" fmla="*/ 572 w 674"/>
                <a:gd name="T19" fmla="*/ 284 h 1206"/>
                <a:gd name="T20" fmla="*/ 524 w 674"/>
                <a:gd name="T21" fmla="*/ 217 h 1206"/>
                <a:gd name="T22" fmla="*/ 456 w 674"/>
                <a:gd name="T23" fmla="*/ 150 h 1206"/>
                <a:gd name="T24" fmla="*/ 382 w 674"/>
                <a:gd name="T25" fmla="*/ 102 h 1206"/>
                <a:gd name="T26" fmla="*/ 269 w 674"/>
                <a:gd name="T27" fmla="*/ 44 h 1206"/>
                <a:gd name="T28" fmla="*/ 149 w 674"/>
                <a:gd name="T29" fmla="*/ 13 h 1206"/>
                <a:gd name="T30" fmla="*/ 70 w 674"/>
                <a:gd name="T31" fmla="*/ 1 h 1206"/>
                <a:gd name="T32" fmla="*/ 0 w 674"/>
                <a:gd name="T33" fmla="*/ 6 h 12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4"/>
                <a:gd name="T52" fmla="*/ 0 h 1206"/>
                <a:gd name="T53" fmla="*/ 674 w 674"/>
                <a:gd name="T54" fmla="*/ 1206 h 12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4" h="1206">
                  <a:moveTo>
                    <a:pt x="46" y="1206"/>
                  </a:moveTo>
                  <a:cubicBezTo>
                    <a:pt x="72" y="1203"/>
                    <a:pt x="147" y="1203"/>
                    <a:pt x="200" y="1189"/>
                  </a:cubicBezTo>
                  <a:cubicBezTo>
                    <a:pt x="253" y="1175"/>
                    <a:pt x="317" y="1148"/>
                    <a:pt x="365" y="1122"/>
                  </a:cubicBezTo>
                  <a:cubicBezTo>
                    <a:pt x="413" y="1096"/>
                    <a:pt x="449" y="1065"/>
                    <a:pt x="485" y="1031"/>
                  </a:cubicBezTo>
                  <a:cubicBezTo>
                    <a:pt x="521" y="997"/>
                    <a:pt x="556" y="951"/>
                    <a:pt x="579" y="918"/>
                  </a:cubicBezTo>
                  <a:cubicBezTo>
                    <a:pt x="602" y="885"/>
                    <a:pt x="609" y="866"/>
                    <a:pt x="622" y="834"/>
                  </a:cubicBezTo>
                  <a:cubicBezTo>
                    <a:pt x="635" y="802"/>
                    <a:pt x="650" y="774"/>
                    <a:pt x="658" y="724"/>
                  </a:cubicBezTo>
                  <a:cubicBezTo>
                    <a:pt x="666" y="674"/>
                    <a:pt x="674" y="589"/>
                    <a:pt x="668" y="532"/>
                  </a:cubicBezTo>
                  <a:cubicBezTo>
                    <a:pt x="662" y="475"/>
                    <a:pt x="640" y="421"/>
                    <a:pt x="624" y="380"/>
                  </a:cubicBezTo>
                  <a:cubicBezTo>
                    <a:pt x="608" y="339"/>
                    <a:pt x="589" y="311"/>
                    <a:pt x="572" y="284"/>
                  </a:cubicBezTo>
                  <a:cubicBezTo>
                    <a:pt x="555" y="257"/>
                    <a:pt x="543" y="239"/>
                    <a:pt x="524" y="217"/>
                  </a:cubicBezTo>
                  <a:cubicBezTo>
                    <a:pt x="505" y="195"/>
                    <a:pt x="480" y="169"/>
                    <a:pt x="456" y="150"/>
                  </a:cubicBezTo>
                  <a:cubicBezTo>
                    <a:pt x="432" y="131"/>
                    <a:pt x="413" y="120"/>
                    <a:pt x="382" y="102"/>
                  </a:cubicBezTo>
                  <a:cubicBezTo>
                    <a:pt x="351" y="84"/>
                    <a:pt x="308" y="59"/>
                    <a:pt x="269" y="44"/>
                  </a:cubicBezTo>
                  <a:cubicBezTo>
                    <a:pt x="230" y="29"/>
                    <a:pt x="182" y="20"/>
                    <a:pt x="149" y="13"/>
                  </a:cubicBezTo>
                  <a:cubicBezTo>
                    <a:pt x="116" y="6"/>
                    <a:pt x="95" y="2"/>
                    <a:pt x="70" y="1"/>
                  </a:cubicBezTo>
                  <a:cubicBezTo>
                    <a:pt x="45" y="0"/>
                    <a:pt x="15" y="5"/>
                    <a:pt x="0" y="6"/>
                  </a:cubicBezTo>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245" name="Line 36"/>
            <p:cNvSpPr>
              <a:spLocks noChangeShapeType="1"/>
            </p:cNvSpPr>
            <p:nvPr/>
          </p:nvSpPr>
          <p:spPr bwMode="auto">
            <a:xfrm flipV="1">
              <a:off x="1584" y="1488"/>
              <a:ext cx="2544"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246" name="Line 37"/>
            <p:cNvSpPr>
              <a:spLocks noChangeShapeType="1"/>
            </p:cNvSpPr>
            <p:nvPr/>
          </p:nvSpPr>
          <p:spPr bwMode="auto">
            <a:xfrm>
              <a:off x="1632" y="2400"/>
              <a:ext cx="2496" cy="288"/>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3" name="Group 38"/>
          <p:cNvGrpSpPr>
            <a:grpSpLocks/>
          </p:cNvGrpSpPr>
          <p:nvPr/>
        </p:nvGrpSpPr>
        <p:grpSpPr bwMode="auto">
          <a:xfrm>
            <a:off x="1933575" y="2627313"/>
            <a:ext cx="5489575" cy="1914525"/>
            <a:chOff x="1296" y="1488"/>
            <a:chExt cx="3458" cy="1206"/>
          </a:xfrm>
        </p:grpSpPr>
        <p:sp>
          <p:nvSpPr>
            <p:cNvPr id="9239" name="Freeform 39"/>
            <p:cNvSpPr>
              <a:spLocks/>
            </p:cNvSpPr>
            <p:nvPr/>
          </p:nvSpPr>
          <p:spPr bwMode="auto">
            <a:xfrm>
              <a:off x="1296" y="1822"/>
              <a:ext cx="336" cy="578"/>
            </a:xfrm>
            <a:custGeom>
              <a:avLst/>
              <a:gdLst>
                <a:gd name="T0" fmla="*/ 336 w 336"/>
                <a:gd name="T1" fmla="*/ 578 h 578"/>
                <a:gd name="T2" fmla="*/ 214 w 336"/>
                <a:gd name="T3" fmla="*/ 552 h 578"/>
                <a:gd name="T4" fmla="*/ 91 w 336"/>
                <a:gd name="T5" fmla="*/ 489 h 578"/>
                <a:gd name="T6" fmla="*/ 22 w 336"/>
                <a:gd name="T7" fmla="*/ 388 h 578"/>
                <a:gd name="T8" fmla="*/ 0 w 336"/>
                <a:gd name="T9" fmla="*/ 290 h 578"/>
                <a:gd name="T10" fmla="*/ 22 w 336"/>
                <a:gd name="T11" fmla="*/ 184 h 578"/>
                <a:gd name="T12" fmla="*/ 65 w 336"/>
                <a:gd name="T13" fmla="*/ 115 h 578"/>
                <a:gd name="T14" fmla="*/ 144 w 336"/>
                <a:gd name="T15" fmla="*/ 50 h 578"/>
                <a:gd name="T16" fmla="*/ 290 w 336"/>
                <a:gd name="T17" fmla="*/ 0 h 57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6"/>
                <a:gd name="T28" fmla="*/ 0 h 578"/>
                <a:gd name="T29" fmla="*/ 336 w 336"/>
                <a:gd name="T30" fmla="*/ 578 h 57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6" h="578">
                  <a:moveTo>
                    <a:pt x="336" y="578"/>
                  </a:moveTo>
                  <a:cubicBezTo>
                    <a:pt x="316" y="574"/>
                    <a:pt x="255" y="567"/>
                    <a:pt x="214" y="552"/>
                  </a:cubicBezTo>
                  <a:cubicBezTo>
                    <a:pt x="173" y="537"/>
                    <a:pt x="123" y="516"/>
                    <a:pt x="91" y="489"/>
                  </a:cubicBezTo>
                  <a:cubicBezTo>
                    <a:pt x="59" y="462"/>
                    <a:pt x="37" y="421"/>
                    <a:pt x="22" y="388"/>
                  </a:cubicBezTo>
                  <a:cubicBezTo>
                    <a:pt x="7" y="355"/>
                    <a:pt x="0" y="324"/>
                    <a:pt x="0" y="290"/>
                  </a:cubicBezTo>
                  <a:cubicBezTo>
                    <a:pt x="0" y="256"/>
                    <a:pt x="11" y="213"/>
                    <a:pt x="22" y="184"/>
                  </a:cubicBezTo>
                  <a:cubicBezTo>
                    <a:pt x="33" y="155"/>
                    <a:pt x="45" y="137"/>
                    <a:pt x="65" y="115"/>
                  </a:cubicBezTo>
                  <a:cubicBezTo>
                    <a:pt x="85" y="93"/>
                    <a:pt x="107" y="69"/>
                    <a:pt x="144" y="50"/>
                  </a:cubicBezTo>
                  <a:cubicBezTo>
                    <a:pt x="181" y="31"/>
                    <a:pt x="260" y="10"/>
                    <a:pt x="290" y="0"/>
                  </a:cubicBezTo>
                </a:path>
              </a:pathLst>
            </a:custGeom>
            <a:noFill/>
            <a:ln w="38100">
              <a:solidFill>
                <a:srgbClr val="FFFFEB"/>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240" name="Freeform 40"/>
            <p:cNvSpPr>
              <a:spLocks/>
            </p:cNvSpPr>
            <p:nvPr/>
          </p:nvSpPr>
          <p:spPr bwMode="auto">
            <a:xfrm>
              <a:off x="4080" y="1488"/>
              <a:ext cx="674" cy="1206"/>
            </a:xfrm>
            <a:custGeom>
              <a:avLst/>
              <a:gdLst>
                <a:gd name="T0" fmla="*/ 46 w 674"/>
                <a:gd name="T1" fmla="*/ 1206 h 1206"/>
                <a:gd name="T2" fmla="*/ 200 w 674"/>
                <a:gd name="T3" fmla="*/ 1189 h 1206"/>
                <a:gd name="T4" fmla="*/ 365 w 674"/>
                <a:gd name="T5" fmla="*/ 1122 h 1206"/>
                <a:gd name="T6" fmla="*/ 485 w 674"/>
                <a:gd name="T7" fmla="*/ 1031 h 1206"/>
                <a:gd name="T8" fmla="*/ 579 w 674"/>
                <a:gd name="T9" fmla="*/ 918 h 1206"/>
                <a:gd name="T10" fmla="*/ 622 w 674"/>
                <a:gd name="T11" fmla="*/ 834 h 1206"/>
                <a:gd name="T12" fmla="*/ 658 w 674"/>
                <a:gd name="T13" fmla="*/ 724 h 1206"/>
                <a:gd name="T14" fmla="*/ 668 w 674"/>
                <a:gd name="T15" fmla="*/ 532 h 1206"/>
                <a:gd name="T16" fmla="*/ 624 w 674"/>
                <a:gd name="T17" fmla="*/ 380 h 1206"/>
                <a:gd name="T18" fmla="*/ 572 w 674"/>
                <a:gd name="T19" fmla="*/ 284 h 1206"/>
                <a:gd name="T20" fmla="*/ 524 w 674"/>
                <a:gd name="T21" fmla="*/ 217 h 1206"/>
                <a:gd name="T22" fmla="*/ 456 w 674"/>
                <a:gd name="T23" fmla="*/ 150 h 1206"/>
                <a:gd name="T24" fmla="*/ 382 w 674"/>
                <a:gd name="T25" fmla="*/ 102 h 1206"/>
                <a:gd name="T26" fmla="*/ 269 w 674"/>
                <a:gd name="T27" fmla="*/ 44 h 1206"/>
                <a:gd name="T28" fmla="*/ 149 w 674"/>
                <a:gd name="T29" fmla="*/ 13 h 1206"/>
                <a:gd name="T30" fmla="*/ 70 w 674"/>
                <a:gd name="T31" fmla="*/ 1 h 1206"/>
                <a:gd name="T32" fmla="*/ 0 w 674"/>
                <a:gd name="T33" fmla="*/ 6 h 120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74"/>
                <a:gd name="T52" fmla="*/ 0 h 1206"/>
                <a:gd name="T53" fmla="*/ 674 w 674"/>
                <a:gd name="T54" fmla="*/ 1206 h 120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74" h="1206">
                  <a:moveTo>
                    <a:pt x="46" y="1206"/>
                  </a:moveTo>
                  <a:cubicBezTo>
                    <a:pt x="72" y="1203"/>
                    <a:pt x="147" y="1203"/>
                    <a:pt x="200" y="1189"/>
                  </a:cubicBezTo>
                  <a:cubicBezTo>
                    <a:pt x="253" y="1175"/>
                    <a:pt x="317" y="1148"/>
                    <a:pt x="365" y="1122"/>
                  </a:cubicBezTo>
                  <a:cubicBezTo>
                    <a:pt x="413" y="1096"/>
                    <a:pt x="449" y="1065"/>
                    <a:pt x="485" y="1031"/>
                  </a:cubicBezTo>
                  <a:cubicBezTo>
                    <a:pt x="521" y="997"/>
                    <a:pt x="556" y="951"/>
                    <a:pt x="579" y="918"/>
                  </a:cubicBezTo>
                  <a:cubicBezTo>
                    <a:pt x="602" y="885"/>
                    <a:pt x="609" y="866"/>
                    <a:pt x="622" y="834"/>
                  </a:cubicBezTo>
                  <a:cubicBezTo>
                    <a:pt x="635" y="802"/>
                    <a:pt x="650" y="774"/>
                    <a:pt x="658" y="724"/>
                  </a:cubicBezTo>
                  <a:cubicBezTo>
                    <a:pt x="666" y="674"/>
                    <a:pt x="674" y="589"/>
                    <a:pt x="668" y="532"/>
                  </a:cubicBezTo>
                  <a:cubicBezTo>
                    <a:pt x="662" y="475"/>
                    <a:pt x="640" y="421"/>
                    <a:pt x="624" y="380"/>
                  </a:cubicBezTo>
                  <a:cubicBezTo>
                    <a:pt x="608" y="339"/>
                    <a:pt x="589" y="311"/>
                    <a:pt x="572" y="284"/>
                  </a:cubicBezTo>
                  <a:cubicBezTo>
                    <a:pt x="555" y="257"/>
                    <a:pt x="543" y="239"/>
                    <a:pt x="524" y="217"/>
                  </a:cubicBezTo>
                  <a:cubicBezTo>
                    <a:pt x="505" y="195"/>
                    <a:pt x="480" y="169"/>
                    <a:pt x="456" y="150"/>
                  </a:cubicBezTo>
                  <a:cubicBezTo>
                    <a:pt x="432" y="131"/>
                    <a:pt x="413" y="120"/>
                    <a:pt x="382" y="102"/>
                  </a:cubicBezTo>
                  <a:cubicBezTo>
                    <a:pt x="351" y="84"/>
                    <a:pt x="308" y="59"/>
                    <a:pt x="269" y="44"/>
                  </a:cubicBezTo>
                  <a:cubicBezTo>
                    <a:pt x="230" y="29"/>
                    <a:pt x="182" y="20"/>
                    <a:pt x="149" y="13"/>
                  </a:cubicBezTo>
                  <a:cubicBezTo>
                    <a:pt x="116" y="6"/>
                    <a:pt x="95" y="2"/>
                    <a:pt x="70" y="1"/>
                  </a:cubicBezTo>
                  <a:cubicBezTo>
                    <a:pt x="45" y="0"/>
                    <a:pt x="15" y="5"/>
                    <a:pt x="0" y="6"/>
                  </a:cubicBezTo>
                </a:path>
              </a:pathLst>
            </a:custGeom>
            <a:noFill/>
            <a:ln w="38100">
              <a:solidFill>
                <a:srgbClr val="FFFFEB"/>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9241" name="Line 41"/>
            <p:cNvSpPr>
              <a:spLocks noChangeShapeType="1"/>
            </p:cNvSpPr>
            <p:nvPr/>
          </p:nvSpPr>
          <p:spPr bwMode="auto">
            <a:xfrm flipV="1">
              <a:off x="1584" y="1488"/>
              <a:ext cx="2544" cy="336"/>
            </a:xfrm>
            <a:prstGeom prst="line">
              <a:avLst/>
            </a:prstGeom>
            <a:noFill/>
            <a:ln w="38100">
              <a:solidFill>
                <a:srgbClr val="FFFFB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9242" name="Line 42"/>
            <p:cNvSpPr>
              <a:spLocks noChangeShapeType="1"/>
            </p:cNvSpPr>
            <p:nvPr/>
          </p:nvSpPr>
          <p:spPr bwMode="auto">
            <a:xfrm>
              <a:off x="1632" y="2400"/>
              <a:ext cx="2496" cy="288"/>
            </a:xfrm>
            <a:prstGeom prst="line">
              <a:avLst/>
            </a:prstGeom>
            <a:noFill/>
            <a:ln w="38100">
              <a:solidFill>
                <a:srgbClr val="FFFFBF"/>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2030" name="Text Box 46"/>
          <p:cNvSpPr txBox="1">
            <a:spLocks noChangeArrowheads="1"/>
          </p:cNvSpPr>
          <p:nvPr/>
        </p:nvSpPr>
        <p:spPr bwMode="auto">
          <a:xfrm>
            <a:off x="381000" y="304800"/>
            <a:ext cx="8153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4.</a:t>
            </a:r>
            <a:r>
              <a:rPr lang="zh-CN" altLang="en-US" sz="2800">
                <a:solidFill>
                  <a:schemeClr val="accent2"/>
                </a:solidFill>
                <a:latin typeface="宋体" pitchFamily="2" charset="-122"/>
              </a:rPr>
              <a:t>孤立的导体处于静电平衡时，它的表面各处的电荷面密度与各处表面的曲率有关，曲率大的地方电荷面密度大，曲率小的地方电荷面密度小，曲率为负（凹进去）的地方电荷面密度更小。</a:t>
            </a:r>
          </a:p>
        </p:txBody>
      </p:sp>
      <p:sp>
        <p:nvSpPr>
          <p:cNvPr id="42031" name="Text Box 47"/>
          <p:cNvSpPr txBox="1">
            <a:spLocks noChangeArrowheads="1"/>
          </p:cNvSpPr>
          <p:nvPr/>
        </p:nvSpPr>
        <p:spPr bwMode="auto">
          <a:xfrm>
            <a:off x="2238375" y="26495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q</a:t>
            </a:r>
          </a:p>
        </p:txBody>
      </p:sp>
      <p:sp>
        <p:nvSpPr>
          <p:cNvPr id="42039" name="Text Box 55"/>
          <p:cNvSpPr txBox="1">
            <a:spLocks noChangeArrowheads="1"/>
          </p:cNvSpPr>
          <p:nvPr/>
        </p:nvSpPr>
        <p:spPr bwMode="auto">
          <a:xfrm>
            <a:off x="5438775" y="242093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Q</a:t>
            </a:r>
          </a:p>
        </p:txBody>
      </p:sp>
      <p:graphicFrame>
        <p:nvGraphicFramePr>
          <p:cNvPr id="42041" name="Object 57"/>
          <p:cNvGraphicFramePr>
            <a:graphicFrameLocks noChangeAspect="1"/>
          </p:cNvGraphicFramePr>
          <p:nvPr>
            <p:extLst>
              <p:ext uri="{D42A27DB-BD31-4B8C-83A1-F6EECF244321}">
                <p14:modId xmlns:p14="http://schemas.microsoft.com/office/powerpoint/2010/main" val="1212753637"/>
              </p:ext>
            </p:extLst>
          </p:nvPr>
        </p:nvGraphicFramePr>
        <p:xfrm>
          <a:off x="1565275" y="4068763"/>
          <a:ext cx="2400300" cy="990600"/>
        </p:xfrm>
        <a:graphic>
          <a:graphicData uri="http://schemas.openxmlformats.org/presentationml/2006/ole">
            <mc:AlternateContent xmlns:mc="http://schemas.openxmlformats.org/markup-compatibility/2006">
              <mc:Choice xmlns:v="urn:schemas-microsoft-com:vml" Requires="v">
                <p:oleObj name="公式" r:id="rId3" imgW="2371680" imgH="962115" progId="Equation.3">
                  <p:embed/>
                </p:oleObj>
              </mc:Choice>
              <mc:Fallback>
                <p:oleObj name="公式" r:id="rId3" imgW="2371680" imgH="962115" progId="Equation.3">
                  <p:embed/>
                  <p:pic>
                    <p:nvPicPr>
                      <p:cNvPr id="0" name="Object 5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4068763"/>
                        <a:ext cx="24003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43" name="Object 59"/>
          <p:cNvGraphicFramePr>
            <a:graphicFrameLocks noChangeAspect="1"/>
          </p:cNvGraphicFramePr>
          <p:nvPr/>
        </p:nvGraphicFramePr>
        <p:xfrm>
          <a:off x="1571625" y="5192713"/>
          <a:ext cx="1981200" cy="531812"/>
        </p:xfrm>
        <a:graphic>
          <a:graphicData uri="http://schemas.openxmlformats.org/presentationml/2006/ole">
            <mc:AlternateContent xmlns:mc="http://schemas.openxmlformats.org/markup-compatibility/2006">
              <mc:Choice xmlns:v="urn:schemas-microsoft-com:vml" Requires="v">
                <p:oleObj name="公式" r:id="rId5" imgW="1952640" imgH="504915" progId="Equation.3">
                  <p:embed/>
                </p:oleObj>
              </mc:Choice>
              <mc:Fallback>
                <p:oleObj name="公式" r:id="rId5" imgW="1952640" imgH="504915" progId="Equation.3">
                  <p:embed/>
                  <p:pic>
                    <p:nvPicPr>
                      <p:cNvPr id="0" name="Object 5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1625" y="5192713"/>
                        <a:ext cx="198120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46" name="Object 62"/>
          <p:cNvGraphicFramePr>
            <a:graphicFrameLocks noChangeAspect="1"/>
          </p:cNvGraphicFramePr>
          <p:nvPr/>
        </p:nvGraphicFramePr>
        <p:xfrm>
          <a:off x="1654175" y="5878513"/>
          <a:ext cx="1816100" cy="531812"/>
        </p:xfrm>
        <a:graphic>
          <a:graphicData uri="http://schemas.openxmlformats.org/presentationml/2006/ole">
            <mc:AlternateContent xmlns:mc="http://schemas.openxmlformats.org/markup-compatibility/2006">
              <mc:Choice xmlns:v="urn:schemas-microsoft-com:vml" Requires="v">
                <p:oleObj name="公式" r:id="rId7" imgW="1790640" imgH="504915" progId="Equation.3">
                  <p:embed/>
                </p:oleObj>
              </mc:Choice>
              <mc:Fallback>
                <p:oleObj name="公式" r:id="rId7" imgW="1790640" imgH="504915" progId="Equation.3">
                  <p:embed/>
                  <p:pic>
                    <p:nvPicPr>
                      <p:cNvPr id="0" name="Object 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54175" y="5878513"/>
                        <a:ext cx="1816100" cy="531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49" name="Object 65"/>
          <p:cNvGraphicFramePr>
            <a:graphicFrameLocks noChangeAspect="1"/>
          </p:cNvGraphicFramePr>
          <p:nvPr/>
        </p:nvGraphicFramePr>
        <p:xfrm>
          <a:off x="5915025" y="5148263"/>
          <a:ext cx="1257300" cy="1028700"/>
        </p:xfrm>
        <a:graphic>
          <a:graphicData uri="http://schemas.openxmlformats.org/presentationml/2006/ole">
            <mc:AlternateContent xmlns:mc="http://schemas.openxmlformats.org/markup-compatibility/2006">
              <mc:Choice xmlns:v="urn:schemas-microsoft-com:vml" Requires="v">
                <p:oleObj name="Equation" r:id="rId9" imgW="1228770" imgH="1000125" progId="Equation.3">
                  <p:embed/>
                </p:oleObj>
              </mc:Choice>
              <mc:Fallback>
                <p:oleObj name="Equation" r:id="rId9" imgW="1228770" imgH="1000125" progId="Equation.3">
                  <p:embed/>
                  <p:pic>
                    <p:nvPicPr>
                      <p:cNvPr id="0" name="Object 6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15025" y="5148263"/>
                        <a:ext cx="12573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40" name="Text Box 56"/>
          <p:cNvSpPr txBox="1">
            <a:spLocks noChangeArrowheads="1"/>
          </p:cNvSpPr>
          <p:nvPr/>
        </p:nvSpPr>
        <p:spPr bwMode="auto">
          <a:xfrm>
            <a:off x="6810375" y="3251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R</a:t>
            </a:r>
          </a:p>
        </p:txBody>
      </p:sp>
      <p:grpSp>
        <p:nvGrpSpPr>
          <p:cNvPr id="4" name="Group 78"/>
          <p:cNvGrpSpPr>
            <a:grpSpLocks/>
          </p:cNvGrpSpPr>
          <p:nvPr/>
        </p:nvGrpSpPr>
        <p:grpSpPr bwMode="auto">
          <a:xfrm>
            <a:off x="5362575" y="2627313"/>
            <a:ext cx="2057400" cy="1905000"/>
            <a:chOff x="3456" y="1488"/>
            <a:chExt cx="1296" cy="1200"/>
          </a:xfrm>
        </p:grpSpPr>
        <p:sp>
          <p:nvSpPr>
            <p:cNvPr id="9237" name="Oval 44"/>
            <p:cNvSpPr>
              <a:spLocks noChangeArrowheads="1"/>
            </p:cNvSpPr>
            <p:nvPr/>
          </p:nvSpPr>
          <p:spPr bwMode="auto">
            <a:xfrm>
              <a:off x="3456" y="1488"/>
              <a:ext cx="1296" cy="1200"/>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9238" name="Line 68"/>
            <p:cNvSpPr>
              <a:spLocks noChangeShapeType="1"/>
            </p:cNvSpPr>
            <p:nvPr/>
          </p:nvSpPr>
          <p:spPr bwMode="auto">
            <a:xfrm flipV="1">
              <a:off x="4128" y="1824"/>
              <a:ext cx="576" cy="288"/>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5" name="Group 77"/>
          <p:cNvGrpSpPr>
            <a:grpSpLocks/>
          </p:cNvGrpSpPr>
          <p:nvPr/>
        </p:nvGrpSpPr>
        <p:grpSpPr bwMode="auto">
          <a:xfrm>
            <a:off x="1933575" y="3160713"/>
            <a:ext cx="990600" cy="914400"/>
            <a:chOff x="1296" y="1824"/>
            <a:chExt cx="624" cy="576"/>
          </a:xfrm>
        </p:grpSpPr>
        <p:sp>
          <p:nvSpPr>
            <p:cNvPr id="9235" name="Oval 43"/>
            <p:cNvSpPr>
              <a:spLocks noChangeArrowheads="1"/>
            </p:cNvSpPr>
            <p:nvPr/>
          </p:nvSpPr>
          <p:spPr bwMode="auto">
            <a:xfrm>
              <a:off x="1296" y="1824"/>
              <a:ext cx="624" cy="57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9236" name="Line 69"/>
            <p:cNvSpPr>
              <a:spLocks noChangeShapeType="1"/>
            </p:cNvSpPr>
            <p:nvPr/>
          </p:nvSpPr>
          <p:spPr bwMode="auto">
            <a:xfrm flipV="1">
              <a:off x="1584" y="1968"/>
              <a:ext cx="288" cy="144"/>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
        <p:nvSpPr>
          <p:cNvPr id="42058" name="Rectangle 74"/>
          <p:cNvSpPr>
            <a:spLocks noChangeArrowheads="1"/>
          </p:cNvSpPr>
          <p:nvPr/>
        </p:nvSpPr>
        <p:spPr bwMode="auto">
          <a:xfrm>
            <a:off x="0" y="2276475"/>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42060" name="Text Box 76"/>
          <p:cNvSpPr txBox="1">
            <a:spLocks noChangeArrowheads="1"/>
          </p:cNvSpPr>
          <p:nvPr/>
        </p:nvSpPr>
        <p:spPr bwMode="auto">
          <a:xfrm>
            <a:off x="2466975" y="3389313"/>
            <a:ext cx="322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chemeClr val="accent2"/>
                </a:solidFill>
              </a:rPr>
              <a:t>r</a:t>
            </a:r>
          </a:p>
        </p:txBody>
      </p:sp>
      <p:graphicFrame>
        <p:nvGraphicFramePr>
          <p:cNvPr id="42063" name="Object 79"/>
          <p:cNvGraphicFramePr>
            <a:graphicFrameLocks noChangeAspect="1"/>
          </p:cNvGraphicFramePr>
          <p:nvPr/>
        </p:nvGraphicFramePr>
        <p:xfrm>
          <a:off x="1476375" y="3617913"/>
          <a:ext cx="495300" cy="482600"/>
        </p:xfrm>
        <a:graphic>
          <a:graphicData uri="http://schemas.openxmlformats.org/presentationml/2006/ole">
            <mc:AlternateContent xmlns:mc="http://schemas.openxmlformats.org/markup-compatibility/2006">
              <mc:Choice xmlns:v="urn:schemas-microsoft-com:vml" Requires="v">
                <p:oleObj name="Equation" r:id="rId11" imgW="466830" imgH="457200" progId="Equation.3">
                  <p:embed/>
                </p:oleObj>
              </mc:Choice>
              <mc:Fallback>
                <p:oleObj name="Equation" r:id="rId11" imgW="466830" imgH="457200" progId="Equation.3">
                  <p:embed/>
                  <p:pic>
                    <p:nvPicPr>
                      <p:cNvPr id="0" name="Object 7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76375" y="3617913"/>
                        <a:ext cx="4953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2064" name="Object 80"/>
          <p:cNvGraphicFramePr>
            <a:graphicFrameLocks noChangeAspect="1"/>
          </p:cNvGraphicFramePr>
          <p:nvPr/>
        </p:nvGraphicFramePr>
        <p:xfrm>
          <a:off x="5286375" y="4151313"/>
          <a:ext cx="508000" cy="482600"/>
        </p:xfrm>
        <a:graphic>
          <a:graphicData uri="http://schemas.openxmlformats.org/presentationml/2006/ole">
            <mc:AlternateContent xmlns:mc="http://schemas.openxmlformats.org/markup-compatibility/2006">
              <mc:Choice xmlns:v="urn:schemas-microsoft-com:vml" Requires="v">
                <p:oleObj name="Equation" r:id="rId13" imgW="476280" imgH="457200" progId="Equation.3">
                  <p:embed/>
                </p:oleObj>
              </mc:Choice>
              <mc:Fallback>
                <p:oleObj name="Equation" r:id="rId13" imgW="476280" imgH="457200" progId="Equation.3">
                  <p:embed/>
                  <p:pic>
                    <p:nvPicPr>
                      <p:cNvPr id="0" name="Object 8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86375" y="4151313"/>
                        <a:ext cx="508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029" name="Arc 45"/>
          <p:cNvSpPr>
            <a:spLocks/>
          </p:cNvSpPr>
          <p:nvPr/>
        </p:nvSpPr>
        <p:spPr bwMode="auto">
          <a:xfrm>
            <a:off x="2543175" y="3160713"/>
            <a:ext cx="2967038" cy="1143000"/>
          </a:xfrm>
          <a:custGeom>
            <a:avLst/>
            <a:gdLst>
              <a:gd name="T0" fmla="*/ 0 w 21029"/>
              <a:gd name="T1" fmla="*/ 0 h 21600"/>
              <a:gd name="T2" fmla="*/ 2147483647 w 21029"/>
              <a:gd name="T3" fmla="*/ 2147483647 h 21600"/>
              <a:gd name="T4" fmla="*/ 0 w 21029"/>
              <a:gd name="T5" fmla="*/ 2147483647 h 21600"/>
              <a:gd name="T6" fmla="*/ 0 60000 65536"/>
              <a:gd name="T7" fmla="*/ 0 60000 65536"/>
              <a:gd name="T8" fmla="*/ 0 60000 65536"/>
              <a:gd name="T9" fmla="*/ 0 w 21029"/>
              <a:gd name="T10" fmla="*/ 0 h 21600"/>
              <a:gd name="T11" fmla="*/ 21029 w 21029"/>
              <a:gd name="T12" fmla="*/ 21600 h 21600"/>
            </a:gdLst>
            <a:ahLst/>
            <a:cxnLst>
              <a:cxn ang="T6">
                <a:pos x="T0" y="T1"/>
              </a:cxn>
              <a:cxn ang="T7">
                <a:pos x="T2" y="T3"/>
              </a:cxn>
              <a:cxn ang="T8">
                <a:pos x="T4" y="T5"/>
              </a:cxn>
            </a:cxnLst>
            <a:rect l="T9" t="T10" r="T11" b="T12"/>
            <a:pathLst>
              <a:path w="21029" h="21600" fill="none" extrusionOk="0">
                <a:moveTo>
                  <a:pt x="-1" y="0"/>
                </a:moveTo>
                <a:cubicBezTo>
                  <a:pt x="10028" y="0"/>
                  <a:pt x="18737" y="6902"/>
                  <a:pt x="21028" y="16665"/>
                </a:cubicBezTo>
              </a:path>
              <a:path w="21029" h="21600" stroke="0" extrusionOk="0">
                <a:moveTo>
                  <a:pt x="-1" y="0"/>
                </a:moveTo>
                <a:cubicBezTo>
                  <a:pt x="10028" y="0"/>
                  <a:pt x="18737" y="6902"/>
                  <a:pt x="21028" y="16665"/>
                </a:cubicBezTo>
                <a:lnTo>
                  <a:pt x="0" y="21600"/>
                </a:lnTo>
                <a:lnTo>
                  <a:pt x="-1" y="0"/>
                </a:lnTo>
                <a:close/>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6" name="TextBox 5"/>
          <p:cNvSpPr txBox="1"/>
          <p:nvPr/>
        </p:nvSpPr>
        <p:spPr>
          <a:xfrm>
            <a:off x="107504" y="4365104"/>
            <a:ext cx="1368152" cy="523220"/>
          </a:xfrm>
          <a:prstGeom prst="rect">
            <a:avLst/>
          </a:prstGeom>
          <a:noFill/>
        </p:spPr>
        <p:txBody>
          <a:bodyPr wrap="square" rtlCol="0">
            <a:spAutoFit/>
          </a:bodyPr>
          <a:lstStyle/>
          <a:p>
            <a:r>
              <a:rPr lang="zh-CN" altLang="en-US" dirty="0"/>
              <a:t>等电势</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2030"/>
                                        </p:tgtEl>
                                        <p:attrNameLst>
                                          <p:attrName>style.visibility</p:attrName>
                                        </p:attrNameLst>
                                      </p:cBhvr>
                                      <p:to>
                                        <p:strVal val="visible"/>
                                      </p:to>
                                    </p:set>
                                    <p:animEffect transition="in" filter="blinds(horizontal)">
                                      <p:cBhvr>
                                        <p:cTn id="7" dur="500"/>
                                        <p:tgtEl>
                                          <p:spTgt spid="42030"/>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42058"/>
                                        </p:tgtEl>
                                        <p:attrNameLst>
                                          <p:attrName>style.visibility</p:attrName>
                                        </p:attrNameLst>
                                      </p:cBhvr>
                                      <p:to>
                                        <p:strVal val="visible"/>
                                      </p:to>
                                    </p:set>
                                    <p:animEffect transition="in" filter="strips(upRight)">
                                      <p:cBhvr>
                                        <p:cTn id="11" dur="500"/>
                                        <p:tgtEl>
                                          <p:spTgt spid="4205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52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 calcmode="lin" valueType="num">
                                      <p:cBhvr>
                                        <p:cTn id="24" dur="500" fill="hold"/>
                                        <p:tgtEl>
                                          <p:spTgt spid="5"/>
                                        </p:tgtEl>
                                        <p:attrNameLst>
                                          <p:attrName>ppt_x</p:attrName>
                                        </p:attrNameLst>
                                      </p:cBhvr>
                                      <p:tavLst>
                                        <p:tav tm="0">
                                          <p:val>
                                            <p:fltVal val="0.5"/>
                                          </p:val>
                                        </p:tav>
                                        <p:tav tm="100000">
                                          <p:val>
                                            <p:strVal val="#ppt_x"/>
                                          </p:val>
                                        </p:tav>
                                      </p:tavLst>
                                    </p:anim>
                                    <p:anim calcmode="lin" valueType="num">
                                      <p:cBhvr>
                                        <p:cTn id="25" dur="500" fill="hold"/>
                                        <p:tgtEl>
                                          <p:spTgt spid="5"/>
                                        </p:tgtEl>
                                        <p:attrNameLst>
                                          <p:attrName>ppt_y</p:attrName>
                                        </p:attrNameLst>
                                      </p:cBhvr>
                                      <p:tavLst>
                                        <p:tav tm="0">
                                          <p:val>
                                            <p:fltVal val="0.5"/>
                                          </p:val>
                                        </p:tav>
                                        <p:tav tm="100000">
                                          <p:val>
                                            <p:strVal val="#ppt_y"/>
                                          </p:val>
                                        </p:tav>
                                      </p:tavLst>
                                    </p:anim>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42060"/>
                                        </p:tgtEl>
                                        <p:attrNameLst>
                                          <p:attrName>style.visibility</p:attrName>
                                        </p:attrNameLst>
                                      </p:cBhvr>
                                      <p:to>
                                        <p:strVal val="visible"/>
                                      </p:to>
                                    </p:set>
                                    <p:animEffect transition="in" filter="wipe(left)">
                                      <p:cBhvr>
                                        <p:cTn id="29" dur="500"/>
                                        <p:tgtEl>
                                          <p:spTgt spid="42060"/>
                                        </p:tgtEl>
                                      </p:cBhvr>
                                    </p:animEffect>
                                  </p:childTnLst>
                                </p:cTn>
                              </p:par>
                            </p:childTnLst>
                          </p:cTn>
                        </p:par>
                        <p:par>
                          <p:cTn id="30" fill="hold" nodeType="afterGroup">
                            <p:stCondLst>
                              <p:cond delay="1000"/>
                            </p:stCondLst>
                            <p:childTnLst>
                              <p:par>
                                <p:cTn id="31" presetID="23" presetClass="entr" presetSubtype="52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 calcmode="lin" valueType="num">
                                      <p:cBhvr>
                                        <p:cTn id="35" dur="500" fill="hold"/>
                                        <p:tgtEl>
                                          <p:spTgt spid="4"/>
                                        </p:tgtEl>
                                        <p:attrNameLst>
                                          <p:attrName>ppt_x</p:attrName>
                                        </p:attrNameLst>
                                      </p:cBhvr>
                                      <p:tavLst>
                                        <p:tav tm="0">
                                          <p:val>
                                            <p:fltVal val="0.5"/>
                                          </p:val>
                                        </p:tav>
                                        <p:tav tm="100000">
                                          <p:val>
                                            <p:strVal val="#ppt_x"/>
                                          </p:val>
                                        </p:tav>
                                      </p:tavLst>
                                    </p:anim>
                                    <p:anim calcmode="lin" valueType="num">
                                      <p:cBhvr>
                                        <p:cTn id="36" dur="500" fill="hold"/>
                                        <p:tgtEl>
                                          <p:spTgt spid="4"/>
                                        </p:tgtEl>
                                        <p:attrNameLst>
                                          <p:attrName>ppt_y</p:attrName>
                                        </p:attrNameLst>
                                      </p:cBhvr>
                                      <p:tavLst>
                                        <p:tav tm="0">
                                          <p:val>
                                            <p:fltVal val="0.5"/>
                                          </p:val>
                                        </p:tav>
                                        <p:tav tm="100000">
                                          <p:val>
                                            <p:strVal val="#ppt_y"/>
                                          </p:val>
                                        </p:tav>
                                      </p:tavLst>
                                    </p:anim>
                                  </p:childTnLst>
                                </p:cTn>
                              </p:par>
                            </p:childTnLst>
                          </p:cTn>
                        </p:par>
                        <p:par>
                          <p:cTn id="37" fill="hold" nodeType="afterGroup">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42040"/>
                                        </p:tgtEl>
                                        <p:attrNameLst>
                                          <p:attrName>style.visibility</p:attrName>
                                        </p:attrNameLst>
                                      </p:cBhvr>
                                      <p:to>
                                        <p:strVal val="visible"/>
                                      </p:to>
                                    </p:set>
                                    <p:animEffect transition="in" filter="wipe(left)">
                                      <p:cBhvr>
                                        <p:cTn id="40" dur="500"/>
                                        <p:tgtEl>
                                          <p:spTgt spid="4204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42029"/>
                                        </p:tgtEl>
                                        <p:attrNameLst>
                                          <p:attrName>style.visibility</p:attrName>
                                        </p:attrNameLst>
                                      </p:cBhvr>
                                      <p:to>
                                        <p:strVal val="visible"/>
                                      </p:to>
                                    </p:set>
                                    <p:animEffect transition="in" filter="box(out)">
                                      <p:cBhvr>
                                        <p:cTn id="49" dur="500"/>
                                        <p:tgtEl>
                                          <p:spTgt spid="42029"/>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nodeType="clickEffect">
                                  <p:stCondLst>
                                    <p:cond delay="0"/>
                                  </p:stCondLst>
                                  <p:childTnLst>
                                    <p:set>
                                      <p:cBhvr>
                                        <p:cTn id="53" dur="1" fill="hold">
                                          <p:stCondLst>
                                            <p:cond delay="0"/>
                                          </p:stCondLst>
                                        </p:cTn>
                                        <p:tgtEl>
                                          <p:spTgt spid="42063"/>
                                        </p:tgtEl>
                                        <p:attrNameLst>
                                          <p:attrName>style.visibility</p:attrName>
                                        </p:attrNameLst>
                                      </p:cBhvr>
                                      <p:to>
                                        <p:strVal val="visible"/>
                                      </p:to>
                                    </p:set>
                                    <p:animEffect transition="in" filter="blinds(horizontal)">
                                      <p:cBhvr>
                                        <p:cTn id="54" dur="500"/>
                                        <p:tgtEl>
                                          <p:spTgt spid="42063"/>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42031"/>
                                        </p:tgtEl>
                                        <p:attrNameLst>
                                          <p:attrName>style.visibility</p:attrName>
                                        </p:attrNameLst>
                                      </p:cBhvr>
                                      <p:to>
                                        <p:strVal val="visible"/>
                                      </p:to>
                                    </p:set>
                                    <p:animEffect transition="in" filter="wipe(left)">
                                      <p:cBhvr>
                                        <p:cTn id="58" dur="500"/>
                                        <p:tgtEl>
                                          <p:spTgt spid="4203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42064"/>
                                        </p:tgtEl>
                                        <p:attrNameLst>
                                          <p:attrName>style.visibility</p:attrName>
                                        </p:attrNameLst>
                                      </p:cBhvr>
                                      <p:to>
                                        <p:strVal val="visible"/>
                                      </p:to>
                                    </p:set>
                                    <p:animEffect transition="in" filter="blinds(horizontal)">
                                      <p:cBhvr>
                                        <p:cTn id="63" dur="500"/>
                                        <p:tgtEl>
                                          <p:spTgt spid="42064"/>
                                        </p:tgtEl>
                                      </p:cBhvr>
                                    </p:animEffect>
                                  </p:childTnLst>
                                </p:cTn>
                              </p:par>
                            </p:childTnLst>
                          </p:cTn>
                        </p:par>
                        <p:par>
                          <p:cTn id="64" fill="hold" nodeType="afterGroup">
                            <p:stCondLst>
                              <p:cond delay="500"/>
                            </p:stCondLst>
                            <p:childTnLst>
                              <p:par>
                                <p:cTn id="65" presetID="22" presetClass="entr" presetSubtype="8" fill="hold" grpId="0" nodeType="afterEffect">
                                  <p:stCondLst>
                                    <p:cond delay="0"/>
                                  </p:stCondLst>
                                  <p:childTnLst>
                                    <p:set>
                                      <p:cBhvr>
                                        <p:cTn id="66" dur="1" fill="hold">
                                          <p:stCondLst>
                                            <p:cond delay="0"/>
                                          </p:stCondLst>
                                        </p:cTn>
                                        <p:tgtEl>
                                          <p:spTgt spid="42039"/>
                                        </p:tgtEl>
                                        <p:attrNameLst>
                                          <p:attrName>style.visibility</p:attrName>
                                        </p:attrNameLst>
                                      </p:cBhvr>
                                      <p:to>
                                        <p:strVal val="visible"/>
                                      </p:to>
                                    </p:set>
                                    <p:animEffect transition="in" filter="wipe(left)">
                                      <p:cBhvr>
                                        <p:cTn id="67" dur="500"/>
                                        <p:tgtEl>
                                          <p:spTgt spid="42039"/>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5" fill="hold" nodeType="clickEffect">
                                  <p:stCondLst>
                                    <p:cond delay="0"/>
                                  </p:stCondLst>
                                  <p:childTnLst>
                                    <p:set>
                                      <p:cBhvr>
                                        <p:cTn id="75" dur="1" fill="hold">
                                          <p:stCondLst>
                                            <p:cond delay="0"/>
                                          </p:stCondLst>
                                        </p:cTn>
                                        <p:tgtEl>
                                          <p:spTgt spid="42041"/>
                                        </p:tgtEl>
                                        <p:attrNameLst>
                                          <p:attrName>style.visibility</p:attrName>
                                        </p:attrNameLst>
                                      </p:cBhvr>
                                      <p:to>
                                        <p:strVal val="visible"/>
                                      </p:to>
                                    </p:set>
                                    <p:animEffect transition="in" filter="blinds(vertical)">
                                      <p:cBhvr>
                                        <p:cTn id="76" dur="500"/>
                                        <p:tgtEl>
                                          <p:spTgt spid="42041"/>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42043"/>
                                        </p:tgtEl>
                                        <p:attrNameLst>
                                          <p:attrName>style.visibility</p:attrName>
                                        </p:attrNameLst>
                                      </p:cBhvr>
                                      <p:to>
                                        <p:strVal val="visible"/>
                                      </p:to>
                                    </p:set>
                                    <p:animEffect transition="in" filter="wipe(left)">
                                      <p:cBhvr>
                                        <p:cTn id="81" dur="500"/>
                                        <p:tgtEl>
                                          <p:spTgt spid="4204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42046"/>
                                        </p:tgtEl>
                                        <p:attrNameLst>
                                          <p:attrName>style.visibility</p:attrName>
                                        </p:attrNameLst>
                                      </p:cBhvr>
                                      <p:to>
                                        <p:strVal val="visible"/>
                                      </p:to>
                                    </p:set>
                                    <p:animEffect transition="in" filter="wipe(left)">
                                      <p:cBhvr>
                                        <p:cTn id="86" dur="500"/>
                                        <p:tgtEl>
                                          <p:spTgt spid="4204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42049"/>
                                        </p:tgtEl>
                                        <p:attrNameLst>
                                          <p:attrName>style.visibility</p:attrName>
                                        </p:attrNameLst>
                                      </p:cBhvr>
                                      <p:to>
                                        <p:strVal val="visible"/>
                                      </p:to>
                                    </p:set>
                                    <p:animEffect transition="in" filter="wipe(left)">
                                      <p:cBhvr>
                                        <p:cTn id="91" dur="500"/>
                                        <p:tgtEl>
                                          <p:spTgt spid="42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30" grpId="0" autoUpdateAnimBg="0"/>
      <p:bldP spid="42031" grpId="0" autoUpdateAnimBg="0"/>
      <p:bldP spid="42039" grpId="0" autoUpdateAnimBg="0"/>
      <p:bldP spid="42040" grpId="0" autoUpdateAnimBg="0"/>
      <p:bldP spid="42058" grpId="0" animBg="1"/>
      <p:bldP spid="42060" grpId="0" autoUpdateAnimBg="0"/>
      <p:bldP spid="42029" grpId="0" animBg="1"/>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685800" y="44450"/>
            <a:ext cx="51673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Clr>
                <a:srgbClr val="CC3300"/>
              </a:buClr>
              <a:buFont typeface="Wingdings" pitchFamily="2" charset="2"/>
              <a:buChar char="Ø"/>
            </a:pPr>
            <a:r>
              <a:rPr lang="zh-CN" altLang="en-US">
                <a:solidFill>
                  <a:schemeClr val="accent2"/>
                </a:solidFill>
              </a:rPr>
              <a:t>尖端放电</a:t>
            </a:r>
            <a:r>
              <a:rPr lang="en-US" altLang="zh-CN">
                <a:solidFill>
                  <a:schemeClr val="accent2"/>
                </a:solidFill>
              </a:rPr>
              <a:t>(Point Discharge)</a:t>
            </a:r>
            <a:endParaRPr lang="en-US" altLang="zh-CN"/>
          </a:p>
        </p:txBody>
      </p:sp>
      <p:graphicFrame>
        <p:nvGraphicFramePr>
          <p:cNvPr id="31747" name="Object 3"/>
          <p:cNvGraphicFramePr>
            <a:graphicFrameLocks noChangeAspect="1"/>
          </p:cNvGraphicFramePr>
          <p:nvPr/>
        </p:nvGraphicFramePr>
        <p:xfrm>
          <a:off x="3825875" y="3211513"/>
          <a:ext cx="1295400" cy="455612"/>
        </p:xfrm>
        <a:graphic>
          <a:graphicData uri="http://schemas.openxmlformats.org/presentationml/2006/ole">
            <mc:AlternateContent xmlns:mc="http://schemas.openxmlformats.org/markup-compatibility/2006">
              <mc:Choice xmlns:v="urn:schemas-microsoft-com:vml" Requires="v">
                <p:oleObj name="Equation" r:id="rId3" imgW="1266840" imgH="428625" progId="Equation.3">
                  <p:embed/>
                </p:oleObj>
              </mc:Choice>
              <mc:Fallback>
                <p:oleObj name="Equation" r:id="rId3" imgW="1266840" imgH="42862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875" y="3211513"/>
                        <a:ext cx="1295400"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748" name="Object 4"/>
          <p:cNvGraphicFramePr>
            <a:graphicFrameLocks noChangeAspect="1"/>
          </p:cNvGraphicFramePr>
          <p:nvPr/>
        </p:nvGraphicFramePr>
        <p:xfrm>
          <a:off x="5959475" y="2997200"/>
          <a:ext cx="1079500" cy="977900"/>
        </p:xfrm>
        <a:graphic>
          <a:graphicData uri="http://schemas.openxmlformats.org/presentationml/2006/ole">
            <mc:AlternateContent xmlns:mc="http://schemas.openxmlformats.org/markup-compatibility/2006">
              <mc:Choice xmlns:v="urn:schemas-microsoft-com:vml" Requires="v">
                <p:oleObj name="Equation" r:id="rId5" imgW="1047870" imgH="952410" progId="Equation.3">
                  <p:embed/>
                </p:oleObj>
              </mc:Choice>
              <mc:Fallback>
                <p:oleObj name="Equation" r:id="rId5" imgW="1047870" imgH="95241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9475" y="2997200"/>
                        <a:ext cx="10795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53" name="Text Box 9"/>
          <p:cNvSpPr txBox="1">
            <a:spLocks noChangeArrowheads="1"/>
          </p:cNvSpPr>
          <p:nvPr/>
        </p:nvSpPr>
        <p:spPr bwMode="auto">
          <a:xfrm>
            <a:off x="3860800" y="5199063"/>
            <a:ext cx="2692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i="1">
                <a:solidFill>
                  <a:schemeClr val="accent2"/>
                </a:solidFill>
              </a:rPr>
              <a:t>r</a:t>
            </a:r>
            <a:r>
              <a:rPr lang="zh-CN" altLang="en-US" sz="2800">
                <a:solidFill>
                  <a:schemeClr val="accent2"/>
                </a:solidFill>
                <a:latin typeface="宋体" pitchFamily="2" charset="-122"/>
              </a:rPr>
              <a:t>小，</a:t>
            </a:r>
            <a:r>
              <a:rPr lang="en-US" altLang="zh-CN" sz="2800" i="1">
                <a:solidFill>
                  <a:schemeClr val="accent2"/>
                </a:solidFill>
                <a:latin typeface="宋体" pitchFamily="2" charset="-122"/>
              </a:rPr>
              <a:t>σ</a:t>
            </a:r>
            <a:r>
              <a:rPr lang="zh-CN" altLang="en-US" sz="2800">
                <a:solidFill>
                  <a:schemeClr val="accent2"/>
                </a:solidFill>
                <a:latin typeface="宋体" pitchFamily="2" charset="-122"/>
              </a:rPr>
              <a:t>大，</a:t>
            </a:r>
            <a:r>
              <a:rPr lang="en-US" altLang="zh-CN" sz="2800" i="1">
                <a:solidFill>
                  <a:schemeClr val="accent2"/>
                </a:solidFill>
              </a:rPr>
              <a:t>E</a:t>
            </a:r>
            <a:r>
              <a:rPr lang="zh-CN" altLang="en-US" sz="2800">
                <a:solidFill>
                  <a:schemeClr val="accent2"/>
                </a:solidFill>
                <a:latin typeface="宋体" pitchFamily="2" charset="-122"/>
              </a:rPr>
              <a:t>大</a:t>
            </a:r>
          </a:p>
        </p:txBody>
      </p:sp>
      <p:grpSp>
        <p:nvGrpSpPr>
          <p:cNvPr id="2" name="Group 69"/>
          <p:cNvGrpSpPr>
            <a:grpSpLocks/>
          </p:cNvGrpSpPr>
          <p:nvPr/>
        </p:nvGrpSpPr>
        <p:grpSpPr bwMode="auto">
          <a:xfrm>
            <a:off x="2203450" y="1160463"/>
            <a:ext cx="1938338" cy="990600"/>
            <a:chOff x="1104" y="960"/>
            <a:chExt cx="1221" cy="624"/>
          </a:xfrm>
        </p:grpSpPr>
        <p:sp>
          <p:nvSpPr>
            <p:cNvPr id="10274" name="Line 11"/>
            <p:cNvSpPr>
              <a:spLocks noChangeShapeType="1"/>
            </p:cNvSpPr>
            <p:nvPr/>
          </p:nvSpPr>
          <p:spPr bwMode="auto">
            <a:xfrm>
              <a:off x="1104" y="1200"/>
              <a:ext cx="57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275" name="Line 12"/>
            <p:cNvSpPr>
              <a:spLocks noChangeShapeType="1"/>
            </p:cNvSpPr>
            <p:nvPr/>
          </p:nvSpPr>
          <p:spPr bwMode="auto">
            <a:xfrm>
              <a:off x="1104" y="1392"/>
              <a:ext cx="57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276" name="Line 13"/>
            <p:cNvSpPr>
              <a:spLocks noChangeShapeType="1"/>
            </p:cNvSpPr>
            <p:nvPr/>
          </p:nvSpPr>
          <p:spPr bwMode="auto">
            <a:xfrm>
              <a:off x="1680" y="1200"/>
              <a:ext cx="480" cy="9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277" name="Line 14"/>
            <p:cNvSpPr>
              <a:spLocks noChangeShapeType="1"/>
            </p:cNvSpPr>
            <p:nvPr/>
          </p:nvSpPr>
          <p:spPr bwMode="auto">
            <a:xfrm flipV="1">
              <a:off x="1680" y="1296"/>
              <a:ext cx="480" cy="9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278" name="Text Box 15"/>
            <p:cNvSpPr txBox="1">
              <a:spLocks noChangeArrowheads="1"/>
            </p:cNvSpPr>
            <p:nvPr/>
          </p:nvSpPr>
          <p:spPr bwMode="auto">
            <a:xfrm>
              <a:off x="1430" y="960"/>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rgbClr val="CC3300"/>
                  </a:solidFill>
                  <a:latin typeface="宋体" pitchFamily="2" charset="-122"/>
                </a:rPr>
                <a:t>+</a:t>
              </a:r>
              <a:endParaRPr lang="en-US" altLang="zh-CN" sz="2800">
                <a:solidFill>
                  <a:srgbClr val="CC3300"/>
                </a:solidFill>
                <a:latin typeface="宋体" pitchFamily="2" charset="-122"/>
              </a:endParaRPr>
            </a:p>
          </p:txBody>
        </p:sp>
        <p:sp>
          <p:nvSpPr>
            <p:cNvPr id="10279" name="Text Box 16"/>
            <p:cNvSpPr txBox="1">
              <a:spLocks noChangeArrowheads="1"/>
            </p:cNvSpPr>
            <p:nvPr/>
          </p:nvSpPr>
          <p:spPr bwMode="auto">
            <a:xfrm>
              <a:off x="1803" y="1248"/>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rgbClr val="CC3300"/>
                  </a:solidFill>
                  <a:latin typeface="宋体" pitchFamily="2" charset="-122"/>
                </a:rPr>
                <a:t>+</a:t>
              </a:r>
              <a:endParaRPr lang="en-US" altLang="zh-CN" sz="2800">
                <a:solidFill>
                  <a:srgbClr val="CC3300"/>
                </a:solidFill>
                <a:latin typeface="宋体" pitchFamily="2" charset="-122"/>
              </a:endParaRPr>
            </a:p>
          </p:txBody>
        </p:sp>
        <p:sp>
          <p:nvSpPr>
            <p:cNvPr id="10280" name="Text Box 17"/>
            <p:cNvSpPr txBox="1">
              <a:spLocks noChangeArrowheads="1"/>
            </p:cNvSpPr>
            <p:nvPr/>
          </p:nvSpPr>
          <p:spPr bwMode="auto">
            <a:xfrm>
              <a:off x="1622" y="1296"/>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rgbClr val="CC3300"/>
                  </a:solidFill>
                  <a:latin typeface="宋体" pitchFamily="2" charset="-122"/>
                </a:rPr>
                <a:t>+</a:t>
              </a:r>
              <a:endParaRPr lang="en-US" altLang="zh-CN" sz="2800">
                <a:solidFill>
                  <a:srgbClr val="CC3300"/>
                </a:solidFill>
                <a:latin typeface="宋体" pitchFamily="2" charset="-122"/>
              </a:endParaRPr>
            </a:p>
          </p:txBody>
        </p:sp>
        <p:sp>
          <p:nvSpPr>
            <p:cNvPr id="10281" name="Text Box 18"/>
            <p:cNvSpPr txBox="1">
              <a:spLocks noChangeArrowheads="1"/>
            </p:cNvSpPr>
            <p:nvPr/>
          </p:nvSpPr>
          <p:spPr bwMode="auto">
            <a:xfrm>
              <a:off x="1632" y="960"/>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rgbClr val="CC3300"/>
                  </a:solidFill>
                  <a:latin typeface="宋体" pitchFamily="2" charset="-122"/>
                </a:rPr>
                <a:t>+</a:t>
              </a:r>
              <a:endParaRPr lang="en-US" altLang="zh-CN" sz="2800">
                <a:solidFill>
                  <a:srgbClr val="CC3300"/>
                </a:solidFill>
                <a:latin typeface="宋体" pitchFamily="2" charset="-122"/>
              </a:endParaRPr>
            </a:p>
          </p:txBody>
        </p:sp>
        <p:sp>
          <p:nvSpPr>
            <p:cNvPr id="10282" name="Text Box 19"/>
            <p:cNvSpPr txBox="1">
              <a:spLocks noChangeArrowheads="1"/>
            </p:cNvSpPr>
            <p:nvPr/>
          </p:nvSpPr>
          <p:spPr bwMode="auto">
            <a:xfrm>
              <a:off x="1803" y="1008"/>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rgbClr val="CC3300"/>
                  </a:solidFill>
                  <a:latin typeface="宋体" pitchFamily="2" charset="-122"/>
                </a:rPr>
                <a:t>+</a:t>
              </a:r>
              <a:endParaRPr lang="en-US" altLang="zh-CN" sz="2800">
                <a:solidFill>
                  <a:srgbClr val="CC3300"/>
                </a:solidFill>
                <a:latin typeface="宋体" pitchFamily="2" charset="-122"/>
              </a:endParaRPr>
            </a:p>
          </p:txBody>
        </p:sp>
        <p:sp>
          <p:nvSpPr>
            <p:cNvPr id="10283" name="Text Box 20"/>
            <p:cNvSpPr txBox="1">
              <a:spLocks noChangeArrowheads="1"/>
            </p:cNvSpPr>
            <p:nvPr/>
          </p:nvSpPr>
          <p:spPr bwMode="auto">
            <a:xfrm>
              <a:off x="1910" y="1056"/>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rgbClr val="CC3300"/>
                  </a:solidFill>
                  <a:latin typeface="宋体" pitchFamily="2" charset="-122"/>
                </a:rPr>
                <a:t>+</a:t>
              </a:r>
              <a:endParaRPr lang="en-US" altLang="zh-CN" sz="2800">
                <a:solidFill>
                  <a:srgbClr val="CC3300"/>
                </a:solidFill>
                <a:latin typeface="宋体" pitchFamily="2" charset="-122"/>
              </a:endParaRPr>
            </a:p>
          </p:txBody>
        </p:sp>
        <p:sp>
          <p:nvSpPr>
            <p:cNvPr id="10284" name="Text Box 21"/>
            <p:cNvSpPr txBox="1">
              <a:spLocks noChangeArrowheads="1"/>
            </p:cNvSpPr>
            <p:nvPr/>
          </p:nvSpPr>
          <p:spPr bwMode="auto">
            <a:xfrm>
              <a:off x="2006" y="1056"/>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rgbClr val="CC3300"/>
                  </a:solidFill>
                  <a:latin typeface="宋体" pitchFamily="2" charset="-122"/>
                </a:rPr>
                <a:t>+</a:t>
              </a:r>
              <a:endParaRPr lang="en-US" altLang="zh-CN" sz="2800">
                <a:solidFill>
                  <a:srgbClr val="CC3300"/>
                </a:solidFill>
                <a:latin typeface="宋体" pitchFamily="2" charset="-122"/>
              </a:endParaRPr>
            </a:p>
          </p:txBody>
        </p:sp>
        <p:sp>
          <p:nvSpPr>
            <p:cNvPr id="10285" name="Text Box 22"/>
            <p:cNvSpPr txBox="1">
              <a:spLocks noChangeArrowheads="1"/>
            </p:cNvSpPr>
            <p:nvPr/>
          </p:nvSpPr>
          <p:spPr bwMode="auto">
            <a:xfrm>
              <a:off x="2112" y="1152"/>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rgbClr val="CC3300"/>
                  </a:solidFill>
                  <a:latin typeface="宋体" pitchFamily="2" charset="-122"/>
                </a:rPr>
                <a:t>+</a:t>
              </a:r>
              <a:endParaRPr lang="en-US" altLang="zh-CN" sz="2800">
                <a:solidFill>
                  <a:srgbClr val="CC3300"/>
                </a:solidFill>
                <a:latin typeface="宋体" pitchFamily="2" charset="-122"/>
              </a:endParaRPr>
            </a:p>
          </p:txBody>
        </p:sp>
        <p:sp>
          <p:nvSpPr>
            <p:cNvPr id="10286" name="Text Box 23"/>
            <p:cNvSpPr txBox="1">
              <a:spLocks noChangeArrowheads="1"/>
            </p:cNvSpPr>
            <p:nvPr/>
          </p:nvSpPr>
          <p:spPr bwMode="auto">
            <a:xfrm>
              <a:off x="1440" y="1296"/>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rgbClr val="CC3300"/>
                  </a:solidFill>
                  <a:latin typeface="宋体" pitchFamily="2" charset="-122"/>
                </a:rPr>
                <a:t>+</a:t>
              </a:r>
              <a:endParaRPr lang="en-US" altLang="zh-CN" sz="2800">
                <a:solidFill>
                  <a:srgbClr val="CC3300"/>
                </a:solidFill>
                <a:latin typeface="宋体" pitchFamily="2" charset="-122"/>
              </a:endParaRPr>
            </a:p>
          </p:txBody>
        </p:sp>
        <p:sp>
          <p:nvSpPr>
            <p:cNvPr id="10287" name="Text Box 24"/>
            <p:cNvSpPr txBox="1">
              <a:spLocks noChangeArrowheads="1"/>
            </p:cNvSpPr>
            <p:nvPr/>
          </p:nvSpPr>
          <p:spPr bwMode="auto">
            <a:xfrm>
              <a:off x="1920" y="1200"/>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rgbClr val="CC3300"/>
                  </a:solidFill>
                  <a:latin typeface="宋体" pitchFamily="2" charset="-122"/>
                </a:rPr>
                <a:t>+</a:t>
              </a:r>
              <a:endParaRPr lang="en-US" altLang="zh-CN" sz="2800">
                <a:solidFill>
                  <a:srgbClr val="CC3300"/>
                </a:solidFill>
                <a:latin typeface="宋体" pitchFamily="2" charset="-122"/>
              </a:endParaRPr>
            </a:p>
          </p:txBody>
        </p:sp>
        <p:sp>
          <p:nvSpPr>
            <p:cNvPr id="10288" name="Text Box 25"/>
            <p:cNvSpPr txBox="1">
              <a:spLocks noChangeArrowheads="1"/>
            </p:cNvSpPr>
            <p:nvPr/>
          </p:nvSpPr>
          <p:spPr bwMode="auto">
            <a:xfrm>
              <a:off x="2016" y="1200"/>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rgbClr val="CC3300"/>
                  </a:solidFill>
                  <a:latin typeface="宋体" pitchFamily="2" charset="-122"/>
                </a:rPr>
                <a:t>+</a:t>
              </a:r>
              <a:endParaRPr lang="en-US" altLang="zh-CN" sz="2800">
                <a:solidFill>
                  <a:srgbClr val="CC3300"/>
                </a:solidFill>
                <a:latin typeface="宋体" pitchFamily="2" charset="-122"/>
              </a:endParaRPr>
            </a:p>
          </p:txBody>
        </p:sp>
      </p:grpSp>
      <p:grpSp>
        <p:nvGrpSpPr>
          <p:cNvPr id="3" name="Group 68"/>
          <p:cNvGrpSpPr>
            <a:grpSpLocks/>
          </p:cNvGrpSpPr>
          <p:nvPr/>
        </p:nvGrpSpPr>
        <p:grpSpPr bwMode="auto">
          <a:xfrm>
            <a:off x="4946650" y="1236663"/>
            <a:ext cx="744538" cy="838200"/>
            <a:chOff x="2832" y="1008"/>
            <a:chExt cx="469" cy="528"/>
          </a:xfrm>
        </p:grpSpPr>
        <p:sp>
          <p:nvSpPr>
            <p:cNvPr id="10266" name="Text Box 29"/>
            <p:cNvSpPr txBox="1">
              <a:spLocks noChangeArrowheads="1"/>
            </p:cNvSpPr>
            <p:nvPr/>
          </p:nvSpPr>
          <p:spPr bwMode="auto">
            <a:xfrm>
              <a:off x="2832" y="1209"/>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0267" name="Text Box 38"/>
            <p:cNvSpPr txBox="1">
              <a:spLocks noChangeArrowheads="1"/>
            </p:cNvSpPr>
            <p:nvPr/>
          </p:nvSpPr>
          <p:spPr bwMode="auto">
            <a:xfrm>
              <a:off x="2832" y="1008"/>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0268" name="Text Box 40"/>
            <p:cNvSpPr txBox="1">
              <a:spLocks noChangeArrowheads="1"/>
            </p:cNvSpPr>
            <p:nvPr/>
          </p:nvSpPr>
          <p:spPr bwMode="auto">
            <a:xfrm>
              <a:off x="3072" y="1008"/>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0269" name="Text Box 44"/>
            <p:cNvSpPr txBox="1">
              <a:spLocks noChangeArrowheads="1"/>
            </p:cNvSpPr>
            <p:nvPr/>
          </p:nvSpPr>
          <p:spPr bwMode="auto">
            <a:xfrm>
              <a:off x="3072" y="1209"/>
              <a:ext cx="22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800">
                  <a:solidFill>
                    <a:srgbClr val="CC3300"/>
                  </a:solidFill>
                  <a:latin typeface="宋体" pitchFamily="2" charset="-122"/>
                </a:rPr>
                <a:t>+</a:t>
              </a:r>
            </a:p>
          </p:txBody>
        </p:sp>
        <p:sp>
          <p:nvSpPr>
            <p:cNvPr id="10270" name="Oval 28"/>
            <p:cNvSpPr>
              <a:spLocks noChangeArrowheads="1"/>
            </p:cNvSpPr>
            <p:nvPr/>
          </p:nvSpPr>
          <p:spPr bwMode="auto">
            <a:xfrm>
              <a:off x="2869" y="1305"/>
              <a:ext cx="144" cy="144"/>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0271" name="Oval 37"/>
            <p:cNvSpPr>
              <a:spLocks noChangeArrowheads="1"/>
            </p:cNvSpPr>
            <p:nvPr/>
          </p:nvSpPr>
          <p:spPr bwMode="auto">
            <a:xfrm>
              <a:off x="2869" y="1113"/>
              <a:ext cx="144" cy="144"/>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0272" name="Oval 39"/>
            <p:cNvSpPr>
              <a:spLocks noChangeArrowheads="1"/>
            </p:cNvSpPr>
            <p:nvPr/>
          </p:nvSpPr>
          <p:spPr bwMode="auto">
            <a:xfrm>
              <a:off x="3109" y="1104"/>
              <a:ext cx="144" cy="144"/>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sp>
          <p:nvSpPr>
            <p:cNvPr id="10273" name="Oval 43"/>
            <p:cNvSpPr>
              <a:spLocks noChangeArrowheads="1"/>
            </p:cNvSpPr>
            <p:nvPr/>
          </p:nvSpPr>
          <p:spPr bwMode="auto">
            <a:xfrm>
              <a:off x="3109" y="1305"/>
              <a:ext cx="144" cy="144"/>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grpSp>
      <p:grpSp>
        <p:nvGrpSpPr>
          <p:cNvPr id="4" name="Group 65"/>
          <p:cNvGrpSpPr>
            <a:grpSpLocks/>
          </p:cNvGrpSpPr>
          <p:nvPr/>
        </p:nvGrpSpPr>
        <p:grpSpPr bwMode="auto">
          <a:xfrm>
            <a:off x="4260850" y="1541463"/>
            <a:ext cx="762000" cy="304800"/>
            <a:chOff x="2400" y="1200"/>
            <a:chExt cx="480" cy="192"/>
          </a:xfrm>
        </p:grpSpPr>
        <p:sp>
          <p:nvSpPr>
            <p:cNvPr id="10264" name="Line 45"/>
            <p:cNvSpPr>
              <a:spLocks noChangeShapeType="1"/>
            </p:cNvSpPr>
            <p:nvPr/>
          </p:nvSpPr>
          <p:spPr bwMode="auto">
            <a:xfrm flipH="1">
              <a:off x="2400" y="1200"/>
              <a:ext cx="480"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0265" name="Line 46"/>
            <p:cNvSpPr>
              <a:spLocks noChangeShapeType="1"/>
            </p:cNvSpPr>
            <p:nvPr/>
          </p:nvSpPr>
          <p:spPr bwMode="auto">
            <a:xfrm flipH="1">
              <a:off x="2400" y="1392"/>
              <a:ext cx="480"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5" name="Group 66"/>
          <p:cNvGrpSpPr>
            <a:grpSpLocks/>
          </p:cNvGrpSpPr>
          <p:nvPr/>
        </p:nvGrpSpPr>
        <p:grpSpPr bwMode="auto">
          <a:xfrm>
            <a:off x="5632450" y="1541463"/>
            <a:ext cx="762000" cy="304800"/>
            <a:chOff x="3264" y="1200"/>
            <a:chExt cx="480" cy="192"/>
          </a:xfrm>
        </p:grpSpPr>
        <p:sp>
          <p:nvSpPr>
            <p:cNvPr id="10262" name="Line 47"/>
            <p:cNvSpPr>
              <a:spLocks noChangeShapeType="1"/>
            </p:cNvSpPr>
            <p:nvPr/>
          </p:nvSpPr>
          <p:spPr bwMode="auto">
            <a:xfrm>
              <a:off x="3264" y="1200"/>
              <a:ext cx="480"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0263" name="Line 48"/>
            <p:cNvSpPr>
              <a:spLocks noChangeShapeType="1"/>
            </p:cNvSpPr>
            <p:nvPr/>
          </p:nvSpPr>
          <p:spPr bwMode="auto">
            <a:xfrm>
              <a:off x="3264" y="1392"/>
              <a:ext cx="480"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6" name="Group 61"/>
          <p:cNvGrpSpPr>
            <a:grpSpLocks/>
          </p:cNvGrpSpPr>
          <p:nvPr/>
        </p:nvGrpSpPr>
        <p:grpSpPr bwMode="auto">
          <a:xfrm>
            <a:off x="7207250" y="1193800"/>
            <a:ext cx="1397000" cy="3213100"/>
            <a:chOff x="4256" y="1096"/>
            <a:chExt cx="880" cy="2024"/>
          </a:xfrm>
        </p:grpSpPr>
        <p:sp>
          <p:nvSpPr>
            <p:cNvPr id="10254" name="Freeform 58"/>
            <p:cNvSpPr>
              <a:spLocks/>
            </p:cNvSpPr>
            <p:nvPr/>
          </p:nvSpPr>
          <p:spPr bwMode="auto">
            <a:xfrm>
              <a:off x="4256" y="2048"/>
              <a:ext cx="880" cy="1072"/>
            </a:xfrm>
            <a:custGeom>
              <a:avLst/>
              <a:gdLst>
                <a:gd name="T0" fmla="*/ 64 w 880"/>
                <a:gd name="T1" fmla="*/ 1072 h 1072"/>
                <a:gd name="T2" fmla="*/ 64 w 880"/>
                <a:gd name="T3" fmla="*/ 832 h 1072"/>
                <a:gd name="T4" fmla="*/ 64 w 880"/>
                <a:gd name="T5" fmla="*/ 640 h 1072"/>
                <a:gd name="T6" fmla="*/ 64 w 880"/>
                <a:gd name="T7" fmla="*/ 448 h 1072"/>
                <a:gd name="T8" fmla="*/ 16 w 880"/>
                <a:gd name="T9" fmla="*/ 256 h 1072"/>
                <a:gd name="T10" fmla="*/ 16 w 880"/>
                <a:gd name="T11" fmla="*/ 112 h 1072"/>
                <a:gd name="T12" fmla="*/ 112 w 880"/>
                <a:gd name="T13" fmla="*/ 16 h 1072"/>
                <a:gd name="T14" fmla="*/ 304 w 880"/>
                <a:gd name="T15" fmla="*/ 16 h 1072"/>
                <a:gd name="T16" fmla="*/ 544 w 880"/>
                <a:gd name="T17" fmla="*/ 64 h 1072"/>
                <a:gd name="T18" fmla="*/ 688 w 880"/>
                <a:gd name="T19" fmla="*/ 64 h 1072"/>
                <a:gd name="T20" fmla="*/ 736 w 880"/>
                <a:gd name="T21" fmla="*/ 141 h 1072"/>
                <a:gd name="T22" fmla="*/ 784 w 880"/>
                <a:gd name="T23" fmla="*/ 208 h 1072"/>
                <a:gd name="T24" fmla="*/ 813 w 880"/>
                <a:gd name="T25" fmla="*/ 304 h 1072"/>
                <a:gd name="T26" fmla="*/ 813 w 880"/>
                <a:gd name="T27" fmla="*/ 410 h 1072"/>
                <a:gd name="T28" fmla="*/ 832 w 880"/>
                <a:gd name="T29" fmla="*/ 534 h 1072"/>
                <a:gd name="T30" fmla="*/ 832 w 880"/>
                <a:gd name="T31" fmla="*/ 486 h 1072"/>
                <a:gd name="T32" fmla="*/ 832 w 880"/>
                <a:gd name="T33" fmla="*/ 640 h 1072"/>
                <a:gd name="T34" fmla="*/ 832 w 880"/>
                <a:gd name="T35" fmla="*/ 784 h 1072"/>
                <a:gd name="T36" fmla="*/ 832 w 880"/>
                <a:gd name="T37" fmla="*/ 928 h 1072"/>
                <a:gd name="T38" fmla="*/ 880 w 880"/>
                <a:gd name="T39" fmla="*/ 1072 h 107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80"/>
                <a:gd name="T61" fmla="*/ 0 h 1072"/>
                <a:gd name="T62" fmla="*/ 880 w 880"/>
                <a:gd name="T63" fmla="*/ 1072 h 107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80" h="1072">
                  <a:moveTo>
                    <a:pt x="64" y="1072"/>
                  </a:moveTo>
                  <a:cubicBezTo>
                    <a:pt x="64" y="988"/>
                    <a:pt x="64" y="904"/>
                    <a:pt x="64" y="832"/>
                  </a:cubicBezTo>
                  <a:cubicBezTo>
                    <a:pt x="64" y="760"/>
                    <a:pt x="64" y="704"/>
                    <a:pt x="64" y="640"/>
                  </a:cubicBezTo>
                  <a:cubicBezTo>
                    <a:pt x="64" y="576"/>
                    <a:pt x="72" y="512"/>
                    <a:pt x="64" y="448"/>
                  </a:cubicBezTo>
                  <a:cubicBezTo>
                    <a:pt x="56" y="384"/>
                    <a:pt x="24" y="312"/>
                    <a:pt x="16" y="256"/>
                  </a:cubicBezTo>
                  <a:cubicBezTo>
                    <a:pt x="8" y="200"/>
                    <a:pt x="0" y="152"/>
                    <a:pt x="16" y="112"/>
                  </a:cubicBezTo>
                  <a:cubicBezTo>
                    <a:pt x="32" y="72"/>
                    <a:pt x="64" y="32"/>
                    <a:pt x="112" y="16"/>
                  </a:cubicBezTo>
                  <a:cubicBezTo>
                    <a:pt x="160" y="0"/>
                    <a:pt x="232" y="8"/>
                    <a:pt x="304" y="16"/>
                  </a:cubicBezTo>
                  <a:cubicBezTo>
                    <a:pt x="376" y="24"/>
                    <a:pt x="480" y="56"/>
                    <a:pt x="544" y="64"/>
                  </a:cubicBezTo>
                  <a:cubicBezTo>
                    <a:pt x="608" y="72"/>
                    <a:pt x="656" y="51"/>
                    <a:pt x="688" y="64"/>
                  </a:cubicBezTo>
                  <a:cubicBezTo>
                    <a:pt x="720" y="77"/>
                    <a:pt x="720" y="117"/>
                    <a:pt x="736" y="141"/>
                  </a:cubicBezTo>
                  <a:cubicBezTo>
                    <a:pt x="752" y="165"/>
                    <a:pt x="771" y="181"/>
                    <a:pt x="784" y="208"/>
                  </a:cubicBezTo>
                  <a:cubicBezTo>
                    <a:pt x="797" y="235"/>
                    <a:pt x="808" y="270"/>
                    <a:pt x="813" y="304"/>
                  </a:cubicBezTo>
                  <a:cubicBezTo>
                    <a:pt x="818" y="338"/>
                    <a:pt x="810" y="372"/>
                    <a:pt x="813" y="410"/>
                  </a:cubicBezTo>
                  <a:cubicBezTo>
                    <a:pt x="816" y="448"/>
                    <a:pt x="829" y="521"/>
                    <a:pt x="832" y="534"/>
                  </a:cubicBezTo>
                  <a:cubicBezTo>
                    <a:pt x="835" y="547"/>
                    <a:pt x="832" y="468"/>
                    <a:pt x="832" y="486"/>
                  </a:cubicBezTo>
                  <a:cubicBezTo>
                    <a:pt x="832" y="504"/>
                    <a:pt x="832" y="590"/>
                    <a:pt x="832" y="640"/>
                  </a:cubicBezTo>
                  <a:cubicBezTo>
                    <a:pt x="832" y="690"/>
                    <a:pt x="832" y="736"/>
                    <a:pt x="832" y="784"/>
                  </a:cubicBezTo>
                  <a:cubicBezTo>
                    <a:pt x="832" y="832"/>
                    <a:pt x="824" y="880"/>
                    <a:pt x="832" y="928"/>
                  </a:cubicBezTo>
                  <a:cubicBezTo>
                    <a:pt x="840" y="976"/>
                    <a:pt x="872" y="1040"/>
                    <a:pt x="880" y="1072"/>
                  </a:cubicBezTo>
                </a:path>
              </a:pathLst>
            </a:custGeom>
            <a:solidFill>
              <a:srgbClr val="FF3300"/>
            </a:solidFill>
            <a:ln w="19050">
              <a:solidFill>
                <a:schemeClr val="tx1"/>
              </a:solidFill>
              <a:round/>
              <a:headEnd/>
              <a:tailEnd/>
            </a:ln>
          </p:spPr>
          <p:txBody>
            <a:bodyPr wrap="none" anchor="ctr">
              <a:spAutoFit/>
            </a:bodyPr>
            <a:lstStyle/>
            <a:p>
              <a:endParaRPr lang="zh-CN" altLang="en-US"/>
            </a:p>
          </p:txBody>
        </p:sp>
        <p:sp>
          <p:nvSpPr>
            <p:cNvPr id="10255" name="Freeform 51"/>
            <p:cNvSpPr>
              <a:spLocks/>
            </p:cNvSpPr>
            <p:nvPr/>
          </p:nvSpPr>
          <p:spPr bwMode="auto">
            <a:xfrm>
              <a:off x="4456" y="1096"/>
              <a:ext cx="592" cy="1016"/>
            </a:xfrm>
            <a:custGeom>
              <a:avLst/>
              <a:gdLst>
                <a:gd name="T0" fmla="*/ 248 w 592"/>
                <a:gd name="T1" fmla="*/ 1016 h 1016"/>
                <a:gd name="T2" fmla="*/ 248 w 592"/>
                <a:gd name="T3" fmla="*/ 872 h 1016"/>
                <a:gd name="T4" fmla="*/ 296 w 592"/>
                <a:gd name="T5" fmla="*/ 776 h 1016"/>
                <a:gd name="T6" fmla="*/ 344 w 592"/>
                <a:gd name="T7" fmla="*/ 728 h 1016"/>
                <a:gd name="T8" fmla="*/ 536 w 592"/>
                <a:gd name="T9" fmla="*/ 440 h 1016"/>
                <a:gd name="T10" fmla="*/ 584 w 592"/>
                <a:gd name="T11" fmla="*/ 296 h 1016"/>
                <a:gd name="T12" fmla="*/ 584 w 592"/>
                <a:gd name="T13" fmla="*/ 152 h 1016"/>
                <a:gd name="T14" fmla="*/ 536 w 592"/>
                <a:gd name="T15" fmla="*/ 8 h 1016"/>
                <a:gd name="T16" fmla="*/ 488 w 592"/>
                <a:gd name="T17" fmla="*/ 104 h 1016"/>
                <a:gd name="T18" fmla="*/ 392 w 592"/>
                <a:gd name="T19" fmla="*/ 200 h 1016"/>
                <a:gd name="T20" fmla="*/ 296 w 592"/>
                <a:gd name="T21" fmla="*/ 296 h 1016"/>
                <a:gd name="T22" fmla="*/ 152 w 592"/>
                <a:gd name="T23" fmla="*/ 344 h 1016"/>
                <a:gd name="T24" fmla="*/ 56 w 592"/>
                <a:gd name="T25" fmla="*/ 440 h 1016"/>
                <a:gd name="T26" fmla="*/ 8 w 592"/>
                <a:gd name="T27" fmla="*/ 536 h 1016"/>
                <a:gd name="T28" fmla="*/ 8 w 592"/>
                <a:gd name="T29" fmla="*/ 680 h 1016"/>
                <a:gd name="T30" fmla="*/ 8 w 592"/>
                <a:gd name="T31" fmla="*/ 824 h 1016"/>
                <a:gd name="T32" fmla="*/ 56 w 592"/>
                <a:gd name="T33" fmla="*/ 872 h 1016"/>
                <a:gd name="T34" fmla="*/ 152 w 592"/>
                <a:gd name="T35" fmla="*/ 968 h 1016"/>
                <a:gd name="T36" fmla="*/ 267 w 592"/>
                <a:gd name="T37" fmla="*/ 997 h 1016"/>
                <a:gd name="T38" fmla="*/ 248 w 592"/>
                <a:gd name="T39" fmla="*/ 1006 h 10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92"/>
                <a:gd name="T61" fmla="*/ 0 h 1016"/>
                <a:gd name="T62" fmla="*/ 592 w 592"/>
                <a:gd name="T63" fmla="*/ 1016 h 10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92" h="1016">
                  <a:moveTo>
                    <a:pt x="248" y="1016"/>
                  </a:moveTo>
                  <a:cubicBezTo>
                    <a:pt x="244" y="964"/>
                    <a:pt x="240" y="912"/>
                    <a:pt x="248" y="872"/>
                  </a:cubicBezTo>
                  <a:cubicBezTo>
                    <a:pt x="256" y="832"/>
                    <a:pt x="280" y="800"/>
                    <a:pt x="296" y="776"/>
                  </a:cubicBezTo>
                  <a:cubicBezTo>
                    <a:pt x="312" y="752"/>
                    <a:pt x="304" y="784"/>
                    <a:pt x="344" y="728"/>
                  </a:cubicBezTo>
                  <a:cubicBezTo>
                    <a:pt x="384" y="672"/>
                    <a:pt x="496" y="512"/>
                    <a:pt x="536" y="440"/>
                  </a:cubicBezTo>
                  <a:cubicBezTo>
                    <a:pt x="576" y="368"/>
                    <a:pt x="576" y="344"/>
                    <a:pt x="584" y="296"/>
                  </a:cubicBezTo>
                  <a:cubicBezTo>
                    <a:pt x="592" y="248"/>
                    <a:pt x="592" y="200"/>
                    <a:pt x="584" y="152"/>
                  </a:cubicBezTo>
                  <a:cubicBezTo>
                    <a:pt x="576" y="104"/>
                    <a:pt x="552" y="16"/>
                    <a:pt x="536" y="8"/>
                  </a:cubicBezTo>
                  <a:cubicBezTo>
                    <a:pt x="520" y="0"/>
                    <a:pt x="512" y="72"/>
                    <a:pt x="488" y="104"/>
                  </a:cubicBezTo>
                  <a:cubicBezTo>
                    <a:pt x="464" y="136"/>
                    <a:pt x="424" y="168"/>
                    <a:pt x="392" y="200"/>
                  </a:cubicBezTo>
                  <a:cubicBezTo>
                    <a:pt x="360" y="232"/>
                    <a:pt x="336" y="272"/>
                    <a:pt x="296" y="296"/>
                  </a:cubicBezTo>
                  <a:cubicBezTo>
                    <a:pt x="256" y="320"/>
                    <a:pt x="192" y="320"/>
                    <a:pt x="152" y="344"/>
                  </a:cubicBezTo>
                  <a:cubicBezTo>
                    <a:pt x="112" y="368"/>
                    <a:pt x="80" y="408"/>
                    <a:pt x="56" y="440"/>
                  </a:cubicBezTo>
                  <a:cubicBezTo>
                    <a:pt x="32" y="472"/>
                    <a:pt x="16" y="496"/>
                    <a:pt x="8" y="536"/>
                  </a:cubicBezTo>
                  <a:cubicBezTo>
                    <a:pt x="0" y="576"/>
                    <a:pt x="8" y="632"/>
                    <a:pt x="8" y="680"/>
                  </a:cubicBezTo>
                  <a:cubicBezTo>
                    <a:pt x="8" y="728"/>
                    <a:pt x="0" y="792"/>
                    <a:pt x="8" y="824"/>
                  </a:cubicBezTo>
                  <a:cubicBezTo>
                    <a:pt x="16" y="856"/>
                    <a:pt x="32" y="848"/>
                    <a:pt x="56" y="872"/>
                  </a:cubicBezTo>
                  <a:cubicBezTo>
                    <a:pt x="80" y="896"/>
                    <a:pt x="117" y="947"/>
                    <a:pt x="152" y="968"/>
                  </a:cubicBezTo>
                  <a:cubicBezTo>
                    <a:pt x="187" y="989"/>
                    <a:pt x="251" y="991"/>
                    <a:pt x="267" y="997"/>
                  </a:cubicBezTo>
                  <a:cubicBezTo>
                    <a:pt x="283" y="1003"/>
                    <a:pt x="252" y="1004"/>
                    <a:pt x="248" y="1006"/>
                  </a:cubicBezTo>
                </a:path>
              </a:pathLst>
            </a:custGeom>
            <a:solidFill>
              <a:srgbClr val="FFFF00"/>
            </a:solidFill>
            <a:ln w="19050">
              <a:solidFill>
                <a:schemeClr val="tx1"/>
              </a:solidFill>
              <a:round/>
              <a:headEnd/>
              <a:tailEnd/>
            </a:ln>
          </p:spPr>
          <p:txBody>
            <a:bodyPr wrap="none" anchor="ctr">
              <a:spAutoFit/>
            </a:bodyPr>
            <a:lstStyle/>
            <a:p>
              <a:endParaRPr lang="zh-CN" altLang="en-US"/>
            </a:p>
          </p:txBody>
        </p:sp>
        <p:sp>
          <p:nvSpPr>
            <p:cNvPr id="10256" name="Freeform 52"/>
            <p:cNvSpPr>
              <a:spLocks/>
            </p:cNvSpPr>
            <p:nvPr/>
          </p:nvSpPr>
          <p:spPr bwMode="auto">
            <a:xfrm>
              <a:off x="4560" y="2160"/>
              <a:ext cx="144" cy="1"/>
            </a:xfrm>
            <a:custGeom>
              <a:avLst/>
              <a:gdLst>
                <a:gd name="T0" fmla="*/ 0 w 144"/>
                <a:gd name="T1" fmla="*/ 0 h 1"/>
                <a:gd name="T2" fmla="*/ 144 w 144"/>
                <a:gd name="T3" fmla="*/ 0 h 1"/>
                <a:gd name="T4" fmla="*/ 0 60000 65536"/>
                <a:gd name="T5" fmla="*/ 0 60000 65536"/>
                <a:gd name="T6" fmla="*/ 0 w 144"/>
                <a:gd name="T7" fmla="*/ 0 h 1"/>
                <a:gd name="T8" fmla="*/ 144 w 144"/>
                <a:gd name="T9" fmla="*/ 1 h 1"/>
              </a:gdLst>
              <a:ahLst/>
              <a:cxnLst>
                <a:cxn ang="T4">
                  <a:pos x="T0" y="T1"/>
                </a:cxn>
                <a:cxn ang="T5">
                  <a:pos x="T2" y="T3"/>
                </a:cxn>
              </a:cxnLst>
              <a:rect l="T6" t="T7" r="T8" b="T9"/>
              <a:pathLst>
                <a:path w="144" h="1">
                  <a:moveTo>
                    <a:pt x="0" y="0"/>
                  </a:moveTo>
                  <a:cubicBezTo>
                    <a:pt x="60" y="0"/>
                    <a:pt x="120" y="0"/>
                    <a:pt x="144" y="0"/>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257" name="Freeform 53"/>
            <p:cNvSpPr>
              <a:spLocks/>
            </p:cNvSpPr>
            <p:nvPr/>
          </p:nvSpPr>
          <p:spPr bwMode="auto">
            <a:xfrm>
              <a:off x="4416" y="2160"/>
              <a:ext cx="48" cy="48"/>
            </a:xfrm>
            <a:custGeom>
              <a:avLst/>
              <a:gdLst>
                <a:gd name="T0" fmla="*/ 48 w 48"/>
                <a:gd name="T1" fmla="*/ 0 h 48"/>
                <a:gd name="T2" fmla="*/ 0 w 48"/>
                <a:gd name="T3" fmla="*/ 48 h 48"/>
                <a:gd name="T4" fmla="*/ 0 60000 65536"/>
                <a:gd name="T5" fmla="*/ 0 60000 65536"/>
                <a:gd name="T6" fmla="*/ 0 w 48"/>
                <a:gd name="T7" fmla="*/ 0 h 48"/>
                <a:gd name="T8" fmla="*/ 48 w 48"/>
                <a:gd name="T9" fmla="*/ 48 h 48"/>
              </a:gdLst>
              <a:ahLst/>
              <a:cxnLst>
                <a:cxn ang="T4">
                  <a:pos x="T0" y="T1"/>
                </a:cxn>
                <a:cxn ang="T5">
                  <a:pos x="T2" y="T3"/>
                </a:cxn>
              </a:cxnLst>
              <a:rect l="T6" t="T7" r="T8" b="T9"/>
              <a:pathLst>
                <a:path w="48" h="48">
                  <a:moveTo>
                    <a:pt x="48" y="0"/>
                  </a:moveTo>
                  <a:cubicBezTo>
                    <a:pt x="28" y="16"/>
                    <a:pt x="8" y="32"/>
                    <a:pt x="0" y="48"/>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258" name="Freeform 54"/>
            <p:cNvSpPr>
              <a:spLocks/>
            </p:cNvSpPr>
            <p:nvPr/>
          </p:nvSpPr>
          <p:spPr bwMode="auto">
            <a:xfrm>
              <a:off x="4848" y="2256"/>
              <a:ext cx="112" cy="192"/>
            </a:xfrm>
            <a:custGeom>
              <a:avLst/>
              <a:gdLst>
                <a:gd name="T0" fmla="*/ 0 w 112"/>
                <a:gd name="T1" fmla="*/ 0 h 192"/>
                <a:gd name="T2" fmla="*/ 96 w 112"/>
                <a:gd name="T3" fmla="*/ 96 h 192"/>
                <a:gd name="T4" fmla="*/ 96 w 112"/>
                <a:gd name="T5" fmla="*/ 192 h 192"/>
                <a:gd name="T6" fmla="*/ 0 60000 65536"/>
                <a:gd name="T7" fmla="*/ 0 60000 65536"/>
                <a:gd name="T8" fmla="*/ 0 60000 65536"/>
                <a:gd name="T9" fmla="*/ 0 w 112"/>
                <a:gd name="T10" fmla="*/ 0 h 192"/>
                <a:gd name="T11" fmla="*/ 112 w 112"/>
                <a:gd name="T12" fmla="*/ 192 h 192"/>
              </a:gdLst>
              <a:ahLst/>
              <a:cxnLst>
                <a:cxn ang="T6">
                  <a:pos x="T0" y="T1"/>
                </a:cxn>
                <a:cxn ang="T7">
                  <a:pos x="T2" y="T3"/>
                </a:cxn>
                <a:cxn ang="T8">
                  <a:pos x="T4" y="T5"/>
                </a:cxn>
              </a:cxnLst>
              <a:rect l="T9" t="T10" r="T11" b="T12"/>
              <a:pathLst>
                <a:path w="112" h="192">
                  <a:moveTo>
                    <a:pt x="0" y="0"/>
                  </a:moveTo>
                  <a:cubicBezTo>
                    <a:pt x="40" y="32"/>
                    <a:pt x="80" y="64"/>
                    <a:pt x="96" y="96"/>
                  </a:cubicBezTo>
                  <a:cubicBezTo>
                    <a:pt x="112" y="128"/>
                    <a:pt x="104" y="160"/>
                    <a:pt x="96" y="192"/>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259" name="Freeform 55"/>
            <p:cNvSpPr>
              <a:spLocks/>
            </p:cNvSpPr>
            <p:nvPr/>
          </p:nvSpPr>
          <p:spPr bwMode="auto">
            <a:xfrm>
              <a:off x="4408" y="2304"/>
              <a:ext cx="64" cy="384"/>
            </a:xfrm>
            <a:custGeom>
              <a:avLst/>
              <a:gdLst>
                <a:gd name="T0" fmla="*/ 56 w 64"/>
                <a:gd name="T1" fmla="*/ 0 h 384"/>
                <a:gd name="T2" fmla="*/ 56 w 64"/>
                <a:gd name="T3" fmla="*/ 144 h 384"/>
                <a:gd name="T4" fmla="*/ 8 w 64"/>
                <a:gd name="T5" fmla="*/ 288 h 384"/>
                <a:gd name="T6" fmla="*/ 8 w 64"/>
                <a:gd name="T7" fmla="*/ 384 h 384"/>
                <a:gd name="T8" fmla="*/ 0 60000 65536"/>
                <a:gd name="T9" fmla="*/ 0 60000 65536"/>
                <a:gd name="T10" fmla="*/ 0 60000 65536"/>
                <a:gd name="T11" fmla="*/ 0 60000 65536"/>
                <a:gd name="T12" fmla="*/ 0 w 64"/>
                <a:gd name="T13" fmla="*/ 0 h 384"/>
                <a:gd name="T14" fmla="*/ 64 w 64"/>
                <a:gd name="T15" fmla="*/ 384 h 384"/>
              </a:gdLst>
              <a:ahLst/>
              <a:cxnLst>
                <a:cxn ang="T8">
                  <a:pos x="T0" y="T1"/>
                </a:cxn>
                <a:cxn ang="T9">
                  <a:pos x="T2" y="T3"/>
                </a:cxn>
                <a:cxn ang="T10">
                  <a:pos x="T4" y="T5"/>
                </a:cxn>
                <a:cxn ang="T11">
                  <a:pos x="T6" y="T7"/>
                </a:cxn>
              </a:cxnLst>
              <a:rect l="T12" t="T13" r="T14" b="T15"/>
              <a:pathLst>
                <a:path w="64" h="384">
                  <a:moveTo>
                    <a:pt x="56" y="0"/>
                  </a:moveTo>
                  <a:cubicBezTo>
                    <a:pt x="64" y="48"/>
                    <a:pt x="64" y="96"/>
                    <a:pt x="56" y="144"/>
                  </a:cubicBezTo>
                  <a:cubicBezTo>
                    <a:pt x="48" y="192"/>
                    <a:pt x="16" y="248"/>
                    <a:pt x="8" y="288"/>
                  </a:cubicBezTo>
                  <a:cubicBezTo>
                    <a:pt x="0" y="328"/>
                    <a:pt x="8" y="364"/>
                    <a:pt x="8" y="384"/>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260" name="Freeform 56"/>
            <p:cNvSpPr>
              <a:spLocks/>
            </p:cNvSpPr>
            <p:nvPr/>
          </p:nvSpPr>
          <p:spPr bwMode="auto">
            <a:xfrm>
              <a:off x="4890" y="2544"/>
              <a:ext cx="44" cy="278"/>
            </a:xfrm>
            <a:custGeom>
              <a:avLst/>
              <a:gdLst>
                <a:gd name="T0" fmla="*/ 6 w 44"/>
                <a:gd name="T1" fmla="*/ 0 h 278"/>
                <a:gd name="T2" fmla="*/ 6 w 44"/>
                <a:gd name="T3" fmla="*/ 96 h 278"/>
                <a:gd name="T4" fmla="*/ 6 w 44"/>
                <a:gd name="T5" fmla="*/ 192 h 278"/>
                <a:gd name="T6" fmla="*/ 44 w 44"/>
                <a:gd name="T7" fmla="*/ 278 h 278"/>
                <a:gd name="T8" fmla="*/ 0 60000 65536"/>
                <a:gd name="T9" fmla="*/ 0 60000 65536"/>
                <a:gd name="T10" fmla="*/ 0 60000 65536"/>
                <a:gd name="T11" fmla="*/ 0 60000 65536"/>
                <a:gd name="T12" fmla="*/ 0 w 44"/>
                <a:gd name="T13" fmla="*/ 0 h 278"/>
                <a:gd name="T14" fmla="*/ 44 w 44"/>
                <a:gd name="T15" fmla="*/ 278 h 278"/>
              </a:gdLst>
              <a:ahLst/>
              <a:cxnLst>
                <a:cxn ang="T8">
                  <a:pos x="T0" y="T1"/>
                </a:cxn>
                <a:cxn ang="T9">
                  <a:pos x="T2" y="T3"/>
                </a:cxn>
                <a:cxn ang="T10">
                  <a:pos x="T4" y="T5"/>
                </a:cxn>
                <a:cxn ang="T11">
                  <a:pos x="T6" y="T7"/>
                </a:cxn>
              </a:cxnLst>
              <a:rect l="T12" t="T13" r="T14" b="T15"/>
              <a:pathLst>
                <a:path w="44" h="278">
                  <a:moveTo>
                    <a:pt x="6" y="0"/>
                  </a:moveTo>
                  <a:cubicBezTo>
                    <a:pt x="6" y="32"/>
                    <a:pt x="6" y="64"/>
                    <a:pt x="6" y="96"/>
                  </a:cubicBezTo>
                  <a:cubicBezTo>
                    <a:pt x="6" y="128"/>
                    <a:pt x="0" y="162"/>
                    <a:pt x="6" y="192"/>
                  </a:cubicBezTo>
                  <a:cubicBezTo>
                    <a:pt x="12" y="222"/>
                    <a:pt x="36" y="260"/>
                    <a:pt x="44" y="278"/>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10261" name="Freeform 57"/>
            <p:cNvSpPr>
              <a:spLocks/>
            </p:cNvSpPr>
            <p:nvPr/>
          </p:nvSpPr>
          <p:spPr bwMode="auto">
            <a:xfrm>
              <a:off x="4416" y="2784"/>
              <a:ext cx="10" cy="192"/>
            </a:xfrm>
            <a:custGeom>
              <a:avLst/>
              <a:gdLst>
                <a:gd name="T0" fmla="*/ 0 w 10"/>
                <a:gd name="T1" fmla="*/ 0 h 192"/>
                <a:gd name="T2" fmla="*/ 10 w 10"/>
                <a:gd name="T3" fmla="*/ 86 h 192"/>
                <a:gd name="T4" fmla="*/ 0 w 10"/>
                <a:gd name="T5" fmla="*/ 192 h 192"/>
                <a:gd name="T6" fmla="*/ 0 60000 65536"/>
                <a:gd name="T7" fmla="*/ 0 60000 65536"/>
                <a:gd name="T8" fmla="*/ 0 60000 65536"/>
                <a:gd name="T9" fmla="*/ 0 w 10"/>
                <a:gd name="T10" fmla="*/ 0 h 192"/>
                <a:gd name="T11" fmla="*/ 10 w 10"/>
                <a:gd name="T12" fmla="*/ 192 h 192"/>
              </a:gdLst>
              <a:ahLst/>
              <a:cxnLst>
                <a:cxn ang="T6">
                  <a:pos x="T0" y="T1"/>
                </a:cxn>
                <a:cxn ang="T7">
                  <a:pos x="T2" y="T3"/>
                </a:cxn>
                <a:cxn ang="T8">
                  <a:pos x="T4" y="T5"/>
                </a:cxn>
              </a:cxnLst>
              <a:rect l="T9" t="T10" r="T11" b="T12"/>
              <a:pathLst>
                <a:path w="10" h="192">
                  <a:moveTo>
                    <a:pt x="0" y="0"/>
                  </a:moveTo>
                  <a:cubicBezTo>
                    <a:pt x="2" y="14"/>
                    <a:pt x="10" y="54"/>
                    <a:pt x="10" y="86"/>
                  </a:cubicBezTo>
                  <a:cubicBezTo>
                    <a:pt x="10" y="118"/>
                    <a:pt x="2" y="170"/>
                    <a:pt x="0" y="192"/>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aphicFrame>
        <p:nvGraphicFramePr>
          <p:cNvPr id="31814" name="Object 70"/>
          <p:cNvGraphicFramePr>
            <a:graphicFrameLocks noChangeAspect="1"/>
          </p:cNvGraphicFramePr>
          <p:nvPr/>
        </p:nvGraphicFramePr>
        <p:xfrm>
          <a:off x="4683125" y="3933825"/>
          <a:ext cx="1257300" cy="1028700"/>
        </p:xfrm>
        <a:graphic>
          <a:graphicData uri="http://schemas.openxmlformats.org/presentationml/2006/ole">
            <mc:AlternateContent xmlns:mc="http://schemas.openxmlformats.org/markup-compatibility/2006">
              <mc:Choice xmlns:v="urn:schemas-microsoft-com:vml" Requires="v">
                <p:oleObj name="Equation" r:id="rId7" imgW="1228770" imgH="1000125" progId="Equation.3">
                  <p:embed/>
                </p:oleObj>
              </mc:Choice>
              <mc:Fallback>
                <p:oleObj name="Equation" r:id="rId7" imgW="1228770" imgH="1000125" progId="Equation.3">
                  <p:embed/>
                  <p:pic>
                    <p:nvPicPr>
                      <p:cNvPr id="0" name="Object 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83125" y="3933825"/>
                        <a:ext cx="12573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815" name="Rectangle 71"/>
          <p:cNvSpPr>
            <a:spLocks noChangeArrowheads="1"/>
          </p:cNvSpPr>
          <p:nvPr/>
        </p:nvSpPr>
        <p:spPr bwMode="auto">
          <a:xfrm>
            <a:off x="0" y="779463"/>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latin typeface="宋体" pitchFamily="2" charset="-122"/>
            </a:endParaRPr>
          </a:p>
        </p:txBody>
      </p:sp>
      <p:pic>
        <p:nvPicPr>
          <p:cNvPr id="31816" name="Picture 72" descr="c8_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8" y="2781300"/>
            <a:ext cx="32004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584553" y="989139"/>
            <a:ext cx="1727994" cy="523220"/>
          </a:xfrm>
          <a:prstGeom prst="rect">
            <a:avLst/>
          </a:prstGeom>
          <a:noFill/>
        </p:spPr>
        <p:txBody>
          <a:bodyPr wrap="square" rtlCol="0">
            <a:spAutoFit/>
          </a:bodyPr>
          <a:lstStyle/>
          <a:p>
            <a:r>
              <a:rPr lang="zh-CN" altLang="en-US" dirty="0"/>
              <a:t>打火机</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31815"/>
                                        </p:tgtEl>
                                        <p:attrNameLst>
                                          <p:attrName>style.visibility</p:attrName>
                                        </p:attrNameLst>
                                      </p:cBhvr>
                                      <p:to>
                                        <p:strVal val="visible"/>
                                      </p:to>
                                    </p:set>
                                    <p:animEffect transition="in" filter="strips(upRight)">
                                      <p:cBhvr>
                                        <p:cTn id="12" dur="500"/>
                                        <p:tgtEl>
                                          <p:spTgt spid="318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31747"/>
                                        </p:tgtEl>
                                        <p:attrNameLst>
                                          <p:attrName>style.visibility</p:attrName>
                                        </p:attrNameLst>
                                      </p:cBhvr>
                                      <p:to>
                                        <p:strVal val="visible"/>
                                      </p:to>
                                    </p:set>
                                    <p:animEffect transition="in" filter="box(out)">
                                      <p:cBhvr>
                                        <p:cTn id="17" dur="500"/>
                                        <p:tgtEl>
                                          <p:spTgt spid="317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31748"/>
                                        </p:tgtEl>
                                        <p:attrNameLst>
                                          <p:attrName>style.visibility</p:attrName>
                                        </p:attrNameLst>
                                      </p:cBhvr>
                                      <p:to>
                                        <p:strVal val="visible"/>
                                      </p:to>
                                    </p:set>
                                    <p:animEffect transition="in" filter="blinds(vertical)">
                                      <p:cBhvr>
                                        <p:cTn id="22" dur="500"/>
                                        <p:tgtEl>
                                          <p:spTgt spid="317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1814"/>
                                        </p:tgtEl>
                                        <p:attrNameLst>
                                          <p:attrName>style.visibility</p:attrName>
                                        </p:attrNameLst>
                                      </p:cBhvr>
                                      <p:to>
                                        <p:strVal val="visible"/>
                                      </p:to>
                                    </p:set>
                                    <p:animEffect transition="in" filter="wipe(left)">
                                      <p:cBhvr>
                                        <p:cTn id="27" dur="500"/>
                                        <p:tgtEl>
                                          <p:spTgt spid="318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1753"/>
                                        </p:tgtEl>
                                        <p:attrNameLst>
                                          <p:attrName>style.visibility</p:attrName>
                                        </p:attrNameLst>
                                      </p:cBhvr>
                                      <p:to>
                                        <p:strVal val="visible"/>
                                      </p:to>
                                    </p:set>
                                    <p:animEffect transition="in" filter="box(out)">
                                      <p:cBhvr>
                                        <p:cTn id="32" dur="500"/>
                                        <p:tgtEl>
                                          <p:spTgt spid="317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ppt_x</p:attrName>
                                        </p:attrNameLst>
                                      </p:cBhvr>
                                      <p:tavLst>
                                        <p:tav tm="0">
                                          <p:val>
                                            <p:strVal val="#ppt_x-#ppt_w/2"/>
                                          </p:val>
                                        </p:tav>
                                        <p:tav tm="100000">
                                          <p:val>
                                            <p:strVal val="#ppt_x"/>
                                          </p:val>
                                        </p:tav>
                                      </p:tavLst>
                                    </p:anim>
                                    <p:anim calcmode="lin" valueType="num">
                                      <p:cBhvr>
                                        <p:cTn id="44" dur="500" fill="hold"/>
                                        <p:tgtEl>
                                          <p:spTgt spid="3"/>
                                        </p:tgtEl>
                                        <p:attrNameLst>
                                          <p:attrName>ppt_y</p:attrName>
                                        </p:attrNameLst>
                                      </p:cBhvr>
                                      <p:tavLst>
                                        <p:tav tm="0">
                                          <p:val>
                                            <p:strVal val="#ppt_y"/>
                                          </p:val>
                                        </p:tav>
                                        <p:tav tm="100000">
                                          <p:val>
                                            <p:strVal val="#ppt_y"/>
                                          </p:val>
                                        </p:tav>
                                      </p:tavLst>
                                    </p:anim>
                                    <p:anim calcmode="lin" valueType="num">
                                      <p:cBhvr>
                                        <p:cTn id="45" dur="500" fill="hold"/>
                                        <p:tgtEl>
                                          <p:spTgt spid="3"/>
                                        </p:tgtEl>
                                        <p:attrNameLst>
                                          <p:attrName>ppt_w</p:attrName>
                                        </p:attrNameLst>
                                      </p:cBhvr>
                                      <p:tavLst>
                                        <p:tav tm="0">
                                          <p:val>
                                            <p:fltVal val="0"/>
                                          </p:val>
                                        </p:tav>
                                        <p:tav tm="100000">
                                          <p:val>
                                            <p:strVal val="#ppt_w"/>
                                          </p:val>
                                        </p:tav>
                                      </p:tavLst>
                                    </p:anim>
                                    <p:anim calcmode="lin" valueType="num">
                                      <p:cBhvr>
                                        <p:cTn id="46"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7" presetClass="entr" presetSubtype="2"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 calcmode="lin" valueType="num">
                                      <p:cBhvr>
                                        <p:cTn id="51" dur="500" fill="hold"/>
                                        <p:tgtEl>
                                          <p:spTgt spid="4"/>
                                        </p:tgtEl>
                                        <p:attrNameLst>
                                          <p:attrName>ppt_x</p:attrName>
                                        </p:attrNameLst>
                                      </p:cBhvr>
                                      <p:tavLst>
                                        <p:tav tm="0">
                                          <p:val>
                                            <p:strVal val="#ppt_x+#ppt_w/2"/>
                                          </p:val>
                                        </p:tav>
                                        <p:tav tm="100000">
                                          <p:val>
                                            <p:strVal val="#ppt_x"/>
                                          </p:val>
                                        </p:tav>
                                      </p:tavLst>
                                    </p:anim>
                                    <p:anim calcmode="lin" valueType="num">
                                      <p:cBhvr>
                                        <p:cTn id="52" dur="500" fill="hold"/>
                                        <p:tgtEl>
                                          <p:spTgt spid="4"/>
                                        </p:tgtEl>
                                        <p:attrNameLst>
                                          <p:attrName>ppt_y</p:attrName>
                                        </p:attrNameLst>
                                      </p:cBhvr>
                                      <p:tavLst>
                                        <p:tav tm="0">
                                          <p:val>
                                            <p:strVal val="#ppt_y"/>
                                          </p:val>
                                        </p:tav>
                                        <p:tav tm="100000">
                                          <p:val>
                                            <p:strVal val="#ppt_y"/>
                                          </p:val>
                                        </p:tav>
                                      </p:tavLst>
                                    </p:anim>
                                    <p:anim calcmode="lin" valueType="num">
                                      <p:cBhvr>
                                        <p:cTn id="53" dur="500" fill="hold"/>
                                        <p:tgtEl>
                                          <p:spTgt spid="4"/>
                                        </p:tgtEl>
                                        <p:attrNameLst>
                                          <p:attrName>ppt_w</p:attrName>
                                        </p:attrNameLst>
                                      </p:cBhvr>
                                      <p:tavLst>
                                        <p:tav tm="0">
                                          <p:val>
                                            <p:fltVal val="0"/>
                                          </p:val>
                                        </p:tav>
                                        <p:tav tm="100000">
                                          <p:val>
                                            <p:strVal val="#ppt_w"/>
                                          </p:val>
                                        </p:tav>
                                      </p:tavLst>
                                    </p:anim>
                                    <p:anim calcmode="lin" valueType="num">
                                      <p:cBhvr>
                                        <p:cTn id="54"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7" presetClass="entr" presetSubtype="8"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p:cTn id="59" dur="500" fill="hold"/>
                                        <p:tgtEl>
                                          <p:spTgt spid="5"/>
                                        </p:tgtEl>
                                        <p:attrNameLst>
                                          <p:attrName>ppt_x</p:attrName>
                                        </p:attrNameLst>
                                      </p:cBhvr>
                                      <p:tavLst>
                                        <p:tav tm="0">
                                          <p:val>
                                            <p:strVal val="#ppt_x-#ppt_w/2"/>
                                          </p:val>
                                        </p:tav>
                                        <p:tav tm="100000">
                                          <p:val>
                                            <p:strVal val="#ppt_x"/>
                                          </p:val>
                                        </p:tav>
                                      </p:tavLst>
                                    </p:anim>
                                    <p:anim calcmode="lin" valueType="num">
                                      <p:cBhvr>
                                        <p:cTn id="60" dur="500" fill="hold"/>
                                        <p:tgtEl>
                                          <p:spTgt spid="5"/>
                                        </p:tgtEl>
                                        <p:attrNameLst>
                                          <p:attrName>ppt_y</p:attrName>
                                        </p:attrNameLst>
                                      </p:cBhvr>
                                      <p:tavLst>
                                        <p:tav tm="0">
                                          <p:val>
                                            <p:strVal val="#ppt_y"/>
                                          </p:val>
                                        </p:tav>
                                        <p:tav tm="100000">
                                          <p:val>
                                            <p:strVal val="#ppt_y"/>
                                          </p:val>
                                        </p:tav>
                                      </p:tavLst>
                                    </p:anim>
                                    <p:anim calcmode="lin" valueType="num">
                                      <p:cBhvr>
                                        <p:cTn id="61" dur="500" fill="hold"/>
                                        <p:tgtEl>
                                          <p:spTgt spid="5"/>
                                        </p:tgtEl>
                                        <p:attrNameLst>
                                          <p:attrName>ppt_w</p:attrName>
                                        </p:attrNameLst>
                                      </p:cBhvr>
                                      <p:tavLst>
                                        <p:tav tm="0">
                                          <p:val>
                                            <p:fltVal val="0"/>
                                          </p:val>
                                        </p:tav>
                                        <p:tav tm="100000">
                                          <p:val>
                                            <p:strVal val="#ppt_w"/>
                                          </p:val>
                                        </p:tav>
                                      </p:tavLst>
                                    </p:anim>
                                    <p:anim calcmode="lin" valueType="num">
                                      <p:cBhvr>
                                        <p:cTn id="62"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anim calcmode="lin" valueType="num">
                                      <p:cBhvr additive="base">
                                        <p:cTn id="67" dur="500" fill="hold"/>
                                        <p:tgtEl>
                                          <p:spTgt spid="6"/>
                                        </p:tgtEl>
                                        <p:attrNameLst>
                                          <p:attrName>ppt_x</p:attrName>
                                        </p:attrNameLst>
                                      </p:cBhvr>
                                      <p:tavLst>
                                        <p:tav tm="0">
                                          <p:val>
                                            <p:strVal val="1+#ppt_w/2"/>
                                          </p:val>
                                        </p:tav>
                                        <p:tav tm="100000">
                                          <p:val>
                                            <p:strVal val="#ppt_x"/>
                                          </p:val>
                                        </p:tav>
                                      </p:tavLst>
                                    </p:anim>
                                    <p:anim calcmode="lin" valueType="num">
                                      <p:cBhvr additive="base">
                                        <p:cTn id="6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5" fill="hold" nodeType="clickEffect">
                                  <p:stCondLst>
                                    <p:cond delay="0"/>
                                  </p:stCondLst>
                                  <p:childTnLst>
                                    <p:set>
                                      <p:cBhvr>
                                        <p:cTn id="72" dur="1" fill="hold">
                                          <p:stCondLst>
                                            <p:cond delay="0"/>
                                          </p:stCondLst>
                                        </p:cTn>
                                        <p:tgtEl>
                                          <p:spTgt spid="31816"/>
                                        </p:tgtEl>
                                        <p:attrNameLst>
                                          <p:attrName>style.visibility</p:attrName>
                                        </p:attrNameLst>
                                      </p:cBhvr>
                                      <p:to>
                                        <p:strVal val="visible"/>
                                      </p:to>
                                    </p:set>
                                    <p:animEffect transition="in" filter="blinds(vertical)">
                                      <p:cBhvr>
                                        <p:cTn id="73" dur="500"/>
                                        <p:tgtEl>
                                          <p:spTgt spid="31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53" grpId="0" autoUpdateAnimBg="0"/>
      <p:bldP spid="31815" grpId="0" animBg="1"/>
    </p:bldLst>
  </p:timing>
</p:sld>
</file>

<file path=ppt/theme/theme1.xml><?xml version="1.0" encoding="utf-8"?>
<a:theme xmlns:a="http://schemas.openxmlformats.org/drawingml/2006/main" name="Default Design">
  <a:themeElements>
    <a:clrScheme name="">
      <a:dk1>
        <a:srgbClr val="000000"/>
      </a:dk1>
      <a:lt1>
        <a:srgbClr val="FFFFA1"/>
      </a:lt1>
      <a:dk2>
        <a:srgbClr val="000000"/>
      </a:dk2>
      <a:lt2>
        <a:srgbClr val="808080"/>
      </a:lt2>
      <a:accent1>
        <a:srgbClr val="00CC99"/>
      </a:accent1>
      <a:accent2>
        <a:srgbClr val="3333CC"/>
      </a:accent2>
      <a:accent3>
        <a:srgbClr val="FFFFCD"/>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rgbClr val="CC3300"/>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19050" cap="flat" cmpd="sng" algn="ctr">
          <a:solidFill>
            <a:srgbClr val="CC3300"/>
          </a:solidFill>
          <a:prstDash val="solid"/>
          <a:round/>
          <a:headEnd type="none" w="med" len="med"/>
          <a:tailEnd type="none" w="med" len="med"/>
        </a:ln>
        <a:effectLst/>
      </a:spPr>
      <a:bodyPr vert="horz" wrap="squar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99CCFF"/>
    </a:lt1>
    <a:dk2>
      <a:srgbClr val="000000"/>
    </a:dk2>
    <a:lt2>
      <a:srgbClr val="808080"/>
    </a:lt2>
    <a:accent1>
      <a:srgbClr val="00CC99"/>
    </a:accent1>
    <a:accent2>
      <a:srgbClr val="3333CC"/>
    </a:accent2>
    <a:accent3>
      <a:srgbClr val="CAE2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6411</TotalTime>
  <Words>1808</Words>
  <Application>Microsoft Office PowerPoint</Application>
  <PresentationFormat>全屏显示(4:3)</PresentationFormat>
  <Paragraphs>358</Paragraphs>
  <Slides>29</Slides>
  <Notes>20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29</vt:i4>
      </vt:variant>
    </vt:vector>
  </HeadingPairs>
  <TitlesOfParts>
    <vt:vector size="37" baseType="lpstr">
      <vt:lpstr>黑体</vt:lpstr>
      <vt:lpstr>华文中宋</vt:lpstr>
      <vt:lpstr>宋体</vt:lpstr>
      <vt:lpstr>Times New Roman</vt:lpstr>
      <vt:lpstr>Wingdings</vt:lpstr>
      <vt:lpstr>Default Design</vt:lpstr>
      <vt:lpstr>公式</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吴晓丽</dc:creator>
  <cp:lastModifiedBy>Wei Guo</cp:lastModifiedBy>
  <cp:revision>319</cp:revision>
  <dcterms:created xsi:type="dcterms:W3CDTF">2000-10-05T07:28:15Z</dcterms:created>
  <dcterms:modified xsi:type="dcterms:W3CDTF">2023-09-27T04:11:08Z</dcterms:modified>
</cp:coreProperties>
</file>