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427" r:id="rId2"/>
    <p:sldId id="419" r:id="rId3"/>
    <p:sldId id="428" r:id="rId4"/>
    <p:sldId id="429" r:id="rId5"/>
    <p:sldId id="430" r:id="rId6"/>
    <p:sldId id="431" r:id="rId7"/>
    <p:sldId id="432" r:id="rId8"/>
    <p:sldId id="433" r:id="rId9"/>
    <p:sldId id="434" r:id="rId10"/>
    <p:sldId id="299" r:id="rId11"/>
    <p:sldId id="256" r:id="rId12"/>
    <p:sldId id="291" r:id="rId13"/>
    <p:sldId id="454" r:id="rId14"/>
    <p:sldId id="300" r:id="rId15"/>
    <p:sldId id="301" r:id="rId16"/>
    <p:sldId id="422" r:id="rId17"/>
    <p:sldId id="435" r:id="rId18"/>
    <p:sldId id="423" r:id="rId19"/>
    <p:sldId id="424" r:id="rId20"/>
    <p:sldId id="425" r:id="rId21"/>
    <p:sldId id="436" r:id="rId22"/>
    <p:sldId id="437" r:id="rId23"/>
    <p:sldId id="438" r:id="rId24"/>
    <p:sldId id="439" r:id="rId25"/>
    <p:sldId id="440" r:id="rId26"/>
    <p:sldId id="441" r:id="rId27"/>
    <p:sldId id="442" r:id="rId28"/>
    <p:sldId id="443" r:id="rId29"/>
    <p:sldId id="444" r:id="rId30"/>
    <p:sldId id="445" r:id="rId31"/>
    <p:sldId id="446" r:id="rId32"/>
    <p:sldId id="447" r:id="rId33"/>
    <p:sldId id="448" r:id="rId34"/>
    <p:sldId id="449" r:id="rId35"/>
    <p:sldId id="450" r:id="rId36"/>
    <p:sldId id="451" r:id="rId37"/>
    <p:sldId id="452" r:id="rId38"/>
    <p:sldId id="453" r:id="rId39"/>
  </p:sldIdLst>
  <p:sldSz cx="9144000" cy="6858000" type="screen4x3"/>
  <p:notesSz cx="6858000" cy="9144000"/>
  <p:defaultTextStyle>
    <a:defPPr>
      <a:defRPr lang="zh-CN"/>
    </a:defPPr>
    <a:lvl1pPr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ctr" rtl="0" eaLnBrk="0" fontAlgn="base" hangingPunct="0">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66FF"/>
    <a:srgbClr val="996633"/>
    <a:srgbClr val="CC99FF"/>
    <a:srgbClr val="FFCC00"/>
    <a:srgbClr val="00FFCC"/>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10" autoAdjust="0"/>
    <p:restoredTop sz="94077" autoAdjust="0"/>
  </p:normalViewPr>
  <p:slideViewPr>
    <p:cSldViewPr>
      <p:cViewPr varScale="1">
        <p:scale>
          <a:sx n="104" d="100"/>
          <a:sy n="104" d="100"/>
        </p:scale>
        <p:origin x="1296" y="11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5931"/>
    </p:cViewPr>
  </p:sorterViewPr>
  <p:notesViewPr>
    <p:cSldViewPr>
      <p:cViewPr>
        <p:scale>
          <a:sx n="66" d="100"/>
          <a:sy n="66" d="100"/>
        </p:scale>
        <p:origin x="-840"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6.emf"/><Relationship Id="rId12" Type="http://schemas.openxmlformats.org/officeDocument/2006/relationships/image" Target="../media/image51.wmf"/><Relationship Id="rId2" Type="http://schemas.openxmlformats.org/officeDocument/2006/relationships/image" Target="../media/image41.emf"/><Relationship Id="rId1" Type="http://schemas.openxmlformats.org/officeDocument/2006/relationships/image" Target="../media/image40.emf"/><Relationship Id="rId6" Type="http://schemas.openxmlformats.org/officeDocument/2006/relationships/image" Target="../media/image45.wmf"/><Relationship Id="rId11" Type="http://schemas.openxmlformats.org/officeDocument/2006/relationships/image" Target="../media/image50.emf"/><Relationship Id="rId5" Type="http://schemas.openxmlformats.org/officeDocument/2006/relationships/image" Target="../media/image44.emf"/><Relationship Id="rId10" Type="http://schemas.openxmlformats.org/officeDocument/2006/relationships/image" Target="../media/image49.emf"/><Relationship Id="rId4" Type="http://schemas.openxmlformats.org/officeDocument/2006/relationships/image" Target="../media/image43.emf"/><Relationship Id="rId9" Type="http://schemas.openxmlformats.org/officeDocument/2006/relationships/image" Target="../media/image48.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image" Target="../media/image53.wmf"/><Relationship Id="rId1" Type="http://schemas.openxmlformats.org/officeDocument/2006/relationships/image" Target="../media/image52.emf"/><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5.wmf"/><Relationship Id="rId7" Type="http://schemas.openxmlformats.org/officeDocument/2006/relationships/image" Target="../media/image79.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10" Type="http://schemas.openxmlformats.org/officeDocument/2006/relationships/image" Target="../media/image82.wmf"/><Relationship Id="rId4" Type="http://schemas.openxmlformats.org/officeDocument/2006/relationships/image" Target="../media/image76.wmf"/><Relationship Id="rId9" Type="http://schemas.openxmlformats.org/officeDocument/2006/relationships/image" Target="../media/image81.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7.wmf"/><Relationship Id="rId5" Type="http://schemas.openxmlformats.org/officeDocument/2006/relationships/image" Target="../media/image86.wmf"/><Relationship Id="rId4"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image" Target="../media/image86.wmf"/><Relationship Id="rId7" Type="http://schemas.openxmlformats.org/officeDocument/2006/relationships/image" Target="../media/image92.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1.wmf"/><Relationship Id="rId5"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08.wmf"/><Relationship Id="rId7" Type="http://schemas.openxmlformats.org/officeDocument/2006/relationships/image" Target="../media/image112.wmf"/><Relationship Id="rId12" Type="http://schemas.openxmlformats.org/officeDocument/2006/relationships/image" Target="../media/image117.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11" Type="http://schemas.openxmlformats.org/officeDocument/2006/relationships/image" Target="../media/image116.wmf"/><Relationship Id="rId5" Type="http://schemas.openxmlformats.org/officeDocument/2006/relationships/image" Target="../media/image110.wmf"/><Relationship Id="rId10" Type="http://schemas.openxmlformats.org/officeDocument/2006/relationships/image" Target="../media/image115.wmf"/><Relationship Id="rId4" Type="http://schemas.openxmlformats.org/officeDocument/2006/relationships/image" Target="../media/image109.wmf"/><Relationship Id="rId9" Type="http://schemas.openxmlformats.org/officeDocument/2006/relationships/image" Target="../media/image11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e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18.wmf"/><Relationship Id="rId1" Type="http://schemas.openxmlformats.org/officeDocument/2006/relationships/image" Target="../media/image117.wmf"/><Relationship Id="rId6" Type="http://schemas.openxmlformats.org/officeDocument/2006/relationships/image" Target="../media/image119.wmf"/><Relationship Id="rId5" Type="http://schemas.openxmlformats.org/officeDocument/2006/relationships/image" Target="../media/image110.wmf"/><Relationship Id="rId4" Type="http://schemas.openxmlformats.org/officeDocument/2006/relationships/image" Target="../media/image107.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22.wmf"/><Relationship Id="rId2" Type="http://schemas.openxmlformats.org/officeDocument/2006/relationships/image" Target="../media/image121.wmf"/><Relationship Id="rId1" Type="http://schemas.openxmlformats.org/officeDocument/2006/relationships/image" Target="../media/image120.wmf"/><Relationship Id="rId5" Type="http://schemas.openxmlformats.org/officeDocument/2006/relationships/image" Target="../media/image123.wmf"/><Relationship Id="rId4" Type="http://schemas.openxmlformats.org/officeDocument/2006/relationships/image" Target="../media/image11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image" Target="../media/image135.wmf"/><Relationship Id="rId18" Type="http://schemas.openxmlformats.org/officeDocument/2006/relationships/image" Target="../media/image140.wmf"/><Relationship Id="rId3" Type="http://schemas.openxmlformats.org/officeDocument/2006/relationships/image" Target="../media/image126.wmf"/><Relationship Id="rId7" Type="http://schemas.openxmlformats.org/officeDocument/2006/relationships/image" Target="../media/image130.wmf"/><Relationship Id="rId12" Type="http://schemas.openxmlformats.org/officeDocument/2006/relationships/image" Target="../media/image134.wmf"/><Relationship Id="rId17" Type="http://schemas.openxmlformats.org/officeDocument/2006/relationships/image" Target="../media/image139.wmf"/><Relationship Id="rId2" Type="http://schemas.openxmlformats.org/officeDocument/2006/relationships/image" Target="../media/image125.wmf"/><Relationship Id="rId16" Type="http://schemas.openxmlformats.org/officeDocument/2006/relationships/image" Target="../media/image138.wmf"/><Relationship Id="rId1" Type="http://schemas.openxmlformats.org/officeDocument/2006/relationships/image" Target="../media/image124.wmf"/><Relationship Id="rId6" Type="http://schemas.openxmlformats.org/officeDocument/2006/relationships/image" Target="../media/image129.wmf"/><Relationship Id="rId11" Type="http://schemas.openxmlformats.org/officeDocument/2006/relationships/image" Target="../media/image133.wmf"/><Relationship Id="rId5" Type="http://schemas.openxmlformats.org/officeDocument/2006/relationships/image" Target="../media/image128.wmf"/><Relationship Id="rId15" Type="http://schemas.openxmlformats.org/officeDocument/2006/relationships/image" Target="../media/image137.wmf"/><Relationship Id="rId10" Type="http://schemas.openxmlformats.org/officeDocument/2006/relationships/image" Target="../media/image132.wmf"/><Relationship Id="rId19" Type="http://schemas.openxmlformats.org/officeDocument/2006/relationships/image" Target="../media/image117.wmf"/><Relationship Id="rId4" Type="http://schemas.openxmlformats.org/officeDocument/2006/relationships/image" Target="../media/image127.wmf"/><Relationship Id="rId9" Type="http://schemas.openxmlformats.org/officeDocument/2006/relationships/image" Target="../media/image131.wmf"/><Relationship Id="rId14" Type="http://schemas.openxmlformats.org/officeDocument/2006/relationships/image" Target="../media/image136.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image" Target="../media/image138.wmf"/><Relationship Id="rId1" Type="http://schemas.openxmlformats.org/officeDocument/2006/relationships/image" Target="../media/image141.wmf"/><Relationship Id="rId5" Type="http://schemas.openxmlformats.org/officeDocument/2006/relationships/image" Target="../media/image144.wmf"/><Relationship Id="rId4" Type="http://schemas.openxmlformats.org/officeDocument/2006/relationships/image" Target="../media/image143.w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52.wmf"/><Relationship Id="rId3" Type="http://schemas.openxmlformats.org/officeDocument/2006/relationships/image" Target="../media/image147.wmf"/><Relationship Id="rId7" Type="http://schemas.openxmlformats.org/officeDocument/2006/relationships/image" Target="../media/image151.wmf"/><Relationship Id="rId2" Type="http://schemas.openxmlformats.org/officeDocument/2006/relationships/image" Target="../media/image146.wmf"/><Relationship Id="rId1" Type="http://schemas.openxmlformats.org/officeDocument/2006/relationships/image" Target="../media/image145.wmf"/><Relationship Id="rId6" Type="http://schemas.openxmlformats.org/officeDocument/2006/relationships/image" Target="../media/image150.wmf"/><Relationship Id="rId5" Type="http://schemas.openxmlformats.org/officeDocument/2006/relationships/image" Target="../media/image149.wmf"/><Relationship Id="rId4" Type="http://schemas.openxmlformats.org/officeDocument/2006/relationships/image" Target="../media/image148.wmf"/><Relationship Id="rId9" Type="http://schemas.openxmlformats.org/officeDocument/2006/relationships/image" Target="../media/image153.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46.wmf"/><Relationship Id="rId5" Type="http://schemas.openxmlformats.org/officeDocument/2006/relationships/image" Target="../media/image157.wmf"/><Relationship Id="rId4" Type="http://schemas.openxmlformats.org/officeDocument/2006/relationships/image" Target="../media/image156.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wmf"/><Relationship Id="rId1" Type="http://schemas.openxmlformats.org/officeDocument/2006/relationships/image" Target="../media/image156.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65.emf"/><Relationship Id="rId7" Type="http://schemas.openxmlformats.org/officeDocument/2006/relationships/image" Target="../media/image169.wmf"/><Relationship Id="rId2" Type="http://schemas.openxmlformats.org/officeDocument/2006/relationships/image" Target="../media/image164.emf"/><Relationship Id="rId1" Type="http://schemas.openxmlformats.org/officeDocument/2006/relationships/image" Target="../media/image163.emf"/><Relationship Id="rId6" Type="http://schemas.openxmlformats.org/officeDocument/2006/relationships/image" Target="../media/image168.wmf"/><Relationship Id="rId5" Type="http://schemas.openxmlformats.org/officeDocument/2006/relationships/image" Target="../media/image167.wmf"/><Relationship Id="rId4" Type="http://schemas.openxmlformats.org/officeDocument/2006/relationships/image" Target="../media/image166.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image" Target="../media/image171.emf"/><Relationship Id="rId1" Type="http://schemas.openxmlformats.org/officeDocument/2006/relationships/image" Target="../media/image166.wmf"/><Relationship Id="rId6" Type="http://schemas.openxmlformats.org/officeDocument/2006/relationships/image" Target="../media/image174.wmf"/><Relationship Id="rId5" Type="http://schemas.openxmlformats.org/officeDocument/2006/relationships/image" Target="../media/image173.emf"/><Relationship Id="rId4" Type="http://schemas.openxmlformats.org/officeDocument/2006/relationships/image" Target="../media/image167.w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176.wmf"/><Relationship Id="rId1" Type="http://schemas.openxmlformats.org/officeDocument/2006/relationships/image" Target="../media/image17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2.wmf"/><Relationship Id="rId5" Type="http://schemas.openxmlformats.org/officeDocument/2006/relationships/image" Target="../media/image12.emf"/><Relationship Id="rId4" Type="http://schemas.openxmlformats.org/officeDocument/2006/relationships/image" Target="../media/image11.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image" Target="../media/image75.wmf"/><Relationship Id="rId7" Type="http://schemas.openxmlformats.org/officeDocument/2006/relationships/image" Target="../media/image121.wmf"/><Relationship Id="rId2" Type="http://schemas.openxmlformats.org/officeDocument/2006/relationships/image" Target="../media/image73.wmf"/><Relationship Id="rId1" Type="http://schemas.openxmlformats.org/officeDocument/2006/relationships/image" Target="../media/image177.wmf"/><Relationship Id="rId6" Type="http://schemas.openxmlformats.org/officeDocument/2006/relationships/image" Target="../media/image86.wmf"/><Relationship Id="rId5" Type="http://schemas.openxmlformats.org/officeDocument/2006/relationships/image" Target="../media/image80.wmf"/><Relationship Id="rId10" Type="http://schemas.openxmlformats.org/officeDocument/2006/relationships/image" Target="../media/image101.wmf"/><Relationship Id="rId4" Type="http://schemas.openxmlformats.org/officeDocument/2006/relationships/image" Target="../media/image79.wmf"/><Relationship Id="rId9" Type="http://schemas.openxmlformats.org/officeDocument/2006/relationships/image" Target="../media/image17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6.wmf"/><Relationship Id="rId1" Type="http://schemas.openxmlformats.org/officeDocument/2006/relationships/image" Target="../media/image20.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2.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1.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emf"/><Relationship Id="rId4"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 Id="rId4"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B1E873F9-F9A7-47F8-9E81-399859FBBFD6}" type="slidenum">
              <a:rPr lang="en-US" altLang="zh-CN"/>
              <a:pPr>
                <a:defRPr/>
              </a:pPr>
              <a:t>‹#›</a:t>
            </a:fld>
            <a:endParaRPr lang="en-US" altLang="zh-CN"/>
          </a:p>
        </p:txBody>
      </p:sp>
    </p:spTree>
    <p:extLst>
      <p:ext uri="{BB962C8B-B14F-4D97-AF65-F5344CB8AC3E}">
        <p14:creationId xmlns:p14="http://schemas.microsoft.com/office/powerpoint/2010/main" val="2209037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zh-CN"/>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zh-CN"/>
          </a:p>
        </p:txBody>
      </p:sp>
      <p:sp>
        <p:nvSpPr>
          <p:cNvPr id="2765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zh-CN"/>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712DDD92-8FDF-48EF-BD38-086783975EF8}" type="slidenum">
              <a:rPr lang="en-US" altLang="zh-CN"/>
              <a:pPr>
                <a:defRPr/>
              </a:pPr>
              <a:t>‹#›</a:t>
            </a:fld>
            <a:endParaRPr lang="en-US" altLang="zh-CN"/>
          </a:p>
        </p:txBody>
      </p:sp>
    </p:spTree>
    <p:extLst>
      <p:ext uri="{BB962C8B-B14F-4D97-AF65-F5344CB8AC3E}">
        <p14:creationId xmlns:p14="http://schemas.microsoft.com/office/powerpoint/2010/main" val="8557799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fld id="{5D133079-CAD7-4684-BFF6-80036C706EDE}" type="slidenum">
              <a:rPr lang="en-US" altLang="zh-CN" sz="1200" b="0" smtClean="0"/>
              <a:pPr/>
              <a:t>4</a:t>
            </a:fld>
            <a:endParaRPr lang="en-US" altLang="zh-CN" sz="1200" b="0"/>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ea typeface="宋体" charset="-122"/>
              </a:rPr>
              <a:t>导体的电阻与导体的长度</a:t>
            </a:r>
            <a:r>
              <a:rPr lang="en-US" altLang="zh-CN" i="1">
                <a:ea typeface="宋体" charset="-122"/>
              </a:rPr>
              <a:t>l</a:t>
            </a:r>
            <a:r>
              <a:rPr lang="zh-CN" altLang="en-US">
                <a:ea typeface="宋体" charset="-122"/>
              </a:rPr>
              <a:t>成正比，与导体的横截面积（垂直于电流方向的截面积）</a:t>
            </a:r>
            <a:r>
              <a:rPr lang="en-US" altLang="zh-CN" i="1">
                <a:ea typeface="宋体" charset="-122"/>
              </a:rPr>
              <a:t>S</a:t>
            </a:r>
            <a:r>
              <a:rPr lang="zh-CN" altLang="en-US">
                <a:ea typeface="宋体" charset="-122"/>
              </a:rPr>
              <a:t>成反比，并且与导体本身的材料有关，这里为导体材料的电阻率，其倒数称为导体电导率，通常用表示。在国际单位制中，电阻的单位是（欧姆），电阻率的单位是，电导率的单位为 </a:t>
            </a:r>
          </a:p>
          <a:p>
            <a:pPr eaLnBrk="1" hangingPunct="1"/>
            <a:r>
              <a:rPr lang="zh-CN" altLang="en-US">
                <a:ea typeface="宋体" charset="-122"/>
              </a:rPr>
              <a:t>在一段电阻率为的导体中截取长为</a:t>
            </a:r>
            <a:r>
              <a:rPr lang="en-US" altLang="zh-CN">
                <a:ea typeface="宋体" charset="-122"/>
              </a:rPr>
              <a:t>d</a:t>
            </a:r>
            <a:r>
              <a:rPr lang="en-US" altLang="zh-CN" i="1">
                <a:ea typeface="宋体" charset="-122"/>
              </a:rPr>
              <a:t>l</a:t>
            </a:r>
            <a:r>
              <a:rPr lang="zh-CN" altLang="en-US">
                <a:ea typeface="宋体" charset="-122"/>
              </a:rPr>
              <a:t>，截面积为</a:t>
            </a:r>
            <a:r>
              <a:rPr lang="en-US" altLang="zh-CN">
                <a:ea typeface="宋体" charset="-122"/>
              </a:rPr>
              <a:t>d</a:t>
            </a:r>
            <a:r>
              <a:rPr lang="en-US" altLang="zh-CN" i="1">
                <a:ea typeface="宋体" charset="-122"/>
              </a:rPr>
              <a:t>S</a:t>
            </a:r>
            <a:r>
              <a:rPr lang="zh-CN" altLang="en-US">
                <a:ea typeface="宋体" charset="-122"/>
              </a:rPr>
              <a:t>的圆柱形体积元，其轴线即为该处电流密度</a:t>
            </a:r>
            <a:r>
              <a:rPr lang="en-US" altLang="zh-CN" b="1" i="1">
                <a:ea typeface="宋体" charset="-122"/>
              </a:rPr>
              <a:t>J</a:t>
            </a:r>
            <a:r>
              <a:rPr lang="zh-CN" altLang="en-US">
                <a:ea typeface="宋体" charset="-122"/>
              </a:rPr>
              <a:t>的方向所在直线。则体元两端电势分别为</a:t>
            </a:r>
            <a:r>
              <a:rPr lang="el-GR" altLang="zh-CN">
                <a:latin typeface="宋体" charset="-122"/>
                <a:ea typeface="宋体" charset="-122"/>
              </a:rPr>
              <a:t>φ</a:t>
            </a:r>
            <a:r>
              <a:rPr lang="zh-CN" altLang="en-US">
                <a:ea typeface="宋体" charset="-122"/>
              </a:rPr>
              <a:t>和</a:t>
            </a:r>
            <a:r>
              <a:rPr lang="en-US" altLang="zh-CN">
                <a:ea typeface="宋体" charset="-122"/>
              </a:rPr>
              <a:t>d</a:t>
            </a:r>
            <a:r>
              <a:rPr lang="el-GR" altLang="zh-CN">
                <a:latin typeface="宋体" charset="-122"/>
                <a:ea typeface="宋体" charset="-122"/>
              </a:rPr>
              <a:t>φ</a:t>
            </a:r>
            <a:r>
              <a:rPr lang="zh-CN" altLang="en-US">
                <a:ea typeface="宋体" charset="-122"/>
              </a:rPr>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fld id="{0E8F2C3B-6537-40B1-8F7B-F79149A39FC2}" type="slidenum">
              <a:rPr lang="en-US" altLang="zh-CN" sz="1200" b="0" smtClean="0"/>
              <a:pPr/>
              <a:t>7</a:t>
            </a:fld>
            <a:endParaRPr lang="en-US" altLang="zh-CN" sz="1200" b="0"/>
          </a:p>
        </p:txBody>
      </p:sp>
      <p:sp>
        <p:nvSpPr>
          <p:cNvPr id="34819" name="Rectangle 2"/>
          <p:cNvSpPr>
            <a:spLocks noGrp="1" noRot="1" noChangeAspect="1" noChangeArrowheads="1" noTextEdit="1"/>
          </p:cNvSpPr>
          <p:nvPr>
            <p:ph type="sldImg"/>
          </p:nvPr>
        </p:nvSpPr>
        <p:spPr>
          <a:xfrm>
            <a:off x="1111250" y="650875"/>
            <a:ext cx="4635500" cy="3476625"/>
          </a:xfrm>
          <a:ln/>
        </p:spPr>
      </p:sp>
      <p:sp>
        <p:nvSpPr>
          <p:cNvPr id="34820" name="Rectangle 3"/>
          <p:cNvSpPr>
            <a:spLocks noGrp="1" noChangeArrowheads="1"/>
          </p:cNvSpPr>
          <p:nvPr>
            <p:ph type="body" idx="1"/>
          </p:nvPr>
        </p:nvSpPr>
        <p:spPr>
          <a:xfrm>
            <a:off x="914400" y="4344988"/>
            <a:ext cx="5029200"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zh-CN" altLang="zh-CN">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fld id="{E6A409E9-C1C9-4519-A9EC-A6C69405D31C}" type="slidenum">
              <a:rPr lang="en-US" altLang="zh-CN" sz="1200" b="0" smtClean="0"/>
              <a:pPr/>
              <a:t>9</a:t>
            </a:fld>
            <a:endParaRPr lang="en-US" altLang="zh-CN" sz="1200" b="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5000"/>
              </a:lnSpc>
              <a:spcBef>
                <a:spcPct val="0"/>
              </a:spcBef>
            </a:pPr>
            <a:r>
              <a:rPr lang="zh-CN" altLang="en-US" b="1" dirty="0">
                <a:solidFill>
                  <a:schemeClr val="accent2"/>
                </a:solidFill>
                <a:ea typeface="宋体" charset="-122"/>
              </a:rPr>
              <a:t>磁体有两极： </a:t>
            </a:r>
            <a:r>
              <a:rPr lang="en-US" altLang="zh-CN" b="1" dirty="0">
                <a:solidFill>
                  <a:srgbClr val="CC3300"/>
                </a:solidFill>
                <a:ea typeface="宋体" charset="-122"/>
              </a:rPr>
              <a:t>N</a:t>
            </a:r>
            <a:r>
              <a:rPr lang="zh-CN" altLang="en-US" b="1" dirty="0">
                <a:solidFill>
                  <a:srgbClr val="CC3300"/>
                </a:solidFill>
                <a:ea typeface="宋体" charset="-122"/>
              </a:rPr>
              <a:t>极</a:t>
            </a:r>
            <a:r>
              <a:rPr lang="en-US" altLang="zh-CN" b="1" dirty="0">
                <a:solidFill>
                  <a:schemeClr val="accent2"/>
                </a:solidFill>
                <a:ea typeface="宋体" charset="-122"/>
              </a:rPr>
              <a:t>(</a:t>
            </a:r>
            <a:r>
              <a:rPr lang="zh-CN" altLang="en-US" b="1" dirty="0">
                <a:solidFill>
                  <a:schemeClr val="accent2"/>
                </a:solidFill>
                <a:ea typeface="宋体" charset="-122"/>
              </a:rPr>
              <a:t>指北极</a:t>
            </a:r>
            <a:r>
              <a:rPr lang="en-US" altLang="zh-CN" b="1" dirty="0">
                <a:solidFill>
                  <a:schemeClr val="accent2"/>
                </a:solidFill>
                <a:ea typeface="宋体" charset="-122"/>
              </a:rPr>
              <a:t>)</a:t>
            </a:r>
            <a:r>
              <a:rPr lang="zh-CN" altLang="en-US" b="1" dirty="0">
                <a:solidFill>
                  <a:schemeClr val="accent2"/>
                </a:solidFill>
                <a:ea typeface="宋体" charset="-122"/>
              </a:rPr>
              <a:t>和</a:t>
            </a:r>
            <a:r>
              <a:rPr lang="en-US" altLang="zh-CN" b="1" dirty="0">
                <a:solidFill>
                  <a:srgbClr val="CC3300"/>
                </a:solidFill>
                <a:ea typeface="宋体" charset="-122"/>
              </a:rPr>
              <a:t>S</a:t>
            </a:r>
            <a:r>
              <a:rPr lang="zh-CN" altLang="en-US" b="1" dirty="0">
                <a:solidFill>
                  <a:srgbClr val="CC3300"/>
                </a:solidFill>
                <a:ea typeface="宋体" charset="-122"/>
              </a:rPr>
              <a:t>极</a:t>
            </a:r>
            <a:r>
              <a:rPr lang="en-US" altLang="zh-CN" b="1" dirty="0">
                <a:solidFill>
                  <a:schemeClr val="accent2"/>
                </a:solidFill>
                <a:ea typeface="宋体" charset="-122"/>
              </a:rPr>
              <a:t>(</a:t>
            </a:r>
            <a:r>
              <a:rPr lang="zh-CN" altLang="en-US" b="1" dirty="0">
                <a:solidFill>
                  <a:schemeClr val="accent2"/>
                </a:solidFill>
                <a:ea typeface="宋体" charset="-122"/>
              </a:rPr>
              <a:t>指南极</a:t>
            </a:r>
            <a:r>
              <a:rPr lang="en-US" altLang="zh-CN" b="1" dirty="0">
                <a:solidFill>
                  <a:schemeClr val="accent2"/>
                </a:solidFill>
                <a:ea typeface="宋体" charset="-122"/>
              </a:rPr>
              <a:t>)</a:t>
            </a:r>
            <a:r>
              <a:rPr lang="zh-CN" altLang="en-US" b="1" dirty="0">
                <a:solidFill>
                  <a:schemeClr val="accent2"/>
                </a:solidFill>
                <a:ea typeface="宋体" charset="-122"/>
              </a:rPr>
              <a:t>，同极相斥，异极相吸。地磁的</a:t>
            </a:r>
            <a:r>
              <a:rPr lang="en-US" altLang="zh-CN" b="1" dirty="0">
                <a:solidFill>
                  <a:schemeClr val="accent2"/>
                </a:solidFill>
                <a:ea typeface="宋体" charset="-122"/>
              </a:rPr>
              <a:t>N</a:t>
            </a:r>
            <a:r>
              <a:rPr lang="zh-CN" altLang="en-US" b="1" dirty="0">
                <a:solidFill>
                  <a:schemeClr val="accent2"/>
                </a:solidFill>
                <a:ea typeface="宋体" charset="-122"/>
              </a:rPr>
              <a:t>极在地理南极附近，</a:t>
            </a:r>
            <a:r>
              <a:rPr lang="en-US" altLang="zh-CN" b="1" dirty="0">
                <a:solidFill>
                  <a:schemeClr val="accent2"/>
                </a:solidFill>
                <a:ea typeface="宋体" charset="-122"/>
              </a:rPr>
              <a:t>S</a:t>
            </a:r>
            <a:r>
              <a:rPr lang="zh-CN" altLang="en-US" b="1" dirty="0">
                <a:solidFill>
                  <a:schemeClr val="accent2"/>
                </a:solidFill>
                <a:ea typeface="宋体" charset="-122"/>
              </a:rPr>
              <a:t>极在地理北极附近。</a:t>
            </a:r>
            <a:endParaRPr lang="en-US" altLang="zh-CN" b="1" dirty="0">
              <a:solidFill>
                <a:schemeClr val="accent2"/>
              </a:solidFill>
              <a:ea typeface="宋体" charset="-122"/>
            </a:endParaRPr>
          </a:p>
          <a:p>
            <a:pPr eaLnBrk="1" hangingPunct="1">
              <a:lnSpc>
                <a:spcPct val="115000"/>
              </a:lnSpc>
              <a:spcBef>
                <a:spcPct val="0"/>
              </a:spcBef>
            </a:pPr>
            <a:r>
              <a:rPr lang="en-US" altLang="zh-CN" b="1" dirty="0">
                <a:solidFill>
                  <a:schemeClr val="accent2"/>
                </a:solidFill>
                <a:ea typeface="宋体" charset="-122"/>
              </a:rPr>
              <a:t>《</a:t>
            </a:r>
            <a:r>
              <a:rPr lang="zh-CN" altLang="en-US" b="1" dirty="0">
                <a:solidFill>
                  <a:schemeClr val="accent2"/>
                </a:solidFill>
                <a:ea typeface="宋体" charset="-122"/>
              </a:rPr>
              <a:t>吕氏春秋</a:t>
            </a:r>
            <a:r>
              <a:rPr lang="en-US" altLang="zh-CN" b="1" dirty="0">
                <a:solidFill>
                  <a:schemeClr val="accent2"/>
                </a:solidFill>
                <a:ea typeface="宋体" charset="-122"/>
              </a:rPr>
              <a:t>》</a:t>
            </a:r>
            <a:r>
              <a:rPr lang="zh-CN" altLang="en-US" b="1" dirty="0">
                <a:solidFill>
                  <a:schemeClr val="accent2"/>
                </a:solidFill>
                <a:ea typeface="宋体" charset="-122"/>
              </a:rPr>
              <a:t>载有“慈石召铁”，</a:t>
            </a:r>
            <a:r>
              <a:rPr lang="zh-CN" altLang="zh-CN" b="1" dirty="0">
                <a:solidFill>
                  <a:schemeClr val="accent2"/>
                </a:solidFill>
                <a:ea typeface="宋体" charset="-122"/>
              </a:rPr>
              <a:t>即</a:t>
            </a:r>
            <a:r>
              <a:rPr lang="zh-CN" altLang="en-US" b="1" dirty="0">
                <a:solidFill>
                  <a:schemeClr val="accent2"/>
                </a:solidFill>
                <a:ea typeface="宋体" charset="-122"/>
              </a:rPr>
              <a:t>天然磁铁对铁块的吸引力，就是磁力。</a:t>
            </a:r>
          </a:p>
          <a:p>
            <a:pPr eaLnBrk="1" hangingPunct="1"/>
            <a:r>
              <a:rPr lang="zh-CN" altLang="en-US" sz="2800" dirty="0">
                <a:ea typeface="宋体" charset="-122"/>
              </a:rPr>
              <a:t>奥斯特的发现</a:t>
            </a:r>
            <a:r>
              <a:rPr lang="zh-CN" altLang="en-US" b="1" dirty="0">
                <a:solidFill>
                  <a:srgbClr val="0000CC"/>
                </a:solidFill>
                <a:ea typeface="宋体" charset="-122"/>
              </a:rPr>
              <a:t>这意义重大</a:t>
            </a:r>
            <a:r>
              <a:rPr lang="en-US" altLang="zh-CN" b="1" dirty="0">
                <a:solidFill>
                  <a:srgbClr val="0000CC"/>
                </a:solidFill>
                <a:ea typeface="宋体" charset="-122"/>
              </a:rPr>
              <a:t>,</a:t>
            </a:r>
            <a:r>
              <a:rPr lang="zh-CN" altLang="en-US" b="1" dirty="0">
                <a:solidFill>
                  <a:srgbClr val="0000CC"/>
                </a:solidFill>
                <a:ea typeface="宋体" charset="-122"/>
              </a:rPr>
              <a:t>它表明电现象和磁现象是彼此联系的。</a:t>
            </a:r>
          </a:p>
          <a:p>
            <a:pPr eaLnBrk="1" hangingPunct="1">
              <a:spcBef>
                <a:spcPct val="0"/>
              </a:spcBef>
            </a:pPr>
            <a:endParaRPr lang="en-US" altLang="zh-CN" sz="2800" dirty="0">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77EB5347-3A88-4138-962A-2EBE40B97F9E}" type="slidenum">
              <a:rPr lang="en-US" altLang="zh-CN" sz="1200" b="0" smtClean="0"/>
              <a:pPr/>
              <a:t>10</a:t>
            </a:fld>
            <a:endParaRPr lang="en-US" altLang="zh-CN" sz="1200" b="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DEEDDC7B-4671-4BE2-AA02-21CA3DD6C780}" type="slidenum">
              <a:rPr lang="en-US" altLang="zh-CN" sz="1200" b="0" smtClean="0"/>
              <a:pPr/>
              <a:t>14</a:t>
            </a:fld>
            <a:endParaRPr lang="en-US" altLang="zh-CN" sz="1200" b="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FBC51F44-875C-4C96-8A5A-FF43B13B84DF}" type="slidenum">
              <a:rPr lang="en-US" altLang="zh-CN" sz="1200" b="0" smtClean="0"/>
              <a:pPr/>
              <a:t>15</a:t>
            </a:fld>
            <a:endParaRPr lang="en-US" altLang="zh-CN" sz="1200" b="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C04A65A9-91F8-45EE-8354-F78EE65EC84B}" type="slidenum">
              <a:rPr lang="en-US" altLang="zh-CN" sz="1200" b="0" smtClean="0"/>
              <a:pPr/>
              <a:t>16</a:t>
            </a:fld>
            <a:endParaRPr lang="en-US" altLang="zh-CN" sz="1200" b="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z="28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itchFamily="18" charset="0"/>
                <a:ea typeface="宋体" pitchFamily="2" charset="-122"/>
              </a:defRPr>
            </a:lvl1pPr>
            <a:lvl2pPr marL="742950" indent="-285750">
              <a:defRPr kumimoji="1" sz="2400" b="1">
                <a:solidFill>
                  <a:schemeClr val="tx1"/>
                </a:solidFill>
                <a:latin typeface="Times New Roman" pitchFamily="18" charset="0"/>
                <a:ea typeface="宋体" pitchFamily="2" charset="-122"/>
              </a:defRPr>
            </a:lvl2pPr>
            <a:lvl3pPr marL="1143000" indent="-228600">
              <a:defRPr kumimoji="1" sz="2400" b="1">
                <a:solidFill>
                  <a:schemeClr val="tx1"/>
                </a:solidFill>
                <a:latin typeface="Times New Roman" pitchFamily="18" charset="0"/>
                <a:ea typeface="宋体" pitchFamily="2" charset="-122"/>
              </a:defRPr>
            </a:lvl3pPr>
            <a:lvl4pPr marL="1600200" indent="-228600">
              <a:defRPr kumimoji="1" sz="2400" b="1">
                <a:solidFill>
                  <a:schemeClr val="tx1"/>
                </a:solidFill>
                <a:latin typeface="Times New Roman" pitchFamily="18" charset="0"/>
                <a:ea typeface="宋体" pitchFamily="2" charset="-122"/>
              </a:defRPr>
            </a:lvl4pPr>
            <a:lvl5pPr marL="2057400" indent="-22860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fld id="{7452CBAD-47C8-4703-8C90-E8A234286728}" type="slidenum">
              <a:rPr lang="en-US" altLang="zh-CN" sz="1200" b="0"/>
              <a:pPr/>
              <a:t>35</a:t>
            </a:fld>
            <a:endParaRPr lang="en-US" altLang="zh-CN" sz="1200" b="0"/>
          </a:p>
        </p:txBody>
      </p:sp>
      <p:sp>
        <p:nvSpPr>
          <p:cNvPr id="17411" name="Rectangle 2"/>
          <p:cNvSpPr>
            <a:spLocks noGrp="1" noRot="1" noChangeAspect="1" noChangeArrowheads="1" noTextEdit="1"/>
          </p:cNvSpPr>
          <p:nvPr>
            <p:ph type="sldImg"/>
          </p:nvPr>
        </p:nvSpPr>
        <p:spPr>
          <a:xfrm>
            <a:off x="1111250" y="650875"/>
            <a:ext cx="4635500" cy="3476625"/>
          </a:xfrm>
          <a:ln/>
        </p:spPr>
      </p:sp>
      <p:sp>
        <p:nvSpPr>
          <p:cNvPr id="17412" name="Rectangle 3"/>
          <p:cNvSpPr>
            <a:spLocks noGrp="1" noChangeArrowheads="1"/>
          </p:cNvSpPr>
          <p:nvPr>
            <p:ph type="body" idx="1"/>
          </p:nvPr>
        </p:nvSpPr>
        <p:spPr>
          <a:xfrm>
            <a:off x="914400" y="4344988"/>
            <a:ext cx="5029200" cy="41259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ED565A-D304-48E2-B8FC-81363BE7F1FB}" type="slidenum">
              <a:rPr lang="en-US" altLang="zh-CN"/>
              <a:pPr>
                <a:defRPr/>
              </a:pPr>
              <a:t>‹#›</a:t>
            </a:fld>
            <a:endParaRPr lang="en-US" altLang="zh-CN"/>
          </a:p>
        </p:txBody>
      </p:sp>
    </p:spTree>
    <p:extLst>
      <p:ext uri="{BB962C8B-B14F-4D97-AF65-F5344CB8AC3E}">
        <p14:creationId xmlns:p14="http://schemas.microsoft.com/office/powerpoint/2010/main" val="2095995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D95014-81CF-47EB-8139-3D8AB81BEBA2}" type="slidenum">
              <a:rPr lang="en-US" altLang="zh-CN"/>
              <a:pPr>
                <a:defRPr/>
              </a:pPr>
              <a:t>‹#›</a:t>
            </a:fld>
            <a:endParaRPr lang="en-US" altLang="zh-CN"/>
          </a:p>
        </p:txBody>
      </p:sp>
    </p:spTree>
    <p:extLst>
      <p:ext uri="{BB962C8B-B14F-4D97-AF65-F5344CB8AC3E}">
        <p14:creationId xmlns:p14="http://schemas.microsoft.com/office/powerpoint/2010/main" val="382177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C2697DC-C5E6-4ACC-BBCD-1EC7008AA034}" type="slidenum">
              <a:rPr lang="en-US" altLang="zh-CN"/>
              <a:pPr>
                <a:defRPr/>
              </a:pPr>
              <a:t>‹#›</a:t>
            </a:fld>
            <a:endParaRPr lang="en-US" altLang="zh-CN"/>
          </a:p>
        </p:txBody>
      </p:sp>
    </p:spTree>
    <p:extLst>
      <p:ext uri="{BB962C8B-B14F-4D97-AF65-F5344CB8AC3E}">
        <p14:creationId xmlns:p14="http://schemas.microsoft.com/office/powerpoint/2010/main" val="77261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D778A1-0B57-4BE1-ADA1-EFEAC56847B2}" type="slidenum">
              <a:rPr lang="en-US" altLang="zh-CN"/>
              <a:pPr>
                <a:defRPr/>
              </a:pPr>
              <a:t>‹#›</a:t>
            </a:fld>
            <a:endParaRPr lang="en-US" altLang="zh-CN"/>
          </a:p>
        </p:txBody>
      </p:sp>
    </p:spTree>
    <p:extLst>
      <p:ext uri="{BB962C8B-B14F-4D97-AF65-F5344CB8AC3E}">
        <p14:creationId xmlns:p14="http://schemas.microsoft.com/office/powerpoint/2010/main" val="298802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4EA8432-8162-4CB7-A3D8-7B3EEC8FDABC}" type="slidenum">
              <a:rPr lang="en-US" altLang="zh-CN"/>
              <a:pPr>
                <a:defRPr/>
              </a:pPr>
              <a:t>‹#›</a:t>
            </a:fld>
            <a:endParaRPr lang="en-US" altLang="zh-CN"/>
          </a:p>
        </p:txBody>
      </p:sp>
    </p:spTree>
    <p:extLst>
      <p:ext uri="{BB962C8B-B14F-4D97-AF65-F5344CB8AC3E}">
        <p14:creationId xmlns:p14="http://schemas.microsoft.com/office/powerpoint/2010/main" val="3632056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A41584-B2D1-4753-A4CE-62B296F6D481}" type="slidenum">
              <a:rPr lang="en-US" altLang="zh-CN"/>
              <a:pPr>
                <a:defRPr/>
              </a:pPr>
              <a:t>‹#›</a:t>
            </a:fld>
            <a:endParaRPr lang="en-US" altLang="zh-CN"/>
          </a:p>
        </p:txBody>
      </p:sp>
    </p:spTree>
    <p:extLst>
      <p:ext uri="{BB962C8B-B14F-4D97-AF65-F5344CB8AC3E}">
        <p14:creationId xmlns:p14="http://schemas.microsoft.com/office/powerpoint/2010/main" val="122030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5C011C9D-1FD6-44E9-B8A3-5490D5ACC680}" type="slidenum">
              <a:rPr lang="en-US" altLang="zh-CN"/>
              <a:pPr>
                <a:defRPr/>
              </a:pPr>
              <a:t>‹#›</a:t>
            </a:fld>
            <a:endParaRPr lang="en-US" altLang="zh-CN"/>
          </a:p>
        </p:txBody>
      </p:sp>
    </p:spTree>
    <p:extLst>
      <p:ext uri="{BB962C8B-B14F-4D97-AF65-F5344CB8AC3E}">
        <p14:creationId xmlns:p14="http://schemas.microsoft.com/office/powerpoint/2010/main" val="396443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A0E62BC3-C5F3-4045-8274-F86B671A8A63}" type="slidenum">
              <a:rPr lang="en-US" altLang="zh-CN"/>
              <a:pPr>
                <a:defRPr/>
              </a:pPr>
              <a:t>‹#›</a:t>
            </a:fld>
            <a:endParaRPr lang="en-US" altLang="zh-CN"/>
          </a:p>
        </p:txBody>
      </p:sp>
    </p:spTree>
    <p:extLst>
      <p:ext uri="{BB962C8B-B14F-4D97-AF65-F5344CB8AC3E}">
        <p14:creationId xmlns:p14="http://schemas.microsoft.com/office/powerpoint/2010/main" val="188072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CECEFD63-31B8-42A7-BA9E-7FC2B83F3DB9}" type="slidenum">
              <a:rPr lang="en-US" altLang="zh-CN"/>
              <a:pPr>
                <a:defRPr/>
              </a:pPr>
              <a:t>‹#›</a:t>
            </a:fld>
            <a:endParaRPr lang="en-US" altLang="zh-CN"/>
          </a:p>
        </p:txBody>
      </p:sp>
    </p:spTree>
    <p:extLst>
      <p:ext uri="{BB962C8B-B14F-4D97-AF65-F5344CB8AC3E}">
        <p14:creationId xmlns:p14="http://schemas.microsoft.com/office/powerpoint/2010/main" val="3738114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247A99F-4E13-4984-8793-06D8E9A91FF6}" type="slidenum">
              <a:rPr lang="en-US" altLang="zh-CN"/>
              <a:pPr>
                <a:defRPr/>
              </a:pPr>
              <a:t>‹#›</a:t>
            </a:fld>
            <a:endParaRPr lang="en-US" altLang="zh-CN"/>
          </a:p>
        </p:txBody>
      </p:sp>
    </p:spTree>
    <p:extLst>
      <p:ext uri="{BB962C8B-B14F-4D97-AF65-F5344CB8AC3E}">
        <p14:creationId xmlns:p14="http://schemas.microsoft.com/office/powerpoint/2010/main" val="4109639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7DC6CF-11C1-478C-BFE2-CE5BE55FADA7}" type="slidenum">
              <a:rPr lang="en-US" altLang="zh-CN"/>
              <a:pPr>
                <a:defRPr/>
              </a:pPr>
              <a:t>‹#›</a:t>
            </a:fld>
            <a:endParaRPr lang="en-US" altLang="zh-CN"/>
          </a:p>
        </p:txBody>
      </p:sp>
    </p:spTree>
    <p:extLst>
      <p:ext uri="{BB962C8B-B14F-4D97-AF65-F5344CB8AC3E}">
        <p14:creationId xmlns:p14="http://schemas.microsoft.com/office/powerpoint/2010/main" val="4204048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CC"/>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eaLnBrk="1" hangingPunct="1">
              <a:spcBef>
                <a:spcPct val="50000"/>
              </a:spcBef>
              <a:defRPr sz="1400" b="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spcBef>
                <a:spcPct val="50000"/>
              </a:spcBef>
              <a:defRPr sz="1400" b="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spcBef>
                <a:spcPct val="50000"/>
              </a:spcBef>
              <a:defRPr sz="1400" b="0"/>
            </a:lvl1pPr>
          </a:lstStyle>
          <a:p>
            <a:pPr>
              <a:defRPr/>
            </a:pPr>
            <a:fld id="{E7F82A09-BDD6-4D93-B41F-A98AA040B58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file:///E:\wlsck\&#21160;&#30011;&#28436;&#31034;&#24211;\Flash&#25945;&#23398;&#21160;&#30011;\&#30005;&#30913;&#23398;\&#30913;&#22330;&#23545;&#30005;&#23376;&#30340;&#20316;&#29992;.swf"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1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png"/><Relationship Id="rId5" Type="http://schemas.openxmlformats.org/officeDocument/2006/relationships/oleObject" Target="../embeddings/oleObject35.bin"/><Relationship Id="rId4" Type="http://schemas.openxmlformats.org/officeDocument/2006/relationships/hyperlink" Target="../&#30913;&#23398;/12_edit.wmv"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7.wmf"/><Relationship Id="rId5" Type="http://schemas.openxmlformats.org/officeDocument/2006/relationships/oleObject" Target="../embeddings/oleObject37.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44.emf"/><Relationship Id="rId18" Type="http://schemas.openxmlformats.org/officeDocument/2006/relationships/oleObject" Target="../embeddings/oleObject47.bin"/><Relationship Id="rId26" Type="http://schemas.openxmlformats.org/officeDocument/2006/relationships/oleObject" Target="../embeddings/oleObject51.bin"/><Relationship Id="rId3" Type="http://schemas.openxmlformats.org/officeDocument/2006/relationships/notesSlide" Target="../notesSlides/notesSlide5.xml"/><Relationship Id="rId21" Type="http://schemas.openxmlformats.org/officeDocument/2006/relationships/image" Target="../media/image48.emf"/><Relationship Id="rId7" Type="http://schemas.openxmlformats.org/officeDocument/2006/relationships/image" Target="../media/image41.emf"/><Relationship Id="rId12" Type="http://schemas.openxmlformats.org/officeDocument/2006/relationships/oleObject" Target="../embeddings/oleObject44.bin"/><Relationship Id="rId17" Type="http://schemas.openxmlformats.org/officeDocument/2006/relationships/image" Target="../media/image46.emf"/><Relationship Id="rId25" Type="http://schemas.openxmlformats.org/officeDocument/2006/relationships/image" Target="../media/image50.emf"/><Relationship Id="rId2" Type="http://schemas.openxmlformats.org/officeDocument/2006/relationships/slideLayout" Target="../slideLayouts/slideLayout7.xml"/><Relationship Id="rId16" Type="http://schemas.openxmlformats.org/officeDocument/2006/relationships/oleObject" Target="../embeddings/oleObject46.bin"/><Relationship Id="rId20" Type="http://schemas.openxmlformats.org/officeDocument/2006/relationships/oleObject" Target="../embeddings/oleObject48.bin"/><Relationship Id="rId1" Type="http://schemas.openxmlformats.org/officeDocument/2006/relationships/vmlDrawing" Target="../drawings/vmlDrawing10.vml"/><Relationship Id="rId6" Type="http://schemas.openxmlformats.org/officeDocument/2006/relationships/oleObject" Target="../embeddings/oleObject41.bin"/><Relationship Id="rId11" Type="http://schemas.openxmlformats.org/officeDocument/2006/relationships/image" Target="../media/image43.emf"/><Relationship Id="rId24" Type="http://schemas.openxmlformats.org/officeDocument/2006/relationships/oleObject" Target="../embeddings/oleObject50.bin"/><Relationship Id="rId5" Type="http://schemas.openxmlformats.org/officeDocument/2006/relationships/image" Target="../media/image40.emf"/><Relationship Id="rId15" Type="http://schemas.openxmlformats.org/officeDocument/2006/relationships/image" Target="../media/image45.wmf"/><Relationship Id="rId23" Type="http://schemas.openxmlformats.org/officeDocument/2006/relationships/image" Target="../media/image49.emf"/><Relationship Id="rId10" Type="http://schemas.openxmlformats.org/officeDocument/2006/relationships/oleObject" Target="../embeddings/oleObject43.bin"/><Relationship Id="rId19" Type="http://schemas.openxmlformats.org/officeDocument/2006/relationships/image" Target="../media/image47.emf"/><Relationship Id="rId4" Type="http://schemas.openxmlformats.org/officeDocument/2006/relationships/oleObject" Target="../embeddings/oleObject40.bin"/><Relationship Id="rId9" Type="http://schemas.openxmlformats.org/officeDocument/2006/relationships/image" Target="../media/image42.emf"/><Relationship Id="rId14" Type="http://schemas.openxmlformats.org/officeDocument/2006/relationships/oleObject" Target="../embeddings/oleObject45.bin"/><Relationship Id="rId22" Type="http://schemas.openxmlformats.org/officeDocument/2006/relationships/oleObject" Target="../embeddings/oleObject49.bin"/><Relationship Id="rId27" Type="http://schemas.openxmlformats.org/officeDocument/2006/relationships/image" Target="../media/image51.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56.emf"/><Relationship Id="rId18" Type="http://schemas.openxmlformats.org/officeDocument/2006/relationships/oleObject" Target="../embeddings/oleObject59.bin"/><Relationship Id="rId3" Type="http://schemas.openxmlformats.org/officeDocument/2006/relationships/notesSlide" Target="../notesSlides/notesSlide6.xml"/><Relationship Id="rId21" Type="http://schemas.openxmlformats.org/officeDocument/2006/relationships/image" Target="../media/image60.emf"/><Relationship Id="rId7" Type="http://schemas.openxmlformats.org/officeDocument/2006/relationships/image" Target="../media/image53.wmf"/><Relationship Id="rId12" Type="http://schemas.openxmlformats.org/officeDocument/2006/relationships/oleObject" Target="../embeddings/oleObject56.bin"/><Relationship Id="rId17" Type="http://schemas.openxmlformats.org/officeDocument/2006/relationships/image" Target="../media/image58.emf"/><Relationship Id="rId2" Type="http://schemas.openxmlformats.org/officeDocument/2006/relationships/slideLayout" Target="../slideLayouts/slideLayout7.xml"/><Relationship Id="rId16" Type="http://schemas.openxmlformats.org/officeDocument/2006/relationships/oleObject" Target="../embeddings/oleObject58.bin"/><Relationship Id="rId20" Type="http://schemas.openxmlformats.org/officeDocument/2006/relationships/oleObject" Target="../embeddings/oleObject60.bin"/><Relationship Id="rId1" Type="http://schemas.openxmlformats.org/officeDocument/2006/relationships/vmlDrawing" Target="../drawings/vmlDrawing11.vml"/><Relationship Id="rId6" Type="http://schemas.openxmlformats.org/officeDocument/2006/relationships/oleObject" Target="../embeddings/oleObject53.bin"/><Relationship Id="rId11" Type="http://schemas.openxmlformats.org/officeDocument/2006/relationships/image" Target="../media/image55.emf"/><Relationship Id="rId5" Type="http://schemas.openxmlformats.org/officeDocument/2006/relationships/image" Target="../media/image52.emf"/><Relationship Id="rId15" Type="http://schemas.openxmlformats.org/officeDocument/2006/relationships/image" Target="../media/image57.emf"/><Relationship Id="rId23" Type="http://schemas.openxmlformats.org/officeDocument/2006/relationships/image" Target="../media/image61.emf"/><Relationship Id="rId10" Type="http://schemas.openxmlformats.org/officeDocument/2006/relationships/oleObject" Target="../embeddings/oleObject55.bin"/><Relationship Id="rId19" Type="http://schemas.openxmlformats.org/officeDocument/2006/relationships/image" Target="../media/image59.emf"/><Relationship Id="rId4" Type="http://schemas.openxmlformats.org/officeDocument/2006/relationships/oleObject" Target="../embeddings/oleObject52.bin"/><Relationship Id="rId9" Type="http://schemas.openxmlformats.org/officeDocument/2006/relationships/image" Target="../media/image54.emf"/><Relationship Id="rId14" Type="http://schemas.openxmlformats.org/officeDocument/2006/relationships/oleObject" Target="../embeddings/oleObject57.bin"/><Relationship Id="rId22" Type="http://schemas.openxmlformats.org/officeDocument/2006/relationships/oleObject" Target="../embeddings/oleObject6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62.emf"/><Relationship Id="rId4" Type="http://schemas.openxmlformats.org/officeDocument/2006/relationships/oleObject" Target="../embeddings/oleObject62.bin"/></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6.jpeg"/><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65.png"/><Relationship Id="rId5" Type="http://schemas.openxmlformats.org/officeDocument/2006/relationships/image" Target="../media/image63.wmf"/><Relationship Id="rId4" Type="http://schemas.openxmlformats.org/officeDocument/2006/relationships/oleObject" Target="../embeddings/oleObject63.bin"/></Relationships>
</file>

<file path=ppt/slides/_rels/slide18.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70.jpeg"/><Relationship Id="rId2" Type="http://schemas.openxmlformats.org/officeDocument/2006/relationships/image" Target="../media/image69.jpeg"/><Relationship Id="rId1" Type="http://schemas.openxmlformats.org/officeDocument/2006/relationships/slideLayout" Target="../slideLayouts/slideLayout7.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20.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7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6.bin"/><Relationship Id="rId13" Type="http://schemas.openxmlformats.org/officeDocument/2006/relationships/image" Target="../media/image77.wmf"/><Relationship Id="rId18" Type="http://schemas.openxmlformats.org/officeDocument/2006/relationships/oleObject" Target="../embeddings/oleObject71.bin"/><Relationship Id="rId3" Type="http://schemas.openxmlformats.org/officeDocument/2006/relationships/image" Target="../media/image83.jpeg"/><Relationship Id="rId21" Type="http://schemas.openxmlformats.org/officeDocument/2006/relationships/image" Target="../media/image81.wmf"/><Relationship Id="rId7" Type="http://schemas.openxmlformats.org/officeDocument/2006/relationships/image" Target="../media/image74.wmf"/><Relationship Id="rId12" Type="http://schemas.openxmlformats.org/officeDocument/2006/relationships/oleObject" Target="../embeddings/oleObject68.bin"/><Relationship Id="rId17" Type="http://schemas.openxmlformats.org/officeDocument/2006/relationships/image" Target="../media/image79.wmf"/><Relationship Id="rId2" Type="http://schemas.openxmlformats.org/officeDocument/2006/relationships/slideLayout" Target="../slideLayouts/slideLayout7.xml"/><Relationship Id="rId16" Type="http://schemas.openxmlformats.org/officeDocument/2006/relationships/oleObject" Target="../embeddings/oleObject70.bin"/><Relationship Id="rId20" Type="http://schemas.openxmlformats.org/officeDocument/2006/relationships/oleObject" Target="../embeddings/oleObject72.bin"/><Relationship Id="rId1" Type="http://schemas.openxmlformats.org/officeDocument/2006/relationships/vmlDrawing" Target="../drawings/vmlDrawing14.vml"/><Relationship Id="rId6" Type="http://schemas.openxmlformats.org/officeDocument/2006/relationships/oleObject" Target="../embeddings/oleObject65.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23" Type="http://schemas.openxmlformats.org/officeDocument/2006/relationships/image" Target="../media/image82.wmf"/><Relationship Id="rId10" Type="http://schemas.openxmlformats.org/officeDocument/2006/relationships/oleObject" Target="../embeddings/oleObject67.bin"/><Relationship Id="rId19" Type="http://schemas.openxmlformats.org/officeDocument/2006/relationships/image" Target="../media/image80.wmf"/><Relationship Id="rId4" Type="http://schemas.openxmlformats.org/officeDocument/2006/relationships/oleObject" Target="../embeddings/oleObject64.bin"/><Relationship Id="rId9" Type="http://schemas.openxmlformats.org/officeDocument/2006/relationships/image" Target="../media/image75.wmf"/><Relationship Id="rId14" Type="http://schemas.openxmlformats.org/officeDocument/2006/relationships/oleObject" Target="../embeddings/oleObject69.bin"/><Relationship Id="rId22" Type="http://schemas.openxmlformats.org/officeDocument/2006/relationships/oleObject" Target="../embeddings/oleObject73.bin"/></Relationships>
</file>

<file path=ppt/slides/_rels/slide22.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79.bin"/><Relationship Id="rId3" Type="http://schemas.openxmlformats.org/officeDocument/2006/relationships/oleObject" Target="../embeddings/oleObject74.bin"/><Relationship Id="rId7" Type="http://schemas.openxmlformats.org/officeDocument/2006/relationships/oleObject" Target="../embeddings/oleObject76.bin"/><Relationship Id="rId12" Type="http://schemas.openxmlformats.org/officeDocument/2006/relationships/image" Target="../media/image86.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85.wmf"/><Relationship Id="rId11" Type="http://schemas.openxmlformats.org/officeDocument/2006/relationships/oleObject" Target="../embeddings/oleObject78.bin"/><Relationship Id="rId5" Type="http://schemas.openxmlformats.org/officeDocument/2006/relationships/oleObject" Target="../embeddings/oleObject75.bin"/><Relationship Id="rId10" Type="http://schemas.openxmlformats.org/officeDocument/2006/relationships/image" Target="../media/image74.wmf"/><Relationship Id="rId4" Type="http://schemas.openxmlformats.org/officeDocument/2006/relationships/image" Target="../media/image84.wmf"/><Relationship Id="rId9" Type="http://schemas.openxmlformats.org/officeDocument/2006/relationships/oleObject" Target="../embeddings/oleObject77.bin"/><Relationship Id="rId14" Type="http://schemas.openxmlformats.org/officeDocument/2006/relationships/image" Target="../media/image87.wmf"/></Relationships>
</file>

<file path=ppt/slides/_rels/slide23.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5.bin"/><Relationship Id="rId18" Type="http://schemas.openxmlformats.org/officeDocument/2006/relationships/oleObject" Target="../embeddings/oleObject88.bin"/><Relationship Id="rId26" Type="http://schemas.openxmlformats.org/officeDocument/2006/relationships/image" Target="../media/image95.jpeg"/><Relationship Id="rId3" Type="http://schemas.openxmlformats.org/officeDocument/2006/relationships/oleObject" Target="../embeddings/oleObject80.bin"/><Relationship Id="rId21" Type="http://schemas.openxmlformats.org/officeDocument/2006/relationships/oleObject" Target="../embeddings/oleObject91.bin"/><Relationship Id="rId7" Type="http://schemas.openxmlformats.org/officeDocument/2006/relationships/oleObject" Target="../embeddings/oleObject82.bin"/><Relationship Id="rId12" Type="http://schemas.openxmlformats.org/officeDocument/2006/relationships/image" Target="../media/image90.wmf"/><Relationship Id="rId17" Type="http://schemas.openxmlformats.org/officeDocument/2006/relationships/oleObject" Target="../embeddings/oleObject87.bin"/><Relationship Id="rId25" Type="http://schemas.openxmlformats.org/officeDocument/2006/relationships/image" Target="../media/image94.wmf"/><Relationship Id="rId2" Type="http://schemas.openxmlformats.org/officeDocument/2006/relationships/slideLayout" Target="../slideLayouts/slideLayout7.xml"/><Relationship Id="rId16" Type="http://schemas.openxmlformats.org/officeDocument/2006/relationships/image" Target="../media/image92.wmf"/><Relationship Id="rId20" Type="http://schemas.openxmlformats.org/officeDocument/2006/relationships/oleObject" Target="../embeddings/oleObject90.bin"/><Relationship Id="rId1" Type="http://schemas.openxmlformats.org/officeDocument/2006/relationships/vmlDrawing" Target="../drawings/vmlDrawing16.vml"/><Relationship Id="rId6" Type="http://schemas.openxmlformats.org/officeDocument/2006/relationships/image" Target="../media/image89.wmf"/><Relationship Id="rId11" Type="http://schemas.openxmlformats.org/officeDocument/2006/relationships/oleObject" Target="../embeddings/oleObject84.bin"/><Relationship Id="rId24" Type="http://schemas.openxmlformats.org/officeDocument/2006/relationships/oleObject" Target="../embeddings/oleObject93.bin"/><Relationship Id="rId5" Type="http://schemas.openxmlformats.org/officeDocument/2006/relationships/oleObject" Target="../embeddings/oleObject81.bin"/><Relationship Id="rId15" Type="http://schemas.openxmlformats.org/officeDocument/2006/relationships/oleObject" Target="../embeddings/oleObject86.bin"/><Relationship Id="rId23" Type="http://schemas.openxmlformats.org/officeDocument/2006/relationships/image" Target="../media/image93.wmf"/><Relationship Id="rId10" Type="http://schemas.openxmlformats.org/officeDocument/2006/relationships/image" Target="../media/image87.wmf"/><Relationship Id="rId19" Type="http://schemas.openxmlformats.org/officeDocument/2006/relationships/oleObject" Target="../embeddings/oleObject89.bin"/><Relationship Id="rId4" Type="http://schemas.openxmlformats.org/officeDocument/2006/relationships/image" Target="../media/image88.wmf"/><Relationship Id="rId9" Type="http://schemas.openxmlformats.org/officeDocument/2006/relationships/oleObject" Target="../embeddings/oleObject83.bin"/><Relationship Id="rId14" Type="http://schemas.openxmlformats.org/officeDocument/2006/relationships/image" Target="../media/image91.wmf"/><Relationship Id="rId22" Type="http://schemas.openxmlformats.org/officeDocument/2006/relationships/oleObject" Target="../embeddings/oleObject92.bin"/><Relationship Id="rId27" Type="http://schemas.openxmlformats.org/officeDocument/2006/relationships/oleObject" Target="../embeddings/oleObject94.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7.bin"/><Relationship Id="rId3" Type="http://schemas.openxmlformats.org/officeDocument/2006/relationships/oleObject" Target="../embeddings/oleObject95.bin"/><Relationship Id="rId7" Type="http://schemas.openxmlformats.org/officeDocument/2006/relationships/image" Target="../media/image99.png"/><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7.wmf"/><Relationship Id="rId5" Type="http://schemas.openxmlformats.org/officeDocument/2006/relationships/oleObject" Target="../embeddings/oleObject96.bin"/><Relationship Id="rId4" Type="http://schemas.openxmlformats.org/officeDocument/2006/relationships/image" Target="../media/image96.wmf"/><Relationship Id="rId9" Type="http://schemas.openxmlformats.org/officeDocument/2006/relationships/image" Target="../media/image98.wmf"/></Relationships>
</file>

<file path=ppt/slides/_rels/slide25.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03.wmf"/><Relationship Id="rId2" Type="http://schemas.openxmlformats.org/officeDocument/2006/relationships/slideLayout" Target="../slideLayouts/slideLayout7.xml"/><Relationship Id="rId16" Type="http://schemas.openxmlformats.org/officeDocument/2006/relationships/image" Target="../media/image105.wmf"/><Relationship Id="rId1" Type="http://schemas.openxmlformats.org/officeDocument/2006/relationships/vmlDrawing" Target="../drawings/vmlDrawing18.vml"/><Relationship Id="rId6" Type="http://schemas.openxmlformats.org/officeDocument/2006/relationships/image" Target="../media/image100.w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1.bin"/><Relationship Id="rId14" Type="http://schemas.openxmlformats.org/officeDocument/2006/relationships/image" Target="../media/image104.wmf"/></Relationships>
</file>

<file path=ppt/slides/_rels/slide26.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0.bin"/><Relationship Id="rId18" Type="http://schemas.openxmlformats.org/officeDocument/2006/relationships/image" Target="../media/image113.wmf"/><Relationship Id="rId26" Type="http://schemas.openxmlformats.org/officeDocument/2006/relationships/image" Target="../media/image117.wmf"/><Relationship Id="rId3" Type="http://schemas.openxmlformats.org/officeDocument/2006/relationships/oleObject" Target="../embeddings/oleObject105.bin"/><Relationship Id="rId21" Type="http://schemas.openxmlformats.org/officeDocument/2006/relationships/oleObject" Target="../embeddings/oleObject114.bin"/><Relationship Id="rId7" Type="http://schemas.openxmlformats.org/officeDocument/2006/relationships/oleObject" Target="../embeddings/oleObject107.bin"/><Relationship Id="rId12" Type="http://schemas.openxmlformats.org/officeDocument/2006/relationships/image" Target="../media/image110.wmf"/><Relationship Id="rId17" Type="http://schemas.openxmlformats.org/officeDocument/2006/relationships/oleObject" Target="../embeddings/oleObject112.bin"/><Relationship Id="rId25" Type="http://schemas.openxmlformats.org/officeDocument/2006/relationships/oleObject" Target="../embeddings/oleObject116.bin"/><Relationship Id="rId2" Type="http://schemas.openxmlformats.org/officeDocument/2006/relationships/slideLayout" Target="../slideLayouts/slideLayout7.xml"/><Relationship Id="rId16" Type="http://schemas.openxmlformats.org/officeDocument/2006/relationships/image" Target="../media/image112.wmf"/><Relationship Id="rId20" Type="http://schemas.openxmlformats.org/officeDocument/2006/relationships/image" Target="../media/image114.wmf"/><Relationship Id="rId1" Type="http://schemas.openxmlformats.org/officeDocument/2006/relationships/vmlDrawing" Target="../drawings/vmlDrawing19.vml"/><Relationship Id="rId6" Type="http://schemas.openxmlformats.org/officeDocument/2006/relationships/image" Target="../media/image107.wmf"/><Relationship Id="rId11" Type="http://schemas.openxmlformats.org/officeDocument/2006/relationships/oleObject" Target="../embeddings/oleObject109.bin"/><Relationship Id="rId24" Type="http://schemas.openxmlformats.org/officeDocument/2006/relationships/image" Target="../media/image116.wmf"/><Relationship Id="rId5" Type="http://schemas.openxmlformats.org/officeDocument/2006/relationships/oleObject" Target="../embeddings/oleObject106.bin"/><Relationship Id="rId15" Type="http://schemas.openxmlformats.org/officeDocument/2006/relationships/oleObject" Target="../embeddings/oleObject111.bin"/><Relationship Id="rId23" Type="http://schemas.openxmlformats.org/officeDocument/2006/relationships/oleObject" Target="../embeddings/oleObject115.bin"/><Relationship Id="rId10" Type="http://schemas.openxmlformats.org/officeDocument/2006/relationships/image" Target="../media/image109.wmf"/><Relationship Id="rId19" Type="http://schemas.openxmlformats.org/officeDocument/2006/relationships/oleObject" Target="../embeddings/oleObject113.bin"/><Relationship Id="rId4" Type="http://schemas.openxmlformats.org/officeDocument/2006/relationships/image" Target="../media/image106.wmf"/><Relationship Id="rId9" Type="http://schemas.openxmlformats.org/officeDocument/2006/relationships/oleObject" Target="../embeddings/oleObject108.bin"/><Relationship Id="rId14" Type="http://schemas.openxmlformats.org/officeDocument/2006/relationships/image" Target="../media/image111.wmf"/><Relationship Id="rId22" Type="http://schemas.openxmlformats.org/officeDocument/2006/relationships/image" Target="../media/image115.wmf"/></Relationships>
</file>

<file path=ppt/slides/_rels/slide27.xml.rels><?xml version="1.0" encoding="UTF-8" standalone="yes"?>
<Relationships xmlns="http://schemas.openxmlformats.org/package/2006/relationships"><Relationship Id="rId8" Type="http://schemas.openxmlformats.org/officeDocument/2006/relationships/image" Target="../media/image106.wmf"/><Relationship Id="rId13" Type="http://schemas.openxmlformats.org/officeDocument/2006/relationships/oleObject" Target="../embeddings/oleObject122.bin"/><Relationship Id="rId3" Type="http://schemas.openxmlformats.org/officeDocument/2006/relationships/oleObject" Target="../embeddings/oleObject117.bin"/><Relationship Id="rId7" Type="http://schemas.openxmlformats.org/officeDocument/2006/relationships/oleObject" Target="../embeddings/oleObject119.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18.wmf"/><Relationship Id="rId11" Type="http://schemas.openxmlformats.org/officeDocument/2006/relationships/oleObject" Target="../embeddings/oleObject121.bin"/><Relationship Id="rId5" Type="http://schemas.openxmlformats.org/officeDocument/2006/relationships/oleObject" Target="../embeddings/oleObject118.bin"/><Relationship Id="rId10" Type="http://schemas.openxmlformats.org/officeDocument/2006/relationships/image" Target="../media/image107.wmf"/><Relationship Id="rId4" Type="http://schemas.openxmlformats.org/officeDocument/2006/relationships/image" Target="../media/image117.wmf"/><Relationship Id="rId9" Type="http://schemas.openxmlformats.org/officeDocument/2006/relationships/oleObject" Target="../embeddings/oleObject120.bin"/><Relationship Id="rId14" Type="http://schemas.openxmlformats.org/officeDocument/2006/relationships/image" Target="../media/image119.wmf"/></Relationships>
</file>

<file path=ppt/slides/_rels/slide28.xml.rels><?xml version="1.0" encoding="UTF-8" standalone="yes"?>
<Relationships xmlns="http://schemas.openxmlformats.org/package/2006/relationships"><Relationship Id="rId8" Type="http://schemas.openxmlformats.org/officeDocument/2006/relationships/image" Target="../media/image122.wmf"/><Relationship Id="rId13" Type="http://schemas.openxmlformats.org/officeDocument/2006/relationships/image" Target="../media/image124.png"/><Relationship Id="rId3" Type="http://schemas.openxmlformats.org/officeDocument/2006/relationships/oleObject" Target="../embeddings/oleObject123.bin"/><Relationship Id="rId7" Type="http://schemas.openxmlformats.org/officeDocument/2006/relationships/oleObject" Target="../embeddings/oleObject125.bin"/><Relationship Id="rId12" Type="http://schemas.openxmlformats.org/officeDocument/2006/relationships/image" Target="../media/image123.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21.wmf"/><Relationship Id="rId11" Type="http://schemas.openxmlformats.org/officeDocument/2006/relationships/oleObject" Target="../embeddings/oleObject127.bin"/><Relationship Id="rId5" Type="http://schemas.openxmlformats.org/officeDocument/2006/relationships/oleObject" Target="../embeddings/oleObject124.bin"/><Relationship Id="rId10" Type="http://schemas.openxmlformats.org/officeDocument/2006/relationships/image" Target="../media/image110.wmf"/><Relationship Id="rId4" Type="http://schemas.openxmlformats.org/officeDocument/2006/relationships/image" Target="../media/image120.wmf"/><Relationship Id="rId9" Type="http://schemas.openxmlformats.org/officeDocument/2006/relationships/oleObject" Target="../embeddings/oleObject126.bin"/></Relationships>
</file>

<file path=ppt/slides/_rels/slide29.xml.rels><?xml version="1.0" encoding="UTF-8" standalone="yes"?>
<Relationships xmlns="http://schemas.openxmlformats.org/package/2006/relationships"><Relationship Id="rId13" Type="http://schemas.openxmlformats.org/officeDocument/2006/relationships/oleObject" Target="../embeddings/oleObject133.bin"/><Relationship Id="rId18" Type="http://schemas.openxmlformats.org/officeDocument/2006/relationships/image" Target="../media/image108.wmf"/><Relationship Id="rId26" Type="http://schemas.openxmlformats.org/officeDocument/2006/relationships/image" Target="../media/image134.wmf"/><Relationship Id="rId39" Type="http://schemas.openxmlformats.org/officeDocument/2006/relationships/oleObject" Target="../embeddings/oleObject146.bin"/><Relationship Id="rId21" Type="http://schemas.openxmlformats.org/officeDocument/2006/relationships/oleObject" Target="../embeddings/oleObject137.bin"/><Relationship Id="rId34" Type="http://schemas.openxmlformats.org/officeDocument/2006/relationships/image" Target="../media/image138.wmf"/><Relationship Id="rId7" Type="http://schemas.openxmlformats.org/officeDocument/2006/relationships/oleObject" Target="../embeddings/oleObject130.bin"/><Relationship Id="rId12" Type="http://schemas.openxmlformats.org/officeDocument/2006/relationships/image" Target="../media/image128.wmf"/><Relationship Id="rId17" Type="http://schemas.openxmlformats.org/officeDocument/2006/relationships/oleObject" Target="../embeddings/oleObject135.bin"/><Relationship Id="rId25" Type="http://schemas.openxmlformats.org/officeDocument/2006/relationships/oleObject" Target="../embeddings/oleObject139.bin"/><Relationship Id="rId33" Type="http://schemas.openxmlformats.org/officeDocument/2006/relationships/oleObject" Target="../embeddings/oleObject143.bin"/><Relationship Id="rId38" Type="http://schemas.openxmlformats.org/officeDocument/2006/relationships/image" Target="../media/image140.wmf"/><Relationship Id="rId2" Type="http://schemas.openxmlformats.org/officeDocument/2006/relationships/slideLayout" Target="../slideLayouts/slideLayout7.xml"/><Relationship Id="rId16" Type="http://schemas.openxmlformats.org/officeDocument/2006/relationships/image" Target="../media/image130.wmf"/><Relationship Id="rId20" Type="http://schemas.openxmlformats.org/officeDocument/2006/relationships/image" Target="../media/image131.wmf"/><Relationship Id="rId29" Type="http://schemas.openxmlformats.org/officeDocument/2006/relationships/oleObject" Target="../embeddings/oleObject141.bin"/><Relationship Id="rId1" Type="http://schemas.openxmlformats.org/officeDocument/2006/relationships/vmlDrawing" Target="../drawings/vmlDrawing22.vml"/><Relationship Id="rId6" Type="http://schemas.openxmlformats.org/officeDocument/2006/relationships/image" Target="../media/image125.wmf"/><Relationship Id="rId11" Type="http://schemas.openxmlformats.org/officeDocument/2006/relationships/oleObject" Target="../embeddings/oleObject132.bin"/><Relationship Id="rId24" Type="http://schemas.openxmlformats.org/officeDocument/2006/relationships/image" Target="../media/image133.wmf"/><Relationship Id="rId32" Type="http://schemas.openxmlformats.org/officeDocument/2006/relationships/image" Target="../media/image137.wmf"/><Relationship Id="rId37" Type="http://schemas.openxmlformats.org/officeDocument/2006/relationships/oleObject" Target="../embeddings/oleObject145.bin"/><Relationship Id="rId40" Type="http://schemas.openxmlformats.org/officeDocument/2006/relationships/image" Target="../media/image117.wmf"/><Relationship Id="rId5" Type="http://schemas.openxmlformats.org/officeDocument/2006/relationships/oleObject" Target="../embeddings/oleObject129.bin"/><Relationship Id="rId15" Type="http://schemas.openxmlformats.org/officeDocument/2006/relationships/oleObject" Target="../embeddings/oleObject134.bin"/><Relationship Id="rId23" Type="http://schemas.openxmlformats.org/officeDocument/2006/relationships/oleObject" Target="../embeddings/oleObject138.bin"/><Relationship Id="rId28" Type="http://schemas.openxmlformats.org/officeDocument/2006/relationships/image" Target="../media/image135.wmf"/><Relationship Id="rId36" Type="http://schemas.openxmlformats.org/officeDocument/2006/relationships/image" Target="../media/image139.wmf"/><Relationship Id="rId10" Type="http://schemas.openxmlformats.org/officeDocument/2006/relationships/image" Target="../media/image127.wmf"/><Relationship Id="rId19" Type="http://schemas.openxmlformats.org/officeDocument/2006/relationships/oleObject" Target="../embeddings/oleObject136.bin"/><Relationship Id="rId31" Type="http://schemas.openxmlformats.org/officeDocument/2006/relationships/oleObject" Target="../embeddings/oleObject142.bin"/><Relationship Id="rId4" Type="http://schemas.openxmlformats.org/officeDocument/2006/relationships/image" Target="../media/image124.wmf"/><Relationship Id="rId9" Type="http://schemas.openxmlformats.org/officeDocument/2006/relationships/oleObject" Target="../embeddings/oleObject131.bin"/><Relationship Id="rId14" Type="http://schemas.openxmlformats.org/officeDocument/2006/relationships/image" Target="../media/image129.wmf"/><Relationship Id="rId22" Type="http://schemas.openxmlformats.org/officeDocument/2006/relationships/image" Target="../media/image132.wmf"/><Relationship Id="rId27" Type="http://schemas.openxmlformats.org/officeDocument/2006/relationships/oleObject" Target="../embeddings/oleObject140.bin"/><Relationship Id="rId30" Type="http://schemas.openxmlformats.org/officeDocument/2006/relationships/image" Target="../media/image136.wmf"/><Relationship Id="rId35" Type="http://schemas.openxmlformats.org/officeDocument/2006/relationships/oleObject" Target="../embeddings/oleObject144.bin"/><Relationship Id="rId8" Type="http://schemas.openxmlformats.org/officeDocument/2006/relationships/image" Target="../media/image126.wmf"/><Relationship Id="rId3" Type="http://schemas.openxmlformats.org/officeDocument/2006/relationships/oleObject" Target="../embeddings/oleObject128.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6.wmf"/><Relationship Id="rId3" Type="http://schemas.openxmlformats.org/officeDocument/2006/relationships/oleObject" Target="../embeddings/oleObject2.bin"/><Relationship Id="rId7" Type="http://schemas.openxmlformats.org/officeDocument/2006/relationships/image" Target="../media/image3.emf"/><Relationship Id="rId12"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5.wmf"/><Relationship Id="rId5" Type="http://schemas.openxmlformats.org/officeDocument/2006/relationships/oleObject" Target="../embeddings/oleObject3.bin"/><Relationship Id="rId15" Type="http://schemas.openxmlformats.org/officeDocument/2006/relationships/image" Target="../media/image7.wmf"/><Relationship Id="rId10" Type="http://schemas.openxmlformats.org/officeDocument/2006/relationships/oleObject" Target="../embeddings/oleObject6.bin"/><Relationship Id="rId4" Type="http://schemas.openxmlformats.org/officeDocument/2006/relationships/image" Target="../media/image2.wmf"/><Relationship Id="rId9" Type="http://schemas.openxmlformats.org/officeDocument/2006/relationships/image" Target="../media/image4.wmf"/><Relationship Id="rId14" Type="http://schemas.openxmlformats.org/officeDocument/2006/relationships/oleObject" Target="../embeddings/oleObject8.bin"/></Relationships>
</file>

<file path=ppt/slides/_rels/slide30.xml.rels><?xml version="1.0" encoding="UTF-8" standalone="yes"?>
<Relationships xmlns="http://schemas.openxmlformats.org/package/2006/relationships"><Relationship Id="rId8" Type="http://schemas.openxmlformats.org/officeDocument/2006/relationships/image" Target="../media/image142.wmf"/><Relationship Id="rId3" Type="http://schemas.openxmlformats.org/officeDocument/2006/relationships/oleObject" Target="../embeddings/oleObject147.bin"/><Relationship Id="rId7" Type="http://schemas.openxmlformats.org/officeDocument/2006/relationships/oleObject" Target="../embeddings/oleObject149.bin"/><Relationship Id="rId12" Type="http://schemas.openxmlformats.org/officeDocument/2006/relationships/image" Target="../media/image144.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38.wmf"/><Relationship Id="rId11" Type="http://schemas.openxmlformats.org/officeDocument/2006/relationships/oleObject" Target="../embeddings/oleObject151.bin"/><Relationship Id="rId5" Type="http://schemas.openxmlformats.org/officeDocument/2006/relationships/oleObject" Target="../embeddings/oleObject148.bin"/><Relationship Id="rId10" Type="http://schemas.openxmlformats.org/officeDocument/2006/relationships/image" Target="../media/image143.wmf"/><Relationship Id="rId4" Type="http://schemas.openxmlformats.org/officeDocument/2006/relationships/image" Target="../media/image141.wmf"/><Relationship Id="rId9" Type="http://schemas.openxmlformats.org/officeDocument/2006/relationships/oleObject" Target="../embeddings/oleObject150.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57.bin"/><Relationship Id="rId18" Type="http://schemas.openxmlformats.org/officeDocument/2006/relationships/image" Target="../media/image152.wmf"/><Relationship Id="rId3" Type="http://schemas.openxmlformats.org/officeDocument/2006/relationships/oleObject" Target="../embeddings/oleObject152.bin"/><Relationship Id="rId7" Type="http://schemas.openxmlformats.org/officeDocument/2006/relationships/oleObject" Target="../embeddings/oleObject154.bin"/><Relationship Id="rId12" Type="http://schemas.openxmlformats.org/officeDocument/2006/relationships/image" Target="../media/image149.wmf"/><Relationship Id="rId17" Type="http://schemas.openxmlformats.org/officeDocument/2006/relationships/oleObject" Target="../embeddings/oleObject159.bin"/><Relationship Id="rId2" Type="http://schemas.openxmlformats.org/officeDocument/2006/relationships/slideLayout" Target="../slideLayouts/slideLayout7.xml"/><Relationship Id="rId16" Type="http://schemas.openxmlformats.org/officeDocument/2006/relationships/image" Target="../media/image151.wmf"/><Relationship Id="rId20" Type="http://schemas.openxmlformats.org/officeDocument/2006/relationships/image" Target="../media/image153.wmf"/><Relationship Id="rId1" Type="http://schemas.openxmlformats.org/officeDocument/2006/relationships/vmlDrawing" Target="../drawings/vmlDrawing24.vml"/><Relationship Id="rId6" Type="http://schemas.openxmlformats.org/officeDocument/2006/relationships/image" Target="../media/image146.wmf"/><Relationship Id="rId11" Type="http://schemas.openxmlformats.org/officeDocument/2006/relationships/oleObject" Target="../embeddings/oleObject156.bin"/><Relationship Id="rId5" Type="http://schemas.openxmlformats.org/officeDocument/2006/relationships/oleObject" Target="../embeddings/oleObject153.bin"/><Relationship Id="rId15" Type="http://schemas.openxmlformats.org/officeDocument/2006/relationships/oleObject" Target="../embeddings/oleObject158.bin"/><Relationship Id="rId10" Type="http://schemas.openxmlformats.org/officeDocument/2006/relationships/image" Target="../media/image148.wmf"/><Relationship Id="rId19" Type="http://schemas.openxmlformats.org/officeDocument/2006/relationships/oleObject" Target="../embeddings/oleObject160.bin"/><Relationship Id="rId4" Type="http://schemas.openxmlformats.org/officeDocument/2006/relationships/image" Target="../media/image145.wmf"/><Relationship Id="rId9" Type="http://schemas.openxmlformats.org/officeDocument/2006/relationships/oleObject" Target="../embeddings/oleObject155.bin"/><Relationship Id="rId14" Type="http://schemas.openxmlformats.org/officeDocument/2006/relationships/image" Target="../media/image150.wmf"/></Relationships>
</file>

<file path=ppt/slides/_rels/slide33.xml.rels><?xml version="1.0" encoding="UTF-8" standalone="yes"?>
<Relationships xmlns="http://schemas.openxmlformats.org/package/2006/relationships"><Relationship Id="rId8" Type="http://schemas.openxmlformats.org/officeDocument/2006/relationships/image" Target="../media/image155.wmf"/><Relationship Id="rId3" Type="http://schemas.openxmlformats.org/officeDocument/2006/relationships/oleObject" Target="../embeddings/oleObject161.bin"/><Relationship Id="rId7" Type="http://schemas.openxmlformats.org/officeDocument/2006/relationships/oleObject" Target="../embeddings/oleObject163.bin"/><Relationship Id="rId12" Type="http://schemas.openxmlformats.org/officeDocument/2006/relationships/image" Target="../media/image157.wmf"/><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54.wmf"/><Relationship Id="rId11" Type="http://schemas.openxmlformats.org/officeDocument/2006/relationships/oleObject" Target="../embeddings/oleObject165.bin"/><Relationship Id="rId5" Type="http://schemas.openxmlformats.org/officeDocument/2006/relationships/oleObject" Target="../embeddings/oleObject162.bin"/><Relationship Id="rId10" Type="http://schemas.openxmlformats.org/officeDocument/2006/relationships/image" Target="../media/image156.wmf"/><Relationship Id="rId4" Type="http://schemas.openxmlformats.org/officeDocument/2006/relationships/image" Target="../media/image146.wmf"/><Relationship Id="rId9" Type="http://schemas.openxmlformats.org/officeDocument/2006/relationships/oleObject" Target="../embeddings/oleObject164.bin"/></Relationships>
</file>

<file path=ppt/slides/_rels/slide34.xml.rels><?xml version="1.0" encoding="UTF-8" standalone="yes"?>
<Relationships xmlns="http://schemas.openxmlformats.org/package/2006/relationships"><Relationship Id="rId8" Type="http://schemas.openxmlformats.org/officeDocument/2006/relationships/image" Target="../media/image159.wmf"/><Relationship Id="rId13" Type="http://schemas.openxmlformats.org/officeDocument/2006/relationships/oleObject" Target="../embeddings/oleObject171.bin"/><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61.wmf"/><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58.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60.wmf"/><Relationship Id="rId4" Type="http://schemas.openxmlformats.org/officeDocument/2006/relationships/image" Target="../media/image156.wmf"/><Relationship Id="rId9" Type="http://schemas.openxmlformats.org/officeDocument/2006/relationships/oleObject" Target="../embeddings/oleObject169.bin"/><Relationship Id="rId14" Type="http://schemas.openxmlformats.org/officeDocument/2006/relationships/image" Target="../media/image162.wmf"/></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173.bin"/><Relationship Id="rId13" Type="http://schemas.openxmlformats.org/officeDocument/2006/relationships/image" Target="../media/image166.wmf"/><Relationship Id="rId18" Type="http://schemas.openxmlformats.org/officeDocument/2006/relationships/image" Target="../media/image168.wmf"/><Relationship Id="rId3" Type="http://schemas.openxmlformats.org/officeDocument/2006/relationships/notesSlide" Target="../notesSlides/notesSlide8.xml"/><Relationship Id="rId7" Type="http://schemas.openxmlformats.org/officeDocument/2006/relationships/image" Target="../media/image163.emf"/><Relationship Id="rId12" Type="http://schemas.openxmlformats.org/officeDocument/2006/relationships/oleObject" Target="../embeddings/oleObject175.bin"/><Relationship Id="rId17" Type="http://schemas.openxmlformats.org/officeDocument/2006/relationships/oleObject" Target="../embeddings/oleObject178.bin"/><Relationship Id="rId2" Type="http://schemas.openxmlformats.org/officeDocument/2006/relationships/slideLayout" Target="../slideLayouts/slideLayout7.xml"/><Relationship Id="rId16" Type="http://schemas.openxmlformats.org/officeDocument/2006/relationships/image" Target="../media/image167.wmf"/><Relationship Id="rId20" Type="http://schemas.openxmlformats.org/officeDocument/2006/relationships/image" Target="../media/image169.wmf"/><Relationship Id="rId1" Type="http://schemas.openxmlformats.org/officeDocument/2006/relationships/vmlDrawing" Target="../drawings/vmlDrawing27.vml"/><Relationship Id="rId6" Type="http://schemas.openxmlformats.org/officeDocument/2006/relationships/oleObject" Target="../embeddings/oleObject172.bin"/><Relationship Id="rId11" Type="http://schemas.openxmlformats.org/officeDocument/2006/relationships/image" Target="../media/image165.emf"/><Relationship Id="rId5" Type="http://schemas.openxmlformats.org/officeDocument/2006/relationships/image" Target="../media/image170.jpeg"/><Relationship Id="rId15" Type="http://schemas.openxmlformats.org/officeDocument/2006/relationships/oleObject" Target="../embeddings/oleObject177.bin"/><Relationship Id="rId10" Type="http://schemas.openxmlformats.org/officeDocument/2006/relationships/oleObject" Target="../embeddings/oleObject174.bin"/><Relationship Id="rId19" Type="http://schemas.openxmlformats.org/officeDocument/2006/relationships/oleObject" Target="../embeddings/oleObject179.bin"/><Relationship Id="rId4" Type="http://schemas.openxmlformats.org/officeDocument/2006/relationships/image" Target="../media/image83.jpeg"/><Relationship Id="rId9" Type="http://schemas.openxmlformats.org/officeDocument/2006/relationships/image" Target="../media/image164.emf"/><Relationship Id="rId14" Type="http://schemas.openxmlformats.org/officeDocument/2006/relationships/oleObject" Target="../embeddings/oleObject176.bin"/></Relationships>
</file>

<file path=ppt/slides/_rels/slide36.xml.rels><?xml version="1.0" encoding="UTF-8" standalone="yes"?>
<Relationships xmlns="http://schemas.openxmlformats.org/package/2006/relationships"><Relationship Id="rId8" Type="http://schemas.openxmlformats.org/officeDocument/2006/relationships/image" Target="../media/image172.wmf"/><Relationship Id="rId13" Type="http://schemas.openxmlformats.org/officeDocument/2006/relationships/oleObject" Target="../embeddings/oleObject185.bin"/><Relationship Id="rId3" Type="http://schemas.openxmlformats.org/officeDocument/2006/relationships/oleObject" Target="../embeddings/oleObject180.bin"/><Relationship Id="rId7" Type="http://schemas.openxmlformats.org/officeDocument/2006/relationships/oleObject" Target="../embeddings/oleObject182.bin"/><Relationship Id="rId12" Type="http://schemas.openxmlformats.org/officeDocument/2006/relationships/image" Target="../media/image173.emf"/><Relationship Id="rId2" Type="http://schemas.openxmlformats.org/officeDocument/2006/relationships/slideLayout" Target="../slideLayouts/slideLayout7.xml"/><Relationship Id="rId1" Type="http://schemas.openxmlformats.org/officeDocument/2006/relationships/vmlDrawing" Target="../drawings/vmlDrawing28.vml"/><Relationship Id="rId6" Type="http://schemas.openxmlformats.org/officeDocument/2006/relationships/image" Target="../media/image171.emf"/><Relationship Id="rId11" Type="http://schemas.openxmlformats.org/officeDocument/2006/relationships/oleObject" Target="../embeddings/oleObject184.bin"/><Relationship Id="rId5" Type="http://schemas.openxmlformats.org/officeDocument/2006/relationships/oleObject" Target="../embeddings/oleObject181.bin"/><Relationship Id="rId10" Type="http://schemas.openxmlformats.org/officeDocument/2006/relationships/image" Target="../media/image167.wmf"/><Relationship Id="rId4" Type="http://schemas.openxmlformats.org/officeDocument/2006/relationships/image" Target="../media/image166.wmf"/><Relationship Id="rId9" Type="http://schemas.openxmlformats.org/officeDocument/2006/relationships/oleObject" Target="../embeddings/oleObject183.bin"/><Relationship Id="rId14" Type="http://schemas.openxmlformats.org/officeDocument/2006/relationships/image" Target="../media/image174.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176.wmf"/><Relationship Id="rId5" Type="http://schemas.openxmlformats.org/officeDocument/2006/relationships/oleObject" Target="../embeddings/oleObject187.bin"/><Relationship Id="rId4" Type="http://schemas.openxmlformats.org/officeDocument/2006/relationships/image" Target="../media/image175.wmf"/></Relationships>
</file>

<file path=ppt/slides/_rels/slide38.xml.rels><?xml version="1.0" encoding="UTF-8" standalone="yes"?>
<Relationships xmlns="http://schemas.openxmlformats.org/package/2006/relationships"><Relationship Id="rId8" Type="http://schemas.openxmlformats.org/officeDocument/2006/relationships/image" Target="../media/image75.wmf"/><Relationship Id="rId13" Type="http://schemas.openxmlformats.org/officeDocument/2006/relationships/oleObject" Target="../embeddings/oleObject193.bin"/><Relationship Id="rId18" Type="http://schemas.openxmlformats.org/officeDocument/2006/relationships/image" Target="../media/image159.wmf"/><Relationship Id="rId3" Type="http://schemas.openxmlformats.org/officeDocument/2006/relationships/oleObject" Target="../embeddings/oleObject188.bin"/><Relationship Id="rId21" Type="http://schemas.openxmlformats.org/officeDocument/2006/relationships/oleObject" Target="../embeddings/oleObject197.bin"/><Relationship Id="rId7" Type="http://schemas.openxmlformats.org/officeDocument/2006/relationships/oleObject" Target="../embeddings/oleObject190.bin"/><Relationship Id="rId12" Type="http://schemas.openxmlformats.org/officeDocument/2006/relationships/image" Target="../media/image80.wmf"/><Relationship Id="rId17" Type="http://schemas.openxmlformats.org/officeDocument/2006/relationships/oleObject" Target="../embeddings/oleObject195.bin"/><Relationship Id="rId2" Type="http://schemas.openxmlformats.org/officeDocument/2006/relationships/slideLayout" Target="../slideLayouts/slideLayout7.xml"/><Relationship Id="rId16" Type="http://schemas.openxmlformats.org/officeDocument/2006/relationships/image" Target="../media/image121.wmf"/><Relationship Id="rId20" Type="http://schemas.openxmlformats.org/officeDocument/2006/relationships/image" Target="../media/image178.wmf"/><Relationship Id="rId1" Type="http://schemas.openxmlformats.org/officeDocument/2006/relationships/vmlDrawing" Target="../drawings/vmlDrawing30.vml"/><Relationship Id="rId6" Type="http://schemas.openxmlformats.org/officeDocument/2006/relationships/image" Target="../media/image73.wmf"/><Relationship Id="rId11" Type="http://schemas.openxmlformats.org/officeDocument/2006/relationships/oleObject" Target="../embeddings/oleObject192.bin"/><Relationship Id="rId5" Type="http://schemas.openxmlformats.org/officeDocument/2006/relationships/oleObject" Target="../embeddings/oleObject189.bin"/><Relationship Id="rId15" Type="http://schemas.openxmlformats.org/officeDocument/2006/relationships/oleObject" Target="../embeddings/oleObject194.bin"/><Relationship Id="rId10" Type="http://schemas.openxmlformats.org/officeDocument/2006/relationships/image" Target="../media/image79.wmf"/><Relationship Id="rId19" Type="http://schemas.openxmlformats.org/officeDocument/2006/relationships/oleObject" Target="../embeddings/oleObject196.bin"/><Relationship Id="rId4" Type="http://schemas.openxmlformats.org/officeDocument/2006/relationships/image" Target="../media/image177.wmf"/><Relationship Id="rId9" Type="http://schemas.openxmlformats.org/officeDocument/2006/relationships/oleObject" Target="../embeddings/oleObject191.bin"/><Relationship Id="rId14" Type="http://schemas.openxmlformats.org/officeDocument/2006/relationships/image" Target="../media/image86.wmf"/><Relationship Id="rId22" Type="http://schemas.openxmlformats.org/officeDocument/2006/relationships/image" Target="../media/image101.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2.emf"/><Relationship Id="rId3" Type="http://schemas.openxmlformats.org/officeDocument/2006/relationships/notesSlide" Target="../notesSlides/notesSlide1.xml"/><Relationship Id="rId7" Type="http://schemas.openxmlformats.org/officeDocument/2006/relationships/image" Target="../media/image9.wmf"/><Relationship Id="rId12"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2.wmf"/><Relationship Id="rId10" Type="http://schemas.openxmlformats.org/officeDocument/2006/relationships/oleObject" Target="../embeddings/oleObject12.bin"/><Relationship Id="rId4" Type="http://schemas.openxmlformats.org/officeDocument/2006/relationships/oleObject" Target="../embeddings/oleObject9.bin"/><Relationship Id="rId9" Type="http://schemas.openxmlformats.org/officeDocument/2006/relationships/image" Target="../media/image10.wmf"/><Relationship Id="rId14" Type="http://schemas.openxmlformats.org/officeDocument/2006/relationships/oleObject" Target="../embeddings/oleObject14.bin"/></Relationships>
</file>

<file path=ppt/slides/_rels/slide5.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oleObject" Target="../embeddings/oleObject20.bin"/><Relationship Id="rId18" Type="http://schemas.openxmlformats.org/officeDocument/2006/relationships/image" Target="../media/image7.wmf"/><Relationship Id="rId3" Type="http://schemas.openxmlformats.org/officeDocument/2006/relationships/oleObject" Target="../embeddings/oleObject15.bin"/><Relationship Id="rId7" Type="http://schemas.openxmlformats.org/officeDocument/2006/relationships/oleObject" Target="../embeddings/oleObject17.bin"/><Relationship Id="rId12" Type="http://schemas.openxmlformats.org/officeDocument/2006/relationships/image" Target="../media/image17.wmf"/><Relationship Id="rId17"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image" Target="../media/image19.emf"/><Relationship Id="rId20" Type="http://schemas.openxmlformats.org/officeDocument/2006/relationships/image" Target="../media/image21.png"/><Relationship Id="rId1" Type="http://schemas.openxmlformats.org/officeDocument/2006/relationships/vmlDrawing" Target="../drawings/vmlDrawing4.vml"/><Relationship Id="rId6" Type="http://schemas.openxmlformats.org/officeDocument/2006/relationships/image" Target="../media/image14.wmf"/><Relationship Id="rId11" Type="http://schemas.openxmlformats.org/officeDocument/2006/relationships/oleObject" Target="../embeddings/oleObject19.bin"/><Relationship Id="rId5" Type="http://schemas.openxmlformats.org/officeDocument/2006/relationships/oleObject" Target="../embeddings/oleObject16.bin"/><Relationship Id="rId15" Type="http://schemas.openxmlformats.org/officeDocument/2006/relationships/oleObject" Target="../embeddings/oleObject21.bin"/><Relationship Id="rId10" Type="http://schemas.openxmlformats.org/officeDocument/2006/relationships/image" Target="../media/image16.emf"/><Relationship Id="rId19" Type="http://schemas.openxmlformats.org/officeDocument/2006/relationships/image" Target="../media/image20.png"/><Relationship Id="rId4" Type="http://schemas.openxmlformats.org/officeDocument/2006/relationships/image" Target="../media/image13.wmf"/><Relationship Id="rId9" Type="http://schemas.openxmlformats.org/officeDocument/2006/relationships/oleObject" Target="../embeddings/oleObject18.bin"/><Relationship Id="rId14" Type="http://schemas.openxmlformats.org/officeDocument/2006/relationships/image" Target="../media/image18.wmf"/></Relationships>
</file>

<file path=ppt/slides/_rels/slide6.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6.wmf"/><Relationship Id="rId5" Type="http://schemas.openxmlformats.org/officeDocument/2006/relationships/oleObject" Target="../embeddings/oleObject24.bin"/><Relationship Id="rId4" Type="http://schemas.openxmlformats.org/officeDocument/2006/relationships/image" Target="../media/image20.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27.bin"/><Relationship Id="rId5" Type="http://schemas.openxmlformats.org/officeDocument/2006/relationships/image" Target="../media/image22.emf"/><Relationship Id="rId4" Type="http://schemas.openxmlformats.org/officeDocument/2006/relationships/oleObject" Target="../embeddings/oleObject26.bin"/></Relationships>
</file>

<file path=ppt/slides/_rels/slide8.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33.bin"/><Relationship Id="rId3" Type="http://schemas.openxmlformats.org/officeDocument/2006/relationships/oleObject" Target="../embeddings/oleObject28.bin"/><Relationship Id="rId7" Type="http://schemas.openxmlformats.org/officeDocument/2006/relationships/oleObject" Target="../embeddings/oleObject30.bin"/><Relationship Id="rId12" Type="http://schemas.openxmlformats.org/officeDocument/2006/relationships/image" Target="../media/image27.emf"/><Relationship Id="rId2" Type="http://schemas.openxmlformats.org/officeDocument/2006/relationships/slideLayout" Target="../slideLayouts/slideLayout7.xml"/><Relationship Id="rId16" Type="http://schemas.openxmlformats.org/officeDocument/2006/relationships/image" Target="../media/image21.wmf"/><Relationship Id="rId1" Type="http://schemas.openxmlformats.org/officeDocument/2006/relationships/vmlDrawing" Target="../drawings/vmlDrawing7.vml"/><Relationship Id="rId6" Type="http://schemas.openxmlformats.org/officeDocument/2006/relationships/image" Target="../media/image24.wmf"/><Relationship Id="rId11" Type="http://schemas.openxmlformats.org/officeDocument/2006/relationships/oleObject" Target="../embeddings/oleObject32.bin"/><Relationship Id="rId5" Type="http://schemas.openxmlformats.org/officeDocument/2006/relationships/oleObject" Target="../embeddings/oleObject29.bin"/><Relationship Id="rId15" Type="http://schemas.openxmlformats.org/officeDocument/2006/relationships/oleObject" Target="../embeddings/oleObject34.bin"/><Relationship Id="rId10" Type="http://schemas.openxmlformats.org/officeDocument/2006/relationships/image" Target="../media/image26.emf"/><Relationship Id="rId4" Type="http://schemas.openxmlformats.org/officeDocument/2006/relationships/image" Target="../media/image23.wmf"/><Relationship Id="rId9" Type="http://schemas.openxmlformats.org/officeDocument/2006/relationships/oleObject" Target="../embeddings/oleObject31.bin"/><Relationship Id="rId14" Type="http://schemas.openxmlformats.org/officeDocument/2006/relationships/image" Target="../media/image28.wmf"/></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381000" y="1338263"/>
            <a:ext cx="8534400" cy="521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133350">
              <a:tabLst>
                <a:tab pos="114300" algn="l"/>
              </a:tabLst>
              <a:defRPr kumimoji="1" sz="2400" b="1">
                <a:solidFill>
                  <a:schemeClr val="tx1"/>
                </a:solidFill>
                <a:latin typeface="Times New Roman" pitchFamily="18" charset="0"/>
                <a:ea typeface="宋体" charset="-122"/>
              </a:defRPr>
            </a:lvl1pPr>
            <a:lvl2pPr marL="742950" indent="-285750">
              <a:tabLst>
                <a:tab pos="114300" algn="l"/>
              </a:tabLst>
              <a:defRPr kumimoji="1" sz="2400" b="1">
                <a:solidFill>
                  <a:schemeClr val="tx1"/>
                </a:solidFill>
                <a:latin typeface="Times New Roman" pitchFamily="18" charset="0"/>
                <a:ea typeface="宋体" charset="-122"/>
              </a:defRPr>
            </a:lvl2pPr>
            <a:lvl3pPr marL="1143000" indent="-228600">
              <a:tabLst>
                <a:tab pos="114300" algn="l"/>
              </a:tabLst>
              <a:defRPr kumimoji="1" sz="2400" b="1">
                <a:solidFill>
                  <a:schemeClr val="tx1"/>
                </a:solidFill>
                <a:latin typeface="Times New Roman" pitchFamily="18" charset="0"/>
                <a:ea typeface="宋体" charset="-122"/>
              </a:defRPr>
            </a:lvl3pPr>
            <a:lvl4pPr marL="1600200" indent="-228600">
              <a:tabLst>
                <a:tab pos="114300" algn="l"/>
              </a:tabLst>
              <a:defRPr kumimoji="1" sz="2400" b="1">
                <a:solidFill>
                  <a:schemeClr val="tx1"/>
                </a:solidFill>
                <a:latin typeface="Times New Roman" pitchFamily="18" charset="0"/>
                <a:ea typeface="宋体" charset="-122"/>
              </a:defRPr>
            </a:lvl4pPr>
            <a:lvl5pPr marL="2057400" indent="-228600">
              <a:tabLst>
                <a:tab pos="114300" algn="l"/>
              </a:tabLst>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tabLst>
                <a:tab pos="114300" algn="l"/>
              </a:tabLst>
              <a:defRPr kumimoji="1" sz="2400" b="1">
                <a:solidFill>
                  <a:schemeClr val="tx1"/>
                </a:solidFill>
                <a:latin typeface="Times New Roman" pitchFamily="18" charset="0"/>
                <a:ea typeface="宋体" charset="-122"/>
              </a:defRPr>
            </a:lvl9pPr>
          </a:lstStyle>
          <a:p>
            <a:pPr algn="l">
              <a:lnSpc>
                <a:spcPct val="150000"/>
              </a:lnSpc>
            </a:pPr>
            <a:r>
              <a:rPr lang="en-US" altLang="zh-CN" sz="3200" dirty="0" smtClean="0">
                <a:solidFill>
                  <a:schemeClr val="accent2"/>
                </a:solidFill>
              </a:rPr>
              <a:t>3.1 </a:t>
            </a:r>
            <a:r>
              <a:rPr lang="zh-CN" altLang="en-US" sz="3200" dirty="0">
                <a:solidFill>
                  <a:schemeClr val="accent2"/>
                </a:solidFill>
              </a:rPr>
              <a:t>稳恒电流 电动势</a:t>
            </a:r>
            <a:r>
              <a:rPr lang="zh-CN" altLang="en-US" sz="3200" dirty="0">
                <a:solidFill>
                  <a:srgbClr val="CC3300"/>
                </a:solidFill>
              </a:rPr>
              <a:t>（</a:t>
            </a:r>
            <a:r>
              <a:rPr lang="en-US" altLang="zh-CN" sz="3200" dirty="0">
                <a:solidFill>
                  <a:srgbClr val="CC3300"/>
                </a:solidFill>
              </a:rPr>
              <a:t>1</a:t>
            </a:r>
            <a:r>
              <a:rPr lang="zh-CN" altLang="en-US" sz="3200" dirty="0">
                <a:solidFill>
                  <a:srgbClr val="CC3300"/>
                </a:solidFill>
              </a:rPr>
              <a:t>学时）</a:t>
            </a:r>
          </a:p>
          <a:p>
            <a:pPr algn="l">
              <a:lnSpc>
                <a:spcPct val="150000"/>
              </a:lnSpc>
            </a:pPr>
            <a:r>
              <a:rPr lang="en-US" altLang="zh-CN" sz="3200" dirty="0" smtClean="0">
                <a:solidFill>
                  <a:schemeClr val="accent2"/>
                </a:solidFill>
              </a:rPr>
              <a:t>3.2 </a:t>
            </a:r>
            <a:r>
              <a:rPr lang="zh-CN" altLang="en-US" sz="3200" dirty="0">
                <a:solidFill>
                  <a:schemeClr val="accent2"/>
                </a:solidFill>
              </a:rPr>
              <a:t>磁场 磁感应强度</a:t>
            </a:r>
            <a:r>
              <a:rPr lang="zh-CN" altLang="en-US" sz="3200" dirty="0">
                <a:solidFill>
                  <a:srgbClr val="CC3300"/>
                </a:solidFill>
              </a:rPr>
              <a:t>（</a:t>
            </a:r>
            <a:r>
              <a:rPr lang="en-US" altLang="zh-CN" sz="3200" dirty="0">
                <a:solidFill>
                  <a:srgbClr val="CC3300"/>
                </a:solidFill>
              </a:rPr>
              <a:t>0.5</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smtClean="0">
                <a:solidFill>
                  <a:schemeClr val="accent2"/>
                </a:solidFill>
              </a:rPr>
              <a:t>3.3 </a:t>
            </a:r>
            <a:r>
              <a:rPr lang="zh-CN" altLang="en-US" sz="3200" dirty="0">
                <a:solidFill>
                  <a:schemeClr val="accent2"/>
                </a:solidFill>
              </a:rPr>
              <a:t>毕奥</a:t>
            </a:r>
            <a:r>
              <a:rPr lang="en-US" altLang="zh-CN" sz="3200" dirty="0">
                <a:solidFill>
                  <a:schemeClr val="accent2"/>
                </a:solidFill>
              </a:rPr>
              <a:t>-</a:t>
            </a:r>
            <a:r>
              <a:rPr lang="zh-CN" altLang="en-US" sz="3200" dirty="0">
                <a:solidFill>
                  <a:schemeClr val="accent2"/>
                </a:solidFill>
              </a:rPr>
              <a:t>萨伐尔定律</a:t>
            </a:r>
            <a:r>
              <a:rPr lang="zh-CN" altLang="en-US" sz="3200" dirty="0">
                <a:solidFill>
                  <a:srgbClr val="CC3300"/>
                </a:solidFill>
              </a:rPr>
              <a:t>（</a:t>
            </a:r>
            <a:r>
              <a:rPr lang="en-US" altLang="zh-CN" sz="3200" dirty="0">
                <a:solidFill>
                  <a:srgbClr val="CC3300"/>
                </a:solidFill>
              </a:rPr>
              <a:t>1.5</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smtClean="0">
                <a:solidFill>
                  <a:schemeClr val="accent2"/>
                </a:solidFill>
              </a:rPr>
              <a:t>3.4 </a:t>
            </a:r>
            <a:r>
              <a:rPr lang="zh-CN" altLang="en-US" sz="3200" dirty="0">
                <a:solidFill>
                  <a:schemeClr val="accent2"/>
                </a:solidFill>
              </a:rPr>
              <a:t>磁场的高斯定理 安培环路定理</a:t>
            </a:r>
            <a:r>
              <a:rPr lang="zh-CN" altLang="en-US" sz="3200" dirty="0">
                <a:solidFill>
                  <a:srgbClr val="CC3300"/>
                </a:solidFill>
              </a:rPr>
              <a:t>（</a:t>
            </a:r>
            <a:r>
              <a:rPr lang="en-US" altLang="zh-CN" sz="3200" dirty="0">
                <a:solidFill>
                  <a:srgbClr val="CC3300"/>
                </a:solidFill>
              </a:rPr>
              <a:t>2</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smtClean="0">
                <a:solidFill>
                  <a:schemeClr val="accent2"/>
                </a:solidFill>
              </a:rPr>
              <a:t>3.5 </a:t>
            </a:r>
            <a:r>
              <a:rPr lang="zh-CN" altLang="en-US" sz="3200" dirty="0">
                <a:solidFill>
                  <a:schemeClr val="accent2"/>
                </a:solidFill>
              </a:rPr>
              <a:t>磁场对载流导线的作用</a:t>
            </a:r>
            <a:r>
              <a:rPr lang="zh-CN" altLang="en-US" sz="3200" dirty="0">
                <a:solidFill>
                  <a:srgbClr val="CC3300"/>
                </a:solidFill>
              </a:rPr>
              <a:t>（</a:t>
            </a:r>
            <a:r>
              <a:rPr lang="en-US" altLang="zh-CN" sz="3200" dirty="0">
                <a:solidFill>
                  <a:srgbClr val="CC3300"/>
                </a:solidFill>
              </a:rPr>
              <a:t>2</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smtClean="0">
                <a:solidFill>
                  <a:schemeClr val="accent2"/>
                </a:solidFill>
              </a:rPr>
              <a:t>3.6 </a:t>
            </a:r>
            <a:r>
              <a:rPr lang="zh-CN" altLang="en-US" sz="3200" dirty="0">
                <a:solidFill>
                  <a:schemeClr val="accent2"/>
                </a:solidFill>
              </a:rPr>
              <a:t>磁场对运动电荷的作用</a:t>
            </a:r>
            <a:r>
              <a:rPr lang="zh-CN" altLang="en-US" sz="3200" dirty="0">
                <a:solidFill>
                  <a:srgbClr val="CC3300"/>
                </a:solidFill>
              </a:rPr>
              <a:t>（</a:t>
            </a:r>
            <a:r>
              <a:rPr lang="en-US" altLang="zh-CN" sz="3200" dirty="0">
                <a:solidFill>
                  <a:srgbClr val="CC3300"/>
                </a:solidFill>
              </a:rPr>
              <a:t>1</a:t>
            </a:r>
            <a:r>
              <a:rPr lang="zh-CN" altLang="en-US" sz="3200" dirty="0">
                <a:solidFill>
                  <a:srgbClr val="CC3300"/>
                </a:solidFill>
              </a:rPr>
              <a:t>学时）</a:t>
            </a:r>
            <a:endParaRPr lang="zh-CN" altLang="en-US" sz="3200" dirty="0">
              <a:solidFill>
                <a:schemeClr val="accent2"/>
              </a:solidFill>
            </a:endParaRPr>
          </a:p>
          <a:p>
            <a:pPr algn="l">
              <a:lnSpc>
                <a:spcPct val="150000"/>
              </a:lnSpc>
            </a:pPr>
            <a:r>
              <a:rPr lang="en-US" altLang="zh-CN" sz="3200" dirty="0" smtClean="0">
                <a:solidFill>
                  <a:schemeClr val="accent2"/>
                </a:solidFill>
              </a:rPr>
              <a:t>3.7 </a:t>
            </a:r>
            <a:r>
              <a:rPr lang="zh-CN" altLang="en-US" sz="3200" dirty="0">
                <a:solidFill>
                  <a:schemeClr val="accent2"/>
                </a:solidFill>
              </a:rPr>
              <a:t>磁场中的磁介质</a:t>
            </a:r>
            <a:r>
              <a:rPr lang="zh-CN" altLang="en-US" sz="3200" dirty="0">
                <a:solidFill>
                  <a:srgbClr val="CC3300"/>
                </a:solidFill>
              </a:rPr>
              <a:t>（</a:t>
            </a:r>
            <a:r>
              <a:rPr lang="en-US" altLang="zh-CN" sz="3200" dirty="0">
                <a:solidFill>
                  <a:srgbClr val="CC3300"/>
                </a:solidFill>
              </a:rPr>
              <a:t>2</a:t>
            </a:r>
            <a:r>
              <a:rPr lang="zh-CN" altLang="en-US" sz="3200" dirty="0">
                <a:solidFill>
                  <a:srgbClr val="CC3300"/>
                </a:solidFill>
              </a:rPr>
              <a:t>学时）</a:t>
            </a:r>
          </a:p>
        </p:txBody>
      </p:sp>
      <p:sp>
        <p:nvSpPr>
          <p:cNvPr id="61445" name="Text Box 5"/>
          <p:cNvSpPr txBox="1">
            <a:spLocks noChangeArrowheads="1"/>
          </p:cNvSpPr>
          <p:nvPr/>
        </p:nvSpPr>
        <p:spPr bwMode="auto">
          <a:xfrm>
            <a:off x="36513" y="512763"/>
            <a:ext cx="9144000" cy="701675"/>
          </a:xfrm>
          <a:prstGeom prst="rect">
            <a:avLst/>
          </a:prstGeom>
          <a:noFill/>
          <a:ln w="9525">
            <a:noFill/>
            <a:miter lim="800000"/>
            <a:headEnd/>
            <a:tailEnd/>
          </a:ln>
        </p:spPr>
        <p:txBody>
          <a:bodyPr>
            <a:spAutoFit/>
          </a:bodyPr>
          <a:lstStyle/>
          <a:p>
            <a:pPr eaLnBrk="1" hangingPunct="1">
              <a:defRPr/>
            </a:pPr>
            <a:r>
              <a:rPr lang="zh-CN" altLang="en-US" sz="4000" dirty="0" smtClean="0">
                <a:solidFill>
                  <a:srgbClr val="CC3300"/>
                </a:solidFill>
                <a:effectLst>
                  <a:outerShdw blurRad="38100" dist="38100" dir="2700000" algn="tl">
                    <a:srgbClr val="000000"/>
                  </a:outerShdw>
                </a:effectLst>
                <a:ea typeface="宋体" pitchFamily="2" charset="-122"/>
              </a:rPr>
              <a:t>第</a:t>
            </a:r>
            <a:r>
              <a:rPr lang="en-US" altLang="zh-CN" sz="4000" dirty="0" smtClean="0">
                <a:solidFill>
                  <a:srgbClr val="CC3300"/>
                </a:solidFill>
                <a:effectLst>
                  <a:outerShdw blurRad="38100" dist="38100" dir="2700000" algn="tl">
                    <a:srgbClr val="000000"/>
                  </a:outerShdw>
                </a:effectLst>
                <a:ea typeface="宋体" pitchFamily="2" charset="-122"/>
              </a:rPr>
              <a:t>3</a:t>
            </a:r>
            <a:r>
              <a:rPr lang="zh-CN" altLang="en-US" sz="4000" dirty="0" smtClean="0">
                <a:solidFill>
                  <a:srgbClr val="CC3300"/>
                </a:solidFill>
                <a:effectLst>
                  <a:outerShdw blurRad="38100" dist="38100" dir="2700000" algn="tl">
                    <a:srgbClr val="000000"/>
                  </a:outerShdw>
                </a:effectLst>
                <a:ea typeface="宋体" pitchFamily="2" charset="-122"/>
              </a:rPr>
              <a:t>章     </a:t>
            </a:r>
            <a:r>
              <a:rPr lang="zh-CN" altLang="en-US" sz="4000" dirty="0">
                <a:solidFill>
                  <a:srgbClr val="CC3300"/>
                </a:solidFill>
                <a:effectLst>
                  <a:outerShdw blurRad="38100" dist="38100" dir="2700000" algn="tl">
                    <a:srgbClr val="000000"/>
                  </a:outerShdw>
                </a:effectLst>
                <a:ea typeface="宋体" pitchFamily="2" charset="-122"/>
              </a:rPr>
              <a:t>稳恒磁场（</a:t>
            </a:r>
            <a:r>
              <a:rPr lang="en-US" altLang="zh-CN" sz="4000" dirty="0">
                <a:solidFill>
                  <a:srgbClr val="CC3300"/>
                </a:solidFill>
                <a:effectLst>
                  <a:outerShdw blurRad="38100" dist="38100" dir="2700000" algn="tl">
                    <a:srgbClr val="000000"/>
                  </a:outerShdw>
                </a:effectLst>
                <a:ea typeface="宋体" pitchFamily="2" charset="-122"/>
              </a:rPr>
              <a:t>10</a:t>
            </a:r>
            <a:r>
              <a:rPr lang="zh-CN" altLang="en-US" sz="4000" dirty="0">
                <a:solidFill>
                  <a:srgbClr val="CC3300"/>
                </a:solidFill>
                <a:effectLst>
                  <a:outerShdw blurRad="38100" dist="38100" dir="2700000" algn="tl">
                    <a:srgbClr val="000000"/>
                  </a:outerShdw>
                </a:effectLst>
                <a:ea typeface="宋体" pitchFamily="2" charset="-122"/>
              </a:rPr>
              <a:t>学时）</a:t>
            </a:r>
          </a:p>
        </p:txBody>
      </p:sp>
      <p:sp>
        <p:nvSpPr>
          <p:cNvPr id="25604" name="Rectangle 6"/>
          <p:cNvSpPr>
            <a:spLocks noChangeArrowheads="1"/>
          </p:cNvSpPr>
          <p:nvPr/>
        </p:nvSpPr>
        <p:spPr bwMode="auto">
          <a:xfrm>
            <a:off x="0" y="12954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Tree>
    <p:extLst>
      <p:ext uri="{BB962C8B-B14F-4D97-AF65-F5344CB8AC3E}">
        <p14:creationId xmlns:p14="http://schemas.microsoft.com/office/powerpoint/2010/main" val="281902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ext Box 2"/>
          <p:cNvSpPr txBox="1">
            <a:spLocks noChangeArrowheads="1"/>
          </p:cNvSpPr>
          <p:nvPr/>
        </p:nvSpPr>
        <p:spPr bwMode="auto">
          <a:xfrm>
            <a:off x="684213" y="476250"/>
            <a:ext cx="64579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4. </a:t>
            </a:r>
            <a:r>
              <a:rPr lang="en-US" altLang="zh-CN">
                <a:solidFill>
                  <a:srgbClr val="CC3300"/>
                </a:solidFill>
              </a:rPr>
              <a:t> </a:t>
            </a:r>
            <a:r>
              <a:rPr lang="zh-CN" altLang="en-US">
                <a:solidFill>
                  <a:srgbClr val="CC3300"/>
                </a:solidFill>
                <a:latin typeface="宋体" pitchFamily="2" charset="-122"/>
              </a:rPr>
              <a:t>磁铁对运动带电粒子的作用</a:t>
            </a:r>
            <a:r>
              <a:rPr lang="zh-CN" altLang="en-US" b="0">
                <a:solidFill>
                  <a:srgbClr val="CC3300"/>
                </a:solidFill>
                <a:hlinkClick r:id="rId3" action="ppaction://hlinkfile"/>
              </a:rPr>
              <a:t> </a:t>
            </a:r>
            <a:endParaRPr lang="zh-CN" altLang="en-US"/>
          </a:p>
        </p:txBody>
      </p:sp>
      <p:grpSp>
        <p:nvGrpSpPr>
          <p:cNvPr id="2" name="Group 3"/>
          <p:cNvGrpSpPr>
            <a:grpSpLocks/>
          </p:cNvGrpSpPr>
          <p:nvPr/>
        </p:nvGrpSpPr>
        <p:grpSpPr bwMode="auto">
          <a:xfrm>
            <a:off x="1258888" y="2592388"/>
            <a:ext cx="3311525" cy="2349500"/>
            <a:chOff x="3120" y="2976"/>
            <a:chExt cx="1728" cy="1248"/>
          </a:xfrm>
        </p:grpSpPr>
        <p:grpSp>
          <p:nvGrpSpPr>
            <p:cNvPr id="9224" name="Group 4"/>
            <p:cNvGrpSpPr>
              <a:grpSpLocks/>
            </p:cNvGrpSpPr>
            <p:nvPr/>
          </p:nvGrpSpPr>
          <p:grpSpPr bwMode="auto">
            <a:xfrm>
              <a:off x="3120" y="2976"/>
              <a:ext cx="1728" cy="1248"/>
              <a:chOff x="7305" y="2175"/>
              <a:chExt cx="3150" cy="2625"/>
            </a:xfrm>
          </p:grpSpPr>
          <p:sp>
            <p:nvSpPr>
              <p:cNvPr id="9227" name="AutoShape 5"/>
              <p:cNvSpPr>
                <a:spLocks noChangeArrowheads="1"/>
              </p:cNvSpPr>
              <p:nvPr/>
            </p:nvSpPr>
            <p:spPr bwMode="auto">
              <a:xfrm>
                <a:off x="7515" y="2895"/>
                <a:ext cx="2685" cy="465"/>
              </a:xfrm>
              <a:prstGeom prst="roundRect">
                <a:avLst>
                  <a:gd name="adj" fmla="val 16667"/>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28" name="Line 6"/>
              <p:cNvSpPr>
                <a:spLocks noChangeShapeType="1"/>
              </p:cNvSpPr>
              <p:nvPr/>
            </p:nvSpPr>
            <p:spPr bwMode="auto">
              <a:xfrm>
                <a:off x="7755" y="3030"/>
                <a:ext cx="0" cy="24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29" name="Line 7"/>
              <p:cNvSpPr>
                <a:spLocks noChangeShapeType="1"/>
              </p:cNvSpPr>
              <p:nvPr/>
            </p:nvSpPr>
            <p:spPr bwMode="auto">
              <a:xfrm>
                <a:off x="7320" y="3150"/>
                <a:ext cx="43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0" name="Oval 8"/>
              <p:cNvSpPr>
                <a:spLocks noChangeArrowheads="1"/>
              </p:cNvSpPr>
              <p:nvPr/>
            </p:nvSpPr>
            <p:spPr bwMode="auto">
              <a:xfrm>
                <a:off x="9855" y="3075"/>
                <a:ext cx="75" cy="110"/>
              </a:xfrm>
              <a:prstGeom prst="ellipse">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31" name="Line 9"/>
              <p:cNvSpPr>
                <a:spLocks noChangeShapeType="1"/>
              </p:cNvSpPr>
              <p:nvPr/>
            </p:nvSpPr>
            <p:spPr bwMode="auto">
              <a:xfrm>
                <a:off x="9930" y="3135"/>
                <a:ext cx="52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2" name="Line 10"/>
              <p:cNvSpPr>
                <a:spLocks noChangeShapeType="1"/>
              </p:cNvSpPr>
              <p:nvPr/>
            </p:nvSpPr>
            <p:spPr bwMode="auto">
              <a:xfrm flipV="1">
                <a:off x="7305" y="2370"/>
                <a:ext cx="0" cy="78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3" name="Line 11"/>
              <p:cNvSpPr>
                <a:spLocks noChangeShapeType="1"/>
              </p:cNvSpPr>
              <p:nvPr/>
            </p:nvSpPr>
            <p:spPr bwMode="auto">
              <a:xfrm>
                <a:off x="7305" y="2385"/>
                <a:ext cx="1380"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4" name="Line 12"/>
              <p:cNvSpPr>
                <a:spLocks noChangeShapeType="1"/>
              </p:cNvSpPr>
              <p:nvPr/>
            </p:nvSpPr>
            <p:spPr bwMode="auto">
              <a:xfrm>
                <a:off x="8685" y="2280"/>
                <a:ext cx="0" cy="21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5" name="Line 13"/>
              <p:cNvSpPr>
                <a:spLocks noChangeShapeType="1"/>
              </p:cNvSpPr>
              <p:nvPr/>
            </p:nvSpPr>
            <p:spPr bwMode="auto">
              <a:xfrm>
                <a:off x="8820" y="2175"/>
                <a:ext cx="0" cy="40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6" name="Line 14"/>
              <p:cNvSpPr>
                <a:spLocks noChangeShapeType="1"/>
              </p:cNvSpPr>
              <p:nvPr/>
            </p:nvSpPr>
            <p:spPr bwMode="auto">
              <a:xfrm>
                <a:off x="8820" y="2385"/>
                <a:ext cx="160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37" name="Line 15"/>
              <p:cNvSpPr>
                <a:spLocks noChangeShapeType="1"/>
              </p:cNvSpPr>
              <p:nvPr/>
            </p:nvSpPr>
            <p:spPr bwMode="auto">
              <a:xfrm>
                <a:off x="10425" y="2385"/>
                <a:ext cx="0" cy="75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9238" name="Group 16"/>
              <p:cNvGrpSpPr>
                <a:grpSpLocks/>
              </p:cNvGrpSpPr>
              <p:nvPr/>
            </p:nvGrpSpPr>
            <p:grpSpPr bwMode="auto">
              <a:xfrm>
                <a:off x="8190" y="2715"/>
                <a:ext cx="1245" cy="2085"/>
                <a:chOff x="8175" y="5115"/>
                <a:chExt cx="1245" cy="2085"/>
              </a:xfrm>
            </p:grpSpPr>
            <p:sp>
              <p:nvSpPr>
                <p:cNvPr id="9240" name="AutoShape 17"/>
                <p:cNvSpPr>
                  <a:spLocks noChangeArrowheads="1"/>
                </p:cNvSpPr>
                <p:nvPr/>
              </p:nvSpPr>
              <p:spPr bwMode="auto">
                <a:xfrm>
                  <a:off x="8175" y="5385"/>
                  <a:ext cx="525" cy="90"/>
                </a:xfrm>
                <a:prstGeom prst="parallelogram">
                  <a:avLst>
                    <a:gd name="adj" fmla="val 145833"/>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1" name="AutoShape 18"/>
                <p:cNvSpPr>
                  <a:spLocks noChangeArrowheads="1"/>
                </p:cNvSpPr>
                <p:nvPr/>
              </p:nvSpPr>
              <p:spPr bwMode="auto">
                <a:xfrm>
                  <a:off x="8895" y="5115"/>
                  <a:ext cx="525" cy="90"/>
                </a:xfrm>
                <a:prstGeom prst="parallelogram">
                  <a:avLst>
                    <a:gd name="adj" fmla="val 145833"/>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2" name="Line 19"/>
                <p:cNvSpPr>
                  <a:spLocks noChangeShapeType="1"/>
                </p:cNvSpPr>
                <p:nvPr/>
              </p:nvSpPr>
              <p:spPr bwMode="auto">
                <a:xfrm flipH="1">
                  <a:off x="8700" y="5385"/>
                  <a:ext cx="0" cy="126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3" name="Line 20"/>
                <p:cNvSpPr>
                  <a:spLocks noChangeShapeType="1"/>
                </p:cNvSpPr>
                <p:nvPr/>
              </p:nvSpPr>
              <p:spPr bwMode="auto">
                <a:xfrm>
                  <a:off x="9300" y="5220"/>
                  <a:ext cx="0" cy="120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4" name="Line 21"/>
                <p:cNvSpPr>
                  <a:spLocks noChangeShapeType="1"/>
                </p:cNvSpPr>
                <p:nvPr/>
              </p:nvSpPr>
              <p:spPr bwMode="auto">
                <a:xfrm flipH="1">
                  <a:off x="8580" y="5490"/>
                  <a:ext cx="0" cy="133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5" name="Line 22"/>
                <p:cNvSpPr>
                  <a:spLocks noChangeShapeType="1"/>
                </p:cNvSpPr>
                <p:nvPr/>
              </p:nvSpPr>
              <p:spPr bwMode="auto">
                <a:xfrm flipH="1">
                  <a:off x="9412" y="5145"/>
                  <a:ext cx="0" cy="1432"/>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6" name="Arc 23"/>
                <p:cNvSpPr>
                  <a:spLocks/>
                </p:cNvSpPr>
                <p:nvPr/>
              </p:nvSpPr>
              <p:spPr bwMode="auto">
                <a:xfrm flipV="1">
                  <a:off x="8597" y="6552"/>
                  <a:ext cx="809" cy="642"/>
                </a:xfrm>
                <a:custGeom>
                  <a:avLst/>
                  <a:gdLst>
                    <a:gd name="T0" fmla="*/ 0 w 41456"/>
                    <a:gd name="T1" fmla="*/ 0 h 21929"/>
                    <a:gd name="T2" fmla="*/ 0 w 41456"/>
                    <a:gd name="T3" fmla="*/ 0 h 21929"/>
                    <a:gd name="T4" fmla="*/ 0 w 41456"/>
                    <a:gd name="T5" fmla="*/ 0 h 21929"/>
                    <a:gd name="T6" fmla="*/ 0 60000 65536"/>
                    <a:gd name="T7" fmla="*/ 0 60000 65536"/>
                    <a:gd name="T8" fmla="*/ 0 60000 65536"/>
                    <a:gd name="T9" fmla="*/ 0 w 41456"/>
                    <a:gd name="T10" fmla="*/ 0 h 21929"/>
                    <a:gd name="T11" fmla="*/ 41456 w 41456"/>
                    <a:gd name="T12" fmla="*/ 21929 h 21929"/>
                  </a:gdLst>
                  <a:ahLst/>
                  <a:cxnLst>
                    <a:cxn ang="T6">
                      <a:pos x="T0" y="T1"/>
                    </a:cxn>
                    <a:cxn ang="T7">
                      <a:pos x="T2" y="T3"/>
                    </a:cxn>
                    <a:cxn ang="T8">
                      <a:pos x="T4" y="T5"/>
                    </a:cxn>
                  </a:cxnLst>
                  <a:rect l="T9" t="T10" r="T11" b="T12"/>
                  <a:pathLst>
                    <a:path w="41456" h="21929" fill="none" extrusionOk="0">
                      <a:moveTo>
                        <a:pt x="0" y="13097"/>
                      </a:moveTo>
                      <a:cubicBezTo>
                        <a:pt x="3402" y="5152"/>
                        <a:pt x="11213" y="-1"/>
                        <a:pt x="19856" y="0"/>
                      </a:cubicBezTo>
                      <a:cubicBezTo>
                        <a:pt x="31785" y="0"/>
                        <a:pt x="41456" y="9670"/>
                        <a:pt x="41456" y="21600"/>
                      </a:cubicBezTo>
                      <a:cubicBezTo>
                        <a:pt x="41456" y="21709"/>
                        <a:pt x="41455" y="21819"/>
                        <a:pt x="41453" y="21929"/>
                      </a:cubicBezTo>
                    </a:path>
                    <a:path w="41456" h="21929" stroke="0" extrusionOk="0">
                      <a:moveTo>
                        <a:pt x="0" y="13097"/>
                      </a:moveTo>
                      <a:cubicBezTo>
                        <a:pt x="3402" y="5152"/>
                        <a:pt x="11213" y="-1"/>
                        <a:pt x="19856" y="0"/>
                      </a:cubicBezTo>
                      <a:cubicBezTo>
                        <a:pt x="31785" y="0"/>
                        <a:pt x="41456" y="9670"/>
                        <a:pt x="41456" y="21600"/>
                      </a:cubicBezTo>
                      <a:cubicBezTo>
                        <a:pt x="41456" y="21709"/>
                        <a:pt x="41455" y="21819"/>
                        <a:pt x="41453" y="21929"/>
                      </a:cubicBezTo>
                      <a:lnTo>
                        <a:pt x="19856" y="21600"/>
                      </a:lnTo>
                      <a:lnTo>
                        <a:pt x="0" y="13097"/>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7" name="Arc 24"/>
                <p:cNvSpPr>
                  <a:spLocks/>
                </p:cNvSpPr>
                <p:nvPr/>
              </p:nvSpPr>
              <p:spPr bwMode="auto">
                <a:xfrm rot="76597" flipV="1">
                  <a:off x="8694" y="6412"/>
                  <a:ext cx="603" cy="652"/>
                </a:xfrm>
                <a:custGeom>
                  <a:avLst/>
                  <a:gdLst>
                    <a:gd name="T0" fmla="*/ 0 w 41473"/>
                    <a:gd name="T1" fmla="*/ 0 h 21600"/>
                    <a:gd name="T2" fmla="*/ 0 w 41473"/>
                    <a:gd name="T3" fmla="*/ 0 h 21600"/>
                    <a:gd name="T4" fmla="*/ 0 w 41473"/>
                    <a:gd name="T5" fmla="*/ 0 h 21600"/>
                    <a:gd name="T6" fmla="*/ 0 60000 65536"/>
                    <a:gd name="T7" fmla="*/ 0 60000 65536"/>
                    <a:gd name="T8" fmla="*/ 0 60000 65536"/>
                    <a:gd name="T9" fmla="*/ 0 w 41473"/>
                    <a:gd name="T10" fmla="*/ 0 h 21600"/>
                    <a:gd name="T11" fmla="*/ 41473 w 41473"/>
                    <a:gd name="T12" fmla="*/ 21600 h 21600"/>
                  </a:gdLst>
                  <a:ahLst/>
                  <a:cxnLst>
                    <a:cxn ang="T6">
                      <a:pos x="T0" y="T1"/>
                    </a:cxn>
                    <a:cxn ang="T7">
                      <a:pos x="T2" y="T3"/>
                    </a:cxn>
                    <a:cxn ang="T8">
                      <a:pos x="T4" y="T5"/>
                    </a:cxn>
                  </a:cxnLst>
                  <a:rect l="T9" t="T10" r="T11" b="T12"/>
                  <a:pathLst>
                    <a:path w="41473" h="21600" fill="none" extrusionOk="0">
                      <a:moveTo>
                        <a:pt x="0" y="13136"/>
                      </a:moveTo>
                      <a:cubicBezTo>
                        <a:pt x="3393" y="5170"/>
                        <a:pt x="11214" y="-1"/>
                        <a:pt x="19873" y="0"/>
                      </a:cubicBezTo>
                      <a:cubicBezTo>
                        <a:pt x="31802" y="0"/>
                        <a:pt x="41473" y="9670"/>
                        <a:pt x="41473" y="21600"/>
                      </a:cubicBezTo>
                    </a:path>
                    <a:path w="41473" h="21600" stroke="0" extrusionOk="0">
                      <a:moveTo>
                        <a:pt x="0" y="13136"/>
                      </a:moveTo>
                      <a:cubicBezTo>
                        <a:pt x="3393" y="5170"/>
                        <a:pt x="11214" y="-1"/>
                        <a:pt x="19873" y="0"/>
                      </a:cubicBezTo>
                      <a:cubicBezTo>
                        <a:pt x="31802" y="0"/>
                        <a:pt x="41473" y="9670"/>
                        <a:pt x="41473" y="21600"/>
                      </a:cubicBezTo>
                      <a:lnTo>
                        <a:pt x="19873" y="21600"/>
                      </a:lnTo>
                      <a:lnTo>
                        <a:pt x="0" y="13136"/>
                      </a:lnTo>
                      <a:close/>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48" name="Line 25"/>
                <p:cNvSpPr>
                  <a:spLocks noChangeShapeType="1"/>
                </p:cNvSpPr>
                <p:nvPr/>
              </p:nvSpPr>
              <p:spPr bwMode="auto">
                <a:xfrm>
                  <a:off x="8190" y="5475"/>
                  <a:ext cx="0" cy="138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49" name="Freeform 26"/>
                <p:cNvSpPr>
                  <a:spLocks/>
                </p:cNvSpPr>
                <p:nvPr/>
              </p:nvSpPr>
              <p:spPr bwMode="auto">
                <a:xfrm>
                  <a:off x="8190" y="6825"/>
                  <a:ext cx="735" cy="375"/>
                </a:xfrm>
                <a:custGeom>
                  <a:avLst/>
                  <a:gdLst>
                    <a:gd name="T0" fmla="*/ 0 w 735"/>
                    <a:gd name="T1" fmla="*/ 0 h 375"/>
                    <a:gd name="T2" fmla="*/ 45 w 735"/>
                    <a:gd name="T3" fmla="*/ 139 h 375"/>
                    <a:gd name="T4" fmla="*/ 210 w 735"/>
                    <a:gd name="T5" fmla="*/ 335 h 375"/>
                    <a:gd name="T6" fmla="*/ 735 w 735"/>
                    <a:gd name="T7" fmla="*/ 375 h 375"/>
                    <a:gd name="T8" fmla="*/ 0 60000 65536"/>
                    <a:gd name="T9" fmla="*/ 0 60000 65536"/>
                    <a:gd name="T10" fmla="*/ 0 60000 65536"/>
                    <a:gd name="T11" fmla="*/ 0 60000 65536"/>
                    <a:gd name="T12" fmla="*/ 0 w 735"/>
                    <a:gd name="T13" fmla="*/ 0 h 375"/>
                    <a:gd name="T14" fmla="*/ 735 w 735"/>
                    <a:gd name="T15" fmla="*/ 375 h 375"/>
                  </a:gdLst>
                  <a:ahLst/>
                  <a:cxnLst>
                    <a:cxn ang="T8">
                      <a:pos x="T0" y="T1"/>
                    </a:cxn>
                    <a:cxn ang="T9">
                      <a:pos x="T2" y="T3"/>
                    </a:cxn>
                    <a:cxn ang="T10">
                      <a:pos x="T4" y="T5"/>
                    </a:cxn>
                    <a:cxn ang="T11">
                      <a:pos x="T6" y="T7"/>
                    </a:cxn>
                  </a:cxnLst>
                  <a:rect l="T12" t="T13" r="T14" b="T15"/>
                  <a:pathLst>
                    <a:path w="735" h="375">
                      <a:moveTo>
                        <a:pt x="0" y="0"/>
                      </a:moveTo>
                      <a:cubicBezTo>
                        <a:pt x="7" y="23"/>
                        <a:pt x="10" y="84"/>
                        <a:pt x="45" y="139"/>
                      </a:cubicBezTo>
                      <a:cubicBezTo>
                        <a:pt x="80" y="195"/>
                        <a:pt x="95" y="296"/>
                        <a:pt x="210" y="335"/>
                      </a:cubicBezTo>
                      <a:cubicBezTo>
                        <a:pt x="325" y="374"/>
                        <a:pt x="626" y="367"/>
                        <a:pt x="735" y="375"/>
                      </a:cubicBez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50" name="Line 27"/>
                <p:cNvSpPr>
                  <a:spLocks noChangeShapeType="1"/>
                </p:cNvSpPr>
                <p:nvPr/>
              </p:nvSpPr>
              <p:spPr bwMode="auto">
                <a:xfrm>
                  <a:off x="8910" y="5205"/>
                  <a:ext cx="0" cy="1395"/>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251" name="Freeform 28"/>
                <p:cNvSpPr>
                  <a:spLocks/>
                </p:cNvSpPr>
                <p:nvPr/>
              </p:nvSpPr>
              <p:spPr bwMode="auto">
                <a:xfrm>
                  <a:off x="8708" y="6615"/>
                  <a:ext cx="202" cy="182"/>
                </a:xfrm>
                <a:custGeom>
                  <a:avLst/>
                  <a:gdLst>
                    <a:gd name="T0" fmla="*/ 0 w 202"/>
                    <a:gd name="T1" fmla="*/ 8 h 182"/>
                    <a:gd name="T2" fmla="*/ 30 w 202"/>
                    <a:gd name="T3" fmla="*/ 113 h 182"/>
                    <a:gd name="T4" fmla="*/ 120 w 202"/>
                    <a:gd name="T5" fmla="*/ 180 h 182"/>
                    <a:gd name="T6" fmla="*/ 187 w 202"/>
                    <a:gd name="T7" fmla="*/ 98 h 182"/>
                    <a:gd name="T8" fmla="*/ 202 w 202"/>
                    <a:gd name="T9" fmla="*/ 0 h 182"/>
                    <a:gd name="T10" fmla="*/ 0 60000 65536"/>
                    <a:gd name="T11" fmla="*/ 0 60000 65536"/>
                    <a:gd name="T12" fmla="*/ 0 60000 65536"/>
                    <a:gd name="T13" fmla="*/ 0 60000 65536"/>
                    <a:gd name="T14" fmla="*/ 0 60000 65536"/>
                    <a:gd name="T15" fmla="*/ 0 w 202"/>
                    <a:gd name="T16" fmla="*/ 0 h 182"/>
                    <a:gd name="T17" fmla="*/ 202 w 202"/>
                    <a:gd name="T18" fmla="*/ 182 h 182"/>
                  </a:gdLst>
                  <a:ahLst/>
                  <a:cxnLst>
                    <a:cxn ang="T10">
                      <a:pos x="T0" y="T1"/>
                    </a:cxn>
                    <a:cxn ang="T11">
                      <a:pos x="T2" y="T3"/>
                    </a:cxn>
                    <a:cxn ang="T12">
                      <a:pos x="T4" y="T5"/>
                    </a:cxn>
                    <a:cxn ang="T13">
                      <a:pos x="T6" y="T7"/>
                    </a:cxn>
                    <a:cxn ang="T14">
                      <a:pos x="T8" y="T9"/>
                    </a:cxn>
                  </a:cxnLst>
                  <a:rect l="T15" t="T16" r="T17" b="T18"/>
                  <a:pathLst>
                    <a:path w="202" h="182">
                      <a:moveTo>
                        <a:pt x="0" y="8"/>
                      </a:moveTo>
                      <a:cubicBezTo>
                        <a:pt x="5" y="25"/>
                        <a:pt x="10" y="84"/>
                        <a:pt x="30" y="113"/>
                      </a:cubicBezTo>
                      <a:cubicBezTo>
                        <a:pt x="50" y="142"/>
                        <a:pt x="94" y="182"/>
                        <a:pt x="120" y="180"/>
                      </a:cubicBezTo>
                      <a:cubicBezTo>
                        <a:pt x="146" y="178"/>
                        <a:pt x="173" y="128"/>
                        <a:pt x="187" y="98"/>
                      </a:cubicBezTo>
                      <a:cubicBezTo>
                        <a:pt x="201" y="68"/>
                        <a:pt x="199" y="20"/>
                        <a:pt x="202" y="0"/>
                      </a:cubicBezTo>
                    </a:path>
                  </a:pathLst>
                </a:cu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239" name="Line 29"/>
              <p:cNvSpPr>
                <a:spLocks noChangeShapeType="1"/>
              </p:cNvSpPr>
              <p:nvPr/>
            </p:nvSpPr>
            <p:spPr bwMode="auto">
              <a:xfrm>
                <a:off x="8205" y="3360"/>
                <a:ext cx="495"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9225" name="Freeform 30"/>
            <p:cNvSpPr>
              <a:spLocks/>
            </p:cNvSpPr>
            <p:nvPr/>
          </p:nvSpPr>
          <p:spPr bwMode="auto">
            <a:xfrm>
              <a:off x="3359" y="3428"/>
              <a:ext cx="263" cy="1"/>
            </a:xfrm>
            <a:custGeom>
              <a:avLst/>
              <a:gdLst>
                <a:gd name="T0" fmla="*/ 0 w 480"/>
                <a:gd name="T1" fmla="*/ 0 h 1"/>
                <a:gd name="T2" fmla="*/ 13 w 480"/>
                <a:gd name="T3" fmla="*/ 0 h 1"/>
                <a:gd name="T4" fmla="*/ 0 60000 65536"/>
                <a:gd name="T5" fmla="*/ 0 60000 65536"/>
                <a:gd name="T6" fmla="*/ 0 w 480"/>
                <a:gd name="T7" fmla="*/ 0 h 1"/>
                <a:gd name="T8" fmla="*/ 480 w 480"/>
                <a:gd name="T9" fmla="*/ 1 h 1"/>
              </a:gdLst>
              <a:ahLst/>
              <a:cxnLst>
                <a:cxn ang="T4">
                  <a:pos x="T0" y="T1"/>
                </a:cxn>
                <a:cxn ang="T5">
                  <a:pos x="T2" y="T3"/>
                </a:cxn>
              </a:cxnLst>
              <a:rect l="T6" t="T7" r="T8" b="T9"/>
              <a:pathLst>
                <a:path w="480" h="1">
                  <a:moveTo>
                    <a:pt x="0" y="0"/>
                  </a:moveTo>
                  <a:cubicBezTo>
                    <a:pt x="200" y="0"/>
                    <a:pt x="400" y="0"/>
                    <a:pt x="480" y="0"/>
                  </a:cubicBezTo>
                </a:path>
              </a:pathLst>
            </a:custGeom>
            <a:noFill/>
            <a:ln w="19050">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6" name="Freeform 31"/>
            <p:cNvSpPr>
              <a:spLocks/>
            </p:cNvSpPr>
            <p:nvPr/>
          </p:nvSpPr>
          <p:spPr bwMode="auto">
            <a:xfrm>
              <a:off x="3885" y="3428"/>
              <a:ext cx="723" cy="124"/>
            </a:xfrm>
            <a:custGeom>
              <a:avLst/>
              <a:gdLst>
                <a:gd name="T0" fmla="*/ 0 w 1095"/>
                <a:gd name="T1" fmla="*/ 1 h 200"/>
                <a:gd name="T2" fmla="*/ 28 w 1095"/>
                <a:gd name="T3" fmla="*/ 1 h 200"/>
                <a:gd name="T4" fmla="*/ 53 w 1095"/>
                <a:gd name="T5" fmla="*/ 2 h 200"/>
                <a:gd name="T6" fmla="*/ 73 w 1095"/>
                <a:gd name="T7" fmla="*/ 6 h 200"/>
                <a:gd name="T8" fmla="*/ 90 w 1095"/>
                <a:gd name="T9" fmla="*/ 12 h 200"/>
                <a:gd name="T10" fmla="*/ 0 60000 65536"/>
                <a:gd name="T11" fmla="*/ 0 60000 65536"/>
                <a:gd name="T12" fmla="*/ 0 60000 65536"/>
                <a:gd name="T13" fmla="*/ 0 60000 65536"/>
                <a:gd name="T14" fmla="*/ 0 60000 65536"/>
                <a:gd name="T15" fmla="*/ 0 w 1095"/>
                <a:gd name="T16" fmla="*/ 0 h 200"/>
                <a:gd name="T17" fmla="*/ 1095 w 1095"/>
                <a:gd name="T18" fmla="*/ 200 h 200"/>
              </a:gdLst>
              <a:ahLst/>
              <a:cxnLst>
                <a:cxn ang="T10">
                  <a:pos x="T0" y="T1"/>
                </a:cxn>
                <a:cxn ang="T11">
                  <a:pos x="T2" y="T3"/>
                </a:cxn>
                <a:cxn ang="T12">
                  <a:pos x="T4" y="T5"/>
                </a:cxn>
                <a:cxn ang="T13">
                  <a:pos x="T6" y="T7"/>
                </a:cxn>
                <a:cxn ang="T14">
                  <a:pos x="T8" y="T9"/>
                </a:cxn>
              </a:cxnLst>
              <a:rect l="T15" t="T16" r="T17" b="T18"/>
              <a:pathLst>
                <a:path w="1095" h="200">
                  <a:moveTo>
                    <a:pt x="0" y="5"/>
                  </a:moveTo>
                  <a:cubicBezTo>
                    <a:pt x="55" y="5"/>
                    <a:pt x="223" y="0"/>
                    <a:pt x="330" y="5"/>
                  </a:cubicBezTo>
                  <a:cubicBezTo>
                    <a:pt x="437" y="10"/>
                    <a:pt x="553" y="20"/>
                    <a:pt x="645" y="35"/>
                  </a:cubicBezTo>
                  <a:cubicBezTo>
                    <a:pt x="737" y="50"/>
                    <a:pt x="810" y="68"/>
                    <a:pt x="885" y="95"/>
                  </a:cubicBezTo>
                  <a:cubicBezTo>
                    <a:pt x="960" y="122"/>
                    <a:pt x="1051" y="178"/>
                    <a:pt x="1095" y="200"/>
                  </a:cubicBezTo>
                </a:path>
              </a:pathLst>
            </a:custGeom>
            <a:noFill/>
            <a:ln w="19050">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95264" name="Text Box 32"/>
          <p:cNvSpPr txBox="1">
            <a:spLocks noChangeArrowheads="1"/>
          </p:cNvSpPr>
          <p:nvPr/>
        </p:nvSpPr>
        <p:spPr bwMode="auto">
          <a:xfrm>
            <a:off x="971550" y="1341438"/>
            <a:ext cx="434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kumimoji="0" lang="en-US" altLang="zh-CN" sz="2800">
                <a:solidFill>
                  <a:schemeClr val="accent2"/>
                </a:solidFill>
              </a:rPr>
              <a:t>  </a:t>
            </a:r>
            <a:r>
              <a:rPr kumimoji="0" lang="zh-CN" altLang="en-US" sz="2800">
                <a:solidFill>
                  <a:schemeClr val="accent2"/>
                </a:solidFill>
              </a:rPr>
              <a:t>磁铁使阴极射线偏转</a:t>
            </a:r>
          </a:p>
        </p:txBody>
      </p:sp>
      <p:pic>
        <p:nvPicPr>
          <p:cNvPr id="9221" name="Picture 40" descr="阴极射线的偏转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5775" y="981075"/>
            <a:ext cx="2751138" cy="183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1" descr="阴极射线的偏转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2997200"/>
            <a:ext cx="27368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3" name="Picture 42" descr="阴极射线的偏转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580063" y="4995863"/>
            <a:ext cx="2728912" cy="179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5234"/>
                                        </p:tgtEl>
                                        <p:attrNameLst>
                                          <p:attrName>style.visibility</p:attrName>
                                        </p:attrNameLst>
                                      </p:cBhvr>
                                      <p:to>
                                        <p:strVal val="visible"/>
                                      </p:to>
                                    </p:set>
                                    <p:animEffect transition="in" filter="blinds(horizontal)">
                                      <p:cBhvr>
                                        <p:cTn id="7" dur="500"/>
                                        <p:tgtEl>
                                          <p:spTgt spid="952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3" presetClass="entr" presetSubtype="10" fill="hold" grpId="0" nodeType="afterEffect">
                                  <p:stCondLst>
                                    <p:cond delay="0"/>
                                  </p:stCondLst>
                                  <p:childTnLst>
                                    <p:set>
                                      <p:cBhvr>
                                        <p:cTn id="16" dur="1" fill="hold">
                                          <p:stCondLst>
                                            <p:cond delay="0"/>
                                          </p:stCondLst>
                                        </p:cTn>
                                        <p:tgtEl>
                                          <p:spTgt spid="95264"/>
                                        </p:tgtEl>
                                        <p:attrNameLst>
                                          <p:attrName>style.visibility</p:attrName>
                                        </p:attrNameLst>
                                      </p:cBhvr>
                                      <p:to>
                                        <p:strVal val="visible"/>
                                      </p:to>
                                    </p:set>
                                    <p:animEffect transition="in" filter="blinds(horizontal)">
                                      <p:cBhvr>
                                        <p:cTn id="17" dur="500"/>
                                        <p:tgtEl>
                                          <p:spTgt spid="95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4" grpId="0" autoUpdateAnimBg="0"/>
      <p:bldP spid="9526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077"/>
          <p:cNvGrpSpPr>
            <a:grpSpLocks/>
          </p:cNvGrpSpPr>
          <p:nvPr/>
        </p:nvGrpSpPr>
        <p:grpSpPr bwMode="auto">
          <a:xfrm>
            <a:off x="1439863" y="1025525"/>
            <a:ext cx="2533650" cy="3124200"/>
            <a:chOff x="1292" y="148"/>
            <a:chExt cx="1596" cy="1968"/>
          </a:xfrm>
        </p:grpSpPr>
        <p:pic>
          <p:nvPicPr>
            <p:cNvPr id="10293" name="Picture 2078" descr="MRI_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2" y="436"/>
              <a:ext cx="1596" cy="1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4" name="Text Box 2079"/>
            <p:cNvSpPr txBox="1">
              <a:spLocks noChangeArrowheads="1"/>
            </p:cNvSpPr>
            <p:nvPr/>
          </p:nvSpPr>
          <p:spPr bwMode="auto">
            <a:xfrm>
              <a:off x="1519" y="148"/>
              <a:ext cx="11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solidFill>
                    <a:schemeClr val="accent2"/>
                  </a:solidFill>
                </a:rPr>
                <a:t>MRI</a:t>
              </a:r>
            </a:p>
          </p:txBody>
        </p:sp>
      </p:grpSp>
      <p:graphicFrame>
        <p:nvGraphicFramePr>
          <p:cNvPr id="13344" name="Object 2080">
            <a:hlinkClick r:id="rId4"/>
          </p:cNvPr>
          <p:cNvGraphicFramePr>
            <a:graphicFrameLocks noChangeAspect="1"/>
          </p:cNvGraphicFramePr>
          <p:nvPr>
            <p:extLst>
              <p:ext uri="{D42A27DB-BD31-4B8C-83A1-F6EECF244321}">
                <p14:modId xmlns:p14="http://schemas.microsoft.com/office/powerpoint/2010/main" val="2267457098"/>
              </p:ext>
            </p:extLst>
          </p:nvPr>
        </p:nvGraphicFramePr>
        <p:xfrm>
          <a:off x="5004048" y="1244699"/>
          <a:ext cx="2951163" cy="2674938"/>
        </p:xfrm>
        <a:graphic>
          <a:graphicData uri="http://schemas.openxmlformats.org/presentationml/2006/ole">
            <mc:AlternateContent xmlns:mc="http://schemas.openxmlformats.org/markup-compatibility/2006">
              <mc:Choice xmlns:v="urn:schemas-microsoft-com:vml" Requires="v">
                <p:oleObj spid="_x0000_s10334" name="位图图像" r:id="rId5" imgW="2781688" imgH="3095238" progId="Paint.Picture">
                  <p:embed/>
                </p:oleObj>
              </mc:Choice>
              <mc:Fallback>
                <p:oleObj name="位图图像" r:id="rId5" imgW="2781688" imgH="3095238" progId="Paint.Picture">
                  <p:embed/>
                  <p:pic>
                    <p:nvPicPr>
                      <p:cNvPr id="0" name="Object 20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1244699"/>
                        <a:ext cx="2951163" cy="2674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45" name="Text Box 2081"/>
          <p:cNvSpPr txBox="1">
            <a:spLocks noChangeArrowheads="1"/>
          </p:cNvSpPr>
          <p:nvPr/>
        </p:nvSpPr>
        <p:spPr bwMode="auto">
          <a:xfrm>
            <a:off x="4572000" y="764704"/>
            <a:ext cx="414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400" dirty="0">
                <a:solidFill>
                  <a:schemeClr val="accent2"/>
                </a:solidFill>
              </a:rPr>
              <a:t>磁铁与处于超导态的超导体</a:t>
            </a:r>
          </a:p>
        </p:txBody>
      </p:sp>
      <p:sp>
        <p:nvSpPr>
          <p:cNvPr id="13346" name="Text Box 2082"/>
          <p:cNvSpPr txBox="1">
            <a:spLocks noChangeArrowheads="1"/>
          </p:cNvSpPr>
          <p:nvPr/>
        </p:nvSpPr>
        <p:spPr bwMode="auto">
          <a:xfrm>
            <a:off x="468313" y="404813"/>
            <a:ext cx="3168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5. </a:t>
            </a:r>
            <a:r>
              <a:rPr lang="en-US" altLang="zh-CN" sz="2800">
                <a:solidFill>
                  <a:srgbClr val="CC3300"/>
                </a:solidFill>
              </a:rPr>
              <a:t> MRI</a:t>
            </a:r>
            <a:r>
              <a:rPr lang="zh-CN" altLang="en-US" sz="2800">
                <a:solidFill>
                  <a:srgbClr val="CC3300"/>
                </a:solidFill>
              </a:rPr>
              <a:t>和超导</a:t>
            </a:r>
            <a:r>
              <a:rPr lang="zh-CN" altLang="en-US" sz="2800" b="0">
                <a:solidFill>
                  <a:srgbClr val="CC3300"/>
                </a:solidFill>
              </a:rPr>
              <a:t> </a:t>
            </a:r>
            <a:endParaRPr lang="zh-CN" altLang="en-US" sz="2800"/>
          </a:p>
        </p:txBody>
      </p:sp>
      <p:sp>
        <p:nvSpPr>
          <p:cNvPr id="13348" name="Text Box 2084"/>
          <p:cNvSpPr txBox="1">
            <a:spLocks noChangeArrowheads="1"/>
          </p:cNvSpPr>
          <p:nvPr/>
        </p:nvSpPr>
        <p:spPr bwMode="auto">
          <a:xfrm>
            <a:off x="411163" y="5027613"/>
            <a:ext cx="4953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6</a:t>
            </a:r>
            <a:r>
              <a:rPr lang="en-US" altLang="zh-CN">
                <a:solidFill>
                  <a:schemeClr val="accent2"/>
                </a:solidFill>
                <a:latin typeface="宋体" pitchFamily="2" charset="-122"/>
              </a:rPr>
              <a:t>.</a:t>
            </a:r>
            <a:r>
              <a:rPr lang="zh-CN" altLang="en-US">
                <a:solidFill>
                  <a:srgbClr val="CC3300"/>
                </a:solidFill>
                <a:latin typeface="宋体" pitchFamily="2" charset="-122"/>
              </a:rPr>
              <a:t>电流与电流的相互作用</a:t>
            </a:r>
            <a:r>
              <a:rPr lang="zh-CN" altLang="en-US" sz="2800" b="0">
                <a:solidFill>
                  <a:srgbClr val="CC3300"/>
                </a:solidFill>
              </a:rPr>
              <a:t> </a:t>
            </a:r>
            <a:endParaRPr lang="en-US" altLang="zh-CN" sz="2800" b="0">
              <a:solidFill>
                <a:srgbClr val="CC3300"/>
              </a:solidFill>
            </a:endParaRPr>
          </a:p>
        </p:txBody>
      </p:sp>
      <p:sp>
        <p:nvSpPr>
          <p:cNvPr id="13349" name="Text Box 2085"/>
          <p:cNvSpPr txBox="1">
            <a:spLocks noChangeArrowheads="1"/>
          </p:cNvSpPr>
          <p:nvPr/>
        </p:nvSpPr>
        <p:spPr bwMode="auto">
          <a:xfrm>
            <a:off x="868363" y="5789613"/>
            <a:ext cx="34877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 </a:t>
            </a:r>
            <a:r>
              <a:rPr lang="zh-CN" altLang="en-US" sz="2800">
                <a:solidFill>
                  <a:schemeClr val="accent2"/>
                </a:solidFill>
              </a:rPr>
              <a:t>载流导线间相互作用</a:t>
            </a:r>
          </a:p>
        </p:txBody>
      </p:sp>
      <p:grpSp>
        <p:nvGrpSpPr>
          <p:cNvPr id="3" name="Group 2086"/>
          <p:cNvGrpSpPr>
            <a:grpSpLocks/>
          </p:cNvGrpSpPr>
          <p:nvPr/>
        </p:nvGrpSpPr>
        <p:grpSpPr bwMode="auto">
          <a:xfrm>
            <a:off x="4872038" y="3983038"/>
            <a:ext cx="1581150" cy="2447925"/>
            <a:chOff x="3018" y="48"/>
            <a:chExt cx="996" cy="1542"/>
          </a:xfrm>
        </p:grpSpPr>
        <p:sp>
          <p:nvSpPr>
            <p:cNvPr id="10273" name="Freeform 2087"/>
            <p:cNvSpPr>
              <a:spLocks/>
            </p:cNvSpPr>
            <p:nvPr/>
          </p:nvSpPr>
          <p:spPr bwMode="auto">
            <a:xfrm>
              <a:off x="3378" y="384"/>
              <a:ext cx="62" cy="884"/>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4" name="Line 2088"/>
            <p:cNvSpPr>
              <a:spLocks noChangeShapeType="1"/>
            </p:cNvSpPr>
            <p:nvPr/>
          </p:nvSpPr>
          <p:spPr bwMode="auto">
            <a:xfrm>
              <a:off x="3372" y="360"/>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5" name="Line 2089"/>
            <p:cNvSpPr>
              <a:spLocks noChangeShapeType="1"/>
            </p:cNvSpPr>
            <p:nvPr/>
          </p:nvSpPr>
          <p:spPr bwMode="auto">
            <a:xfrm>
              <a:off x="3700" y="365"/>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6" name="Freeform 2090"/>
            <p:cNvSpPr>
              <a:spLocks/>
            </p:cNvSpPr>
            <p:nvPr/>
          </p:nvSpPr>
          <p:spPr bwMode="auto">
            <a:xfrm flipH="1" flipV="1">
              <a:off x="3618" y="336"/>
              <a:ext cx="62" cy="884"/>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1270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77" name="Rectangle 2091"/>
            <p:cNvSpPr>
              <a:spLocks noChangeArrowheads="1"/>
            </p:cNvSpPr>
            <p:nvPr/>
          </p:nvSpPr>
          <p:spPr bwMode="auto">
            <a:xfrm>
              <a:off x="3218" y="317"/>
              <a:ext cx="626" cy="55"/>
            </a:xfrm>
            <a:prstGeom prst="rect">
              <a:avLst/>
            </a:prstGeom>
            <a:solidFill>
              <a:schemeClr val="accent1"/>
            </a:solidFill>
            <a:ln w="9525">
              <a:solidFill>
                <a:srgbClr val="000000"/>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78" name="Rectangle 2092"/>
            <p:cNvSpPr>
              <a:spLocks noChangeArrowheads="1"/>
            </p:cNvSpPr>
            <p:nvPr/>
          </p:nvSpPr>
          <p:spPr bwMode="auto">
            <a:xfrm>
              <a:off x="3206" y="1265"/>
              <a:ext cx="638" cy="55"/>
            </a:xfrm>
            <a:prstGeom prst="rect">
              <a:avLst/>
            </a:prstGeom>
            <a:solidFill>
              <a:schemeClr val="accent1"/>
            </a:solidFill>
            <a:ln w="9525">
              <a:solidFill>
                <a:srgbClr val="000000"/>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79" name="Line 2093"/>
            <p:cNvSpPr>
              <a:spLocks noChangeShapeType="1"/>
            </p:cNvSpPr>
            <p:nvPr/>
          </p:nvSpPr>
          <p:spPr bwMode="auto">
            <a:xfrm flipV="1">
              <a:off x="3700" y="653"/>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0" name="Line 2094"/>
            <p:cNvSpPr>
              <a:spLocks noChangeShapeType="1"/>
            </p:cNvSpPr>
            <p:nvPr/>
          </p:nvSpPr>
          <p:spPr bwMode="auto">
            <a:xfrm flipH="1" flipV="1">
              <a:off x="3364" y="653"/>
              <a:ext cx="14" cy="115"/>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81" name="Rectangle 2095"/>
            <p:cNvSpPr>
              <a:spLocks noChangeArrowheads="1"/>
            </p:cNvSpPr>
            <p:nvPr/>
          </p:nvSpPr>
          <p:spPr bwMode="auto">
            <a:xfrm>
              <a:off x="3364" y="1325"/>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82" name="Rectangle 2096"/>
            <p:cNvSpPr>
              <a:spLocks noChangeArrowheads="1"/>
            </p:cNvSpPr>
            <p:nvPr/>
          </p:nvSpPr>
          <p:spPr bwMode="auto">
            <a:xfrm>
              <a:off x="3364" y="269"/>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83" name="Rectangle 2097"/>
            <p:cNvSpPr>
              <a:spLocks noChangeArrowheads="1"/>
            </p:cNvSpPr>
            <p:nvPr/>
          </p:nvSpPr>
          <p:spPr bwMode="auto">
            <a:xfrm>
              <a:off x="3652" y="269"/>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84" name="Rectangle 2098"/>
            <p:cNvSpPr>
              <a:spLocks noChangeArrowheads="1"/>
            </p:cNvSpPr>
            <p:nvPr/>
          </p:nvSpPr>
          <p:spPr bwMode="auto">
            <a:xfrm>
              <a:off x="3652" y="1325"/>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85" name="Freeform 2099"/>
            <p:cNvSpPr>
              <a:spLocks/>
            </p:cNvSpPr>
            <p:nvPr/>
          </p:nvSpPr>
          <p:spPr bwMode="auto">
            <a:xfrm>
              <a:off x="3688" y="1361"/>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6" name="Freeform 2100"/>
            <p:cNvSpPr>
              <a:spLocks/>
            </p:cNvSpPr>
            <p:nvPr/>
          </p:nvSpPr>
          <p:spPr bwMode="auto">
            <a:xfrm>
              <a:off x="3124" y="269"/>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7" name="Freeform 2101"/>
            <p:cNvSpPr>
              <a:spLocks/>
            </p:cNvSpPr>
            <p:nvPr/>
          </p:nvSpPr>
          <p:spPr bwMode="auto">
            <a:xfrm>
              <a:off x="3700" y="269"/>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8" name="Freeform 2102"/>
            <p:cNvSpPr>
              <a:spLocks/>
            </p:cNvSpPr>
            <p:nvPr/>
          </p:nvSpPr>
          <p:spPr bwMode="auto">
            <a:xfrm>
              <a:off x="3124" y="1373"/>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89" name="Text Box 2103"/>
            <p:cNvSpPr txBox="1">
              <a:spLocks noChangeArrowheads="1"/>
            </p:cNvSpPr>
            <p:nvPr/>
          </p:nvSpPr>
          <p:spPr bwMode="auto">
            <a:xfrm>
              <a:off x="3066" y="1334"/>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a:t>
              </a:r>
            </a:p>
          </p:txBody>
        </p:sp>
        <p:sp>
          <p:nvSpPr>
            <p:cNvPr id="10290" name="Text Box 2104"/>
            <p:cNvSpPr txBox="1">
              <a:spLocks noChangeArrowheads="1"/>
            </p:cNvSpPr>
            <p:nvPr/>
          </p:nvSpPr>
          <p:spPr bwMode="auto">
            <a:xfrm>
              <a:off x="3796" y="1340"/>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a:t>
              </a:r>
            </a:p>
          </p:txBody>
        </p:sp>
        <p:sp>
          <p:nvSpPr>
            <p:cNvPr id="10291" name="Text Box 2105"/>
            <p:cNvSpPr txBox="1">
              <a:spLocks noChangeArrowheads="1"/>
            </p:cNvSpPr>
            <p:nvPr/>
          </p:nvSpPr>
          <p:spPr bwMode="auto">
            <a:xfrm>
              <a:off x="3018" y="67"/>
              <a:ext cx="1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a:t>
              </a:r>
            </a:p>
          </p:txBody>
        </p:sp>
        <p:sp>
          <p:nvSpPr>
            <p:cNvPr id="10292" name="Text Box 2106"/>
            <p:cNvSpPr txBox="1">
              <a:spLocks noChangeArrowheads="1"/>
            </p:cNvSpPr>
            <p:nvPr/>
          </p:nvSpPr>
          <p:spPr bwMode="auto">
            <a:xfrm>
              <a:off x="3834" y="48"/>
              <a:ext cx="18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t>-</a:t>
              </a:r>
            </a:p>
            <a:p>
              <a:pPr eaLnBrk="1" hangingPunct="1">
                <a:spcBef>
                  <a:spcPct val="0"/>
                </a:spcBef>
                <a:buFontTx/>
                <a:buNone/>
              </a:pPr>
              <a:endParaRPr lang="en-US" altLang="zh-CN" sz="2800"/>
            </a:p>
          </p:txBody>
        </p:sp>
      </p:grpSp>
      <p:grpSp>
        <p:nvGrpSpPr>
          <p:cNvPr id="4" name="Group 2107"/>
          <p:cNvGrpSpPr>
            <a:grpSpLocks/>
          </p:cNvGrpSpPr>
          <p:nvPr/>
        </p:nvGrpSpPr>
        <p:grpSpPr bwMode="auto">
          <a:xfrm>
            <a:off x="7015163" y="3983038"/>
            <a:ext cx="1581150" cy="2449512"/>
            <a:chOff x="710" y="355"/>
            <a:chExt cx="996" cy="1543"/>
          </a:xfrm>
        </p:grpSpPr>
        <p:sp>
          <p:nvSpPr>
            <p:cNvPr id="10253" name="Line 2108"/>
            <p:cNvSpPr>
              <a:spLocks noChangeShapeType="1"/>
            </p:cNvSpPr>
            <p:nvPr/>
          </p:nvSpPr>
          <p:spPr bwMode="auto">
            <a:xfrm>
              <a:off x="1064" y="667"/>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4" name="Line 2109"/>
            <p:cNvSpPr>
              <a:spLocks noChangeShapeType="1"/>
            </p:cNvSpPr>
            <p:nvPr/>
          </p:nvSpPr>
          <p:spPr bwMode="auto">
            <a:xfrm>
              <a:off x="1392" y="672"/>
              <a:ext cx="0" cy="91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5" name="Rectangle 2110"/>
            <p:cNvSpPr>
              <a:spLocks noChangeArrowheads="1"/>
            </p:cNvSpPr>
            <p:nvPr/>
          </p:nvSpPr>
          <p:spPr bwMode="auto">
            <a:xfrm>
              <a:off x="910" y="624"/>
              <a:ext cx="626" cy="55"/>
            </a:xfrm>
            <a:prstGeom prst="rect">
              <a:avLst/>
            </a:prstGeom>
            <a:solidFill>
              <a:schemeClr val="accent1"/>
            </a:solidFill>
            <a:ln w="9525">
              <a:solidFill>
                <a:srgbClr val="000000"/>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56" name="Rectangle 2111"/>
            <p:cNvSpPr>
              <a:spLocks noChangeArrowheads="1"/>
            </p:cNvSpPr>
            <p:nvPr/>
          </p:nvSpPr>
          <p:spPr bwMode="auto">
            <a:xfrm>
              <a:off x="898" y="1572"/>
              <a:ext cx="638" cy="55"/>
            </a:xfrm>
            <a:prstGeom prst="rect">
              <a:avLst/>
            </a:prstGeom>
            <a:solidFill>
              <a:schemeClr val="accent1"/>
            </a:solidFill>
            <a:ln w="9525">
              <a:solidFill>
                <a:srgbClr val="000000"/>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57" name="Freeform 2112"/>
            <p:cNvSpPr>
              <a:spLocks/>
            </p:cNvSpPr>
            <p:nvPr/>
          </p:nvSpPr>
          <p:spPr bwMode="auto">
            <a:xfrm flipH="1">
              <a:off x="960" y="720"/>
              <a:ext cx="62" cy="885"/>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8" name="Freeform 2113"/>
            <p:cNvSpPr>
              <a:spLocks/>
            </p:cNvSpPr>
            <p:nvPr/>
          </p:nvSpPr>
          <p:spPr bwMode="auto">
            <a:xfrm flipV="1">
              <a:off x="1440" y="672"/>
              <a:ext cx="61" cy="885"/>
            </a:xfrm>
            <a:custGeom>
              <a:avLst/>
              <a:gdLst>
                <a:gd name="T0" fmla="*/ 0 w 210"/>
                <a:gd name="T1" fmla="*/ 0 h 2475"/>
                <a:gd name="T2" fmla="*/ 0 w 210"/>
                <a:gd name="T3" fmla="*/ 3 h 2475"/>
                <a:gd name="T4" fmla="*/ 0 w 210"/>
                <a:gd name="T5" fmla="*/ 5 h 2475"/>
                <a:gd name="T6" fmla="*/ 0 60000 65536"/>
                <a:gd name="T7" fmla="*/ 0 60000 65536"/>
                <a:gd name="T8" fmla="*/ 0 60000 65536"/>
                <a:gd name="T9" fmla="*/ 0 w 210"/>
                <a:gd name="T10" fmla="*/ 0 h 2475"/>
                <a:gd name="T11" fmla="*/ 210 w 210"/>
                <a:gd name="T12" fmla="*/ 2475 h 2475"/>
              </a:gdLst>
              <a:ahLst/>
              <a:cxnLst>
                <a:cxn ang="T6">
                  <a:pos x="T0" y="T1"/>
                </a:cxn>
                <a:cxn ang="T7">
                  <a:pos x="T2" y="T3"/>
                </a:cxn>
                <a:cxn ang="T8">
                  <a:pos x="T4" y="T5"/>
                </a:cxn>
              </a:cxnLst>
              <a:rect l="T9" t="T10" r="T11" b="T12"/>
              <a:pathLst>
                <a:path w="210" h="2475">
                  <a:moveTo>
                    <a:pt x="0" y="0"/>
                  </a:moveTo>
                  <a:cubicBezTo>
                    <a:pt x="105" y="454"/>
                    <a:pt x="210" y="908"/>
                    <a:pt x="210" y="1320"/>
                  </a:cubicBezTo>
                  <a:cubicBezTo>
                    <a:pt x="210" y="1732"/>
                    <a:pt x="37" y="2278"/>
                    <a:pt x="0" y="2475"/>
                  </a:cubicBezTo>
                </a:path>
              </a:pathLst>
            </a:custGeom>
            <a:noFill/>
            <a:ln w="9525">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59" name="Line 2114"/>
            <p:cNvSpPr>
              <a:spLocks noChangeShapeType="1"/>
            </p:cNvSpPr>
            <p:nvPr/>
          </p:nvSpPr>
          <p:spPr bwMode="auto">
            <a:xfrm flipV="1">
              <a:off x="1392" y="960"/>
              <a:ext cx="0" cy="192"/>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0" name="Line 2115"/>
            <p:cNvSpPr>
              <a:spLocks noChangeShapeType="1"/>
            </p:cNvSpPr>
            <p:nvPr/>
          </p:nvSpPr>
          <p:spPr bwMode="auto">
            <a:xfrm>
              <a:off x="1056" y="960"/>
              <a:ext cx="0" cy="144"/>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1" name="Rectangle 2116"/>
            <p:cNvSpPr>
              <a:spLocks noChangeArrowheads="1"/>
            </p:cNvSpPr>
            <p:nvPr/>
          </p:nvSpPr>
          <p:spPr bwMode="auto">
            <a:xfrm>
              <a:off x="1056" y="1632"/>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62" name="Rectangle 2117"/>
            <p:cNvSpPr>
              <a:spLocks noChangeArrowheads="1"/>
            </p:cNvSpPr>
            <p:nvPr/>
          </p:nvSpPr>
          <p:spPr bwMode="auto">
            <a:xfrm>
              <a:off x="1056" y="576"/>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63" name="Rectangle 2118"/>
            <p:cNvSpPr>
              <a:spLocks noChangeArrowheads="1"/>
            </p:cNvSpPr>
            <p:nvPr/>
          </p:nvSpPr>
          <p:spPr bwMode="auto">
            <a:xfrm>
              <a:off x="1344" y="576"/>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64" name="Rectangle 2119"/>
            <p:cNvSpPr>
              <a:spLocks noChangeArrowheads="1"/>
            </p:cNvSpPr>
            <p:nvPr/>
          </p:nvSpPr>
          <p:spPr bwMode="auto">
            <a:xfrm>
              <a:off x="1344" y="1632"/>
              <a:ext cx="48" cy="48"/>
            </a:xfrm>
            <a:prstGeom prst="rect">
              <a:avLst/>
            </a:prstGeom>
            <a:solidFill>
              <a:schemeClr val="accent1"/>
            </a:solidFill>
            <a:ln w="9525">
              <a:solidFill>
                <a:schemeClr val="tx1"/>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65" name="Freeform 2120"/>
            <p:cNvSpPr>
              <a:spLocks/>
            </p:cNvSpPr>
            <p:nvPr/>
          </p:nvSpPr>
          <p:spPr bwMode="auto">
            <a:xfrm>
              <a:off x="1380" y="1668"/>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6" name="Freeform 2121"/>
            <p:cNvSpPr>
              <a:spLocks/>
            </p:cNvSpPr>
            <p:nvPr/>
          </p:nvSpPr>
          <p:spPr bwMode="auto">
            <a:xfrm>
              <a:off x="816" y="576"/>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7" name="Freeform 2122"/>
            <p:cNvSpPr>
              <a:spLocks/>
            </p:cNvSpPr>
            <p:nvPr/>
          </p:nvSpPr>
          <p:spPr bwMode="auto">
            <a:xfrm>
              <a:off x="1392" y="576"/>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8" name="Freeform 2123"/>
            <p:cNvSpPr>
              <a:spLocks/>
            </p:cNvSpPr>
            <p:nvPr/>
          </p:nvSpPr>
          <p:spPr bwMode="auto">
            <a:xfrm>
              <a:off x="816" y="1680"/>
              <a:ext cx="264" cy="23"/>
            </a:xfrm>
            <a:custGeom>
              <a:avLst/>
              <a:gdLst>
                <a:gd name="T0" fmla="*/ 0 w 264"/>
                <a:gd name="T1" fmla="*/ 0 h 23"/>
                <a:gd name="T2" fmla="*/ 264 w 264"/>
                <a:gd name="T3" fmla="*/ 12 h 23"/>
                <a:gd name="T4" fmla="*/ 0 60000 65536"/>
                <a:gd name="T5" fmla="*/ 0 60000 65536"/>
                <a:gd name="T6" fmla="*/ 0 w 264"/>
                <a:gd name="T7" fmla="*/ 0 h 23"/>
                <a:gd name="T8" fmla="*/ 264 w 264"/>
                <a:gd name="T9" fmla="*/ 23 h 23"/>
              </a:gdLst>
              <a:ahLst/>
              <a:cxnLst>
                <a:cxn ang="T4">
                  <a:pos x="T0" y="T1"/>
                </a:cxn>
                <a:cxn ang="T5">
                  <a:pos x="T2" y="T3"/>
                </a:cxn>
              </a:cxnLst>
              <a:rect l="T6" t="T7" r="T8" b="T9"/>
              <a:pathLst>
                <a:path w="264" h="23">
                  <a:moveTo>
                    <a:pt x="0" y="0"/>
                  </a:moveTo>
                  <a:cubicBezTo>
                    <a:pt x="135" y="23"/>
                    <a:pt x="48" y="12"/>
                    <a:pt x="264" y="12"/>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69" name="Text Box 2124"/>
            <p:cNvSpPr txBox="1">
              <a:spLocks noChangeArrowheads="1"/>
            </p:cNvSpPr>
            <p:nvPr/>
          </p:nvSpPr>
          <p:spPr bwMode="auto">
            <a:xfrm>
              <a:off x="758" y="1610"/>
              <a:ext cx="1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t>-</a:t>
              </a:r>
            </a:p>
          </p:txBody>
        </p:sp>
        <p:sp>
          <p:nvSpPr>
            <p:cNvPr id="10270" name="Text Box 2125"/>
            <p:cNvSpPr txBox="1">
              <a:spLocks noChangeArrowheads="1"/>
            </p:cNvSpPr>
            <p:nvPr/>
          </p:nvSpPr>
          <p:spPr bwMode="auto">
            <a:xfrm>
              <a:off x="1488" y="1647"/>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a:t>
              </a:r>
            </a:p>
          </p:txBody>
        </p:sp>
        <p:sp>
          <p:nvSpPr>
            <p:cNvPr id="10271" name="Text Box 2126"/>
            <p:cNvSpPr txBox="1">
              <a:spLocks noChangeArrowheads="1"/>
            </p:cNvSpPr>
            <p:nvPr/>
          </p:nvSpPr>
          <p:spPr bwMode="auto">
            <a:xfrm>
              <a:off x="710" y="374"/>
              <a:ext cx="2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a:t>+</a:t>
              </a:r>
            </a:p>
          </p:txBody>
        </p:sp>
        <p:sp>
          <p:nvSpPr>
            <p:cNvPr id="10272" name="Text Box 2127"/>
            <p:cNvSpPr txBox="1">
              <a:spLocks noChangeArrowheads="1"/>
            </p:cNvSpPr>
            <p:nvPr/>
          </p:nvSpPr>
          <p:spPr bwMode="auto">
            <a:xfrm>
              <a:off x="1526" y="355"/>
              <a:ext cx="180" cy="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t>-</a:t>
              </a:r>
            </a:p>
            <a:p>
              <a:pPr eaLnBrk="1" hangingPunct="1">
                <a:spcBef>
                  <a:spcPct val="0"/>
                </a:spcBef>
                <a:buFontTx/>
                <a:buNone/>
              </a:pPr>
              <a:endParaRPr lang="en-US" altLang="zh-CN" sz="2800"/>
            </a:p>
          </p:txBody>
        </p:sp>
      </p:grpSp>
      <p:sp>
        <p:nvSpPr>
          <p:cNvPr id="13392" name="Text Box 2128"/>
          <p:cNvSpPr txBox="1">
            <a:spLocks noChangeArrowheads="1"/>
          </p:cNvSpPr>
          <p:nvPr/>
        </p:nvSpPr>
        <p:spPr bwMode="auto">
          <a:xfrm>
            <a:off x="4643438" y="6345238"/>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kumimoji="0" lang="zh-CN" altLang="en-US" sz="2000">
                <a:solidFill>
                  <a:schemeClr val="accent2"/>
                </a:solidFill>
              </a:rPr>
              <a:t>同向电流相互吸引</a:t>
            </a:r>
          </a:p>
        </p:txBody>
      </p:sp>
      <p:sp>
        <p:nvSpPr>
          <p:cNvPr id="13393" name="Text Box 2129"/>
          <p:cNvSpPr txBox="1">
            <a:spLocks noChangeArrowheads="1"/>
          </p:cNvSpPr>
          <p:nvPr/>
        </p:nvSpPr>
        <p:spPr bwMode="auto">
          <a:xfrm>
            <a:off x="6862763" y="6345238"/>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kumimoji="0" lang="zh-CN" altLang="en-US" sz="2000">
                <a:solidFill>
                  <a:schemeClr val="accent2"/>
                </a:solidFill>
              </a:rPr>
              <a:t>反向电流相互排斥</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46"/>
                                        </p:tgtEl>
                                        <p:attrNameLst>
                                          <p:attrName>style.visibility</p:attrName>
                                        </p:attrNameLst>
                                      </p:cBhvr>
                                      <p:to>
                                        <p:strVal val="visible"/>
                                      </p:to>
                                    </p:set>
                                    <p:animEffect transition="in" filter="wipe(left)">
                                      <p:cBhvr>
                                        <p:cTn id="7" dur="500"/>
                                        <p:tgtEl>
                                          <p:spTgt spid="13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345"/>
                                        </p:tgtEl>
                                        <p:attrNameLst>
                                          <p:attrName>style.visibility</p:attrName>
                                        </p:attrNameLst>
                                      </p:cBhvr>
                                      <p:to>
                                        <p:strVal val="visible"/>
                                      </p:to>
                                    </p:set>
                                  </p:childTnLst>
                                </p:cTn>
                              </p:par>
                            </p:childTnLst>
                          </p:cTn>
                        </p:par>
                        <p:par>
                          <p:cTn id="18" fill="hold" nodeType="afterGroup">
                            <p:stCondLst>
                              <p:cond delay="0"/>
                            </p:stCondLst>
                            <p:childTnLst>
                              <p:par>
                                <p:cTn id="19" presetID="23" presetClass="entr" presetSubtype="16" fill="hold" nodeType="afterEffect">
                                  <p:stCondLst>
                                    <p:cond delay="0"/>
                                  </p:stCondLst>
                                  <p:childTnLst>
                                    <p:set>
                                      <p:cBhvr>
                                        <p:cTn id="20" dur="1" fill="hold">
                                          <p:stCondLst>
                                            <p:cond delay="0"/>
                                          </p:stCondLst>
                                        </p:cTn>
                                        <p:tgtEl>
                                          <p:spTgt spid="13344"/>
                                        </p:tgtEl>
                                        <p:attrNameLst>
                                          <p:attrName>style.visibility</p:attrName>
                                        </p:attrNameLst>
                                      </p:cBhvr>
                                      <p:to>
                                        <p:strVal val="visible"/>
                                      </p:to>
                                    </p:set>
                                    <p:anim calcmode="lin" valueType="num">
                                      <p:cBhvr>
                                        <p:cTn id="21" dur="500" fill="hold"/>
                                        <p:tgtEl>
                                          <p:spTgt spid="13344"/>
                                        </p:tgtEl>
                                        <p:attrNameLst>
                                          <p:attrName>ppt_w</p:attrName>
                                        </p:attrNameLst>
                                      </p:cBhvr>
                                      <p:tavLst>
                                        <p:tav tm="0">
                                          <p:val>
                                            <p:fltVal val="0"/>
                                          </p:val>
                                        </p:tav>
                                        <p:tav tm="100000">
                                          <p:val>
                                            <p:strVal val="#ppt_w"/>
                                          </p:val>
                                        </p:tav>
                                      </p:tavLst>
                                    </p:anim>
                                    <p:anim calcmode="lin" valueType="num">
                                      <p:cBhvr>
                                        <p:cTn id="22" dur="500" fill="hold"/>
                                        <p:tgtEl>
                                          <p:spTgt spid="13344"/>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348"/>
                                        </p:tgtEl>
                                        <p:attrNameLst>
                                          <p:attrName>style.visibility</p:attrName>
                                        </p:attrNameLst>
                                      </p:cBhvr>
                                      <p:to>
                                        <p:strVal val="visible"/>
                                      </p:to>
                                    </p:set>
                                    <p:animEffect transition="in" filter="wipe(left)">
                                      <p:cBhvr>
                                        <p:cTn id="27" dur="500"/>
                                        <p:tgtEl>
                                          <p:spTgt spid="13348"/>
                                        </p:tgtEl>
                                      </p:cBhvr>
                                    </p:animEffect>
                                  </p:childTnLst>
                                </p:cTn>
                              </p:par>
                            </p:childTnLst>
                          </p:cTn>
                        </p:par>
                        <p:par>
                          <p:cTn id="28" fill="hold" nodeType="afterGroup">
                            <p:stCondLst>
                              <p:cond delay="500"/>
                            </p:stCondLst>
                            <p:childTnLst>
                              <p:par>
                                <p:cTn id="29" presetID="3" presetClass="entr" presetSubtype="10" fill="hold" grpId="0" nodeType="afterEffect">
                                  <p:stCondLst>
                                    <p:cond delay="0"/>
                                  </p:stCondLst>
                                  <p:childTnLst>
                                    <p:set>
                                      <p:cBhvr>
                                        <p:cTn id="30" dur="1" fill="hold">
                                          <p:stCondLst>
                                            <p:cond delay="0"/>
                                          </p:stCondLst>
                                        </p:cTn>
                                        <p:tgtEl>
                                          <p:spTgt spid="13349"/>
                                        </p:tgtEl>
                                        <p:attrNameLst>
                                          <p:attrName>style.visibility</p:attrName>
                                        </p:attrNameLst>
                                      </p:cBhvr>
                                      <p:to>
                                        <p:strVal val="visible"/>
                                      </p:to>
                                    </p:set>
                                    <p:animEffect transition="in" filter="blinds(horizontal)">
                                      <p:cBhvr>
                                        <p:cTn id="31" dur="500"/>
                                        <p:tgtEl>
                                          <p:spTgt spid="1334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2"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additive="base">
                                        <p:cTn id="36" dur="500" fill="hold"/>
                                        <p:tgtEl>
                                          <p:spTgt spid="3"/>
                                        </p:tgtEl>
                                        <p:attrNameLst>
                                          <p:attrName>ppt_x</p:attrName>
                                        </p:attrNameLst>
                                      </p:cBhvr>
                                      <p:tavLst>
                                        <p:tav tm="0">
                                          <p:val>
                                            <p:strVal val="1+#ppt_w/2"/>
                                          </p:val>
                                        </p:tav>
                                        <p:tav tm="100000">
                                          <p:val>
                                            <p:strVal val="#ppt_x"/>
                                          </p:val>
                                        </p:tav>
                                      </p:tavLst>
                                    </p:anim>
                                    <p:anim calcmode="lin" valueType="num">
                                      <p:cBhvr additive="base">
                                        <p:cTn id="37" dur="500" fill="hold"/>
                                        <p:tgtEl>
                                          <p:spTgt spid="3"/>
                                        </p:tgtEl>
                                        <p:attrNameLst>
                                          <p:attrName>ppt_y</p:attrName>
                                        </p:attrNameLst>
                                      </p:cBhvr>
                                      <p:tavLst>
                                        <p:tav tm="0">
                                          <p:val>
                                            <p:strVal val="#ppt_y"/>
                                          </p:val>
                                        </p:tav>
                                        <p:tav tm="100000">
                                          <p:val>
                                            <p:strVal val="#ppt_y"/>
                                          </p:val>
                                        </p:tav>
                                      </p:tavLst>
                                    </p:anim>
                                  </p:childTnLst>
                                </p:cTn>
                              </p:par>
                            </p:childTnLst>
                          </p:cTn>
                        </p:par>
                        <p:par>
                          <p:cTn id="38" fill="hold" nodeType="afterGroup">
                            <p:stCondLst>
                              <p:cond delay="500"/>
                            </p:stCondLst>
                            <p:childTnLst>
                              <p:par>
                                <p:cTn id="39" presetID="3" presetClass="entr" presetSubtype="10" fill="hold" grpId="0" nodeType="afterEffect">
                                  <p:stCondLst>
                                    <p:cond delay="0"/>
                                  </p:stCondLst>
                                  <p:childTnLst>
                                    <p:set>
                                      <p:cBhvr>
                                        <p:cTn id="40" dur="1" fill="hold">
                                          <p:stCondLst>
                                            <p:cond delay="0"/>
                                          </p:stCondLst>
                                        </p:cTn>
                                        <p:tgtEl>
                                          <p:spTgt spid="13392"/>
                                        </p:tgtEl>
                                        <p:attrNameLst>
                                          <p:attrName>style.visibility</p:attrName>
                                        </p:attrNameLst>
                                      </p:cBhvr>
                                      <p:to>
                                        <p:strVal val="visible"/>
                                      </p:to>
                                    </p:set>
                                    <p:animEffect transition="in" filter="blinds(horizontal)">
                                      <p:cBhvr>
                                        <p:cTn id="41" dur="500"/>
                                        <p:tgtEl>
                                          <p:spTgt spid="1339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2"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1+#ppt_w/2"/>
                                          </p:val>
                                        </p:tav>
                                        <p:tav tm="100000">
                                          <p:val>
                                            <p:strVal val="#ppt_x"/>
                                          </p:val>
                                        </p:tav>
                                      </p:tavLst>
                                    </p:anim>
                                    <p:anim calcmode="lin" valueType="num">
                                      <p:cBhvr additive="base">
                                        <p:cTn id="47" dur="500" fill="hold"/>
                                        <p:tgtEl>
                                          <p:spTgt spid="4"/>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13393"/>
                                        </p:tgtEl>
                                        <p:attrNameLst>
                                          <p:attrName>style.visibility</p:attrName>
                                        </p:attrNameLst>
                                      </p:cBhvr>
                                      <p:to>
                                        <p:strVal val="visible"/>
                                      </p:to>
                                    </p:set>
                                    <p:animEffect transition="in" filter="blinds(horizontal)">
                                      <p:cBhvr>
                                        <p:cTn id="51" dur="500"/>
                                        <p:tgtEl>
                                          <p:spTgt spid="13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45" grpId="0"/>
      <p:bldP spid="13346" grpId="0"/>
      <p:bldP spid="13348" grpId="0" autoUpdateAnimBg="0"/>
      <p:bldP spid="13349" grpId="0" autoUpdateAnimBg="0"/>
      <p:bldP spid="13392" grpId="0" autoUpdateAnimBg="0"/>
      <p:bldP spid="1339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250825" y="333375"/>
            <a:ext cx="4714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**二、磁场与磁感应强度</a:t>
            </a:r>
          </a:p>
        </p:txBody>
      </p:sp>
      <p:sp>
        <p:nvSpPr>
          <p:cNvPr id="54275" name="Text Box 3"/>
          <p:cNvSpPr txBox="1">
            <a:spLocks noChangeArrowheads="1"/>
          </p:cNvSpPr>
          <p:nvPr/>
        </p:nvSpPr>
        <p:spPr bwMode="auto">
          <a:xfrm>
            <a:off x="395288" y="3932238"/>
            <a:ext cx="6613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任一运动电荷或电流都在空间激发磁场。</a:t>
            </a:r>
          </a:p>
        </p:txBody>
      </p:sp>
      <p:sp>
        <p:nvSpPr>
          <p:cNvPr id="54276" name="AutoShape 4"/>
          <p:cNvSpPr>
            <a:spLocks noChangeArrowheads="1"/>
          </p:cNvSpPr>
          <p:nvPr/>
        </p:nvSpPr>
        <p:spPr bwMode="auto">
          <a:xfrm>
            <a:off x="7164288" y="1557338"/>
            <a:ext cx="1835696" cy="1447800"/>
          </a:xfrm>
          <a:prstGeom prst="cloudCallout">
            <a:avLst>
              <a:gd name="adj1" fmla="val -90972"/>
              <a:gd name="adj2" fmla="val 135306"/>
            </a:avLst>
          </a:prstGeom>
          <a:solidFill>
            <a:srgbClr val="CCFF66"/>
          </a:solidFill>
          <a:ln w="38100">
            <a:solidFill>
              <a:srgbClr val="FF9933"/>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solidFill>
                <a:schemeClr val="accent2"/>
              </a:solidFill>
            </a:endParaRPr>
          </a:p>
        </p:txBody>
      </p:sp>
      <p:sp>
        <p:nvSpPr>
          <p:cNvPr id="54277" name="Text Box 5"/>
          <p:cNvSpPr txBox="1">
            <a:spLocks noChangeArrowheads="1"/>
          </p:cNvSpPr>
          <p:nvPr/>
        </p:nvSpPr>
        <p:spPr bwMode="auto">
          <a:xfrm>
            <a:off x="395288" y="4781550"/>
            <a:ext cx="84248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磁场的对外表现：对处于其中的运动电荷有力的作用</a:t>
            </a:r>
          </a:p>
        </p:txBody>
      </p:sp>
      <p:sp>
        <p:nvSpPr>
          <p:cNvPr id="54278" name="Text Box 6"/>
          <p:cNvSpPr txBox="1">
            <a:spLocks noChangeArrowheads="1"/>
          </p:cNvSpPr>
          <p:nvPr/>
        </p:nvSpPr>
        <p:spPr bwMode="auto">
          <a:xfrm>
            <a:off x="1560513" y="5435600"/>
            <a:ext cx="1082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运动电荷</a:t>
            </a:r>
            <a:r>
              <a:rPr lang="en-US" altLang="zh-CN" sz="2800">
                <a:solidFill>
                  <a:schemeClr val="accent2"/>
                </a:solidFill>
              </a:rPr>
              <a:t>1</a:t>
            </a:r>
          </a:p>
        </p:txBody>
      </p:sp>
      <p:sp>
        <p:nvSpPr>
          <p:cNvPr id="54279" name="Line 7"/>
          <p:cNvSpPr>
            <a:spLocks noChangeShapeType="1"/>
          </p:cNvSpPr>
          <p:nvPr/>
        </p:nvSpPr>
        <p:spPr bwMode="auto">
          <a:xfrm>
            <a:off x="3024188" y="5772150"/>
            <a:ext cx="838200"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0" name="Text Box 8"/>
          <p:cNvSpPr txBox="1">
            <a:spLocks noChangeArrowheads="1"/>
          </p:cNvSpPr>
          <p:nvPr/>
        </p:nvSpPr>
        <p:spPr bwMode="auto">
          <a:xfrm>
            <a:off x="4075113" y="5573713"/>
            <a:ext cx="10001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磁场</a:t>
            </a:r>
          </a:p>
        </p:txBody>
      </p:sp>
      <p:sp>
        <p:nvSpPr>
          <p:cNvPr id="54281" name="Line 9"/>
          <p:cNvSpPr>
            <a:spLocks noChangeShapeType="1"/>
          </p:cNvSpPr>
          <p:nvPr/>
        </p:nvSpPr>
        <p:spPr bwMode="auto">
          <a:xfrm>
            <a:off x="5310188" y="5734050"/>
            <a:ext cx="914400"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2" name="Text Box 10"/>
          <p:cNvSpPr txBox="1">
            <a:spLocks noChangeArrowheads="1"/>
          </p:cNvSpPr>
          <p:nvPr/>
        </p:nvSpPr>
        <p:spPr bwMode="auto">
          <a:xfrm>
            <a:off x="6361113" y="5435600"/>
            <a:ext cx="1235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运动电荷</a:t>
            </a:r>
            <a:r>
              <a:rPr lang="en-US" altLang="zh-CN" sz="2800">
                <a:solidFill>
                  <a:schemeClr val="accent2"/>
                </a:solidFill>
              </a:rPr>
              <a:t>2</a:t>
            </a:r>
          </a:p>
        </p:txBody>
      </p:sp>
      <p:sp>
        <p:nvSpPr>
          <p:cNvPr id="54283" name="Line 11"/>
          <p:cNvSpPr>
            <a:spLocks noChangeShapeType="1"/>
          </p:cNvSpPr>
          <p:nvPr/>
        </p:nvSpPr>
        <p:spPr bwMode="auto">
          <a:xfrm flipH="1">
            <a:off x="5310188" y="6076950"/>
            <a:ext cx="822325"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4" name="Line 12"/>
          <p:cNvSpPr>
            <a:spLocks noChangeShapeType="1"/>
          </p:cNvSpPr>
          <p:nvPr/>
        </p:nvSpPr>
        <p:spPr bwMode="auto">
          <a:xfrm flipH="1">
            <a:off x="3024188" y="6076950"/>
            <a:ext cx="822325" cy="0"/>
          </a:xfrm>
          <a:prstGeom prst="line">
            <a:avLst/>
          </a:prstGeom>
          <a:noFill/>
          <a:ln w="38100">
            <a:solidFill>
              <a:srgbClr val="66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Text Box 13"/>
          <p:cNvSpPr txBox="1">
            <a:spLocks noChangeArrowheads="1"/>
          </p:cNvSpPr>
          <p:nvPr/>
        </p:nvSpPr>
        <p:spPr bwMode="auto">
          <a:xfrm>
            <a:off x="7452320" y="1806575"/>
            <a:ext cx="1377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dirty="0">
                <a:solidFill>
                  <a:schemeClr val="accent2"/>
                </a:solidFill>
              </a:rPr>
              <a:t>？天然</a:t>
            </a:r>
          </a:p>
          <a:p>
            <a:pPr eaLnBrk="1" hangingPunct="1">
              <a:spcBef>
                <a:spcPct val="0"/>
              </a:spcBef>
              <a:buFontTx/>
              <a:buNone/>
            </a:pPr>
            <a:r>
              <a:rPr lang="zh-CN" altLang="en-US" sz="2800" dirty="0">
                <a:solidFill>
                  <a:schemeClr val="accent2"/>
                </a:solidFill>
              </a:rPr>
              <a:t>   磁铁</a:t>
            </a:r>
          </a:p>
        </p:txBody>
      </p:sp>
      <p:sp>
        <p:nvSpPr>
          <p:cNvPr id="54286" name="Text Box 14"/>
          <p:cNvSpPr txBox="1">
            <a:spLocks noChangeArrowheads="1"/>
          </p:cNvSpPr>
          <p:nvPr/>
        </p:nvSpPr>
        <p:spPr bwMode="auto">
          <a:xfrm>
            <a:off x="395288" y="1700213"/>
            <a:ext cx="6970712"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磁力：运动电荷对运动电荷的相互作用力。</a:t>
            </a:r>
          </a:p>
          <a:p>
            <a:pPr eaLnBrk="1" hangingPunct="1">
              <a:spcBef>
                <a:spcPct val="0"/>
              </a:spcBef>
              <a:buFontTx/>
              <a:buNone/>
            </a:pPr>
            <a:r>
              <a:rPr lang="zh-CN" altLang="en-US" sz="2800">
                <a:solidFill>
                  <a:schemeClr val="accent2"/>
                </a:solidFill>
              </a:rPr>
              <a:t>                    与电荷的运动速度有关的力。</a:t>
            </a:r>
          </a:p>
        </p:txBody>
      </p:sp>
      <p:sp>
        <p:nvSpPr>
          <p:cNvPr id="54287" name="Text Box 15"/>
          <p:cNvSpPr txBox="1">
            <a:spLocks noChangeArrowheads="1"/>
          </p:cNvSpPr>
          <p:nvPr/>
        </p:nvSpPr>
        <p:spPr bwMode="auto">
          <a:xfrm>
            <a:off x="395288" y="2851150"/>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产生磁力的场叫磁场。</a:t>
            </a:r>
          </a:p>
          <a:p>
            <a:pPr eaLnBrk="1" hangingPunct="1">
              <a:spcBef>
                <a:spcPct val="0"/>
              </a:spcBef>
              <a:buFontTx/>
              <a:buNone/>
            </a:pPr>
            <a:r>
              <a:rPr lang="zh-CN" altLang="en-US" sz="2800">
                <a:solidFill>
                  <a:schemeClr val="accent2"/>
                </a:solidFill>
                <a:latin typeface="宋体" pitchFamily="2" charset="-122"/>
              </a:rPr>
              <a:t>运动电荷之间的磁作用是通过磁场传递的</a:t>
            </a:r>
            <a:r>
              <a:rPr lang="zh-CN" altLang="en-US" sz="2800">
                <a:solidFill>
                  <a:schemeClr val="accent2"/>
                </a:solidFill>
              </a:rPr>
              <a:t>。</a:t>
            </a:r>
            <a:endParaRPr lang="en-US" altLang="zh-CN" sz="2800">
              <a:solidFill>
                <a:schemeClr val="accent2"/>
              </a:solidFill>
              <a:latin typeface="宋体" pitchFamily="2" charset="-122"/>
            </a:endParaRPr>
          </a:p>
        </p:txBody>
      </p:sp>
      <p:sp>
        <p:nvSpPr>
          <p:cNvPr id="54288" name="Text Box 16"/>
          <p:cNvSpPr txBox="1">
            <a:spLocks noChangeArrowheads="1"/>
          </p:cNvSpPr>
          <p:nvPr/>
        </p:nvSpPr>
        <p:spPr bwMode="auto">
          <a:xfrm>
            <a:off x="396875" y="1054100"/>
            <a:ext cx="23034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1</a:t>
            </a:r>
            <a:r>
              <a:rPr lang="zh-CN" altLang="en-US">
                <a:solidFill>
                  <a:schemeClr val="accent2"/>
                </a:solidFill>
              </a:rPr>
              <a:t>、磁场：</a:t>
            </a:r>
            <a:endParaRPr lang="zh-CN" altLang="en-US" sz="2400" b="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4274"/>
                                        </p:tgtEl>
                                        <p:attrNameLst>
                                          <p:attrName>style.visibility</p:attrName>
                                        </p:attrNameLst>
                                      </p:cBhvr>
                                      <p:to>
                                        <p:strVal val="visible"/>
                                      </p:to>
                                    </p:set>
                                    <p:animEffect transition="in" filter="wipe(left)">
                                      <p:cBhvr>
                                        <p:cTn id="7" dur="500"/>
                                        <p:tgtEl>
                                          <p:spTgt spid="54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88"/>
                                        </p:tgtEl>
                                        <p:attrNameLst>
                                          <p:attrName>style.visibility</p:attrName>
                                        </p:attrNameLst>
                                      </p:cBhvr>
                                      <p:to>
                                        <p:strVal val="visible"/>
                                      </p:to>
                                    </p:set>
                                    <p:animEffect transition="in" filter="wipe(left)">
                                      <p:cBhvr>
                                        <p:cTn id="12" dur="500"/>
                                        <p:tgtEl>
                                          <p:spTgt spid="542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86"/>
                                        </p:tgtEl>
                                        <p:attrNameLst>
                                          <p:attrName>style.visibility</p:attrName>
                                        </p:attrNameLst>
                                      </p:cBhvr>
                                      <p:to>
                                        <p:strVal val="visible"/>
                                      </p:to>
                                    </p:set>
                                    <p:animEffect transition="in" filter="wipe(left)">
                                      <p:cBhvr>
                                        <p:cTn id="17" dur="500"/>
                                        <p:tgtEl>
                                          <p:spTgt spid="542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87"/>
                                        </p:tgtEl>
                                        <p:attrNameLst>
                                          <p:attrName>style.visibility</p:attrName>
                                        </p:attrNameLst>
                                      </p:cBhvr>
                                      <p:to>
                                        <p:strVal val="visible"/>
                                      </p:to>
                                    </p:set>
                                    <p:animEffect transition="in" filter="wipe(left)">
                                      <p:cBhvr>
                                        <p:cTn id="22" dur="500"/>
                                        <p:tgtEl>
                                          <p:spTgt spid="542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4275"/>
                                        </p:tgtEl>
                                        <p:attrNameLst>
                                          <p:attrName>style.visibility</p:attrName>
                                        </p:attrNameLst>
                                      </p:cBhvr>
                                      <p:to>
                                        <p:strVal val="visible"/>
                                      </p:to>
                                    </p:set>
                                    <p:animEffect transition="in" filter="wipe(left)">
                                      <p:cBhvr>
                                        <p:cTn id="27" dur="500"/>
                                        <p:tgtEl>
                                          <p:spTgt spid="542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4276"/>
                                        </p:tgtEl>
                                        <p:attrNameLst>
                                          <p:attrName>style.visibility</p:attrName>
                                        </p:attrNameLst>
                                      </p:cBhvr>
                                      <p:to>
                                        <p:strVal val="visible"/>
                                      </p:to>
                                    </p:set>
                                    <p:animEffect transition="in" filter="wipe(left)">
                                      <p:cBhvr>
                                        <p:cTn id="32" dur="500"/>
                                        <p:tgtEl>
                                          <p:spTgt spid="54276"/>
                                        </p:tgtEl>
                                      </p:cBhvr>
                                    </p:animEffect>
                                  </p:childTnLst>
                                </p:cTn>
                              </p:par>
                            </p:childTnLst>
                          </p:cTn>
                        </p:par>
                        <p:par>
                          <p:cTn id="33" fill="hold" nodeType="afterGroup">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54285"/>
                                        </p:tgtEl>
                                        <p:attrNameLst>
                                          <p:attrName>style.visibility</p:attrName>
                                        </p:attrNameLst>
                                      </p:cBhvr>
                                      <p:to>
                                        <p:strVal val="visible"/>
                                      </p:to>
                                    </p:set>
                                    <p:animEffect transition="in" filter="wipe(left)">
                                      <p:cBhvr>
                                        <p:cTn id="36" dur="500"/>
                                        <p:tgtEl>
                                          <p:spTgt spid="5428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4277"/>
                                        </p:tgtEl>
                                        <p:attrNameLst>
                                          <p:attrName>style.visibility</p:attrName>
                                        </p:attrNameLst>
                                      </p:cBhvr>
                                      <p:to>
                                        <p:strVal val="visible"/>
                                      </p:to>
                                    </p:set>
                                    <p:animEffect transition="in" filter="wipe(left)">
                                      <p:cBhvr>
                                        <p:cTn id="41" dur="500"/>
                                        <p:tgtEl>
                                          <p:spTgt spid="5427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4278"/>
                                        </p:tgtEl>
                                        <p:attrNameLst>
                                          <p:attrName>style.visibility</p:attrName>
                                        </p:attrNameLst>
                                      </p:cBhvr>
                                      <p:to>
                                        <p:strVal val="visible"/>
                                      </p:to>
                                    </p:set>
                                    <p:animEffect transition="in" filter="wipe(left)">
                                      <p:cBhvr>
                                        <p:cTn id="46" dur="500"/>
                                        <p:tgtEl>
                                          <p:spTgt spid="5427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4279"/>
                                        </p:tgtEl>
                                        <p:attrNameLst>
                                          <p:attrName>style.visibility</p:attrName>
                                        </p:attrNameLst>
                                      </p:cBhvr>
                                      <p:to>
                                        <p:strVal val="visible"/>
                                      </p:to>
                                    </p:set>
                                    <p:animEffect transition="in" filter="wipe(left)">
                                      <p:cBhvr>
                                        <p:cTn id="51" dur="500"/>
                                        <p:tgtEl>
                                          <p:spTgt spid="5427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4280"/>
                                        </p:tgtEl>
                                        <p:attrNameLst>
                                          <p:attrName>style.visibility</p:attrName>
                                        </p:attrNameLst>
                                      </p:cBhvr>
                                      <p:to>
                                        <p:strVal val="visible"/>
                                      </p:to>
                                    </p:set>
                                    <p:animEffect transition="in" filter="wipe(left)">
                                      <p:cBhvr>
                                        <p:cTn id="56" dur="500"/>
                                        <p:tgtEl>
                                          <p:spTgt spid="54280"/>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4281"/>
                                        </p:tgtEl>
                                        <p:attrNameLst>
                                          <p:attrName>style.visibility</p:attrName>
                                        </p:attrNameLst>
                                      </p:cBhvr>
                                      <p:to>
                                        <p:strVal val="visible"/>
                                      </p:to>
                                    </p:set>
                                    <p:animEffect transition="in" filter="wipe(left)">
                                      <p:cBhvr>
                                        <p:cTn id="61" dur="500"/>
                                        <p:tgtEl>
                                          <p:spTgt spid="5428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54282"/>
                                        </p:tgtEl>
                                        <p:attrNameLst>
                                          <p:attrName>style.visibility</p:attrName>
                                        </p:attrNameLst>
                                      </p:cBhvr>
                                      <p:to>
                                        <p:strVal val="visible"/>
                                      </p:to>
                                    </p:set>
                                    <p:animEffect transition="in" filter="wipe(left)">
                                      <p:cBhvr>
                                        <p:cTn id="66" dur="500"/>
                                        <p:tgtEl>
                                          <p:spTgt spid="5428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54283"/>
                                        </p:tgtEl>
                                        <p:attrNameLst>
                                          <p:attrName>style.visibility</p:attrName>
                                        </p:attrNameLst>
                                      </p:cBhvr>
                                      <p:to>
                                        <p:strVal val="visible"/>
                                      </p:to>
                                    </p:set>
                                    <p:animEffect transition="in" filter="wipe(left)">
                                      <p:cBhvr>
                                        <p:cTn id="71" dur="500"/>
                                        <p:tgtEl>
                                          <p:spTgt spid="5428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4284"/>
                                        </p:tgtEl>
                                        <p:attrNameLst>
                                          <p:attrName>style.visibility</p:attrName>
                                        </p:attrNameLst>
                                      </p:cBhvr>
                                      <p:to>
                                        <p:strVal val="visible"/>
                                      </p:to>
                                    </p:set>
                                    <p:animEffect transition="in" filter="wipe(left)">
                                      <p:cBhvr>
                                        <p:cTn id="76" dur="500"/>
                                        <p:tgtEl>
                                          <p:spTgt spid="54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p:bldP spid="54275" grpId="0"/>
      <p:bldP spid="54276" grpId="0" animBg="1"/>
      <p:bldP spid="54277" grpId="0"/>
      <p:bldP spid="54278" grpId="0"/>
      <p:bldP spid="54279" grpId="0" animBg="1"/>
      <p:bldP spid="54280" grpId="0"/>
      <p:bldP spid="54281" grpId="0" animBg="1"/>
      <p:bldP spid="54282" grpId="0"/>
      <p:bldP spid="54283" grpId="0" animBg="1"/>
      <p:bldP spid="54284" grpId="0" animBg="1"/>
      <p:bldP spid="54285" grpId="0"/>
      <p:bldP spid="54286" grpId="0"/>
      <p:bldP spid="54287" grpId="0"/>
      <p:bldP spid="5428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箭头连接符 13"/>
          <p:cNvCxnSpPr>
            <a:cxnSpLocks noChangeShapeType="1"/>
          </p:cNvCxnSpPr>
          <p:nvPr/>
        </p:nvCxnSpPr>
        <p:spPr bwMode="auto">
          <a:xfrm>
            <a:off x="1746424" y="2418656"/>
            <a:ext cx="4679950" cy="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3" name="直接箭头连接符 15"/>
          <p:cNvCxnSpPr>
            <a:cxnSpLocks noChangeShapeType="1"/>
          </p:cNvCxnSpPr>
          <p:nvPr/>
        </p:nvCxnSpPr>
        <p:spPr bwMode="auto">
          <a:xfrm flipV="1">
            <a:off x="1744837" y="727968"/>
            <a:ext cx="0" cy="1690688"/>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4" name="矩形 16"/>
          <p:cNvSpPr>
            <a:spLocks noChangeArrowheads="1"/>
          </p:cNvSpPr>
          <p:nvPr/>
        </p:nvSpPr>
        <p:spPr bwMode="auto">
          <a:xfrm>
            <a:off x="6132687" y="2290068"/>
            <a:ext cx="47128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i="1" dirty="0">
                <a:solidFill>
                  <a:srgbClr val="000000"/>
                </a:solidFill>
                <a:ea typeface="黑体" pitchFamily="49" charset="-122"/>
              </a:rPr>
              <a:t>X’</a:t>
            </a:r>
            <a:endParaRPr lang="zh-CN" altLang="en-US" sz="2800" b="1" u="sng" dirty="0">
              <a:solidFill>
                <a:srgbClr val="0000FF"/>
              </a:solidFill>
            </a:endParaRPr>
          </a:p>
        </p:txBody>
      </p:sp>
      <p:sp>
        <p:nvSpPr>
          <p:cNvPr id="5" name="矩形 28"/>
          <p:cNvSpPr>
            <a:spLocks noChangeArrowheads="1"/>
          </p:cNvSpPr>
          <p:nvPr/>
        </p:nvSpPr>
        <p:spPr bwMode="auto">
          <a:xfrm>
            <a:off x="1397174" y="496193"/>
            <a:ext cx="4672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i="1" dirty="0">
                <a:solidFill>
                  <a:srgbClr val="000000"/>
                </a:solidFill>
                <a:ea typeface="黑体" pitchFamily="49" charset="-122"/>
              </a:rPr>
              <a:t>Y’</a:t>
            </a:r>
            <a:endParaRPr lang="zh-CN" altLang="en-US" sz="2800" b="1" u="sng" dirty="0">
              <a:solidFill>
                <a:srgbClr val="0000FF"/>
              </a:solidFill>
            </a:endParaRPr>
          </a:p>
        </p:txBody>
      </p:sp>
      <p:sp>
        <p:nvSpPr>
          <p:cNvPr id="6" name="矩形 29"/>
          <p:cNvSpPr>
            <a:spLocks noChangeArrowheads="1"/>
          </p:cNvSpPr>
          <p:nvPr/>
        </p:nvSpPr>
        <p:spPr bwMode="auto">
          <a:xfrm>
            <a:off x="5783438" y="1385962"/>
            <a:ext cx="3413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i="1">
                <a:solidFill>
                  <a:srgbClr val="FF0000"/>
                </a:solidFill>
                <a:ea typeface="黑体" pitchFamily="49" charset="-122"/>
              </a:rPr>
              <a:t>v</a:t>
            </a:r>
            <a:endParaRPr lang="zh-CN" altLang="en-US" sz="2800" b="1" u="sng">
              <a:solidFill>
                <a:srgbClr val="FF0000"/>
              </a:solidFill>
            </a:endParaRPr>
          </a:p>
        </p:txBody>
      </p:sp>
      <p:sp>
        <p:nvSpPr>
          <p:cNvPr id="7" name="Line 19"/>
          <p:cNvSpPr>
            <a:spLocks noChangeShapeType="1"/>
          </p:cNvSpPr>
          <p:nvPr/>
        </p:nvSpPr>
        <p:spPr bwMode="auto">
          <a:xfrm>
            <a:off x="5443713" y="1687587"/>
            <a:ext cx="4000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 name="Line 19"/>
          <p:cNvSpPr>
            <a:spLocks noChangeShapeType="1"/>
          </p:cNvSpPr>
          <p:nvPr/>
        </p:nvSpPr>
        <p:spPr bwMode="auto">
          <a:xfrm>
            <a:off x="5443713" y="2422600"/>
            <a:ext cx="400050"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 name="矩形 32"/>
          <p:cNvSpPr>
            <a:spLocks noChangeArrowheads="1"/>
          </p:cNvSpPr>
          <p:nvPr/>
        </p:nvSpPr>
        <p:spPr bwMode="auto">
          <a:xfrm>
            <a:off x="5783438" y="2117800"/>
            <a:ext cx="34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i="1">
                <a:solidFill>
                  <a:srgbClr val="FF0000"/>
                </a:solidFill>
                <a:ea typeface="黑体" pitchFamily="49" charset="-122"/>
              </a:rPr>
              <a:t>v</a:t>
            </a:r>
            <a:endParaRPr lang="zh-CN" altLang="en-US" sz="2800" b="1" u="sng">
              <a:solidFill>
                <a:srgbClr val="FF0000"/>
              </a:solidFill>
            </a:endParaRPr>
          </a:p>
        </p:txBody>
      </p:sp>
      <p:sp>
        <p:nvSpPr>
          <p:cNvPr id="10" name="椭圆 9"/>
          <p:cNvSpPr/>
          <p:nvPr/>
        </p:nvSpPr>
        <p:spPr>
          <a:xfrm>
            <a:off x="2977890" y="2291308"/>
            <a:ext cx="30269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2966467" y="1556792"/>
            <a:ext cx="30269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3"/>
          <p:cNvCxnSpPr>
            <a:cxnSpLocks noChangeShapeType="1"/>
          </p:cNvCxnSpPr>
          <p:nvPr/>
        </p:nvCxnSpPr>
        <p:spPr bwMode="auto">
          <a:xfrm>
            <a:off x="1738487" y="4603502"/>
            <a:ext cx="4679950" cy="0"/>
          </a:xfrm>
          <a:prstGeom prst="straightConnector1">
            <a:avLst/>
          </a:prstGeom>
          <a:noFill/>
          <a:ln w="127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cxnSp>
        <p:nvCxnSpPr>
          <p:cNvPr id="13" name="直接箭头连接符 15"/>
          <p:cNvCxnSpPr>
            <a:cxnSpLocks noChangeShapeType="1"/>
          </p:cNvCxnSpPr>
          <p:nvPr/>
        </p:nvCxnSpPr>
        <p:spPr bwMode="auto">
          <a:xfrm flipV="1">
            <a:off x="1736900" y="2912814"/>
            <a:ext cx="0" cy="1690688"/>
          </a:xfrm>
          <a:prstGeom prst="straightConnector1">
            <a:avLst/>
          </a:prstGeom>
          <a:noFill/>
          <a:ln w="12700" algn="ctr">
            <a:solidFill>
              <a:srgbClr val="FF0000"/>
            </a:solidFill>
            <a:round/>
            <a:headEnd type="none" w="sm" len="sm"/>
            <a:tailEnd type="arrow" w="med" len="med"/>
          </a:ln>
          <a:extLst>
            <a:ext uri="{909E8E84-426E-40DD-AFC4-6F175D3DCCD1}">
              <a14:hiddenFill xmlns:a14="http://schemas.microsoft.com/office/drawing/2010/main">
                <a:noFill/>
              </a14:hiddenFill>
            </a:ext>
          </a:extLst>
        </p:spPr>
      </p:cxnSp>
      <p:sp>
        <p:nvSpPr>
          <p:cNvPr id="14" name="矩形 16"/>
          <p:cNvSpPr>
            <a:spLocks noChangeArrowheads="1"/>
          </p:cNvSpPr>
          <p:nvPr/>
        </p:nvSpPr>
        <p:spPr bwMode="auto">
          <a:xfrm>
            <a:off x="6124750" y="4474914"/>
            <a:ext cx="361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i="1" dirty="0">
                <a:solidFill>
                  <a:srgbClr val="FF0000"/>
                </a:solidFill>
                <a:ea typeface="黑体" pitchFamily="49" charset="-122"/>
              </a:rPr>
              <a:t>x</a:t>
            </a:r>
            <a:endParaRPr lang="zh-CN" altLang="en-US" sz="2800" b="1" u="sng" dirty="0">
              <a:solidFill>
                <a:srgbClr val="FF0000"/>
              </a:solidFill>
            </a:endParaRPr>
          </a:p>
        </p:txBody>
      </p:sp>
      <p:sp>
        <p:nvSpPr>
          <p:cNvPr id="15" name="矩形 28"/>
          <p:cNvSpPr>
            <a:spLocks noChangeArrowheads="1"/>
          </p:cNvSpPr>
          <p:nvPr/>
        </p:nvSpPr>
        <p:spPr bwMode="auto">
          <a:xfrm>
            <a:off x="1389237" y="2681039"/>
            <a:ext cx="35298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2800" b="1" i="1" dirty="0">
                <a:solidFill>
                  <a:srgbClr val="FF0000"/>
                </a:solidFill>
                <a:ea typeface="黑体" pitchFamily="49" charset="-122"/>
              </a:rPr>
              <a:t>y</a:t>
            </a:r>
            <a:endParaRPr lang="zh-CN" altLang="en-US" sz="2800" b="1" u="sng" dirty="0">
              <a:solidFill>
                <a:srgbClr val="FF0000"/>
              </a:solidFill>
            </a:endParaRPr>
          </a:p>
        </p:txBody>
      </p:sp>
      <p:cxnSp>
        <p:nvCxnSpPr>
          <p:cNvPr id="16" name="直接箭头连接符 15"/>
          <p:cNvCxnSpPr>
            <a:stCxn id="11" idx="0"/>
          </p:cNvCxnSpPr>
          <p:nvPr/>
        </p:nvCxnSpPr>
        <p:spPr>
          <a:xfrm flipV="1">
            <a:off x="3117813" y="1015306"/>
            <a:ext cx="0" cy="541486"/>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 name="对象 16"/>
          <p:cNvGraphicFramePr>
            <a:graphicFrameLocks noChangeAspect="1"/>
          </p:cNvGraphicFramePr>
          <p:nvPr>
            <p:extLst>
              <p:ext uri="{D42A27DB-BD31-4B8C-83A1-F6EECF244321}">
                <p14:modId xmlns:p14="http://schemas.microsoft.com/office/powerpoint/2010/main" val="1395656253"/>
              </p:ext>
            </p:extLst>
          </p:nvPr>
        </p:nvGraphicFramePr>
        <p:xfrm>
          <a:off x="2689151" y="224730"/>
          <a:ext cx="1960562" cy="1006475"/>
        </p:xfrm>
        <a:graphic>
          <a:graphicData uri="http://schemas.openxmlformats.org/presentationml/2006/ole">
            <mc:AlternateContent xmlns:mc="http://schemas.openxmlformats.org/markup-compatibility/2006">
              <mc:Choice xmlns:v="urn:schemas-microsoft-com:vml" Requires="v">
                <p:oleObj spid="_x0000_s51306" name="Equation" r:id="rId3" imgW="888840" imgH="457200" progId="Equation.DSMT4">
                  <p:embed/>
                </p:oleObj>
              </mc:Choice>
              <mc:Fallback>
                <p:oleObj name="Equation" r:id="rId3" imgW="888840" imgH="457200" progId="Equation.DSMT4">
                  <p:embed/>
                  <p:pic>
                    <p:nvPicPr>
                      <p:cNvPr id="0" name=""/>
                      <p:cNvPicPr/>
                      <p:nvPr/>
                    </p:nvPicPr>
                    <p:blipFill>
                      <a:blip r:embed="rId4"/>
                      <a:stretch>
                        <a:fillRect/>
                      </a:stretch>
                    </p:blipFill>
                    <p:spPr>
                      <a:xfrm>
                        <a:off x="2689151" y="224730"/>
                        <a:ext cx="1960562" cy="1006475"/>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3512056084"/>
              </p:ext>
            </p:extLst>
          </p:nvPr>
        </p:nvGraphicFramePr>
        <p:xfrm>
          <a:off x="304800" y="4868863"/>
          <a:ext cx="7353300" cy="1084262"/>
        </p:xfrm>
        <a:graphic>
          <a:graphicData uri="http://schemas.openxmlformats.org/presentationml/2006/ole">
            <mc:AlternateContent xmlns:mc="http://schemas.openxmlformats.org/markup-compatibility/2006">
              <mc:Choice xmlns:v="urn:schemas-microsoft-com:vml" Requires="v">
                <p:oleObj spid="_x0000_s51307" name="Equation" r:id="rId5" imgW="3098520" imgH="457200" progId="Equation.DSMT4">
                  <p:embed/>
                </p:oleObj>
              </mc:Choice>
              <mc:Fallback>
                <p:oleObj name="Equation" r:id="rId5" imgW="3098520" imgH="457200" progId="Equation.DSMT4">
                  <p:embed/>
                  <p:pic>
                    <p:nvPicPr>
                      <p:cNvPr id="0" name=""/>
                      <p:cNvPicPr>
                        <a:picLocks noChangeAspect="1" noChangeArrowheads="1"/>
                      </p:cNvPicPr>
                      <p:nvPr/>
                    </p:nvPicPr>
                    <p:blipFill>
                      <a:blip r:embed="rId6"/>
                      <a:srcRect/>
                      <a:stretch>
                        <a:fillRect/>
                      </a:stretch>
                    </p:blipFill>
                    <p:spPr bwMode="auto">
                      <a:xfrm>
                        <a:off x="304800" y="4868863"/>
                        <a:ext cx="7353300" cy="1084262"/>
                      </a:xfrm>
                      <a:prstGeom prst="rect">
                        <a:avLst/>
                      </a:prstGeom>
                      <a:noFill/>
                      <a:ln>
                        <a:noFill/>
                      </a:ln>
                    </p:spPr>
                  </p:pic>
                </p:oleObj>
              </mc:Fallback>
            </mc:AlternateContent>
          </a:graphicData>
        </a:graphic>
      </p:graphicFrame>
      <p:cxnSp>
        <p:nvCxnSpPr>
          <p:cNvPr id="19" name="直接箭头连接符 18"/>
          <p:cNvCxnSpPr/>
          <p:nvPr/>
        </p:nvCxnSpPr>
        <p:spPr>
          <a:xfrm flipV="1">
            <a:off x="5424264" y="1079724"/>
            <a:ext cx="0" cy="54148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424264" y="1800424"/>
            <a:ext cx="0" cy="26042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1" name="对象 20"/>
          <p:cNvGraphicFramePr>
            <a:graphicFrameLocks noChangeAspect="1"/>
          </p:cNvGraphicFramePr>
          <p:nvPr>
            <p:extLst>
              <p:ext uri="{D42A27DB-BD31-4B8C-83A1-F6EECF244321}">
                <p14:modId xmlns:p14="http://schemas.microsoft.com/office/powerpoint/2010/main" val="3152667883"/>
              </p:ext>
            </p:extLst>
          </p:nvPr>
        </p:nvGraphicFramePr>
        <p:xfrm>
          <a:off x="5346948" y="476994"/>
          <a:ext cx="622300" cy="701675"/>
        </p:xfrm>
        <a:graphic>
          <a:graphicData uri="http://schemas.openxmlformats.org/presentationml/2006/ole">
            <mc:AlternateContent xmlns:mc="http://schemas.openxmlformats.org/markup-compatibility/2006">
              <mc:Choice xmlns:v="urn:schemas-microsoft-com:vml" Requires="v">
                <p:oleObj spid="_x0000_s51308" name="Equation" r:id="rId7" imgW="203040" imgH="228600" progId="Equation.DSMT4">
                  <p:embed/>
                </p:oleObj>
              </mc:Choice>
              <mc:Fallback>
                <p:oleObj name="Equation" r:id="rId7" imgW="203040" imgH="228600" progId="Equation.DSMT4">
                  <p:embed/>
                  <p:pic>
                    <p:nvPicPr>
                      <p:cNvPr id="0" name=""/>
                      <p:cNvPicPr/>
                      <p:nvPr/>
                    </p:nvPicPr>
                    <p:blipFill>
                      <a:blip r:embed="rId8"/>
                      <a:stretch>
                        <a:fillRect/>
                      </a:stretch>
                    </p:blipFill>
                    <p:spPr>
                      <a:xfrm>
                        <a:off x="5346948" y="476994"/>
                        <a:ext cx="622300" cy="701675"/>
                      </a:xfrm>
                      <a:prstGeom prst="rect">
                        <a:avLst/>
                      </a:prstGeom>
                    </p:spPr>
                  </p:pic>
                </p:oleObj>
              </mc:Fallback>
            </mc:AlternateContent>
          </a:graphicData>
        </a:graphic>
      </p:graphicFrame>
      <p:graphicFrame>
        <p:nvGraphicFramePr>
          <p:cNvPr id="22" name="对象 21"/>
          <p:cNvGraphicFramePr>
            <a:graphicFrameLocks noChangeAspect="1"/>
          </p:cNvGraphicFramePr>
          <p:nvPr>
            <p:extLst>
              <p:ext uri="{D42A27DB-BD31-4B8C-83A1-F6EECF244321}">
                <p14:modId xmlns:p14="http://schemas.microsoft.com/office/powerpoint/2010/main" val="2390936713"/>
              </p:ext>
            </p:extLst>
          </p:nvPr>
        </p:nvGraphicFramePr>
        <p:xfrm>
          <a:off x="4724176" y="1539180"/>
          <a:ext cx="700088" cy="701675"/>
        </p:xfrm>
        <a:graphic>
          <a:graphicData uri="http://schemas.openxmlformats.org/presentationml/2006/ole">
            <mc:AlternateContent xmlns:mc="http://schemas.openxmlformats.org/markup-compatibility/2006">
              <mc:Choice xmlns:v="urn:schemas-microsoft-com:vml" Requires="v">
                <p:oleObj spid="_x0000_s51309" name="Equation" r:id="rId9" imgW="228600" imgH="228600" progId="Equation.DSMT4">
                  <p:embed/>
                </p:oleObj>
              </mc:Choice>
              <mc:Fallback>
                <p:oleObj name="Equation" r:id="rId9" imgW="228600" imgH="228600" progId="Equation.DSMT4">
                  <p:embed/>
                  <p:pic>
                    <p:nvPicPr>
                      <p:cNvPr id="0" name=""/>
                      <p:cNvPicPr>
                        <a:picLocks noChangeAspect="1" noChangeArrowheads="1"/>
                      </p:cNvPicPr>
                      <p:nvPr/>
                    </p:nvPicPr>
                    <p:blipFill>
                      <a:blip r:embed="rId10"/>
                      <a:srcRect/>
                      <a:stretch>
                        <a:fillRect/>
                      </a:stretch>
                    </p:blipFill>
                    <p:spPr bwMode="auto">
                      <a:xfrm>
                        <a:off x="4724176" y="1539180"/>
                        <a:ext cx="7000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椭圆 22"/>
          <p:cNvSpPr/>
          <p:nvPr/>
        </p:nvSpPr>
        <p:spPr>
          <a:xfrm>
            <a:off x="5271740" y="1550182"/>
            <a:ext cx="30269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274915" y="2286298"/>
            <a:ext cx="302692"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63084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4" grpId="0"/>
      <p:bldP spid="15" grpId="0"/>
      <p:bldP spid="23" grpId="0" animBg="1"/>
      <p:bldP spid="2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ext Box 2"/>
          <p:cNvSpPr txBox="1">
            <a:spLocks noChangeArrowheads="1"/>
          </p:cNvSpPr>
          <p:nvPr/>
        </p:nvSpPr>
        <p:spPr bwMode="auto">
          <a:xfrm>
            <a:off x="228600" y="1408113"/>
            <a:ext cx="487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0000CC"/>
                </a:solidFill>
                <a:latin typeface="宋体" pitchFamily="2" charset="-122"/>
                <a:sym typeface="Monotype Sorts" pitchFamily="2" charset="2"/>
              </a:rPr>
              <a:t>运动电荷在电磁场中受力：</a:t>
            </a:r>
          </a:p>
        </p:txBody>
      </p:sp>
      <p:sp>
        <p:nvSpPr>
          <p:cNvPr id="97283" name="Text Box 3"/>
          <p:cNvSpPr txBox="1">
            <a:spLocks noChangeArrowheads="1"/>
          </p:cNvSpPr>
          <p:nvPr/>
        </p:nvSpPr>
        <p:spPr bwMode="auto">
          <a:xfrm>
            <a:off x="371872" y="4760913"/>
            <a:ext cx="30480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dirty="0">
                <a:solidFill>
                  <a:srgbClr val="CC3300"/>
                </a:solidFill>
              </a:rPr>
              <a:t>洛仑兹力</a:t>
            </a:r>
            <a:endParaRPr lang="zh-CN" altLang="en-US" dirty="0">
              <a:solidFill>
                <a:srgbClr val="FF0033"/>
              </a:solidFill>
            </a:endParaRPr>
          </a:p>
        </p:txBody>
      </p:sp>
      <p:graphicFrame>
        <p:nvGraphicFramePr>
          <p:cNvPr id="97284" name="Object 4"/>
          <p:cNvGraphicFramePr>
            <a:graphicFrameLocks noChangeAspect="1"/>
          </p:cNvGraphicFramePr>
          <p:nvPr/>
        </p:nvGraphicFramePr>
        <p:xfrm>
          <a:off x="1905000" y="2017713"/>
          <a:ext cx="1657350" cy="550862"/>
        </p:xfrm>
        <a:graphic>
          <a:graphicData uri="http://schemas.openxmlformats.org/presentationml/2006/ole">
            <mc:AlternateContent xmlns:mc="http://schemas.openxmlformats.org/markup-compatibility/2006">
              <mc:Choice xmlns:v="urn:schemas-microsoft-com:vml" Requires="v">
                <p:oleObj spid="_x0000_s12806" name="Equation" r:id="rId4" imgW="1885950" imgH="466635" progId="Equation.3">
                  <p:embed/>
                </p:oleObj>
              </mc:Choice>
              <mc:Fallback>
                <p:oleObj name="Equation" r:id="rId4" imgW="1885950" imgH="46663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017713"/>
                        <a:ext cx="1657350" cy="550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1066800" y="4075113"/>
          <a:ext cx="1524000" cy="571500"/>
        </p:xfrm>
        <a:graphic>
          <a:graphicData uri="http://schemas.openxmlformats.org/presentationml/2006/ole">
            <mc:AlternateContent xmlns:mc="http://schemas.openxmlformats.org/markup-compatibility/2006">
              <mc:Choice xmlns:v="urn:schemas-microsoft-com:vml" Requires="v">
                <p:oleObj spid="_x0000_s12807" name="Equation" r:id="rId6" imgW="1266840" imgH="466635" progId="Equation.3">
                  <p:embed/>
                </p:oleObj>
              </mc:Choice>
              <mc:Fallback>
                <p:oleObj name="Equation" r:id="rId6" imgW="1266840" imgH="466635"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4075113"/>
                        <a:ext cx="1524000"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6"/>
          <p:cNvGraphicFramePr>
            <a:graphicFrameLocks noChangeAspect="1"/>
          </p:cNvGraphicFramePr>
          <p:nvPr/>
        </p:nvGraphicFramePr>
        <p:xfrm>
          <a:off x="4267200" y="3998913"/>
          <a:ext cx="2286000" cy="588962"/>
        </p:xfrm>
        <a:graphic>
          <a:graphicData uri="http://schemas.openxmlformats.org/presentationml/2006/ole">
            <mc:AlternateContent xmlns:mc="http://schemas.openxmlformats.org/markup-compatibility/2006">
              <mc:Choice xmlns:v="urn:schemas-microsoft-com:vml" Requires="v">
                <p:oleObj spid="_x0000_s12808" name="Equation" r:id="rId8" imgW="1847880" imgH="466635" progId="Equation.3">
                  <p:embed/>
                </p:oleObj>
              </mc:Choice>
              <mc:Fallback>
                <p:oleObj name="Equation" r:id="rId8" imgW="1847880" imgH="466635"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7200" y="3998913"/>
                        <a:ext cx="2286000"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7"/>
          <p:cNvGraphicFramePr>
            <a:graphicFrameLocks noChangeAspect="1"/>
          </p:cNvGraphicFramePr>
          <p:nvPr>
            <p:extLst>
              <p:ext uri="{D42A27DB-BD31-4B8C-83A1-F6EECF244321}">
                <p14:modId xmlns:p14="http://schemas.microsoft.com/office/powerpoint/2010/main" val="2067084413"/>
              </p:ext>
            </p:extLst>
          </p:nvPr>
        </p:nvGraphicFramePr>
        <p:xfrm>
          <a:off x="338534" y="5517232"/>
          <a:ext cx="2555875" cy="1039813"/>
        </p:xfrm>
        <a:graphic>
          <a:graphicData uri="http://schemas.openxmlformats.org/presentationml/2006/ole">
            <mc:AlternateContent xmlns:mc="http://schemas.openxmlformats.org/markup-compatibility/2006">
              <mc:Choice xmlns:v="urn:schemas-microsoft-com:vml" Requires="v">
                <p:oleObj spid="_x0000_s12809" name="公式" r:id="rId10" imgW="733320" imgH="247740" progId="Equation.3">
                  <p:embed/>
                </p:oleObj>
              </mc:Choice>
              <mc:Fallback>
                <p:oleObj name="公式" r:id="rId10" imgW="733320" imgH="24774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534" y="5517232"/>
                        <a:ext cx="2555875" cy="1039813"/>
                      </a:xfrm>
                      <a:prstGeom prst="rect">
                        <a:avLst/>
                      </a:prstGeom>
                      <a:gradFill rotWithShape="1">
                        <a:gsLst>
                          <a:gs pos="0">
                            <a:srgbClr val="FFFFCC"/>
                          </a:gs>
                          <a:gs pos="50000">
                            <a:srgbClr val="FFFFFF"/>
                          </a:gs>
                          <a:gs pos="100000">
                            <a:srgbClr val="FFFFCC"/>
                          </a:gs>
                        </a:gsLst>
                        <a:lin ang="5400000" scaled="1"/>
                      </a:gradFill>
                      <a:ln w="28575">
                        <a:solidFill>
                          <a:srgbClr val="FF33CC"/>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8"/>
          <p:cNvSpPr txBox="1">
            <a:spLocks noChangeArrowheads="1"/>
          </p:cNvSpPr>
          <p:nvPr/>
        </p:nvSpPr>
        <p:spPr bwMode="auto">
          <a:xfrm>
            <a:off x="3962400" y="3294063"/>
            <a:ext cx="2667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lgn="l" defTabSz="762000">
              <a:spcBef>
                <a:spcPct val="20000"/>
              </a:spcBef>
              <a:buChar char="•"/>
              <a:defRPr kumimoji="1" sz="3200">
                <a:solidFill>
                  <a:schemeClr val="tx1"/>
                </a:solidFill>
                <a:latin typeface="Times New Roman" pitchFamily="18" charset="0"/>
                <a:ea typeface="宋体" pitchFamily="2" charset="-122"/>
              </a:defRPr>
            </a:lvl1pPr>
            <a:lvl2pPr marL="742950" indent="-285750" algn="l" defTabSz="762000">
              <a:spcBef>
                <a:spcPct val="20000"/>
              </a:spcBef>
              <a:buChar char="–"/>
              <a:defRPr kumimoji="1" sz="2800">
                <a:solidFill>
                  <a:schemeClr val="tx1"/>
                </a:solidFill>
                <a:latin typeface="Times New Roman" pitchFamily="18" charset="0"/>
                <a:ea typeface="宋体" pitchFamily="2" charset="-122"/>
              </a:defRPr>
            </a:lvl2pPr>
            <a:lvl3pPr marL="1143000" indent="-228600" algn="l" defTabSz="762000">
              <a:spcBef>
                <a:spcPct val="20000"/>
              </a:spcBef>
              <a:buChar char="•"/>
              <a:defRPr kumimoji="1" sz="2400">
                <a:solidFill>
                  <a:schemeClr val="tx1"/>
                </a:solidFill>
                <a:latin typeface="Times New Roman" pitchFamily="18" charset="0"/>
                <a:ea typeface="宋体" pitchFamily="2" charset="-122"/>
              </a:defRPr>
            </a:lvl3pPr>
            <a:lvl4pPr marL="1600200" indent="-228600" algn="l" defTabSz="762000">
              <a:spcBef>
                <a:spcPct val="20000"/>
              </a:spcBef>
              <a:buChar char="–"/>
              <a:defRPr kumimoji="1" sz="2000">
                <a:solidFill>
                  <a:schemeClr val="tx1"/>
                </a:solidFill>
                <a:latin typeface="Times New Roman" pitchFamily="18" charset="0"/>
                <a:ea typeface="宋体" pitchFamily="2" charset="-122"/>
              </a:defRPr>
            </a:lvl4pPr>
            <a:lvl5pPr marL="2057400" indent="-228600" algn="l"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endParaRPr lang="en-US" altLang="zh-CN" sz="2800">
              <a:solidFill>
                <a:srgbClr val="0000CC"/>
              </a:solidFill>
            </a:endParaRPr>
          </a:p>
        </p:txBody>
      </p:sp>
      <p:grpSp>
        <p:nvGrpSpPr>
          <p:cNvPr id="2" name="Group 9"/>
          <p:cNvGrpSpPr>
            <a:grpSpLocks/>
          </p:cNvGrpSpPr>
          <p:nvPr/>
        </p:nvGrpSpPr>
        <p:grpSpPr bwMode="auto">
          <a:xfrm>
            <a:off x="5949950" y="990600"/>
            <a:ext cx="3117850" cy="2743200"/>
            <a:chOff x="3752" y="576"/>
            <a:chExt cx="1964" cy="1728"/>
          </a:xfrm>
        </p:grpSpPr>
        <p:sp>
          <p:nvSpPr>
            <p:cNvPr id="12312" name="Line 10"/>
            <p:cNvSpPr>
              <a:spLocks noChangeShapeType="1"/>
            </p:cNvSpPr>
            <p:nvPr/>
          </p:nvSpPr>
          <p:spPr bwMode="auto">
            <a:xfrm>
              <a:off x="4184" y="1728"/>
              <a:ext cx="1344"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Line 11"/>
            <p:cNvSpPr>
              <a:spLocks noChangeShapeType="1"/>
            </p:cNvSpPr>
            <p:nvPr/>
          </p:nvSpPr>
          <p:spPr bwMode="auto">
            <a:xfrm flipH="1">
              <a:off x="3752" y="1728"/>
              <a:ext cx="432" cy="43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4" name="Line 12"/>
            <p:cNvSpPr>
              <a:spLocks noChangeShapeType="1"/>
            </p:cNvSpPr>
            <p:nvPr/>
          </p:nvSpPr>
          <p:spPr bwMode="auto">
            <a:xfrm flipV="1">
              <a:off x="4184" y="720"/>
              <a:ext cx="0" cy="100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5" name="Oval 13"/>
            <p:cNvSpPr>
              <a:spLocks noChangeArrowheads="1"/>
            </p:cNvSpPr>
            <p:nvPr/>
          </p:nvSpPr>
          <p:spPr bwMode="auto">
            <a:xfrm>
              <a:off x="5000" y="1200"/>
              <a:ext cx="96" cy="96"/>
            </a:xfrm>
            <a:prstGeom prst="ellipse">
              <a:avLst/>
            </a:prstGeom>
            <a:solidFill>
              <a:schemeClr val="accent1"/>
            </a:solidFill>
            <a:ln w="19050">
              <a:solidFill>
                <a:schemeClr val="tx1"/>
              </a:solidFill>
              <a:round/>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16" name="Line 14"/>
            <p:cNvSpPr>
              <a:spLocks noChangeShapeType="1"/>
            </p:cNvSpPr>
            <p:nvPr/>
          </p:nvSpPr>
          <p:spPr bwMode="auto">
            <a:xfrm flipV="1">
              <a:off x="5048" y="1152"/>
              <a:ext cx="432" cy="9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Line 15"/>
            <p:cNvSpPr>
              <a:spLocks noChangeShapeType="1"/>
            </p:cNvSpPr>
            <p:nvPr/>
          </p:nvSpPr>
          <p:spPr bwMode="auto">
            <a:xfrm flipV="1">
              <a:off x="5048" y="864"/>
              <a:ext cx="96" cy="38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8" name="Line 16"/>
            <p:cNvSpPr>
              <a:spLocks noChangeShapeType="1"/>
            </p:cNvSpPr>
            <p:nvPr/>
          </p:nvSpPr>
          <p:spPr bwMode="auto">
            <a:xfrm flipV="1">
              <a:off x="5144" y="816"/>
              <a:ext cx="432" cy="96"/>
            </a:xfrm>
            <a:prstGeom prst="line">
              <a:avLst/>
            </a:prstGeom>
            <a:noFill/>
            <a:ln w="28575">
              <a:solidFill>
                <a:schemeClr val="accent2"/>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9" name="Line 17"/>
            <p:cNvSpPr>
              <a:spLocks noChangeShapeType="1"/>
            </p:cNvSpPr>
            <p:nvPr/>
          </p:nvSpPr>
          <p:spPr bwMode="auto">
            <a:xfrm flipV="1">
              <a:off x="5480" y="768"/>
              <a:ext cx="96" cy="384"/>
            </a:xfrm>
            <a:prstGeom prst="line">
              <a:avLst/>
            </a:prstGeom>
            <a:noFill/>
            <a:ln w="28575">
              <a:solidFill>
                <a:schemeClr val="accent2"/>
              </a:solidFill>
              <a:prstDash val="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18"/>
            <p:cNvSpPr>
              <a:spLocks noChangeShapeType="1"/>
            </p:cNvSpPr>
            <p:nvPr/>
          </p:nvSpPr>
          <p:spPr bwMode="auto">
            <a:xfrm flipV="1">
              <a:off x="5048" y="816"/>
              <a:ext cx="528" cy="432"/>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19"/>
            <p:cNvSpPr>
              <a:spLocks noChangeShapeType="1"/>
            </p:cNvSpPr>
            <p:nvPr/>
          </p:nvSpPr>
          <p:spPr bwMode="auto">
            <a:xfrm>
              <a:off x="5096" y="1296"/>
              <a:ext cx="240" cy="48"/>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Oval 20"/>
            <p:cNvSpPr>
              <a:spLocks noChangeArrowheads="1"/>
            </p:cNvSpPr>
            <p:nvPr/>
          </p:nvSpPr>
          <p:spPr bwMode="auto">
            <a:xfrm>
              <a:off x="4376" y="1440"/>
              <a:ext cx="192" cy="192"/>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323" name="Line 21"/>
            <p:cNvSpPr>
              <a:spLocks noChangeShapeType="1"/>
            </p:cNvSpPr>
            <p:nvPr/>
          </p:nvSpPr>
          <p:spPr bwMode="auto">
            <a:xfrm>
              <a:off x="4424" y="1536"/>
              <a:ext cx="9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Line 22"/>
            <p:cNvSpPr>
              <a:spLocks noChangeShapeType="1"/>
            </p:cNvSpPr>
            <p:nvPr/>
          </p:nvSpPr>
          <p:spPr bwMode="auto">
            <a:xfrm>
              <a:off x="4472" y="1488"/>
              <a:ext cx="0" cy="9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5" name="Text Box 23"/>
            <p:cNvSpPr txBox="1">
              <a:spLocks noChangeArrowheads="1"/>
            </p:cNvSpPr>
            <p:nvPr/>
          </p:nvSpPr>
          <p:spPr bwMode="auto">
            <a:xfrm>
              <a:off x="3820" y="20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x</a:t>
              </a:r>
              <a:endParaRPr lang="en-US" altLang="zh-CN" sz="2400" b="0" i="1">
                <a:solidFill>
                  <a:schemeClr val="accent2"/>
                </a:solidFill>
              </a:endParaRPr>
            </a:p>
          </p:txBody>
        </p:sp>
        <p:sp>
          <p:nvSpPr>
            <p:cNvPr id="12326" name="Text Box 24"/>
            <p:cNvSpPr txBox="1">
              <a:spLocks noChangeArrowheads="1"/>
            </p:cNvSpPr>
            <p:nvPr/>
          </p:nvSpPr>
          <p:spPr bwMode="auto">
            <a:xfrm>
              <a:off x="3982" y="746"/>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z</a:t>
              </a:r>
            </a:p>
          </p:txBody>
        </p:sp>
        <p:sp>
          <p:nvSpPr>
            <p:cNvPr id="12327" name="Text Box 25"/>
            <p:cNvSpPr txBox="1">
              <a:spLocks noChangeArrowheads="1"/>
            </p:cNvSpPr>
            <p:nvPr/>
          </p:nvSpPr>
          <p:spPr bwMode="auto">
            <a:xfrm>
              <a:off x="5336" y="1680"/>
              <a:ext cx="20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y</a:t>
              </a:r>
            </a:p>
          </p:txBody>
        </p:sp>
        <p:sp>
          <p:nvSpPr>
            <p:cNvPr id="12328" name="Text Box 26"/>
            <p:cNvSpPr txBox="1">
              <a:spLocks noChangeArrowheads="1"/>
            </p:cNvSpPr>
            <p:nvPr/>
          </p:nvSpPr>
          <p:spPr bwMode="auto">
            <a:xfrm>
              <a:off x="3967" y="1536"/>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O</a:t>
              </a:r>
            </a:p>
          </p:txBody>
        </p:sp>
        <p:sp>
          <p:nvSpPr>
            <p:cNvPr id="12329" name="Text Box 27"/>
            <p:cNvSpPr txBox="1">
              <a:spLocks noChangeArrowheads="1"/>
            </p:cNvSpPr>
            <p:nvPr/>
          </p:nvSpPr>
          <p:spPr bwMode="auto">
            <a:xfrm>
              <a:off x="4846" y="11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p>
          </p:txBody>
        </p:sp>
        <p:graphicFrame>
          <p:nvGraphicFramePr>
            <p:cNvPr id="12330" name="Object 28"/>
            <p:cNvGraphicFramePr>
              <a:graphicFrameLocks noChangeAspect="1"/>
            </p:cNvGraphicFramePr>
            <p:nvPr/>
          </p:nvGraphicFramePr>
          <p:xfrm>
            <a:off x="4508" y="912"/>
            <a:ext cx="191" cy="247"/>
          </p:xfrm>
          <a:graphic>
            <a:graphicData uri="http://schemas.openxmlformats.org/presentationml/2006/ole">
              <mc:AlternateContent xmlns:mc="http://schemas.openxmlformats.org/markup-compatibility/2006">
                <mc:Choice xmlns:v="urn:schemas-microsoft-com:vml" Requires="v">
                  <p:oleObj spid="_x0000_s12810" name="Equation" r:id="rId12" imgW="285660" imgH="371475" progId="Equation.3">
                    <p:embed/>
                  </p:oleObj>
                </mc:Choice>
                <mc:Fallback>
                  <p:oleObj name="Equation" r:id="rId12" imgW="285660" imgH="371475"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8" y="912"/>
                          <a:ext cx="191"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1" name="Object 29"/>
            <p:cNvGraphicFramePr>
              <a:graphicFrameLocks noChangeAspect="1"/>
            </p:cNvGraphicFramePr>
            <p:nvPr/>
          </p:nvGraphicFramePr>
          <p:xfrm>
            <a:off x="5288" y="1392"/>
            <a:ext cx="144" cy="199"/>
          </p:xfrm>
          <a:graphic>
            <a:graphicData uri="http://schemas.openxmlformats.org/presentationml/2006/ole">
              <mc:AlternateContent xmlns:mc="http://schemas.openxmlformats.org/markup-compatibility/2006">
                <mc:Choice xmlns:v="urn:schemas-microsoft-com:vml" Requires="v">
                  <p:oleObj spid="_x0000_s12811" name="公式" r:id="rId14" imgW="228501" imgH="317362" progId="Equation.3">
                    <p:embed/>
                  </p:oleObj>
                </mc:Choice>
                <mc:Fallback>
                  <p:oleObj name="公式" r:id="rId14" imgW="228501" imgH="317362"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88" y="1392"/>
                          <a:ext cx="144"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2" name="Object 30"/>
            <p:cNvGraphicFramePr>
              <a:graphicFrameLocks noChangeAspect="1"/>
            </p:cNvGraphicFramePr>
            <p:nvPr/>
          </p:nvGraphicFramePr>
          <p:xfrm>
            <a:off x="5472" y="576"/>
            <a:ext cx="215" cy="223"/>
          </p:xfrm>
          <a:graphic>
            <a:graphicData uri="http://schemas.openxmlformats.org/presentationml/2006/ole">
              <mc:AlternateContent xmlns:mc="http://schemas.openxmlformats.org/markup-compatibility/2006">
                <mc:Choice xmlns:v="urn:schemas-microsoft-com:vml" Requires="v">
                  <p:oleObj spid="_x0000_s12812" name="Equation" r:id="rId16" imgW="323730" imgH="333465" progId="Equation.3">
                    <p:embed/>
                  </p:oleObj>
                </mc:Choice>
                <mc:Fallback>
                  <p:oleObj name="Equation" r:id="rId16" imgW="323730" imgH="333465"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472" y="576"/>
                          <a:ext cx="215" cy="2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3" name="Object 31"/>
            <p:cNvGraphicFramePr>
              <a:graphicFrameLocks noChangeAspect="1"/>
            </p:cNvGraphicFramePr>
            <p:nvPr/>
          </p:nvGraphicFramePr>
          <p:xfrm>
            <a:off x="5476" y="1008"/>
            <a:ext cx="240" cy="303"/>
          </p:xfrm>
          <a:graphic>
            <a:graphicData uri="http://schemas.openxmlformats.org/presentationml/2006/ole">
              <mc:AlternateContent xmlns:mc="http://schemas.openxmlformats.org/markup-compatibility/2006">
                <mc:Choice xmlns:v="urn:schemas-microsoft-com:vml" Requires="v">
                  <p:oleObj spid="_x0000_s12813" name="Equation" r:id="rId18" imgW="362070" imgH="466635" progId="Equation.3">
                    <p:embed/>
                  </p:oleObj>
                </mc:Choice>
                <mc:Fallback>
                  <p:oleObj name="Equation" r:id="rId18" imgW="362070" imgH="466635" progId="Equation.3">
                    <p:embed/>
                    <p:pic>
                      <p:nvPicPr>
                        <p:cNvPr id="0" name="Object 3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76" y="1008"/>
                          <a:ext cx="240"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34" name="Object 32"/>
            <p:cNvGraphicFramePr>
              <a:graphicFrameLocks noChangeAspect="1"/>
            </p:cNvGraphicFramePr>
            <p:nvPr/>
          </p:nvGraphicFramePr>
          <p:xfrm>
            <a:off x="4892" y="576"/>
            <a:ext cx="295" cy="303"/>
          </p:xfrm>
          <a:graphic>
            <a:graphicData uri="http://schemas.openxmlformats.org/presentationml/2006/ole">
              <mc:AlternateContent xmlns:mc="http://schemas.openxmlformats.org/markup-compatibility/2006">
                <mc:Choice xmlns:v="urn:schemas-microsoft-com:vml" Requires="v">
                  <p:oleObj spid="_x0000_s12814" name="Equation" r:id="rId20" imgW="447660" imgH="466635" progId="Equation.3">
                    <p:embed/>
                  </p:oleObj>
                </mc:Choice>
                <mc:Fallback>
                  <p:oleObj name="Equation" r:id="rId20" imgW="447660" imgH="466635" progId="Equation.3">
                    <p:embed/>
                    <p:pic>
                      <p:nvPicPr>
                        <p:cNvPr id="0" name="Object 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92" y="576"/>
                          <a:ext cx="29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35" name="Line 33"/>
            <p:cNvSpPr>
              <a:spLocks noChangeShapeType="1"/>
            </p:cNvSpPr>
            <p:nvPr/>
          </p:nvSpPr>
          <p:spPr bwMode="auto">
            <a:xfrm flipV="1">
              <a:off x="4512" y="1152"/>
              <a:ext cx="48" cy="24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34"/>
          <p:cNvGrpSpPr>
            <a:grpSpLocks/>
          </p:cNvGrpSpPr>
          <p:nvPr/>
        </p:nvGrpSpPr>
        <p:grpSpPr bwMode="auto">
          <a:xfrm>
            <a:off x="4183063" y="4724400"/>
            <a:ext cx="2665412" cy="519113"/>
            <a:chOff x="1749" y="2961"/>
            <a:chExt cx="1679" cy="327"/>
          </a:xfrm>
        </p:grpSpPr>
        <p:graphicFrame>
          <p:nvGraphicFramePr>
            <p:cNvPr id="12310" name="Object 35"/>
            <p:cNvGraphicFramePr>
              <a:graphicFrameLocks noChangeAspect="1"/>
            </p:cNvGraphicFramePr>
            <p:nvPr/>
          </p:nvGraphicFramePr>
          <p:xfrm>
            <a:off x="1749" y="3000"/>
            <a:ext cx="219" cy="264"/>
          </p:xfrm>
          <a:graphic>
            <a:graphicData uri="http://schemas.openxmlformats.org/presentationml/2006/ole">
              <mc:AlternateContent xmlns:mc="http://schemas.openxmlformats.org/markup-compatibility/2006">
                <mc:Choice xmlns:v="urn:schemas-microsoft-com:vml" Requires="v">
                  <p:oleObj spid="_x0000_s12815" name="Equation" r:id="rId22" imgW="295380" imgH="362040" progId="Equation.3">
                    <p:embed/>
                  </p:oleObj>
                </mc:Choice>
                <mc:Fallback>
                  <p:oleObj name="Equation" r:id="rId22" imgW="295380" imgH="362040" progId="Equation.3">
                    <p:embed/>
                    <p:pic>
                      <p:nvPicPr>
                        <p:cNvPr id="0" name="Object 3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749" y="3000"/>
                          <a:ext cx="219"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1" name="Text Box 36"/>
            <p:cNvSpPr txBox="1">
              <a:spLocks noChangeArrowheads="1"/>
            </p:cNvSpPr>
            <p:nvPr/>
          </p:nvSpPr>
          <p:spPr bwMode="auto">
            <a:xfrm>
              <a:off x="1968" y="2961"/>
              <a:ext cx="146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0000CC"/>
                  </a:solidFill>
                  <a:latin typeface="宋体" pitchFamily="2" charset="-122"/>
                </a:rPr>
                <a:t>：</a:t>
              </a:r>
              <a:r>
                <a:rPr lang="zh-CN" altLang="en-US" sz="2800">
                  <a:solidFill>
                    <a:srgbClr val="CC3300"/>
                  </a:solidFill>
                  <a:latin typeface="宋体" pitchFamily="2" charset="-122"/>
                </a:rPr>
                <a:t>磁感应强度</a:t>
              </a:r>
              <a:endParaRPr lang="zh-CN" altLang="en-US" sz="2800">
                <a:solidFill>
                  <a:srgbClr val="0000CC"/>
                </a:solidFill>
                <a:latin typeface="宋体" pitchFamily="2" charset="-122"/>
              </a:endParaRPr>
            </a:p>
          </p:txBody>
        </p:sp>
      </p:grpSp>
      <p:sp>
        <p:nvSpPr>
          <p:cNvPr id="97317" name="Text Box 37"/>
          <p:cNvSpPr txBox="1">
            <a:spLocks noChangeArrowheads="1"/>
          </p:cNvSpPr>
          <p:nvPr/>
        </p:nvSpPr>
        <p:spPr bwMode="auto">
          <a:xfrm>
            <a:off x="6335713" y="3998913"/>
            <a:ext cx="19621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rgbClr val="CC3300"/>
                </a:solidFill>
              </a:rPr>
              <a:t>（磁场力）</a:t>
            </a:r>
          </a:p>
        </p:txBody>
      </p:sp>
      <p:sp>
        <p:nvSpPr>
          <p:cNvPr id="97318" name="AutoShape 38"/>
          <p:cNvSpPr>
            <a:spLocks noChangeArrowheads="1"/>
          </p:cNvSpPr>
          <p:nvPr/>
        </p:nvSpPr>
        <p:spPr bwMode="auto">
          <a:xfrm>
            <a:off x="76200" y="2779713"/>
            <a:ext cx="3048000" cy="1066800"/>
          </a:xfrm>
          <a:prstGeom prst="wedgeRoundRectCallout">
            <a:avLst>
              <a:gd name="adj1" fmla="val 32708"/>
              <a:gd name="adj2" fmla="val -68306"/>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CC3300"/>
                </a:solidFill>
              </a:rPr>
              <a:t>电场力，与电荷的运动状态无关</a:t>
            </a:r>
            <a:endParaRPr lang="en-US" altLang="zh-CN" sz="2400" b="0">
              <a:solidFill>
                <a:srgbClr val="CC3300"/>
              </a:solidFill>
            </a:endParaRPr>
          </a:p>
        </p:txBody>
      </p:sp>
      <p:sp>
        <p:nvSpPr>
          <p:cNvPr id="97319" name="AutoShape 39"/>
          <p:cNvSpPr>
            <a:spLocks noChangeArrowheads="1"/>
          </p:cNvSpPr>
          <p:nvPr/>
        </p:nvSpPr>
        <p:spPr bwMode="auto">
          <a:xfrm>
            <a:off x="3276600" y="2855913"/>
            <a:ext cx="2667000" cy="990600"/>
          </a:xfrm>
          <a:prstGeom prst="wedgeRoundRectCallout">
            <a:avLst>
              <a:gd name="adj1" fmla="val -45833"/>
              <a:gd name="adj2" fmla="val -73880"/>
              <a:gd name="adj3" fmla="val 1666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rgbClr val="CC3300"/>
                </a:solidFill>
              </a:rPr>
              <a:t>磁场力，运动电荷才受磁力</a:t>
            </a:r>
            <a:endParaRPr lang="en-US" altLang="zh-CN" sz="2800">
              <a:solidFill>
                <a:srgbClr val="CC3300"/>
              </a:solidFill>
            </a:endParaRPr>
          </a:p>
        </p:txBody>
      </p:sp>
      <p:sp>
        <p:nvSpPr>
          <p:cNvPr id="97320" name="Text Box 40"/>
          <p:cNvSpPr txBox="1">
            <a:spLocks noChangeArrowheads="1"/>
          </p:cNvSpPr>
          <p:nvPr/>
        </p:nvSpPr>
        <p:spPr bwMode="auto">
          <a:xfrm>
            <a:off x="2692400" y="4065588"/>
            <a:ext cx="1489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rgbClr val="CC3300"/>
                </a:solidFill>
              </a:rPr>
              <a:t>(</a:t>
            </a:r>
            <a:r>
              <a:rPr lang="zh-CN" altLang="en-US" sz="2800">
                <a:solidFill>
                  <a:srgbClr val="CC3300"/>
                </a:solidFill>
              </a:rPr>
              <a:t>电场力</a:t>
            </a:r>
            <a:r>
              <a:rPr lang="en-US" altLang="zh-CN" sz="2800">
                <a:solidFill>
                  <a:srgbClr val="CC3300"/>
                </a:solidFill>
              </a:rPr>
              <a:t>)</a:t>
            </a:r>
          </a:p>
        </p:txBody>
      </p:sp>
      <p:grpSp>
        <p:nvGrpSpPr>
          <p:cNvPr id="4" name="Group 41"/>
          <p:cNvGrpSpPr>
            <a:grpSpLocks/>
          </p:cNvGrpSpPr>
          <p:nvPr/>
        </p:nvGrpSpPr>
        <p:grpSpPr bwMode="auto">
          <a:xfrm>
            <a:off x="7162800" y="4760913"/>
            <a:ext cx="1600200" cy="533400"/>
            <a:chOff x="4368" y="2832"/>
            <a:chExt cx="1008" cy="336"/>
          </a:xfrm>
        </p:grpSpPr>
        <p:sp>
          <p:nvSpPr>
            <p:cNvPr id="12308" name="AutoShape 42"/>
            <p:cNvSpPr>
              <a:spLocks noChangeArrowheads="1"/>
            </p:cNvSpPr>
            <p:nvPr/>
          </p:nvSpPr>
          <p:spPr bwMode="auto">
            <a:xfrm>
              <a:off x="4368" y="2832"/>
              <a:ext cx="1008" cy="336"/>
            </a:xfrm>
            <a:prstGeom prst="wedgeEllipseCallout">
              <a:avLst>
                <a:gd name="adj1" fmla="val -92065"/>
                <a:gd name="adj2" fmla="val -86903"/>
              </a:avLst>
            </a:prstGeom>
            <a:solidFill>
              <a:srgbClr val="CCFFFF"/>
            </a:solidFill>
            <a:ln w="28575">
              <a:solidFill>
                <a:srgbClr val="00CC66"/>
              </a:solidFill>
              <a:miter lim="800000"/>
              <a:headEnd/>
              <a:tailEnd/>
            </a:ln>
          </p:spPr>
          <p:txBody>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800"/>
            </a:p>
          </p:txBody>
        </p:sp>
        <p:sp>
          <p:nvSpPr>
            <p:cNvPr id="12309" name="Text Box 43"/>
            <p:cNvSpPr txBox="1">
              <a:spLocks noChangeArrowheads="1"/>
            </p:cNvSpPr>
            <p:nvPr/>
          </p:nvSpPr>
          <p:spPr bwMode="auto">
            <a:xfrm>
              <a:off x="4416" y="2832"/>
              <a:ext cx="8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rgbClr val="0000CC"/>
                  </a:solidFill>
                  <a:latin typeface="宋体" pitchFamily="2" charset="-122"/>
                  <a:sym typeface="Monotype Sorts" pitchFamily="2" charset="2"/>
                </a:rPr>
                <a:t>实验表明</a:t>
              </a:r>
            </a:p>
          </p:txBody>
        </p:sp>
      </p:grpSp>
      <p:sp>
        <p:nvSpPr>
          <p:cNvPr id="97324" name="Text Box 44"/>
          <p:cNvSpPr txBox="1">
            <a:spLocks noChangeArrowheads="1"/>
          </p:cNvSpPr>
          <p:nvPr/>
        </p:nvSpPr>
        <p:spPr bwMode="auto">
          <a:xfrm>
            <a:off x="381000" y="111125"/>
            <a:ext cx="28368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10000"/>
              </a:lnSpc>
              <a:spcBef>
                <a:spcPct val="0"/>
              </a:spcBef>
              <a:buFontTx/>
              <a:buNone/>
            </a:pPr>
            <a:r>
              <a:rPr lang="en-US" altLang="zh-CN">
                <a:solidFill>
                  <a:srgbClr val="CC3300"/>
                </a:solidFill>
                <a:latin typeface="宋体" pitchFamily="2" charset="-122"/>
                <a:sym typeface="Monotype Sorts" pitchFamily="2" charset="2"/>
              </a:rPr>
              <a:t>2</a:t>
            </a:r>
            <a:r>
              <a:rPr lang="zh-CN" altLang="en-US">
                <a:solidFill>
                  <a:srgbClr val="CC3300"/>
                </a:solidFill>
                <a:latin typeface="宋体" pitchFamily="2" charset="-122"/>
                <a:sym typeface="Monotype Sorts" pitchFamily="2" charset="2"/>
              </a:rPr>
              <a:t>、</a:t>
            </a:r>
            <a:r>
              <a:rPr lang="zh-CN" altLang="en-US">
                <a:solidFill>
                  <a:srgbClr val="CC3300"/>
                </a:solidFill>
                <a:latin typeface="宋体" pitchFamily="2" charset="-122"/>
              </a:rPr>
              <a:t>磁感应强度</a:t>
            </a:r>
          </a:p>
        </p:txBody>
      </p:sp>
      <p:grpSp>
        <p:nvGrpSpPr>
          <p:cNvPr id="5" name="Group 45"/>
          <p:cNvGrpSpPr>
            <a:grpSpLocks/>
          </p:cNvGrpSpPr>
          <p:nvPr/>
        </p:nvGrpSpPr>
        <p:grpSpPr bwMode="auto">
          <a:xfrm>
            <a:off x="395288" y="692150"/>
            <a:ext cx="5472112" cy="649288"/>
            <a:chOff x="-1066" y="390"/>
            <a:chExt cx="3447" cy="409"/>
          </a:xfrm>
        </p:grpSpPr>
        <p:sp>
          <p:nvSpPr>
            <p:cNvPr id="12306" name="Text Box 46"/>
            <p:cNvSpPr txBox="1">
              <a:spLocks noChangeArrowheads="1"/>
            </p:cNvSpPr>
            <p:nvPr/>
          </p:nvSpPr>
          <p:spPr bwMode="auto">
            <a:xfrm>
              <a:off x="-1066" y="432"/>
              <a:ext cx="3175" cy="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15000"/>
                </a:lnSpc>
                <a:spcBef>
                  <a:spcPct val="0"/>
                </a:spcBef>
                <a:buFontTx/>
                <a:buNone/>
              </a:pPr>
              <a:r>
                <a:rPr lang="en-US" altLang="zh-CN" sz="2800">
                  <a:solidFill>
                    <a:srgbClr val="0000CC"/>
                  </a:solidFill>
                  <a:latin typeface="宋体" pitchFamily="2" charset="-122"/>
                </a:rPr>
                <a:t> </a:t>
              </a:r>
              <a:r>
                <a:rPr lang="zh-CN" altLang="en-US" sz="2800">
                  <a:solidFill>
                    <a:srgbClr val="0000CC"/>
                  </a:solidFill>
                  <a:latin typeface="宋体" pitchFamily="2" charset="-122"/>
                </a:rPr>
                <a:t>描写磁场强弱的物理量，</a:t>
              </a:r>
              <a:r>
                <a:rPr lang="zh-CN" altLang="en-US" sz="2800">
                  <a:solidFill>
                    <a:srgbClr val="0000CC"/>
                  </a:solidFill>
                </a:rPr>
                <a:t>矢量</a:t>
              </a:r>
            </a:p>
          </p:txBody>
        </p:sp>
        <p:graphicFrame>
          <p:nvGraphicFramePr>
            <p:cNvPr id="12307" name="Object 47"/>
            <p:cNvGraphicFramePr>
              <a:graphicFrameLocks noChangeAspect="1"/>
            </p:cNvGraphicFramePr>
            <p:nvPr/>
          </p:nvGraphicFramePr>
          <p:xfrm>
            <a:off x="2086" y="390"/>
            <a:ext cx="295" cy="363"/>
          </p:xfrm>
          <a:graphic>
            <a:graphicData uri="http://schemas.openxmlformats.org/presentationml/2006/ole">
              <mc:AlternateContent xmlns:mc="http://schemas.openxmlformats.org/markup-compatibility/2006">
                <mc:Choice xmlns:v="urn:schemas-microsoft-com:vml" Requires="v">
                  <p:oleObj spid="_x0000_s12816" name="公式" r:id="rId24" imgW="142830" imgH="180885" progId="Equation.3">
                    <p:embed/>
                  </p:oleObj>
                </mc:Choice>
                <mc:Fallback>
                  <p:oleObj name="公式" r:id="rId24" imgW="142830" imgH="180885" progId="Equation.3">
                    <p:embed/>
                    <p:pic>
                      <p:nvPicPr>
                        <p:cNvPr id="0" name="Object 4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086" y="390"/>
                          <a:ext cx="295"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 name="对象 6"/>
          <p:cNvGraphicFramePr>
            <a:graphicFrameLocks noChangeAspect="1"/>
          </p:cNvGraphicFramePr>
          <p:nvPr>
            <p:extLst>
              <p:ext uri="{D42A27DB-BD31-4B8C-83A1-F6EECF244321}">
                <p14:modId xmlns:p14="http://schemas.microsoft.com/office/powerpoint/2010/main" val="1573139513"/>
              </p:ext>
            </p:extLst>
          </p:nvPr>
        </p:nvGraphicFramePr>
        <p:xfrm>
          <a:off x="4107507" y="5445125"/>
          <a:ext cx="4352925" cy="1171575"/>
        </p:xfrm>
        <a:graphic>
          <a:graphicData uri="http://schemas.openxmlformats.org/presentationml/2006/ole">
            <mc:AlternateContent xmlns:mc="http://schemas.openxmlformats.org/markup-compatibility/2006">
              <mc:Choice xmlns:v="urn:schemas-microsoft-com:vml" Requires="v">
                <p:oleObj spid="_x0000_s12817" name="Equation" r:id="rId26" imgW="1498320" imgH="507960" progId="Equation.DSMT4">
                  <p:embed/>
                </p:oleObj>
              </mc:Choice>
              <mc:Fallback>
                <p:oleObj name="Equation" r:id="rId26" imgW="1498320" imgH="507960" progId="Equation.DSMT4">
                  <p:embed/>
                  <p:pic>
                    <p:nvPicPr>
                      <p:cNvPr id="0" name="对象 2"/>
                      <p:cNvPicPr>
                        <a:picLocks noChangeAspect="1" noChangeArrowheads="1"/>
                      </p:cNvPicPr>
                      <p:nvPr/>
                    </p:nvPicPr>
                    <p:blipFill>
                      <a:blip r:embed="rId27"/>
                      <a:srcRect/>
                      <a:stretch>
                        <a:fillRect/>
                      </a:stretch>
                    </p:blipFill>
                    <p:spPr bwMode="auto">
                      <a:xfrm>
                        <a:off x="4107507" y="5445125"/>
                        <a:ext cx="4352925" cy="1171575"/>
                      </a:xfrm>
                      <a:prstGeom prst="rect">
                        <a:avLst/>
                      </a:prstGeom>
                      <a:gradFill rotWithShape="1">
                        <a:gsLst>
                          <a:gs pos="0">
                            <a:srgbClr val="FFFFCC"/>
                          </a:gs>
                          <a:gs pos="50000">
                            <a:srgbClr val="FFFFFF"/>
                          </a:gs>
                          <a:gs pos="100000">
                            <a:srgbClr val="FFFFCC"/>
                          </a:gs>
                        </a:gsLst>
                        <a:lin ang="5400000" scaled="1"/>
                      </a:gradFill>
                      <a:ln w="28575">
                        <a:solidFill>
                          <a:srgbClr val="FF33CC"/>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7324"/>
                                        </p:tgtEl>
                                        <p:attrNameLst>
                                          <p:attrName>style.visibility</p:attrName>
                                        </p:attrNameLst>
                                      </p:cBhvr>
                                      <p:to>
                                        <p:strVal val="visible"/>
                                      </p:to>
                                    </p:set>
                                    <p:animEffect transition="in" filter="blinds(horizontal)">
                                      <p:cBhvr>
                                        <p:cTn id="7" dur="500"/>
                                        <p:tgtEl>
                                          <p:spTgt spid="973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7282"/>
                                        </p:tgtEl>
                                        <p:attrNameLst>
                                          <p:attrName>style.visibility</p:attrName>
                                        </p:attrNameLst>
                                      </p:cBhvr>
                                      <p:to>
                                        <p:strVal val="visible"/>
                                      </p:to>
                                    </p:set>
                                    <p:animEffect transition="in" filter="wipe(left)">
                                      <p:cBhvr>
                                        <p:cTn id="17" dur="500"/>
                                        <p:tgtEl>
                                          <p:spTgt spid="97282"/>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97284"/>
                                        </p:tgtEl>
                                        <p:attrNameLst>
                                          <p:attrName>style.visibility</p:attrName>
                                        </p:attrNameLst>
                                      </p:cBhvr>
                                      <p:to>
                                        <p:strVal val="visible"/>
                                      </p:to>
                                    </p:set>
                                    <p:animEffect transition="in" filter="wipe(left)">
                                      <p:cBhvr>
                                        <p:cTn id="26" dur="500"/>
                                        <p:tgtEl>
                                          <p:spTgt spid="9728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97318"/>
                                        </p:tgtEl>
                                        <p:attrNameLst>
                                          <p:attrName>style.visibility</p:attrName>
                                        </p:attrNameLst>
                                      </p:cBhvr>
                                      <p:to>
                                        <p:strVal val="visible"/>
                                      </p:to>
                                    </p:set>
                                    <p:animEffect transition="in" filter="wipe(up)">
                                      <p:cBhvr>
                                        <p:cTn id="31" dur="500"/>
                                        <p:tgtEl>
                                          <p:spTgt spid="9731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97319"/>
                                        </p:tgtEl>
                                        <p:attrNameLst>
                                          <p:attrName>style.visibility</p:attrName>
                                        </p:attrNameLst>
                                      </p:cBhvr>
                                      <p:to>
                                        <p:strVal val="visible"/>
                                      </p:to>
                                    </p:set>
                                    <p:animEffect transition="in" filter="wipe(up)">
                                      <p:cBhvr>
                                        <p:cTn id="36" dur="500"/>
                                        <p:tgtEl>
                                          <p:spTgt spid="97319"/>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97285"/>
                                        </p:tgtEl>
                                        <p:attrNameLst>
                                          <p:attrName>style.visibility</p:attrName>
                                        </p:attrNameLst>
                                      </p:cBhvr>
                                      <p:to>
                                        <p:strVal val="visible"/>
                                      </p:to>
                                    </p:set>
                                    <p:animEffect transition="in" filter="wipe(left)">
                                      <p:cBhvr>
                                        <p:cTn id="41" dur="500"/>
                                        <p:tgtEl>
                                          <p:spTgt spid="97285"/>
                                        </p:tgtEl>
                                      </p:cBhvr>
                                    </p:animEffect>
                                  </p:childTnLst>
                                </p:cTn>
                              </p:par>
                            </p:childTnLst>
                          </p:cTn>
                        </p:par>
                        <p:par>
                          <p:cTn id="42" fill="hold" nodeType="afterGroup">
                            <p:stCondLst>
                              <p:cond delay="500"/>
                            </p:stCondLst>
                            <p:childTnLst>
                              <p:par>
                                <p:cTn id="43" presetID="3" presetClass="entr" presetSubtype="10" fill="hold" grpId="0" nodeType="afterEffect">
                                  <p:stCondLst>
                                    <p:cond delay="0"/>
                                  </p:stCondLst>
                                  <p:childTnLst>
                                    <p:set>
                                      <p:cBhvr>
                                        <p:cTn id="44" dur="1" fill="hold">
                                          <p:stCondLst>
                                            <p:cond delay="0"/>
                                          </p:stCondLst>
                                        </p:cTn>
                                        <p:tgtEl>
                                          <p:spTgt spid="97320"/>
                                        </p:tgtEl>
                                        <p:attrNameLst>
                                          <p:attrName>style.visibility</p:attrName>
                                        </p:attrNameLst>
                                      </p:cBhvr>
                                      <p:to>
                                        <p:strVal val="visible"/>
                                      </p:to>
                                    </p:set>
                                    <p:animEffect transition="in" filter="blinds(horizontal)">
                                      <p:cBhvr>
                                        <p:cTn id="45" dur="500"/>
                                        <p:tgtEl>
                                          <p:spTgt spid="973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97286"/>
                                        </p:tgtEl>
                                        <p:attrNameLst>
                                          <p:attrName>style.visibility</p:attrName>
                                        </p:attrNameLst>
                                      </p:cBhvr>
                                      <p:to>
                                        <p:strVal val="visible"/>
                                      </p:to>
                                    </p:set>
                                    <p:animEffect transition="in" filter="wipe(left)">
                                      <p:cBhvr>
                                        <p:cTn id="50" dur="500"/>
                                        <p:tgtEl>
                                          <p:spTgt spid="97286"/>
                                        </p:tgtEl>
                                      </p:cBhvr>
                                    </p:animEffect>
                                  </p:childTnLst>
                                </p:cTn>
                              </p:par>
                            </p:childTnLst>
                          </p:cTn>
                        </p:par>
                        <p:par>
                          <p:cTn id="51" fill="hold" nodeType="afterGroup">
                            <p:stCondLst>
                              <p:cond delay="500"/>
                            </p:stCondLst>
                            <p:childTnLst>
                              <p:par>
                                <p:cTn id="52" presetID="3" presetClass="entr" presetSubtype="10"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blinds(horizontal)">
                                      <p:cBhvr>
                                        <p:cTn id="54" dur="500"/>
                                        <p:tgtEl>
                                          <p:spTgt spid="4"/>
                                        </p:tgtEl>
                                      </p:cBhvr>
                                    </p:animEffect>
                                  </p:childTnLst>
                                </p:cTn>
                              </p:par>
                            </p:childTnLst>
                          </p:cTn>
                        </p:par>
                        <p:par>
                          <p:cTn id="55" fill="hold" nodeType="afterGroup">
                            <p:stCondLst>
                              <p:cond delay="1000"/>
                            </p:stCondLst>
                            <p:childTnLst>
                              <p:par>
                                <p:cTn id="56" presetID="3" presetClass="entr" presetSubtype="10" fill="hold" grpId="0" nodeType="afterEffect">
                                  <p:stCondLst>
                                    <p:cond delay="0"/>
                                  </p:stCondLst>
                                  <p:childTnLst>
                                    <p:set>
                                      <p:cBhvr>
                                        <p:cTn id="57" dur="1" fill="hold">
                                          <p:stCondLst>
                                            <p:cond delay="0"/>
                                          </p:stCondLst>
                                        </p:cTn>
                                        <p:tgtEl>
                                          <p:spTgt spid="97317"/>
                                        </p:tgtEl>
                                        <p:attrNameLst>
                                          <p:attrName>style.visibility</p:attrName>
                                        </p:attrNameLst>
                                      </p:cBhvr>
                                      <p:to>
                                        <p:strVal val="visible"/>
                                      </p:to>
                                    </p:set>
                                    <p:animEffect transition="in" filter="blinds(horizontal)">
                                      <p:cBhvr>
                                        <p:cTn id="58" dur="500"/>
                                        <p:tgtEl>
                                          <p:spTgt spid="97317"/>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wipe(left)">
                                      <p:cBhvr>
                                        <p:cTn id="63" dur="500"/>
                                        <p:tgtEl>
                                          <p:spTgt spid="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97283"/>
                                        </p:tgtEl>
                                        <p:attrNameLst>
                                          <p:attrName>style.visibility</p:attrName>
                                        </p:attrNameLst>
                                      </p:cBhvr>
                                      <p:to>
                                        <p:strVal val="visible"/>
                                      </p:to>
                                    </p:set>
                                    <p:animEffect transition="in" filter="wipe(left)">
                                      <p:cBhvr>
                                        <p:cTn id="68" dur="500"/>
                                        <p:tgtEl>
                                          <p:spTgt spid="97283"/>
                                        </p:tgtEl>
                                      </p:cBhvr>
                                    </p:animEffect>
                                  </p:childTnLst>
                                </p:cTn>
                              </p:par>
                            </p:childTnLst>
                          </p:cTn>
                        </p:par>
                        <p:par>
                          <p:cTn id="69" fill="hold" nodeType="afterGroup">
                            <p:stCondLst>
                              <p:cond delay="500"/>
                            </p:stCondLst>
                            <p:childTnLst>
                              <p:par>
                                <p:cTn id="70" presetID="23" presetClass="entr" presetSubtype="16" fill="hold" nodeType="afterEffect">
                                  <p:stCondLst>
                                    <p:cond delay="0"/>
                                  </p:stCondLst>
                                  <p:childTnLst>
                                    <p:set>
                                      <p:cBhvr>
                                        <p:cTn id="71" dur="1" fill="hold">
                                          <p:stCondLst>
                                            <p:cond delay="0"/>
                                          </p:stCondLst>
                                        </p:cTn>
                                        <p:tgtEl>
                                          <p:spTgt spid="97287"/>
                                        </p:tgtEl>
                                        <p:attrNameLst>
                                          <p:attrName>style.visibility</p:attrName>
                                        </p:attrNameLst>
                                      </p:cBhvr>
                                      <p:to>
                                        <p:strVal val="visible"/>
                                      </p:to>
                                    </p:set>
                                    <p:anim calcmode="lin" valueType="num">
                                      <p:cBhvr>
                                        <p:cTn id="72" dur="500" fill="hold"/>
                                        <p:tgtEl>
                                          <p:spTgt spid="97287"/>
                                        </p:tgtEl>
                                        <p:attrNameLst>
                                          <p:attrName>ppt_w</p:attrName>
                                        </p:attrNameLst>
                                      </p:cBhvr>
                                      <p:tavLst>
                                        <p:tav tm="0">
                                          <p:val>
                                            <p:fltVal val="0"/>
                                          </p:val>
                                        </p:tav>
                                        <p:tav tm="100000">
                                          <p:val>
                                            <p:strVal val="#ppt_w"/>
                                          </p:val>
                                        </p:tav>
                                      </p:tavLst>
                                    </p:anim>
                                    <p:anim calcmode="lin" valueType="num">
                                      <p:cBhvr>
                                        <p:cTn id="73" dur="500" fill="hold"/>
                                        <p:tgtEl>
                                          <p:spTgt spid="97287"/>
                                        </p:tgtEl>
                                        <p:attrNameLst>
                                          <p:attrName>ppt_h</p:attrName>
                                        </p:attrNameLst>
                                      </p:cBhvr>
                                      <p:tavLst>
                                        <p:tav tm="0">
                                          <p:val>
                                            <p:fltVal val="0"/>
                                          </p:val>
                                        </p:tav>
                                        <p:tav tm="100000">
                                          <p:val>
                                            <p:strVal val="#ppt_h"/>
                                          </p:val>
                                        </p:tav>
                                      </p:tavLst>
                                    </p:anim>
                                  </p:childTnLst>
                                </p:cTn>
                              </p:par>
                            </p:childTnLst>
                          </p:cTn>
                        </p:par>
                        <p:par>
                          <p:cTn id="74" fill="hold">
                            <p:stCondLst>
                              <p:cond delay="1000"/>
                            </p:stCondLst>
                            <p:childTnLst>
                              <p:par>
                                <p:cTn id="75" presetID="23" presetClass="entr" presetSubtype="16" fill="hold" nodeType="afterEffect">
                                  <p:stCondLst>
                                    <p:cond delay="0"/>
                                  </p:stCondLst>
                                  <p:childTnLst>
                                    <p:set>
                                      <p:cBhvr>
                                        <p:cTn id="76" dur="1" fill="hold">
                                          <p:stCondLst>
                                            <p:cond delay="0"/>
                                          </p:stCondLst>
                                        </p:cTn>
                                        <p:tgtEl>
                                          <p:spTgt spid="7"/>
                                        </p:tgtEl>
                                        <p:attrNameLst>
                                          <p:attrName>style.visibility</p:attrName>
                                        </p:attrNameLst>
                                      </p:cBhvr>
                                      <p:to>
                                        <p:strVal val="visible"/>
                                      </p:to>
                                    </p:set>
                                    <p:anim calcmode="lin" valueType="num">
                                      <p:cBhvr>
                                        <p:cTn id="77" dur="500" fill="hold"/>
                                        <p:tgtEl>
                                          <p:spTgt spid="7"/>
                                        </p:tgtEl>
                                        <p:attrNameLst>
                                          <p:attrName>ppt_w</p:attrName>
                                        </p:attrNameLst>
                                      </p:cBhvr>
                                      <p:tavLst>
                                        <p:tav tm="0">
                                          <p:val>
                                            <p:fltVal val="0"/>
                                          </p:val>
                                        </p:tav>
                                        <p:tav tm="100000">
                                          <p:val>
                                            <p:strVal val="#ppt_w"/>
                                          </p:val>
                                        </p:tav>
                                      </p:tavLst>
                                    </p:anim>
                                    <p:anim calcmode="lin" valueType="num">
                                      <p:cBhvr>
                                        <p:cTn id="78" dur="500" fill="hold"/>
                                        <p:tgtEl>
                                          <p:spTgt spid="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2" grpId="0" autoUpdateAnimBg="0"/>
      <p:bldP spid="97283" grpId="0" autoUpdateAnimBg="0"/>
      <p:bldP spid="97317" grpId="0" autoUpdateAnimBg="0"/>
      <p:bldP spid="97318" grpId="0" animBg="1" autoUpdateAnimBg="0"/>
      <p:bldP spid="97319" grpId="0" animBg="1" autoUpdateAnimBg="0"/>
      <p:bldP spid="97320" grpId="0" autoUpdateAnimBg="0"/>
      <p:bldP spid="9732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330" name="Object 2"/>
          <p:cNvGraphicFramePr>
            <a:graphicFrameLocks noChangeAspect="1"/>
          </p:cNvGraphicFramePr>
          <p:nvPr/>
        </p:nvGraphicFramePr>
        <p:xfrm>
          <a:off x="2535238" y="2032000"/>
          <a:ext cx="1892300" cy="965200"/>
        </p:xfrm>
        <a:graphic>
          <a:graphicData uri="http://schemas.openxmlformats.org/presentationml/2006/ole">
            <mc:AlternateContent xmlns:mc="http://schemas.openxmlformats.org/markup-compatibility/2006">
              <mc:Choice xmlns:v="urn:schemas-microsoft-com:vml" Requires="v">
                <p:oleObj spid="_x0000_s13758" name="Equation" r:id="rId4" imgW="1876500" imgH="942975" progId="Equation.3">
                  <p:embed/>
                </p:oleObj>
              </mc:Choice>
              <mc:Fallback>
                <p:oleObj name="Equation" r:id="rId4" imgW="1876500" imgH="942975"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5238" y="2032000"/>
                        <a:ext cx="18923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1" name="Text Box 3"/>
          <p:cNvSpPr txBox="1">
            <a:spLocks noChangeArrowheads="1"/>
          </p:cNvSpPr>
          <p:nvPr/>
        </p:nvSpPr>
        <p:spPr bwMode="auto">
          <a:xfrm>
            <a:off x="669925" y="328453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单位：</a:t>
            </a:r>
            <a:endParaRPr lang="zh-CN" altLang="en-US" sz="2800">
              <a:solidFill>
                <a:schemeClr val="accent2"/>
              </a:solidFill>
              <a:sym typeface="Monotype Sorts" pitchFamily="2" charset="2"/>
            </a:endParaRPr>
          </a:p>
        </p:txBody>
      </p:sp>
      <p:sp>
        <p:nvSpPr>
          <p:cNvPr id="99332" name="Text Box 4"/>
          <p:cNvSpPr txBox="1">
            <a:spLocks noChangeArrowheads="1"/>
          </p:cNvSpPr>
          <p:nvPr/>
        </p:nvSpPr>
        <p:spPr bwMode="auto">
          <a:xfrm>
            <a:off x="1752600" y="4002088"/>
            <a:ext cx="3179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其他常用：高斯</a:t>
            </a:r>
            <a:r>
              <a:rPr lang="en-US" altLang="zh-CN" sz="2800">
                <a:solidFill>
                  <a:schemeClr val="accent2"/>
                </a:solidFill>
              </a:rPr>
              <a:t>(</a:t>
            </a:r>
            <a:r>
              <a:rPr lang="en-US" altLang="zh-CN" sz="2800" i="1">
                <a:solidFill>
                  <a:schemeClr val="accent2"/>
                </a:solidFill>
              </a:rPr>
              <a:t>G)</a:t>
            </a:r>
            <a:endParaRPr lang="en-US" altLang="zh-CN" sz="2800" b="0">
              <a:solidFill>
                <a:schemeClr val="accent2"/>
              </a:solidFill>
            </a:endParaRPr>
          </a:p>
        </p:txBody>
      </p:sp>
      <p:graphicFrame>
        <p:nvGraphicFramePr>
          <p:cNvPr id="99333" name="Object 5"/>
          <p:cNvGraphicFramePr>
            <a:graphicFrameLocks noChangeAspect="1"/>
          </p:cNvGraphicFramePr>
          <p:nvPr>
            <p:extLst>
              <p:ext uri="{D42A27DB-BD31-4B8C-83A1-F6EECF244321}">
                <p14:modId xmlns:p14="http://schemas.microsoft.com/office/powerpoint/2010/main" val="3672723097"/>
              </p:ext>
            </p:extLst>
          </p:nvPr>
        </p:nvGraphicFramePr>
        <p:xfrm>
          <a:off x="539552" y="4689003"/>
          <a:ext cx="4373562" cy="684213"/>
        </p:xfrm>
        <a:graphic>
          <a:graphicData uri="http://schemas.openxmlformats.org/presentationml/2006/ole">
            <mc:AlternateContent xmlns:mc="http://schemas.openxmlformats.org/markup-compatibility/2006">
              <mc:Choice xmlns:v="urn:schemas-microsoft-com:vml" Requires="v">
                <p:oleObj spid="_x0000_s13759" name="Equation" r:id="rId6" imgW="1396800" imgH="203040" progId="Equation.DSMT4">
                  <p:embed/>
                </p:oleObj>
              </mc:Choice>
              <mc:Fallback>
                <p:oleObj name="Equation" r:id="rId6" imgW="1396800" imgH="203040" progId="Equation.DSMT4">
                  <p:embed/>
                  <p:pic>
                    <p:nvPicPr>
                      <p:cNvPr id="0" name="Object 5"/>
                      <p:cNvPicPr>
                        <a:picLocks noChangeAspect="1" noChangeArrowheads="1"/>
                      </p:cNvPicPr>
                      <p:nvPr/>
                    </p:nvPicPr>
                    <p:blipFill>
                      <a:blip r:embed="rId7"/>
                      <a:srcRect/>
                      <a:stretch>
                        <a:fillRect/>
                      </a:stretch>
                    </p:blipFill>
                    <p:spPr bwMode="auto">
                      <a:xfrm>
                        <a:off x="539552" y="4689003"/>
                        <a:ext cx="4373562"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34" name="Text Box 6"/>
          <p:cNvSpPr txBox="1">
            <a:spLocks noChangeArrowheads="1"/>
          </p:cNvSpPr>
          <p:nvPr/>
        </p:nvSpPr>
        <p:spPr bwMode="auto">
          <a:xfrm>
            <a:off x="827088" y="5732463"/>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磁场的叠加：</a:t>
            </a:r>
          </a:p>
        </p:txBody>
      </p:sp>
      <p:graphicFrame>
        <p:nvGraphicFramePr>
          <p:cNvPr id="99335" name="Object 7"/>
          <p:cNvGraphicFramePr>
            <a:graphicFrameLocks noChangeAspect="1"/>
          </p:cNvGraphicFramePr>
          <p:nvPr/>
        </p:nvGraphicFramePr>
        <p:xfrm>
          <a:off x="6191250" y="5695950"/>
          <a:ext cx="1371600" cy="612775"/>
        </p:xfrm>
        <a:graphic>
          <a:graphicData uri="http://schemas.openxmlformats.org/presentationml/2006/ole">
            <mc:AlternateContent xmlns:mc="http://schemas.openxmlformats.org/markup-compatibility/2006">
              <mc:Choice xmlns:v="urn:schemas-microsoft-com:vml" Requires="v">
                <p:oleObj spid="_x0000_s13760" name="Equation" r:id="rId8" imgW="1514430" imgH="523785" progId="Equation.3">
                  <p:embed/>
                </p:oleObj>
              </mc:Choice>
              <mc:Fallback>
                <p:oleObj name="Equation" r:id="rId8" imgW="1514430" imgH="523785"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91250" y="5695950"/>
                        <a:ext cx="13716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0" name="Group 8"/>
          <p:cNvGrpSpPr>
            <a:grpSpLocks/>
          </p:cNvGrpSpPr>
          <p:nvPr/>
        </p:nvGrpSpPr>
        <p:grpSpPr bwMode="auto">
          <a:xfrm>
            <a:off x="5443538" y="1487488"/>
            <a:ext cx="3521075" cy="3886200"/>
            <a:chOff x="3398" y="624"/>
            <a:chExt cx="2218" cy="2448"/>
          </a:xfrm>
        </p:grpSpPr>
        <p:sp>
          <p:nvSpPr>
            <p:cNvPr id="13332" name="AutoShape 9"/>
            <p:cNvSpPr>
              <a:spLocks noChangeArrowheads="1"/>
            </p:cNvSpPr>
            <p:nvPr/>
          </p:nvSpPr>
          <p:spPr bwMode="auto">
            <a:xfrm rot="5400000" flipH="1">
              <a:off x="3312" y="816"/>
              <a:ext cx="1728" cy="1344"/>
            </a:xfrm>
            <a:prstGeom prst="parallelogram">
              <a:avLst>
                <a:gd name="adj" fmla="val 64399"/>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333" name="Line 10"/>
            <p:cNvSpPr>
              <a:spLocks noChangeShapeType="1"/>
            </p:cNvSpPr>
            <p:nvPr/>
          </p:nvSpPr>
          <p:spPr bwMode="auto">
            <a:xfrm>
              <a:off x="3504" y="2352"/>
              <a:ext cx="768"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11"/>
            <p:cNvSpPr>
              <a:spLocks noChangeShapeType="1"/>
            </p:cNvSpPr>
            <p:nvPr/>
          </p:nvSpPr>
          <p:spPr bwMode="auto">
            <a:xfrm>
              <a:off x="4848" y="1488"/>
              <a:ext cx="768" cy="5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Line 12"/>
            <p:cNvSpPr>
              <a:spLocks noChangeShapeType="1"/>
            </p:cNvSpPr>
            <p:nvPr/>
          </p:nvSpPr>
          <p:spPr bwMode="auto">
            <a:xfrm flipV="1">
              <a:off x="4272" y="2016"/>
              <a:ext cx="1344" cy="86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Line 13"/>
            <p:cNvSpPr>
              <a:spLocks noChangeShapeType="1"/>
            </p:cNvSpPr>
            <p:nvPr/>
          </p:nvSpPr>
          <p:spPr bwMode="auto">
            <a:xfrm flipV="1">
              <a:off x="4032" y="1872"/>
              <a:ext cx="1344" cy="816"/>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7" name="Line 14"/>
            <p:cNvSpPr>
              <a:spLocks noChangeShapeType="1"/>
            </p:cNvSpPr>
            <p:nvPr/>
          </p:nvSpPr>
          <p:spPr bwMode="auto">
            <a:xfrm>
              <a:off x="3888" y="2112"/>
              <a:ext cx="528"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8" name="Line 15"/>
            <p:cNvSpPr>
              <a:spLocks noChangeShapeType="1"/>
            </p:cNvSpPr>
            <p:nvPr/>
          </p:nvSpPr>
          <p:spPr bwMode="auto">
            <a:xfrm>
              <a:off x="4416" y="2448"/>
              <a:ext cx="528"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9" name="Line 16"/>
            <p:cNvSpPr>
              <a:spLocks noChangeShapeType="1"/>
            </p:cNvSpPr>
            <p:nvPr/>
          </p:nvSpPr>
          <p:spPr bwMode="auto">
            <a:xfrm flipV="1">
              <a:off x="4416" y="1488"/>
              <a:ext cx="0" cy="9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0" name="Line 17"/>
            <p:cNvSpPr>
              <a:spLocks noChangeShapeType="1"/>
            </p:cNvSpPr>
            <p:nvPr/>
          </p:nvSpPr>
          <p:spPr bwMode="auto">
            <a:xfrm flipV="1">
              <a:off x="4416" y="2208"/>
              <a:ext cx="384" cy="240"/>
            </a:xfrm>
            <a:prstGeom prst="line">
              <a:avLst/>
            </a:prstGeom>
            <a:noFill/>
            <a:ln w="3810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1" name="Line 18"/>
            <p:cNvSpPr>
              <a:spLocks noChangeShapeType="1"/>
            </p:cNvSpPr>
            <p:nvPr/>
          </p:nvSpPr>
          <p:spPr bwMode="auto">
            <a:xfrm>
              <a:off x="3888" y="1248"/>
              <a:ext cx="0" cy="144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2" name="Line 19"/>
            <p:cNvSpPr>
              <a:spLocks noChangeShapeType="1"/>
            </p:cNvSpPr>
            <p:nvPr/>
          </p:nvSpPr>
          <p:spPr bwMode="auto">
            <a:xfrm>
              <a:off x="3744" y="1344"/>
              <a:ext cx="0" cy="120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3" name="Line 20"/>
            <p:cNvSpPr>
              <a:spLocks noChangeShapeType="1"/>
            </p:cNvSpPr>
            <p:nvPr/>
          </p:nvSpPr>
          <p:spPr bwMode="auto">
            <a:xfrm>
              <a:off x="3888" y="2640"/>
              <a:ext cx="0"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4" name="Line 21"/>
            <p:cNvSpPr>
              <a:spLocks noChangeShapeType="1"/>
            </p:cNvSpPr>
            <p:nvPr/>
          </p:nvSpPr>
          <p:spPr bwMode="auto">
            <a:xfrm>
              <a:off x="3744" y="2496"/>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Line 22"/>
            <p:cNvSpPr>
              <a:spLocks noChangeShapeType="1"/>
            </p:cNvSpPr>
            <p:nvPr/>
          </p:nvSpPr>
          <p:spPr bwMode="auto">
            <a:xfrm flipV="1">
              <a:off x="3888" y="864"/>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23"/>
            <p:cNvSpPr>
              <a:spLocks noChangeShapeType="1"/>
            </p:cNvSpPr>
            <p:nvPr/>
          </p:nvSpPr>
          <p:spPr bwMode="auto">
            <a:xfrm flipV="1">
              <a:off x="3744" y="864"/>
              <a:ext cx="0" cy="4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Arc 24"/>
            <p:cNvSpPr>
              <a:spLocks/>
            </p:cNvSpPr>
            <p:nvPr/>
          </p:nvSpPr>
          <p:spPr bwMode="auto">
            <a:xfrm>
              <a:off x="4560" y="2353"/>
              <a:ext cx="48" cy="96"/>
            </a:xfrm>
            <a:custGeom>
              <a:avLst/>
              <a:gdLst>
                <a:gd name="T0" fmla="*/ 0 w 21558"/>
                <a:gd name="T1" fmla="*/ 0 h 21600"/>
                <a:gd name="T2" fmla="*/ 0 w 21558"/>
                <a:gd name="T3" fmla="*/ 0 h 21600"/>
                <a:gd name="T4" fmla="*/ 0 w 21558"/>
                <a:gd name="T5" fmla="*/ 0 h 21600"/>
                <a:gd name="T6" fmla="*/ 0 60000 65536"/>
                <a:gd name="T7" fmla="*/ 0 60000 65536"/>
                <a:gd name="T8" fmla="*/ 0 60000 65536"/>
                <a:gd name="T9" fmla="*/ 0 w 21558"/>
                <a:gd name="T10" fmla="*/ 0 h 21600"/>
                <a:gd name="T11" fmla="*/ 21558 w 21558"/>
                <a:gd name="T12" fmla="*/ 21600 h 21600"/>
              </a:gdLst>
              <a:ahLst/>
              <a:cxnLst>
                <a:cxn ang="T6">
                  <a:pos x="T0" y="T1"/>
                </a:cxn>
                <a:cxn ang="T7">
                  <a:pos x="T2" y="T3"/>
                </a:cxn>
                <a:cxn ang="T8">
                  <a:pos x="T4" y="T5"/>
                </a:cxn>
              </a:cxnLst>
              <a:rect l="T9" t="T10" r="T11" b="T12"/>
              <a:pathLst>
                <a:path w="21558" h="21600" fill="none" extrusionOk="0">
                  <a:moveTo>
                    <a:pt x="-1" y="0"/>
                  </a:moveTo>
                  <a:cubicBezTo>
                    <a:pt x="11406" y="0"/>
                    <a:pt x="20846" y="8868"/>
                    <a:pt x="21557" y="20253"/>
                  </a:cubicBezTo>
                </a:path>
                <a:path w="21558" h="21600" stroke="0" extrusionOk="0">
                  <a:moveTo>
                    <a:pt x="-1" y="0"/>
                  </a:moveTo>
                  <a:cubicBezTo>
                    <a:pt x="11406" y="0"/>
                    <a:pt x="20846" y="8868"/>
                    <a:pt x="21557" y="20253"/>
                  </a:cubicBezTo>
                  <a:lnTo>
                    <a:pt x="0" y="21600"/>
                  </a:lnTo>
                  <a:lnTo>
                    <a:pt x="-1"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348" name="Object 25"/>
            <p:cNvGraphicFramePr>
              <a:graphicFrameLocks noChangeAspect="1"/>
            </p:cNvGraphicFramePr>
            <p:nvPr/>
          </p:nvGraphicFramePr>
          <p:xfrm>
            <a:off x="4700" y="2300"/>
            <a:ext cx="184" cy="159"/>
          </p:xfrm>
          <a:graphic>
            <a:graphicData uri="http://schemas.openxmlformats.org/presentationml/2006/ole">
              <mc:AlternateContent xmlns:mc="http://schemas.openxmlformats.org/markup-compatibility/2006">
                <mc:Choice xmlns:v="urn:schemas-microsoft-com:vml" Requires="v">
                  <p:oleObj spid="_x0000_s13761" name="Equation" r:id="rId10" imgW="276210" imgH="238035" progId="Equation.3">
                    <p:embed/>
                  </p:oleObj>
                </mc:Choice>
                <mc:Fallback>
                  <p:oleObj name="Equation" r:id="rId10" imgW="276210" imgH="238035" progId="Equation.3">
                    <p:embed/>
                    <p:pic>
                      <p:nvPicPr>
                        <p:cNvPr id="0" name="Object 2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0" y="2300"/>
                          <a:ext cx="184"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49" name="Line 26"/>
            <p:cNvSpPr>
              <a:spLocks noChangeShapeType="1"/>
            </p:cNvSpPr>
            <p:nvPr/>
          </p:nvSpPr>
          <p:spPr bwMode="auto">
            <a:xfrm flipV="1">
              <a:off x="3600" y="864"/>
              <a:ext cx="0" cy="384"/>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0" name="Text Box 27"/>
            <p:cNvSpPr txBox="1">
              <a:spLocks noChangeArrowheads="1"/>
            </p:cNvSpPr>
            <p:nvPr/>
          </p:nvSpPr>
          <p:spPr bwMode="auto">
            <a:xfrm>
              <a:off x="3398" y="84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I</a:t>
              </a:r>
              <a:endParaRPr lang="en-US" altLang="zh-CN" sz="2400" b="0" i="1">
                <a:solidFill>
                  <a:schemeClr val="accent2"/>
                </a:solidFill>
              </a:endParaRPr>
            </a:p>
          </p:txBody>
        </p:sp>
        <p:graphicFrame>
          <p:nvGraphicFramePr>
            <p:cNvPr id="13351" name="Object 28"/>
            <p:cNvGraphicFramePr>
              <a:graphicFrameLocks noChangeAspect="1"/>
            </p:cNvGraphicFramePr>
            <p:nvPr/>
          </p:nvGraphicFramePr>
          <p:xfrm>
            <a:off x="4260" y="1200"/>
            <a:ext cx="295" cy="303"/>
          </p:xfrm>
          <a:graphic>
            <a:graphicData uri="http://schemas.openxmlformats.org/presentationml/2006/ole">
              <mc:AlternateContent xmlns:mc="http://schemas.openxmlformats.org/markup-compatibility/2006">
                <mc:Choice xmlns:v="urn:schemas-microsoft-com:vml" Requires="v">
                  <p:oleObj spid="_x0000_s13762" name="Equation" r:id="rId12" imgW="447660" imgH="466635" progId="Equation.3">
                    <p:embed/>
                  </p:oleObj>
                </mc:Choice>
                <mc:Fallback>
                  <p:oleObj name="Equation" r:id="rId12" imgW="447660" imgH="466635" progId="Equation.3">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 y="1200"/>
                          <a:ext cx="295"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2" name="Object 29"/>
            <p:cNvGraphicFramePr>
              <a:graphicFrameLocks noChangeAspect="1"/>
            </p:cNvGraphicFramePr>
            <p:nvPr/>
          </p:nvGraphicFramePr>
          <p:xfrm>
            <a:off x="4656" y="1920"/>
            <a:ext cx="251" cy="227"/>
          </p:xfrm>
          <a:graphic>
            <a:graphicData uri="http://schemas.openxmlformats.org/presentationml/2006/ole">
              <mc:AlternateContent xmlns:mc="http://schemas.openxmlformats.org/markup-compatibility/2006">
                <mc:Choice xmlns:v="urn:schemas-microsoft-com:vml" Requires="v">
                  <p:oleObj spid="_x0000_s13763" name="Equation" r:id="rId14" imgW="295380" imgH="362040" progId="Equation.3">
                    <p:embed/>
                  </p:oleObj>
                </mc:Choice>
                <mc:Fallback>
                  <p:oleObj name="Equation" r:id="rId14" imgW="295380" imgH="362040"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56" y="1920"/>
                          <a:ext cx="251"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53" name="Object 30"/>
            <p:cNvGraphicFramePr>
              <a:graphicFrameLocks noChangeAspect="1"/>
            </p:cNvGraphicFramePr>
            <p:nvPr/>
          </p:nvGraphicFramePr>
          <p:xfrm>
            <a:off x="4992" y="2400"/>
            <a:ext cx="152" cy="199"/>
          </p:xfrm>
          <a:graphic>
            <a:graphicData uri="http://schemas.openxmlformats.org/presentationml/2006/ole">
              <mc:AlternateContent xmlns:mc="http://schemas.openxmlformats.org/markup-compatibility/2006">
                <mc:Choice xmlns:v="urn:schemas-microsoft-com:vml" Requires="v">
                  <p:oleObj spid="_x0000_s13764" name="Equation" r:id="rId16" imgW="218970" imgH="295185" progId="Equation.3">
                    <p:embed/>
                  </p:oleObj>
                </mc:Choice>
                <mc:Fallback>
                  <p:oleObj name="Equation" r:id="rId16" imgW="218970" imgH="295185"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992" y="2400"/>
                          <a:ext cx="15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54" name="Text Box 31"/>
            <p:cNvSpPr txBox="1">
              <a:spLocks noChangeArrowheads="1"/>
            </p:cNvSpPr>
            <p:nvPr/>
          </p:nvSpPr>
          <p:spPr bwMode="auto">
            <a:xfrm>
              <a:off x="4310" y="2352"/>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q</a:t>
              </a:r>
            </a:p>
          </p:txBody>
        </p:sp>
        <p:sp>
          <p:nvSpPr>
            <p:cNvPr id="13355" name="Text Box 32"/>
            <p:cNvSpPr txBox="1">
              <a:spLocks noChangeArrowheads="1"/>
            </p:cNvSpPr>
            <p:nvPr/>
          </p:nvSpPr>
          <p:spPr bwMode="auto">
            <a:xfrm>
              <a:off x="4022" y="199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r</a:t>
              </a:r>
            </a:p>
          </p:txBody>
        </p:sp>
      </p:grpSp>
      <p:grpSp>
        <p:nvGrpSpPr>
          <p:cNvPr id="3" name="Group 33"/>
          <p:cNvGrpSpPr>
            <a:grpSpLocks/>
          </p:cNvGrpSpPr>
          <p:nvPr/>
        </p:nvGrpSpPr>
        <p:grpSpPr bwMode="auto">
          <a:xfrm>
            <a:off x="-180975" y="2176463"/>
            <a:ext cx="2589213" cy="519112"/>
            <a:chOff x="192" y="240"/>
            <a:chExt cx="1631" cy="327"/>
          </a:xfrm>
        </p:grpSpPr>
        <p:sp>
          <p:nvSpPr>
            <p:cNvPr id="13330" name="Text Box 34"/>
            <p:cNvSpPr txBox="1">
              <a:spLocks noChangeArrowheads="1"/>
            </p:cNvSpPr>
            <p:nvPr/>
          </p:nvSpPr>
          <p:spPr bwMode="auto">
            <a:xfrm>
              <a:off x="192" y="240"/>
              <a:ext cx="163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               </a:t>
              </a:r>
              <a:r>
                <a:rPr lang="zh-CN" altLang="en-US" sz="2800">
                  <a:solidFill>
                    <a:schemeClr val="accent2"/>
                  </a:solidFill>
                </a:rPr>
                <a:t>的大小</a:t>
              </a:r>
              <a:endParaRPr lang="zh-CN" altLang="en-US" sz="2400" b="0">
                <a:solidFill>
                  <a:schemeClr val="accent2"/>
                </a:solidFill>
              </a:endParaRPr>
            </a:p>
          </p:txBody>
        </p:sp>
        <p:graphicFrame>
          <p:nvGraphicFramePr>
            <p:cNvPr id="13331" name="Object 35"/>
            <p:cNvGraphicFramePr>
              <a:graphicFrameLocks noChangeAspect="1"/>
            </p:cNvGraphicFramePr>
            <p:nvPr/>
          </p:nvGraphicFramePr>
          <p:xfrm>
            <a:off x="768" y="283"/>
            <a:ext cx="200" cy="240"/>
          </p:xfrm>
          <a:graphic>
            <a:graphicData uri="http://schemas.openxmlformats.org/presentationml/2006/ole">
              <mc:AlternateContent xmlns:mc="http://schemas.openxmlformats.org/markup-compatibility/2006">
                <mc:Choice xmlns:v="urn:schemas-microsoft-com:vml" Requires="v">
                  <p:oleObj spid="_x0000_s13765" name="Equation" r:id="rId18" imgW="295380" imgH="362040" progId="Equation.3">
                    <p:embed/>
                  </p:oleObj>
                </mc:Choice>
                <mc:Fallback>
                  <p:oleObj name="Equation" r:id="rId18" imgW="295380" imgH="362040" progId="Equation.3">
                    <p:embed/>
                    <p:pic>
                      <p:nvPicPr>
                        <p:cNvPr id="0" name="Object 3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8" y="283"/>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364" name="Text Box 36"/>
          <p:cNvSpPr txBox="1">
            <a:spLocks noChangeArrowheads="1"/>
          </p:cNvSpPr>
          <p:nvPr/>
        </p:nvSpPr>
        <p:spPr bwMode="auto">
          <a:xfrm>
            <a:off x="2209800" y="3316288"/>
            <a:ext cx="24050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sym typeface="Monotype Sorts" pitchFamily="2" charset="2"/>
              </a:rPr>
              <a:t>SI</a:t>
            </a:r>
            <a:r>
              <a:rPr lang="zh-CN" altLang="en-US" sz="2800">
                <a:solidFill>
                  <a:schemeClr val="accent2"/>
                </a:solidFill>
                <a:sym typeface="Monotype Sorts" pitchFamily="2" charset="2"/>
              </a:rPr>
              <a:t>：特斯拉</a:t>
            </a:r>
            <a:r>
              <a:rPr lang="en-US" altLang="zh-CN" sz="2800">
                <a:solidFill>
                  <a:schemeClr val="accent2"/>
                </a:solidFill>
                <a:sym typeface="Monotype Sorts" pitchFamily="2" charset="2"/>
              </a:rPr>
              <a:t>(</a:t>
            </a:r>
            <a:r>
              <a:rPr lang="en-US" altLang="zh-CN" sz="2800" i="1">
                <a:solidFill>
                  <a:schemeClr val="accent2"/>
                </a:solidFill>
                <a:sym typeface="Monotype Sorts" pitchFamily="2" charset="2"/>
              </a:rPr>
              <a:t>T</a:t>
            </a:r>
            <a:r>
              <a:rPr lang="en-US" altLang="zh-CN" sz="2800">
                <a:solidFill>
                  <a:schemeClr val="accent2"/>
                </a:solidFill>
                <a:sym typeface="Monotype Sorts" pitchFamily="2" charset="2"/>
              </a:rPr>
              <a:t>)</a:t>
            </a:r>
            <a:endParaRPr lang="en-US" altLang="zh-CN" sz="2800" b="0"/>
          </a:p>
        </p:txBody>
      </p:sp>
      <p:sp>
        <p:nvSpPr>
          <p:cNvPr id="99365" name="Text Box 37"/>
          <p:cNvSpPr txBox="1">
            <a:spLocks noChangeArrowheads="1"/>
          </p:cNvSpPr>
          <p:nvPr/>
        </p:nvSpPr>
        <p:spPr bwMode="auto">
          <a:xfrm>
            <a:off x="3203575" y="57404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多个磁场源时：</a:t>
            </a:r>
          </a:p>
        </p:txBody>
      </p:sp>
      <p:grpSp>
        <p:nvGrpSpPr>
          <p:cNvPr id="4" name="Group 39"/>
          <p:cNvGrpSpPr>
            <a:grpSpLocks/>
          </p:cNvGrpSpPr>
          <p:nvPr/>
        </p:nvGrpSpPr>
        <p:grpSpPr bwMode="auto">
          <a:xfrm>
            <a:off x="-252413" y="317500"/>
            <a:ext cx="2500313" cy="519113"/>
            <a:chOff x="199" y="2243"/>
            <a:chExt cx="1575" cy="327"/>
          </a:xfrm>
        </p:grpSpPr>
        <p:sp>
          <p:nvSpPr>
            <p:cNvPr id="13328" name="Text Box 40"/>
            <p:cNvSpPr txBox="1">
              <a:spLocks noChangeArrowheads="1"/>
            </p:cNvSpPr>
            <p:nvPr/>
          </p:nvSpPr>
          <p:spPr bwMode="auto">
            <a:xfrm>
              <a:off x="199" y="2243"/>
              <a:ext cx="157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a:solidFill>
                    <a:schemeClr val="accent2"/>
                  </a:solidFill>
                </a:rPr>
                <a:t>              </a:t>
              </a:r>
              <a:r>
                <a:rPr lang="zh-CN" altLang="en-US" sz="2800">
                  <a:solidFill>
                    <a:schemeClr val="accent2"/>
                  </a:solidFill>
                </a:rPr>
                <a:t>的方向</a:t>
              </a:r>
            </a:p>
          </p:txBody>
        </p:sp>
        <p:graphicFrame>
          <p:nvGraphicFramePr>
            <p:cNvPr id="13329" name="Object 41"/>
            <p:cNvGraphicFramePr>
              <a:graphicFrameLocks noChangeAspect="1"/>
            </p:cNvGraphicFramePr>
            <p:nvPr/>
          </p:nvGraphicFramePr>
          <p:xfrm>
            <a:off x="789" y="2292"/>
            <a:ext cx="219" cy="230"/>
          </p:xfrm>
          <a:graphic>
            <a:graphicData uri="http://schemas.openxmlformats.org/presentationml/2006/ole">
              <mc:AlternateContent xmlns:mc="http://schemas.openxmlformats.org/markup-compatibility/2006">
                <mc:Choice xmlns:v="urn:schemas-microsoft-com:vml" Requires="v">
                  <p:oleObj spid="_x0000_s13766" name="Equation" r:id="rId20" imgW="295380" imgH="362040" progId="Equation.3">
                    <p:embed/>
                  </p:oleObj>
                </mc:Choice>
                <mc:Fallback>
                  <p:oleObj name="Equation" r:id="rId20" imgW="295380" imgH="362040" progId="Equation.3">
                    <p:embed/>
                    <p:pic>
                      <p:nvPicPr>
                        <p:cNvPr id="0"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9" y="2292"/>
                          <a:ext cx="21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9370" name="Text Box 42"/>
          <p:cNvSpPr txBox="1">
            <a:spLocks noChangeArrowheads="1"/>
          </p:cNvSpPr>
          <p:nvPr/>
        </p:nvSpPr>
        <p:spPr bwMode="auto">
          <a:xfrm>
            <a:off x="779463" y="1054100"/>
            <a:ext cx="6048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800" i="1">
                <a:solidFill>
                  <a:schemeClr val="accent2"/>
                </a:solidFill>
              </a:rPr>
              <a:t>q </a:t>
            </a:r>
            <a:r>
              <a:rPr lang="zh-CN" altLang="en-US" sz="2800">
                <a:solidFill>
                  <a:schemeClr val="accent2"/>
                </a:solidFill>
              </a:rPr>
              <a:t>沿此方向或其反方向运动时，</a:t>
            </a:r>
            <a:endParaRPr lang="zh-CN" altLang="en-US" sz="2400" b="0">
              <a:solidFill>
                <a:schemeClr val="accent2"/>
              </a:solidFill>
            </a:endParaRPr>
          </a:p>
        </p:txBody>
      </p:sp>
      <p:graphicFrame>
        <p:nvGraphicFramePr>
          <p:cNvPr id="99371" name="Object 43"/>
          <p:cNvGraphicFramePr>
            <a:graphicFrameLocks noChangeAspect="1"/>
          </p:cNvGraphicFramePr>
          <p:nvPr/>
        </p:nvGraphicFramePr>
        <p:xfrm>
          <a:off x="5891213" y="1125538"/>
          <a:ext cx="1066800" cy="457200"/>
        </p:xfrm>
        <a:graphic>
          <a:graphicData uri="http://schemas.openxmlformats.org/presentationml/2006/ole">
            <mc:AlternateContent xmlns:mc="http://schemas.openxmlformats.org/markup-compatibility/2006">
              <mc:Choice xmlns:v="urn:schemas-microsoft-com:vml" Requires="v">
                <p:oleObj spid="_x0000_s13767" name="Equation" r:id="rId22" imgW="1047870" imgH="438060" progId="Equation.3">
                  <p:embed/>
                </p:oleObj>
              </mc:Choice>
              <mc:Fallback>
                <p:oleObj name="Equation" r:id="rId22" imgW="1047870" imgH="438060" progId="Equation.3">
                  <p:embed/>
                  <p:pic>
                    <p:nvPicPr>
                      <p:cNvPr id="0" name="Object 4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891213" y="1125538"/>
                        <a:ext cx="1066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9372" name="Rectangle 44"/>
          <p:cNvSpPr>
            <a:spLocks noChangeArrowheads="1"/>
          </p:cNvSpPr>
          <p:nvPr/>
        </p:nvSpPr>
        <p:spPr bwMode="auto">
          <a:xfrm>
            <a:off x="7188200" y="1038225"/>
            <a:ext cx="1344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零力线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70"/>
                                        </p:tgtEl>
                                        <p:attrNameLst>
                                          <p:attrName>style.visibility</p:attrName>
                                        </p:attrNameLst>
                                      </p:cBhvr>
                                      <p:to>
                                        <p:strVal val="visible"/>
                                      </p:to>
                                    </p:set>
                                    <p:animEffect transition="in" filter="wipe(left)">
                                      <p:cBhvr>
                                        <p:cTn id="12" dur="500"/>
                                        <p:tgtEl>
                                          <p:spTgt spid="993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9371"/>
                                        </p:tgtEl>
                                        <p:attrNameLst>
                                          <p:attrName>style.visibility</p:attrName>
                                        </p:attrNameLst>
                                      </p:cBhvr>
                                      <p:to>
                                        <p:strVal val="visible"/>
                                      </p:to>
                                    </p:set>
                                    <p:animEffect transition="in" filter="wipe(left)">
                                      <p:cBhvr>
                                        <p:cTn id="17" dur="500"/>
                                        <p:tgtEl>
                                          <p:spTgt spid="993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99372"/>
                                        </p:tgtEl>
                                        <p:attrNameLst>
                                          <p:attrName>style.visibility</p:attrName>
                                        </p:attrNameLst>
                                      </p:cBhvr>
                                      <p:to>
                                        <p:strVal val="visible"/>
                                      </p:to>
                                    </p:set>
                                    <p:anim calcmode="lin" valueType="num">
                                      <p:cBhvr>
                                        <p:cTn id="22" dur="500" fill="hold"/>
                                        <p:tgtEl>
                                          <p:spTgt spid="99372"/>
                                        </p:tgtEl>
                                        <p:attrNameLst>
                                          <p:attrName>ppt_w</p:attrName>
                                        </p:attrNameLst>
                                      </p:cBhvr>
                                      <p:tavLst>
                                        <p:tav tm="0">
                                          <p:val>
                                            <p:fltVal val="0"/>
                                          </p:val>
                                        </p:tav>
                                        <p:tav tm="100000">
                                          <p:val>
                                            <p:strVal val="#ppt_w"/>
                                          </p:val>
                                        </p:tav>
                                      </p:tavLst>
                                    </p:anim>
                                    <p:anim calcmode="lin" valueType="num">
                                      <p:cBhvr>
                                        <p:cTn id="23" dur="500" fill="hold"/>
                                        <p:tgtEl>
                                          <p:spTgt spid="99372"/>
                                        </p:tgtEl>
                                        <p:attrNameLst>
                                          <p:attrName>ppt_h</p:attrName>
                                        </p:attrNameLst>
                                      </p:cBhvr>
                                      <p:tavLst>
                                        <p:tav tm="0">
                                          <p:val>
                                            <p:fltVal val="0"/>
                                          </p:val>
                                        </p:tav>
                                        <p:tav tm="100000">
                                          <p:val>
                                            <p:strVal val="#ppt_h"/>
                                          </p:val>
                                        </p:tav>
                                      </p:tavLst>
                                    </p:anim>
                                  </p:childTnLst>
                                </p:cTn>
                              </p:par>
                            </p:childTnLst>
                          </p:cTn>
                        </p:par>
                        <p:par>
                          <p:cTn id="24" fill="hold" nodeType="afterGroup">
                            <p:stCondLst>
                              <p:cond delay="500"/>
                            </p:stCondLst>
                            <p:childTnLst>
                              <p:par>
                                <p:cTn id="25" presetID="22" presetClass="entr" presetSubtype="8"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par>
                          <p:cTn id="28" fill="hold" nodeType="afterGroup">
                            <p:stCondLst>
                              <p:cond delay="1000"/>
                            </p:stCondLst>
                            <p:childTnLst>
                              <p:par>
                                <p:cTn id="29" presetID="22" presetClass="entr" presetSubtype="8" fill="hold" nodeType="afterEffect">
                                  <p:stCondLst>
                                    <p:cond delay="0"/>
                                  </p:stCondLst>
                                  <p:childTnLst>
                                    <p:set>
                                      <p:cBhvr>
                                        <p:cTn id="30" dur="1" fill="hold">
                                          <p:stCondLst>
                                            <p:cond delay="0"/>
                                          </p:stCondLst>
                                        </p:cTn>
                                        <p:tgtEl>
                                          <p:spTgt spid="99330"/>
                                        </p:tgtEl>
                                        <p:attrNameLst>
                                          <p:attrName>style.visibility</p:attrName>
                                        </p:attrNameLst>
                                      </p:cBhvr>
                                      <p:to>
                                        <p:strVal val="visible"/>
                                      </p:to>
                                    </p:set>
                                    <p:animEffect transition="in" filter="wipe(left)">
                                      <p:cBhvr>
                                        <p:cTn id="31" dur="500"/>
                                        <p:tgtEl>
                                          <p:spTgt spid="9933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9331"/>
                                        </p:tgtEl>
                                        <p:attrNameLst>
                                          <p:attrName>style.visibility</p:attrName>
                                        </p:attrNameLst>
                                      </p:cBhvr>
                                      <p:to>
                                        <p:strVal val="visible"/>
                                      </p:to>
                                    </p:set>
                                    <p:animEffect transition="in" filter="wipe(left)">
                                      <p:cBhvr>
                                        <p:cTn id="36" dur="500"/>
                                        <p:tgtEl>
                                          <p:spTgt spid="99331"/>
                                        </p:tgtEl>
                                      </p:cBhvr>
                                    </p:animEffect>
                                  </p:child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99364"/>
                                        </p:tgtEl>
                                        <p:attrNameLst>
                                          <p:attrName>style.visibility</p:attrName>
                                        </p:attrNameLst>
                                      </p:cBhvr>
                                      <p:to>
                                        <p:strVal val="visible"/>
                                      </p:to>
                                    </p:set>
                                    <p:animEffect transition="in" filter="wipe(left)">
                                      <p:cBhvr>
                                        <p:cTn id="40" dur="500"/>
                                        <p:tgtEl>
                                          <p:spTgt spid="99364"/>
                                        </p:tgtEl>
                                      </p:cBhvr>
                                    </p:animEffect>
                                  </p:childTnLst>
                                </p:cTn>
                              </p:par>
                            </p:childTnLst>
                          </p:cTn>
                        </p:par>
                        <p:par>
                          <p:cTn id="41" fill="hold" nodeType="afterGroup">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99332"/>
                                        </p:tgtEl>
                                        <p:attrNameLst>
                                          <p:attrName>style.visibility</p:attrName>
                                        </p:attrNameLst>
                                      </p:cBhvr>
                                      <p:to>
                                        <p:strVal val="visible"/>
                                      </p:to>
                                    </p:set>
                                    <p:animEffect transition="in" filter="wipe(left)">
                                      <p:cBhvr>
                                        <p:cTn id="44" dur="500"/>
                                        <p:tgtEl>
                                          <p:spTgt spid="99332"/>
                                        </p:tgtEl>
                                      </p:cBhvr>
                                    </p:animEffect>
                                  </p:childTnLst>
                                </p:cTn>
                              </p:par>
                            </p:childTnLst>
                          </p:cTn>
                        </p:par>
                        <p:par>
                          <p:cTn id="45" fill="hold" nodeType="afterGroup">
                            <p:stCondLst>
                              <p:cond delay="1500"/>
                            </p:stCondLst>
                            <p:childTnLst>
                              <p:par>
                                <p:cTn id="46" presetID="22" presetClass="entr" presetSubtype="1" fill="hold" nodeType="afterEffect">
                                  <p:stCondLst>
                                    <p:cond delay="0"/>
                                  </p:stCondLst>
                                  <p:childTnLst>
                                    <p:set>
                                      <p:cBhvr>
                                        <p:cTn id="47" dur="1" fill="hold">
                                          <p:stCondLst>
                                            <p:cond delay="0"/>
                                          </p:stCondLst>
                                        </p:cTn>
                                        <p:tgtEl>
                                          <p:spTgt spid="99333"/>
                                        </p:tgtEl>
                                        <p:attrNameLst>
                                          <p:attrName>style.visibility</p:attrName>
                                        </p:attrNameLst>
                                      </p:cBhvr>
                                      <p:to>
                                        <p:strVal val="visible"/>
                                      </p:to>
                                    </p:set>
                                    <p:animEffect transition="in" filter="wipe(up)">
                                      <p:cBhvr>
                                        <p:cTn id="48" dur="500"/>
                                        <p:tgtEl>
                                          <p:spTgt spid="99333"/>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99334"/>
                                        </p:tgtEl>
                                        <p:attrNameLst>
                                          <p:attrName>style.visibility</p:attrName>
                                        </p:attrNameLst>
                                      </p:cBhvr>
                                      <p:to>
                                        <p:strVal val="visible"/>
                                      </p:to>
                                    </p:set>
                                    <p:animEffect transition="in" filter="wipe(left)">
                                      <p:cBhvr>
                                        <p:cTn id="53" dur="500"/>
                                        <p:tgtEl>
                                          <p:spTgt spid="99334"/>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99365"/>
                                        </p:tgtEl>
                                        <p:attrNameLst>
                                          <p:attrName>style.visibility</p:attrName>
                                        </p:attrNameLst>
                                      </p:cBhvr>
                                      <p:to>
                                        <p:strVal val="visible"/>
                                      </p:to>
                                    </p:set>
                                    <p:animEffect transition="in" filter="wipe(left)">
                                      <p:cBhvr>
                                        <p:cTn id="57" dur="500"/>
                                        <p:tgtEl>
                                          <p:spTgt spid="99365"/>
                                        </p:tgtEl>
                                      </p:cBhvr>
                                    </p:animEffect>
                                  </p:childTnLst>
                                </p:cTn>
                              </p:par>
                            </p:childTnLst>
                          </p:cTn>
                        </p:par>
                        <p:par>
                          <p:cTn id="58" fill="hold" nodeType="afterGroup">
                            <p:stCondLst>
                              <p:cond delay="1000"/>
                            </p:stCondLst>
                            <p:childTnLst>
                              <p:par>
                                <p:cTn id="59" presetID="23" presetClass="entr" presetSubtype="16" fill="hold" nodeType="afterEffect">
                                  <p:stCondLst>
                                    <p:cond delay="0"/>
                                  </p:stCondLst>
                                  <p:childTnLst>
                                    <p:set>
                                      <p:cBhvr>
                                        <p:cTn id="60" dur="1" fill="hold">
                                          <p:stCondLst>
                                            <p:cond delay="0"/>
                                          </p:stCondLst>
                                        </p:cTn>
                                        <p:tgtEl>
                                          <p:spTgt spid="99335"/>
                                        </p:tgtEl>
                                        <p:attrNameLst>
                                          <p:attrName>style.visibility</p:attrName>
                                        </p:attrNameLst>
                                      </p:cBhvr>
                                      <p:to>
                                        <p:strVal val="visible"/>
                                      </p:to>
                                    </p:set>
                                    <p:anim calcmode="lin" valueType="num">
                                      <p:cBhvr>
                                        <p:cTn id="61" dur="500" fill="hold"/>
                                        <p:tgtEl>
                                          <p:spTgt spid="99335"/>
                                        </p:tgtEl>
                                        <p:attrNameLst>
                                          <p:attrName>ppt_w</p:attrName>
                                        </p:attrNameLst>
                                      </p:cBhvr>
                                      <p:tavLst>
                                        <p:tav tm="0">
                                          <p:val>
                                            <p:fltVal val="0"/>
                                          </p:val>
                                        </p:tav>
                                        <p:tav tm="100000">
                                          <p:val>
                                            <p:strVal val="#ppt_w"/>
                                          </p:val>
                                        </p:tav>
                                      </p:tavLst>
                                    </p:anim>
                                    <p:anim calcmode="lin" valueType="num">
                                      <p:cBhvr>
                                        <p:cTn id="62" dur="500" fill="hold"/>
                                        <p:tgtEl>
                                          <p:spTgt spid="9933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2" grpId="0" autoUpdateAnimBg="0"/>
      <p:bldP spid="99334" grpId="0" autoUpdateAnimBg="0"/>
      <p:bldP spid="99364" grpId="0" autoUpdateAnimBg="0"/>
      <p:bldP spid="99365" grpId="0" autoUpdateAnimBg="0"/>
      <p:bldP spid="99370" grpId="0" autoUpdateAnimBg="0"/>
      <p:bldP spid="993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Text Box 4"/>
          <p:cNvSpPr txBox="1">
            <a:spLocks noChangeArrowheads="1"/>
          </p:cNvSpPr>
          <p:nvPr/>
        </p:nvSpPr>
        <p:spPr bwMode="auto">
          <a:xfrm>
            <a:off x="179388" y="260350"/>
            <a:ext cx="69135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3600">
                <a:solidFill>
                  <a:srgbClr val="CC3300"/>
                </a:solidFill>
              </a:rPr>
              <a:t>*三、磁感应线（想一想电力线）</a:t>
            </a:r>
          </a:p>
        </p:txBody>
      </p:sp>
      <p:grpSp>
        <p:nvGrpSpPr>
          <p:cNvPr id="2" name="Group 17"/>
          <p:cNvGrpSpPr>
            <a:grpSpLocks/>
          </p:cNvGrpSpPr>
          <p:nvPr/>
        </p:nvGrpSpPr>
        <p:grpSpPr bwMode="auto">
          <a:xfrm>
            <a:off x="6372225" y="981075"/>
            <a:ext cx="2743200" cy="2133600"/>
            <a:chOff x="960" y="1152"/>
            <a:chExt cx="1824" cy="1440"/>
          </a:xfrm>
        </p:grpSpPr>
        <p:grpSp>
          <p:nvGrpSpPr>
            <p:cNvPr id="14346" name="Group 18"/>
            <p:cNvGrpSpPr>
              <a:grpSpLocks/>
            </p:cNvGrpSpPr>
            <p:nvPr/>
          </p:nvGrpSpPr>
          <p:grpSpPr bwMode="auto">
            <a:xfrm>
              <a:off x="960" y="1152"/>
              <a:ext cx="1824" cy="1440"/>
              <a:chOff x="960" y="1152"/>
              <a:chExt cx="1824" cy="1440"/>
            </a:xfrm>
          </p:grpSpPr>
          <p:sp>
            <p:nvSpPr>
              <p:cNvPr id="14348" name="Oval 19"/>
              <p:cNvSpPr>
                <a:spLocks noChangeArrowheads="1"/>
              </p:cNvSpPr>
              <p:nvPr/>
            </p:nvSpPr>
            <p:spPr bwMode="auto">
              <a:xfrm>
                <a:off x="1568" y="1758"/>
                <a:ext cx="608" cy="22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49" name="Oval 20"/>
              <p:cNvSpPr>
                <a:spLocks noChangeArrowheads="1"/>
              </p:cNvSpPr>
              <p:nvPr/>
            </p:nvSpPr>
            <p:spPr bwMode="auto">
              <a:xfrm>
                <a:off x="1433" y="1683"/>
                <a:ext cx="878" cy="378"/>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0" name="Oval 21"/>
              <p:cNvSpPr>
                <a:spLocks noChangeArrowheads="1"/>
              </p:cNvSpPr>
              <p:nvPr/>
            </p:nvSpPr>
            <p:spPr bwMode="auto">
              <a:xfrm>
                <a:off x="1298" y="1607"/>
                <a:ext cx="1148" cy="53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1" name="Oval 22"/>
              <p:cNvSpPr>
                <a:spLocks noChangeArrowheads="1"/>
              </p:cNvSpPr>
              <p:nvPr/>
            </p:nvSpPr>
            <p:spPr bwMode="auto">
              <a:xfrm>
                <a:off x="1163" y="1531"/>
                <a:ext cx="1418" cy="68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2" name="Line 23"/>
              <p:cNvSpPr>
                <a:spLocks noChangeShapeType="1"/>
              </p:cNvSpPr>
              <p:nvPr/>
            </p:nvSpPr>
            <p:spPr bwMode="auto">
              <a:xfrm flipV="1">
                <a:off x="1872" y="1152"/>
                <a:ext cx="0" cy="720"/>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Line 24"/>
              <p:cNvSpPr>
                <a:spLocks noChangeShapeType="1"/>
              </p:cNvSpPr>
              <p:nvPr/>
            </p:nvSpPr>
            <p:spPr bwMode="auto">
              <a:xfrm>
                <a:off x="1872" y="2289"/>
                <a:ext cx="0" cy="303"/>
              </a:xfrm>
              <a:prstGeom prst="line">
                <a:avLst/>
              </a:prstGeom>
              <a:noFill/>
              <a:ln w="38100">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4" name="AutoShape 25"/>
              <p:cNvSpPr>
                <a:spLocks noChangeArrowheads="1"/>
              </p:cNvSpPr>
              <p:nvPr/>
            </p:nvSpPr>
            <p:spPr bwMode="auto">
              <a:xfrm>
                <a:off x="960" y="1417"/>
                <a:ext cx="1824" cy="872"/>
              </a:xfrm>
              <a:prstGeom prst="parallelogram">
                <a:avLst>
                  <a:gd name="adj" fmla="val 22777"/>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55" name="Line 26"/>
              <p:cNvSpPr>
                <a:spLocks noChangeShapeType="1"/>
              </p:cNvSpPr>
              <p:nvPr/>
            </p:nvSpPr>
            <p:spPr bwMode="auto">
              <a:xfrm flipV="1">
                <a:off x="1872" y="1266"/>
                <a:ext cx="0" cy="7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6" name="Line 27"/>
              <p:cNvSpPr>
                <a:spLocks noChangeShapeType="1"/>
              </p:cNvSpPr>
              <p:nvPr/>
            </p:nvSpPr>
            <p:spPr bwMode="auto">
              <a:xfrm flipV="1">
                <a:off x="1872" y="2403"/>
                <a:ext cx="0" cy="113"/>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Freeform 28"/>
              <p:cNvSpPr>
                <a:spLocks/>
              </p:cNvSpPr>
              <p:nvPr/>
            </p:nvSpPr>
            <p:spPr bwMode="auto">
              <a:xfrm>
                <a:off x="1569" y="1825"/>
                <a:ext cx="20" cy="47"/>
              </a:xfrm>
              <a:custGeom>
                <a:avLst/>
                <a:gdLst>
                  <a:gd name="T0" fmla="*/ 3 w 29"/>
                  <a:gd name="T1" fmla="*/ 0 h 60"/>
                  <a:gd name="T2" fmla="*/ 0 w 29"/>
                  <a:gd name="T3" fmla="*/ 14 h 60"/>
                  <a:gd name="T4" fmla="*/ 0 60000 65536"/>
                  <a:gd name="T5" fmla="*/ 0 60000 65536"/>
                  <a:gd name="T6" fmla="*/ 0 w 29"/>
                  <a:gd name="T7" fmla="*/ 0 h 60"/>
                  <a:gd name="T8" fmla="*/ 29 w 29"/>
                  <a:gd name="T9" fmla="*/ 60 h 60"/>
                </a:gdLst>
                <a:ahLst/>
                <a:cxnLst>
                  <a:cxn ang="T4">
                    <a:pos x="T0" y="T1"/>
                  </a:cxn>
                  <a:cxn ang="T5">
                    <a:pos x="T2" y="T3"/>
                  </a:cxn>
                </a:cxnLst>
                <a:rect l="T6" t="T7" r="T8" b="T9"/>
                <a:pathLst>
                  <a:path w="29" h="60">
                    <a:moveTo>
                      <a:pt x="29" y="0"/>
                    </a:moveTo>
                    <a:lnTo>
                      <a:pt x="0" y="6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8" name="Freeform 29"/>
              <p:cNvSpPr>
                <a:spLocks/>
              </p:cNvSpPr>
              <p:nvPr/>
            </p:nvSpPr>
            <p:spPr bwMode="auto">
              <a:xfrm>
                <a:off x="1434" y="1832"/>
                <a:ext cx="12" cy="40"/>
              </a:xfrm>
              <a:custGeom>
                <a:avLst/>
                <a:gdLst>
                  <a:gd name="T0" fmla="*/ 2 w 17"/>
                  <a:gd name="T1" fmla="*/ 0 h 51"/>
                  <a:gd name="T2" fmla="*/ 0 w 17"/>
                  <a:gd name="T3" fmla="*/ 12 h 51"/>
                  <a:gd name="T4" fmla="*/ 0 60000 65536"/>
                  <a:gd name="T5" fmla="*/ 0 60000 65536"/>
                  <a:gd name="T6" fmla="*/ 0 w 17"/>
                  <a:gd name="T7" fmla="*/ 0 h 51"/>
                  <a:gd name="T8" fmla="*/ 17 w 17"/>
                  <a:gd name="T9" fmla="*/ 51 h 51"/>
                </a:gdLst>
                <a:ahLst/>
                <a:cxnLst>
                  <a:cxn ang="T4">
                    <a:pos x="T0" y="T1"/>
                  </a:cxn>
                  <a:cxn ang="T5">
                    <a:pos x="T2" y="T3"/>
                  </a:cxn>
                </a:cxnLst>
                <a:rect l="T6" t="T7" r="T8" b="T9"/>
                <a:pathLst>
                  <a:path w="17" h="51">
                    <a:moveTo>
                      <a:pt x="17" y="0"/>
                    </a:moveTo>
                    <a:lnTo>
                      <a:pt x="0" y="51"/>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9" name="Freeform 30"/>
              <p:cNvSpPr>
                <a:spLocks/>
              </p:cNvSpPr>
              <p:nvPr/>
            </p:nvSpPr>
            <p:spPr bwMode="auto">
              <a:xfrm>
                <a:off x="1298" y="1829"/>
                <a:ext cx="10" cy="43"/>
              </a:xfrm>
              <a:custGeom>
                <a:avLst/>
                <a:gdLst>
                  <a:gd name="T0" fmla="*/ 2 w 14"/>
                  <a:gd name="T1" fmla="*/ 0 h 54"/>
                  <a:gd name="T2" fmla="*/ 0 w 14"/>
                  <a:gd name="T3" fmla="*/ 14 h 54"/>
                  <a:gd name="T4" fmla="*/ 0 60000 65536"/>
                  <a:gd name="T5" fmla="*/ 0 60000 65536"/>
                  <a:gd name="T6" fmla="*/ 0 w 14"/>
                  <a:gd name="T7" fmla="*/ 0 h 54"/>
                  <a:gd name="T8" fmla="*/ 14 w 14"/>
                  <a:gd name="T9" fmla="*/ 54 h 54"/>
                </a:gdLst>
                <a:ahLst/>
                <a:cxnLst>
                  <a:cxn ang="T4">
                    <a:pos x="T0" y="T1"/>
                  </a:cxn>
                  <a:cxn ang="T5">
                    <a:pos x="T2" y="T3"/>
                  </a:cxn>
                </a:cxnLst>
                <a:rect l="T6" t="T7" r="T8" b="T9"/>
                <a:pathLst>
                  <a:path w="14" h="54">
                    <a:moveTo>
                      <a:pt x="14" y="0"/>
                    </a:moveTo>
                    <a:lnTo>
                      <a:pt x="0" y="54"/>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0" name="Freeform 31"/>
              <p:cNvSpPr>
                <a:spLocks/>
              </p:cNvSpPr>
              <p:nvPr/>
            </p:nvSpPr>
            <p:spPr bwMode="auto">
              <a:xfrm>
                <a:off x="1163" y="1827"/>
                <a:ext cx="8" cy="45"/>
              </a:xfrm>
              <a:custGeom>
                <a:avLst/>
                <a:gdLst>
                  <a:gd name="T0" fmla="*/ 1 w 11"/>
                  <a:gd name="T1" fmla="*/ 0 h 57"/>
                  <a:gd name="T2" fmla="*/ 0 w 11"/>
                  <a:gd name="T3" fmla="*/ 13 h 57"/>
                  <a:gd name="T4" fmla="*/ 0 60000 65536"/>
                  <a:gd name="T5" fmla="*/ 0 60000 65536"/>
                  <a:gd name="T6" fmla="*/ 0 w 11"/>
                  <a:gd name="T7" fmla="*/ 0 h 57"/>
                  <a:gd name="T8" fmla="*/ 11 w 11"/>
                  <a:gd name="T9" fmla="*/ 57 h 57"/>
                </a:gdLst>
                <a:ahLst/>
                <a:cxnLst>
                  <a:cxn ang="T4">
                    <a:pos x="T0" y="T1"/>
                  </a:cxn>
                  <a:cxn ang="T5">
                    <a:pos x="T2" y="T3"/>
                  </a:cxn>
                </a:cxnLst>
                <a:rect l="T6" t="T7" r="T8" b="T9"/>
                <a:pathLst>
                  <a:path w="11" h="57">
                    <a:moveTo>
                      <a:pt x="11" y="0"/>
                    </a:moveTo>
                    <a:lnTo>
                      <a:pt x="0" y="57"/>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1" name="Freeform 32"/>
              <p:cNvSpPr>
                <a:spLocks/>
              </p:cNvSpPr>
              <p:nvPr/>
            </p:nvSpPr>
            <p:spPr bwMode="auto">
              <a:xfrm>
                <a:off x="2149" y="1846"/>
                <a:ext cx="25" cy="69"/>
              </a:xfrm>
              <a:custGeom>
                <a:avLst/>
                <a:gdLst>
                  <a:gd name="T0" fmla="*/ 0 w 36"/>
                  <a:gd name="T1" fmla="*/ 22 h 87"/>
                  <a:gd name="T2" fmla="*/ 4 w 36"/>
                  <a:gd name="T3" fmla="*/ 0 h 87"/>
                  <a:gd name="T4" fmla="*/ 0 60000 65536"/>
                  <a:gd name="T5" fmla="*/ 0 60000 65536"/>
                  <a:gd name="T6" fmla="*/ 0 w 36"/>
                  <a:gd name="T7" fmla="*/ 0 h 87"/>
                  <a:gd name="T8" fmla="*/ 36 w 36"/>
                  <a:gd name="T9" fmla="*/ 87 h 87"/>
                </a:gdLst>
                <a:ahLst/>
                <a:cxnLst>
                  <a:cxn ang="T4">
                    <a:pos x="T0" y="T1"/>
                  </a:cxn>
                  <a:cxn ang="T5">
                    <a:pos x="T2" y="T3"/>
                  </a:cxn>
                </a:cxnLst>
                <a:rect l="T6" t="T7" r="T8" b="T9"/>
                <a:pathLst>
                  <a:path w="36" h="87">
                    <a:moveTo>
                      <a:pt x="0" y="87"/>
                    </a:moveTo>
                    <a:lnTo>
                      <a:pt x="36"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Freeform 33"/>
              <p:cNvSpPr>
                <a:spLocks/>
              </p:cNvSpPr>
              <p:nvPr/>
            </p:nvSpPr>
            <p:spPr bwMode="auto">
              <a:xfrm>
                <a:off x="2296" y="1871"/>
                <a:ext cx="15" cy="44"/>
              </a:xfrm>
              <a:custGeom>
                <a:avLst/>
                <a:gdLst>
                  <a:gd name="T0" fmla="*/ 0 w 21"/>
                  <a:gd name="T1" fmla="*/ 14 h 55"/>
                  <a:gd name="T2" fmla="*/ 3 w 21"/>
                  <a:gd name="T3" fmla="*/ 0 h 55"/>
                  <a:gd name="T4" fmla="*/ 0 60000 65536"/>
                  <a:gd name="T5" fmla="*/ 0 60000 65536"/>
                  <a:gd name="T6" fmla="*/ 0 w 21"/>
                  <a:gd name="T7" fmla="*/ 0 h 55"/>
                  <a:gd name="T8" fmla="*/ 21 w 21"/>
                  <a:gd name="T9" fmla="*/ 55 h 55"/>
                </a:gdLst>
                <a:ahLst/>
                <a:cxnLst>
                  <a:cxn ang="T4">
                    <a:pos x="T0" y="T1"/>
                  </a:cxn>
                  <a:cxn ang="T5">
                    <a:pos x="T2" y="T3"/>
                  </a:cxn>
                </a:cxnLst>
                <a:rect l="T6" t="T7" r="T8" b="T9"/>
                <a:pathLst>
                  <a:path w="21" h="55">
                    <a:moveTo>
                      <a:pt x="0" y="55"/>
                    </a:moveTo>
                    <a:lnTo>
                      <a:pt x="21"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3" name="Freeform 34"/>
              <p:cNvSpPr>
                <a:spLocks/>
              </p:cNvSpPr>
              <p:nvPr/>
            </p:nvSpPr>
            <p:spPr bwMode="auto">
              <a:xfrm>
                <a:off x="2436" y="1871"/>
                <a:ext cx="10" cy="48"/>
              </a:xfrm>
              <a:custGeom>
                <a:avLst/>
                <a:gdLst>
                  <a:gd name="T0" fmla="*/ 0 w 15"/>
                  <a:gd name="T1" fmla="*/ 15 h 61"/>
                  <a:gd name="T2" fmla="*/ 1 w 15"/>
                  <a:gd name="T3" fmla="*/ 0 h 61"/>
                  <a:gd name="T4" fmla="*/ 0 60000 65536"/>
                  <a:gd name="T5" fmla="*/ 0 60000 65536"/>
                  <a:gd name="T6" fmla="*/ 0 w 15"/>
                  <a:gd name="T7" fmla="*/ 0 h 61"/>
                  <a:gd name="T8" fmla="*/ 15 w 15"/>
                  <a:gd name="T9" fmla="*/ 61 h 61"/>
                </a:gdLst>
                <a:ahLst/>
                <a:cxnLst>
                  <a:cxn ang="T4">
                    <a:pos x="T0" y="T1"/>
                  </a:cxn>
                  <a:cxn ang="T5">
                    <a:pos x="T2" y="T3"/>
                  </a:cxn>
                </a:cxnLst>
                <a:rect l="T6" t="T7" r="T8" b="T9"/>
                <a:pathLst>
                  <a:path w="15" h="61">
                    <a:moveTo>
                      <a:pt x="0" y="61"/>
                    </a:moveTo>
                    <a:lnTo>
                      <a:pt x="15"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Freeform 35"/>
              <p:cNvSpPr>
                <a:spLocks/>
              </p:cNvSpPr>
              <p:nvPr/>
            </p:nvSpPr>
            <p:spPr bwMode="auto">
              <a:xfrm>
                <a:off x="2571" y="1871"/>
                <a:ext cx="10" cy="46"/>
              </a:xfrm>
              <a:custGeom>
                <a:avLst/>
                <a:gdLst>
                  <a:gd name="T0" fmla="*/ 0 w 15"/>
                  <a:gd name="T1" fmla="*/ 14 h 58"/>
                  <a:gd name="T2" fmla="*/ 1 w 15"/>
                  <a:gd name="T3" fmla="*/ 0 h 58"/>
                  <a:gd name="T4" fmla="*/ 0 60000 65536"/>
                  <a:gd name="T5" fmla="*/ 0 60000 65536"/>
                  <a:gd name="T6" fmla="*/ 0 w 15"/>
                  <a:gd name="T7" fmla="*/ 0 h 58"/>
                  <a:gd name="T8" fmla="*/ 15 w 15"/>
                  <a:gd name="T9" fmla="*/ 58 h 58"/>
                </a:gdLst>
                <a:ahLst/>
                <a:cxnLst>
                  <a:cxn ang="T4">
                    <a:pos x="T0" y="T1"/>
                  </a:cxn>
                  <a:cxn ang="T5">
                    <a:pos x="T2" y="T3"/>
                  </a:cxn>
                </a:cxnLst>
                <a:rect l="T6" t="T7" r="T8" b="T9"/>
                <a:pathLst>
                  <a:path w="15" h="58">
                    <a:moveTo>
                      <a:pt x="0" y="58"/>
                    </a:moveTo>
                    <a:lnTo>
                      <a:pt x="15" y="0"/>
                    </a:lnTo>
                  </a:path>
                </a:pathLst>
              </a:custGeom>
              <a:noFill/>
              <a:ln w="28575">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47" name="Text Box 36"/>
            <p:cNvSpPr txBox="1">
              <a:spLocks noChangeArrowheads="1"/>
            </p:cNvSpPr>
            <p:nvPr/>
          </p:nvSpPr>
          <p:spPr bwMode="auto">
            <a:xfrm>
              <a:off x="1968" y="1152"/>
              <a:ext cx="202"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solidFill>
                    <a:schemeClr val="accent2"/>
                  </a:solidFill>
                </a:rPr>
                <a:t>I</a:t>
              </a:r>
            </a:p>
          </p:txBody>
        </p:sp>
      </p:grpSp>
      <p:grpSp>
        <p:nvGrpSpPr>
          <p:cNvPr id="4" name="Group 46"/>
          <p:cNvGrpSpPr>
            <a:grpSpLocks/>
          </p:cNvGrpSpPr>
          <p:nvPr/>
        </p:nvGrpSpPr>
        <p:grpSpPr bwMode="auto">
          <a:xfrm>
            <a:off x="179388" y="1193800"/>
            <a:ext cx="6081712" cy="579438"/>
            <a:chOff x="198" y="1071"/>
            <a:chExt cx="3831" cy="365"/>
          </a:xfrm>
        </p:grpSpPr>
        <p:sp>
          <p:nvSpPr>
            <p:cNvPr id="14344" name="Text Box 41"/>
            <p:cNvSpPr txBox="1">
              <a:spLocks noChangeArrowheads="1"/>
            </p:cNvSpPr>
            <p:nvPr/>
          </p:nvSpPr>
          <p:spPr bwMode="auto">
            <a:xfrm>
              <a:off x="198" y="1071"/>
              <a:ext cx="383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a:solidFill>
                    <a:schemeClr val="accent2"/>
                  </a:solidFill>
                </a:rPr>
                <a:t>1</a:t>
              </a:r>
              <a:r>
                <a:rPr lang="zh-CN" altLang="en-US">
                  <a:solidFill>
                    <a:schemeClr val="accent2"/>
                  </a:solidFill>
                </a:rPr>
                <a:t>、磁感应线       </a:t>
              </a:r>
              <a:r>
                <a:rPr lang="en-US" altLang="zh-CN" sz="2400">
                  <a:solidFill>
                    <a:schemeClr val="accent2"/>
                  </a:solidFill>
                </a:rPr>
                <a:t>(Magnetic Field Lines)</a:t>
              </a:r>
            </a:p>
          </p:txBody>
        </p:sp>
        <p:graphicFrame>
          <p:nvGraphicFramePr>
            <p:cNvPr id="14345" name="Object 42"/>
            <p:cNvGraphicFramePr>
              <a:graphicFrameLocks noChangeAspect="1"/>
            </p:cNvGraphicFramePr>
            <p:nvPr/>
          </p:nvGraphicFramePr>
          <p:xfrm>
            <a:off x="1695" y="1116"/>
            <a:ext cx="432" cy="305"/>
          </p:xfrm>
          <a:graphic>
            <a:graphicData uri="http://schemas.openxmlformats.org/presentationml/2006/ole">
              <mc:AlternateContent xmlns:mc="http://schemas.openxmlformats.org/markup-compatibility/2006">
                <mc:Choice xmlns:v="urn:schemas-microsoft-com:vml" Requires="v">
                  <p:oleObj spid="_x0000_s14404" name="公式" r:id="rId4" imgW="285660" imgH="200025" progId="Equation.3">
                    <p:embed/>
                  </p:oleObj>
                </mc:Choice>
                <mc:Fallback>
                  <p:oleObj name="公式" r:id="rId4" imgW="285660" imgH="200025" progId="Equation.3">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5" y="1116"/>
                          <a:ext cx="432"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5515" name="Text Box 43"/>
          <p:cNvSpPr txBox="1">
            <a:spLocks noChangeArrowheads="1"/>
          </p:cNvSpPr>
          <p:nvPr/>
        </p:nvSpPr>
        <p:spPr bwMode="auto">
          <a:xfrm>
            <a:off x="107950" y="2798763"/>
            <a:ext cx="81692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a:t>
            </a:r>
            <a:r>
              <a:rPr lang="en-US" altLang="zh-CN" sz="2800">
                <a:solidFill>
                  <a:schemeClr val="accent2"/>
                </a:solidFill>
              </a:rPr>
              <a:t>1</a:t>
            </a:r>
            <a:r>
              <a:rPr lang="zh-CN" altLang="en-US" sz="2800">
                <a:solidFill>
                  <a:schemeClr val="accent2"/>
                </a:solidFill>
              </a:rPr>
              <a:t>）磁感应线上任意一点的切线方向为该点磁感应强度的方向</a:t>
            </a:r>
          </a:p>
          <a:p>
            <a:pPr eaLnBrk="1" hangingPunct="1">
              <a:lnSpc>
                <a:spcPct val="120000"/>
              </a:lnSpc>
              <a:spcBef>
                <a:spcPct val="0"/>
              </a:spcBef>
              <a:buFontTx/>
              <a:buNone/>
            </a:pPr>
            <a:r>
              <a:rPr lang="zh-CN" altLang="en-US" sz="2800">
                <a:solidFill>
                  <a:schemeClr val="accent2"/>
                </a:solidFill>
              </a:rPr>
              <a:t>（</a:t>
            </a:r>
            <a:r>
              <a:rPr lang="en-US" altLang="zh-CN" sz="2800">
                <a:solidFill>
                  <a:schemeClr val="accent2"/>
                </a:solidFill>
              </a:rPr>
              <a:t>2</a:t>
            </a:r>
            <a:r>
              <a:rPr lang="zh-CN" altLang="en-US" sz="2800">
                <a:solidFill>
                  <a:schemeClr val="accent2"/>
                </a:solidFill>
              </a:rPr>
              <a:t>）通过垂直于磁感应线的单位面积上的磁感应线的条数等于该处磁感应强度的大小</a:t>
            </a:r>
            <a:r>
              <a:rPr lang="en-US" altLang="zh-CN" sz="2800">
                <a:solidFill>
                  <a:schemeClr val="accent2"/>
                </a:solidFill>
              </a:rPr>
              <a:t>.</a:t>
            </a:r>
          </a:p>
        </p:txBody>
      </p:sp>
      <p:sp>
        <p:nvSpPr>
          <p:cNvPr id="105516" name="Text Box 44"/>
          <p:cNvSpPr txBox="1">
            <a:spLocks noChangeArrowheads="1"/>
          </p:cNvSpPr>
          <p:nvPr/>
        </p:nvSpPr>
        <p:spPr bwMode="auto">
          <a:xfrm>
            <a:off x="365125" y="2060575"/>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磁感应线的作法：</a:t>
            </a:r>
          </a:p>
        </p:txBody>
      </p:sp>
      <p:sp>
        <p:nvSpPr>
          <p:cNvPr id="105517" name="Text Box 45"/>
          <p:cNvSpPr txBox="1">
            <a:spLocks noChangeArrowheads="1"/>
          </p:cNvSpPr>
          <p:nvPr/>
        </p:nvSpPr>
        <p:spPr bwMode="auto">
          <a:xfrm>
            <a:off x="347663" y="5038725"/>
            <a:ext cx="5808662"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0000"/>
              </a:lnSpc>
              <a:spcBef>
                <a:spcPct val="0"/>
              </a:spcBef>
              <a:buFontTx/>
              <a:buNone/>
            </a:pPr>
            <a:r>
              <a:rPr lang="zh-CN" altLang="en-US" sz="2800">
                <a:solidFill>
                  <a:schemeClr val="accent2"/>
                </a:solidFill>
              </a:rPr>
              <a:t>性质：</a:t>
            </a:r>
          </a:p>
          <a:p>
            <a:pPr eaLnBrk="1" hangingPunct="1">
              <a:lnSpc>
                <a:spcPct val="120000"/>
              </a:lnSpc>
              <a:spcBef>
                <a:spcPct val="0"/>
              </a:spcBef>
              <a:buFontTx/>
              <a:buNone/>
            </a:pPr>
            <a:r>
              <a:rPr lang="zh-CN" altLang="en-US" sz="2800">
                <a:solidFill>
                  <a:schemeClr val="accent2"/>
                </a:solidFill>
              </a:rPr>
              <a:t> （</a:t>
            </a:r>
            <a:r>
              <a:rPr lang="en-US" altLang="zh-CN" sz="2800">
                <a:solidFill>
                  <a:schemeClr val="accent2"/>
                </a:solidFill>
              </a:rPr>
              <a:t>1</a:t>
            </a:r>
            <a:r>
              <a:rPr lang="zh-CN" altLang="en-US" sz="2800">
                <a:solidFill>
                  <a:schemeClr val="accent2"/>
                </a:solidFill>
              </a:rPr>
              <a:t>）磁感应线是闭合曲线。</a:t>
            </a:r>
          </a:p>
          <a:p>
            <a:pPr eaLnBrk="1" hangingPunct="1">
              <a:lnSpc>
                <a:spcPct val="120000"/>
              </a:lnSpc>
              <a:spcBef>
                <a:spcPct val="0"/>
              </a:spcBef>
              <a:buFontTx/>
              <a:buNone/>
            </a:pPr>
            <a:r>
              <a:rPr lang="zh-CN" altLang="en-US" sz="2800">
                <a:solidFill>
                  <a:schemeClr val="accent2"/>
                </a:solidFill>
              </a:rPr>
              <a:t> （</a:t>
            </a:r>
            <a:r>
              <a:rPr lang="en-US" altLang="zh-CN" sz="2800">
                <a:solidFill>
                  <a:schemeClr val="accent2"/>
                </a:solidFill>
              </a:rPr>
              <a:t>2</a:t>
            </a:r>
            <a:r>
              <a:rPr lang="zh-CN" altLang="en-US" sz="2800">
                <a:solidFill>
                  <a:schemeClr val="accent2"/>
                </a:solidFill>
              </a:rPr>
              <a:t>）任意两条磁感应线不能相交。</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476"/>
                                        </p:tgtEl>
                                        <p:attrNameLst>
                                          <p:attrName>style.visibility</p:attrName>
                                        </p:attrNameLst>
                                      </p:cBhvr>
                                      <p:to>
                                        <p:strVal val="visible"/>
                                      </p:to>
                                    </p:set>
                                    <p:animEffect transition="in" filter="wipe(left)">
                                      <p:cBhvr>
                                        <p:cTn id="7" dur="500"/>
                                        <p:tgtEl>
                                          <p:spTgt spid="1054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par>
                          <p:cTn id="12" fill="hold" nodeType="afterGroup">
                            <p:stCondLst>
                              <p:cond delay="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05516"/>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05515">
                                            <p:txEl>
                                              <p:pRg st="0" end="0"/>
                                            </p:txEl>
                                          </p:spTgt>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05515">
                                            <p:txEl>
                                              <p:pRg st="1" end="1"/>
                                            </p:txEl>
                                          </p:spTgt>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05517">
                                            <p:txEl>
                                              <p:pRg st="0" end="0"/>
                                            </p:txEl>
                                          </p:spTgt>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05517">
                                            <p:txEl>
                                              <p:pRg st="1" end="1"/>
                                            </p:txEl>
                                          </p:spTgt>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055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6" grpId="0" autoUpdateAnimBg="0"/>
      <p:bldP spid="105515" grpId="0" build="p" autoUpdateAnimBg="0"/>
      <p:bldP spid="105516" grpId="0" autoUpdateAnimBg="0"/>
      <p:bldP spid="10551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250825" y="333375"/>
            <a:ext cx="554029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3200" dirty="0">
                <a:solidFill>
                  <a:schemeClr val="accent2"/>
                </a:solidFill>
              </a:rPr>
              <a:t>四、电流元和环形电流的磁矩</a:t>
            </a:r>
          </a:p>
        </p:txBody>
      </p:sp>
      <p:grpSp>
        <p:nvGrpSpPr>
          <p:cNvPr id="2" name="Group 18"/>
          <p:cNvGrpSpPr>
            <a:grpSpLocks/>
          </p:cNvGrpSpPr>
          <p:nvPr/>
        </p:nvGrpSpPr>
        <p:grpSpPr bwMode="auto">
          <a:xfrm>
            <a:off x="533400" y="1371600"/>
            <a:ext cx="2362200" cy="3276600"/>
            <a:chOff x="336" y="864"/>
            <a:chExt cx="1488" cy="2064"/>
          </a:xfrm>
        </p:grpSpPr>
        <p:pic>
          <p:nvPicPr>
            <p:cNvPr id="71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 y="864"/>
              <a:ext cx="1466" cy="1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Box 5"/>
            <p:cNvSpPr txBox="1">
              <a:spLocks noChangeArrowheads="1"/>
            </p:cNvSpPr>
            <p:nvPr/>
          </p:nvSpPr>
          <p:spPr bwMode="auto">
            <a:xfrm>
              <a:off x="336" y="2640"/>
              <a:ext cx="14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zh-CN" altLang="en-US"/>
                <a:t>无限小的电流元</a:t>
              </a:r>
            </a:p>
          </p:txBody>
        </p:sp>
      </p:grpSp>
      <p:graphicFrame>
        <p:nvGraphicFramePr>
          <p:cNvPr id="256006" name="Object 6"/>
          <p:cNvGraphicFramePr>
            <a:graphicFrameLocks noChangeAspect="1"/>
          </p:cNvGraphicFramePr>
          <p:nvPr/>
        </p:nvGraphicFramePr>
        <p:xfrm>
          <a:off x="609600" y="5105400"/>
          <a:ext cx="5489575" cy="1500188"/>
        </p:xfrm>
        <a:graphic>
          <a:graphicData uri="http://schemas.openxmlformats.org/presentationml/2006/ole">
            <mc:AlternateContent xmlns:mc="http://schemas.openxmlformats.org/markup-compatibility/2006">
              <mc:Choice xmlns:v="urn:schemas-microsoft-com:vml" Requires="v">
                <p:oleObj spid="_x0000_s32807" name="Equation" r:id="rId4" imgW="2311200" imgH="634680" progId="Equation.DSMT4">
                  <p:embed/>
                </p:oleObj>
              </mc:Choice>
              <mc:Fallback>
                <p:oleObj name="Equation" r:id="rId4" imgW="2311200" imgH="6346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5105400"/>
                        <a:ext cx="5489575" cy="150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6008" name="Line 8"/>
          <p:cNvSpPr>
            <a:spLocks noChangeShapeType="1"/>
          </p:cNvSpPr>
          <p:nvPr/>
        </p:nvSpPr>
        <p:spPr bwMode="auto">
          <a:xfrm>
            <a:off x="3048000" y="2895600"/>
            <a:ext cx="660400" cy="26988"/>
          </a:xfrm>
          <a:prstGeom prst="line">
            <a:avLst/>
          </a:prstGeom>
          <a:noFill/>
          <a:ln w="31750">
            <a:solidFill>
              <a:srgbClr val="CC33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56012" name="Picture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05600" y="152400"/>
            <a:ext cx="22860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13" name="Line 13"/>
          <p:cNvSpPr>
            <a:spLocks noChangeShapeType="1"/>
          </p:cNvSpPr>
          <p:nvPr/>
        </p:nvSpPr>
        <p:spPr bwMode="auto">
          <a:xfrm flipV="1">
            <a:off x="5795963" y="2060575"/>
            <a:ext cx="736600" cy="360363"/>
          </a:xfrm>
          <a:prstGeom prst="line">
            <a:avLst/>
          </a:prstGeom>
          <a:noFill/>
          <a:ln w="31750">
            <a:solidFill>
              <a:srgbClr val="CC3300"/>
            </a:solidFill>
            <a:round/>
            <a:headEnd/>
            <a:tailEnd type="arrow"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14" name="Text Box 14"/>
          <p:cNvSpPr txBox="1">
            <a:spLocks noChangeArrowheads="1"/>
          </p:cNvSpPr>
          <p:nvPr/>
        </p:nvSpPr>
        <p:spPr bwMode="auto">
          <a:xfrm>
            <a:off x="6629400" y="2028825"/>
            <a:ext cx="2057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电流闭合形成线圈产生磁矩等效于偶极子或小磁针</a:t>
            </a:r>
          </a:p>
        </p:txBody>
      </p:sp>
      <p:grpSp>
        <p:nvGrpSpPr>
          <p:cNvPr id="3" name="Group 19"/>
          <p:cNvGrpSpPr>
            <a:grpSpLocks/>
          </p:cNvGrpSpPr>
          <p:nvPr/>
        </p:nvGrpSpPr>
        <p:grpSpPr bwMode="auto">
          <a:xfrm>
            <a:off x="3924300" y="1600200"/>
            <a:ext cx="1662113" cy="2971800"/>
            <a:chOff x="2832" y="1008"/>
            <a:chExt cx="1047" cy="1872"/>
          </a:xfrm>
        </p:grpSpPr>
        <p:pic>
          <p:nvPicPr>
            <p:cNvPr id="718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0" y="1008"/>
              <a:ext cx="999"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1" name="Text Box 17"/>
            <p:cNvSpPr txBox="1">
              <a:spLocks noChangeArrowheads="1"/>
            </p:cNvSpPr>
            <p:nvPr/>
          </p:nvSpPr>
          <p:spPr bwMode="auto">
            <a:xfrm>
              <a:off x="2832" y="2592"/>
              <a:ext cx="10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zh-CN" altLang="en-US"/>
                <a:t>运动电荷</a:t>
              </a:r>
            </a:p>
          </p:txBody>
        </p:sp>
      </p:grpSp>
    </p:spTree>
    <p:extLst>
      <p:ext uri="{BB962C8B-B14F-4D97-AF65-F5344CB8AC3E}">
        <p14:creationId xmlns:p14="http://schemas.microsoft.com/office/powerpoint/2010/main" val="3631699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256006"/>
                                        </p:tgtEl>
                                        <p:attrNameLst>
                                          <p:attrName>style.visibility</p:attrName>
                                        </p:attrNameLst>
                                      </p:cBhvr>
                                      <p:to>
                                        <p:strVal val="visible"/>
                                      </p:to>
                                    </p:set>
                                    <p:animEffect transition="in" filter="wipe(left)">
                                      <p:cBhvr>
                                        <p:cTn id="13" dur="500"/>
                                        <p:tgtEl>
                                          <p:spTgt spid="25600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56008"/>
                                        </p:tgtEl>
                                        <p:attrNameLst>
                                          <p:attrName>style.visibility</p:attrName>
                                        </p:attrNameLst>
                                      </p:cBhvr>
                                      <p:to>
                                        <p:strVal val="visible"/>
                                      </p:to>
                                    </p:set>
                                    <p:anim calcmode="lin" valueType="num">
                                      <p:cBhvr additive="base">
                                        <p:cTn id="18" dur="500" fill="hold"/>
                                        <p:tgtEl>
                                          <p:spTgt spid="256008"/>
                                        </p:tgtEl>
                                        <p:attrNameLst>
                                          <p:attrName>ppt_x</p:attrName>
                                        </p:attrNameLst>
                                      </p:cBhvr>
                                      <p:tavLst>
                                        <p:tav tm="0">
                                          <p:val>
                                            <p:strVal val="0-#ppt_w/2"/>
                                          </p:val>
                                        </p:tav>
                                        <p:tav tm="100000">
                                          <p:val>
                                            <p:strVal val="#ppt_x"/>
                                          </p:val>
                                        </p:tav>
                                      </p:tavLst>
                                    </p:anim>
                                    <p:anim calcmode="lin" valueType="num">
                                      <p:cBhvr additive="base">
                                        <p:cTn id="19" dur="500" fill="hold"/>
                                        <p:tgtEl>
                                          <p:spTgt spid="256008"/>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additive="base">
                                        <p:cTn id="24" dur="500" fill="hold"/>
                                        <p:tgtEl>
                                          <p:spTgt spid="3"/>
                                        </p:tgtEl>
                                        <p:attrNameLst>
                                          <p:attrName>ppt_x</p:attrName>
                                        </p:attrNameLst>
                                      </p:cBhvr>
                                      <p:tavLst>
                                        <p:tav tm="0">
                                          <p:val>
                                            <p:strVal val="0-#ppt_w/2"/>
                                          </p:val>
                                        </p:tav>
                                        <p:tav tm="100000">
                                          <p:val>
                                            <p:strVal val="#ppt_x"/>
                                          </p:val>
                                        </p:tav>
                                      </p:tavLst>
                                    </p:anim>
                                    <p:anim calcmode="lin" valueType="num">
                                      <p:cBhvr additive="base">
                                        <p:cTn id="25"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56013"/>
                                        </p:tgtEl>
                                        <p:attrNameLst>
                                          <p:attrName>style.visibility</p:attrName>
                                        </p:attrNameLst>
                                      </p:cBhvr>
                                      <p:to>
                                        <p:strVal val="visible"/>
                                      </p:to>
                                    </p:set>
                                    <p:anim calcmode="lin" valueType="num">
                                      <p:cBhvr additive="base">
                                        <p:cTn id="30" dur="500" fill="hold"/>
                                        <p:tgtEl>
                                          <p:spTgt spid="256013"/>
                                        </p:tgtEl>
                                        <p:attrNameLst>
                                          <p:attrName>ppt_x</p:attrName>
                                        </p:attrNameLst>
                                      </p:cBhvr>
                                      <p:tavLst>
                                        <p:tav tm="0">
                                          <p:val>
                                            <p:strVal val="0-#ppt_w/2"/>
                                          </p:val>
                                        </p:tav>
                                        <p:tav tm="100000">
                                          <p:val>
                                            <p:strVal val="#ppt_x"/>
                                          </p:val>
                                        </p:tav>
                                      </p:tavLst>
                                    </p:anim>
                                    <p:anim calcmode="lin" valueType="num">
                                      <p:cBhvr additive="base">
                                        <p:cTn id="31" dur="500" fill="hold"/>
                                        <p:tgtEl>
                                          <p:spTgt spid="256013"/>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nodeType="clickEffect">
                                  <p:stCondLst>
                                    <p:cond delay="0"/>
                                  </p:stCondLst>
                                  <p:childTnLst>
                                    <p:set>
                                      <p:cBhvr>
                                        <p:cTn id="35" dur="1" fill="hold">
                                          <p:stCondLst>
                                            <p:cond delay="0"/>
                                          </p:stCondLst>
                                        </p:cTn>
                                        <p:tgtEl>
                                          <p:spTgt spid="256012"/>
                                        </p:tgtEl>
                                        <p:attrNameLst>
                                          <p:attrName>style.visibility</p:attrName>
                                        </p:attrNameLst>
                                      </p:cBhvr>
                                      <p:to>
                                        <p:strVal val="visible"/>
                                      </p:to>
                                    </p:set>
                                    <p:anim calcmode="lin" valueType="num">
                                      <p:cBhvr additive="base">
                                        <p:cTn id="36" dur="500" fill="hold"/>
                                        <p:tgtEl>
                                          <p:spTgt spid="256012"/>
                                        </p:tgtEl>
                                        <p:attrNameLst>
                                          <p:attrName>ppt_x</p:attrName>
                                        </p:attrNameLst>
                                      </p:cBhvr>
                                      <p:tavLst>
                                        <p:tav tm="0">
                                          <p:val>
                                            <p:strVal val="0-#ppt_w/2"/>
                                          </p:val>
                                        </p:tav>
                                        <p:tav tm="100000">
                                          <p:val>
                                            <p:strVal val="#ppt_x"/>
                                          </p:val>
                                        </p:tav>
                                      </p:tavLst>
                                    </p:anim>
                                    <p:anim calcmode="lin" valueType="num">
                                      <p:cBhvr additive="base">
                                        <p:cTn id="37" dur="500" fill="hold"/>
                                        <p:tgtEl>
                                          <p:spTgt spid="256012"/>
                                        </p:tgtEl>
                                        <p:attrNameLst>
                                          <p:attrName>ppt_y</p:attrName>
                                        </p:attrNameLst>
                                      </p:cBhvr>
                                      <p:tavLst>
                                        <p:tav tm="0">
                                          <p:val>
                                            <p:strVal val="#ppt_y"/>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56014"/>
                                        </p:tgtEl>
                                        <p:attrNameLst>
                                          <p:attrName>style.visibility</p:attrName>
                                        </p:attrNameLst>
                                      </p:cBhvr>
                                      <p:to>
                                        <p:strVal val="visible"/>
                                      </p:to>
                                    </p:set>
                                    <p:anim calcmode="lin" valueType="num">
                                      <p:cBhvr additive="base">
                                        <p:cTn id="42" dur="500" fill="hold"/>
                                        <p:tgtEl>
                                          <p:spTgt spid="256014"/>
                                        </p:tgtEl>
                                        <p:attrNameLst>
                                          <p:attrName>ppt_x</p:attrName>
                                        </p:attrNameLst>
                                      </p:cBhvr>
                                      <p:tavLst>
                                        <p:tav tm="0">
                                          <p:val>
                                            <p:strVal val="0-#ppt_w/2"/>
                                          </p:val>
                                        </p:tav>
                                        <p:tav tm="100000">
                                          <p:val>
                                            <p:strVal val="#ppt_x"/>
                                          </p:val>
                                        </p:tav>
                                      </p:tavLst>
                                    </p:anim>
                                    <p:anim calcmode="lin" valueType="num">
                                      <p:cBhvr additive="base">
                                        <p:cTn id="43" dur="500" fill="hold"/>
                                        <p:tgtEl>
                                          <p:spTgt spid="2560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8" grpId="0" animBg="1"/>
      <p:bldP spid="256013" grpId="0" animBg="1"/>
      <p:bldP spid="25601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螺线管的磁力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5257800" cy="344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3"/>
          <p:cNvSpPr txBox="1">
            <a:spLocks noChangeArrowheads="1"/>
          </p:cNvSpPr>
          <p:nvPr/>
        </p:nvSpPr>
        <p:spPr bwMode="auto">
          <a:xfrm>
            <a:off x="2803525" y="61722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endParaRPr lang="en-US" altLang="zh-CN" sz="2400" b="0">
              <a:solidFill>
                <a:schemeClr val="accent2"/>
              </a:solidFill>
            </a:endParaRPr>
          </a:p>
        </p:txBody>
      </p:sp>
      <p:sp>
        <p:nvSpPr>
          <p:cNvPr id="15364" name="Text Box 4"/>
          <p:cNvSpPr txBox="1">
            <a:spLocks noChangeArrowheads="1"/>
          </p:cNvSpPr>
          <p:nvPr/>
        </p:nvSpPr>
        <p:spPr bwMode="auto">
          <a:xfrm>
            <a:off x="5632450" y="13716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螺线管的磁感线</a:t>
            </a:r>
          </a:p>
        </p:txBody>
      </p:sp>
      <p:pic>
        <p:nvPicPr>
          <p:cNvPr id="15365" name="Picture 5" descr="螺线环的磁力线"/>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594100"/>
            <a:ext cx="52578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6"/>
          <p:cNvSpPr txBox="1">
            <a:spLocks noChangeArrowheads="1"/>
          </p:cNvSpPr>
          <p:nvPr/>
        </p:nvSpPr>
        <p:spPr bwMode="auto">
          <a:xfrm>
            <a:off x="5619750" y="499903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800">
                <a:solidFill>
                  <a:schemeClr val="accent2"/>
                </a:solidFill>
              </a:rPr>
              <a:t>螺绕环的磁感线</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NS-NS排列的磁力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503613"/>
            <a:ext cx="5029200"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3"/>
          <p:cNvSpPr txBox="1">
            <a:spLocks noChangeArrowheads="1"/>
          </p:cNvSpPr>
          <p:nvPr/>
        </p:nvSpPr>
        <p:spPr bwMode="auto">
          <a:xfrm>
            <a:off x="5715000" y="4953000"/>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solidFill>
                  <a:schemeClr val="accent2"/>
                </a:solidFill>
              </a:rPr>
              <a:t>NS-NS</a:t>
            </a:r>
            <a:r>
              <a:rPr lang="zh-CN" altLang="zh-CN" sz="2400">
                <a:solidFill>
                  <a:schemeClr val="accent2"/>
                </a:solidFill>
              </a:rPr>
              <a:t>的磁</a:t>
            </a:r>
            <a:r>
              <a:rPr lang="zh-CN" altLang="en-US" sz="2400">
                <a:solidFill>
                  <a:schemeClr val="accent2"/>
                </a:solidFill>
              </a:rPr>
              <a:t>感</a:t>
            </a:r>
            <a:r>
              <a:rPr lang="zh-CN" altLang="zh-CN" sz="2400">
                <a:solidFill>
                  <a:schemeClr val="accent2"/>
                </a:solidFill>
              </a:rPr>
              <a:t>线</a:t>
            </a:r>
            <a:endParaRPr lang="zh-CN" altLang="en-US" sz="2400">
              <a:solidFill>
                <a:schemeClr val="accent2"/>
              </a:solidFill>
            </a:endParaRPr>
          </a:p>
        </p:txBody>
      </p:sp>
      <p:pic>
        <p:nvPicPr>
          <p:cNvPr id="16388" name="Picture 4" descr="条形磁铁的磁力线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5029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9" name="Text Box 5"/>
          <p:cNvSpPr txBox="1">
            <a:spLocks noChangeArrowheads="1"/>
          </p:cNvSpPr>
          <p:nvPr/>
        </p:nvSpPr>
        <p:spPr bwMode="auto">
          <a:xfrm>
            <a:off x="5708650" y="1447800"/>
            <a:ext cx="2635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2400">
                <a:solidFill>
                  <a:schemeClr val="accent2"/>
                </a:solidFill>
              </a:rPr>
              <a:t>条形磁铁的磁感线</a:t>
            </a:r>
          </a:p>
        </p:txBody>
      </p:sp>
      <p:pic>
        <p:nvPicPr>
          <p:cNvPr id="6" name="图片 5">
            <a:extLst>
              <a:ext uri="{FF2B5EF4-FFF2-40B4-BE49-F238E27FC236}">
                <a16:creationId xmlns:a16="http://schemas.microsoft.com/office/drawing/2014/main" id="{EF0FF801-169E-D942-9531-BCD4DCCBC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2412" y="2276872"/>
            <a:ext cx="2761488" cy="2304256"/>
          </a:xfrm>
          <a:prstGeom prst="rect">
            <a:avLst/>
          </a:prstGeom>
        </p:spPr>
      </p:pic>
      <p:cxnSp>
        <p:nvCxnSpPr>
          <p:cNvPr id="3" name="直线箭头连接符 2">
            <a:extLst>
              <a:ext uri="{FF2B5EF4-FFF2-40B4-BE49-F238E27FC236}">
                <a16:creationId xmlns:a16="http://schemas.microsoft.com/office/drawing/2014/main" id="{B7983C02-6D2B-EA46-B9F7-4602087B54D6}"/>
              </a:ext>
            </a:extLst>
          </p:cNvPr>
          <p:cNvCxnSpPr>
            <a:cxnSpLocks/>
          </p:cNvCxnSpPr>
          <p:nvPr/>
        </p:nvCxnSpPr>
        <p:spPr bwMode="auto">
          <a:xfrm flipH="1">
            <a:off x="6588224" y="3429000"/>
            <a:ext cx="792088" cy="0"/>
          </a:xfrm>
          <a:prstGeom prst="straightConnector1">
            <a:avLst/>
          </a:prstGeom>
          <a:noFill/>
          <a:ln w="38100" cap="flat" cmpd="sng" algn="ctr">
            <a:solidFill>
              <a:srgbClr val="FF0000"/>
            </a:solidFill>
            <a:prstDash val="solid"/>
            <a:round/>
            <a:headEnd type="none" w="med" len="med"/>
            <a:tailEnd type="triangle"/>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5353050" y="4005263"/>
            <a:ext cx="4114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80" name="Text Box 4"/>
          <p:cNvSpPr txBox="1">
            <a:spLocks noChangeArrowheads="1"/>
          </p:cNvSpPr>
          <p:nvPr/>
        </p:nvSpPr>
        <p:spPr bwMode="auto">
          <a:xfrm>
            <a:off x="157163" y="908050"/>
            <a:ext cx="3200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一、什么是电流</a:t>
            </a:r>
          </a:p>
        </p:txBody>
      </p:sp>
      <p:sp>
        <p:nvSpPr>
          <p:cNvPr id="3076" name="Text Box 54"/>
          <p:cNvSpPr txBox="1">
            <a:spLocks noChangeArrowheads="1"/>
          </p:cNvSpPr>
          <p:nvPr/>
        </p:nvSpPr>
        <p:spPr bwMode="auto">
          <a:xfrm>
            <a:off x="-107950" y="-100013"/>
            <a:ext cx="9144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lnSpc>
                <a:spcPct val="150000"/>
              </a:lnSpc>
              <a:spcBef>
                <a:spcPct val="0"/>
              </a:spcBef>
              <a:buFontTx/>
              <a:buNone/>
            </a:pPr>
            <a:r>
              <a:rPr lang="en-US" altLang="zh-CN" sz="3600" dirty="0" smtClean="0">
                <a:solidFill>
                  <a:srgbClr val="CC3300"/>
                </a:solidFill>
              </a:rPr>
              <a:t>§3.1 </a:t>
            </a:r>
            <a:r>
              <a:rPr lang="zh-CN" altLang="en-US" sz="3600" dirty="0">
                <a:solidFill>
                  <a:srgbClr val="CC3300"/>
                </a:solidFill>
              </a:rPr>
              <a:t>稳恒电流和电动势</a:t>
            </a:r>
          </a:p>
        </p:txBody>
      </p:sp>
      <p:sp>
        <p:nvSpPr>
          <p:cNvPr id="3077" name="Rectangle 55"/>
          <p:cNvSpPr>
            <a:spLocks noChangeArrowheads="1"/>
          </p:cNvSpPr>
          <p:nvPr/>
        </p:nvSpPr>
        <p:spPr bwMode="auto">
          <a:xfrm>
            <a:off x="0" y="693738"/>
            <a:ext cx="9144000" cy="76200"/>
          </a:xfrm>
          <a:prstGeom prst="rect">
            <a:avLst/>
          </a:prstGeom>
          <a:solidFill>
            <a:srgbClr val="FFCC66"/>
          </a:solidFill>
          <a:ln w="9525">
            <a:solidFill>
              <a:srgbClr val="FFCC66"/>
            </a:solidFill>
            <a:miter lim="800000"/>
            <a:headEnd/>
            <a:tailEnd/>
          </a:ln>
        </p:spPr>
        <p:txBody>
          <a:bodyPr wrap="none" anchor="ct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7" name="Text Box 4"/>
          <p:cNvSpPr txBox="1">
            <a:spLocks noChangeArrowheads="1"/>
          </p:cNvSpPr>
          <p:nvPr/>
        </p:nvSpPr>
        <p:spPr bwMode="auto">
          <a:xfrm>
            <a:off x="323850" y="1557338"/>
            <a:ext cx="84963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t>带电粒子的定向运动</a:t>
            </a:r>
          </a:p>
        </p:txBody>
      </p:sp>
      <p:sp>
        <p:nvSpPr>
          <p:cNvPr id="58" name="Text Box 4"/>
          <p:cNvSpPr txBox="1">
            <a:spLocks noChangeArrowheads="1"/>
          </p:cNvSpPr>
          <p:nvPr/>
        </p:nvSpPr>
        <p:spPr bwMode="auto">
          <a:xfrm>
            <a:off x="107950" y="2339975"/>
            <a:ext cx="54721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二、形成电流所必备的条件</a:t>
            </a:r>
          </a:p>
        </p:txBody>
      </p:sp>
      <p:sp>
        <p:nvSpPr>
          <p:cNvPr id="59" name="Text Box 4"/>
          <p:cNvSpPr txBox="1">
            <a:spLocks noChangeArrowheads="1"/>
          </p:cNvSpPr>
          <p:nvPr/>
        </p:nvSpPr>
        <p:spPr bwMode="auto">
          <a:xfrm>
            <a:off x="179388" y="3141663"/>
            <a:ext cx="84963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 typeface="Wingdings" pitchFamily="2" charset="2"/>
              <a:buChar char="Ø"/>
            </a:pPr>
            <a:r>
              <a:rPr lang="en-US" altLang="zh-CN"/>
              <a:t> </a:t>
            </a:r>
            <a:r>
              <a:rPr lang="zh-CN" altLang="en-US"/>
              <a:t>存在可以自由移动的电荷</a:t>
            </a:r>
            <a:endParaRPr lang="en-US" altLang="zh-CN"/>
          </a:p>
          <a:p>
            <a:pPr eaLnBrk="1" hangingPunct="1">
              <a:spcBef>
                <a:spcPct val="0"/>
              </a:spcBef>
              <a:buFont typeface="Wingdings" pitchFamily="2" charset="2"/>
              <a:buChar char="Ø"/>
            </a:pPr>
            <a:r>
              <a:rPr lang="en-US" altLang="zh-CN"/>
              <a:t> </a:t>
            </a:r>
            <a:r>
              <a:rPr lang="zh-CN" altLang="en-US"/>
              <a:t>存在电场</a:t>
            </a:r>
          </a:p>
        </p:txBody>
      </p:sp>
      <p:sp>
        <p:nvSpPr>
          <p:cNvPr id="60" name="Text Box 4"/>
          <p:cNvSpPr txBox="1">
            <a:spLocks noChangeArrowheads="1"/>
          </p:cNvSpPr>
          <p:nvPr/>
        </p:nvSpPr>
        <p:spPr bwMode="auto">
          <a:xfrm>
            <a:off x="250825" y="4437063"/>
            <a:ext cx="5473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a:solidFill>
                  <a:srgbClr val="CC3300"/>
                </a:solidFill>
              </a:rPr>
              <a:t>三、描述电流强弱的物理量</a:t>
            </a:r>
          </a:p>
        </p:txBody>
      </p:sp>
      <p:graphicFrame>
        <p:nvGraphicFramePr>
          <p:cNvPr id="61" name="Object 10"/>
          <p:cNvGraphicFramePr>
            <a:graphicFrameLocks noChangeAspect="1"/>
          </p:cNvGraphicFramePr>
          <p:nvPr>
            <p:extLst>
              <p:ext uri="{D42A27DB-BD31-4B8C-83A1-F6EECF244321}">
                <p14:modId xmlns:p14="http://schemas.microsoft.com/office/powerpoint/2010/main" val="1369033693"/>
              </p:ext>
            </p:extLst>
          </p:nvPr>
        </p:nvGraphicFramePr>
        <p:xfrm>
          <a:off x="579438" y="5314950"/>
          <a:ext cx="5754687" cy="1066800"/>
        </p:xfrm>
        <a:graphic>
          <a:graphicData uri="http://schemas.openxmlformats.org/presentationml/2006/ole">
            <mc:AlternateContent xmlns:mc="http://schemas.openxmlformats.org/markup-compatibility/2006">
              <mc:Choice xmlns:v="urn:schemas-microsoft-com:vml" Requires="v">
                <p:oleObj spid="_x0000_s3123" name="Equation" r:id="rId3" imgW="1587240" imgH="393480" progId="Equation.DSMT4">
                  <p:embed/>
                </p:oleObj>
              </mc:Choice>
              <mc:Fallback>
                <p:oleObj name="Equation" r:id="rId3" imgW="1587240" imgH="393480" progId="Equation.DSMT4">
                  <p:embed/>
                  <p:pic>
                    <p:nvPicPr>
                      <p:cNvPr id="0" name="Object 10"/>
                      <p:cNvPicPr>
                        <a:picLocks noChangeAspect="1" noChangeArrowheads="1"/>
                      </p:cNvPicPr>
                      <p:nvPr/>
                    </p:nvPicPr>
                    <p:blipFill>
                      <a:blip r:embed="rId4"/>
                      <a:srcRect/>
                      <a:stretch>
                        <a:fillRect/>
                      </a:stretch>
                    </p:blipFill>
                    <p:spPr bwMode="auto">
                      <a:xfrm>
                        <a:off x="579438" y="5314950"/>
                        <a:ext cx="5754687"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Box 1"/>
          <p:cNvSpPr txBox="1"/>
          <p:nvPr/>
        </p:nvSpPr>
        <p:spPr>
          <a:xfrm>
            <a:off x="5004048" y="6237312"/>
            <a:ext cx="3960440" cy="461665"/>
          </a:xfrm>
          <a:prstGeom prst="rect">
            <a:avLst/>
          </a:prstGeom>
          <a:noFill/>
        </p:spPr>
        <p:txBody>
          <a:bodyPr wrap="square" rtlCol="0">
            <a:spAutoFit/>
          </a:bodyPr>
          <a:lstStyle/>
          <a:p>
            <a:pPr algn="l"/>
            <a:r>
              <a:rPr lang="zh-CN" altLang="en-US" dirty="0"/>
              <a:t>单位：安培 </a:t>
            </a:r>
            <a:r>
              <a:rPr lang="en-US" altLang="zh-CN" dirty="0"/>
              <a:t>1A = 1C/s </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80"/>
                                        </p:tgtEl>
                                        <p:attrNameLst>
                                          <p:attrName>style.visibility</p:attrName>
                                        </p:attrNameLst>
                                      </p:cBhvr>
                                      <p:to>
                                        <p:strVal val="visible"/>
                                      </p:to>
                                    </p:set>
                                    <p:anim calcmode="lin" valueType="num">
                                      <p:cBhvr additive="base">
                                        <p:cTn id="7" dur="500" fill="hold"/>
                                        <p:tgtEl>
                                          <p:spTgt spid="1080"/>
                                        </p:tgtEl>
                                        <p:attrNameLst>
                                          <p:attrName>ppt_x</p:attrName>
                                        </p:attrNameLst>
                                      </p:cBhvr>
                                      <p:tavLst>
                                        <p:tav tm="0">
                                          <p:val>
                                            <p:strVal val="0-#ppt_w/2"/>
                                          </p:val>
                                        </p:tav>
                                        <p:tav tm="100000">
                                          <p:val>
                                            <p:strVal val="#ppt_x"/>
                                          </p:val>
                                        </p:tav>
                                      </p:tavLst>
                                    </p:anim>
                                    <p:anim calcmode="lin" valueType="num">
                                      <p:cBhvr additive="base">
                                        <p:cTn id="8" dur="500" fill="hold"/>
                                        <p:tgtEl>
                                          <p:spTgt spid="108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7"/>
                                        </p:tgtEl>
                                        <p:attrNameLst>
                                          <p:attrName>style.visibility</p:attrName>
                                        </p:attrNameLst>
                                      </p:cBhvr>
                                      <p:to>
                                        <p:strVal val="visible"/>
                                      </p:to>
                                    </p:set>
                                    <p:anim calcmode="lin" valueType="num">
                                      <p:cBhvr additive="base">
                                        <p:cTn id="13" dur="500" fill="hold"/>
                                        <p:tgtEl>
                                          <p:spTgt spid="57"/>
                                        </p:tgtEl>
                                        <p:attrNameLst>
                                          <p:attrName>ppt_x</p:attrName>
                                        </p:attrNameLst>
                                      </p:cBhvr>
                                      <p:tavLst>
                                        <p:tav tm="0">
                                          <p:val>
                                            <p:strVal val="0-#ppt_w/2"/>
                                          </p:val>
                                        </p:tav>
                                        <p:tav tm="100000">
                                          <p:val>
                                            <p:strVal val="#ppt_x"/>
                                          </p:val>
                                        </p:tav>
                                      </p:tavLst>
                                    </p:anim>
                                    <p:anim calcmode="lin" valueType="num">
                                      <p:cBhvr additive="base">
                                        <p:cTn id="14"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8"/>
                                        </p:tgtEl>
                                        <p:attrNameLst>
                                          <p:attrName>style.visibility</p:attrName>
                                        </p:attrNameLst>
                                      </p:cBhvr>
                                      <p:to>
                                        <p:strVal val="visible"/>
                                      </p:to>
                                    </p:set>
                                    <p:anim calcmode="lin" valueType="num">
                                      <p:cBhvr additive="base">
                                        <p:cTn id="19" dur="500" fill="hold"/>
                                        <p:tgtEl>
                                          <p:spTgt spid="58"/>
                                        </p:tgtEl>
                                        <p:attrNameLst>
                                          <p:attrName>ppt_x</p:attrName>
                                        </p:attrNameLst>
                                      </p:cBhvr>
                                      <p:tavLst>
                                        <p:tav tm="0">
                                          <p:val>
                                            <p:strVal val="1+#ppt_w/2"/>
                                          </p:val>
                                        </p:tav>
                                        <p:tav tm="100000">
                                          <p:val>
                                            <p:strVal val="#ppt_x"/>
                                          </p:val>
                                        </p:tav>
                                      </p:tavLst>
                                    </p:anim>
                                    <p:anim calcmode="lin" valueType="num">
                                      <p:cBhvr additive="base">
                                        <p:cTn id="20" dur="500" fill="hold"/>
                                        <p:tgtEl>
                                          <p:spTgt spid="5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anim calcmode="lin" valueType="num">
                                      <p:cBhvr additive="base">
                                        <p:cTn id="25" dur="500" fill="hold"/>
                                        <p:tgtEl>
                                          <p:spTgt spid="59"/>
                                        </p:tgtEl>
                                        <p:attrNameLst>
                                          <p:attrName>ppt_x</p:attrName>
                                        </p:attrNameLst>
                                      </p:cBhvr>
                                      <p:tavLst>
                                        <p:tav tm="0">
                                          <p:val>
                                            <p:strVal val="1+#ppt_w/2"/>
                                          </p:val>
                                        </p:tav>
                                        <p:tav tm="100000">
                                          <p:val>
                                            <p:strVal val="#ppt_x"/>
                                          </p:val>
                                        </p:tav>
                                      </p:tavLst>
                                    </p:anim>
                                    <p:anim calcmode="lin" valueType="num">
                                      <p:cBhvr additive="base">
                                        <p:cTn id="26"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0"/>
                                        </p:tgtEl>
                                        <p:attrNameLst>
                                          <p:attrName>style.visibility</p:attrName>
                                        </p:attrNameLst>
                                      </p:cBhvr>
                                      <p:to>
                                        <p:strVal val="visible"/>
                                      </p:to>
                                    </p:set>
                                    <p:anim calcmode="lin" valueType="num">
                                      <p:cBhvr additive="base">
                                        <p:cTn id="31" dur="500" fill="hold"/>
                                        <p:tgtEl>
                                          <p:spTgt spid="60"/>
                                        </p:tgtEl>
                                        <p:attrNameLst>
                                          <p:attrName>ppt_x</p:attrName>
                                        </p:attrNameLst>
                                      </p:cBhvr>
                                      <p:tavLst>
                                        <p:tav tm="0">
                                          <p:val>
                                            <p:strVal val="#ppt_x"/>
                                          </p:val>
                                        </p:tav>
                                        <p:tav tm="100000">
                                          <p:val>
                                            <p:strVal val="#ppt_x"/>
                                          </p:val>
                                        </p:tav>
                                      </p:tavLst>
                                    </p:anim>
                                    <p:anim calcmode="lin" valueType="num">
                                      <p:cBhvr additive="base">
                                        <p:cTn id="32" dur="500" fill="hold"/>
                                        <p:tgtEl>
                                          <p:spTgt spid="60"/>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61"/>
                                        </p:tgtEl>
                                        <p:attrNameLst>
                                          <p:attrName>style.visibility</p:attrName>
                                        </p:attrNameLst>
                                      </p:cBhvr>
                                      <p:to>
                                        <p:strVal val="visible"/>
                                      </p:to>
                                    </p:set>
                                    <p:anim calcmode="lin" valueType="num">
                                      <p:cBhvr additive="base">
                                        <p:cTn id="37" dur="500" fill="hold"/>
                                        <p:tgtEl>
                                          <p:spTgt spid="61"/>
                                        </p:tgtEl>
                                        <p:attrNameLst>
                                          <p:attrName>ppt_x</p:attrName>
                                        </p:attrNameLst>
                                      </p:cBhvr>
                                      <p:tavLst>
                                        <p:tav tm="0">
                                          <p:val>
                                            <p:strVal val="#ppt_x"/>
                                          </p:val>
                                        </p:tav>
                                        <p:tav tm="100000">
                                          <p:val>
                                            <p:strVal val="#ppt_x"/>
                                          </p:val>
                                        </p:tav>
                                      </p:tavLst>
                                    </p:anim>
                                    <p:anim calcmode="lin" valueType="num">
                                      <p:cBhvr additive="base">
                                        <p:cTn id="3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0" grpId="0"/>
      <p:bldP spid="57" grpId="0"/>
      <p:bldP spid="58" grpId="0"/>
      <p:bldP spid="59" grpId="0"/>
      <p:bldP spid="60" grpId="0"/>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圆形电流的磁力线"/>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2743200"/>
            <a:ext cx="48006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1" name="Text Box 3"/>
          <p:cNvSpPr txBox="1">
            <a:spLocks noChangeArrowheads="1"/>
          </p:cNvSpPr>
          <p:nvPr/>
        </p:nvSpPr>
        <p:spPr bwMode="auto">
          <a:xfrm>
            <a:off x="1143000" y="9144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圆电流的磁感线</a:t>
            </a:r>
          </a:p>
        </p:txBody>
      </p:sp>
      <p:pic>
        <p:nvPicPr>
          <p:cNvPr id="17412" name="Picture 4" descr="直线电流的磁力线"/>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3313" y="381000"/>
            <a:ext cx="3830637"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5"/>
          <p:cNvSpPr txBox="1">
            <a:spLocks noChangeArrowheads="1"/>
          </p:cNvSpPr>
          <p:nvPr/>
        </p:nvSpPr>
        <p:spPr bwMode="auto">
          <a:xfrm>
            <a:off x="5334000" y="60960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800">
                <a:solidFill>
                  <a:schemeClr val="accent2"/>
                </a:solidFill>
              </a:rPr>
              <a:t>直线电流的磁感线</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 Box 32"/>
          <p:cNvSpPr txBox="1">
            <a:spLocks noChangeArrowheads="1"/>
          </p:cNvSpPr>
          <p:nvPr/>
        </p:nvSpPr>
        <p:spPr bwMode="auto">
          <a:xfrm>
            <a:off x="0" y="0"/>
            <a:ext cx="9144000"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lnSpc>
                <a:spcPct val="150000"/>
              </a:lnSpc>
            </a:pPr>
            <a:r>
              <a:rPr lang="en-US" altLang="zh-CN" sz="3600" dirty="0" smtClean="0">
                <a:solidFill>
                  <a:srgbClr val="CC3300"/>
                </a:solidFill>
              </a:rPr>
              <a:t>§3.3 </a:t>
            </a:r>
            <a:r>
              <a:rPr lang="zh-CN" altLang="en-US" sz="3600" dirty="0">
                <a:solidFill>
                  <a:srgbClr val="CC3300"/>
                </a:solidFill>
              </a:rPr>
              <a:t>毕奥</a:t>
            </a:r>
            <a:r>
              <a:rPr lang="en-US" altLang="zh-CN" sz="3600" dirty="0">
                <a:solidFill>
                  <a:srgbClr val="CC3300"/>
                </a:solidFill>
              </a:rPr>
              <a:t>-</a:t>
            </a:r>
            <a:r>
              <a:rPr lang="zh-CN" altLang="en-US" sz="3600" dirty="0">
                <a:solidFill>
                  <a:srgbClr val="CC3300"/>
                </a:solidFill>
              </a:rPr>
              <a:t>萨伐尔定律</a:t>
            </a:r>
          </a:p>
        </p:txBody>
      </p:sp>
      <p:sp>
        <p:nvSpPr>
          <p:cNvPr id="8205" name="Rectangle 33"/>
          <p:cNvSpPr>
            <a:spLocks noChangeArrowheads="1"/>
          </p:cNvSpPr>
          <p:nvPr/>
        </p:nvSpPr>
        <p:spPr bwMode="auto">
          <a:xfrm>
            <a:off x="0" y="9144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101411" name="Text Box 35"/>
          <p:cNvSpPr txBox="1">
            <a:spLocks noChangeArrowheads="1"/>
          </p:cNvSpPr>
          <p:nvPr/>
        </p:nvSpPr>
        <p:spPr bwMode="auto">
          <a:xfrm>
            <a:off x="179388" y="1066800"/>
            <a:ext cx="7620000"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sz="2800"/>
              <a:t>电流元和电流元之间的作用力</a:t>
            </a:r>
          </a:p>
          <a:p>
            <a:pPr algn="l">
              <a:spcBef>
                <a:spcPct val="50000"/>
              </a:spcBef>
            </a:pPr>
            <a:r>
              <a:rPr lang="zh-CN" altLang="en-US" sz="2800"/>
              <a:t> 磁库仑定律</a:t>
            </a:r>
          </a:p>
        </p:txBody>
      </p:sp>
      <p:grpSp>
        <p:nvGrpSpPr>
          <p:cNvPr id="2" name="Group 40"/>
          <p:cNvGrpSpPr>
            <a:grpSpLocks/>
          </p:cNvGrpSpPr>
          <p:nvPr/>
        </p:nvGrpSpPr>
        <p:grpSpPr bwMode="auto">
          <a:xfrm>
            <a:off x="5867400" y="457200"/>
            <a:ext cx="3124200" cy="2941638"/>
            <a:chOff x="3504" y="403"/>
            <a:chExt cx="1968" cy="1853"/>
          </a:xfrm>
        </p:grpSpPr>
        <p:sp>
          <p:nvSpPr>
            <p:cNvPr id="8218" name="Rectangle 41" descr="永恒"/>
            <p:cNvSpPr>
              <a:spLocks noChangeArrowheads="1"/>
            </p:cNvSpPr>
            <p:nvPr/>
          </p:nvSpPr>
          <p:spPr bwMode="auto">
            <a:xfrm>
              <a:off x="3504" y="432"/>
              <a:ext cx="1968" cy="1824"/>
            </a:xfrm>
            <a:prstGeom prst="rect">
              <a:avLst/>
            </a:pr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8219" name="Freeform 42"/>
            <p:cNvSpPr>
              <a:spLocks/>
            </p:cNvSpPr>
            <p:nvPr/>
          </p:nvSpPr>
          <p:spPr bwMode="auto">
            <a:xfrm>
              <a:off x="4008" y="631"/>
              <a:ext cx="504" cy="1500"/>
            </a:xfrm>
            <a:custGeom>
              <a:avLst/>
              <a:gdLst>
                <a:gd name="T0" fmla="*/ 504 w 504"/>
                <a:gd name="T1" fmla="*/ 0 h 1500"/>
                <a:gd name="T2" fmla="*/ 312 w 504"/>
                <a:gd name="T3" fmla="*/ 432 h 1500"/>
                <a:gd name="T4" fmla="*/ 168 w 504"/>
                <a:gd name="T5" fmla="*/ 1152 h 1500"/>
                <a:gd name="T6" fmla="*/ 0 w 504"/>
                <a:gd name="T7" fmla="*/ 1500 h 1500"/>
                <a:gd name="T8" fmla="*/ 0 60000 65536"/>
                <a:gd name="T9" fmla="*/ 0 60000 65536"/>
                <a:gd name="T10" fmla="*/ 0 60000 65536"/>
                <a:gd name="T11" fmla="*/ 0 60000 65536"/>
                <a:gd name="T12" fmla="*/ 0 w 504"/>
                <a:gd name="T13" fmla="*/ 0 h 1500"/>
                <a:gd name="T14" fmla="*/ 504 w 504"/>
                <a:gd name="T15" fmla="*/ 1500 h 1500"/>
              </a:gdLst>
              <a:ahLst/>
              <a:cxnLst>
                <a:cxn ang="T8">
                  <a:pos x="T0" y="T1"/>
                </a:cxn>
                <a:cxn ang="T9">
                  <a:pos x="T2" y="T3"/>
                </a:cxn>
                <a:cxn ang="T10">
                  <a:pos x="T4" y="T5"/>
                </a:cxn>
                <a:cxn ang="T11">
                  <a:pos x="T6" y="T7"/>
                </a:cxn>
              </a:cxnLst>
              <a:rect l="T12" t="T13" r="T14" b="T15"/>
              <a:pathLst>
                <a:path w="504" h="1500">
                  <a:moveTo>
                    <a:pt x="504" y="0"/>
                  </a:moveTo>
                  <a:cubicBezTo>
                    <a:pt x="436" y="120"/>
                    <a:pt x="368" y="240"/>
                    <a:pt x="312" y="432"/>
                  </a:cubicBezTo>
                  <a:cubicBezTo>
                    <a:pt x="256" y="624"/>
                    <a:pt x="220" y="974"/>
                    <a:pt x="168" y="1152"/>
                  </a:cubicBezTo>
                  <a:cubicBezTo>
                    <a:pt x="116" y="1330"/>
                    <a:pt x="35" y="1428"/>
                    <a:pt x="0" y="1500"/>
                  </a:cubicBezTo>
                </a:path>
              </a:pathLst>
            </a:custGeom>
            <a:noFill/>
            <a:ln w="76200" cap="flat" cmpd="sng">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20" name="Group 43"/>
            <p:cNvGrpSpPr>
              <a:grpSpLocks/>
            </p:cNvGrpSpPr>
            <p:nvPr/>
          </p:nvGrpSpPr>
          <p:grpSpPr bwMode="auto">
            <a:xfrm>
              <a:off x="4152" y="403"/>
              <a:ext cx="312" cy="516"/>
              <a:chOff x="4296" y="1164"/>
              <a:chExt cx="312" cy="516"/>
            </a:xfrm>
          </p:grpSpPr>
          <p:sp>
            <p:nvSpPr>
              <p:cNvPr id="8230" name="Freeform 44"/>
              <p:cNvSpPr>
                <a:spLocks/>
              </p:cNvSpPr>
              <p:nvPr/>
            </p:nvSpPr>
            <p:spPr bwMode="auto">
              <a:xfrm>
                <a:off x="4416" y="1296"/>
                <a:ext cx="192" cy="384"/>
              </a:xfrm>
              <a:custGeom>
                <a:avLst/>
                <a:gdLst>
                  <a:gd name="T0" fmla="*/ 0 w 192"/>
                  <a:gd name="T1" fmla="*/ 384 h 384"/>
                  <a:gd name="T2" fmla="*/ 78 w 192"/>
                  <a:gd name="T3" fmla="*/ 192 h 384"/>
                  <a:gd name="T4" fmla="*/ 192 w 192"/>
                  <a:gd name="T5" fmla="*/ 0 h 384"/>
                  <a:gd name="T6" fmla="*/ 0 60000 65536"/>
                  <a:gd name="T7" fmla="*/ 0 60000 65536"/>
                  <a:gd name="T8" fmla="*/ 0 60000 65536"/>
                  <a:gd name="T9" fmla="*/ 0 w 192"/>
                  <a:gd name="T10" fmla="*/ 0 h 384"/>
                  <a:gd name="T11" fmla="*/ 192 w 192"/>
                  <a:gd name="T12" fmla="*/ 384 h 384"/>
                </a:gdLst>
                <a:ahLst/>
                <a:cxnLst>
                  <a:cxn ang="T6">
                    <a:pos x="T0" y="T1"/>
                  </a:cxn>
                  <a:cxn ang="T7">
                    <a:pos x="T2" y="T3"/>
                  </a:cxn>
                  <a:cxn ang="T8">
                    <a:pos x="T4" y="T5"/>
                  </a:cxn>
                </a:cxnLst>
                <a:rect l="T9" t="T10" r="T11" b="T12"/>
                <a:pathLst>
                  <a:path w="192" h="384">
                    <a:moveTo>
                      <a:pt x="0" y="384"/>
                    </a:moveTo>
                    <a:lnTo>
                      <a:pt x="78" y="192"/>
                    </a:lnTo>
                    <a:lnTo>
                      <a:pt x="192" y="0"/>
                    </a:lnTo>
                  </a:path>
                </a:pathLst>
              </a:custGeom>
              <a:noFill/>
              <a:ln w="38100" cap="flat">
                <a:solidFill>
                  <a:srgbClr val="000000"/>
                </a:solidFill>
                <a:prstDash val="solid"/>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31" name="Text Box 45"/>
              <p:cNvSpPr txBox="1">
                <a:spLocks noChangeArrowheads="1"/>
              </p:cNvSpPr>
              <p:nvPr/>
            </p:nvSpPr>
            <p:spPr bwMode="auto">
              <a:xfrm>
                <a:off x="4296" y="1164"/>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3200" i="1">
                    <a:solidFill>
                      <a:srgbClr val="3333FF"/>
                    </a:solidFill>
                  </a:rPr>
                  <a:t>I</a:t>
                </a:r>
              </a:p>
            </p:txBody>
          </p:sp>
        </p:grpSp>
        <p:graphicFrame>
          <p:nvGraphicFramePr>
            <p:cNvPr id="8201" name="Object 46"/>
            <p:cNvGraphicFramePr>
              <a:graphicFrameLocks noChangeAspect="1"/>
            </p:cNvGraphicFramePr>
            <p:nvPr/>
          </p:nvGraphicFramePr>
          <p:xfrm>
            <a:off x="3792" y="1255"/>
            <a:ext cx="384" cy="292"/>
          </p:xfrm>
          <a:graphic>
            <a:graphicData uri="http://schemas.openxmlformats.org/presentationml/2006/ole">
              <mc:AlternateContent xmlns:mc="http://schemas.openxmlformats.org/markup-compatibility/2006">
                <mc:Choice xmlns:v="urn:schemas-microsoft-com:vml" Requires="v">
                  <p:oleObj spid="_x0000_s34166" name="公式" r:id="rId4" imgW="266400" imgH="203040" progId="Equation.3">
                    <p:embed/>
                  </p:oleObj>
                </mc:Choice>
                <mc:Fallback>
                  <p:oleObj name="公式" r:id="rId4" imgW="2664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2" y="1255"/>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21" name="Group 47"/>
            <p:cNvGrpSpPr>
              <a:grpSpLocks/>
            </p:cNvGrpSpPr>
            <p:nvPr/>
          </p:nvGrpSpPr>
          <p:grpSpPr bwMode="auto">
            <a:xfrm>
              <a:off x="4848" y="775"/>
              <a:ext cx="576" cy="296"/>
              <a:chOff x="4704" y="1000"/>
              <a:chExt cx="576" cy="296"/>
            </a:xfrm>
          </p:grpSpPr>
          <p:sp>
            <p:nvSpPr>
              <p:cNvPr id="8229" name="AutoShape 48"/>
              <p:cNvSpPr>
                <a:spLocks noChangeArrowheads="1"/>
              </p:cNvSpPr>
              <p:nvPr/>
            </p:nvSpPr>
            <p:spPr bwMode="auto">
              <a:xfrm>
                <a:off x="4704" y="1092"/>
                <a:ext cx="192" cy="192"/>
              </a:xfrm>
              <a:prstGeom prst="flowChartSummingJunction">
                <a:avLst/>
              </a:prstGeom>
              <a:solidFill>
                <a:srgbClr val="FFFFFF"/>
              </a:solidFill>
              <a:ln w="38100">
                <a:solidFill>
                  <a:srgbClr val="CC3300"/>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aphicFrame>
            <p:nvGraphicFramePr>
              <p:cNvPr id="8203" name="Object 49"/>
              <p:cNvGraphicFramePr>
                <a:graphicFrameLocks noChangeAspect="1"/>
              </p:cNvGraphicFramePr>
              <p:nvPr/>
            </p:nvGraphicFramePr>
            <p:xfrm>
              <a:off x="4944" y="1000"/>
              <a:ext cx="336" cy="296"/>
            </p:xfrm>
            <a:graphic>
              <a:graphicData uri="http://schemas.openxmlformats.org/presentationml/2006/ole">
                <mc:AlternateContent xmlns:mc="http://schemas.openxmlformats.org/markup-compatibility/2006">
                  <mc:Choice xmlns:v="urn:schemas-microsoft-com:vml" Requires="v">
                    <p:oleObj spid="_x0000_s34167" name="公式" r:id="rId6" imgW="228600" imgH="203040" progId="Equation.3">
                      <p:embed/>
                    </p:oleObj>
                  </mc:Choice>
                  <mc:Fallback>
                    <p:oleObj name="公式" r:id="rId6" imgW="228600" imgH="203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44" y="1000"/>
                            <a:ext cx="3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22" name="Group 50"/>
            <p:cNvGrpSpPr>
              <a:grpSpLocks/>
            </p:cNvGrpSpPr>
            <p:nvPr/>
          </p:nvGrpSpPr>
          <p:grpSpPr bwMode="auto">
            <a:xfrm>
              <a:off x="4800" y="1024"/>
              <a:ext cx="192" cy="327"/>
              <a:chOff x="4752" y="1353"/>
              <a:chExt cx="192" cy="327"/>
            </a:xfrm>
          </p:grpSpPr>
          <p:sp>
            <p:nvSpPr>
              <p:cNvPr id="8227" name="Text Box 51"/>
              <p:cNvSpPr txBox="1">
                <a:spLocks noChangeArrowheads="1"/>
              </p:cNvSpPr>
              <p:nvPr/>
            </p:nvSpPr>
            <p:spPr bwMode="auto">
              <a:xfrm>
                <a:off x="4752" y="1353"/>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sz="2800" i="1">
                    <a:solidFill>
                      <a:srgbClr val="3333FF"/>
                    </a:solidFill>
                  </a:rPr>
                  <a:t>p</a:t>
                </a:r>
              </a:p>
            </p:txBody>
          </p:sp>
          <p:sp>
            <p:nvSpPr>
              <p:cNvPr id="8228" name="Oval 52"/>
              <p:cNvSpPr>
                <a:spLocks noChangeArrowheads="1"/>
              </p:cNvSpPr>
              <p:nvPr/>
            </p:nvSpPr>
            <p:spPr bwMode="auto">
              <a:xfrm>
                <a:off x="4755" y="1380"/>
                <a:ext cx="45" cy="45"/>
              </a:xfrm>
              <a:prstGeom prst="ellipse">
                <a:avLst/>
              </a:prstGeom>
              <a:solidFill>
                <a:srgbClr val="99FF33"/>
              </a:solidFill>
              <a:ln w="9525">
                <a:solidFill>
                  <a:schemeClr val="tx1"/>
                </a:solidFill>
                <a:round/>
                <a:headEnd/>
                <a:tailEnd/>
              </a:ln>
            </p:spPr>
            <p:txBody>
              <a:bodyPr wrap="none" anchor="ct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zh-CN" sz="2800" b="0">
                  <a:solidFill>
                    <a:srgbClr val="3333FF"/>
                  </a:solidFill>
                </a:endParaRPr>
              </a:p>
            </p:txBody>
          </p:sp>
        </p:grpSp>
        <p:sp>
          <p:nvSpPr>
            <p:cNvPr id="8223" name="Freeform 53"/>
            <p:cNvSpPr>
              <a:spLocks/>
            </p:cNvSpPr>
            <p:nvPr/>
          </p:nvSpPr>
          <p:spPr bwMode="auto">
            <a:xfrm>
              <a:off x="4164" y="1201"/>
              <a:ext cx="124" cy="614"/>
            </a:xfrm>
            <a:custGeom>
              <a:avLst/>
              <a:gdLst>
                <a:gd name="T0" fmla="*/ 0 w 124"/>
                <a:gd name="T1" fmla="*/ 614 h 614"/>
                <a:gd name="T2" fmla="*/ 64 w 124"/>
                <a:gd name="T3" fmla="*/ 344 h 614"/>
                <a:gd name="T4" fmla="*/ 124 w 124"/>
                <a:gd name="T5" fmla="*/ 0 h 614"/>
                <a:gd name="T6" fmla="*/ 0 60000 65536"/>
                <a:gd name="T7" fmla="*/ 0 60000 65536"/>
                <a:gd name="T8" fmla="*/ 0 60000 65536"/>
                <a:gd name="T9" fmla="*/ 0 w 124"/>
                <a:gd name="T10" fmla="*/ 0 h 614"/>
                <a:gd name="T11" fmla="*/ 124 w 124"/>
                <a:gd name="T12" fmla="*/ 614 h 614"/>
              </a:gdLst>
              <a:ahLst/>
              <a:cxnLst>
                <a:cxn ang="T6">
                  <a:pos x="T0" y="T1"/>
                </a:cxn>
                <a:cxn ang="T7">
                  <a:pos x="T2" y="T3"/>
                </a:cxn>
                <a:cxn ang="T8">
                  <a:pos x="T4" y="T5"/>
                </a:cxn>
              </a:cxnLst>
              <a:rect l="T9" t="T10" r="T11" b="T12"/>
              <a:pathLst>
                <a:path w="124" h="614">
                  <a:moveTo>
                    <a:pt x="0" y="614"/>
                  </a:moveTo>
                  <a:lnTo>
                    <a:pt x="64" y="344"/>
                  </a:lnTo>
                  <a:lnTo>
                    <a:pt x="124" y="0"/>
                  </a:lnTo>
                </a:path>
              </a:pathLst>
            </a:custGeom>
            <a:noFill/>
            <a:ln w="76200" cap="flat" cmpd="sng">
              <a:solidFill>
                <a:srgbClr val="3333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224" name="Group 54"/>
            <p:cNvGrpSpPr>
              <a:grpSpLocks/>
            </p:cNvGrpSpPr>
            <p:nvPr/>
          </p:nvGrpSpPr>
          <p:grpSpPr bwMode="auto">
            <a:xfrm>
              <a:off x="4224" y="1067"/>
              <a:ext cx="564" cy="584"/>
              <a:chOff x="4200" y="1432"/>
              <a:chExt cx="564" cy="584"/>
            </a:xfrm>
          </p:grpSpPr>
          <p:sp>
            <p:nvSpPr>
              <p:cNvPr id="8225" name="Freeform 55"/>
              <p:cNvSpPr>
                <a:spLocks/>
              </p:cNvSpPr>
              <p:nvPr/>
            </p:nvSpPr>
            <p:spPr bwMode="auto">
              <a:xfrm>
                <a:off x="4200" y="1432"/>
                <a:ext cx="564" cy="584"/>
              </a:xfrm>
              <a:custGeom>
                <a:avLst/>
                <a:gdLst>
                  <a:gd name="T0" fmla="*/ 0 w 564"/>
                  <a:gd name="T1" fmla="*/ 584 h 584"/>
                  <a:gd name="T2" fmla="*/ 564 w 564"/>
                  <a:gd name="T3" fmla="*/ 0 h 584"/>
                  <a:gd name="T4" fmla="*/ 0 60000 65536"/>
                  <a:gd name="T5" fmla="*/ 0 60000 65536"/>
                  <a:gd name="T6" fmla="*/ 0 w 564"/>
                  <a:gd name="T7" fmla="*/ 0 h 584"/>
                  <a:gd name="T8" fmla="*/ 564 w 564"/>
                  <a:gd name="T9" fmla="*/ 584 h 584"/>
                </a:gdLst>
                <a:ahLst/>
                <a:cxnLst>
                  <a:cxn ang="T4">
                    <a:pos x="T0" y="T1"/>
                  </a:cxn>
                  <a:cxn ang="T5">
                    <a:pos x="T2" y="T3"/>
                  </a:cxn>
                </a:cxnLst>
                <a:rect l="T6" t="T7" r="T8" b="T9"/>
                <a:pathLst>
                  <a:path w="564" h="584">
                    <a:moveTo>
                      <a:pt x="0" y="584"/>
                    </a:moveTo>
                    <a:lnTo>
                      <a:pt x="564" y="0"/>
                    </a:lnTo>
                  </a:path>
                </a:pathLst>
              </a:custGeom>
              <a:noFill/>
              <a:ln w="38100" cap="flat" cmpd="sng">
                <a:solidFill>
                  <a:srgbClr val="0000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202" name="Object 56"/>
              <p:cNvGraphicFramePr>
                <a:graphicFrameLocks noChangeAspect="1"/>
              </p:cNvGraphicFramePr>
              <p:nvPr/>
            </p:nvGraphicFramePr>
            <p:xfrm>
              <a:off x="4464" y="1728"/>
              <a:ext cx="190" cy="247"/>
            </p:xfrm>
            <a:graphic>
              <a:graphicData uri="http://schemas.openxmlformats.org/presentationml/2006/ole">
                <mc:AlternateContent xmlns:mc="http://schemas.openxmlformats.org/markup-compatibility/2006">
                  <mc:Choice xmlns:v="urn:schemas-microsoft-com:vml" Requires="v">
                    <p:oleObj spid="_x0000_s34168" name="公式" r:id="rId8" imgW="126720" imgH="164880" progId="Equation.3">
                      <p:embed/>
                    </p:oleObj>
                  </mc:Choice>
                  <mc:Fallback>
                    <p:oleObj name="公式" r:id="rId8" imgW="126720" imgH="1648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1728"/>
                            <a:ext cx="19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26" name="Text Box 57"/>
              <p:cNvSpPr txBox="1">
                <a:spLocks noChangeArrowheads="1"/>
              </p:cNvSpPr>
              <p:nvPr/>
            </p:nvSpPr>
            <p:spPr bwMode="auto">
              <a:xfrm>
                <a:off x="4224" y="1488"/>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2800" i="1">
                    <a:solidFill>
                      <a:srgbClr val="3333FF"/>
                    </a:solidFill>
                    <a:sym typeface="Symbol" pitchFamily="18" charset="2"/>
                  </a:rPr>
                  <a:t></a:t>
                </a:r>
                <a:endParaRPr lang="en-US" altLang="zh-CN" sz="2800" i="1">
                  <a:solidFill>
                    <a:srgbClr val="3333FF"/>
                  </a:solidFill>
                </a:endParaRPr>
              </a:p>
            </p:txBody>
          </p:sp>
        </p:grpSp>
      </p:grpSp>
      <p:grpSp>
        <p:nvGrpSpPr>
          <p:cNvPr id="7" name="Group 68"/>
          <p:cNvGrpSpPr>
            <a:grpSpLocks/>
          </p:cNvGrpSpPr>
          <p:nvPr/>
        </p:nvGrpSpPr>
        <p:grpSpPr bwMode="auto">
          <a:xfrm>
            <a:off x="444500" y="3581400"/>
            <a:ext cx="7023100" cy="1143000"/>
            <a:chOff x="280" y="2448"/>
            <a:chExt cx="4424" cy="720"/>
          </a:xfrm>
        </p:grpSpPr>
        <p:grpSp>
          <p:nvGrpSpPr>
            <p:cNvPr id="8216" name="Group 39"/>
            <p:cNvGrpSpPr>
              <a:grpSpLocks/>
            </p:cNvGrpSpPr>
            <p:nvPr/>
          </p:nvGrpSpPr>
          <p:grpSpPr bwMode="auto">
            <a:xfrm>
              <a:off x="280" y="2592"/>
              <a:ext cx="3464" cy="370"/>
              <a:chOff x="280" y="2592"/>
              <a:chExt cx="3464" cy="370"/>
            </a:xfrm>
          </p:grpSpPr>
          <p:graphicFrame>
            <p:nvGraphicFramePr>
              <p:cNvPr id="8200" name="Object 37"/>
              <p:cNvGraphicFramePr>
                <a:graphicFrameLocks noChangeAspect="1"/>
              </p:cNvGraphicFramePr>
              <p:nvPr/>
            </p:nvGraphicFramePr>
            <p:xfrm>
              <a:off x="280" y="2622"/>
              <a:ext cx="400" cy="340"/>
            </p:xfrm>
            <a:graphic>
              <a:graphicData uri="http://schemas.openxmlformats.org/presentationml/2006/ole">
                <mc:AlternateContent xmlns:mc="http://schemas.openxmlformats.org/markup-compatibility/2006">
                  <mc:Choice xmlns:v="urn:schemas-microsoft-com:vml" Requires="v">
                    <p:oleObj spid="_x0000_s34169" name="Equation" r:id="rId10" imgW="253800" imgH="215640" progId="Equation.DSMT4">
                      <p:embed/>
                    </p:oleObj>
                  </mc:Choice>
                  <mc:Fallback>
                    <p:oleObj name="Equation" r:id="rId10" imgW="253800" imgH="21564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 y="2622"/>
                            <a:ext cx="400" cy="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7" name="Text Box 38"/>
              <p:cNvSpPr txBox="1">
                <a:spLocks noChangeArrowheads="1"/>
              </p:cNvSpPr>
              <p:nvPr/>
            </p:nvSpPr>
            <p:spPr bwMode="auto">
              <a:xfrm>
                <a:off x="720" y="2592"/>
                <a:ext cx="302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sz="2800"/>
                  <a:t>产生的磁感应强度</a:t>
                </a:r>
              </a:p>
            </p:txBody>
          </p:sp>
        </p:grpSp>
        <p:graphicFrame>
          <p:nvGraphicFramePr>
            <p:cNvPr id="8199" name="Object 58"/>
            <p:cNvGraphicFramePr>
              <a:graphicFrameLocks/>
            </p:cNvGraphicFramePr>
            <p:nvPr>
              <p:extLst>
                <p:ext uri="{D42A27DB-BD31-4B8C-83A1-F6EECF244321}">
                  <p14:modId xmlns:p14="http://schemas.microsoft.com/office/powerpoint/2010/main" val="3030518818"/>
                </p:ext>
              </p:extLst>
            </p:nvPr>
          </p:nvGraphicFramePr>
          <p:xfrm>
            <a:off x="2688" y="2448"/>
            <a:ext cx="2016" cy="720"/>
          </p:xfrm>
          <a:graphic>
            <a:graphicData uri="http://schemas.openxmlformats.org/presentationml/2006/ole">
              <mc:AlternateContent xmlns:mc="http://schemas.openxmlformats.org/markup-compatibility/2006">
                <mc:Choice xmlns:v="urn:schemas-microsoft-com:vml" Requires="v">
                  <p:oleObj spid="_x0000_s34170" name="Equation" r:id="rId12" imgW="1041120" imgH="444240" progId="Equation.DSMT4">
                    <p:embed/>
                  </p:oleObj>
                </mc:Choice>
                <mc:Fallback>
                  <p:oleObj name="Equation" r:id="rId12" imgW="1041120" imgH="444240" progId="Equation.DSMT4">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8" y="2448"/>
                          <a:ext cx="2016" cy="720"/>
                        </a:xfrm>
                        <a:prstGeom prst="rect">
                          <a:avLst/>
                        </a:prstGeom>
                        <a:noFill/>
                        <a:ln w="38100">
                          <a:solidFill>
                            <a:srgbClr val="00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01435" name="Text Box 59"/>
          <p:cNvSpPr txBox="1">
            <a:spLocks noChangeArrowheads="1"/>
          </p:cNvSpPr>
          <p:nvPr/>
        </p:nvSpPr>
        <p:spPr bwMode="auto">
          <a:xfrm>
            <a:off x="533400" y="5770563"/>
            <a:ext cx="53340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en-US" altLang="zh-CN" sz="2800" baseline="-25000" dirty="0">
                <a:solidFill>
                  <a:srgbClr val="3333FF"/>
                </a:solidFill>
                <a:sym typeface="Symbol" pitchFamily="18" charset="2"/>
              </a:rPr>
              <a:t> </a:t>
            </a:r>
            <a:r>
              <a:rPr lang="zh-CN" altLang="en-US" sz="2800" dirty="0">
                <a:solidFill>
                  <a:srgbClr val="3333FF"/>
                </a:solidFill>
              </a:rPr>
              <a:t>真空的磁导率</a:t>
            </a:r>
          </a:p>
          <a:p>
            <a:pPr algn="l">
              <a:lnSpc>
                <a:spcPct val="65000"/>
              </a:lnSpc>
              <a:spcBef>
                <a:spcPct val="50000"/>
              </a:spcBef>
            </a:pPr>
            <a:r>
              <a:rPr lang="en-US" altLang="zh-CN" sz="2800" dirty="0">
                <a:solidFill>
                  <a:srgbClr val="3333FF"/>
                </a:solidFill>
              </a:rPr>
              <a:t>(The permeability of  free space)</a:t>
            </a:r>
          </a:p>
        </p:txBody>
      </p:sp>
      <p:graphicFrame>
        <p:nvGraphicFramePr>
          <p:cNvPr id="101436" name="Object 60"/>
          <p:cNvGraphicFramePr>
            <a:graphicFrameLocks noChangeAspect="1"/>
          </p:cNvGraphicFramePr>
          <p:nvPr/>
        </p:nvGraphicFramePr>
        <p:xfrm>
          <a:off x="704850" y="4816475"/>
          <a:ext cx="2906713" cy="558800"/>
        </p:xfrm>
        <a:graphic>
          <a:graphicData uri="http://schemas.openxmlformats.org/presentationml/2006/ole">
            <mc:AlternateContent xmlns:mc="http://schemas.openxmlformats.org/markup-compatibility/2006">
              <mc:Choice xmlns:v="urn:schemas-microsoft-com:vml" Requires="v">
                <p:oleObj spid="_x0000_s34171" name="Equation" r:id="rId14" imgW="1320480" imgH="241200" progId="Equation.DSMT4">
                  <p:embed/>
                </p:oleObj>
              </mc:Choice>
              <mc:Fallback>
                <p:oleObj name="Equation" r:id="rId14" imgW="1320480" imgH="2412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4850" y="4816475"/>
                        <a:ext cx="2906713"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 name="Group 61"/>
          <p:cNvGrpSpPr>
            <a:grpSpLocks/>
          </p:cNvGrpSpPr>
          <p:nvPr/>
        </p:nvGrpSpPr>
        <p:grpSpPr bwMode="auto">
          <a:xfrm>
            <a:off x="4495800" y="4800600"/>
            <a:ext cx="3657600" cy="1023938"/>
            <a:chOff x="384" y="3312"/>
            <a:chExt cx="2304" cy="645"/>
          </a:xfrm>
        </p:grpSpPr>
        <p:graphicFrame>
          <p:nvGraphicFramePr>
            <p:cNvPr id="8198" name="Object 62"/>
            <p:cNvGraphicFramePr>
              <a:graphicFrameLocks noChangeAspect="1"/>
            </p:cNvGraphicFramePr>
            <p:nvPr/>
          </p:nvGraphicFramePr>
          <p:xfrm>
            <a:off x="1008" y="3312"/>
            <a:ext cx="1680" cy="645"/>
          </p:xfrm>
          <a:graphic>
            <a:graphicData uri="http://schemas.openxmlformats.org/presentationml/2006/ole">
              <mc:AlternateContent xmlns:mc="http://schemas.openxmlformats.org/markup-compatibility/2006">
                <mc:Choice xmlns:v="urn:schemas-microsoft-com:vml" Requires="v">
                  <p:oleObj spid="_x0000_s34172" name="公式" r:id="rId16" imgW="1155600" imgH="406080" progId="Equation.3">
                    <p:embed/>
                  </p:oleObj>
                </mc:Choice>
                <mc:Fallback>
                  <p:oleObj name="公式" r:id="rId16" imgW="1155600" imgH="406080"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8" y="3312"/>
                          <a:ext cx="1680" cy="6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505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5" name="Text Box 63"/>
            <p:cNvSpPr txBox="1">
              <a:spLocks noChangeArrowheads="1"/>
            </p:cNvSpPr>
            <p:nvPr/>
          </p:nvSpPr>
          <p:spPr bwMode="auto">
            <a:xfrm>
              <a:off x="384" y="3482"/>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solidFill>
                    <a:srgbClr val="3333FF"/>
                  </a:solidFill>
                </a:rPr>
                <a:t>大小</a:t>
              </a:r>
            </a:p>
          </p:txBody>
        </p:sp>
      </p:grpSp>
      <p:grpSp>
        <p:nvGrpSpPr>
          <p:cNvPr id="10" name="Group 69"/>
          <p:cNvGrpSpPr>
            <a:grpSpLocks/>
          </p:cNvGrpSpPr>
          <p:nvPr/>
        </p:nvGrpSpPr>
        <p:grpSpPr bwMode="auto">
          <a:xfrm>
            <a:off x="4516438" y="5715000"/>
            <a:ext cx="4551362" cy="520700"/>
            <a:chOff x="3792" y="3523"/>
            <a:chExt cx="2867" cy="328"/>
          </a:xfrm>
        </p:grpSpPr>
        <p:sp>
          <p:nvSpPr>
            <p:cNvPr id="8214" name="Text Box 65"/>
            <p:cNvSpPr txBox="1">
              <a:spLocks noChangeArrowheads="1"/>
            </p:cNvSpPr>
            <p:nvPr/>
          </p:nvSpPr>
          <p:spPr bwMode="auto">
            <a:xfrm>
              <a:off x="3792" y="3523"/>
              <a:ext cx="5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zh-CN" altLang="en-US" sz="2800">
                  <a:solidFill>
                    <a:srgbClr val="3333FF"/>
                  </a:solidFill>
                </a:rPr>
                <a:t>方向</a:t>
              </a:r>
            </a:p>
          </p:txBody>
        </p:sp>
        <p:graphicFrame>
          <p:nvGraphicFramePr>
            <p:cNvPr id="8196" name="Object 66"/>
            <p:cNvGraphicFramePr>
              <a:graphicFrameLocks noChangeAspect="1"/>
            </p:cNvGraphicFramePr>
            <p:nvPr/>
          </p:nvGraphicFramePr>
          <p:xfrm>
            <a:off x="4368" y="3552"/>
            <a:ext cx="720" cy="296"/>
          </p:xfrm>
          <a:graphic>
            <a:graphicData uri="http://schemas.openxmlformats.org/presentationml/2006/ole">
              <mc:AlternateContent xmlns:mc="http://schemas.openxmlformats.org/markup-compatibility/2006">
                <mc:Choice xmlns:v="urn:schemas-microsoft-com:vml" Requires="v">
                  <p:oleObj spid="_x0000_s34173" name="公式" r:id="rId18" imgW="457200" imgH="203040" progId="Equation.3">
                    <p:embed/>
                  </p:oleObj>
                </mc:Choice>
                <mc:Fallback>
                  <p:oleObj name="公式" r:id="rId18" imgW="457200" imgH="203040" progId="Equation.3">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68" y="3552"/>
                          <a:ext cx="720"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7" name="Object 67"/>
            <p:cNvGraphicFramePr>
              <a:graphicFrameLocks noChangeAspect="1"/>
            </p:cNvGraphicFramePr>
            <p:nvPr/>
          </p:nvGraphicFramePr>
          <p:xfrm>
            <a:off x="5136" y="3552"/>
            <a:ext cx="1523" cy="299"/>
          </p:xfrm>
          <a:graphic>
            <a:graphicData uri="http://schemas.openxmlformats.org/presentationml/2006/ole">
              <mc:AlternateContent xmlns:mc="http://schemas.openxmlformats.org/markup-compatibility/2006">
                <mc:Choice xmlns:v="urn:schemas-microsoft-com:vml" Requires="v">
                  <p:oleObj spid="_x0000_s34174" name="Equation" r:id="rId20" imgW="1028520" imgH="203040" progId="Equation.DSMT4">
                    <p:embed/>
                  </p:oleObj>
                </mc:Choice>
                <mc:Fallback>
                  <p:oleObj name="Equation" r:id="rId20" imgW="1028520" imgH="20304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136" y="3552"/>
                          <a:ext cx="1523" cy="2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1" name="组合 38"/>
          <p:cNvGrpSpPr>
            <a:grpSpLocks/>
          </p:cNvGrpSpPr>
          <p:nvPr/>
        </p:nvGrpSpPr>
        <p:grpSpPr bwMode="auto">
          <a:xfrm>
            <a:off x="71438" y="2286000"/>
            <a:ext cx="5437187" cy="1117600"/>
            <a:chOff x="72008" y="2286000"/>
            <a:chExt cx="5436096" cy="1117600"/>
          </a:xfrm>
        </p:grpSpPr>
        <p:graphicFrame>
          <p:nvGraphicFramePr>
            <p:cNvPr id="101412" name="Object 36"/>
            <p:cNvGraphicFramePr>
              <a:graphicFrameLocks noChangeAspect="1"/>
            </p:cNvGraphicFramePr>
            <p:nvPr/>
          </p:nvGraphicFramePr>
          <p:xfrm>
            <a:off x="1958454" y="2286000"/>
            <a:ext cx="3549650" cy="1117600"/>
          </p:xfrm>
          <a:graphic>
            <a:graphicData uri="http://schemas.openxmlformats.org/presentationml/2006/ole">
              <mc:AlternateContent xmlns:mc="http://schemas.openxmlformats.org/markup-compatibility/2006">
                <mc:Choice xmlns:v="urn:schemas-microsoft-com:vml" Requires="v">
                  <p:oleObj spid="_x0000_s34175" name="Equation" r:id="rId22" imgW="1612800" imgH="482400" progId="Equation.DSMT4">
                    <p:embed/>
                  </p:oleObj>
                </mc:Choice>
                <mc:Fallback>
                  <p:oleObj name="Equation" r:id="rId22" imgW="1612800" imgH="4824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58454" y="2286000"/>
                          <a:ext cx="3549650"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TextBox 37"/>
            <p:cNvSpPr txBox="1">
              <a:spLocks noChangeArrowheads="1"/>
            </p:cNvSpPr>
            <p:nvPr/>
          </p:nvSpPr>
          <p:spPr bwMode="auto">
            <a:xfrm>
              <a:off x="72008" y="2708920"/>
              <a:ext cx="205172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a:t>1</a:t>
              </a:r>
              <a:r>
                <a:rPr lang="zh-CN" altLang="en-US"/>
                <a:t>对</a:t>
              </a:r>
              <a:r>
                <a:rPr lang="en-US" altLang="zh-CN"/>
                <a:t>2</a:t>
              </a:r>
              <a:r>
                <a:rPr lang="zh-CN" altLang="en-US"/>
                <a:t>的磁力：</a:t>
              </a:r>
            </a:p>
          </p:txBody>
        </p:sp>
      </p:grpSp>
    </p:spTree>
    <p:extLst>
      <p:ext uri="{BB962C8B-B14F-4D97-AF65-F5344CB8AC3E}">
        <p14:creationId xmlns:p14="http://schemas.microsoft.com/office/powerpoint/2010/main" val="414831819"/>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411"/>
                                        </p:tgtEl>
                                        <p:attrNameLst>
                                          <p:attrName>style.visibility</p:attrName>
                                        </p:attrNameLst>
                                      </p:cBhvr>
                                      <p:to>
                                        <p:strVal val="visible"/>
                                      </p:to>
                                    </p:set>
                                    <p:anim calcmode="lin" valueType="num">
                                      <p:cBhvr additive="base">
                                        <p:cTn id="7" dur="500" fill="hold"/>
                                        <p:tgtEl>
                                          <p:spTgt spid="101411"/>
                                        </p:tgtEl>
                                        <p:attrNameLst>
                                          <p:attrName>ppt_x</p:attrName>
                                        </p:attrNameLst>
                                      </p:cBhvr>
                                      <p:tavLst>
                                        <p:tav tm="0">
                                          <p:val>
                                            <p:strVal val="0-#ppt_w/2"/>
                                          </p:val>
                                        </p:tav>
                                        <p:tav tm="100000">
                                          <p:val>
                                            <p:strVal val="#ppt_x"/>
                                          </p:val>
                                        </p:tav>
                                      </p:tavLst>
                                    </p:anim>
                                    <p:anim calcmode="lin" valueType="num">
                                      <p:cBhvr additive="base">
                                        <p:cTn id="8" dur="500" fill="hold"/>
                                        <p:tgtEl>
                                          <p:spTgt spid="1014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0-#ppt_w/2"/>
                                          </p:val>
                                        </p:tav>
                                        <p:tav tm="100000">
                                          <p:val>
                                            <p:strVal val="#ppt_x"/>
                                          </p:val>
                                        </p:tav>
                                      </p:tavLst>
                                    </p:anim>
                                    <p:anim calcmode="lin" valueType="num">
                                      <p:cBhvr additive="base">
                                        <p:cTn id="2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0-#ppt_w/2"/>
                                          </p:val>
                                        </p:tav>
                                        <p:tav tm="100000">
                                          <p:val>
                                            <p:strVal val="#ppt_x"/>
                                          </p:val>
                                        </p:tav>
                                      </p:tavLst>
                                    </p:anim>
                                    <p:anim calcmode="lin" valueType="num">
                                      <p:cBhvr additive="base">
                                        <p:cTn id="32"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1436"/>
                                        </p:tgtEl>
                                        <p:attrNameLst>
                                          <p:attrName>style.visibility</p:attrName>
                                        </p:attrNameLst>
                                      </p:cBhvr>
                                      <p:to>
                                        <p:strVal val="visible"/>
                                      </p:to>
                                    </p:set>
                                    <p:animEffect transition="in" filter="wipe(left)">
                                      <p:cBhvr>
                                        <p:cTn id="43" dur="500"/>
                                        <p:tgtEl>
                                          <p:spTgt spid="101436"/>
                                        </p:tgtEl>
                                      </p:cBhvr>
                                    </p:animEffect>
                                  </p:childTnLst>
                                </p:cTn>
                              </p:par>
                            </p:childTnLst>
                          </p:cTn>
                        </p:par>
                        <p:par>
                          <p:cTn id="44" fill="hold" nodeType="afterGroup">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101435"/>
                                        </p:tgtEl>
                                        <p:attrNameLst>
                                          <p:attrName>style.visibility</p:attrName>
                                        </p:attrNameLst>
                                      </p:cBhvr>
                                      <p:to>
                                        <p:strVal val="visible"/>
                                      </p:to>
                                    </p:set>
                                    <p:animEffect transition="in" filter="wipe(left)">
                                      <p:cBhvr>
                                        <p:cTn id="47" dur="500"/>
                                        <p:tgtEl>
                                          <p:spTgt spid="1014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11" grpId="0" autoUpdateAnimBg="0"/>
      <p:bldP spid="10143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AutoShape 2" descr="浅色上对角线"/>
          <p:cNvSpPr>
            <a:spLocks noChangeArrowheads="1"/>
          </p:cNvSpPr>
          <p:nvPr/>
        </p:nvSpPr>
        <p:spPr bwMode="auto">
          <a:xfrm rot="5400000" flipH="1">
            <a:off x="5448300" y="5143500"/>
            <a:ext cx="2514600" cy="609600"/>
          </a:xfrm>
          <a:prstGeom prst="parallelogram">
            <a:avLst>
              <a:gd name="adj" fmla="val 52594"/>
            </a:avLst>
          </a:prstGeom>
          <a:pattFill prst="ltUpDiag">
            <a:fgClr>
              <a:schemeClr val="folHlink"/>
            </a:fgClr>
            <a:bgClr>
              <a:srgbClr val="FFFFFF"/>
            </a:bgClr>
          </a:pattFill>
          <a:ln w="9525" cap="rnd">
            <a:solidFill>
              <a:srgbClr val="000000"/>
            </a:solidFill>
            <a:prstDash val="sysDot"/>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26979" name="AutoShape 3" descr="浅色上对角线"/>
          <p:cNvSpPr>
            <a:spLocks noChangeArrowheads="1"/>
          </p:cNvSpPr>
          <p:nvPr/>
        </p:nvSpPr>
        <p:spPr bwMode="auto">
          <a:xfrm rot="-5400000">
            <a:off x="6057900" y="5143500"/>
            <a:ext cx="2514600" cy="609600"/>
          </a:xfrm>
          <a:prstGeom prst="parallelogram">
            <a:avLst>
              <a:gd name="adj" fmla="val 52594"/>
            </a:avLst>
          </a:prstGeom>
          <a:pattFill prst="ltUpDiag">
            <a:fgClr>
              <a:schemeClr val="folHlink"/>
            </a:fgClr>
            <a:bgClr>
              <a:srgbClr val="FFFFFF"/>
            </a:bgClr>
          </a:pattFill>
          <a:ln w="9525" cap="rnd">
            <a:solidFill>
              <a:srgbClr val="000000"/>
            </a:solidFill>
            <a:prstDash val="sysDot"/>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2" name="Group 4"/>
          <p:cNvGrpSpPr>
            <a:grpSpLocks/>
          </p:cNvGrpSpPr>
          <p:nvPr/>
        </p:nvGrpSpPr>
        <p:grpSpPr bwMode="auto">
          <a:xfrm>
            <a:off x="6172200" y="76200"/>
            <a:ext cx="1981200" cy="1739900"/>
            <a:chOff x="3936" y="1104"/>
            <a:chExt cx="1248" cy="1096"/>
          </a:xfrm>
        </p:grpSpPr>
        <p:sp>
          <p:nvSpPr>
            <p:cNvPr id="5165" name="Oval 5"/>
            <p:cNvSpPr>
              <a:spLocks noChangeArrowheads="1"/>
            </p:cNvSpPr>
            <p:nvPr/>
          </p:nvSpPr>
          <p:spPr bwMode="auto">
            <a:xfrm rot="382978">
              <a:off x="3936" y="1588"/>
              <a:ext cx="1248" cy="480"/>
            </a:xfrm>
            <a:prstGeom prst="ellipse">
              <a:avLst/>
            </a:prstGeom>
            <a:solidFill>
              <a:srgbClr val="FFFFFF"/>
            </a:solidFill>
            <a:ln w="38100">
              <a:solidFill>
                <a:srgbClr val="000000"/>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66" name="Oval 6"/>
            <p:cNvSpPr>
              <a:spLocks noChangeArrowheads="1"/>
            </p:cNvSpPr>
            <p:nvPr/>
          </p:nvSpPr>
          <p:spPr bwMode="auto">
            <a:xfrm rot="382978">
              <a:off x="4044" y="1702"/>
              <a:ext cx="1022" cy="254"/>
            </a:xfrm>
            <a:prstGeom prst="ellipse">
              <a:avLst/>
            </a:prstGeom>
            <a:solidFill>
              <a:srgbClr val="FFFFFF"/>
            </a:solidFill>
            <a:ln w="38100">
              <a:solidFill>
                <a:srgbClr val="000000"/>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5167" name="Freeform 7"/>
            <p:cNvSpPr>
              <a:spLocks/>
            </p:cNvSpPr>
            <p:nvPr/>
          </p:nvSpPr>
          <p:spPr bwMode="auto">
            <a:xfrm>
              <a:off x="3944" y="1836"/>
              <a:ext cx="232" cy="168"/>
            </a:xfrm>
            <a:custGeom>
              <a:avLst/>
              <a:gdLst>
                <a:gd name="T0" fmla="*/ 0 w 232"/>
                <a:gd name="T1" fmla="*/ 0 h 168"/>
                <a:gd name="T2" fmla="*/ 80 w 232"/>
                <a:gd name="T3" fmla="*/ 84 h 168"/>
                <a:gd name="T4" fmla="*/ 232 w 232"/>
                <a:gd name="T5" fmla="*/ 168 h 168"/>
                <a:gd name="T6" fmla="*/ 0 60000 65536"/>
                <a:gd name="T7" fmla="*/ 0 60000 65536"/>
                <a:gd name="T8" fmla="*/ 0 60000 65536"/>
                <a:gd name="T9" fmla="*/ 0 w 232"/>
                <a:gd name="T10" fmla="*/ 0 h 168"/>
                <a:gd name="T11" fmla="*/ 232 w 232"/>
                <a:gd name="T12" fmla="*/ 168 h 168"/>
              </a:gdLst>
              <a:ahLst/>
              <a:cxnLst>
                <a:cxn ang="T6">
                  <a:pos x="T0" y="T1"/>
                </a:cxn>
                <a:cxn ang="T7">
                  <a:pos x="T2" y="T3"/>
                </a:cxn>
                <a:cxn ang="T8">
                  <a:pos x="T4" y="T5"/>
                </a:cxn>
              </a:cxnLst>
              <a:rect l="T9" t="T10" r="T11" b="T12"/>
              <a:pathLst>
                <a:path w="232" h="168">
                  <a:moveTo>
                    <a:pt x="0" y="0"/>
                  </a:moveTo>
                  <a:lnTo>
                    <a:pt x="80" y="84"/>
                  </a:lnTo>
                  <a:lnTo>
                    <a:pt x="232" y="168"/>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8" name="Freeform 8"/>
            <p:cNvSpPr>
              <a:spLocks/>
            </p:cNvSpPr>
            <p:nvPr/>
          </p:nvSpPr>
          <p:spPr bwMode="auto">
            <a:xfrm>
              <a:off x="4628" y="1104"/>
              <a:ext cx="94" cy="736"/>
            </a:xfrm>
            <a:custGeom>
              <a:avLst/>
              <a:gdLst>
                <a:gd name="T0" fmla="*/ 0 w 94"/>
                <a:gd name="T1" fmla="*/ 736 h 736"/>
                <a:gd name="T2" fmla="*/ 94 w 94"/>
                <a:gd name="T3" fmla="*/ 0 h 736"/>
                <a:gd name="T4" fmla="*/ 0 60000 65536"/>
                <a:gd name="T5" fmla="*/ 0 60000 65536"/>
                <a:gd name="T6" fmla="*/ 0 w 94"/>
                <a:gd name="T7" fmla="*/ 0 h 736"/>
                <a:gd name="T8" fmla="*/ 94 w 94"/>
                <a:gd name="T9" fmla="*/ 736 h 736"/>
              </a:gdLst>
              <a:ahLst/>
              <a:cxnLst>
                <a:cxn ang="T4">
                  <a:pos x="T0" y="T1"/>
                </a:cxn>
                <a:cxn ang="T5">
                  <a:pos x="T2" y="T3"/>
                </a:cxn>
              </a:cxnLst>
              <a:rect l="T6" t="T7" r="T8" b="T9"/>
              <a:pathLst>
                <a:path w="94" h="736">
                  <a:moveTo>
                    <a:pt x="0" y="736"/>
                  </a:moveTo>
                  <a:lnTo>
                    <a:pt x="94" y="0"/>
                  </a:lnTo>
                </a:path>
              </a:pathLst>
            </a:custGeom>
            <a:noFill/>
            <a:ln w="571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69" name="Freeform 9"/>
            <p:cNvSpPr>
              <a:spLocks/>
            </p:cNvSpPr>
            <p:nvPr/>
          </p:nvSpPr>
          <p:spPr bwMode="auto">
            <a:xfrm>
              <a:off x="4592" y="1836"/>
              <a:ext cx="36" cy="364"/>
            </a:xfrm>
            <a:custGeom>
              <a:avLst/>
              <a:gdLst>
                <a:gd name="T0" fmla="*/ 36 w 36"/>
                <a:gd name="T1" fmla="*/ 0 h 364"/>
                <a:gd name="T2" fmla="*/ 0 w 36"/>
                <a:gd name="T3" fmla="*/ 364 h 364"/>
                <a:gd name="T4" fmla="*/ 0 60000 65536"/>
                <a:gd name="T5" fmla="*/ 0 60000 65536"/>
                <a:gd name="T6" fmla="*/ 0 w 36"/>
                <a:gd name="T7" fmla="*/ 0 h 364"/>
                <a:gd name="T8" fmla="*/ 36 w 36"/>
                <a:gd name="T9" fmla="*/ 364 h 364"/>
              </a:gdLst>
              <a:ahLst/>
              <a:cxnLst>
                <a:cxn ang="T4">
                  <a:pos x="T0" y="T1"/>
                </a:cxn>
                <a:cxn ang="T5">
                  <a:pos x="T2" y="T3"/>
                </a:cxn>
              </a:cxnLst>
              <a:rect l="T6" t="T7" r="T8" b="T9"/>
              <a:pathLst>
                <a:path w="36" h="364">
                  <a:moveTo>
                    <a:pt x="36" y="0"/>
                  </a:moveTo>
                  <a:lnTo>
                    <a:pt x="0" y="364"/>
                  </a:lnTo>
                </a:path>
              </a:pathLst>
            </a:custGeom>
            <a:noFill/>
            <a:ln w="57150" cap="rnd">
              <a:solidFill>
                <a:srgbClr val="0000FF"/>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70" name="Freeform 10"/>
            <p:cNvSpPr>
              <a:spLocks/>
            </p:cNvSpPr>
            <p:nvPr/>
          </p:nvSpPr>
          <p:spPr bwMode="auto">
            <a:xfrm>
              <a:off x="4032" y="1764"/>
              <a:ext cx="192" cy="144"/>
            </a:xfrm>
            <a:custGeom>
              <a:avLst/>
              <a:gdLst>
                <a:gd name="T0" fmla="*/ 0 w 192"/>
                <a:gd name="T1" fmla="*/ 0 h 144"/>
                <a:gd name="T2" fmla="*/ 72 w 192"/>
                <a:gd name="T3" fmla="*/ 80 h 144"/>
                <a:gd name="T4" fmla="*/ 192 w 192"/>
                <a:gd name="T5" fmla="*/ 144 h 144"/>
                <a:gd name="T6" fmla="*/ 0 60000 65536"/>
                <a:gd name="T7" fmla="*/ 0 60000 65536"/>
                <a:gd name="T8" fmla="*/ 0 60000 65536"/>
                <a:gd name="T9" fmla="*/ 0 w 192"/>
                <a:gd name="T10" fmla="*/ 0 h 144"/>
                <a:gd name="T11" fmla="*/ 192 w 192"/>
                <a:gd name="T12" fmla="*/ 144 h 144"/>
              </a:gdLst>
              <a:ahLst/>
              <a:cxnLst>
                <a:cxn ang="T6">
                  <a:pos x="T0" y="T1"/>
                </a:cxn>
                <a:cxn ang="T7">
                  <a:pos x="T2" y="T3"/>
                </a:cxn>
                <a:cxn ang="T8">
                  <a:pos x="T4" y="T5"/>
                </a:cxn>
              </a:cxnLst>
              <a:rect l="T9" t="T10" r="T11" b="T12"/>
              <a:pathLst>
                <a:path w="192" h="144">
                  <a:moveTo>
                    <a:pt x="0" y="0"/>
                  </a:moveTo>
                  <a:lnTo>
                    <a:pt x="72" y="80"/>
                  </a:lnTo>
                  <a:lnTo>
                    <a:pt x="192" y="144"/>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5125" name="Object 11"/>
          <p:cNvGraphicFramePr>
            <a:graphicFrameLocks/>
          </p:cNvGraphicFramePr>
          <p:nvPr/>
        </p:nvGraphicFramePr>
        <p:xfrm>
          <a:off x="1752600" y="76200"/>
          <a:ext cx="3429000" cy="1181100"/>
        </p:xfrm>
        <a:graphic>
          <a:graphicData uri="http://schemas.openxmlformats.org/presentationml/2006/ole">
            <mc:AlternateContent xmlns:mc="http://schemas.openxmlformats.org/markup-compatibility/2006">
              <mc:Choice xmlns:v="urn:schemas-microsoft-com:vml" Requires="v">
                <p:oleObj spid="_x0000_s35034" name="公式" r:id="rId3" imgW="1041400" imgH="457200" progId="Equation.3">
                  <p:embed/>
                </p:oleObj>
              </mc:Choice>
              <mc:Fallback>
                <p:oleObj name="公式" r:id="rId3" imgW="1041400" imgH="4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76200"/>
                        <a:ext cx="3429000"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6988" name="AutoShape 12"/>
          <p:cNvSpPr>
            <a:spLocks noChangeArrowheads="1"/>
          </p:cNvSpPr>
          <p:nvPr/>
        </p:nvSpPr>
        <p:spPr bwMode="auto">
          <a:xfrm>
            <a:off x="152400" y="0"/>
            <a:ext cx="1676400" cy="1143000"/>
          </a:xfrm>
          <a:prstGeom prst="irregularSeal1">
            <a:avLst/>
          </a:prstGeom>
          <a:solidFill>
            <a:srgbClr val="FF66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3333FF"/>
                </a:solidFill>
              </a:rPr>
              <a:t>讨论</a:t>
            </a:r>
          </a:p>
        </p:txBody>
      </p:sp>
      <p:sp>
        <p:nvSpPr>
          <p:cNvPr id="126989" name="Text Box 13"/>
          <p:cNvSpPr txBox="1">
            <a:spLocks noChangeArrowheads="1"/>
          </p:cNvSpPr>
          <p:nvPr/>
        </p:nvSpPr>
        <p:spPr bwMode="auto">
          <a:xfrm>
            <a:off x="76200" y="1492250"/>
            <a:ext cx="571976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rgbClr val="3333FF"/>
                </a:solidFill>
              </a:rPr>
              <a:t>1.</a:t>
            </a:r>
            <a:r>
              <a:rPr lang="zh-CN" altLang="en-US" sz="2800">
                <a:solidFill>
                  <a:srgbClr val="3333FF"/>
                </a:solidFill>
              </a:rPr>
              <a:t>孤立的稳恒电流元不存在。</a:t>
            </a:r>
          </a:p>
          <a:p>
            <a:pPr>
              <a:spcBef>
                <a:spcPct val="0"/>
              </a:spcBef>
              <a:buFontTx/>
              <a:buNone/>
            </a:pPr>
            <a:r>
              <a:rPr lang="zh-CN" altLang="en-US" sz="2800">
                <a:solidFill>
                  <a:srgbClr val="3333FF"/>
                </a:solidFill>
              </a:rPr>
              <a:t>   但此定律正确性可由实验验证。</a:t>
            </a:r>
          </a:p>
        </p:txBody>
      </p:sp>
      <p:sp>
        <p:nvSpPr>
          <p:cNvPr id="126990" name="Text Box 14"/>
          <p:cNvSpPr txBox="1">
            <a:spLocks noChangeArrowheads="1"/>
          </p:cNvSpPr>
          <p:nvPr/>
        </p:nvSpPr>
        <p:spPr bwMode="auto">
          <a:xfrm>
            <a:off x="63500" y="2895600"/>
            <a:ext cx="25955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rgbClr val="3333FF"/>
                </a:solidFill>
              </a:rPr>
              <a:t>2.</a:t>
            </a:r>
            <a:r>
              <a:rPr lang="zh-CN" altLang="en-US" sz="2800">
                <a:solidFill>
                  <a:srgbClr val="3333FF"/>
                </a:solidFill>
              </a:rPr>
              <a:t>电流元的磁场</a:t>
            </a:r>
          </a:p>
        </p:txBody>
      </p:sp>
      <p:grpSp>
        <p:nvGrpSpPr>
          <p:cNvPr id="5129" name="Group 15"/>
          <p:cNvGrpSpPr>
            <a:grpSpLocks/>
          </p:cNvGrpSpPr>
          <p:nvPr/>
        </p:nvGrpSpPr>
        <p:grpSpPr bwMode="auto">
          <a:xfrm>
            <a:off x="6172200" y="609600"/>
            <a:ext cx="2895600" cy="2743200"/>
            <a:chOff x="3936" y="1440"/>
            <a:chExt cx="1824" cy="1728"/>
          </a:xfrm>
        </p:grpSpPr>
        <p:sp>
          <p:nvSpPr>
            <p:cNvPr id="5152" name="Oval 16"/>
            <p:cNvSpPr>
              <a:spLocks noChangeArrowheads="1"/>
            </p:cNvSpPr>
            <p:nvPr/>
          </p:nvSpPr>
          <p:spPr bwMode="auto">
            <a:xfrm>
              <a:off x="5136" y="2004"/>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5153" name="Group 17"/>
            <p:cNvGrpSpPr>
              <a:grpSpLocks/>
            </p:cNvGrpSpPr>
            <p:nvPr/>
          </p:nvGrpSpPr>
          <p:grpSpPr bwMode="auto">
            <a:xfrm>
              <a:off x="3936" y="1440"/>
              <a:ext cx="1824" cy="1728"/>
              <a:chOff x="3936" y="1428"/>
              <a:chExt cx="1824" cy="1728"/>
            </a:xfrm>
          </p:grpSpPr>
          <p:sp>
            <p:nvSpPr>
              <p:cNvPr id="5154" name="Text Box 18"/>
              <p:cNvSpPr txBox="1">
                <a:spLocks noChangeArrowheads="1"/>
              </p:cNvSpPr>
              <p:nvPr/>
            </p:nvSpPr>
            <p:spPr bwMode="auto">
              <a:xfrm>
                <a:off x="5184" y="2121"/>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solidFill>
                      <a:srgbClr val="3333FF"/>
                    </a:solidFill>
                  </a:rPr>
                  <a:t>p</a:t>
                </a:r>
                <a:endParaRPr lang="en-US" altLang="zh-CN" sz="2800" b="0" i="1">
                  <a:solidFill>
                    <a:srgbClr val="3333FF"/>
                  </a:solidFill>
                </a:endParaRPr>
              </a:p>
            </p:txBody>
          </p:sp>
          <p:grpSp>
            <p:nvGrpSpPr>
              <p:cNvPr id="5155" name="Group 19"/>
              <p:cNvGrpSpPr>
                <a:grpSpLocks/>
              </p:cNvGrpSpPr>
              <p:nvPr/>
            </p:nvGrpSpPr>
            <p:grpSpPr bwMode="auto">
              <a:xfrm>
                <a:off x="3936" y="1428"/>
                <a:ext cx="1824" cy="1728"/>
                <a:chOff x="3552" y="1680"/>
                <a:chExt cx="1824" cy="1728"/>
              </a:xfrm>
            </p:grpSpPr>
            <p:sp>
              <p:nvSpPr>
                <p:cNvPr id="5156" name="Freeform 20"/>
                <p:cNvSpPr>
                  <a:spLocks/>
                </p:cNvSpPr>
                <p:nvPr/>
              </p:nvSpPr>
              <p:spPr bwMode="auto">
                <a:xfrm>
                  <a:off x="3552" y="1680"/>
                  <a:ext cx="1584" cy="1728"/>
                </a:xfrm>
                <a:custGeom>
                  <a:avLst/>
                  <a:gdLst>
                    <a:gd name="T0" fmla="*/ 1584 w 1584"/>
                    <a:gd name="T1" fmla="*/ 0 h 1728"/>
                    <a:gd name="T2" fmla="*/ 720 w 1584"/>
                    <a:gd name="T3" fmla="*/ 624 h 1728"/>
                    <a:gd name="T4" fmla="*/ 576 w 1584"/>
                    <a:gd name="T5" fmla="*/ 1344 h 1728"/>
                    <a:gd name="T6" fmla="*/ 0 w 1584"/>
                    <a:gd name="T7" fmla="*/ 1728 h 1728"/>
                    <a:gd name="T8" fmla="*/ 0 60000 65536"/>
                    <a:gd name="T9" fmla="*/ 0 60000 65536"/>
                    <a:gd name="T10" fmla="*/ 0 60000 65536"/>
                    <a:gd name="T11" fmla="*/ 0 60000 65536"/>
                    <a:gd name="T12" fmla="*/ 0 w 1584"/>
                    <a:gd name="T13" fmla="*/ 0 h 1728"/>
                    <a:gd name="T14" fmla="*/ 1584 w 1584"/>
                    <a:gd name="T15" fmla="*/ 1728 h 1728"/>
                  </a:gdLst>
                  <a:ahLst/>
                  <a:cxnLst>
                    <a:cxn ang="T8">
                      <a:pos x="T0" y="T1"/>
                    </a:cxn>
                    <a:cxn ang="T9">
                      <a:pos x="T2" y="T3"/>
                    </a:cxn>
                    <a:cxn ang="T10">
                      <a:pos x="T4" y="T5"/>
                    </a:cxn>
                    <a:cxn ang="T11">
                      <a:pos x="T6" y="T7"/>
                    </a:cxn>
                  </a:cxnLst>
                  <a:rect l="T12" t="T13" r="T14" b="T15"/>
                  <a:pathLst>
                    <a:path w="1584" h="1728">
                      <a:moveTo>
                        <a:pt x="1584" y="0"/>
                      </a:moveTo>
                      <a:cubicBezTo>
                        <a:pt x="1441" y="104"/>
                        <a:pt x="888" y="400"/>
                        <a:pt x="720" y="624"/>
                      </a:cubicBezTo>
                      <a:cubicBezTo>
                        <a:pt x="552" y="848"/>
                        <a:pt x="696" y="1160"/>
                        <a:pt x="576" y="1344"/>
                      </a:cubicBezTo>
                      <a:cubicBezTo>
                        <a:pt x="456" y="1528"/>
                        <a:pt x="96" y="1664"/>
                        <a:pt x="0" y="1728"/>
                      </a:cubicBezTo>
                    </a:path>
                  </a:pathLst>
                </a:custGeom>
                <a:noFill/>
                <a:ln w="762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7" name="AutoShape 21"/>
                <p:cNvSpPr>
                  <a:spLocks noChangeArrowheads="1"/>
                </p:cNvSpPr>
                <p:nvPr/>
              </p:nvSpPr>
              <p:spPr bwMode="auto">
                <a:xfrm rot="173722">
                  <a:off x="4128" y="2448"/>
                  <a:ext cx="127" cy="476"/>
                </a:xfrm>
                <a:prstGeom prst="upArrow">
                  <a:avLst>
                    <a:gd name="adj1" fmla="val 22194"/>
                    <a:gd name="adj2" fmla="val 136890"/>
                  </a:avLst>
                </a:prstGeom>
                <a:solidFill>
                  <a:srgbClr val="0000FF"/>
                </a:solidFill>
                <a:ln w="9525">
                  <a:solidFill>
                    <a:srgbClr val="0000FF"/>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5158" name="Object 22"/>
                <p:cNvGraphicFramePr>
                  <a:graphicFrameLocks noChangeAspect="1"/>
                </p:cNvGraphicFramePr>
                <p:nvPr/>
              </p:nvGraphicFramePr>
              <p:xfrm>
                <a:off x="3751" y="2448"/>
                <a:ext cx="377" cy="399"/>
              </p:xfrm>
              <a:graphic>
                <a:graphicData uri="http://schemas.openxmlformats.org/presentationml/2006/ole">
                  <mc:AlternateContent xmlns:mc="http://schemas.openxmlformats.org/markup-compatibility/2006">
                    <mc:Choice xmlns:v="urn:schemas-microsoft-com:vml" Requires="v">
                      <p:oleObj spid="_x0000_s35035" name="公式" r:id="rId5" imgW="190417" imgH="203112" progId="Equation.3">
                        <p:embed/>
                      </p:oleObj>
                    </mc:Choice>
                    <mc:Fallback>
                      <p:oleObj name="公式" r:id="rId5" imgW="190417"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1" y="2448"/>
                              <a:ext cx="377"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9" name="Text Box 23"/>
                <p:cNvSpPr txBox="1">
                  <a:spLocks noChangeArrowheads="1"/>
                </p:cNvSpPr>
                <p:nvPr/>
              </p:nvSpPr>
              <p:spPr bwMode="auto">
                <a:xfrm>
                  <a:off x="3624" y="2515"/>
                  <a:ext cx="2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3333FF"/>
                      </a:solidFill>
                    </a:rPr>
                    <a:t>I</a:t>
                  </a:r>
                </a:p>
              </p:txBody>
            </p:sp>
            <p:sp>
              <p:nvSpPr>
                <p:cNvPr id="5160" name="Freeform 24"/>
                <p:cNvSpPr>
                  <a:spLocks/>
                </p:cNvSpPr>
                <p:nvPr/>
              </p:nvSpPr>
              <p:spPr bwMode="auto">
                <a:xfrm>
                  <a:off x="4182" y="2310"/>
                  <a:ext cx="600" cy="600"/>
                </a:xfrm>
                <a:custGeom>
                  <a:avLst/>
                  <a:gdLst>
                    <a:gd name="T0" fmla="*/ 0 w 600"/>
                    <a:gd name="T1" fmla="*/ 600 h 600"/>
                    <a:gd name="T2" fmla="*/ 600 w 600"/>
                    <a:gd name="T3" fmla="*/ 0 h 600"/>
                    <a:gd name="T4" fmla="*/ 0 60000 65536"/>
                    <a:gd name="T5" fmla="*/ 0 60000 65536"/>
                    <a:gd name="T6" fmla="*/ 0 w 600"/>
                    <a:gd name="T7" fmla="*/ 0 h 600"/>
                    <a:gd name="T8" fmla="*/ 600 w 600"/>
                    <a:gd name="T9" fmla="*/ 600 h 600"/>
                  </a:gdLst>
                  <a:ahLst/>
                  <a:cxnLst>
                    <a:cxn ang="T4">
                      <a:pos x="T0" y="T1"/>
                    </a:cxn>
                    <a:cxn ang="T5">
                      <a:pos x="T2" y="T3"/>
                    </a:cxn>
                  </a:cxnLst>
                  <a:rect l="T6" t="T7" r="T8" b="T9"/>
                  <a:pathLst>
                    <a:path w="600" h="600">
                      <a:moveTo>
                        <a:pt x="0" y="600"/>
                      </a:moveTo>
                      <a:lnTo>
                        <a:pt x="60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5161" name="Object 25"/>
                <p:cNvGraphicFramePr>
                  <a:graphicFrameLocks noChangeAspect="1"/>
                </p:cNvGraphicFramePr>
                <p:nvPr/>
              </p:nvGraphicFramePr>
              <p:xfrm>
                <a:off x="4512" y="2544"/>
                <a:ext cx="190" cy="247"/>
              </p:xfrm>
              <a:graphic>
                <a:graphicData uri="http://schemas.openxmlformats.org/presentationml/2006/ole">
                  <mc:AlternateContent xmlns:mc="http://schemas.openxmlformats.org/markup-compatibility/2006">
                    <mc:Choice xmlns:v="urn:schemas-microsoft-com:vml" Requires="v">
                      <p:oleObj spid="_x0000_s35036" name="公式" r:id="rId7" imgW="126780" imgH="164814" progId="Equation.3">
                        <p:embed/>
                      </p:oleObj>
                    </mc:Choice>
                    <mc:Fallback>
                      <p:oleObj name="公式"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12" y="2544"/>
                              <a:ext cx="19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62" name="Text Box 26"/>
                <p:cNvSpPr txBox="1">
                  <a:spLocks noChangeArrowheads="1"/>
                </p:cNvSpPr>
                <p:nvPr/>
              </p:nvSpPr>
              <p:spPr bwMode="auto">
                <a:xfrm>
                  <a:off x="4176" y="2400"/>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sym typeface="Symbol" pitchFamily="18" charset="2"/>
                    </a:rPr>
                    <a:t></a:t>
                  </a:r>
                  <a:endParaRPr lang="en-US" altLang="zh-CN" sz="2800" i="1">
                    <a:solidFill>
                      <a:srgbClr val="3333FF"/>
                    </a:solidFill>
                  </a:endParaRPr>
                </a:p>
              </p:txBody>
            </p:sp>
            <p:sp>
              <p:nvSpPr>
                <p:cNvPr id="5163" name="AutoShape 27"/>
                <p:cNvSpPr>
                  <a:spLocks noChangeArrowheads="1"/>
                </p:cNvSpPr>
                <p:nvPr/>
              </p:nvSpPr>
              <p:spPr bwMode="auto">
                <a:xfrm>
                  <a:off x="4800" y="2124"/>
                  <a:ext cx="192" cy="192"/>
                </a:xfrm>
                <a:prstGeom prst="flowChartSummingJunction">
                  <a:avLst/>
                </a:prstGeom>
                <a:solidFill>
                  <a:srgbClr val="FFFFFF"/>
                </a:solidFill>
                <a:ln w="3810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5164" name="Object 28"/>
                <p:cNvGraphicFramePr>
                  <a:graphicFrameLocks noChangeAspect="1"/>
                </p:cNvGraphicFramePr>
                <p:nvPr/>
              </p:nvGraphicFramePr>
              <p:xfrm>
                <a:off x="5040" y="2028"/>
                <a:ext cx="336" cy="296"/>
              </p:xfrm>
              <a:graphic>
                <a:graphicData uri="http://schemas.openxmlformats.org/presentationml/2006/ole">
                  <mc:AlternateContent xmlns:mc="http://schemas.openxmlformats.org/markup-compatibility/2006">
                    <mc:Choice xmlns:v="urn:schemas-microsoft-com:vml" Requires="v">
                      <p:oleObj spid="_x0000_s35037" name="公式" r:id="rId9" imgW="228501" imgH="203112" progId="Equation.3">
                        <p:embed/>
                      </p:oleObj>
                    </mc:Choice>
                    <mc:Fallback>
                      <p:oleObj name="公式" r:id="rId9" imgW="22850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40" y="2028"/>
                              <a:ext cx="336"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127005" name="Text Box 29"/>
          <p:cNvSpPr txBox="1">
            <a:spLocks noChangeArrowheads="1"/>
          </p:cNvSpPr>
          <p:nvPr/>
        </p:nvSpPr>
        <p:spPr bwMode="auto">
          <a:xfrm>
            <a:off x="288925" y="3505200"/>
            <a:ext cx="5578475"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solidFill>
                  <a:srgbClr val="3333FF"/>
                </a:solidFill>
              </a:rPr>
              <a:t>磁感应线为在垂直于电流元的平面内、圆心在电流元轴线上的一系列同心圆。    方向：右手定则。</a:t>
            </a:r>
          </a:p>
        </p:txBody>
      </p:sp>
      <p:sp>
        <p:nvSpPr>
          <p:cNvPr id="127006" name="Text Box 30"/>
          <p:cNvSpPr txBox="1">
            <a:spLocks noChangeArrowheads="1"/>
          </p:cNvSpPr>
          <p:nvPr/>
        </p:nvSpPr>
        <p:spPr bwMode="auto">
          <a:xfrm>
            <a:off x="-52388" y="5272088"/>
            <a:ext cx="57356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３</a:t>
            </a:r>
            <a:r>
              <a:rPr lang="en-US" altLang="zh-CN" sz="2800">
                <a:solidFill>
                  <a:srgbClr val="3333FF"/>
                </a:solidFill>
              </a:rPr>
              <a:t>.</a:t>
            </a:r>
            <a:r>
              <a:rPr lang="zh-CN" altLang="en-US" sz="2800">
                <a:solidFill>
                  <a:srgbClr val="3333FF"/>
                </a:solidFill>
              </a:rPr>
              <a:t>电流元不在自身方向上激发磁场</a:t>
            </a:r>
            <a:r>
              <a:rPr lang="en-US" altLang="zh-CN" sz="2800">
                <a:solidFill>
                  <a:srgbClr val="3333FF"/>
                </a:solidFill>
              </a:rPr>
              <a:t>.</a:t>
            </a:r>
          </a:p>
        </p:txBody>
      </p:sp>
      <p:grpSp>
        <p:nvGrpSpPr>
          <p:cNvPr id="6" name="Group 31"/>
          <p:cNvGrpSpPr>
            <a:grpSpLocks/>
          </p:cNvGrpSpPr>
          <p:nvPr/>
        </p:nvGrpSpPr>
        <p:grpSpPr bwMode="auto">
          <a:xfrm>
            <a:off x="6324600" y="4191000"/>
            <a:ext cx="687388" cy="2286000"/>
            <a:chOff x="3984" y="2640"/>
            <a:chExt cx="433" cy="1440"/>
          </a:xfrm>
        </p:grpSpPr>
        <p:sp>
          <p:nvSpPr>
            <p:cNvPr id="5149" name="Line 32"/>
            <p:cNvSpPr>
              <a:spLocks noChangeShapeType="1"/>
            </p:cNvSpPr>
            <p:nvPr/>
          </p:nvSpPr>
          <p:spPr bwMode="auto">
            <a:xfrm>
              <a:off x="4416" y="3408"/>
              <a:ext cx="0" cy="672"/>
            </a:xfrm>
            <a:prstGeom prst="line">
              <a:avLst/>
            </a:prstGeom>
            <a:noFill/>
            <a:ln w="76200">
              <a:solidFill>
                <a:srgbClr val="0000FF"/>
              </a:solidFill>
              <a:round/>
              <a:headEnd type="arrow"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5150" name="Object 33"/>
            <p:cNvGraphicFramePr>
              <a:graphicFrameLocks noChangeAspect="1"/>
            </p:cNvGraphicFramePr>
            <p:nvPr/>
          </p:nvGraphicFramePr>
          <p:xfrm>
            <a:off x="3984" y="3548"/>
            <a:ext cx="384" cy="292"/>
          </p:xfrm>
          <a:graphic>
            <a:graphicData uri="http://schemas.openxmlformats.org/presentationml/2006/ole">
              <mc:AlternateContent xmlns:mc="http://schemas.openxmlformats.org/markup-compatibility/2006">
                <mc:Choice xmlns:v="urn:schemas-microsoft-com:vml" Requires="v">
                  <p:oleObj spid="_x0000_s35038" name="公式" r:id="rId11" imgW="266469" imgH="203024" progId="Equation.3">
                    <p:embed/>
                  </p:oleObj>
                </mc:Choice>
                <mc:Fallback>
                  <p:oleObj name="公式" r:id="rId11" imgW="266469" imgH="2030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84" y="3548"/>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1" name="Freeform 34"/>
            <p:cNvSpPr>
              <a:spLocks/>
            </p:cNvSpPr>
            <p:nvPr/>
          </p:nvSpPr>
          <p:spPr bwMode="auto">
            <a:xfrm>
              <a:off x="4416" y="2640"/>
              <a:ext cx="1" cy="648"/>
            </a:xfrm>
            <a:custGeom>
              <a:avLst/>
              <a:gdLst>
                <a:gd name="T0" fmla="*/ 0 w 1"/>
                <a:gd name="T1" fmla="*/ 0 h 648"/>
                <a:gd name="T2" fmla="*/ 0 w 1"/>
                <a:gd name="T3" fmla="*/ 648 h 648"/>
                <a:gd name="T4" fmla="*/ 0 60000 65536"/>
                <a:gd name="T5" fmla="*/ 0 60000 65536"/>
                <a:gd name="T6" fmla="*/ 0 w 1"/>
                <a:gd name="T7" fmla="*/ 0 h 648"/>
                <a:gd name="T8" fmla="*/ 1 w 1"/>
                <a:gd name="T9" fmla="*/ 648 h 648"/>
              </a:gdLst>
              <a:ahLst/>
              <a:cxnLst>
                <a:cxn ang="T4">
                  <a:pos x="T0" y="T1"/>
                </a:cxn>
                <a:cxn ang="T5">
                  <a:pos x="T2" y="T3"/>
                </a:cxn>
              </a:cxnLst>
              <a:rect l="T6" t="T7" r="T8" b="T9"/>
              <a:pathLst>
                <a:path w="1" h="648">
                  <a:moveTo>
                    <a:pt x="0" y="0"/>
                  </a:moveTo>
                  <a:lnTo>
                    <a:pt x="0" y="648"/>
                  </a:lnTo>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 name="Group 35"/>
          <p:cNvGrpSpPr>
            <a:grpSpLocks/>
          </p:cNvGrpSpPr>
          <p:nvPr/>
        </p:nvGrpSpPr>
        <p:grpSpPr bwMode="auto">
          <a:xfrm>
            <a:off x="5943600" y="3733800"/>
            <a:ext cx="2057400" cy="838200"/>
            <a:chOff x="3744" y="2352"/>
            <a:chExt cx="1296" cy="528"/>
          </a:xfrm>
        </p:grpSpPr>
        <p:sp>
          <p:nvSpPr>
            <p:cNvPr id="5147" name="Text Box 36"/>
            <p:cNvSpPr txBox="1">
              <a:spLocks noChangeArrowheads="1"/>
            </p:cNvSpPr>
            <p:nvPr/>
          </p:nvSpPr>
          <p:spPr bwMode="auto">
            <a:xfrm>
              <a:off x="4234" y="235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O</a:t>
              </a:r>
            </a:p>
          </p:txBody>
        </p:sp>
        <p:sp>
          <p:nvSpPr>
            <p:cNvPr id="5148" name="Oval 37"/>
            <p:cNvSpPr>
              <a:spLocks noChangeArrowheads="1"/>
            </p:cNvSpPr>
            <p:nvPr/>
          </p:nvSpPr>
          <p:spPr bwMode="auto">
            <a:xfrm>
              <a:off x="3744" y="2400"/>
              <a:ext cx="1296" cy="480"/>
            </a:xfrm>
            <a:prstGeom prst="ellipse">
              <a:avLst/>
            </a:prstGeom>
            <a:noFill/>
            <a:ln w="762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
        <p:nvSpPr>
          <p:cNvPr id="127014" name="Freeform 38"/>
          <p:cNvSpPr>
            <a:spLocks/>
          </p:cNvSpPr>
          <p:nvPr/>
        </p:nvSpPr>
        <p:spPr bwMode="auto">
          <a:xfrm>
            <a:off x="6029325" y="3981450"/>
            <a:ext cx="114300" cy="66675"/>
          </a:xfrm>
          <a:custGeom>
            <a:avLst/>
            <a:gdLst>
              <a:gd name="T0" fmla="*/ 2147483646 w 72"/>
              <a:gd name="T1" fmla="*/ 0 h 42"/>
              <a:gd name="T2" fmla="*/ 0 w 72"/>
              <a:gd name="T3" fmla="*/ 2147483646 h 42"/>
              <a:gd name="T4" fmla="*/ 0 60000 65536"/>
              <a:gd name="T5" fmla="*/ 0 60000 65536"/>
              <a:gd name="T6" fmla="*/ 0 w 72"/>
              <a:gd name="T7" fmla="*/ 0 h 42"/>
              <a:gd name="T8" fmla="*/ 72 w 72"/>
              <a:gd name="T9" fmla="*/ 42 h 42"/>
            </a:gdLst>
            <a:ahLst/>
            <a:cxnLst>
              <a:cxn ang="T4">
                <a:pos x="T0" y="T1"/>
              </a:cxn>
              <a:cxn ang="T5">
                <a:pos x="T2" y="T3"/>
              </a:cxn>
            </a:cxnLst>
            <a:rect l="T6" t="T7" r="T8" b="T9"/>
            <a:pathLst>
              <a:path w="72" h="42">
                <a:moveTo>
                  <a:pt x="72" y="0"/>
                </a:moveTo>
                <a:lnTo>
                  <a:pt x="0" y="42"/>
                </a:lnTo>
              </a:path>
            </a:pathLst>
          </a:custGeom>
          <a:noFill/>
          <a:ln w="762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8" name="Group 39"/>
          <p:cNvGrpSpPr>
            <a:grpSpLocks/>
          </p:cNvGrpSpPr>
          <p:nvPr/>
        </p:nvGrpSpPr>
        <p:grpSpPr bwMode="auto">
          <a:xfrm>
            <a:off x="7548563" y="4419600"/>
            <a:ext cx="452437" cy="519113"/>
            <a:chOff x="4755" y="2784"/>
            <a:chExt cx="285" cy="327"/>
          </a:xfrm>
        </p:grpSpPr>
        <p:sp>
          <p:nvSpPr>
            <p:cNvPr id="5145" name="Text Box 40"/>
            <p:cNvSpPr txBox="1">
              <a:spLocks noChangeArrowheads="1"/>
            </p:cNvSpPr>
            <p:nvPr/>
          </p:nvSpPr>
          <p:spPr bwMode="auto">
            <a:xfrm>
              <a:off x="4848" y="2784"/>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solidFill>
                    <a:srgbClr val="3333FF"/>
                  </a:solidFill>
                </a:rPr>
                <a:t>p</a:t>
              </a:r>
            </a:p>
          </p:txBody>
        </p:sp>
        <p:sp>
          <p:nvSpPr>
            <p:cNvPr id="5146" name="Oval 41"/>
            <p:cNvSpPr>
              <a:spLocks noChangeArrowheads="1"/>
            </p:cNvSpPr>
            <p:nvPr/>
          </p:nvSpPr>
          <p:spPr bwMode="auto">
            <a:xfrm>
              <a:off x="4755" y="2832"/>
              <a:ext cx="45" cy="45"/>
            </a:xfrm>
            <a:prstGeom prst="ellipse">
              <a:avLst/>
            </a:prstGeom>
            <a:solidFill>
              <a:srgbClr val="99FF33"/>
            </a:solidFill>
            <a:ln w="9525">
              <a:solidFill>
                <a:schemeClr val="tx1"/>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solidFill>
                  <a:srgbClr val="3333FF"/>
                </a:solidFill>
              </a:endParaRPr>
            </a:p>
          </p:txBody>
        </p:sp>
      </p:grpSp>
      <p:grpSp>
        <p:nvGrpSpPr>
          <p:cNvPr id="9" name="Group 42"/>
          <p:cNvGrpSpPr>
            <a:grpSpLocks/>
          </p:cNvGrpSpPr>
          <p:nvPr/>
        </p:nvGrpSpPr>
        <p:grpSpPr bwMode="auto">
          <a:xfrm>
            <a:off x="6950075" y="4495800"/>
            <a:ext cx="612775" cy="1638300"/>
            <a:chOff x="4378" y="2832"/>
            <a:chExt cx="386" cy="1032"/>
          </a:xfrm>
        </p:grpSpPr>
        <p:sp>
          <p:nvSpPr>
            <p:cNvPr id="5143" name="Freeform 43"/>
            <p:cNvSpPr>
              <a:spLocks/>
            </p:cNvSpPr>
            <p:nvPr/>
          </p:nvSpPr>
          <p:spPr bwMode="auto">
            <a:xfrm>
              <a:off x="4416" y="2832"/>
              <a:ext cx="348" cy="1032"/>
            </a:xfrm>
            <a:custGeom>
              <a:avLst/>
              <a:gdLst>
                <a:gd name="T0" fmla="*/ 0 w 348"/>
                <a:gd name="T1" fmla="*/ 1032 h 1032"/>
                <a:gd name="T2" fmla="*/ 348 w 348"/>
                <a:gd name="T3" fmla="*/ 0 h 1032"/>
                <a:gd name="T4" fmla="*/ 0 60000 65536"/>
                <a:gd name="T5" fmla="*/ 0 60000 65536"/>
                <a:gd name="T6" fmla="*/ 0 w 348"/>
                <a:gd name="T7" fmla="*/ 0 h 1032"/>
                <a:gd name="T8" fmla="*/ 348 w 348"/>
                <a:gd name="T9" fmla="*/ 1032 h 1032"/>
              </a:gdLst>
              <a:ahLst/>
              <a:cxnLst>
                <a:cxn ang="T4">
                  <a:pos x="T0" y="T1"/>
                </a:cxn>
                <a:cxn ang="T5">
                  <a:pos x="T2" y="T3"/>
                </a:cxn>
              </a:cxnLst>
              <a:rect l="T6" t="T7" r="T8" b="T9"/>
              <a:pathLst>
                <a:path w="348" h="1032">
                  <a:moveTo>
                    <a:pt x="0" y="1032"/>
                  </a:moveTo>
                  <a:lnTo>
                    <a:pt x="348"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4" name="Text Box 44"/>
            <p:cNvSpPr txBox="1">
              <a:spLocks noChangeArrowheads="1"/>
            </p:cNvSpPr>
            <p:nvPr/>
          </p:nvSpPr>
          <p:spPr bwMode="auto">
            <a:xfrm>
              <a:off x="4378" y="2985"/>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solidFill>
                    <a:srgbClr val="3333FF"/>
                  </a:solidFill>
                  <a:sym typeface="Symbol" pitchFamily="18" charset="2"/>
                </a:rPr>
                <a:t></a:t>
              </a:r>
              <a:endParaRPr lang="en-US" altLang="zh-CN" sz="2800">
                <a:solidFill>
                  <a:srgbClr val="3333FF"/>
                </a:solidFill>
              </a:endParaRPr>
            </a:p>
          </p:txBody>
        </p:sp>
      </p:grpSp>
      <p:graphicFrame>
        <p:nvGraphicFramePr>
          <p:cNvPr id="127021" name="Object 45"/>
          <p:cNvGraphicFramePr>
            <a:graphicFrameLocks noChangeAspect="1"/>
          </p:cNvGraphicFramePr>
          <p:nvPr/>
        </p:nvGraphicFramePr>
        <p:xfrm>
          <a:off x="8229600" y="4114800"/>
          <a:ext cx="495300" cy="436563"/>
        </p:xfrm>
        <a:graphic>
          <a:graphicData uri="http://schemas.openxmlformats.org/presentationml/2006/ole">
            <mc:AlternateContent xmlns:mc="http://schemas.openxmlformats.org/markup-compatibility/2006">
              <mc:Choice xmlns:v="urn:schemas-microsoft-com:vml" Requires="v">
                <p:oleObj spid="_x0000_s35039" name="公式" r:id="rId13" imgW="228501" imgH="203112" progId="Equation.3">
                  <p:embed/>
                </p:oleObj>
              </mc:Choice>
              <mc:Fallback>
                <p:oleObj name="公式" r:id="rId13" imgW="228501"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29600" y="4114800"/>
                        <a:ext cx="4953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022" name="Freeform 46"/>
          <p:cNvSpPr>
            <a:spLocks/>
          </p:cNvSpPr>
          <p:nvPr/>
        </p:nvSpPr>
        <p:spPr bwMode="auto">
          <a:xfrm>
            <a:off x="7639050" y="4210050"/>
            <a:ext cx="471488" cy="285750"/>
          </a:xfrm>
          <a:custGeom>
            <a:avLst/>
            <a:gdLst>
              <a:gd name="T0" fmla="*/ 0 w 297"/>
              <a:gd name="T1" fmla="*/ 2147483646 h 180"/>
              <a:gd name="T2" fmla="*/ 2147483646 w 297"/>
              <a:gd name="T3" fmla="*/ 0 h 180"/>
              <a:gd name="T4" fmla="*/ 0 60000 65536"/>
              <a:gd name="T5" fmla="*/ 0 60000 65536"/>
              <a:gd name="T6" fmla="*/ 0 w 297"/>
              <a:gd name="T7" fmla="*/ 0 h 180"/>
              <a:gd name="T8" fmla="*/ 297 w 297"/>
              <a:gd name="T9" fmla="*/ 180 h 180"/>
            </a:gdLst>
            <a:ahLst/>
            <a:cxnLst>
              <a:cxn ang="T4">
                <a:pos x="T0" y="T1"/>
              </a:cxn>
              <a:cxn ang="T5">
                <a:pos x="T2" y="T3"/>
              </a:cxn>
            </a:cxnLst>
            <a:rect l="T6" t="T7" r="T8" b="T9"/>
            <a:pathLst>
              <a:path w="297" h="180">
                <a:moveTo>
                  <a:pt x="0" y="180"/>
                </a:moveTo>
                <a:lnTo>
                  <a:pt x="297" y="0"/>
                </a:lnTo>
              </a:path>
            </a:pathLst>
          </a:custGeom>
          <a:noFill/>
          <a:ln w="762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10" name="Group 47"/>
          <p:cNvGrpSpPr>
            <a:grpSpLocks/>
          </p:cNvGrpSpPr>
          <p:nvPr/>
        </p:nvGrpSpPr>
        <p:grpSpPr bwMode="auto">
          <a:xfrm flipH="1">
            <a:off x="6400800" y="4495800"/>
            <a:ext cx="612775" cy="1638300"/>
            <a:chOff x="4378" y="2832"/>
            <a:chExt cx="386" cy="1032"/>
          </a:xfrm>
        </p:grpSpPr>
        <p:sp>
          <p:nvSpPr>
            <p:cNvPr id="5141" name="Freeform 48"/>
            <p:cNvSpPr>
              <a:spLocks/>
            </p:cNvSpPr>
            <p:nvPr/>
          </p:nvSpPr>
          <p:spPr bwMode="auto">
            <a:xfrm>
              <a:off x="4416" y="2832"/>
              <a:ext cx="348" cy="1032"/>
            </a:xfrm>
            <a:custGeom>
              <a:avLst/>
              <a:gdLst>
                <a:gd name="T0" fmla="*/ 0 w 348"/>
                <a:gd name="T1" fmla="*/ 1032 h 1032"/>
                <a:gd name="T2" fmla="*/ 348 w 348"/>
                <a:gd name="T3" fmla="*/ 0 h 1032"/>
                <a:gd name="T4" fmla="*/ 0 60000 65536"/>
                <a:gd name="T5" fmla="*/ 0 60000 65536"/>
                <a:gd name="T6" fmla="*/ 0 w 348"/>
                <a:gd name="T7" fmla="*/ 0 h 1032"/>
                <a:gd name="T8" fmla="*/ 348 w 348"/>
                <a:gd name="T9" fmla="*/ 1032 h 1032"/>
              </a:gdLst>
              <a:ahLst/>
              <a:cxnLst>
                <a:cxn ang="T4">
                  <a:pos x="T0" y="T1"/>
                </a:cxn>
                <a:cxn ang="T5">
                  <a:pos x="T2" y="T3"/>
                </a:cxn>
              </a:cxnLst>
              <a:rect l="T6" t="T7" r="T8" b="T9"/>
              <a:pathLst>
                <a:path w="348" h="1032">
                  <a:moveTo>
                    <a:pt x="0" y="1032"/>
                  </a:moveTo>
                  <a:lnTo>
                    <a:pt x="348" y="0"/>
                  </a:lnTo>
                </a:path>
              </a:pathLst>
            </a:custGeom>
            <a:noFill/>
            <a:ln w="571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2" name="Text Box 49"/>
            <p:cNvSpPr txBox="1">
              <a:spLocks noChangeArrowheads="1"/>
            </p:cNvSpPr>
            <p:nvPr/>
          </p:nvSpPr>
          <p:spPr bwMode="auto">
            <a:xfrm>
              <a:off x="4378" y="2985"/>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solidFill>
                    <a:srgbClr val="3333FF"/>
                  </a:solidFill>
                  <a:sym typeface="Symbol" pitchFamily="18" charset="2"/>
                </a:rPr>
                <a:t></a:t>
              </a:r>
              <a:endParaRPr lang="en-US" altLang="zh-CN" sz="2800">
                <a:solidFill>
                  <a:srgbClr val="3333FF"/>
                </a:solidFill>
              </a:endParaRPr>
            </a:p>
          </p:txBody>
        </p:sp>
      </p:grpSp>
      <p:sp>
        <p:nvSpPr>
          <p:cNvPr id="127026" name="Freeform 50"/>
          <p:cNvSpPr>
            <a:spLocks/>
          </p:cNvSpPr>
          <p:nvPr/>
        </p:nvSpPr>
        <p:spPr bwMode="auto">
          <a:xfrm>
            <a:off x="6205538" y="4487863"/>
            <a:ext cx="763587" cy="347662"/>
          </a:xfrm>
          <a:custGeom>
            <a:avLst/>
            <a:gdLst>
              <a:gd name="T0" fmla="*/ 0 w 481"/>
              <a:gd name="T1" fmla="*/ 0 h 219"/>
              <a:gd name="T2" fmla="*/ 2147483646 w 481"/>
              <a:gd name="T3" fmla="*/ 2147483646 h 219"/>
              <a:gd name="T4" fmla="*/ 0 60000 65536"/>
              <a:gd name="T5" fmla="*/ 0 60000 65536"/>
              <a:gd name="T6" fmla="*/ 0 w 481"/>
              <a:gd name="T7" fmla="*/ 0 h 219"/>
              <a:gd name="T8" fmla="*/ 481 w 481"/>
              <a:gd name="T9" fmla="*/ 219 h 219"/>
            </a:gdLst>
            <a:ahLst/>
            <a:cxnLst>
              <a:cxn ang="T4">
                <a:pos x="T0" y="T1"/>
              </a:cxn>
              <a:cxn ang="T5">
                <a:pos x="T2" y="T3"/>
              </a:cxn>
            </a:cxnLst>
            <a:rect l="T6" t="T7" r="T8" b="T9"/>
            <a:pathLst>
              <a:path w="481" h="219">
                <a:moveTo>
                  <a:pt x="0" y="0"/>
                </a:moveTo>
                <a:lnTo>
                  <a:pt x="481" y="219"/>
                </a:lnTo>
              </a:path>
            </a:pathLst>
          </a:custGeom>
          <a:noFill/>
          <a:ln w="76200">
            <a:solidFill>
              <a:srgbClr val="FF66CC"/>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Tree>
    <p:extLst>
      <p:ext uri="{BB962C8B-B14F-4D97-AF65-F5344CB8AC3E}">
        <p14:creationId xmlns:p14="http://schemas.microsoft.com/office/powerpoint/2010/main" val="6644305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26988"/>
                                        </p:tgtEl>
                                        <p:attrNameLst>
                                          <p:attrName>style.visibility</p:attrName>
                                        </p:attrNameLst>
                                      </p:cBhvr>
                                      <p:to>
                                        <p:strVal val="visible"/>
                                      </p:to>
                                    </p:set>
                                    <p:anim calcmode="lin" valueType="num">
                                      <p:cBhvr>
                                        <p:cTn id="7" dur="5000" fill="hold"/>
                                        <p:tgtEl>
                                          <p:spTgt spid="126988"/>
                                        </p:tgtEl>
                                        <p:attrNameLst>
                                          <p:attrName>ppt_w</p:attrName>
                                        </p:attrNameLst>
                                      </p:cBhvr>
                                      <p:tavLst>
                                        <p:tav tm="0" fmla="#ppt_w*sin(2.5*pi*$)">
                                          <p:val>
                                            <p:fltVal val="0"/>
                                          </p:val>
                                        </p:tav>
                                        <p:tav tm="100000">
                                          <p:val>
                                            <p:fltVal val="1"/>
                                          </p:val>
                                        </p:tav>
                                      </p:tavLst>
                                    </p:anim>
                                    <p:anim calcmode="lin" valueType="num">
                                      <p:cBhvr>
                                        <p:cTn id="8" dur="5000" fill="hold"/>
                                        <p:tgtEl>
                                          <p:spTgt spid="12698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26989">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26989">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2699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26979"/>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7022"/>
                                        </p:tgtEl>
                                        <p:attrNameLst>
                                          <p:attrName>style.visibility</p:attrName>
                                        </p:attrNameLst>
                                      </p:cBhvr>
                                      <p:to>
                                        <p:strVal val="visible"/>
                                      </p:to>
                                    </p:set>
                                  </p:childTnLst>
                                </p:cTn>
                              </p:par>
                            </p:childTnLst>
                          </p:cTn>
                        </p:par>
                        <p:par>
                          <p:cTn id="41" fill="hold" nodeType="afterGroup">
                            <p:stCondLst>
                              <p:cond delay="500"/>
                            </p:stCondLst>
                            <p:childTnLst>
                              <p:par>
                                <p:cTn id="42" presetID="1" presetClass="entr" presetSubtype="0" fill="hold" nodeType="afterEffect">
                                  <p:stCondLst>
                                    <p:cond delay="0"/>
                                  </p:stCondLst>
                                  <p:childTnLst>
                                    <p:set>
                                      <p:cBhvr>
                                        <p:cTn id="43" dur="1" fill="hold">
                                          <p:stCondLst>
                                            <p:cond delay="499"/>
                                          </p:stCondLst>
                                        </p:cTn>
                                        <p:tgtEl>
                                          <p:spTgt spid="127021"/>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7"/>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499"/>
                                          </p:stCondLst>
                                        </p:cTn>
                                        <p:tgtEl>
                                          <p:spTgt spid="1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12697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499"/>
                                          </p:stCondLst>
                                        </p:cTn>
                                        <p:tgtEl>
                                          <p:spTgt spid="127026"/>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499"/>
                                          </p:stCondLst>
                                        </p:cTn>
                                        <p:tgtEl>
                                          <p:spTgt spid="127014"/>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499"/>
                                          </p:stCondLst>
                                        </p:cTn>
                                        <p:tgtEl>
                                          <p:spTgt spid="2"/>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7005">
                                            <p:txEl>
                                              <p:pRg st="0" end="0"/>
                                            </p:txEl>
                                          </p:spTgt>
                                        </p:tgtEl>
                                        <p:attrNameLst>
                                          <p:attrName>style.visibility</p:attrName>
                                        </p:attrNameLst>
                                      </p:cBhvr>
                                      <p:to>
                                        <p:strVal val="visible"/>
                                      </p:to>
                                    </p:set>
                                    <p:animEffect transition="in" filter="wipe(left)">
                                      <p:cBhvr>
                                        <p:cTn id="72" dur="500"/>
                                        <p:tgtEl>
                                          <p:spTgt spid="127005">
                                            <p:txEl>
                                              <p:pRg st="0" end="0"/>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7006"/>
                                        </p:tgtEl>
                                        <p:attrNameLst>
                                          <p:attrName>style.visibility</p:attrName>
                                        </p:attrNameLst>
                                      </p:cBhvr>
                                      <p:to>
                                        <p:strVal val="visible"/>
                                      </p:to>
                                    </p:set>
                                    <p:animEffect transition="in" filter="wipe(left)">
                                      <p:cBhvr>
                                        <p:cTn id="77" dur="500"/>
                                        <p:tgtEl>
                                          <p:spTgt spid="127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animBg="1"/>
      <p:bldP spid="126979" grpId="0" animBg="1"/>
      <p:bldP spid="126988" grpId="0" animBg="1" autoUpdateAnimBg="0"/>
      <p:bldP spid="126989" grpId="0" build="p" autoUpdateAnimBg="0"/>
      <p:bldP spid="126990" grpId="0" autoUpdateAnimBg="0"/>
      <p:bldP spid="127005" grpId="0" build="p" autoUpdateAnimBg="0"/>
      <p:bldP spid="127006" grpId="0" autoUpdateAnimBg="0"/>
      <p:bldP spid="127014" grpId="0" animBg="1"/>
      <p:bldP spid="127022" grpId="0" animBg="1"/>
      <p:bldP spid="1270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3" name="Text Box 1055"/>
          <p:cNvSpPr txBox="1">
            <a:spLocks noChangeArrowheads="1"/>
          </p:cNvSpPr>
          <p:nvPr/>
        </p:nvSpPr>
        <p:spPr bwMode="auto">
          <a:xfrm>
            <a:off x="395288" y="533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比较电场与磁场：</a:t>
            </a:r>
          </a:p>
        </p:txBody>
      </p:sp>
      <p:graphicFrame>
        <p:nvGraphicFramePr>
          <p:cNvPr id="257056" name="Object 1056"/>
          <p:cNvGraphicFramePr>
            <a:graphicFrameLocks noChangeAspect="1"/>
          </p:cNvGraphicFramePr>
          <p:nvPr/>
        </p:nvGraphicFramePr>
        <p:xfrm>
          <a:off x="396875" y="1333500"/>
          <a:ext cx="1955800" cy="1000125"/>
        </p:xfrm>
        <a:graphic>
          <a:graphicData uri="http://schemas.openxmlformats.org/presentationml/2006/ole">
            <mc:AlternateContent xmlns:mc="http://schemas.openxmlformats.org/markup-compatibility/2006">
              <mc:Choice xmlns:v="urn:schemas-microsoft-com:vml" Requires="v">
                <p:oleObj spid="_x0000_s36382" name="Equation" r:id="rId3" imgW="888840" imgH="431640" progId="Equation.DSMT4">
                  <p:embed/>
                </p:oleObj>
              </mc:Choice>
              <mc:Fallback>
                <p:oleObj name="Equation" r:id="rId3" imgW="88884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875" y="1333500"/>
                        <a:ext cx="19558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57" name="Object 1057"/>
          <p:cNvGraphicFramePr>
            <a:graphicFrameLocks noChangeAspect="1"/>
          </p:cNvGraphicFramePr>
          <p:nvPr/>
        </p:nvGraphicFramePr>
        <p:xfrm>
          <a:off x="2755900" y="1282700"/>
          <a:ext cx="2265363" cy="969963"/>
        </p:xfrm>
        <a:graphic>
          <a:graphicData uri="http://schemas.openxmlformats.org/presentationml/2006/ole">
            <mc:AlternateContent xmlns:mc="http://schemas.openxmlformats.org/markup-compatibility/2006">
              <mc:Choice xmlns:v="urn:schemas-microsoft-com:vml" Requires="v">
                <p:oleObj spid="_x0000_s36383" name="Equation" r:id="rId5" imgW="1028520" imgH="419040" progId="Equation.DSMT4">
                  <p:embed/>
                </p:oleObj>
              </mc:Choice>
              <mc:Fallback>
                <p:oleObj name="Equation" r:id="rId5" imgW="1028520" imgH="4190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55900" y="1282700"/>
                        <a:ext cx="2265363" cy="969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组合 70"/>
          <p:cNvGrpSpPr>
            <a:grpSpLocks/>
          </p:cNvGrpSpPr>
          <p:nvPr/>
        </p:nvGrpSpPr>
        <p:grpSpPr bwMode="auto">
          <a:xfrm>
            <a:off x="6659563" y="512763"/>
            <a:ext cx="2454275" cy="2971800"/>
            <a:chOff x="6286500" y="152400"/>
            <a:chExt cx="2453208" cy="2971800"/>
          </a:xfrm>
        </p:grpSpPr>
        <p:sp>
          <p:nvSpPr>
            <p:cNvPr id="9284" name="AutoShape 1121" descr="浅色上对角线"/>
            <p:cNvSpPr>
              <a:spLocks noChangeArrowheads="1"/>
            </p:cNvSpPr>
            <p:nvPr/>
          </p:nvSpPr>
          <p:spPr bwMode="auto">
            <a:xfrm rot="5400000" flipH="1">
              <a:off x="5791200" y="1562100"/>
              <a:ext cx="2514600" cy="609600"/>
            </a:xfrm>
            <a:prstGeom prst="parallelogram">
              <a:avLst>
                <a:gd name="adj" fmla="val 52594"/>
              </a:avLst>
            </a:prstGeom>
            <a:pattFill prst="ltUpDiag">
              <a:fgClr>
                <a:schemeClr val="folHlink"/>
              </a:fgClr>
              <a:bgClr>
                <a:srgbClr val="FFFFFF"/>
              </a:bgClr>
            </a:pattFill>
            <a:ln w="9525" cap="rnd">
              <a:solidFill>
                <a:srgbClr val="000000"/>
              </a:solidFill>
              <a:prstDash val="sysDot"/>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85" name="AutoShape 1122" descr="浅色上对角线"/>
            <p:cNvSpPr>
              <a:spLocks noChangeArrowheads="1"/>
            </p:cNvSpPr>
            <p:nvPr/>
          </p:nvSpPr>
          <p:spPr bwMode="auto">
            <a:xfrm rot="-5400000">
              <a:off x="6400800" y="1562100"/>
              <a:ext cx="2514600" cy="609600"/>
            </a:xfrm>
            <a:prstGeom prst="parallelogram">
              <a:avLst>
                <a:gd name="adj" fmla="val 52594"/>
              </a:avLst>
            </a:prstGeom>
            <a:pattFill prst="ltUpDiag">
              <a:fgClr>
                <a:schemeClr val="folHlink"/>
              </a:fgClr>
              <a:bgClr>
                <a:srgbClr val="FFFFFF"/>
              </a:bgClr>
            </a:pattFill>
            <a:ln w="9525" cap="rnd">
              <a:solidFill>
                <a:srgbClr val="000000"/>
              </a:solidFill>
              <a:prstDash val="sysDot"/>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nvGrpSpPr>
            <p:cNvPr id="9286" name="Group 1123"/>
            <p:cNvGrpSpPr>
              <a:grpSpLocks/>
            </p:cNvGrpSpPr>
            <p:nvPr/>
          </p:nvGrpSpPr>
          <p:grpSpPr bwMode="auto">
            <a:xfrm>
              <a:off x="6667500" y="609600"/>
              <a:ext cx="687388" cy="2286000"/>
              <a:chOff x="3984" y="2640"/>
              <a:chExt cx="433" cy="1440"/>
            </a:xfrm>
          </p:grpSpPr>
          <p:sp>
            <p:nvSpPr>
              <p:cNvPr id="9302" name="Line 1124"/>
              <p:cNvSpPr>
                <a:spLocks noChangeShapeType="1"/>
              </p:cNvSpPr>
              <p:nvPr/>
            </p:nvSpPr>
            <p:spPr bwMode="auto">
              <a:xfrm>
                <a:off x="4416" y="3408"/>
                <a:ext cx="0" cy="672"/>
              </a:xfrm>
              <a:prstGeom prst="line">
                <a:avLst/>
              </a:prstGeom>
              <a:noFill/>
              <a:ln w="76200">
                <a:solidFill>
                  <a:srgbClr val="0000FF"/>
                </a:solidFill>
                <a:round/>
                <a:headEnd type="arrow"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32" name="Object 1125"/>
              <p:cNvGraphicFramePr>
                <a:graphicFrameLocks noChangeAspect="1"/>
              </p:cNvGraphicFramePr>
              <p:nvPr/>
            </p:nvGraphicFramePr>
            <p:xfrm>
              <a:off x="3984" y="3548"/>
              <a:ext cx="384" cy="292"/>
            </p:xfrm>
            <a:graphic>
              <a:graphicData uri="http://schemas.openxmlformats.org/presentationml/2006/ole">
                <mc:AlternateContent xmlns:mc="http://schemas.openxmlformats.org/markup-compatibility/2006">
                  <mc:Choice xmlns:v="urn:schemas-microsoft-com:vml" Requires="v">
                    <p:oleObj spid="_x0000_s36384" name="公式" r:id="rId7" imgW="266400" imgH="203040" progId="Equation.3">
                      <p:embed/>
                    </p:oleObj>
                  </mc:Choice>
                  <mc:Fallback>
                    <p:oleObj name="公式" r:id="rId7" imgW="266400" imgH="2030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84" y="3548"/>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03" name="Freeform 1126"/>
              <p:cNvSpPr>
                <a:spLocks/>
              </p:cNvSpPr>
              <p:nvPr/>
            </p:nvSpPr>
            <p:spPr bwMode="auto">
              <a:xfrm>
                <a:off x="4416" y="2640"/>
                <a:ext cx="1" cy="648"/>
              </a:xfrm>
              <a:custGeom>
                <a:avLst/>
                <a:gdLst>
                  <a:gd name="T0" fmla="*/ 0 w 1"/>
                  <a:gd name="T1" fmla="*/ 0 h 648"/>
                  <a:gd name="T2" fmla="*/ 0 w 1"/>
                  <a:gd name="T3" fmla="*/ 648 h 648"/>
                  <a:gd name="T4" fmla="*/ 0 60000 65536"/>
                  <a:gd name="T5" fmla="*/ 0 60000 65536"/>
                  <a:gd name="T6" fmla="*/ 0 w 1"/>
                  <a:gd name="T7" fmla="*/ 0 h 648"/>
                  <a:gd name="T8" fmla="*/ 1 w 1"/>
                  <a:gd name="T9" fmla="*/ 648 h 648"/>
                </a:gdLst>
                <a:ahLst/>
                <a:cxnLst>
                  <a:cxn ang="T4">
                    <a:pos x="T0" y="T1"/>
                  </a:cxn>
                  <a:cxn ang="T5">
                    <a:pos x="T2" y="T3"/>
                  </a:cxn>
                </a:cxnLst>
                <a:rect l="T6" t="T7" r="T8" b="T9"/>
                <a:pathLst>
                  <a:path w="1" h="648">
                    <a:moveTo>
                      <a:pt x="0" y="0"/>
                    </a:moveTo>
                    <a:lnTo>
                      <a:pt x="0" y="648"/>
                    </a:lnTo>
                  </a:path>
                </a:pathLst>
              </a:custGeom>
              <a:noFill/>
              <a:ln w="9525" cap="flat" cmpd="sng">
                <a:solidFill>
                  <a:srgbClr val="0000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9287" name="Group 1127"/>
            <p:cNvGrpSpPr>
              <a:grpSpLocks/>
            </p:cNvGrpSpPr>
            <p:nvPr/>
          </p:nvGrpSpPr>
          <p:grpSpPr bwMode="auto">
            <a:xfrm>
              <a:off x="6286500" y="152400"/>
              <a:ext cx="2057400" cy="838200"/>
              <a:chOff x="3744" y="2352"/>
              <a:chExt cx="1296" cy="528"/>
            </a:xfrm>
          </p:grpSpPr>
          <p:sp>
            <p:nvSpPr>
              <p:cNvPr id="9300" name="Text Box 1128"/>
              <p:cNvSpPr txBox="1">
                <a:spLocks noChangeArrowheads="1"/>
              </p:cNvSpPr>
              <p:nvPr/>
            </p:nvSpPr>
            <p:spPr bwMode="auto">
              <a:xfrm>
                <a:off x="4234" y="2352"/>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2800" i="1">
                    <a:solidFill>
                      <a:srgbClr val="3333FF"/>
                    </a:solidFill>
                  </a:rPr>
                  <a:t>O</a:t>
                </a:r>
              </a:p>
            </p:txBody>
          </p:sp>
          <p:sp>
            <p:nvSpPr>
              <p:cNvPr id="9301" name="Oval 1129"/>
              <p:cNvSpPr>
                <a:spLocks noChangeArrowheads="1"/>
              </p:cNvSpPr>
              <p:nvPr/>
            </p:nvSpPr>
            <p:spPr bwMode="auto">
              <a:xfrm>
                <a:off x="3744" y="2400"/>
                <a:ext cx="1296" cy="480"/>
              </a:xfrm>
              <a:prstGeom prst="ellipse">
                <a:avLst/>
              </a:prstGeom>
              <a:noFill/>
              <a:ln w="762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sp>
          <p:nvSpPr>
            <p:cNvPr id="9288" name="Freeform 1130"/>
            <p:cNvSpPr>
              <a:spLocks/>
            </p:cNvSpPr>
            <p:nvPr/>
          </p:nvSpPr>
          <p:spPr bwMode="auto">
            <a:xfrm>
              <a:off x="6372225" y="400050"/>
              <a:ext cx="114300" cy="66675"/>
            </a:xfrm>
            <a:custGeom>
              <a:avLst/>
              <a:gdLst>
                <a:gd name="T0" fmla="*/ 2147483647 w 72"/>
                <a:gd name="T1" fmla="*/ 0 h 42"/>
                <a:gd name="T2" fmla="*/ 0 w 72"/>
                <a:gd name="T3" fmla="*/ 2147483647 h 42"/>
                <a:gd name="T4" fmla="*/ 0 60000 65536"/>
                <a:gd name="T5" fmla="*/ 0 60000 65536"/>
                <a:gd name="T6" fmla="*/ 0 w 72"/>
                <a:gd name="T7" fmla="*/ 0 h 42"/>
                <a:gd name="T8" fmla="*/ 72 w 72"/>
                <a:gd name="T9" fmla="*/ 42 h 42"/>
              </a:gdLst>
              <a:ahLst/>
              <a:cxnLst>
                <a:cxn ang="T4">
                  <a:pos x="T0" y="T1"/>
                </a:cxn>
                <a:cxn ang="T5">
                  <a:pos x="T2" y="T3"/>
                </a:cxn>
              </a:cxnLst>
              <a:rect l="T6" t="T7" r="T8" b="T9"/>
              <a:pathLst>
                <a:path w="72" h="42">
                  <a:moveTo>
                    <a:pt x="72" y="0"/>
                  </a:moveTo>
                  <a:lnTo>
                    <a:pt x="0" y="42"/>
                  </a:lnTo>
                </a:path>
              </a:pathLst>
            </a:custGeom>
            <a:noFill/>
            <a:ln w="76200">
              <a:solidFill>
                <a:srgbClr val="3333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89" name="Group 1131"/>
            <p:cNvGrpSpPr>
              <a:grpSpLocks/>
            </p:cNvGrpSpPr>
            <p:nvPr/>
          </p:nvGrpSpPr>
          <p:grpSpPr bwMode="auto">
            <a:xfrm>
              <a:off x="7891463" y="838200"/>
              <a:ext cx="452437" cy="519113"/>
              <a:chOff x="4755" y="2784"/>
              <a:chExt cx="285" cy="327"/>
            </a:xfrm>
          </p:grpSpPr>
          <p:sp>
            <p:nvSpPr>
              <p:cNvPr id="9298" name="Text Box 1132"/>
              <p:cNvSpPr txBox="1">
                <a:spLocks noChangeArrowheads="1"/>
              </p:cNvSpPr>
              <p:nvPr/>
            </p:nvSpPr>
            <p:spPr bwMode="auto">
              <a:xfrm>
                <a:off x="4848" y="2784"/>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sz="2800" i="1">
                    <a:solidFill>
                      <a:srgbClr val="3333FF"/>
                    </a:solidFill>
                  </a:rPr>
                  <a:t>p</a:t>
                </a:r>
              </a:p>
            </p:txBody>
          </p:sp>
          <p:sp>
            <p:nvSpPr>
              <p:cNvPr id="9299" name="Oval 1133"/>
              <p:cNvSpPr>
                <a:spLocks noChangeArrowheads="1"/>
              </p:cNvSpPr>
              <p:nvPr/>
            </p:nvSpPr>
            <p:spPr bwMode="auto">
              <a:xfrm>
                <a:off x="4755" y="2832"/>
                <a:ext cx="45" cy="45"/>
              </a:xfrm>
              <a:prstGeom prst="ellipse">
                <a:avLst/>
              </a:prstGeom>
              <a:solidFill>
                <a:srgbClr val="99FF33"/>
              </a:solidFill>
              <a:ln w="9525">
                <a:solidFill>
                  <a:schemeClr val="tx1"/>
                </a:solidFill>
                <a:round/>
                <a:headEnd/>
                <a:tailEnd/>
              </a:ln>
            </p:spPr>
            <p:txBody>
              <a:bodyPr wrap="none" anchor="ct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zh-CN" sz="2800" b="0">
                  <a:solidFill>
                    <a:srgbClr val="3333FF"/>
                  </a:solidFill>
                </a:endParaRPr>
              </a:p>
            </p:txBody>
          </p:sp>
        </p:grpSp>
        <p:grpSp>
          <p:nvGrpSpPr>
            <p:cNvPr id="9290" name="Group 1134"/>
            <p:cNvGrpSpPr>
              <a:grpSpLocks/>
            </p:cNvGrpSpPr>
            <p:nvPr/>
          </p:nvGrpSpPr>
          <p:grpSpPr bwMode="auto">
            <a:xfrm>
              <a:off x="7292975" y="914400"/>
              <a:ext cx="612775" cy="1638300"/>
              <a:chOff x="4378" y="2832"/>
              <a:chExt cx="386" cy="1032"/>
            </a:xfrm>
          </p:grpSpPr>
          <p:sp>
            <p:nvSpPr>
              <p:cNvPr id="9296" name="Freeform 1135"/>
              <p:cNvSpPr>
                <a:spLocks/>
              </p:cNvSpPr>
              <p:nvPr/>
            </p:nvSpPr>
            <p:spPr bwMode="auto">
              <a:xfrm>
                <a:off x="4416" y="2832"/>
                <a:ext cx="348" cy="1032"/>
              </a:xfrm>
              <a:custGeom>
                <a:avLst/>
                <a:gdLst>
                  <a:gd name="T0" fmla="*/ 0 w 348"/>
                  <a:gd name="T1" fmla="*/ 1032 h 1032"/>
                  <a:gd name="T2" fmla="*/ 348 w 348"/>
                  <a:gd name="T3" fmla="*/ 0 h 1032"/>
                  <a:gd name="T4" fmla="*/ 0 60000 65536"/>
                  <a:gd name="T5" fmla="*/ 0 60000 65536"/>
                  <a:gd name="T6" fmla="*/ 0 w 348"/>
                  <a:gd name="T7" fmla="*/ 0 h 1032"/>
                  <a:gd name="T8" fmla="*/ 348 w 348"/>
                  <a:gd name="T9" fmla="*/ 1032 h 1032"/>
                </a:gdLst>
                <a:ahLst/>
                <a:cxnLst>
                  <a:cxn ang="T4">
                    <a:pos x="T0" y="T1"/>
                  </a:cxn>
                  <a:cxn ang="T5">
                    <a:pos x="T2" y="T3"/>
                  </a:cxn>
                </a:cxnLst>
                <a:rect l="T6" t="T7" r="T8" b="T9"/>
                <a:pathLst>
                  <a:path w="348" h="1032">
                    <a:moveTo>
                      <a:pt x="0" y="1032"/>
                    </a:moveTo>
                    <a:lnTo>
                      <a:pt x="348" y="0"/>
                    </a:lnTo>
                  </a:path>
                </a:pathLst>
              </a:custGeom>
              <a:noFill/>
              <a:ln w="571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97" name="Text Box 1136"/>
              <p:cNvSpPr txBox="1">
                <a:spLocks noChangeArrowheads="1"/>
              </p:cNvSpPr>
              <p:nvPr/>
            </p:nvSpPr>
            <p:spPr bwMode="auto">
              <a:xfrm>
                <a:off x="4378" y="2985"/>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2800">
                    <a:solidFill>
                      <a:srgbClr val="3333FF"/>
                    </a:solidFill>
                    <a:sym typeface="Symbol" pitchFamily="18" charset="2"/>
                  </a:rPr>
                  <a:t></a:t>
                </a:r>
                <a:endParaRPr lang="en-US" altLang="zh-CN" sz="2800">
                  <a:solidFill>
                    <a:srgbClr val="3333FF"/>
                  </a:solidFill>
                </a:endParaRPr>
              </a:p>
            </p:txBody>
          </p:sp>
        </p:grpSp>
        <p:graphicFrame>
          <p:nvGraphicFramePr>
            <p:cNvPr id="257137" name="Object 1137"/>
            <p:cNvGraphicFramePr>
              <a:graphicFrameLocks noChangeAspect="1"/>
            </p:cNvGraphicFramePr>
            <p:nvPr/>
          </p:nvGraphicFramePr>
          <p:xfrm>
            <a:off x="8244408" y="620688"/>
            <a:ext cx="495300" cy="436563"/>
          </p:xfrm>
          <a:graphic>
            <a:graphicData uri="http://schemas.openxmlformats.org/presentationml/2006/ole">
              <mc:AlternateContent xmlns:mc="http://schemas.openxmlformats.org/markup-compatibility/2006">
                <mc:Choice xmlns:v="urn:schemas-microsoft-com:vml" Requires="v">
                  <p:oleObj spid="_x0000_s36385" name="公式" r:id="rId9" imgW="228600" imgH="203040" progId="Equation.3">
                    <p:embed/>
                  </p:oleObj>
                </mc:Choice>
                <mc:Fallback>
                  <p:oleObj name="公式" r:id="rId9" imgW="228600" imgH="2030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44408" y="620688"/>
                          <a:ext cx="4953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91" name="Freeform 1138"/>
            <p:cNvSpPr>
              <a:spLocks/>
            </p:cNvSpPr>
            <p:nvPr/>
          </p:nvSpPr>
          <p:spPr bwMode="auto">
            <a:xfrm>
              <a:off x="7981950" y="628650"/>
              <a:ext cx="471488" cy="285750"/>
            </a:xfrm>
            <a:custGeom>
              <a:avLst/>
              <a:gdLst>
                <a:gd name="T0" fmla="*/ 0 w 297"/>
                <a:gd name="T1" fmla="*/ 2147483647 h 180"/>
                <a:gd name="T2" fmla="*/ 2147483647 w 297"/>
                <a:gd name="T3" fmla="*/ 0 h 180"/>
                <a:gd name="T4" fmla="*/ 0 60000 65536"/>
                <a:gd name="T5" fmla="*/ 0 60000 65536"/>
                <a:gd name="T6" fmla="*/ 0 w 297"/>
                <a:gd name="T7" fmla="*/ 0 h 180"/>
                <a:gd name="T8" fmla="*/ 297 w 297"/>
                <a:gd name="T9" fmla="*/ 180 h 180"/>
              </a:gdLst>
              <a:ahLst/>
              <a:cxnLst>
                <a:cxn ang="T4">
                  <a:pos x="T0" y="T1"/>
                </a:cxn>
                <a:cxn ang="T5">
                  <a:pos x="T2" y="T3"/>
                </a:cxn>
              </a:cxnLst>
              <a:rect l="T6" t="T7" r="T8" b="T9"/>
              <a:pathLst>
                <a:path w="297" h="180">
                  <a:moveTo>
                    <a:pt x="0" y="180"/>
                  </a:moveTo>
                  <a:lnTo>
                    <a:pt x="297" y="0"/>
                  </a:lnTo>
                </a:path>
              </a:pathLst>
            </a:custGeom>
            <a:noFill/>
            <a:ln w="7620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92" name="Group 1139"/>
            <p:cNvGrpSpPr>
              <a:grpSpLocks/>
            </p:cNvGrpSpPr>
            <p:nvPr/>
          </p:nvGrpSpPr>
          <p:grpSpPr bwMode="auto">
            <a:xfrm flipH="1">
              <a:off x="6743700" y="914400"/>
              <a:ext cx="612775" cy="1638300"/>
              <a:chOff x="4378" y="2832"/>
              <a:chExt cx="386" cy="1032"/>
            </a:xfrm>
          </p:grpSpPr>
          <p:sp>
            <p:nvSpPr>
              <p:cNvPr id="9294" name="Freeform 1140"/>
              <p:cNvSpPr>
                <a:spLocks/>
              </p:cNvSpPr>
              <p:nvPr/>
            </p:nvSpPr>
            <p:spPr bwMode="auto">
              <a:xfrm>
                <a:off x="4416" y="2832"/>
                <a:ext cx="348" cy="1032"/>
              </a:xfrm>
              <a:custGeom>
                <a:avLst/>
                <a:gdLst>
                  <a:gd name="T0" fmla="*/ 0 w 348"/>
                  <a:gd name="T1" fmla="*/ 1032 h 1032"/>
                  <a:gd name="T2" fmla="*/ 348 w 348"/>
                  <a:gd name="T3" fmla="*/ 0 h 1032"/>
                  <a:gd name="T4" fmla="*/ 0 60000 65536"/>
                  <a:gd name="T5" fmla="*/ 0 60000 65536"/>
                  <a:gd name="T6" fmla="*/ 0 w 348"/>
                  <a:gd name="T7" fmla="*/ 0 h 1032"/>
                  <a:gd name="T8" fmla="*/ 348 w 348"/>
                  <a:gd name="T9" fmla="*/ 1032 h 1032"/>
                </a:gdLst>
                <a:ahLst/>
                <a:cxnLst>
                  <a:cxn ang="T4">
                    <a:pos x="T0" y="T1"/>
                  </a:cxn>
                  <a:cxn ang="T5">
                    <a:pos x="T2" y="T3"/>
                  </a:cxn>
                </a:cxnLst>
                <a:rect l="T6" t="T7" r="T8" b="T9"/>
                <a:pathLst>
                  <a:path w="348" h="1032">
                    <a:moveTo>
                      <a:pt x="0" y="1032"/>
                    </a:moveTo>
                    <a:lnTo>
                      <a:pt x="348" y="0"/>
                    </a:lnTo>
                  </a:path>
                </a:pathLst>
              </a:custGeom>
              <a:noFill/>
              <a:ln w="57150"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95" name="Text Box 1141"/>
              <p:cNvSpPr txBox="1">
                <a:spLocks noChangeArrowheads="1"/>
              </p:cNvSpPr>
              <p:nvPr/>
            </p:nvSpPr>
            <p:spPr bwMode="auto">
              <a:xfrm>
                <a:off x="4378" y="2985"/>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sz="2800">
                    <a:solidFill>
                      <a:srgbClr val="3333FF"/>
                    </a:solidFill>
                    <a:sym typeface="Symbol" pitchFamily="18" charset="2"/>
                  </a:rPr>
                  <a:t></a:t>
                </a:r>
                <a:endParaRPr lang="en-US" altLang="zh-CN" sz="2800">
                  <a:solidFill>
                    <a:srgbClr val="3333FF"/>
                  </a:solidFill>
                </a:endParaRPr>
              </a:p>
            </p:txBody>
          </p:sp>
        </p:grpSp>
        <p:sp>
          <p:nvSpPr>
            <p:cNvPr id="9293" name="Freeform 1142"/>
            <p:cNvSpPr>
              <a:spLocks/>
            </p:cNvSpPr>
            <p:nvPr/>
          </p:nvSpPr>
          <p:spPr bwMode="auto">
            <a:xfrm>
              <a:off x="6548438" y="906463"/>
              <a:ext cx="763587" cy="347662"/>
            </a:xfrm>
            <a:custGeom>
              <a:avLst/>
              <a:gdLst>
                <a:gd name="T0" fmla="*/ 0 w 481"/>
                <a:gd name="T1" fmla="*/ 0 h 219"/>
                <a:gd name="T2" fmla="*/ 2147483647 w 481"/>
                <a:gd name="T3" fmla="*/ 2147483647 h 219"/>
                <a:gd name="T4" fmla="*/ 0 60000 65536"/>
                <a:gd name="T5" fmla="*/ 0 60000 65536"/>
                <a:gd name="T6" fmla="*/ 0 w 481"/>
                <a:gd name="T7" fmla="*/ 0 h 219"/>
                <a:gd name="T8" fmla="*/ 481 w 481"/>
                <a:gd name="T9" fmla="*/ 219 h 219"/>
              </a:gdLst>
              <a:ahLst/>
              <a:cxnLst>
                <a:cxn ang="T4">
                  <a:pos x="T0" y="T1"/>
                </a:cxn>
                <a:cxn ang="T5">
                  <a:pos x="T2" y="T3"/>
                </a:cxn>
              </a:cxnLst>
              <a:rect l="T6" t="T7" r="T8" b="T9"/>
              <a:pathLst>
                <a:path w="481" h="219">
                  <a:moveTo>
                    <a:pt x="0" y="0"/>
                  </a:moveTo>
                  <a:lnTo>
                    <a:pt x="481" y="219"/>
                  </a:lnTo>
                </a:path>
              </a:pathLst>
            </a:custGeom>
            <a:noFill/>
            <a:ln w="76200" cap="flat" cmpd="sng">
              <a:solidFill>
                <a:srgbClr val="FF66CC"/>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10" name="Group 1081"/>
          <p:cNvGrpSpPr>
            <a:grpSpLocks/>
          </p:cNvGrpSpPr>
          <p:nvPr/>
        </p:nvGrpSpPr>
        <p:grpSpPr bwMode="auto">
          <a:xfrm>
            <a:off x="179388" y="2895600"/>
            <a:ext cx="812800" cy="508000"/>
            <a:chOff x="432" y="288"/>
            <a:chExt cx="512" cy="320"/>
          </a:xfrm>
        </p:grpSpPr>
        <p:graphicFrame>
          <p:nvGraphicFramePr>
            <p:cNvPr id="9230" name="Object 1082"/>
            <p:cNvGraphicFramePr>
              <a:graphicFrameLocks noChangeAspect="1"/>
            </p:cNvGraphicFramePr>
            <p:nvPr/>
          </p:nvGraphicFramePr>
          <p:xfrm>
            <a:off x="432" y="288"/>
            <a:ext cx="258" cy="300"/>
          </p:xfrm>
          <a:graphic>
            <a:graphicData uri="http://schemas.openxmlformats.org/presentationml/2006/ole">
              <mc:AlternateContent xmlns:mc="http://schemas.openxmlformats.org/markup-compatibility/2006">
                <mc:Choice xmlns:v="urn:schemas-microsoft-com:vml" Requires="v">
                  <p:oleObj spid="_x0000_s36386" name="公式" r:id="rId11" imgW="164880" imgH="190440" progId="Equation.3">
                    <p:embed/>
                  </p:oleObj>
                </mc:Choice>
                <mc:Fallback>
                  <p:oleObj name="公式" r:id="rId11" imgW="1648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 y="28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81" name="Group 1083"/>
            <p:cNvGrpSpPr>
              <a:grpSpLocks/>
            </p:cNvGrpSpPr>
            <p:nvPr/>
          </p:nvGrpSpPr>
          <p:grpSpPr bwMode="auto">
            <a:xfrm>
              <a:off x="672" y="336"/>
              <a:ext cx="272" cy="272"/>
              <a:chOff x="3917" y="2400"/>
              <a:chExt cx="181" cy="181"/>
            </a:xfrm>
          </p:grpSpPr>
          <p:sp>
            <p:nvSpPr>
              <p:cNvPr id="9282" name="Oval 1084"/>
              <p:cNvSpPr>
                <a:spLocks noChangeArrowheads="1"/>
              </p:cNvSpPr>
              <p:nvPr/>
            </p:nvSpPr>
            <p:spPr bwMode="auto">
              <a:xfrm>
                <a:off x="3917" y="2400"/>
                <a:ext cx="181" cy="181"/>
              </a:xfrm>
              <a:prstGeom prst="ellipse">
                <a:avLst/>
              </a:pr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83" name="Oval 1085"/>
              <p:cNvSpPr>
                <a:spLocks noChangeArrowheads="1"/>
              </p:cNvSpPr>
              <p:nvPr/>
            </p:nvSpPr>
            <p:spPr bwMode="auto">
              <a:xfrm>
                <a:off x="3986" y="2468"/>
                <a:ext cx="45" cy="45"/>
              </a:xfrm>
              <a:prstGeom prst="ellipse">
                <a:avLst/>
              </a:prstGeom>
              <a:solidFill>
                <a:schemeClr val="tx1"/>
              </a:solidFill>
              <a:ln w="38100">
                <a:solidFill>
                  <a:srgbClr val="3333CC"/>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grpSp>
      <p:grpSp>
        <p:nvGrpSpPr>
          <p:cNvPr id="12" name="Group 1086"/>
          <p:cNvGrpSpPr>
            <a:grpSpLocks/>
          </p:cNvGrpSpPr>
          <p:nvPr/>
        </p:nvGrpSpPr>
        <p:grpSpPr bwMode="auto">
          <a:xfrm>
            <a:off x="712788" y="2971800"/>
            <a:ext cx="990600" cy="1820863"/>
            <a:chOff x="768" y="336"/>
            <a:chExt cx="624" cy="1147"/>
          </a:xfrm>
        </p:grpSpPr>
        <p:grpSp>
          <p:nvGrpSpPr>
            <p:cNvPr id="9275" name="Group 1087"/>
            <p:cNvGrpSpPr>
              <a:grpSpLocks/>
            </p:cNvGrpSpPr>
            <p:nvPr/>
          </p:nvGrpSpPr>
          <p:grpSpPr bwMode="auto">
            <a:xfrm>
              <a:off x="768" y="336"/>
              <a:ext cx="624" cy="1147"/>
              <a:chOff x="768" y="624"/>
              <a:chExt cx="624" cy="1147"/>
            </a:xfrm>
          </p:grpSpPr>
          <p:sp>
            <p:nvSpPr>
              <p:cNvPr id="9278" name="Line 1088"/>
              <p:cNvSpPr>
                <a:spLocks noChangeShapeType="1"/>
              </p:cNvSpPr>
              <p:nvPr/>
            </p:nvSpPr>
            <p:spPr bwMode="auto">
              <a:xfrm>
                <a:off x="768" y="1344"/>
                <a:ext cx="624" cy="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9" name="Oval 1089"/>
              <p:cNvSpPr>
                <a:spLocks noChangeArrowheads="1"/>
              </p:cNvSpPr>
              <p:nvPr/>
            </p:nvSpPr>
            <p:spPr bwMode="auto">
              <a:xfrm>
                <a:off x="1008" y="768"/>
                <a:ext cx="45" cy="45"/>
              </a:xfrm>
              <a:prstGeom prst="ellipse">
                <a:avLst/>
              </a:prstGeom>
              <a:solidFill>
                <a:srgbClr val="00FF00"/>
              </a:solidFill>
              <a:ln w="9525">
                <a:solidFill>
                  <a:srgbClr val="000000"/>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80" name="Text Box 1090"/>
              <p:cNvSpPr txBox="1">
                <a:spLocks noChangeArrowheads="1"/>
              </p:cNvSpPr>
              <p:nvPr/>
            </p:nvSpPr>
            <p:spPr bwMode="auto">
              <a:xfrm>
                <a:off x="1022" y="62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i="1">
                    <a:solidFill>
                      <a:srgbClr val="3333FF"/>
                    </a:solidFill>
                  </a:rPr>
                  <a:t>P</a:t>
                </a:r>
              </a:p>
            </p:txBody>
          </p:sp>
          <p:graphicFrame>
            <p:nvGraphicFramePr>
              <p:cNvPr id="9229" name="Object 1091"/>
              <p:cNvGraphicFramePr>
                <a:graphicFrameLocks noChangeAspect="1"/>
              </p:cNvGraphicFramePr>
              <p:nvPr/>
            </p:nvGraphicFramePr>
            <p:xfrm>
              <a:off x="864" y="1488"/>
              <a:ext cx="372" cy="283"/>
            </p:xfrm>
            <a:graphic>
              <a:graphicData uri="http://schemas.openxmlformats.org/presentationml/2006/ole">
                <mc:AlternateContent xmlns:mc="http://schemas.openxmlformats.org/markup-compatibility/2006">
                  <mc:Choice xmlns:v="urn:schemas-microsoft-com:vml" Requires="v">
                    <p:oleObj spid="_x0000_s36387" name="公式" r:id="rId13" imgW="266400" imgH="203040" progId="Equation.3">
                      <p:embed/>
                    </p:oleObj>
                  </mc:Choice>
                  <mc:Fallback>
                    <p:oleObj name="公式" r:id="rId13" imgW="2664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64" y="1488"/>
                            <a:ext cx="37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76" name="Group 1092"/>
            <p:cNvGrpSpPr>
              <a:grpSpLocks/>
            </p:cNvGrpSpPr>
            <p:nvPr/>
          </p:nvGrpSpPr>
          <p:grpSpPr bwMode="auto">
            <a:xfrm>
              <a:off x="1008" y="576"/>
              <a:ext cx="271" cy="480"/>
              <a:chOff x="1008" y="576"/>
              <a:chExt cx="271" cy="480"/>
            </a:xfrm>
          </p:grpSpPr>
          <p:sp>
            <p:nvSpPr>
              <p:cNvPr id="9277" name="Line 1093"/>
              <p:cNvSpPr>
                <a:spLocks noChangeShapeType="1"/>
              </p:cNvSpPr>
              <p:nvPr/>
            </p:nvSpPr>
            <p:spPr bwMode="auto">
              <a:xfrm flipV="1">
                <a:off x="1008" y="576"/>
                <a:ext cx="0" cy="48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8" name="Object 1094"/>
              <p:cNvGraphicFramePr>
                <a:graphicFrameLocks noChangeAspect="1"/>
              </p:cNvGraphicFramePr>
              <p:nvPr/>
            </p:nvGraphicFramePr>
            <p:xfrm>
              <a:off x="1056" y="672"/>
              <a:ext cx="223" cy="291"/>
            </p:xfrm>
            <a:graphic>
              <a:graphicData uri="http://schemas.openxmlformats.org/presentationml/2006/ole">
                <mc:AlternateContent xmlns:mc="http://schemas.openxmlformats.org/markup-compatibility/2006">
                  <mc:Choice xmlns:v="urn:schemas-microsoft-com:vml" Requires="v">
                    <p:oleObj spid="_x0000_s36388" name="公式" r:id="rId15" imgW="126720" imgH="164880" progId="Equation.3">
                      <p:embed/>
                    </p:oleObj>
                  </mc:Choice>
                  <mc:Fallback>
                    <p:oleObj name="公式" r:id="rId15" imgW="12672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56" y="672"/>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5" name="Group 1095"/>
          <p:cNvGrpSpPr>
            <a:grpSpLocks/>
          </p:cNvGrpSpPr>
          <p:nvPr/>
        </p:nvGrpSpPr>
        <p:grpSpPr bwMode="auto">
          <a:xfrm>
            <a:off x="2339975" y="2895600"/>
            <a:ext cx="812800" cy="508000"/>
            <a:chOff x="2112" y="288"/>
            <a:chExt cx="512" cy="320"/>
          </a:xfrm>
        </p:grpSpPr>
        <p:grpSp>
          <p:nvGrpSpPr>
            <p:cNvPr id="9272" name="Group 1096"/>
            <p:cNvGrpSpPr>
              <a:grpSpLocks/>
            </p:cNvGrpSpPr>
            <p:nvPr/>
          </p:nvGrpSpPr>
          <p:grpSpPr bwMode="auto">
            <a:xfrm>
              <a:off x="2352" y="336"/>
              <a:ext cx="272" cy="272"/>
              <a:chOff x="3917" y="2400"/>
              <a:chExt cx="181" cy="181"/>
            </a:xfrm>
          </p:grpSpPr>
          <p:sp>
            <p:nvSpPr>
              <p:cNvPr id="9273" name="Oval 1097"/>
              <p:cNvSpPr>
                <a:spLocks noChangeArrowheads="1"/>
              </p:cNvSpPr>
              <p:nvPr/>
            </p:nvSpPr>
            <p:spPr bwMode="auto">
              <a:xfrm>
                <a:off x="3917" y="2400"/>
                <a:ext cx="181" cy="181"/>
              </a:xfrm>
              <a:prstGeom prst="ellipse">
                <a:avLst/>
              </a:pr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74" name="Oval 1098"/>
              <p:cNvSpPr>
                <a:spLocks noChangeArrowheads="1"/>
              </p:cNvSpPr>
              <p:nvPr/>
            </p:nvSpPr>
            <p:spPr bwMode="auto">
              <a:xfrm>
                <a:off x="3986" y="2468"/>
                <a:ext cx="45" cy="45"/>
              </a:xfrm>
              <a:prstGeom prst="ellipse">
                <a:avLst/>
              </a:prstGeom>
              <a:solidFill>
                <a:schemeClr val="tx1"/>
              </a:solidFill>
              <a:ln w="38100">
                <a:solidFill>
                  <a:srgbClr val="3333CC"/>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graphicFrame>
          <p:nvGraphicFramePr>
            <p:cNvPr id="9227" name="Object 1099"/>
            <p:cNvGraphicFramePr>
              <a:graphicFrameLocks noChangeAspect="1"/>
            </p:cNvGraphicFramePr>
            <p:nvPr/>
          </p:nvGraphicFramePr>
          <p:xfrm>
            <a:off x="2112" y="288"/>
            <a:ext cx="258" cy="300"/>
          </p:xfrm>
          <a:graphic>
            <a:graphicData uri="http://schemas.openxmlformats.org/presentationml/2006/ole">
              <mc:AlternateContent xmlns:mc="http://schemas.openxmlformats.org/markup-compatibility/2006">
                <mc:Choice xmlns:v="urn:schemas-microsoft-com:vml" Requires="v">
                  <p:oleObj spid="_x0000_s36389" name="公式" r:id="rId17" imgW="164880" imgH="190440" progId="Equation.3">
                    <p:embed/>
                  </p:oleObj>
                </mc:Choice>
                <mc:Fallback>
                  <p:oleObj name="公式" r:id="rId17" imgW="1648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288"/>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7" name="Group 1103"/>
          <p:cNvGrpSpPr>
            <a:grpSpLocks/>
          </p:cNvGrpSpPr>
          <p:nvPr/>
        </p:nvGrpSpPr>
        <p:grpSpPr bwMode="auto">
          <a:xfrm>
            <a:off x="2949575" y="3048000"/>
            <a:ext cx="914400" cy="1744663"/>
            <a:chOff x="2496" y="384"/>
            <a:chExt cx="576" cy="1099"/>
          </a:xfrm>
        </p:grpSpPr>
        <p:grpSp>
          <p:nvGrpSpPr>
            <p:cNvPr id="9266" name="Group 1104"/>
            <p:cNvGrpSpPr>
              <a:grpSpLocks/>
            </p:cNvGrpSpPr>
            <p:nvPr/>
          </p:nvGrpSpPr>
          <p:grpSpPr bwMode="auto">
            <a:xfrm>
              <a:off x="2496" y="384"/>
              <a:ext cx="576" cy="1099"/>
              <a:chOff x="1968" y="672"/>
              <a:chExt cx="576" cy="1099"/>
            </a:xfrm>
          </p:grpSpPr>
          <p:sp>
            <p:nvSpPr>
              <p:cNvPr id="9269" name="Line 1105"/>
              <p:cNvSpPr>
                <a:spLocks noChangeShapeType="1"/>
              </p:cNvSpPr>
              <p:nvPr/>
            </p:nvSpPr>
            <p:spPr bwMode="auto">
              <a:xfrm flipV="1">
                <a:off x="1968" y="1200"/>
                <a:ext cx="576" cy="240"/>
              </a:xfrm>
              <a:prstGeom prst="line">
                <a:avLst/>
              </a:prstGeom>
              <a:noFill/>
              <a:ln w="5715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70" name="Oval 1106"/>
              <p:cNvSpPr>
                <a:spLocks noChangeArrowheads="1"/>
              </p:cNvSpPr>
              <p:nvPr/>
            </p:nvSpPr>
            <p:spPr bwMode="auto">
              <a:xfrm>
                <a:off x="2167" y="816"/>
                <a:ext cx="45" cy="45"/>
              </a:xfrm>
              <a:prstGeom prst="ellipse">
                <a:avLst/>
              </a:prstGeom>
              <a:solidFill>
                <a:srgbClr val="00FF00"/>
              </a:solidFill>
              <a:ln w="9525">
                <a:solidFill>
                  <a:srgbClr val="000000"/>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71" name="Text Box 1107"/>
              <p:cNvSpPr txBox="1">
                <a:spLocks noChangeArrowheads="1"/>
              </p:cNvSpPr>
              <p:nvPr/>
            </p:nvSpPr>
            <p:spPr bwMode="auto">
              <a:xfrm>
                <a:off x="2175" y="672"/>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i="1">
                    <a:solidFill>
                      <a:srgbClr val="3333FF"/>
                    </a:solidFill>
                  </a:rPr>
                  <a:t>P</a:t>
                </a:r>
              </a:p>
            </p:txBody>
          </p:sp>
          <p:graphicFrame>
            <p:nvGraphicFramePr>
              <p:cNvPr id="9226" name="Object 1108"/>
              <p:cNvGraphicFramePr>
                <a:graphicFrameLocks noChangeAspect="1"/>
              </p:cNvGraphicFramePr>
              <p:nvPr/>
            </p:nvGraphicFramePr>
            <p:xfrm>
              <a:off x="2160" y="1488"/>
              <a:ext cx="372" cy="283"/>
            </p:xfrm>
            <a:graphic>
              <a:graphicData uri="http://schemas.openxmlformats.org/presentationml/2006/ole">
                <mc:AlternateContent xmlns:mc="http://schemas.openxmlformats.org/markup-compatibility/2006">
                  <mc:Choice xmlns:v="urn:schemas-microsoft-com:vml" Requires="v">
                    <p:oleObj spid="_x0000_s36390" name="公式" r:id="rId18" imgW="266400" imgH="203040" progId="Equation.3">
                      <p:embed/>
                    </p:oleObj>
                  </mc:Choice>
                  <mc:Fallback>
                    <p:oleObj name="公式" r:id="rId18" imgW="2664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60" y="1488"/>
                            <a:ext cx="37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7" name="Group 1109"/>
            <p:cNvGrpSpPr>
              <a:grpSpLocks/>
            </p:cNvGrpSpPr>
            <p:nvPr/>
          </p:nvGrpSpPr>
          <p:grpSpPr bwMode="auto">
            <a:xfrm>
              <a:off x="2496" y="624"/>
              <a:ext cx="240" cy="432"/>
              <a:chOff x="2496" y="624"/>
              <a:chExt cx="240" cy="432"/>
            </a:xfrm>
          </p:grpSpPr>
          <p:sp>
            <p:nvSpPr>
              <p:cNvPr id="9268" name="Line 1110"/>
              <p:cNvSpPr>
                <a:spLocks noChangeShapeType="1"/>
              </p:cNvSpPr>
              <p:nvPr/>
            </p:nvSpPr>
            <p:spPr bwMode="auto">
              <a:xfrm flipV="1">
                <a:off x="2736" y="624"/>
                <a:ext cx="0" cy="432"/>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5" name="Object 1111"/>
              <p:cNvGraphicFramePr>
                <a:graphicFrameLocks noChangeAspect="1"/>
              </p:cNvGraphicFramePr>
              <p:nvPr/>
            </p:nvGraphicFramePr>
            <p:xfrm>
              <a:off x="2496" y="720"/>
              <a:ext cx="223" cy="291"/>
            </p:xfrm>
            <a:graphic>
              <a:graphicData uri="http://schemas.openxmlformats.org/presentationml/2006/ole">
                <mc:AlternateContent xmlns:mc="http://schemas.openxmlformats.org/markup-compatibility/2006">
                  <mc:Choice xmlns:v="urn:schemas-microsoft-com:vml" Requires="v">
                    <p:oleObj spid="_x0000_s36391" name="公式" r:id="rId19" imgW="126720" imgH="164880" progId="Equation.3">
                      <p:embed/>
                    </p:oleObj>
                  </mc:Choice>
                  <mc:Fallback>
                    <p:oleObj name="公式" r:id="rId19" imgW="12672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720"/>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0" name="Group 1112"/>
          <p:cNvGrpSpPr>
            <a:grpSpLocks/>
          </p:cNvGrpSpPr>
          <p:nvPr/>
        </p:nvGrpSpPr>
        <p:grpSpPr bwMode="auto">
          <a:xfrm>
            <a:off x="4787900" y="3263900"/>
            <a:ext cx="1296988" cy="1820863"/>
            <a:chOff x="4006" y="384"/>
            <a:chExt cx="817" cy="1147"/>
          </a:xfrm>
        </p:grpSpPr>
        <p:grpSp>
          <p:nvGrpSpPr>
            <p:cNvPr id="9260" name="Group 1113"/>
            <p:cNvGrpSpPr>
              <a:grpSpLocks/>
            </p:cNvGrpSpPr>
            <p:nvPr/>
          </p:nvGrpSpPr>
          <p:grpSpPr bwMode="auto">
            <a:xfrm>
              <a:off x="4006" y="384"/>
              <a:ext cx="817" cy="1147"/>
              <a:chOff x="3526" y="624"/>
              <a:chExt cx="817" cy="1147"/>
            </a:xfrm>
          </p:grpSpPr>
          <p:sp>
            <p:nvSpPr>
              <p:cNvPr id="9263" name="Oval 1114"/>
              <p:cNvSpPr>
                <a:spLocks noChangeArrowheads="1"/>
              </p:cNvSpPr>
              <p:nvPr/>
            </p:nvSpPr>
            <p:spPr bwMode="auto">
              <a:xfrm>
                <a:off x="3943" y="768"/>
                <a:ext cx="45" cy="45"/>
              </a:xfrm>
              <a:prstGeom prst="ellipse">
                <a:avLst/>
              </a:prstGeom>
              <a:solidFill>
                <a:srgbClr val="00FF00"/>
              </a:solidFill>
              <a:ln w="9525">
                <a:solidFill>
                  <a:srgbClr val="000000"/>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64" name="Text Box 1115"/>
              <p:cNvSpPr txBox="1">
                <a:spLocks noChangeArrowheads="1"/>
              </p:cNvSpPr>
              <p:nvPr/>
            </p:nvSpPr>
            <p:spPr bwMode="auto">
              <a:xfrm>
                <a:off x="4110" y="624"/>
                <a:ext cx="2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i="1">
                    <a:solidFill>
                      <a:srgbClr val="3333FF"/>
                    </a:solidFill>
                  </a:rPr>
                  <a:t>P</a:t>
                </a:r>
              </a:p>
            </p:txBody>
          </p:sp>
          <p:sp>
            <p:nvSpPr>
              <p:cNvPr id="9265" name="Line 1116"/>
              <p:cNvSpPr>
                <a:spLocks noChangeShapeType="1"/>
              </p:cNvSpPr>
              <p:nvPr/>
            </p:nvSpPr>
            <p:spPr bwMode="auto">
              <a:xfrm flipH="1" flipV="1">
                <a:off x="3526" y="1181"/>
                <a:ext cx="590" cy="241"/>
              </a:xfrm>
              <a:prstGeom prst="line">
                <a:avLst/>
              </a:prstGeom>
              <a:noFill/>
              <a:ln w="57150">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4" name="Object 1117"/>
              <p:cNvGraphicFramePr>
                <a:graphicFrameLocks noChangeAspect="1"/>
              </p:cNvGraphicFramePr>
              <p:nvPr/>
            </p:nvGraphicFramePr>
            <p:xfrm>
              <a:off x="3612" y="1488"/>
              <a:ext cx="372" cy="283"/>
            </p:xfrm>
            <a:graphic>
              <a:graphicData uri="http://schemas.openxmlformats.org/presentationml/2006/ole">
                <mc:AlternateContent xmlns:mc="http://schemas.openxmlformats.org/markup-compatibility/2006">
                  <mc:Choice xmlns:v="urn:schemas-microsoft-com:vml" Requires="v">
                    <p:oleObj spid="_x0000_s36392" name="公式" r:id="rId20" imgW="266400" imgH="203040" progId="Equation.3">
                      <p:embed/>
                    </p:oleObj>
                  </mc:Choice>
                  <mc:Fallback>
                    <p:oleObj name="公式" r:id="rId20" imgW="266400" imgH="20304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12" y="1488"/>
                            <a:ext cx="372" cy="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261" name="Group 1118"/>
            <p:cNvGrpSpPr>
              <a:grpSpLocks/>
            </p:cNvGrpSpPr>
            <p:nvPr/>
          </p:nvGrpSpPr>
          <p:grpSpPr bwMode="auto">
            <a:xfrm>
              <a:off x="4320" y="578"/>
              <a:ext cx="288" cy="481"/>
              <a:chOff x="4320" y="578"/>
              <a:chExt cx="288" cy="481"/>
            </a:xfrm>
          </p:grpSpPr>
          <p:sp>
            <p:nvSpPr>
              <p:cNvPr id="9262" name="Line 1119"/>
              <p:cNvSpPr>
                <a:spLocks noChangeShapeType="1"/>
              </p:cNvSpPr>
              <p:nvPr/>
            </p:nvSpPr>
            <p:spPr bwMode="auto">
              <a:xfrm flipV="1">
                <a:off x="4320" y="578"/>
                <a:ext cx="140" cy="478"/>
              </a:xfrm>
              <a:prstGeom prst="line">
                <a:avLst/>
              </a:prstGeom>
              <a:noFill/>
              <a:ln w="50800">
                <a:solidFill>
                  <a:schemeClr val="tx1"/>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9223" name="Object 1120"/>
              <p:cNvGraphicFramePr>
                <a:graphicFrameLocks noChangeAspect="1"/>
              </p:cNvGraphicFramePr>
              <p:nvPr/>
            </p:nvGraphicFramePr>
            <p:xfrm>
              <a:off x="4385" y="768"/>
              <a:ext cx="223" cy="291"/>
            </p:xfrm>
            <a:graphic>
              <a:graphicData uri="http://schemas.openxmlformats.org/presentationml/2006/ole">
                <mc:AlternateContent xmlns:mc="http://schemas.openxmlformats.org/markup-compatibility/2006">
                  <mc:Choice xmlns:v="urn:schemas-microsoft-com:vml" Requires="v">
                    <p:oleObj spid="_x0000_s36393" name="公式" r:id="rId21" imgW="126720" imgH="164880" progId="Equation.3">
                      <p:embed/>
                    </p:oleObj>
                  </mc:Choice>
                  <mc:Fallback>
                    <p:oleObj name="公式" r:id="rId21" imgW="126720" imgH="16488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5" y="768"/>
                            <a:ext cx="223"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3" name="组合 116"/>
          <p:cNvGrpSpPr>
            <a:grpSpLocks/>
          </p:cNvGrpSpPr>
          <p:nvPr/>
        </p:nvGrpSpPr>
        <p:grpSpPr bwMode="auto">
          <a:xfrm>
            <a:off x="684213" y="5373688"/>
            <a:ext cx="7391400" cy="558800"/>
            <a:chOff x="683568" y="5301208"/>
            <a:chExt cx="7391400" cy="558800"/>
          </a:xfrm>
        </p:grpSpPr>
        <p:sp>
          <p:nvSpPr>
            <p:cNvPr id="9259" name="Text Box 1058"/>
            <p:cNvSpPr txBox="1">
              <a:spLocks noChangeArrowheads="1"/>
            </p:cNvSpPr>
            <p:nvPr/>
          </p:nvSpPr>
          <p:spPr bwMode="auto">
            <a:xfrm>
              <a:off x="683568" y="5373216"/>
              <a:ext cx="739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电场：纵场，</a:t>
              </a:r>
              <a:endParaRPr lang="en-US" altLang="zh-CN"/>
            </a:p>
          </p:txBody>
        </p:sp>
        <p:graphicFrame>
          <p:nvGraphicFramePr>
            <p:cNvPr id="3" name="Object 78"/>
            <p:cNvGraphicFramePr>
              <a:graphicFrameLocks noChangeAspect="1"/>
            </p:cNvGraphicFramePr>
            <p:nvPr/>
          </p:nvGraphicFramePr>
          <p:xfrm>
            <a:off x="2637234" y="5301208"/>
            <a:ext cx="782638" cy="558800"/>
          </p:xfrm>
          <a:graphic>
            <a:graphicData uri="http://schemas.openxmlformats.org/presentationml/2006/ole">
              <mc:AlternateContent xmlns:mc="http://schemas.openxmlformats.org/markup-compatibility/2006">
                <mc:Choice xmlns:v="urn:schemas-microsoft-com:vml" Requires="v">
                  <p:oleObj spid="_x0000_s36394" name="Equation" r:id="rId22" imgW="355320" imgH="241200" progId="Equation.DSMT4">
                    <p:embed/>
                  </p:oleObj>
                </mc:Choice>
                <mc:Fallback>
                  <p:oleObj name="Equation" r:id="rId22" imgW="355320" imgH="2412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37234" y="5301208"/>
                          <a:ext cx="782638"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4" name="组合 117"/>
          <p:cNvGrpSpPr>
            <a:grpSpLocks/>
          </p:cNvGrpSpPr>
          <p:nvPr/>
        </p:nvGrpSpPr>
        <p:grpSpPr bwMode="auto">
          <a:xfrm>
            <a:off x="684213" y="5949950"/>
            <a:ext cx="4233862" cy="558800"/>
            <a:chOff x="683568" y="5949280"/>
            <a:chExt cx="4234183" cy="559470"/>
          </a:xfrm>
        </p:grpSpPr>
        <p:graphicFrame>
          <p:nvGraphicFramePr>
            <p:cNvPr id="4" name="Object 79"/>
            <p:cNvGraphicFramePr>
              <a:graphicFrameLocks noChangeAspect="1"/>
            </p:cNvGraphicFramePr>
            <p:nvPr>
              <p:extLst>
                <p:ext uri="{D42A27DB-BD31-4B8C-83A1-F6EECF244321}">
                  <p14:modId xmlns:p14="http://schemas.microsoft.com/office/powerpoint/2010/main" val="2282297304"/>
                </p:ext>
              </p:extLst>
            </p:nvPr>
          </p:nvGraphicFramePr>
          <p:xfrm>
            <a:off x="2680794" y="5949280"/>
            <a:ext cx="2236957" cy="559470"/>
          </p:xfrm>
          <a:graphic>
            <a:graphicData uri="http://schemas.openxmlformats.org/presentationml/2006/ole">
              <mc:AlternateContent xmlns:mc="http://schemas.openxmlformats.org/markup-compatibility/2006">
                <mc:Choice xmlns:v="urn:schemas-microsoft-com:vml" Requires="v">
                  <p:oleObj spid="_x0000_s36395" name="Equation" r:id="rId24" imgW="1015920" imgH="241200" progId="Equation.DSMT4">
                    <p:embed/>
                  </p:oleObj>
                </mc:Choice>
                <mc:Fallback>
                  <p:oleObj name="Equation" r:id="rId24" imgW="1015920" imgH="241200" progId="Equation.DSMT4">
                    <p:embed/>
                    <p:pic>
                      <p:nvPicPr>
                        <p:cNvPr id="0" name=""/>
                        <p:cNvPicPr>
                          <a:picLocks noChangeAspect="1" noChangeArrowheads="1"/>
                        </p:cNvPicPr>
                        <p:nvPr/>
                      </p:nvPicPr>
                      <p:blipFill>
                        <a:blip r:embed="rId25"/>
                        <a:srcRect/>
                        <a:stretch>
                          <a:fillRect/>
                        </a:stretch>
                      </p:blipFill>
                      <p:spPr bwMode="auto">
                        <a:xfrm>
                          <a:off x="2680794" y="5949280"/>
                          <a:ext cx="2236957" cy="559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58" name="矩形 115"/>
            <p:cNvSpPr>
              <a:spLocks noChangeArrowheads="1"/>
            </p:cNvSpPr>
            <p:nvPr/>
          </p:nvSpPr>
          <p:spPr bwMode="auto">
            <a:xfrm>
              <a:off x="683568" y="5949280"/>
              <a:ext cx="20409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磁场：横场，</a:t>
              </a:r>
            </a:p>
          </p:txBody>
        </p:sp>
      </p:grpSp>
      <p:grpSp>
        <p:nvGrpSpPr>
          <p:cNvPr id="25" name="Group 80"/>
          <p:cNvGrpSpPr>
            <a:grpSpLocks/>
          </p:cNvGrpSpPr>
          <p:nvPr/>
        </p:nvGrpSpPr>
        <p:grpSpPr bwMode="auto">
          <a:xfrm>
            <a:off x="4643438" y="2352675"/>
            <a:ext cx="1854200" cy="2443163"/>
            <a:chOff x="3816" y="2111"/>
            <a:chExt cx="1440" cy="1806"/>
          </a:xfrm>
        </p:grpSpPr>
        <p:sp>
          <p:nvSpPr>
            <p:cNvPr id="9254" name="Oval 81"/>
            <p:cNvSpPr>
              <a:spLocks noChangeArrowheads="1"/>
            </p:cNvSpPr>
            <p:nvPr/>
          </p:nvSpPr>
          <p:spPr bwMode="auto">
            <a:xfrm>
              <a:off x="3816" y="2160"/>
              <a:ext cx="1440" cy="1440"/>
            </a:xfrm>
            <a:prstGeom prst="ellipse">
              <a:avLst/>
            </a:prstGeom>
            <a:noFill/>
            <a:ln w="571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55" name="Freeform 82"/>
            <p:cNvSpPr>
              <a:spLocks/>
            </p:cNvSpPr>
            <p:nvPr/>
          </p:nvSpPr>
          <p:spPr bwMode="auto">
            <a:xfrm rot="20045295" flipH="1">
              <a:off x="4388" y="2111"/>
              <a:ext cx="303" cy="124"/>
            </a:xfrm>
            <a:custGeom>
              <a:avLst/>
              <a:gdLst>
                <a:gd name="T0" fmla="*/ 0 w 240"/>
                <a:gd name="T1" fmla="*/ 107 h 144"/>
                <a:gd name="T2" fmla="*/ 163 w 240"/>
                <a:gd name="T3" fmla="*/ 40 h 144"/>
                <a:gd name="T4" fmla="*/ 383 w 240"/>
                <a:gd name="T5" fmla="*/ 0 h 144"/>
                <a:gd name="T6" fmla="*/ 0 60000 65536"/>
                <a:gd name="T7" fmla="*/ 0 60000 65536"/>
                <a:gd name="T8" fmla="*/ 0 60000 65536"/>
                <a:gd name="T9" fmla="*/ 0 w 240"/>
                <a:gd name="T10" fmla="*/ 0 h 144"/>
                <a:gd name="T11" fmla="*/ 240 w 240"/>
                <a:gd name="T12" fmla="*/ 144 h 144"/>
              </a:gdLst>
              <a:ahLst/>
              <a:cxnLst>
                <a:cxn ang="T6">
                  <a:pos x="T0" y="T1"/>
                </a:cxn>
                <a:cxn ang="T7">
                  <a:pos x="T2" y="T3"/>
                </a:cxn>
                <a:cxn ang="T8">
                  <a:pos x="T4" y="T5"/>
                </a:cxn>
              </a:cxnLst>
              <a:rect l="T9" t="T10" r="T11" b="T12"/>
              <a:pathLst>
                <a:path w="240" h="144">
                  <a:moveTo>
                    <a:pt x="0" y="144"/>
                  </a:moveTo>
                  <a:lnTo>
                    <a:pt x="102" y="54"/>
                  </a:lnTo>
                  <a:lnTo>
                    <a:pt x="240" y="0"/>
                  </a:lnTo>
                </a:path>
              </a:pathLst>
            </a:custGeom>
            <a:noFill/>
            <a:ln w="57150" cap="flat" cmpd="sng">
              <a:solidFill>
                <a:schemeClr val="accent2"/>
              </a:solidFill>
              <a:prstDash val="solid"/>
              <a:round/>
              <a:headEnd type="none" w="med" len="med"/>
              <a:tailEnd type="arrow" w="lg"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6" name="Text Box 83"/>
            <p:cNvSpPr txBox="1">
              <a:spLocks noChangeArrowheads="1"/>
            </p:cNvSpPr>
            <p:nvPr/>
          </p:nvSpPr>
          <p:spPr bwMode="auto">
            <a:xfrm>
              <a:off x="4536" y="3552"/>
              <a:ext cx="2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sz="3200" i="1">
                  <a:solidFill>
                    <a:srgbClr val="0000FF"/>
                  </a:solidFill>
                </a:rPr>
                <a:t>L</a:t>
              </a:r>
            </a:p>
          </p:txBody>
        </p:sp>
        <p:sp>
          <p:nvSpPr>
            <p:cNvPr id="9257" name="Text Box 85"/>
            <p:cNvSpPr txBox="1">
              <a:spLocks noChangeArrowheads="1"/>
            </p:cNvSpPr>
            <p:nvPr/>
          </p:nvSpPr>
          <p:spPr bwMode="auto">
            <a:xfrm>
              <a:off x="4758" y="2315"/>
              <a:ext cx="143"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endParaRPr lang="en-US" altLang="zh-CN" sz="3600" i="1">
                <a:solidFill>
                  <a:srgbClr val="FF9933"/>
                </a:solidFill>
              </a:endParaRPr>
            </a:p>
          </p:txBody>
        </p:sp>
      </p:grpSp>
      <p:grpSp>
        <p:nvGrpSpPr>
          <p:cNvPr id="26" name="组合 145"/>
          <p:cNvGrpSpPr>
            <a:grpSpLocks/>
          </p:cNvGrpSpPr>
          <p:nvPr/>
        </p:nvGrpSpPr>
        <p:grpSpPr bwMode="auto">
          <a:xfrm>
            <a:off x="5867400" y="5084763"/>
            <a:ext cx="1306513" cy="1439862"/>
            <a:chOff x="5868144" y="5085184"/>
            <a:chExt cx="1306191" cy="1440160"/>
          </a:xfrm>
        </p:grpSpPr>
        <p:pic>
          <p:nvPicPr>
            <p:cNvPr id="9251" name="图片 141" descr="image005.jpg"/>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5868144" y="5085184"/>
              <a:ext cx="1306191"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2" name="TextBox 143"/>
            <p:cNvSpPr txBox="1">
              <a:spLocks noChangeArrowheads="1"/>
            </p:cNvSpPr>
            <p:nvPr/>
          </p:nvSpPr>
          <p:spPr bwMode="auto">
            <a:xfrm>
              <a:off x="6084168" y="5157192"/>
              <a:ext cx="360040" cy="4616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a:t>B</a:t>
              </a:r>
              <a:endParaRPr lang="zh-CN" altLang="en-US"/>
            </a:p>
          </p:txBody>
        </p:sp>
        <p:sp>
          <p:nvSpPr>
            <p:cNvPr id="9253" name="TextBox 144"/>
            <p:cNvSpPr txBox="1">
              <a:spLocks noChangeArrowheads="1"/>
            </p:cNvSpPr>
            <p:nvPr/>
          </p:nvSpPr>
          <p:spPr bwMode="auto">
            <a:xfrm>
              <a:off x="6012160" y="6063679"/>
              <a:ext cx="360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a:t>I</a:t>
              </a:r>
              <a:endParaRPr lang="zh-CN" altLang="en-US"/>
            </a:p>
          </p:txBody>
        </p:sp>
      </p:grpSp>
      <p:grpSp>
        <p:nvGrpSpPr>
          <p:cNvPr id="27" name="组合 84"/>
          <p:cNvGrpSpPr>
            <a:grpSpLocks/>
          </p:cNvGrpSpPr>
          <p:nvPr/>
        </p:nvGrpSpPr>
        <p:grpSpPr bwMode="auto">
          <a:xfrm>
            <a:off x="7092950" y="3500438"/>
            <a:ext cx="1304925" cy="1614487"/>
            <a:chOff x="7092950" y="3500438"/>
            <a:chExt cx="1304925" cy="1614487"/>
          </a:xfrm>
        </p:grpSpPr>
        <p:pic>
          <p:nvPicPr>
            <p:cNvPr id="9249" name="图片 134" descr="image005.jpg"/>
            <p:cNvPicPr>
              <a:picLocks noChangeAspect="1"/>
            </p:cNvPicPr>
            <p:nvPr/>
          </p:nvPicPr>
          <p:blipFill>
            <a:blip r:embed="rId26">
              <a:extLst>
                <a:ext uri="{28A0092B-C50C-407E-A947-70E740481C1C}">
                  <a14:useLocalDpi xmlns:a14="http://schemas.microsoft.com/office/drawing/2010/main" val="0"/>
                </a:ext>
              </a:extLst>
            </a:blip>
            <a:srcRect/>
            <a:stretch>
              <a:fillRect/>
            </a:stretch>
          </p:blipFill>
          <p:spPr bwMode="auto">
            <a:xfrm>
              <a:off x="7092950" y="3500438"/>
              <a:ext cx="13049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50" name="TextBox 146"/>
            <p:cNvSpPr txBox="1">
              <a:spLocks noChangeArrowheads="1"/>
            </p:cNvSpPr>
            <p:nvPr/>
          </p:nvSpPr>
          <p:spPr bwMode="auto">
            <a:xfrm>
              <a:off x="7235825" y="4652963"/>
              <a:ext cx="360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r>
                <a:rPr lang="en-US" altLang="zh-CN"/>
                <a:t>B</a:t>
              </a:r>
              <a:endParaRPr lang="zh-CN" altLang="en-US"/>
            </a:p>
          </p:txBody>
        </p:sp>
      </p:grpSp>
      <p:grpSp>
        <p:nvGrpSpPr>
          <p:cNvPr id="28" name="Group 1095"/>
          <p:cNvGrpSpPr>
            <a:grpSpLocks/>
          </p:cNvGrpSpPr>
          <p:nvPr/>
        </p:nvGrpSpPr>
        <p:grpSpPr bwMode="auto">
          <a:xfrm>
            <a:off x="5292725" y="2776538"/>
            <a:ext cx="503238" cy="939800"/>
            <a:chOff x="2352" y="16"/>
            <a:chExt cx="317" cy="592"/>
          </a:xfrm>
        </p:grpSpPr>
        <p:grpSp>
          <p:nvGrpSpPr>
            <p:cNvPr id="9246" name="Group 1096"/>
            <p:cNvGrpSpPr>
              <a:grpSpLocks/>
            </p:cNvGrpSpPr>
            <p:nvPr/>
          </p:nvGrpSpPr>
          <p:grpSpPr bwMode="auto">
            <a:xfrm>
              <a:off x="2352" y="336"/>
              <a:ext cx="272" cy="272"/>
              <a:chOff x="3917" y="2400"/>
              <a:chExt cx="181" cy="181"/>
            </a:xfrm>
          </p:grpSpPr>
          <p:sp>
            <p:nvSpPr>
              <p:cNvPr id="9247" name="Oval 1097"/>
              <p:cNvSpPr>
                <a:spLocks noChangeArrowheads="1"/>
              </p:cNvSpPr>
              <p:nvPr/>
            </p:nvSpPr>
            <p:spPr bwMode="auto">
              <a:xfrm>
                <a:off x="3917" y="2400"/>
                <a:ext cx="181" cy="181"/>
              </a:xfrm>
              <a:prstGeom prst="ellipse">
                <a:avLst/>
              </a:prstGeom>
              <a:noFill/>
              <a:ln w="38100">
                <a:solidFill>
                  <a:srgbClr val="3333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9248" name="Oval 1098"/>
              <p:cNvSpPr>
                <a:spLocks noChangeArrowheads="1"/>
              </p:cNvSpPr>
              <p:nvPr/>
            </p:nvSpPr>
            <p:spPr bwMode="auto">
              <a:xfrm>
                <a:off x="3986" y="2468"/>
                <a:ext cx="45" cy="45"/>
              </a:xfrm>
              <a:prstGeom prst="ellipse">
                <a:avLst/>
              </a:prstGeom>
              <a:solidFill>
                <a:schemeClr val="tx1"/>
              </a:solidFill>
              <a:ln w="38100">
                <a:solidFill>
                  <a:srgbClr val="3333CC"/>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graphicFrame>
          <p:nvGraphicFramePr>
            <p:cNvPr id="9220" name="Object 85"/>
            <p:cNvGraphicFramePr>
              <a:graphicFrameLocks noChangeAspect="1"/>
            </p:cNvGraphicFramePr>
            <p:nvPr/>
          </p:nvGraphicFramePr>
          <p:xfrm>
            <a:off x="2411" y="16"/>
            <a:ext cx="258" cy="300"/>
          </p:xfrm>
          <a:graphic>
            <a:graphicData uri="http://schemas.openxmlformats.org/presentationml/2006/ole">
              <mc:AlternateContent xmlns:mc="http://schemas.openxmlformats.org/markup-compatibility/2006">
                <mc:Choice xmlns:v="urn:schemas-microsoft-com:vml" Requires="v">
                  <p:oleObj spid="_x0000_s36396" name="公式" r:id="rId27" imgW="164880" imgH="190440" progId="Equation.3">
                    <p:embed/>
                  </p:oleObj>
                </mc:Choice>
                <mc:Fallback>
                  <p:oleObj name="公式" r:id="rId27" imgW="164880" imgH="19044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11" y="16"/>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5820561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7056"/>
                                        </p:tgtEl>
                                        <p:attrNameLst>
                                          <p:attrName>style.visibility</p:attrName>
                                        </p:attrNameLst>
                                      </p:cBhvr>
                                      <p:to>
                                        <p:strVal val="visible"/>
                                      </p:to>
                                    </p:set>
                                    <p:anim calcmode="lin" valueType="num">
                                      <p:cBhvr additive="base">
                                        <p:cTn id="7" dur="500" fill="hold"/>
                                        <p:tgtEl>
                                          <p:spTgt spid="257056"/>
                                        </p:tgtEl>
                                        <p:attrNameLst>
                                          <p:attrName>ppt_x</p:attrName>
                                        </p:attrNameLst>
                                      </p:cBhvr>
                                      <p:tavLst>
                                        <p:tav tm="0">
                                          <p:val>
                                            <p:strVal val="#ppt_x"/>
                                          </p:val>
                                        </p:tav>
                                        <p:tav tm="100000">
                                          <p:val>
                                            <p:strVal val="#ppt_x"/>
                                          </p:val>
                                        </p:tav>
                                      </p:tavLst>
                                    </p:anim>
                                    <p:anim calcmode="lin" valueType="num">
                                      <p:cBhvr additive="base">
                                        <p:cTn id="8" dur="500" fill="hold"/>
                                        <p:tgtEl>
                                          <p:spTgt spid="2570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057"/>
                                        </p:tgtEl>
                                        <p:attrNameLst>
                                          <p:attrName>style.visibility</p:attrName>
                                        </p:attrNameLst>
                                      </p:cBhvr>
                                      <p:to>
                                        <p:strVal val="visible"/>
                                      </p:to>
                                    </p:set>
                                    <p:anim calcmode="lin" valueType="num">
                                      <p:cBhvr additive="base">
                                        <p:cTn id="13" dur="500" fill="hold"/>
                                        <p:tgtEl>
                                          <p:spTgt spid="257057"/>
                                        </p:tgtEl>
                                        <p:attrNameLst>
                                          <p:attrName>ppt_x</p:attrName>
                                        </p:attrNameLst>
                                      </p:cBhvr>
                                      <p:tavLst>
                                        <p:tav tm="0">
                                          <p:val>
                                            <p:strVal val="#ppt_x"/>
                                          </p:val>
                                        </p:tav>
                                        <p:tav tm="100000">
                                          <p:val>
                                            <p:strVal val="#ppt_x"/>
                                          </p:val>
                                        </p:tav>
                                      </p:tavLst>
                                    </p:anim>
                                    <p:anim calcmode="lin" valueType="num">
                                      <p:cBhvr additive="base">
                                        <p:cTn id="14" dur="500" fill="hold"/>
                                        <p:tgtEl>
                                          <p:spTgt spid="2570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0-#ppt_w/2"/>
                                          </p:val>
                                        </p:tav>
                                        <p:tav tm="100000">
                                          <p:val>
                                            <p:strVal val="#ppt_x"/>
                                          </p:val>
                                        </p:tav>
                                      </p:tavLst>
                                    </p:anim>
                                    <p:anim calcmode="lin" valueType="num">
                                      <p:cBhvr additive="base">
                                        <p:cTn id="3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additive="base">
                                        <p:cTn id="43" dur="500" fill="hold"/>
                                        <p:tgtEl>
                                          <p:spTgt spid="17"/>
                                        </p:tgtEl>
                                        <p:attrNameLst>
                                          <p:attrName>ppt_x</p:attrName>
                                        </p:attrNameLst>
                                      </p:cBhvr>
                                      <p:tavLst>
                                        <p:tav tm="0">
                                          <p:val>
                                            <p:strVal val="#ppt_x"/>
                                          </p:val>
                                        </p:tav>
                                        <p:tav tm="100000">
                                          <p:val>
                                            <p:strVal val="#ppt_x"/>
                                          </p:val>
                                        </p:tav>
                                      </p:tavLst>
                                    </p:anim>
                                    <p:anim calcmode="lin" valueType="num">
                                      <p:cBhvr additive="base">
                                        <p:cTn id="4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15"/>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2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25"/>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26"/>
                                        </p:tgtEl>
                                        <p:attrNameLst>
                                          <p:attrName>style.visibility</p:attrName>
                                        </p:attrNameLst>
                                      </p:cBhvr>
                                      <p:to>
                                        <p:strVal val="visible"/>
                                      </p:to>
                                    </p:set>
                                    <p:anim calcmode="lin" valueType="num">
                                      <p:cBhvr additive="base">
                                        <p:cTn id="67" dur="500" fill="hold"/>
                                        <p:tgtEl>
                                          <p:spTgt spid="26"/>
                                        </p:tgtEl>
                                        <p:attrNameLst>
                                          <p:attrName>ppt_x</p:attrName>
                                        </p:attrNameLst>
                                      </p:cBhvr>
                                      <p:tavLst>
                                        <p:tav tm="0">
                                          <p:val>
                                            <p:strVal val="#ppt_x"/>
                                          </p:val>
                                        </p:tav>
                                        <p:tav tm="100000">
                                          <p:val>
                                            <p:strVal val="#ppt_x"/>
                                          </p:val>
                                        </p:tav>
                                      </p:tavLst>
                                    </p:anim>
                                    <p:anim calcmode="lin" valueType="num">
                                      <p:cBhvr additive="base">
                                        <p:cTn id="6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4" fill="hold" nodeType="clickEffect">
                                  <p:stCondLst>
                                    <p:cond delay="0"/>
                                  </p:stCondLst>
                                  <p:childTnLst>
                                    <p:set>
                                      <p:cBhvr>
                                        <p:cTn id="72" dur="1" fill="hold">
                                          <p:stCondLst>
                                            <p:cond delay="0"/>
                                          </p:stCondLst>
                                        </p:cTn>
                                        <p:tgtEl>
                                          <p:spTgt spid="23"/>
                                        </p:tgtEl>
                                        <p:attrNameLst>
                                          <p:attrName>style.visibility</p:attrName>
                                        </p:attrNameLst>
                                      </p:cBhvr>
                                      <p:to>
                                        <p:strVal val="visible"/>
                                      </p:to>
                                    </p:set>
                                    <p:anim calcmode="lin" valueType="num">
                                      <p:cBhvr additive="base">
                                        <p:cTn id="73" dur="500" fill="hold"/>
                                        <p:tgtEl>
                                          <p:spTgt spid="23"/>
                                        </p:tgtEl>
                                        <p:attrNameLst>
                                          <p:attrName>ppt_x</p:attrName>
                                        </p:attrNameLst>
                                      </p:cBhvr>
                                      <p:tavLst>
                                        <p:tav tm="0">
                                          <p:val>
                                            <p:strVal val="#ppt_x"/>
                                          </p:val>
                                        </p:tav>
                                        <p:tav tm="100000">
                                          <p:val>
                                            <p:strVal val="#ppt_x"/>
                                          </p:val>
                                        </p:tav>
                                      </p:tavLst>
                                    </p:anim>
                                    <p:anim calcmode="lin" valueType="num">
                                      <p:cBhvr additive="base">
                                        <p:cTn id="7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4" fill="hold" nodeType="clickEffect">
                                  <p:stCondLst>
                                    <p:cond delay="0"/>
                                  </p:stCondLst>
                                  <p:childTnLst>
                                    <p:set>
                                      <p:cBhvr>
                                        <p:cTn id="78" dur="1" fill="hold">
                                          <p:stCondLst>
                                            <p:cond delay="0"/>
                                          </p:stCondLst>
                                        </p:cTn>
                                        <p:tgtEl>
                                          <p:spTgt spid="24"/>
                                        </p:tgtEl>
                                        <p:attrNameLst>
                                          <p:attrName>style.visibility</p:attrName>
                                        </p:attrNameLst>
                                      </p:cBhvr>
                                      <p:to>
                                        <p:strVal val="visible"/>
                                      </p:to>
                                    </p:set>
                                    <p:anim calcmode="lin" valueType="num">
                                      <p:cBhvr additive="base">
                                        <p:cTn id="79" dur="500" fill="hold"/>
                                        <p:tgtEl>
                                          <p:spTgt spid="24"/>
                                        </p:tgtEl>
                                        <p:attrNameLst>
                                          <p:attrName>ppt_x</p:attrName>
                                        </p:attrNameLst>
                                      </p:cBhvr>
                                      <p:tavLst>
                                        <p:tav tm="0">
                                          <p:val>
                                            <p:strVal val="#ppt_x"/>
                                          </p:val>
                                        </p:tav>
                                        <p:tav tm="100000">
                                          <p:val>
                                            <p:strVal val="#ppt_x"/>
                                          </p:val>
                                        </p:tav>
                                      </p:tavLst>
                                    </p:anim>
                                    <p:anim calcmode="lin" valueType="num">
                                      <p:cBhvr additive="base">
                                        <p:cTn id="8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7056" name="Object 1056"/>
          <p:cNvGraphicFramePr>
            <a:graphicFrameLocks noChangeAspect="1"/>
          </p:cNvGraphicFramePr>
          <p:nvPr/>
        </p:nvGraphicFramePr>
        <p:xfrm>
          <a:off x="566738" y="1557338"/>
          <a:ext cx="5229225" cy="1000125"/>
        </p:xfrm>
        <a:graphic>
          <a:graphicData uri="http://schemas.openxmlformats.org/presentationml/2006/ole">
            <mc:AlternateContent xmlns:mc="http://schemas.openxmlformats.org/markup-compatibility/2006">
              <mc:Choice xmlns:v="urn:schemas-microsoft-com:vml" Requires="v">
                <p:oleObj spid="_x0000_s37002" name="Equation" r:id="rId3" imgW="2374560" imgH="431640" progId="Equation.DSMT4">
                  <p:embed/>
                </p:oleObj>
              </mc:Choice>
              <mc:Fallback>
                <p:oleObj name="Equation" r:id="rId3" imgW="2374560" imgH="43164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8" y="1557338"/>
                        <a:ext cx="5229225"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57057" name="Object 1057"/>
          <p:cNvGraphicFramePr>
            <a:graphicFrameLocks noChangeAspect="1"/>
          </p:cNvGraphicFramePr>
          <p:nvPr/>
        </p:nvGraphicFramePr>
        <p:xfrm>
          <a:off x="563563" y="2816225"/>
          <a:ext cx="7519987" cy="1117600"/>
        </p:xfrm>
        <a:graphic>
          <a:graphicData uri="http://schemas.openxmlformats.org/presentationml/2006/ole">
            <mc:AlternateContent xmlns:mc="http://schemas.openxmlformats.org/markup-compatibility/2006">
              <mc:Choice xmlns:v="urn:schemas-microsoft-com:vml" Requires="v">
                <p:oleObj spid="_x0000_s37003" name="Equation" r:id="rId5" imgW="3416040" imgH="482400" progId="Equation.DSMT4">
                  <p:embed/>
                </p:oleObj>
              </mc:Choice>
              <mc:Fallback>
                <p:oleObj name="Equation" r:id="rId5" imgW="3416040" imgH="4824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63" y="2816225"/>
                        <a:ext cx="751998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6" name="Text Box 1055"/>
          <p:cNvSpPr txBox="1">
            <a:spLocks noChangeArrowheads="1"/>
          </p:cNvSpPr>
          <p:nvPr/>
        </p:nvSpPr>
        <p:spPr bwMode="auto">
          <a:xfrm>
            <a:off x="611188" y="533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比较电力与磁力：</a:t>
            </a:r>
          </a:p>
        </p:txBody>
      </p:sp>
      <p:grpSp>
        <p:nvGrpSpPr>
          <p:cNvPr id="2" name="组合 50"/>
          <p:cNvGrpSpPr>
            <a:grpSpLocks/>
          </p:cNvGrpSpPr>
          <p:nvPr/>
        </p:nvGrpSpPr>
        <p:grpSpPr bwMode="auto">
          <a:xfrm>
            <a:off x="781050" y="4365625"/>
            <a:ext cx="7391400" cy="587375"/>
            <a:chOff x="251520" y="3935413"/>
            <a:chExt cx="7391400" cy="587375"/>
          </a:xfrm>
        </p:grpSpPr>
        <p:sp>
          <p:nvSpPr>
            <p:cNvPr id="10250" name="Text Box 1058"/>
            <p:cNvSpPr txBox="1">
              <a:spLocks noChangeArrowheads="1"/>
            </p:cNvSpPr>
            <p:nvPr/>
          </p:nvSpPr>
          <p:spPr bwMode="auto">
            <a:xfrm>
              <a:off x="251520" y="4005064"/>
              <a:ext cx="739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电力：纵场，</a:t>
              </a:r>
              <a:endParaRPr lang="en-US" altLang="zh-CN"/>
            </a:p>
          </p:txBody>
        </p:sp>
        <mc:AlternateContent xmlns:mc="http://schemas.openxmlformats.org/markup-compatibility/2006" xmlns:a14="http://schemas.microsoft.com/office/drawing/2010/main">
          <mc:Choice Requires="a14">
            <p:sp>
              <p:nvSpPr>
                <p:cNvPr id="4" name="Object 13"/>
                <p:cNvSpPr txBox="1"/>
                <p:nvPr/>
              </p:nvSpPr>
              <p:spPr bwMode="auto">
                <a:xfrm>
                  <a:off x="2199383" y="3935413"/>
                  <a:ext cx="922337" cy="587375"/>
                </a:xfrm>
                <a:prstGeom prst="rect">
                  <a:avLst/>
                </a:prstGeom>
                <a:noFill/>
                <a:ln>
                  <a:noFill/>
                </a:ln>
                <a:effectLst/>
              </p:spPr>
              <p:txBody>
                <a:bodyPr>
                  <a:normAutofit fontScale="925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𝑒</m:t>
                            </m:r>
                          </m:sub>
                        </m:sSub>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𝐸</m:t>
                            </m:r>
                          </m:e>
                        </m:acc>
                      </m:oMath>
                    </m:oMathPara>
                  </a14:m>
                  <a:endParaRPr lang="zh-CN" altLang="en-US"/>
                </a:p>
              </p:txBody>
            </p:sp>
          </mc:Choice>
          <mc:Fallback xmlns="">
            <p:sp>
              <p:nvSpPr>
                <p:cNvPr id="4" name="Object 13"/>
                <p:cNvSpPr txBox="1">
                  <a:spLocks noRot="1" noChangeAspect="1" noMove="1" noResize="1" noEditPoints="1" noAdjustHandles="1" noChangeArrowheads="1" noChangeShapeType="1" noTextEdit="1"/>
                </p:cNvSpPr>
                <p:nvPr/>
              </p:nvSpPr>
              <p:spPr bwMode="auto">
                <a:xfrm>
                  <a:off x="2199383" y="3935413"/>
                  <a:ext cx="922337" cy="587375"/>
                </a:xfrm>
                <a:prstGeom prst="rect">
                  <a:avLst/>
                </a:prstGeom>
                <a:blipFill>
                  <a:blip r:embed="rId7"/>
                  <a:stretch>
                    <a:fillRect/>
                  </a:stretch>
                </a:blipFill>
                <a:ln>
                  <a:noFill/>
                </a:ln>
                <a:effectLst/>
              </p:spPr>
              <p:txBody>
                <a:bodyPr/>
                <a:lstStyle/>
                <a:p>
                  <a:r>
                    <a:rPr lang="zh-CN" altLang="en-US">
                      <a:noFill/>
                    </a:rPr>
                    <a:t> </a:t>
                  </a:r>
                </a:p>
              </p:txBody>
            </p:sp>
          </mc:Fallback>
        </mc:AlternateContent>
      </p:grpSp>
      <p:grpSp>
        <p:nvGrpSpPr>
          <p:cNvPr id="3" name="组合 49"/>
          <p:cNvGrpSpPr>
            <a:grpSpLocks/>
          </p:cNvGrpSpPr>
          <p:nvPr/>
        </p:nvGrpSpPr>
        <p:grpSpPr bwMode="auto">
          <a:xfrm>
            <a:off x="781050" y="5289550"/>
            <a:ext cx="7326313" cy="587375"/>
            <a:chOff x="251520" y="4581525"/>
            <a:chExt cx="7326560" cy="587375"/>
          </a:xfrm>
        </p:grpSpPr>
        <p:sp>
          <p:nvSpPr>
            <p:cNvPr id="10249" name="矩形 46"/>
            <p:cNvSpPr>
              <a:spLocks noChangeArrowheads="1"/>
            </p:cNvSpPr>
            <p:nvPr/>
          </p:nvSpPr>
          <p:spPr bwMode="auto">
            <a:xfrm>
              <a:off x="251520" y="4623519"/>
              <a:ext cx="73265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a:t>磁力：横场，</a:t>
              </a:r>
            </a:p>
          </p:txBody>
        </p:sp>
        <p:graphicFrame>
          <p:nvGraphicFramePr>
            <p:cNvPr id="5" name="Object 14"/>
            <p:cNvGraphicFramePr>
              <a:graphicFrameLocks noChangeAspect="1"/>
            </p:cNvGraphicFramePr>
            <p:nvPr/>
          </p:nvGraphicFramePr>
          <p:xfrm>
            <a:off x="2192015" y="4581525"/>
            <a:ext cx="2740025" cy="587375"/>
          </p:xfrm>
          <a:graphic>
            <a:graphicData uri="http://schemas.openxmlformats.org/presentationml/2006/ole">
              <mc:AlternateContent xmlns:mc="http://schemas.openxmlformats.org/markup-compatibility/2006">
                <mc:Choice xmlns:v="urn:schemas-microsoft-com:vml" Requires="v">
                  <p:oleObj spid="_x0000_s37004" name="Equation" r:id="rId8" imgW="1244520" imgH="253800" progId="Equation.DSMT4">
                    <p:embed/>
                  </p:oleObj>
                </mc:Choice>
                <mc:Fallback>
                  <p:oleObj name="Equation" r:id="rId8" imgW="1244520" imgH="25380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2015" y="4581525"/>
                          <a:ext cx="2740025" cy="587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2599340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7056"/>
                                        </p:tgtEl>
                                        <p:attrNameLst>
                                          <p:attrName>style.visibility</p:attrName>
                                        </p:attrNameLst>
                                      </p:cBhvr>
                                      <p:to>
                                        <p:strVal val="visible"/>
                                      </p:to>
                                    </p:set>
                                    <p:anim calcmode="lin" valueType="num">
                                      <p:cBhvr additive="base">
                                        <p:cTn id="7" dur="500" fill="hold"/>
                                        <p:tgtEl>
                                          <p:spTgt spid="257056"/>
                                        </p:tgtEl>
                                        <p:attrNameLst>
                                          <p:attrName>ppt_x</p:attrName>
                                        </p:attrNameLst>
                                      </p:cBhvr>
                                      <p:tavLst>
                                        <p:tav tm="0">
                                          <p:val>
                                            <p:strVal val="#ppt_x"/>
                                          </p:val>
                                        </p:tav>
                                        <p:tav tm="100000">
                                          <p:val>
                                            <p:strVal val="#ppt_x"/>
                                          </p:val>
                                        </p:tav>
                                      </p:tavLst>
                                    </p:anim>
                                    <p:anim calcmode="lin" valueType="num">
                                      <p:cBhvr additive="base">
                                        <p:cTn id="8" dur="500" fill="hold"/>
                                        <p:tgtEl>
                                          <p:spTgt spid="25705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57057"/>
                                        </p:tgtEl>
                                        <p:attrNameLst>
                                          <p:attrName>style.visibility</p:attrName>
                                        </p:attrNameLst>
                                      </p:cBhvr>
                                      <p:to>
                                        <p:strVal val="visible"/>
                                      </p:to>
                                    </p:set>
                                    <p:anim calcmode="lin" valueType="num">
                                      <p:cBhvr additive="base">
                                        <p:cTn id="13" dur="500" fill="hold"/>
                                        <p:tgtEl>
                                          <p:spTgt spid="257057"/>
                                        </p:tgtEl>
                                        <p:attrNameLst>
                                          <p:attrName>ppt_x</p:attrName>
                                        </p:attrNameLst>
                                      </p:cBhvr>
                                      <p:tavLst>
                                        <p:tav tm="0">
                                          <p:val>
                                            <p:strVal val="#ppt_x"/>
                                          </p:val>
                                        </p:tav>
                                        <p:tav tm="100000">
                                          <p:val>
                                            <p:strVal val="#ppt_x"/>
                                          </p:val>
                                        </p:tav>
                                      </p:tavLst>
                                    </p:anim>
                                    <p:anim calcmode="lin" valueType="num">
                                      <p:cBhvr additive="base">
                                        <p:cTn id="14" dur="500" fill="hold"/>
                                        <p:tgtEl>
                                          <p:spTgt spid="25705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251520" y="44624"/>
            <a:ext cx="4495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sz="3200" dirty="0">
                <a:solidFill>
                  <a:srgbClr val="CC3300"/>
                </a:solidFill>
              </a:rPr>
              <a:t>磁场叠加原理</a:t>
            </a:r>
          </a:p>
        </p:txBody>
      </p:sp>
      <p:graphicFrame>
        <p:nvGraphicFramePr>
          <p:cNvPr id="102403" name="Object 3"/>
          <p:cNvGraphicFramePr>
            <a:graphicFrameLocks noChangeAspect="1"/>
          </p:cNvGraphicFramePr>
          <p:nvPr>
            <p:extLst>
              <p:ext uri="{D42A27DB-BD31-4B8C-83A1-F6EECF244321}">
                <p14:modId xmlns:p14="http://schemas.microsoft.com/office/powerpoint/2010/main" val="1066509952"/>
              </p:ext>
            </p:extLst>
          </p:nvPr>
        </p:nvGraphicFramePr>
        <p:xfrm>
          <a:off x="914400" y="5949280"/>
          <a:ext cx="1716088" cy="947738"/>
        </p:xfrm>
        <a:graphic>
          <a:graphicData uri="http://schemas.openxmlformats.org/presentationml/2006/ole">
            <mc:AlternateContent xmlns:mc="http://schemas.openxmlformats.org/markup-compatibility/2006">
              <mc:Choice xmlns:v="urn:schemas-microsoft-com:vml" Requires="v">
                <p:oleObj spid="_x0000_s38137" name="Equation" r:id="rId3" imgW="596880" imgH="406080" progId="Equation.DSMT4">
                  <p:embed/>
                </p:oleObj>
              </mc:Choice>
              <mc:Fallback>
                <p:oleObj name="Equation" r:id="rId3" imgW="59688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949280"/>
                        <a:ext cx="1716088"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Text Box 4"/>
          <p:cNvSpPr txBox="1">
            <a:spLocks noChangeArrowheads="1"/>
          </p:cNvSpPr>
          <p:nvPr/>
        </p:nvSpPr>
        <p:spPr bwMode="auto">
          <a:xfrm>
            <a:off x="179512" y="2035696"/>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dirty="0">
                <a:solidFill>
                  <a:srgbClr val="3333FF"/>
                </a:solidFill>
              </a:rPr>
              <a:t>实验证明：</a:t>
            </a:r>
          </a:p>
        </p:txBody>
      </p:sp>
      <p:graphicFrame>
        <p:nvGraphicFramePr>
          <p:cNvPr id="102405" name="Object 5"/>
          <p:cNvGraphicFramePr>
            <a:graphicFrameLocks noChangeAspect="1"/>
          </p:cNvGraphicFramePr>
          <p:nvPr>
            <p:extLst>
              <p:ext uri="{D42A27DB-BD31-4B8C-83A1-F6EECF244321}">
                <p14:modId xmlns:p14="http://schemas.microsoft.com/office/powerpoint/2010/main" val="4156140393"/>
              </p:ext>
            </p:extLst>
          </p:nvPr>
        </p:nvGraphicFramePr>
        <p:xfrm>
          <a:off x="3429000" y="5936083"/>
          <a:ext cx="4343400" cy="679450"/>
        </p:xfrm>
        <a:graphic>
          <a:graphicData uri="http://schemas.openxmlformats.org/presentationml/2006/ole">
            <mc:AlternateContent xmlns:mc="http://schemas.openxmlformats.org/markup-compatibility/2006">
              <mc:Choice xmlns:v="urn:schemas-microsoft-com:vml" Requires="v">
                <p:oleObj spid="_x0000_s38138" name="Equation" r:id="rId5" imgW="1854000" imgH="291960" progId="Equation.DSMT4">
                  <p:embed/>
                </p:oleObj>
              </mc:Choice>
              <mc:Fallback>
                <p:oleObj name="Equation" r:id="rId5" imgW="1854000" imgH="29196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5936083"/>
                        <a:ext cx="434340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4" name="Object 34"/>
          <p:cNvGraphicFramePr>
            <a:graphicFrameLocks noChangeAspect="1"/>
          </p:cNvGraphicFramePr>
          <p:nvPr>
            <p:extLst>
              <p:ext uri="{D42A27DB-BD31-4B8C-83A1-F6EECF244321}">
                <p14:modId xmlns:p14="http://schemas.microsoft.com/office/powerpoint/2010/main" val="3593506424"/>
              </p:ext>
            </p:extLst>
          </p:nvPr>
        </p:nvGraphicFramePr>
        <p:xfrm>
          <a:off x="914400" y="4785145"/>
          <a:ext cx="1676400" cy="865188"/>
        </p:xfrm>
        <a:graphic>
          <a:graphicData uri="http://schemas.openxmlformats.org/presentationml/2006/ole">
            <mc:AlternateContent xmlns:mc="http://schemas.openxmlformats.org/markup-compatibility/2006">
              <mc:Choice xmlns:v="urn:schemas-microsoft-com:vml" Requires="v">
                <p:oleObj spid="_x0000_s38139" name="公式" r:id="rId7" imgW="660240" imgH="342720" progId="Equation.3">
                  <p:embed/>
                </p:oleObj>
              </mc:Choice>
              <mc:Fallback>
                <p:oleObj name="公式" r:id="rId7" imgW="660240" imgH="34272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4400" y="4785145"/>
                        <a:ext cx="1676400" cy="865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35" name="Text Box 35"/>
          <p:cNvSpPr txBox="1">
            <a:spLocks noChangeArrowheads="1"/>
          </p:cNvSpPr>
          <p:nvPr/>
        </p:nvSpPr>
        <p:spPr bwMode="auto">
          <a:xfrm>
            <a:off x="3779838" y="4847058"/>
            <a:ext cx="3328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zh-CN" altLang="en-US">
                <a:solidFill>
                  <a:srgbClr val="3333FF"/>
                </a:solidFill>
              </a:rPr>
              <a:t>第</a:t>
            </a:r>
            <a:r>
              <a:rPr lang="en-US" altLang="zh-CN" i="1">
                <a:solidFill>
                  <a:srgbClr val="3333FF"/>
                </a:solidFill>
              </a:rPr>
              <a:t>i</a:t>
            </a:r>
            <a:r>
              <a:rPr lang="zh-CN" altLang="en-US">
                <a:solidFill>
                  <a:srgbClr val="3333FF"/>
                </a:solidFill>
              </a:rPr>
              <a:t>个回路的磁感应强度</a:t>
            </a:r>
          </a:p>
        </p:txBody>
      </p:sp>
      <p:graphicFrame>
        <p:nvGraphicFramePr>
          <p:cNvPr id="102436" name="Object 36"/>
          <p:cNvGraphicFramePr>
            <a:graphicFrameLocks noChangeAspect="1"/>
          </p:cNvGraphicFramePr>
          <p:nvPr>
            <p:extLst>
              <p:ext uri="{D42A27DB-BD31-4B8C-83A1-F6EECF244321}">
                <p14:modId xmlns:p14="http://schemas.microsoft.com/office/powerpoint/2010/main" val="2485549688"/>
              </p:ext>
            </p:extLst>
          </p:nvPr>
        </p:nvGraphicFramePr>
        <p:xfrm>
          <a:off x="3140075" y="4886745"/>
          <a:ext cx="517525" cy="469900"/>
        </p:xfrm>
        <a:graphic>
          <a:graphicData uri="http://schemas.openxmlformats.org/presentationml/2006/ole">
            <mc:AlternateContent xmlns:mc="http://schemas.openxmlformats.org/markup-compatibility/2006">
              <mc:Choice xmlns:v="urn:schemas-microsoft-com:vml" Requires="v">
                <p:oleObj spid="_x0000_s38140" name="公式" r:id="rId9" imgW="266400" imgH="241200" progId="Equation.3">
                  <p:embed/>
                </p:oleObj>
              </mc:Choice>
              <mc:Fallback>
                <p:oleObj name="公式" r:id="rId9" imgW="266400" imgH="241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40075" y="4886745"/>
                        <a:ext cx="517525"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0" name="Text Box 40"/>
          <p:cNvSpPr txBox="1">
            <a:spLocks noChangeArrowheads="1"/>
          </p:cNvSpPr>
          <p:nvPr/>
        </p:nvSpPr>
        <p:spPr bwMode="auto">
          <a:xfrm>
            <a:off x="381000" y="2445170"/>
            <a:ext cx="8534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en-US" altLang="zh-CN" sz="2800"/>
              <a:t>        </a:t>
            </a:r>
            <a:r>
              <a:rPr lang="zh-CN" altLang="en-US" sz="2800"/>
              <a:t>多个电流同时存在时</a:t>
            </a:r>
            <a:r>
              <a:rPr lang="en-US" altLang="zh-CN" sz="2800"/>
              <a:t>,</a:t>
            </a:r>
            <a:r>
              <a:rPr lang="zh-CN" altLang="en-US" sz="2800"/>
              <a:t>合磁场等于各电流单独产生的磁场的矢量和。</a:t>
            </a:r>
          </a:p>
        </p:txBody>
      </p:sp>
      <p:graphicFrame>
        <p:nvGraphicFramePr>
          <p:cNvPr id="102441" name="Object 41"/>
          <p:cNvGraphicFramePr>
            <a:graphicFrameLocks noChangeAspect="1"/>
          </p:cNvGraphicFramePr>
          <p:nvPr>
            <p:extLst>
              <p:ext uri="{D42A27DB-BD31-4B8C-83A1-F6EECF244321}">
                <p14:modId xmlns:p14="http://schemas.microsoft.com/office/powerpoint/2010/main" val="31595479"/>
              </p:ext>
            </p:extLst>
          </p:nvPr>
        </p:nvGraphicFramePr>
        <p:xfrm>
          <a:off x="2819400" y="3619920"/>
          <a:ext cx="3429000" cy="798513"/>
        </p:xfrm>
        <a:graphic>
          <a:graphicData uri="http://schemas.openxmlformats.org/presentationml/2006/ole">
            <mc:AlternateContent xmlns:mc="http://schemas.openxmlformats.org/markup-compatibility/2006">
              <mc:Choice xmlns:v="urn:schemas-microsoft-com:vml" Requires="v">
                <p:oleObj spid="_x0000_s38141" name="公式" r:id="rId11" imgW="1028520" imgH="241200" progId="Equation.3">
                  <p:embed/>
                </p:oleObj>
              </mc:Choice>
              <mc:Fallback>
                <p:oleObj name="公式" r:id="rId11" imgW="1028520" imgH="241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19400" y="3619920"/>
                        <a:ext cx="3429000" cy="798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3831550469"/>
              </p:ext>
            </p:extLst>
          </p:nvPr>
        </p:nvGraphicFramePr>
        <p:xfrm>
          <a:off x="667544" y="593230"/>
          <a:ext cx="6224587" cy="1165225"/>
        </p:xfrm>
        <a:graphic>
          <a:graphicData uri="http://schemas.openxmlformats.org/presentationml/2006/ole">
            <mc:AlternateContent xmlns:mc="http://schemas.openxmlformats.org/markup-compatibility/2006">
              <mc:Choice xmlns:v="urn:schemas-microsoft-com:vml" Requires="v">
                <p:oleObj spid="_x0000_s38142" name="Equation" r:id="rId13" imgW="2692080" imgH="457200" progId="Equation.DSMT4">
                  <p:embed/>
                </p:oleObj>
              </mc:Choice>
              <mc:Fallback>
                <p:oleObj name="Equation" r:id="rId13" imgW="2692080" imgH="457200" progId="Equation.DSMT4">
                  <p:embed/>
                  <p:pic>
                    <p:nvPicPr>
                      <p:cNvPr id="0" name="Object 3"/>
                      <p:cNvPicPr>
                        <a:picLocks noChangeAspect="1" noChangeArrowheads="1"/>
                      </p:cNvPicPr>
                      <p:nvPr/>
                    </p:nvPicPr>
                    <p:blipFill>
                      <a:blip r:embed="rId14"/>
                      <a:srcRect/>
                      <a:stretch>
                        <a:fillRect/>
                      </a:stretch>
                    </p:blipFill>
                    <p:spPr bwMode="auto">
                      <a:xfrm>
                        <a:off x="667544" y="593230"/>
                        <a:ext cx="6224587" cy="1165225"/>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179495165"/>
              </p:ext>
            </p:extLst>
          </p:nvPr>
        </p:nvGraphicFramePr>
        <p:xfrm>
          <a:off x="4743872" y="1727597"/>
          <a:ext cx="1840111" cy="536699"/>
        </p:xfrm>
        <a:graphic>
          <a:graphicData uri="http://schemas.openxmlformats.org/presentationml/2006/ole">
            <mc:AlternateContent xmlns:mc="http://schemas.openxmlformats.org/markup-compatibility/2006">
              <mc:Choice xmlns:v="urn:schemas-microsoft-com:vml" Requires="v">
                <p:oleObj spid="_x0000_s38143" name="Equation" r:id="rId15" imgW="609480" imgH="177480" progId="Equation.DSMT4">
                  <p:embed/>
                </p:oleObj>
              </mc:Choice>
              <mc:Fallback>
                <p:oleObj name="Equation" r:id="rId15" imgW="609480" imgH="177480" progId="Equation.DSMT4">
                  <p:embed/>
                  <p:pic>
                    <p:nvPicPr>
                      <p:cNvPr id="0" name=""/>
                      <p:cNvPicPr/>
                      <p:nvPr/>
                    </p:nvPicPr>
                    <p:blipFill>
                      <a:blip r:embed="rId16"/>
                      <a:stretch>
                        <a:fillRect/>
                      </a:stretch>
                    </p:blipFill>
                    <p:spPr>
                      <a:xfrm>
                        <a:off x="4743872" y="1727597"/>
                        <a:ext cx="1840111" cy="536699"/>
                      </a:xfrm>
                      <a:prstGeom prst="rect">
                        <a:avLst/>
                      </a:prstGeom>
                    </p:spPr>
                  </p:pic>
                </p:oleObj>
              </mc:Fallback>
            </mc:AlternateContent>
          </a:graphicData>
        </a:graphic>
      </p:graphicFrame>
    </p:spTree>
    <p:extLst>
      <p:ext uri="{BB962C8B-B14F-4D97-AF65-F5344CB8AC3E}">
        <p14:creationId xmlns:p14="http://schemas.microsoft.com/office/powerpoint/2010/main" val="1543326242"/>
      </p:ext>
    </p:extLst>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wipe(left)">
                                      <p:cBhvr>
                                        <p:cTn id="7" dur="500"/>
                                        <p:tgtEl>
                                          <p:spTgt spid="1024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4"/>
                                        </p:tgtEl>
                                        <p:attrNameLst>
                                          <p:attrName>style.visibility</p:attrName>
                                        </p:attrNameLst>
                                      </p:cBhvr>
                                      <p:to>
                                        <p:strVal val="visible"/>
                                      </p:to>
                                    </p:set>
                                    <p:animEffect transition="in" filter="wipe(left)">
                                      <p:cBhvr>
                                        <p:cTn id="12" dur="500"/>
                                        <p:tgtEl>
                                          <p:spTgt spid="1024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02440"/>
                                        </p:tgtEl>
                                        <p:attrNameLst>
                                          <p:attrName>style.visibility</p:attrName>
                                        </p:attrNameLst>
                                      </p:cBhvr>
                                      <p:to>
                                        <p:strVal val="visible"/>
                                      </p:to>
                                    </p:set>
                                    <p:animEffect transition="in" filter="box(out)">
                                      <p:cBhvr>
                                        <p:cTn id="17" dur="500"/>
                                        <p:tgtEl>
                                          <p:spTgt spid="1024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102441"/>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499"/>
                                          </p:stCondLst>
                                        </p:cTn>
                                        <p:tgtEl>
                                          <p:spTgt spid="102434"/>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02436"/>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2435"/>
                                        </p:tgtEl>
                                        <p:attrNameLst>
                                          <p:attrName>style.visibility</p:attrName>
                                        </p:attrNameLst>
                                      </p:cBhvr>
                                      <p:to>
                                        <p:strVal val="visible"/>
                                      </p:to>
                                    </p:set>
                                    <p:animEffect transition="in" filter="wipe(left)">
                                      <p:cBhvr>
                                        <p:cTn id="34" dur="500"/>
                                        <p:tgtEl>
                                          <p:spTgt spid="1024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8" fill="hold" nodeType="clickEffect">
                                  <p:stCondLst>
                                    <p:cond delay="0"/>
                                  </p:stCondLst>
                                  <p:childTnLst>
                                    <p:set>
                                      <p:cBhvr>
                                        <p:cTn id="38" dur="1" fill="hold">
                                          <p:stCondLst>
                                            <p:cond delay="0"/>
                                          </p:stCondLst>
                                        </p:cTn>
                                        <p:tgtEl>
                                          <p:spTgt spid="102403"/>
                                        </p:tgtEl>
                                        <p:attrNameLst>
                                          <p:attrName>style.visibility</p:attrName>
                                        </p:attrNameLst>
                                      </p:cBhvr>
                                      <p:to>
                                        <p:strVal val="visible"/>
                                      </p:to>
                                    </p:set>
                                    <p:anim calcmode="lin" valueType="num">
                                      <p:cBhvr additive="base">
                                        <p:cTn id="39" dur="500" fill="hold"/>
                                        <p:tgtEl>
                                          <p:spTgt spid="102403"/>
                                        </p:tgtEl>
                                        <p:attrNameLst>
                                          <p:attrName>ppt_x</p:attrName>
                                        </p:attrNameLst>
                                      </p:cBhvr>
                                      <p:tavLst>
                                        <p:tav tm="0">
                                          <p:val>
                                            <p:strVal val="0-#ppt_w/2"/>
                                          </p:val>
                                        </p:tav>
                                        <p:tav tm="100000">
                                          <p:val>
                                            <p:strVal val="#ppt_x"/>
                                          </p:val>
                                        </p:tav>
                                      </p:tavLst>
                                    </p:anim>
                                    <p:anim calcmode="lin" valueType="num">
                                      <p:cBhvr additive="base">
                                        <p:cTn id="40" dur="500" fill="hold"/>
                                        <p:tgtEl>
                                          <p:spTgt spid="102403"/>
                                        </p:tgtEl>
                                        <p:attrNameLst>
                                          <p:attrName>ppt_y</p:attrName>
                                        </p:attrNameLst>
                                      </p:cBhvr>
                                      <p:tavLst>
                                        <p:tav tm="0">
                                          <p:val>
                                            <p:strVal val="#ppt_y"/>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02405"/>
                                        </p:tgtEl>
                                        <p:attrNameLst>
                                          <p:attrName>style.visibility</p:attrName>
                                        </p:attrNameLst>
                                      </p:cBhvr>
                                      <p:to>
                                        <p:strVal val="visible"/>
                                      </p:to>
                                    </p:set>
                                    <p:animEffect transition="in" filter="wipe(left)">
                                      <p:cBhvr>
                                        <p:cTn id="45" dur="500"/>
                                        <p:tgtEl>
                                          <p:spTgt spid="102405"/>
                                        </p:tgtEl>
                                      </p:cBhvr>
                                    </p:animEffec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additive="base">
                                        <p:cTn id="50" dur="500" fill="hold"/>
                                        <p:tgtEl>
                                          <p:spTgt spid="2"/>
                                        </p:tgtEl>
                                        <p:attrNameLst>
                                          <p:attrName>ppt_x</p:attrName>
                                        </p:attrNameLst>
                                      </p:cBhvr>
                                      <p:tavLst>
                                        <p:tav tm="0">
                                          <p:val>
                                            <p:strVal val="0-#ppt_w/2"/>
                                          </p:val>
                                        </p:tav>
                                        <p:tav tm="100000">
                                          <p:val>
                                            <p:strVal val="#ppt_x"/>
                                          </p:val>
                                        </p:tav>
                                      </p:tavLst>
                                    </p:anim>
                                    <p:anim calcmode="lin" valueType="num">
                                      <p:cBhvr additive="base">
                                        <p:cTn id="51" dur="500" fill="hold"/>
                                        <p:tgtEl>
                                          <p:spTgt spid="2"/>
                                        </p:tgtEl>
                                        <p:attrNameLst>
                                          <p:attrName>ppt_y</p:attrName>
                                        </p:attrNameLst>
                                      </p:cBhvr>
                                      <p:tavLst>
                                        <p:tav tm="0">
                                          <p:val>
                                            <p:strVal val="#ppt_y"/>
                                          </p:val>
                                        </p:tav>
                                        <p:tav tm="100000">
                                          <p:val>
                                            <p:strVal val="#ppt_y"/>
                                          </p:val>
                                        </p:tav>
                                      </p:tavLst>
                                    </p:anim>
                                  </p:childTnLst>
                                </p:cTn>
                              </p:par>
                              <p:par>
                                <p:cTn id="52" presetID="1" presetClass="entr" presetSubtype="0" fill="hold" nodeType="withEffect">
                                  <p:stCondLst>
                                    <p:cond delay="0"/>
                                  </p:stCondLst>
                                  <p:childTnLst>
                                    <p:set>
                                      <p:cBhvr>
                                        <p:cTn id="5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utoUpdateAnimBg="0"/>
      <p:bldP spid="102404" grpId="0" autoUpdateAnimBg="0"/>
      <p:bldP spid="102435" grpId="0" autoUpdateAnimBg="0"/>
      <p:bldP spid="10244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136525" y="989013"/>
            <a:ext cx="5502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solidFill>
                  <a:srgbClr val="3333FF"/>
                </a:solidFill>
              </a:rPr>
              <a:t>Due to a Current in a Straight Line</a:t>
            </a:r>
          </a:p>
        </p:txBody>
      </p:sp>
      <p:sp>
        <p:nvSpPr>
          <p:cNvPr id="7171" name="Text Box 3"/>
          <p:cNvSpPr txBox="1">
            <a:spLocks noChangeArrowheads="1"/>
          </p:cNvSpPr>
          <p:nvPr/>
        </p:nvSpPr>
        <p:spPr bwMode="auto">
          <a:xfrm>
            <a:off x="136525" y="66675"/>
            <a:ext cx="87026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例：载流直导线长</a:t>
            </a:r>
            <a:r>
              <a:rPr lang="en-US" altLang="zh-CN" sz="2800" i="1">
                <a:solidFill>
                  <a:srgbClr val="3333FF"/>
                </a:solidFill>
              </a:rPr>
              <a:t>L </a:t>
            </a:r>
            <a:r>
              <a:rPr lang="en-US" altLang="zh-CN" sz="2800">
                <a:solidFill>
                  <a:srgbClr val="3333FF"/>
                </a:solidFill>
              </a:rPr>
              <a:t>,</a:t>
            </a:r>
            <a:r>
              <a:rPr lang="zh-CN" altLang="en-US" sz="2800">
                <a:solidFill>
                  <a:srgbClr val="3333FF"/>
                </a:solidFill>
              </a:rPr>
              <a:t>电流强度为 </a:t>
            </a:r>
            <a:r>
              <a:rPr lang="en-US" altLang="zh-CN" sz="2800" i="1">
                <a:solidFill>
                  <a:srgbClr val="3333FF"/>
                </a:solidFill>
              </a:rPr>
              <a:t>I</a:t>
            </a:r>
            <a:r>
              <a:rPr lang="zh-CN" altLang="en-US" sz="2800">
                <a:solidFill>
                  <a:srgbClr val="3333FF"/>
                </a:solidFill>
              </a:rPr>
              <a:t>，求距导线垂直距离为 </a:t>
            </a:r>
            <a:r>
              <a:rPr lang="en-US" altLang="zh-CN" sz="2800" i="1">
                <a:solidFill>
                  <a:srgbClr val="3333FF"/>
                </a:solidFill>
              </a:rPr>
              <a:t>a </a:t>
            </a:r>
            <a:r>
              <a:rPr lang="zh-CN" altLang="en-US" sz="2800">
                <a:solidFill>
                  <a:srgbClr val="3333FF"/>
                </a:solidFill>
              </a:rPr>
              <a:t>处的磁感应强度</a:t>
            </a:r>
            <a:r>
              <a:rPr lang="en-US" altLang="zh-CN" sz="2800">
                <a:solidFill>
                  <a:srgbClr val="3333FF"/>
                </a:solidFill>
              </a:rPr>
              <a:t>.</a:t>
            </a:r>
          </a:p>
        </p:txBody>
      </p:sp>
      <p:grpSp>
        <p:nvGrpSpPr>
          <p:cNvPr id="2" name="Group 4"/>
          <p:cNvGrpSpPr>
            <a:grpSpLocks/>
          </p:cNvGrpSpPr>
          <p:nvPr/>
        </p:nvGrpSpPr>
        <p:grpSpPr bwMode="auto">
          <a:xfrm>
            <a:off x="5815013" y="1093788"/>
            <a:ext cx="1905000" cy="2971800"/>
            <a:chOff x="4152" y="624"/>
            <a:chExt cx="1200" cy="1872"/>
          </a:xfrm>
        </p:grpSpPr>
        <p:sp>
          <p:nvSpPr>
            <p:cNvPr id="128005" name="AutoShape 5"/>
            <p:cNvSpPr>
              <a:spLocks noChangeArrowheads="1"/>
            </p:cNvSpPr>
            <p:nvPr/>
          </p:nvSpPr>
          <p:spPr bwMode="auto">
            <a:xfrm>
              <a:off x="4152" y="624"/>
              <a:ext cx="48" cy="1872"/>
            </a:xfrm>
            <a:prstGeom prst="can">
              <a:avLst>
                <a:gd name="adj" fmla="val 174958"/>
              </a:avLst>
            </a:prstGeom>
            <a:gradFill rotWithShape="0">
              <a:gsLst>
                <a:gs pos="0">
                  <a:schemeClr val="bg2">
                    <a:gamma/>
                    <a:shade val="46275"/>
                    <a:invGamma/>
                  </a:schemeClr>
                </a:gs>
                <a:gs pos="50000">
                  <a:schemeClr val="bg2"/>
                </a:gs>
                <a:gs pos="100000">
                  <a:schemeClr val="bg2">
                    <a:gamma/>
                    <a:shade val="46275"/>
                    <a:invGamma/>
                  </a:schemeClr>
                </a:gs>
              </a:gsLst>
              <a:lin ang="0" scaled="1"/>
            </a:gradFill>
            <a:ln w="9525">
              <a:noFill/>
              <a:round/>
              <a:headEnd/>
              <a:tailEnd/>
            </a:ln>
            <a:effectLst/>
          </p:spPr>
          <p:txBody>
            <a:bodyPr wrap="none" anchor="ctr"/>
            <a:lstStyle/>
            <a:p>
              <a:pPr algn="ctr">
                <a:defRPr/>
              </a:pPr>
              <a:endParaRPr lang="en-US"/>
            </a:p>
          </p:txBody>
        </p:sp>
        <p:sp>
          <p:nvSpPr>
            <p:cNvPr id="7204" name="Text Box 6"/>
            <p:cNvSpPr txBox="1">
              <a:spLocks noChangeArrowheads="1"/>
            </p:cNvSpPr>
            <p:nvPr/>
          </p:nvSpPr>
          <p:spPr bwMode="auto">
            <a:xfrm>
              <a:off x="4998" y="168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p</a:t>
              </a:r>
            </a:p>
          </p:txBody>
        </p:sp>
        <p:sp>
          <p:nvSpPr>
            <p:cNvPr id="7205" name="Freeform 7"/>
            <p:cNvSpPr>
              <a:spLocks/>
            </p:cNvSpPr>
            <p:nvPr/>
          </p:nvSpPr>
          <p:spPr bwMode="auto">
            <a:xfrm>
              <a:off x="4152" y="1728"/>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206" name="Text Box 8"/>
            <p:cNvSpPr txBox="1">
              <a:spLocks noChangeArrowheads="1"/>
            </p:cNvSpPr>
            <p:nvPr/>
          </p:nvSpPr>
          <p:spPr bwMode="auto">
            <a:xfrm>
              <a:off x="4404" y="16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a</a:t>
              </a:r>
            </a:p>
          </p:txBody>
        </p:sp>
        <p:sp>
          <p:nvSpPr>
            <p:cNvPr id="7207" name="Freeform 9"/>
            <p:cNvSpPr>
              <a:spLocks/>
            </p:cNvSpPr>
            <p:nvPr/>
          </p:nvSpPr>
          <p:spPr bwMode="auto">
            <a:xfrm>
              <a:off x="4170" y="1008"/>
              <a:ext cx="6" cy="258"/>
            </a:xfrm>
            <a:custGeom>
              <a:avLst/>
              <a:gdLst>
                <a:gd name="T0" fmla="*/ 0 w 6"/>
                <a:gd name="T1" fmla="*/ 258 h 258"/>
                <a:gd name="T2" fmla="*/ 6 w 6"/>
                <a:gd name="T3" fmla="*/ 0 h 258"/>
                <a:gd name="T4" fmla="*/ 0 60000 65536"/>
                <a:gd name="T5" fmla="*/ 0 60000 65536"/>
                <a:gd name="T6" fmla="*/ 0 w 6"/>
                <a:gd name="T7" fmla="*/ 0 h 258"/>
                <a:gd name="T8" fmla="*/ 6 w 6"/>
                <a:gd name="T9" fmla="*/ 258 h 258"/>
              </a:gdLst>
              <a:ahLst/>
              <a:cxnLst>
                <a:cxn ang="T4">
                  <a:pos x="T0" y="T1"/>
                </a:cxn>
                <a:cxn ang="T5">
                  <a:pos x="T2" y="T3"/>
                </a:cxn>
              </a:cxnLst>
              <a:rect l="T6" t="T7" r="T8" b="T9"/>
              <a:pathLst>
                <a:path w="6" h="258">
                  <a:moveTo>
                    <a:pt x="0" y="258"/>
                  </a:moveTo>
                  <a:lnTo>
                    <a:pt x="6" y="0"/>
                  </a:lnTo>
                </a:path>
              </a:pathLst>
            </a:custGeom>
            <a:noFill/>
            <a:ln w="5715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3" name="Group 10"/>
          <p:cNvGrpSpPr>
            <a:grpSpLocks/>
          </p:cNvGrpSpPr>
          <p:nvPr/>
        </p:nvGrpSpPr>
        <p:grpSpPr bwMode="auto">
          <a:xfrm>
            <a:off x="5053013" y="1909763"/>
            <a:ext cx="2428875" cy="879475"/>
            <a:chOff x="3672" y="1138"/>
            <a:chExt cx="1530" cy="554"/>
          </a:xfrm>
        </p:grpSpPr>
        <p:graphicFrame>
          <p:nvGraphicFramePr>
            <p:cNvPr id="7200" name="Object 11"/>
            <p:cNvGraphicFramePr>
              <a:graphicFrameLocks noChangeAspect="1"/>
            </p:cNvGraphicFramePr>
            <p:nvPr/>
          </p:nvGraphicFramePr>
          <p:xfrm>
            <a:off x="3672" y="1138"/>
            <a:ext cx="420" cy="320"/>
          </p:xfrm>
          <a:graphic>
            <a:graphicData uri="http://schemas.openxmlformats.org/presentationml/2006/ole">
              <mc:AlternateContent xmlns:mc="http://schemas.openxmlformats.org/markup-compatibility/2006">
                <mc:Choice xmlns:v="urn:schemas-microsoft-com:vml" Requires="v">
                  <p:oleObj spid="_x0000_s39358" name="公式" r:id="rId3" imgW="266469" imgH="203024" progId="Equation.3">
                    <p:embed/>
                  </p:oleObj>
                </mc:Choice>
                <mc:Fallback>
                  <p:oleObj name="公式" r:id="rId3" imgW="266469"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2" y="1138"/>
                          <a:ext cx="42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01" name="Freeform 12"/>
            <p:cNvSpPr>
              <a:spLocks/>
            </p:cNvSpPr>
            <p:nvPr/>
          </p:nvSpPr>
          <p:spPr bwMode="auto">
            <a:xfrm>
              <a:off x="4176" y="1236"/>
              <a:ext cx="1026" cy="456"/>
            </a:xfrm>
            <a:custGeom>
              <a:avLst/>
              <a:gdLst>
                <a:gd name="T0" fmla="*/ 0 w 1026"/>
                <a:gd name="T1" fmla="*/ 0 h 456"/>
                <a:gd name="T2" fmla="*/ 1026 w 1026"/>
                <a:gd name="T3" fmla="*/ 456 h 456"/>
                <a:gd name="T4" fmla="*/ 0 60000 65536"/>
                <a:gd name="T5" fmla="*/ 0 60000 65536"/>
                <a:gd name="T6" fmla="*/ 0 w 1026"/>
                <a:gd name="T7" fmla="*/ 0 h 456"/>
                <a:gd name="T8" fmla="*/ 1026 w 1026"/>
                <a:gd name="T9" fmla="*/ 456 h 456"/>
              </a:gdLst>
              <a:ahLst/>
              <a:cxnLst>
                <a:cxn ang="T4">
                  <a:pos x="T0" y="T1"/>
                </a:cxn>
                <a:cxn ang="T5">
                  <a:pos x="T2" y="T3"/>
                </a:cxn>
              </a:cxnLst>
              <a:rect l="T6" t="T7" r="T8" b="T9"/>
              <a:pathLst>
                <a:path w="1026" h="456">
                  <a:moveTo>
                    <a:pt x="0" y="0"/>
                  </a:moveTo>
                  <a:lnTo>
                    <a:pt x="1026" y="456"/>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7202" name="Object 13"/>
            <p:cNvGraphicFramePr>
              <a:graphicFrameLocks noChangeAspect="1"/>
            </p:cNvGraphicFramePr>
            <p:nvPr/>
          </p:nvGraphicFramePr>
          <p:xfrm>
            <a:off x="4584" y="1248"/>
            <a:ext cx="200" cy="240"/>
          </p:xfrm>
          <a:graphic>
            <a:graphicData uri="http://schemas.openxmlformats.org/presentationml/2006/ole">
              <mc:AlternateContent xmlns:mc="http://schemas.openxmlformats.org/markup-compatibility/2006">
                <mc:Choice xmlns:v="urn:schemas-microsoft-com:vml" Requires="v">
                  <p:oleObj spid="_x0000_s39359" name="公式" r:id="rId5" imgW="126835" imgH="152202" progId="Equation.3">
                    <p:embed/>
                  </p:oleObj>
                </mc:Choice>
                <mc:Fallback>
                  <p:oleObj name="公式" r:id="rId5" imgW="126835" imgH="15220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84" y="1248"/>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28014" name="Text Box 14"/>
          <p:cNvSpPr txBox="1">
            <a:spLocks noChangeArrowheads="1"/>
          </p:cNvSpPr>
          <p:nvPr/>
        </p:nvSpPr>
        <p:spPr bwMode="auto">
          <a:xfrm>
            <a:off x="304800" y="1690688"/>
            <a:ext cx="901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解：</a:t>
            </a:r>
          </a:p>
        </p:txBody>
      </p:sp>
      <p:graphicFrame>
        <p:nvGraphicFramePr>
          <p:cNvPr id="128015" name="Object 15"/>
          <p:cNvGraphicFramePr>
            <a:graphicFrameLocks/>
          </p:cNvGraphicFramePr>
          <p:nvPr/>
        </p:nvGraphicFramePr>
        <p:xfrm>
          <a:off x="1219200" y="1524000"/>
          <a:ext cx="2263775" cy="952500"/>
        </p:xfrm>
        <a:graphic>
          <a:graphicData uri="http://schemas.openxmlformats.org/presentationml/2006/ole">
            <mc:AlternateContent xmlns:mc="http://schemas.openxmlformats.org/markup-compatibility/2006">
              <mc:Choice xmlns:v="urn:schemas-microsoft-com:vml" Requires="v">
                <p:oleObj spid="_x0000_s39360" name="公式" r:id="rId7" imgW="1104900" imgH="457200" progId="Equation.3">
                  <p:embed/>
                </p:oleObj>
              </mc:Choice>
              <mc:Fallback>
                <p:oleObj name="公式" r:id="rId7" imgW="1104900" imgH="4572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1524000"/>
                        <a:ext cx="22637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8016" name="Object 16"/>
          <p:cNvGraphicFramePr>
            <a:graphicFrameLocks/>
          </p:cNvGraphicFramePr>
          <p:nvPr/>
        </p:nvGraphicFramePr>
        <p:xfrm>
          <a:off x="381000" y="2438400"/>
          <a:ext cx="2320925" cy="917575"/>
        </p:xfrm>
        <a:graphic>
          <a:graphicData uri="http://schemas.openxmlformats.org/presentationml/2006/ole">
            <mc:AlternateContent xmlns:mc="http://schemas.openxmlformats.org/markup-compatibility/2006">
              <mc:Choice xmlns:v="urn:schemas-microsoft-com:vml" Requires="v">
                <p:oleObj spid="_x0000_s39361" name="公式" r:id="rId9" imgW="1155700" imgH="431800" progId="Equation.3">
                  <p:embed/>
                </p:oleObj>
              </mc:Choice>
              <mc:Fallback>
                <p:oleObj name="公式" r:id="rId9" imgW="1155700" imgH="431800" progId="Equation.3">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000" y="2438400"/>
                        <a:ext cx="2320925" cy="91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8017" name="Text Box 17"/>
          <p:cNvSpPr txBox="1">
            <a:spLocks noChangeArrowheads="1"/>
          </p:cNvSpPr>
          <p:nvPr/>
        </p:nvSpPr>
        <p:spPr bwMode="auto">
          <a:xfrm>
            <a:off x="5868988" y="1627188"/>
            <a:ext cx="517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a:t>
            </a:r>
          </a:p>
        </p:txBody>
      </p:sp>
      <p:grpSp>
        <p:nvGrpSpPr>
          <p:cNvPr id="4" name="Group 18"/>
          <p:cNvGrpSpPr>
            <a:grpSpLocks/>
          </p:cNvGrpSpPr>
          <p:nvPr/>
        </p:nvGrpSpPr>
        <p:grpSpPr bwMode="auto">
          <a:xfrm>
            <a:off x="7643813" y="2617788"/>
            <a:ext cx="723900" cy="400050"/>
            <a:chOff x="4896" y="1584"/>
            <a:chExt cx="456" cy="252"/>
          </a:xfrm>
        </p:grpSpPr>
        <p:sp>
          <p:nvSpPr>
            <p:cNvPr id="7198" name="AutoShape 19"/>
            <p:cNvSpPr>
              <a:spLocks noChangeArrowheads="1"/>
            </p:cNvSpPr>
            <p:nvPr/>
          </p:nvSpPr>
          <p:spPr bwMode="auto">
            <a:xfrm>
              <a:off x="4896" y="1584"/>
              <a:ext cx="192" cy="240"/>
            </a:xfrm>
            <a:prstGeom prst="flowChartSummingJunction">
              <a:avLst/>
            </a:prstGeom>
            <a:solidFill>
              <a:srgbClr val="FFFFFF"/>
            </a:solidFill>
            <a:ln w="3810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7199" name="Object 20"/>
            <p:cNvGraphicFramePr>
              <a:graphicFrameLocks noChangeAspect="1"/>
            </p:cNvGraphicFramePr>
            <p:nvPr/>
          </p:nvGraphicFramePr>
          <p:xfrm>
            <a:off x="5136" y="1584"/>
            <a:ext cx="216" cy="252"/>
          </p:xfrm>
          <a:graphic>
            <a:graphicData uri="http://schemas.openxmlformats.org/presentationml/2006/ole">
              <mc:AlternateContent xmlns:mc="http://schemas.openxmlformats.org/markup-compatibility/2006">
                <mc:Choice xmlns:v="urn:schemas-microsoft-com:vml" Requires="v">
                  <p:oleObj spid="_x0000_s39362" name="公式" r:id="rId11" imgW="164957" imgH="190335" progId="Equation.3">
                    <p:embed/>
                  </p:oleObj>
                </mc:Choice>
                <mc:Fallback>
                  <p:oleObj name="公式"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6" y="1584"/>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8021" name="Object 21"/>
          <p:cNvGraphicFramePr>
            <a:graphicFrameLocks noChangeAspect="1"/>
          </p:cNvGraphicFramePr>
          <p:nvPr/>
        </p:nvGraphicFramePr>
        <p:xfrm>
          <a:off x="304800" y="3278188"/>
          <a:ext cx="3276600" cy="1065212"/>
        </p:xfrm>
        <a:graphic>
          <a:graphicData uri="http://schemas.openxmlformats.org/presentationml/2006/ole">
            <mc:AlternateContent xmlns:mc="http://schemas.openxmlformats.org/markup-compatibility/2006">
              <mc:Choice xmlns:v="urn:schemas-microsoft-com:vml" Requires="v">
                <p:oleObj spid="_x0000_s39363" name="公式" r:id="rId13" imgW="1612900" imgH="469900" progId="Equation.3">
                  <p:embed/>
                </p:oleObj>
              </mc:Choice>
              <mc:Fallback>
                <p:oleObj name="公式" r:id="rId13" imgW="1612900" imgH="4699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04800" y="3278188"/>
                        <a:ext cx="3276600" cy="1065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2"/>
          <p:cNvGrpSpPr>
            <a:grpSpLocks/>
          </p:cNvGrpSpPr>
          <p:nvPr/>
        </p:nvGrpSpPr>
        <p:grpSpPr bwMode="auto">
          <a:xfrm>
            <a:off x="5453063" y="2236788"/>
            <a:ext cx="666750" cy="814387"/>
            <a:chOff x="3924" y="1344"/>
            <a:chExt cx="420" cy="513"/>
          </a:xfrm>
        </p:grpSpPr>
        <p:sp>
          <p:nvSpPr>
            <p:cNvPr id="7196" name="Text Box 23"/>
            <p:cNvSpPr txBox="1">
              <a:spLocks noChangeArrowheads="1"/>
            </p:cNvSpPr>
            <p:nvPr/>
          </p:nvSpPr>
          <p:spPr bwMode="auto">
            <a:xfrm>
              <a:off x="3924" y="153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o</a:t>
              </a:r>
            </a:p>
          </p:txBody>
        </p:sp>
        <p:sp>
          <p:nvSpPr>
            <p:cNvPr id="7197" name="Text Box 24"/>
            <p:cNvSpPr txBox="1">
              <a:spLocks noChangeArrowheads="1"/>
            </p:cNvSpPr>
            <p:nvPr/>
          </p:nvSpPr>
          <p:spPr bwMode="auto">
            <a:xfrm>
              <a:off x="4166" y="134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l</a:t>
              </a:r>
            </a:p>
          </p:txBody>
        </p:sp>
      </p:grpSp>
      <p:graphicFrame>
        <p:nvGraphicFramePr>
          <p:cNvPr id="128025" name="Object 25"/>
          <p:cNvGraphicFramePr>
            <a:graphicFrameLocks noChangeAspect="1"/>
          </p:cNvGraphicFramePr>
          <p:nvPr>
            <p:extLst>
              <p:ext uri="{D42A27DB-BD31-4B8C-83A1-F6EECF244321}">
                <p14:modId xmlns:p14="http://schemas.microsoft.com/office/powerpoint/2010/main" val="1696366450"/>
              </p:ext>
            </p:extLst>
          </p:nvPr>
        </p:nvGraphicFramePr>
        <p:xfrm>
          <a:off x="4711700" y="4330700"/>
          <a:ext cx="3941763" cy="469900"/>
        </p:xfrm>
        <a:graphic>
          <a:graphicData uri="http://schemas.openxmlformats.org/presentationml/2006/ole">
            <mc:AlternateContent xmlns:mc="http://schemas.openxmlformats.org/markup-compatibility/2006">
              <mc:Choice xmlns:v="urn:schemas-microsoft-com:vml" Requires="v">
                <p:oleObj spid="_x0000_s39364" name="Equation" r:id="rId15" imgW="1688760" imgH="203040" progId="Equation.DSMT4">
                  <p:embed/>
                </p:oleObj>
              </mc:Choice>
              <mc:Fallback>
                <p:oleObj name="Equation" r:id="rId15" imgW="1688760" imgH="203040" progId="Equation.DSMT4">
                  <p:embed/>
                  <p:pic>
                    <p:nvPicPr>
                      <p:cNvPr id="0" name=""/>
                      <p:cNvPicPr>
                        <a:picLocks noChangeAspect="1" noChangeArrowheads="1"/>
                      </p:cNvPicPr>
                      <p:nvPr/>
                    </p:nvPicPr>
                    <p:blipFill>
                      <a:blip r:embed="rId16"/>
                      <a:srcRect/>
                      <a:stretch>
                        <a:fillRect/>
                      </a:stretch>
                    </p:blipFill>
                    <p:spPr bwMode="auto">
                      <a:xfrm>
                        <a:off x="4711700" y="4330700"/>
                        <a:ext cx="3941763"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6" name="Object 26"/>
          <p:cNvGraphicFramePr>
            <a:graphicFrameLocks noChangeAspect="1"/>
          </p:cNvGraphicFramePr>
          <p:nvPr/>
        </p:nvGraphicFramePr>
        <p:xfrm>
          <a:off x="4953000" y="4762500"/>
          <a:ext cx="1981200" cy="906463"/>
        </p:xfrm>
        <a:graphic>
          <a:graphicData uri="http://schemas.openxmlformats.org/presentationml/2006/ole">
            <mc:AlternateContent xmlns:mc="http://schemas.openxmlformats.org/markup-compatibility/2006">
              <mc:Choice xmlns:v="urn:schemas-microsoft-com:vml" Requires="v">
                <p:oleObj spid="_x0000_s39365" name="公式" r:id="rId17" imgW="939392" imgH="431613" progId="Equation.3">
                  <p:embed/>
                </p:oleObj>
              </mc:Choice>
              <mc:Fallback>
                <p:oleObj name="公式" r:id="rId17" imgW="939392" imgH="431613"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4762500"/>
                        <a:ext cx="1981200" cy="906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7" name="Object 27"/>
          <p:cNvGraphicFramePr>
            <a:graphicFrameLocks noChangeAspect="1"/>
          </p:cNvGraphicFramePr>
          <p:nvPr/>
        </p:nvGraphicFramePr>
        <p:xfrm>
          <a:off x="4953000" y="5665788"/>
          <a:ext cx="2590800" cy="963612"/>
        </p:xfrm>
        <a:graphic>
          <a:graphicData uri="http://schemas.openxmlformats.org/presentationml/2006/ole">
            <mc:AlternateContent xmlns:mc="http://schemas.openxmlformats.org/markup-compatibility/2006">
              <mc:Choice xmlns:v="urn:schemas-microsoft-com:vml" Requires="v">
                <p:oleObj spid="_x0000_s39366" name="公式" r:id="rId19" imgW="1422400" imgH="431800" progId="Equation.3">
                  <p:embed/>
                </p:oleObj>
              </mc:Choice>
              <mc:Fallback>
                <p:oleObj name="公式" r:id="rId19" imgW="1422400" imgH="43180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953000" y="5665788"/>
                        <a:ext cx="2590800" cy="963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8" name="Object 28"/>
          <p:cNvGraphicFramePr>
            <a:graphicFrameLocks noChangeAspect="1"/>
          </p:cNvGraphicFramePr>
          <p:nvPr/>
        </p:nvGraphicFramePr>
        <p:xfrm>
          <a:off x="381000" y="4343400"/>
          <a:ext cx="3810000" cy="1143000"/>
        </p:xfrm>
        <a:graphic>
          <a:graphicData uri="http://schemas.openxmlformats.org/presentationml/2006/ole">
            <mc:AlternateContent xmlns:mc="http://schemas.openxmlformats.org/markup-compatibility/2006">
              <mc:Choice xmlns:v="urn:schemas-microsoft-com:vml" Requires="v">
                <p:oleObj spid="_x0000_s39367" name="公式" r:id="rId21" imgW="1689100" imgH="508000" progId="Equation.3">
                  <p:embed/>
                </p:oleObj>
              </mc:Choice>
              <mc:Fallback>
                <p:oleObj name="公式" r:id="rId21" imgW="1689100" imgH="508000"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81000" y="4343400"/>
                        <a:ext cx="38100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8029" name="Object 29"/>
          <p:cNvGraphicFramePr>
            <a:graphicFrameLocks noChangeAspect="1"/>
          </p:cNvGraphicFramePr>
          <p:nvPr/>
        </p:nvGraphicFramePr>
        <p:xfrm>
          <a:off x="290513" y="5562600"/>
          <a:ext cx="2605087" cy="1295400"/>
        </p:xfrm>
        <a:graphic>
          <a:graphicData uri="http://schemas.openxmlformats.org/presentationml/2006/ole">
            <mc:AlternateContent xmlns:mc="http://schemas.openxmlformats.org/markup-compatibility/2006">
              <mc:Choice xmlns:v="urn:schemas-microsoft-com:vml" Requires="v">
                <p:oleObj spid="_x0000_s39368" name="公式" r:id="rId23" imgW="1104900" imgH="508000" progId="Equation.3">
                  <p:embed/>
                </p:oleObj>
              </mc:Choice>
              <mc:Fallback>
                <p:oleObj name="公式" r:id="rId23" imgW="1104900" imgH="50800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0513" y="5562600"/>
                        <a:ext cx="2605087"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0"/>
          <p:cNvGrpSpPr>
            <a:grpSpLocks/>
          </p:cNvGrpSpPr>
          <p:nvPr/>
        </p:nvGrpSpPr>
        <p:grpSpPr bwMode="auto">
          <a:xfrm>
            <a:off x="5781675" y="636588"/>
            <a:ext cx="1765300" cy="3429000"/>
            <a:chOff x="4141" y="336"/>
            <a:chExt cx="1112" cy="2160"/>
          </a:xfrm>
        </p:grpSpPr>
        <p:sp>
          <p:nvSpPr>
            <p:cNvPr id="7189" name="Oval 31"/>
            <p:cNvSpPr>
              <a:spLocks noChangeArrowheads="1"/>
            </p:cNvSpPr>
            <p:nvPr/>
          </p:nvSpPr>
          <p:spPr bwMode="auto">
            <a:xfrm>
              <a:off x="5208" y="168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7190" name="Group 32"/>
            <p:cNvGrpSpPr>
              <a:grpSpLocks/>
            </p:cNvGrpSpPr>
            <p:nvPr/>
          </p:nvGrpSpPr>
          <p:grpSpPr bwMode="auto">
            <a:xfrm>
              <a:off x="4141" y="336"/>
              <a:ext cx="1091" cy="2160"/>
              <a:chOff x="4141" y="336"/>
              <a:chExt cx="1091" cy="2160"/>
            </a:xfrm>
          </p:grpSpPr>
          <p:sp>
            <p:nvSpPr>
              <p:cNvPr id="7191" name="Line 33"/>
              <p:cNvSpPr>
                <a:spLocks noChangeShapeType="1"/>
              </p:cNvSpPr>
              <p:nvPr/>
            </p:nvSpPr>
            <p:spPr bwMode="auto">
              <a:xfrm flipV="1">
                <a:off x="4176" y="1728"/>
                <a:ext cx="1056" cy="7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2" name="Text Box 34"/>
              <p:cNvSpPr txBox="1">
                <a:spLocks noChangeArrowheads="1"/>
              </p:cNvSpPr>
              <p:nvPr/>
            </p:nvSpPr>
            <p:spPr bwMode="auto">
              <a:xfrm>
                <a:off x="4141" y="201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a:t>
                </a:r>
                <a:r>
                  <a:rPr lang="en-US" altLang="zh-CN" sz="2800" b="0" baseline="-25000">
                    <a:solidFill>
                      <a:srgbClr val="3333FF"/>
                    </a:solidFill>
                    <a:sym typeface="Symbol" pitchFamily="18" charset="2"/>
                  </a:rPr>
                  <a:t>1</a:t>
                </a:r>
                <a:endParaRPr lang="en-US" altLang="zh-CN" sz="2800" b="0">
                  <a:solidFill>
                    <a:srgbClr val="3333FF"/>
                  </a:solidFill>
                </a:endParaRPr>
              </a:p>
            </p:txBody>
          </p:sp>
          <p:sp>
            <p:nvSpPr>
              <p:cNvPr id="7193" name="Text Box 35"/>
              <p:cNvSpPr txBox="1">
                <a:spLocks noChangeArrowheads="1"/>
              </p:cNvSpPr>
              <p:nvPr/>
            </p:nvSpPr>
            <p:spPr bwMode="auto">
              <a:xfrm>
                <a:off x="4179" y="39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a:t>
                </a:r>
                <a:r>
                  <a:rPr lang="en-US" altLang="zh-CN" sz="2800" b="0" baseline="-25000">
                    <a:solidFill>
                      <a:srgbClr val="3333FF"/>
                    </a:solidFill>
                    <a:sym typeface="Symbol" pitchFamily="18" charset="2"/>
                  </a:rPr>
                  <a:t>2</a:t>
                </a:r>
                <a:endParaRPr lang="en-US" altLang="zh-CN" sz="2800" b="0">
                  <a:solidFill>
                    <a:srgbClr val="3333FF"/>
                  </a:solidFill>
                </a:endParaRPr>
              </a:p>
            </p:txBody>
          </p:sp>
          <p:sp>
            <p:nvSpPr>
              <p:cNvPr id="7194" name="Freeform 36"/>
              <p:cNvSpPr>
                <a:spLocks/>
              </p:cNvSpPr>
              <p:nvPr/>
            </p:nvSpPr>
            <p:spPr bwMode="auto">
              <a:xfrm>
                <a:off x="4176" y="630"/>
                <a:ext cx="1056" cy="1050"/>
              </a:xfrm>
              <a:custGeom>
                <a:avLst/>
                <a:gdLst>
                  <a:gd name="T0" fmla="*/ 0 w 1056"/>
                  <a:gd name="T1" fmla="*/ 0 h 1050"/>
                  <a:gd name="T2" fmla="*/ 1056 w 1056"/>
                  <a:gd name="T3" fmla="*/ 1050 h 1050"/>
                  <a:gd name="T4" fmla="*/ 0 60000 65536"/>
                  <a:gd name="T5" fmla="*/ 0 60000 65536"/>
                  <a:gd name="T6" fmla="*/ 0 w 1056"/>
                  <a:gd name="T7" fmla="*/ 0 h 1050"/>
                  <a:gd name="T8" fmla="*/ 1056 w 1056"/>
                  <a:gd name="T9" fmla="*/ 1050 h 1050"/>
                </a:gdLst>
                <a:ahLst/>
                <a:cxnLst>
                  <a:cxn ang="T4">
                    <a:pos x="T0" y="T1"/>
                  </a:cxn>
                  <a:cxn ang="T5">
                    <a:pos x="T2" y="T3"/>
                  </a:cxn>
                </a:cxnLst>
                <a:rect l="T6" t="T7" r="T8" b="T9"/>
                <a:pathLst>
                  <a:path w="1056" h="1050">
                    <a:moveTo>
                      <a:pt x="0" y="0"/>
                    </a:moveTo>
                    <a:lnTo>
                      <a:pt x="1056" y="105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5" name="Line 37"/>
              <p:cNvSpPr>
                <a:spLocks noChangeShapeType="1"/>
              </p:cNvSpPr>
              <p:nvPr/>
            </p:nvSpPr>
            <p:spPr bwMode="auto">
              <a:xfrm flipV="1">
                <a:off x="4176" y="336"/>
                <a:ext cx="0" cy="2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7187" name="Object 38"/>
          <p:cNvGraphicFramePr>
            <a:graphicFrameLocks noChangeAspect="1"/>
          </p:cNvGraphicFramePr>
          <p:nvPr/>
        </p:nvGraphicFramePr>
        <p:xfrm>
          <a:off x="228600" y="990600"/>
          <a:ext cx="349250" cy="430213"/>
        </p:xfrm>
        <a:graphic>
          <a:graphicData uri="http://schemas.openxmlformats.org/presentationml/2006/ole">
            <mc:AlternateContent xmlns:mc="http://schemas.openxmlformats.org/markup-compatibility/2006">
              <mc:Choice xmlns:v="urn:schemas-microsoft-com:vml" Requires="v">
                <p:oleObj spid="_x0000_s39369" name="公式" r:id="rId25" imgW="164957" imgH="203024" progId="Equation.3">
                  <p:embed/>
                </p:oleObj>
              </mc:Choice>
              <mc:Fallback>
                <p:oleObj name="公式" r:id="rId25" imgW="164957" imgH="203024"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28600" y="990600"/>
                        <a:ext cx="3492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8" name="Line 39"/>
          <p:cNvSpPr>
            <a:spLocks noChangeShapeType="1"/>
          </p:cNvSpPr>
          <p:nvPr/>
        </p:nvSpPr>
        <p:spPr bwMode="auto">
          <a:xfrm>
            <a:off x="4572000" y="1676400"/>
            <a:ext cx="0" cy="5181600"/>
          </a:xfrm>
          <a:prstGeom prst="line">
            <a:avLst/>
          </a:prstGeom>
          <a:noFill/>
          <a:ln w="38100">
            <a:solidFill>
              <a:srgbClr val="00CC66"/>
            </a:solidFill>
            <a:prstDash val="lgDashDot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337710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801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128015"/>
                                        </p:tgtEl>
                                        <p:attrNameLst>
                                          <p:attrName>style.visibility</p:attrName>
                                        </p:attrNameLst>
                                      </p:cBhvr>
                                      <p:to>
                                        <p:strVal val="visible"/>
                                      </p:to>
                                    </p:set>
                                    <p:animEffect transition="in" filter="wipe(left)">
                                      <p:cBhvr>
                                        <p:cTn id="19" dur="500"/>
                                        <p:tgtEl>
                                          <p:spTgt spid="1280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28016"/>
                                        </p:tgtEl>
                                        <p:attrNameLst>
                                          <p:attrName>style.visibility</p:attrName>
                                        </p:attrNameLst>
                                      </p:cBhvr>
                                      <p:to>
                                        <p:strVal val="visible"/>
                                      </p:to>
                                    </p:set>
                                    <p:animEffect transition="in" filter="wipe(left)">
                                      <p:cBhvr>
                                        <p:cTn id="24" dur="500"/>
                                        <p:tgtEl>
                                          <p:spTgt spid="12801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8017"/>
                                        </p:tgtEl>
                                        <p:attrNameLst>
                                          <p:attrName>style.visibility</p:attrName>
                                        </p:attrNameLst>
                                      </p:cBhvr>
                                      <p:to>
                                        <p:strVal val="visible"/>
                                      </p:to>
                                    </p:set>
                                    <p:animEffect transition="in" filter="wipe(left)">
                                      <p:cBhvr>
                                        <p:cTn id="29" dur="500"/>
                                        <p:tgtEl>
                                          <p:spTgt spid="128017"/>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4"/>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28021"/>
                                        </p:tgtEl>
                                        <p:attrNameLst>
                                          <p:attrName>style.visibility</p:attrName>
                                        </p:attrNameLst>
                                      </p:cBhvr>
                                      <p:to>
                                        <p:strVal val="visible"/>
                                      </p:to>
                                    </p:set>
                                    <p:animEffect transition="in" filter="wipe(left)">
                                      <p:cBhvr>
                                        <p:cTn id="38" dur="500"/>
                                        <p:tgtEl>
                                          <p:spTgt spid="12802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802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80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802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28028"/>
                                        </p:tgtEl>
                                        <p:attrNameLst>
                                          <p:attrName>style.visibility</p:attrName>
                                        </p:attrNameLst>
                                      </p:cBhvr>
                                      <p:to>
                                        <p:strVal val="visible"/>
                                      </p:to>
                                    </p:set>
                                    <p:animEffect transition="in" filter="wipe(left)">
                                      <p:cBhvr>
                                        <p:cTn id="53" dur="500"/>
                                        <p:tgtEl>
                                          <p:spTgt spid="128028"/>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 presetClass="entr" presetSubtype="0" fill="hold" nodeType="clickEffect">
                                  <p:stCondLst>
                                    <p:cond delay="0"/>
                                  </p:stCondLst>
                                  <p:childTnLst>
                                    <p:set>
                                      <p:cBhvr>
                                        <p:cTn id="57" dur="1" fill="hold">
                                          <p:stCondLst>
                                            <p:cond delay="499"/>
                                          </p:stCondLst>
                                        </p:cTn>
                                        <p:tgtEl>
                                          <p:spTgt spid="6"/>
                                        </p:tgtEl>
                                        <p:attrNameLst>
                                          <p:attrName>style.visibility</p:attrName>
                                        </p:attrNameLst>
                                      </p:cBhvr>
                                      <p:to>
                                        <p:strVal val="visible"/>
                                      </p:to>
                                    </p:se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28029"/>
                                        </p:tgtEl>
                                        <p:attrNameLst>
                                          <p:attrName>style.visibility</p:attrName>
                                        </p:attrNameLst>
                                      </p:cBhvr>
                                      <p:to>
                                        <p:strVal val="visible"/>
                                      </p:to>
                                    </p:set>
                                    <p:animEffect transition="in" filter="wipe(left)">
                                      <p:cBhvr>
                                        <p:cTn id="62" dur="500"/>
                                        <p:tgtEl>
                                          <p:spTgt spid="128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14" grpId="0" autoUpdateAnimBg="0"/>
      <p:bldP spid="1280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136525" y="1143000"/>
            <a:ext cx="8245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solidFill>
                  <a:srgbClr val="3333FF"/>
                </a:solidFill>
              </a:rPr>
              <a:t>       Due to a Current in a Straight Line.</a:t>
            </a:r>
          </a:p>
        </p:txBody>
      </p:sp>
      <p:sp>
        <p:nvSpPr>
          <p:cNvPr id="8195" name="Text Box 3"/>
          <p:cNvSpPr txBox="1">
            <a:spLocks noChangeArrowheads="1"/>
          </p:cNvSpPr>
          <p:nvPr/>
        </p:nvSpPr>
        <p:spPr bwMode="auto">
          <a:xfrm>
            <a:off x="136525" y="196850"/>
            <a:ext cx="8245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载流直导线长</a:t>
            </a:r>
            <a:r>
              <a:rPr lang="en-US" altLang="zh-CN" sz="2800" i="1">
                <a:solidFill>
                  <a:srgbClr val="3333FF"/>
                </a:solidFill>
              </a:rPr>
              <a:t>L </a:t>
            </a:r>
            <a:r>
              <a:rPr lang="en-US" altLang="zh-CN" sz="2800">
                <a:solidFill>
                  <a:srgbClr val="3333FF"/>
                </a:solidFill>
              </a:rPr>
              <a:t>,</a:t>
            </a:r>
            <a:r>
              <a:rPr lang="zh-CN" altLang="en-US" sz="2800">
                <a:solidFill>
                  <a:srgbClr val="3333FF"/>
                </a:solidFill>
              </a:rPr>
              <a:t>电流强度为 </a:t>
            </a:r>
            <a:r>
              <a:rPr lang="en-US" altLang="zh-CN" sz="2800" i="1">
                <a:solidFill>
                  <a:srgbClr val="3333FF"/>
                </a:solidFill>
              </a:rPr>
              <a:t>I</a:t>
            </a:r>
            <a:r>
              <a:rPr lang="zh-CN" altLang="en-US" sz="2800">
                <a:solidFill>
                  <a:srgbClr val="3333FF"/>
                </a:solidFill>
              </a:rPr>
              <a:t>，求距导线垂直距离为 </a:t>
            </a:r>
            <a:r>
              <a:rPr lang="en-US" altLang="zh-CN" sz="2800" i="1">
                <a:solidFill>
                  <a:srgbClr val="3333FF"/>
                </a:solidFill>
              </a:rPr>
              <a:t>a </a:t>
            </a:r>
            <a:r>
              <a:rPr lang="zh-CN" altLang="en-US" sz="2800">
                <a:solidFill>
                  <a:srgbClr val="3333FF"/>
                </a:solidFill>
              </a:rPr>
              <a:t>处的磁感应强度</a:t>
            </a:r>
            <a:r>
              <a:rPr lang="en-US" altLang="zh-CN" sz="2800">
                <a:solidFill>
                  <a:srgbClr val="3333FF"/>
                </a:solidFill>
              </a:rPr>
              <a:t>.</a:t>
            </a:r>
          </a:p>
        </p:txBody>
      </p:sp>
      <p:graphicFrame>
        <p:nvGraphicFramePr>
          <p:cNvPr id="8196" name="Object 4"/>
          <p:cNvGraphicFramePr>
            <a:graphicFrameLocks noChangeAspect="1"/>
          </p:cNvGraphicFramePr>
          <p:nvPr/>
        </p:nvGraphicFramePr>
        <p:xfrm>
          <a:off x="304800" y="1143000"/>
          <a:ext cx="433388" cy="533400"/>
        </p:xfrm>
        <a:graphic>
          <a:graphicData uri="http://schemas.openxmlformats.org/presentationml/2006/ole">
            <mc:AlternateContent xmlns:mc="http://schemas.openxmlformats.org/markup-compatibility/2006">
              <mc:Choice xmlns:v="urn:schemas-microsoft-com:vml" Requires="v">
                <p:oleObj spid="_x0000_s40154" name="公式" r:id="rId3" imgW="164957" imgH="203024" progId="Equation.3">
                  <p:embed/>
                </p:oleObj>
              </mc:Choice>
              <mc:Fallback>
                <p:oleObj name="公式" r:id="rId3" imgW="164957" imgH="20302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4333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9029" name="Object 5"/>
          <p:cNvGraphicFramePr>
            <a:graphicFrameLocks noChangeAspect="1"/>
          </p:cNvGraphicFramePr>
          <p:nvPr/>
        </p:nvGraphicFramePr>
        <p:xfrm>
          <a:off x="381000" y="3911600"/>
          <a:ext cx="4400550" cy="1346200"/>
        </p:xfrm>
        <a:graphic>
          <a:graphicData uri="http://schemas.openxmlformats.org/presentationml/2006/ole">
            <mc:AlternateContent xmlns:mc="http://schemas.openxmlformats.org/markup-compatibility/2006">
              <mc:Choice xmlns:v="urn:schemas-microsoft-com:vml" Requires="v">
                <p:oleObj spid="_x0000_s40155" name="公式" r:id="rId5" imgW="1638300" imgH="457200" progId="Equation.3">
                  <p:embed/>
                </p:oleObj>
              </mc:Choice>
              <mc:Fallback>
                <p:oleObj name="公式" r:id="rId5" imgW="16383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3911600"/>
                        <a:ext cx="4400550" cy="1346200"/>
                      </a:xfrm>
                      <a:prstGeom prst="rect">
                        <a:avLst/>
                      </a:prstGeom>
                      <a:noFill/>
                      <a:ln w="38100">
                        <a:solidFill>
                          <a:srgbClr val="00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198" name="Group 6"/>
          <p:cNvGrpSpPr>
            <a:grpSpLocks/>
          </p:cNvGrpSpPr>
          <p:nvPr/>
        </p:nvGrpSpPr>
        <p:grpSpPr bwMode="auto">
          <a:xfrm>
            <a:off x="6248400" y="2362200"/>
            <a:ext cx="1905000" cy="2971800"/>
            <a:chOff x="4152" y="624"/>
            <a:chExt cx="1200" cy="1872"/>
          </a:xfrm>
        </p:grpSpPr>
        <p:sp>
          <p:nvSpPr>
            <p:cNvPr id="129031" name="AutoShape 7"/>
            <p:cNvSpPr>
              <a:spLocks noChangeArrowheads="1"/>
            </p:cNvSpPr>
            <p:nvPr/>
          </p:nvSpPr>
          <p:spPr bwMode="auto">
            <a:xfrm>
              <a:off x="4152" y="624"/>
              <a:ext cx="48" cy="1872"/>
            </a:xfrm>
            <a:prstGeom prst="can">
              <a:avLst>
                <a:gd name="adj" fmla="val 174958"/>
              </a:avLst>
            </a:prstGeom>
            <a:gradFill rotWithShape="0">
              <a:gsLst>
                <a:gs pos="0">
                  <a:schemeClr val="bg2">
                    <a:gamma/>
                    <a:shade val="46275"/>
                    <a:invGamma/>
                  </a:schemeClr>
                </a:gs>
                <a:gs pos="50000">
                  <a:schemeClr val="bg2"/>
                </a:gs>
                <a:gs pos="100000">
                  <a:schemeClr val="bg2">
                    <a:gamma/>
                    <a:shade val="46275"/>
                    <a:invGamma/>
                  </a:schemeClr>
                </a:gs>
              </a:gsLst>
              <a:lin ang="0" scaled="1"/>
            </a:gradFill>
            <a:ln w="9525">
              <a:noFill/>
              <a:round/>
              <a:headEnd/>
              <a:tailEnd/>
            </a:ln>
            <a:effectLst/>
          </p:spPr>
          <p:txBody>
            <a:bodyPr wrap="none" anchor="ctr"/>
            <a:lstStyle/>
            <a:p>
              <a:pPr algn="ctr">
                <a:defRPr/>
              </a:pPr>
              <a:endParaRPr lang="en-US"/>
            </a:p>
          </p:txBody>
        </p:sp>
        <p:sp>
          <p:nvSpPr>
            <p:cNvPr id="8220" name="Text Box 8"/>
            <p:cNvSpPr txBox="1">
              <a:spLocks noChangeArrowheads="1"/>
            </p:cNvSpPr>
            <p:nvPr/>
          </p:nvSpPr>
          <p:spPr bwMode="auto">
            <a:xfrm>
              <a:off x="4998" y="168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p</a:t>
              </a:r>
            </a:p>
          </p:txBody>
        </p:sp>
        <p:sp>
          <p:nvSpPr>
            <p:cNvPr id="8221" name="Freeform 9"/>
            <p:cNvSpPr>
              <a:spLocks/>
            </p:cNvSpPr>
            <p:nvPr/>
          </p:nvSpPr>
          <p:spPr bwMode="auto">
            <a:xfrm>
              <a:off x="4152" y="1728"/>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22" name="Text Box 10"/>
            <p:cNvSpPr txBox="1">
              <a:spLocks noChangeArrowheads="1"/>
            </p:cNvSpPr>
            <p:nvPr/>
          </p:nvSpPr>
          <p:spPr bwMode="auto">
            <a:xfrm>
              <a:off x="4404" y="16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a</a:t>
              </a:r>
            </a:p>
          </p:txBody>
        </p:sp>
        <p:sp>
          <p:nvSpPr>
            <p:cNvPr id="8223" name="Freeform 11"/>
            <p:cNvSpPr>
              <a:spLocks/>
            </p:cNvSpPr>
            <p:nvPr/>
          </p:nvSpPr>
          <p:spPr bwMode="auto">
            <a:xfrm>
              <a:off x="4170" y="1008"/>
              <a:ext cx="6" cy="258"/>
            </a:xfrm>
            <a:custGeom>
              <a:avLst/>
              <a:gdLst>
                <a:gd name="T0" fmla="*/ 0 w 6"/>
                <a:gd name="T1" fmla="*/ 258 h 258"/>
                <a:gd name="T2" fmla="*/ 6 w 6"/>
                <a:gd name="T3" fmla="*/ 0 h 258"/>
                <a:gd name="T4" fmla="*/ 0 60000 65536"/>
                <a:gd name="T5" fmla="*/ 0 60000 65536"/>
                <a:gd name="T6" fmla="*/ 0 w 6"/>
                <a:gd name="T7" fmla="*/ 0 h 258"/>
                <a:gd name="T8" fmla="*/ 6 w 6"/>
                <a:gd name="T9" fmla="*/ 258 h 258"/>
              </a:gdLst>
              <a:ahLst/>
              <a:cxnLst>
                <a:cxn ang="T4">
                  <a:pos x="T0" y="T1"/>
                </a:cxn>
                <a:cxn ang="T5">
                  <a:pos x="T2" y="T3"/>
                </a:cxn>
              </a:cxnLst>
              <a:rect l="T6" t="T7" r="T8" b="T9"/>
              <a:pathLst>
                <a:path w="6" h="258">
                  <a:moveTo>
                    <a:pt x="0" y="258"/>
                  </a:moveTo>
                  <a:lnTo>
                    <a:pt x="6" y="0"/>
                  </a:lnTo>
                </a:path>
              </a:pathLst>
            </a:custGeom>
            <a:noFill/>
            <a:ln w="57150">
              <a:solidFill>
                <a:srgbClr val="CC33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8199" name="Group 12"/>
          <p:cNvGrpSpPr>
            <a:grpSpLocks/>
          </p:cNvGrpSpPr>
          <p:nvPr/>
        </p:nvGrpSpPr>
        <p:grpSpPr bwMode="auto">
          <a:xfrm>
            <a:off x="5486400" y="3178175"/>
            <a:ext cx="2428875" cy="879475"/>
            <a:chOff x="3672" y="1138"/>
            <a:chExt cx="1530" cy="554"/>
          </a:xfrm>
        </p:grpSpPr>
        <p:graphicFrame>
          <p:nvGraphicFramePr>
            <p:cNvPr id="8216" name="Object 13"/>
            <p:cNvGraphicFramePr>
              <a:graphicFrameLocks noChangeAspect="1"/>
            </p:cNvGraphicFramePr>
            <p:nvPr/>
          </p:nvGraphicFramePr>
          <p:xfrm>
            <a:off x="3672" y="1138"/>
            <a:ext cx="420" cy="320"/>
          </p:xfrm>
          <a:graphic>
            <a:graphicData uri="http://schemas.openxmlformats.org/presentationml/2006/ole">
              <mc:AlternateContent xmlns:mc="http://schemas.openxmlformats.org/markup-compatibility/2006">
                <mc:Choice xmlns:v="urn:schemas-microsoft-com:vml" Requires="v">
                  <p:oleObj spid="_x0000_s40156" name="公式" r:id="rId7" imgW="266469" imgH="203024" progId="Equation.3">
                    <p:embed/>
                  </p:oleObj>
                </mc:Choice>
                <mc:Fallback>
                  <p:oleObj name="公式" r:id="rId7" imgW="266469"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2" y="1138"/>
                          <a:ext cx="420" cy="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7" name="Freeform 14"/>
            <p:cNvSpPr>
              <a:spLocks/>
            </p:cNvSpPr>
            <p:nvPr/>
          </p:nvSpPr>
          <p:spPr bwMode="auto">
            <a:xfrm>
              <a:off x="4176" y="1236"/>
              <a:ext cx="1026" cy="456"/>
            </a:xfrm>
            <a:custGeom>
              <a:avLst/>
              <a:gdLst>
                <a:gd name="T0" fmla="*/ 0 w 1026"/>
                <a:gd name="T1" fmla="*/ 0 h 456"/>
                <a:gd name="T2" fmla="*/ 1026 w 1026"/>
                <a:gd name="T3" fmla="*/ 456 h 456"/>
                <a:gd name="T4" fmla="*/ 0 60000 65536"/>
                <a:gd name="T5" fmla="*/ 0 60000 65536"/>
                <a:gd name="T6" fmla="*/ 0 w 1026"/>
                <a:gd name="T7" fmla="*/ 0 h 456"/>
                <a:gd name="T8" fmla="*/ 1026 w 1026"/>
                <a:gd name="T9" fmla="*/ 456 h 456"/>
              </a:gdLst>
              <a:ahLst/>
              <a:cxnLst>
                <a:cxn ang="T4">
                  <a:pos x="T0" y="T1"/>
                </a:cxn>
                <a:cxn ang="T5">
                  <a:pos x="T2" y="T3"/>
                </a:cxn>
              </a:cxnLst>
              <a:rect l="T6" t="T7" r="T8" b="T9"/>
              <a:pathLst>
                <a:path w="1026" h="456">
                  <a:moveTo>
                    <a:pt x="0" y="0"/>
                  </a:moveTo>
                  <a:lnTo>
                    <a:pt x="1026" y="456"/>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8218" name="Object 15"/>
            <p:cNvGraphicFramePr>
              <a:graphicFrameLocks noChangeAspect="1"/>
            </p:cNvGraphicFramePr>
            <p:nvPr/>
          </p:nvGraphicFramePr>
          <p:xfrm>
            <a:off x="4584" y="1248"/>
            <a:ext cx="200" cy="240"/>
          </p:xfrm>
          <a:graphic>
            <a:graphicData uri="http://schemas.openxmlformats.org/presentationml/2006/ole">
              <mc:AlternateContent xmlns:mc="http://schemas.openxmlformats.org/markup-compatibility/2006">
                <mc:Choice xmlns:v="urn:schemas-microsoft-com:vml" Requires="v">
                  <p:oleObj spid="_x0000_s40157" name="公式" r:id="rId9" imgW="126835" imgH="152202" progId="Equation.3">
                    <p:embed/>
                  </p:oleObj>
                </mc:Choice>
                <mc:Fallback>
                  <p:oleObj name="公式" r:id="rId9" imgW="126835" imgH="15220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4" y="1248"/>
                          <a:ext cx="2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0" name="Text Box 16"/>
          <p:cNvSpPr txBox="1">
            <a:spLocks noChangeArrowheads="1"/>
          </p:cNvSpPr>
          <p:nvPr/>
        </p:nvSpPr>
        <p:spPr bwMode="auto">
          <a:xfrm>
            <a:off x="6302375" y="2895600"/>
            <a:ext cx="51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a:t>
            </a:r>
          </a:p>
        </p:txBody>
      </p:sp>
      <p:grpSp>
        <p:nvGrpSpPr>
          <p:cNvPr id="8201" name="Group 17"/>
          <p:cNvGrpSpPr>
            <a:grpSpLocks/>
          </p:cNvGrpSpPr>
          <p:nvPr/>
        </p:nvGrpSpPr>
        <p:grpSpPr bwMode="auto">
          <a:xfrm>
            <a:off x="8077200" y="3886200"/>
            <a:ext cx="723900" cy="400050"/>
            <a:chOff x="4896" y="1584"/>
            <a:chExt cx="456" cy="252"/>
          </a:xfrm>
        </p:grpSpPr>
        <p:sp>
          <p:nvSpPr>
            <p:cNvPr id="8214" name="AutoShape 18"/>
            <p:cNvSpPr>
              <a:spLocks noChangeArrowheads="1"/>
            </p:cNvSpPr>
            <p:nvPr/>
          </p:nvSpPr>
          <p:spPr bwMode="auto">
            <a:xfrm>
              <a:off x="4896" y="1584"/>
              <a:ext cx="192" cy="240"/>
            </a:xfrm>
            <a:prstGeom prst="flowChartSummingJunction">
              <a:avLst/>
            </a:prstGeom>
            <a:solidFill>
              <a:srgbClr val="FFFFFF"/>
            </a:solidFill>
            <a:ln w="3810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8215" name="Object 19"/>
            <p:cNvGraphicFramePr>
              <a:graphicFrameLocks noChangeAspect="1"/>
            </p:cNvGraphicFramePr>
            <p:nvPr/>
          </p:nvGraphicFramePr>
          <p:xfrm>
            <a:off x="5136" y="1584"/>
            <a:ext cx="216" cy="252"/>
          </p:xfrm>
          <a:graphic>
            <a:graphicData uri="http://schemas.openxmlformats.org/presentationml/2006/ole">
              <mc:AlternateContent xmlns:mc="http://schemas.openxmlformats.org/markup-compatibility/2006">
                <mc:Choice xmlns:v="urn:schemas-microsoft-com:vml" Requires="v">
                  <p:oleObj spid="_x0000_s40158" name="公式" r:id="rId11" imgW="164957" imgH="190335" progId="Equation.3">
                    <p:embed/>
                  </p:oleObj>
                </mc:Choice>
                <mc:Fallback>
                  <p:oleObj name="公式"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6" y="1584"/>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2" name="Group 20"/>
          <p:cNvGrpSpPr>
            <a:grpSpLocks/>
          </p:cNvGrpSpPr>
          <p:nvPr/>
        </p:nvGrpSpPr>
        <p:grpSpPr bwMode="auto">
          <a:xfrm>
            <a:off x="5886450" y="3505200"/>
            <a:ext cx="666750" cy="814388"/>
            <a:chOff x="3924" y="1344"/>
            <a:chExt cx="420" cy="513"/>
          </a:xfrm>
        </p:grpSpPr>
        <p:sp>
          <p:nvSpPr>
            <p:cNvPr id="8212" name="Text Box 21"/>
            <p:cNvSpPr txBox="1">
              <a:spLocks noChangeArrowheads="1"/>
            </p:cNvSpPr>
            <p:nvPr/>
          </p:nvSpPr>
          <p:spPr bwMode="auto">
            <a:xfrm>
              <a:off x="3924" y="153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o</a:t>
              </a:r>
            </a:p>
          </p:txBody>
        </p:sp>
        <p:sp>
          <p:nvSpPr>
            <p:cNvPr id="8213" name="Text Box 22"/>
            <p:cNvSpPr txBox="1">
              <a:spLocks noChangeArrowheads="1"/>
            </p:cNvSpPr>
            <p:nvPr/>
          </p:nvSpPr>
          <p:spPr bwMode="auto">
            <a:xfrm>
              <a:off x="4166" y="1344"/>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l</a:t>
              </a:r>
            </a:p>
          </p:txBody>
        </p:sp>
      </p:grpSp>
      <p:grpSp>
        <p:nvGrpSpPr>
          <p:cNvPr id="8203" name="Group 23"/>
          <p:cNvGrpSpPr>
            <a:grpSpLocks/>
          </p:cNvGrpSpPr>
          <p:nvPr/>
        </p:nvGrpSpPr>
        <p:grpSpPr bwMode="auto">
          <a:xfrm>
            <a:off x="6215063" y="1905000"/>
            <a:ext cx="1765300" cy="3429000"/>
            <a:chOff x="4141" y="336"/>
            <a:chExt cx="1112" cy="2160"/>
          </a:xfrm>
        </p:grpSpPr>
        <p:sp>
          <p:nvSpPr>
            <p:cNvPr id="8205" name="Oval 24"/>
            <p:cNvSpPr>
              <a:spLocks noChangeArrowheads="1"/>
            </p:cNvSpPr>
            <p:nvPr/>
          </p:nvSpPr>
          <p:spPr bwMode="auto">
            <a:xfrm>
              <a:off x="5208" y="1680"/>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nvGrpSpPr>
            <p:cNvPr id="8206" name="Group 25"/>
            <p:cNvGrpSpPr>
              <a:grpSpLocks/>
            </p:cNvGrpSpPr>
            <p:nvPr/>
          </p:nvGrpSpPr>
          <p:grpSpPr bwMode="auto">
            <a:xfrm>
              <a:off x="4141" y="336"/>
              <a:ext cx="1091" cy="2160"/>
              <a:chOff x="4141" y="336"/>
              <a:chExt cx="1091" cy="2160"/>
            </a:xfrm>
          </p:grpSpPr>
          <p:sp>
            <p:nvSpPr>
              <p:cNvPr id="8207" name="Line 26"/>
              <p:cNvSpPr>
                <a:spLocks noChangeShapeType="1"/>
              </p:cNvSpPr>
              <p:nvPr/>
            </p:nvSpPr>
            <p:spPr bwMode="auto">
              <a:xfrm flipV="1">
                <a:off x="4176" y="1728"/>
                <a:ext cx="1056" cy="768"/>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8" name="Text Box 27"/>
              <p:cNvSpPr txBox="1">
                <a:spLocks noChangeArrowheads="1"/>
              </p:cNvSpPr>
              <p:nvPr/>
            </p:nvSpPr>
            <p:spPr bwMode="auto">
              <a:xfrm>
                <a:off x="4141" y="2016"/>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a:t>
                </a:r>
                <a:r>
                  <a:rPr lang="en-US" altLang="zh-CN" sz="2800" b="0" baseline="-25000">
                    <a:solidFill>
                      <a:srgbClr val="3333FF"/>
                    </a:solidFill>
                    <a:sym typeface="Symbol" pitchFamily="18" charset="2"/>
                  </a:rPr>
                  <a:t>1</a:t>
                </a:r>
                <a:endParaRPr lang="en-US" altLang="zh-CN" sz="2800" b="0">
                  <a:solidFill>
                    <a:srgbClr val="3333FF"/>
                  </a:solidFill>
                </a:endParaRPr>
              </a:p>
            </p:txBody>
          </p:sp>
          <p:sp>
            <p:nvSpPr>
              <p:cNvPr id="8209" name="Text Box 28"/>
              <p:cNvSpPr txBox="1">
                <a:spLocks noChangeArrowheads="1"/>
              </p:cNvSpPr>
              <p:nvPr/>
            </p:nvSpPr>
            <p:spPr bwMode="auto">
              <a:xfrm>
                <a:off x="4179" y="393"/>
                <a:ext cx="3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a:t>
                </a:r>
                <a:r>
                  <a:rPr lang="en-US" altLang="zh-CN" sz="2800" b="0" baseline="-25000">
                    <a:solidFill>
                      <a:srgbClr val="3333FF"/>
                    </a:solidFill>
                    <a:sym typeface="Symbol" pitchFamily="18" charset="2"/>
                  </a:rPr>
                  <a:t>2</a:t>
                </a:r>
                <a:endParaRPr lang="en-US" altLang="zh-CN" sz="2800" b="0">
                  <a:solidFill>
                    <a:srgbClr val="3333FF"/>
                  </a:solidFill>
                </a:endParaRPr>
              </a:p>
            </p:txBody>
          </p:sp>
          <p:sp>
            <p:nvSpPr>
              <p:cNvPr id="8210" name="Freeform 29"/>
              <p:cNvSpPr>
                <a:spLocks/>
              </p:cNvSpPr>
              <p:nvPr/>
            </p:nvSpPr>
            <p:spPr bwMode="auto">
              <a:xfrm>
                <a:off x="4176" y="630"/>
                <a:ext cx="1056" cy="1050"/>
              </a:xfrm>
              <a:custGeom>
                <a:avLst/>
                <a:gdLst>
                  <a:gd name="T0" fmla="*/ 0 w 1056"/>
                  <a:gd name="T1" fmla="*/ 0 h 1050"/>
                  <a:gd name="T2" fmla="*/ 1056 w 1056"/>
                  <a:gd name="T3" fmla="*/ 1050 h 1050"/>
                  <a:gd name="T4" fmla="*/ 0 60000 65536"/>
                  <a:gd name="T5" fmla="*/ 0 60000 65536"/>
                  <a:gd name="T6" fmla="*/ 0 w 1056"/>
                  <a:gd name="T7" fmla="*/ 0 h 1050"/>
                  <a:gd name="T8" fmla="*/ 1056 w 1056"/>
                  <a:gd name="T9" fmla="*/ 1050 h 1050"/>
                </a:gdLst>
                <a:ahLst/>
                <a:cxnLst>
                  <a:cxn ang="T4">
                    <a:pos x="T0" y="T1"/>
                  </a:cxn>
                  <a:cxn ang="T5">
                    <a:pos x="T2" y="T3"/>
                  </a:cxn>
                </a:cxnLst>
                <a:rect l="T6" t="T7" r="T8" b="T9"/>
                <a:pathLst>
                  <a:path w="1056" h="1050">
                    <a:moveTo>
                      <a:pt x="0" y="0"/>
                    </a:moveTo>
                    <a:lnTo>
                      <a:pt x="1056" y="1050"/>
                    </a:lnTo>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211" name="Line 30"/>
              <p:cNvSpPr>
                <a:spLocks noChangeShapeType="1"/>
              </p:cNvSpPr>
              <p:nvPr/>
            </p:nvSpPr>
            <p:spPr bwMode="auto">
              <a:xfrm flipV="1">
                <a:off x="4176" y="336"/>
                <a:ext cx="0" cy="2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aphicFrame>
        <p:nvGraphicFramePr>
          <p:cNvPr id="8204" name="Object 31"/>
          <p:cNvGraphicFramePr>
            <a:graphicFrameLocks noChangeAspect="1"/>
          </p:cNvGraphicFramePr>
          <p:nvPr/>
        </p:nvGraphicFramePr>
        <p:xfrm>
          <a:off x="457200" y="2133600"/>
          <a:ext cx="3287713" cy="1311275"/>
        </p:xfrm>
        <a:graphic>
          <a:graphicData uri="http://schemas.openxmlformats.org/presentationml/2006/ole">
            <mc:AlternateContent xmlns:mc="http://schemas.openxmlformats.org/markup-compatibility/2006">
              <mc:Choice xmlns:v="urn:schemas-microsoft-com:vml" Requires="v">
                <p:oleObj spid="_x0000_s40159" name="公式" r:id="rId13" imgW="1244600" imgH="520700" progId="Equation.3">
                  <p:embed/>
                </p:oleObj>
              </mc:Choice>
              <mc:Fallback>
                <p:oleObj name="公式" r:id="rId13" imgW="1244600" imgH="5207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 y="2133600"/>
                        <a:ext cx="3287713" cy="1311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736120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p:cTn id="7" dur="500" fill="hold"/>
                                        <p:tgtEl>
                                          <p:spTgt spid="129029"/>
                                        </p:tgtEl>
                                        <p:attrNameLst>
                                          <p:attrName>ppt_w</p:attrName>
                                        </p:attrNameLst>
                                      </p:cBhvr>
                                      <p:tavLst>
                                        <p:tav tm="0">
                                          <p:val>
                                            <p:fltVal val="0"/>
                                          </p:val>
                                        </p:tav>
                                        <p:tav tm="100000">
                                          <p:val>
                                            <p:strVal val="#ppt_w"/>
                                          </p:val>
                                        </p:tav>
                                      </p:tavLst>
                                    </p:anim>
                                    <p:anim calcmode="lin" valueType="num">
                                      <p:cBhvr>
                                        <p:cTn id="8" dur="500" fill="hold"/>
                                        <p:tgtEl>
                                          <p:spTgt spid="12902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1828800" y="0"/>
          <a:ext cx="3781425" cy="1157288"/>
        </p:xfrm>
        <a:graphic>
          <a:graphicData uri="http://schemas.openxmlformats.org/presentationml/2006/ole">
            <mc:AlternateContent xmlns:mc="http://schemas.openxmlformats.org/markup-compatibility/2006">
              <mc:Choice xmlns:v="urn:schemas-microsoft-com:vml" Requires="v">
                <p:oleObj spid="_x0000_s41142" name="公式" r:id="rId3" imgW="1638300" imgH="457200" progId="Equation.3">
                  <p:embed/>
                </p:oleObj>
              </mc:Choice>
              <mc:Fallback>
                <p:oleObj name="公式" r:id="rId3" imgW="16383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0"/>
                        <a:ext cx="3781425" cy="1157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CC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427" name="AutoShape 3"/>
          <p:cNvSpPr>
            <a:spLocks noChangeArrowheads="1"/>
          </p:cNvSpPr>
          <p:nvPr/>
        </p:nvSpPr>
        <p:spPr bwMode="auto">
          <a:xfrm>
            <a:off x="304800" y="152400"/>
            <a:ext cx="1219200" cy="1066800"/>
          </a:xfrm>
          <a:prstGeom prst="irregularSeal1">
            <a:avLst/>
          </a:prstGeom>
          <a:gradFill rotWithShape="1">
            <a:gsLst>
              <a:gs pos="0">
                <a:srgbClr val="FF66CC"/>
              </a:gs>
              <a:gs pos="50000">
                <a:srgbClr val="FFFFFF"/>
              </a:gs>
              <a:gs pos="100000">
                <a:srgbClr val="FF66C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3333FF"/>
                </a:solidFill>
              </a:rPr>
              <a:t>讨论</a:t>
            </a:r>
          </a:p>
        </p:txBody>
      </p:sp>
      <p:sp>
        <p:nvSpPr>
          <p:cNvPr id="103428" name="Text Box 4"/>
          <p:cNvSpPr txBox="1">
            <a:spLocks noChangeArrowheads="1"/>
          </p:cNvSpPr>
          <p:nvPr/>
        </p:nvSpPr>
        <p:spPr bwMode="auto">
          <a:xfrm>
            <a:off x="76200" y="1295400"/>
            <a:ext cx="36703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dirty="0">
                <a:solidFill>
                  <a:srgbClr val="3333FF"/>
                </a:solidFill>
              </a:rPr>
              <a:t>（</a:t>
            </a:r>
            <a:r>
              <a:rPr lang="en-US" altLang="zh-CN" sz="2800" dirty="0">
                <a:solidFill>
                  <a:srgbClr val="3333FF"/>
                </a:solidFill>
              </a:rPr>
              <a:t>1</a:t>
            </a:r>
            <a:r>
              <a:rPr lang="zh-CN" altLang="en-US" sz="2800" dirty="0">
                <a:solidFill>
                  <a:srgbClr val="3333FF"/>
                </a:solidFill>
              </a:rPr>
              <a:t>）无限长直导线  </a:t>
            </a:r>
          </a:p>
          <a:p>
            <a:pPr>
              <a:spcBef>
                <a:spcPct val="0"/>
              </a:spcBef>
              <a:buFontTx/>
              <a:buNone/>
            </a:pPr>
            <a:r>
              <a:rPr lang="zh-CN" altLang="en-US" sz="2800" i="1" dirty="0">
                <a:solidFill>
                  <a:srgbClr val="3333FF"/>
                </a:solidFill>
              </a:rPr>
              <a:t>        </a:t>
            </a:r>
            <a:r>
              <a:rPr lang="zh-CN" altLang="en-US" sz="2800" b="0" dirty="0">
                <a:solidFill>
                  <a:srgbClr val="3333FF"/>
                </a:solidFill>
                <a:sym typeface="Symbol" pitchFamily="18" charset="2"/>
              </a:rPr>
              <a:t></a:t>
            </a:r>
            <a:r>
              <a:rPr lang="zh-CN" altLang="en-US" sz="2800" i="1" dirty="0">
                <a:solidFill>
                  <a:srgbClr val="3333FF"/>
                </a:solidFill>
                <a:sym typeface="Symbol" pitchFamily="18" charset="2"/>
              </a:rPr>
              <a:t> </a:t>
            </a:r>
            <a:r>
              <a:rPr lang="en-US" altLang="zh-CN" sz="2800" baseline="-25000" dirty="0">
                <a:solidFill>
                  <a:srgbClr val="3333FF"/>
                </a:solidFill>
              </a:rPr>
              <a:t>1 </a:t>
            </a:r>
            <a:r>
              <a:rPr lang="en-US" altLang="zh-CN" sz="2800" dirty="0">
                <a:solidFill>
                  <a:srgbClr val="3333FF"/>
                </a:solidFill>
              </a:rPr>
              <a:t>= 0 </a:t>
            </a:r>
            <a:r>
              <a:rPr lang="zh-CN" altLang="en-US" sz="2800" dirty="0">
                <a:solidFill>
                  <a:srgbClr val="3333FF"/>
                </a:solidFill>
              </a:rPr>
              <a:t>，</a:t>
            </a:r>
            <a:r>
              <a:rPr lang="zh-CN" altLang="en-US" sz="2800" b="0" dirty="0">
                <a:solidFill>
                  <a:srgbClr val="3333FF"/>
                </a:solidFill>
                <a:sym typeface="Symbol" pitchFamily="18" charset="2"/>
              </a:rPr>
              <a:t></a:t>
            </a:r>
            <a:r>
              <a:rPr lang="zh-CN" altLang="en-US" sz="2800" i="1" dirty="0">
                <a:solidFill>
                  <a:srgbClr val="3333FF"/>
                </a:solidFill>
              </a:rPr>
              <a:t> </a:t>
            </a:r>
            <a:r>
              <a:rPr lang="en-US" altLang="zh-CN" sz="2800" baseline="-25000" dirty="0">
                <a:solidFill>
                  <a:srgbClr val="3333FF"/>
                </a:solidFill>
              </a:rPr>
              <a:t>2</a:t>
            </a:r>
            <a:r>
              <a:rPr lang="en-US" altLang="zh-CN" sz="2800" dirty="0">
                <a:solidFill>
                  <a:srgbClr val="3333FF"/>
                </a:solidFill>
              </a:rPr>
              <a:t>=</a:t>
            </a:r>
            <a:r>
              <a:rPr lang="en-US" altLang="zh-CN" sz="2800" i="1" dirty="0">
                <a:solidFill>
                  <a:srgbClr val="3333FF"/>
                </a:solidFill>
              </a:rPr>
              <a:t>π</a:t>
            </a:r>
            <a:r>
              <a:rPr lang="en-US" altLang="zh-CN" sz="2800" dirty="0">
                <a:solidFill>
                  <a:srgbClr val="3333FF"/>
                </a:solidFill>
              </a:rPr>
              <a:t> </a:t>
            </a:r>
          </a:p>
        </p:txBody>
      </p:sp>
      <p:graphicFrame>
        <p:nvGraphicFramePr>
          <p:cNvPr id="103429" name="Object 5"/>
          <p:cNvGraphicFramePr>
            <a:graphicFrameLocks noChangeAspect="1"/>
          </p:cNvGraphicFramePr>
          <p:nvPr/>
        </p:nvGraphicFramePr>
        <p:xfrm>
          <a:off x="3886200" y="1169988"/>
          <a:ext cx="1600200" cy="1039812"/>
        </p:xfrm>
        <a:graphic>
          <a:graphicData uri="http://schemas.openxmlformats.org/presentationml/2006/ole">
            <mc:AlternateContent xmlns:mc="http://schemas.openxmlformats.org/markup-compatibility/2006">
              <mc:Choice xmlns:v="urn:schemas-microsoft-com:vml" Requires="v">
                <p:oleObj spid="_x0000_s41143" name="公式" r:id="rId5" imgW="647700" imgH="457200" progId="Equation.3">
                  <p:embed/>
                </p:oleObj>
              </mc:Choice>
              <mc:Fallback>
                <p:oleObj name="公式" r:id="rId5" imgW="6477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1169988"/>
                        <a:ext cx="1600200" cy="1039812"/>
                      </a:xfrm>
                      <a:prstGeom prst="rect">
                        <a:avLst/>
                      </a:prstGeom>
                      <a:noFill/>
                      <a:ln w="3810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430" name="Object 6"/>
          <p:cNvGraphicFramePr>
            <a:graphicFrameLocks noChangeAspect="1"/>
          </p:cNvGraphicFramePr>
          <p:nvPr/>
        </p:nvGraphicFramePr>
        <p:xfrm>
          <a:off x="5257800" y="4419600"/>
          <a:ext cx="1447800" cy="979488"/>
        </p:xfrm>
        <a:graphic>
          <a:graphicData uri="http://schemas.openxmlformats.org/presentationml/2006/ole">
            <mc:AlternateContent xmlns:mc="http://schemas.openxmlformats.org/markup-compatibility/2006">
              <mc:Choice xmlns:v="urn:schemas-microsoft-com:vml" Requires="v">
                <p:oleObj spid="_x0000_s41144" name="公式" r:id="rId7" imgW="647700" imgH="457200" progId="Equation.3">
                  <p:embed/>
                </p:oleObj>
              </mc:Choice>
              <mc:Fallback>
                <p:oleObj name="公式" r:id="rId7" imgW="647700" imgH="457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4419600"/>
                        <a:ext cx="1447800" cy="979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223" name="Group 7"/>
          <p:cNvGrpSpPr>
            <a:grpSpLocks/>
          </p:cNvGrpSpPr>
          <p:nvPr/>
        </p:nvGrpSpPr>
        <p:grpSpPr bwMode="auto">
          <a:xfrm>
            <a:off x="6415088" y="76200"/>
            <a:ext cx="2614612" cy="3429000"/>
            <a:chOff x="4041" y="48"/>
            <a:chExt cx="1647" cy="2160"/>
          </a:xfrm>
        </p:grpSpPr>
        <p:sp>
          <p:nvSpPr>
            <p:cNvPr id="9253" name="Freeform 8"/>
            <p:cNvSpPr>
              <a:spLocks/>
            </p:cNvSpPr>
            <p:nvPr/>
          </p:nvSpPr>
          <p:spPr bwMode="auto">
            <a:xfrm>
              <a:off x="4080" y="1440"/>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4" name="Text Box 9"/>
            <p:cNvSpPr txBox="1">
              <a:spLocks noChangeArrowheads="1"/>
            </p:cNvSpPr>
            <p:nvPr/>
          </p:nvSpPr>
          <p:spPr bwMode="auto">
            <a:xfrm>
              <a:off x="4332"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a</a:t>
              </a:r>
            </a:p>
          </p:txBody>
        </p:sp>
        <p:sp>
          <p:nvSpPr>
            <p:cNvPr id="9255" name="Oval 10"/>
            <p:cNvSpPr>
              <a:spLocks noChangeArrowheads="1"/>
            </p:cNvSpPr>
            <p:nvPr/>
          </p:nvSpPr>
          <p:spPr bwMode="auto">
            <a:xfrm>
              <a:off x="5136" y="1392"/>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56" name="Text Box 11"/>
            <p:cNvSpPr txBox="1">
              <a:spLocks noChangeArrowheads="1"/>
            </p:cNvSpPr>
            <p:nvPr/>
          </p:nvSpPr>
          <p:spPr bwMode="auto">
            <a:xfrm>
              <a:off x="4079" y="105"/>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 </a:t>
              </a:r>
              <a:r>
                <a:rPr lang="en-US" altLang="zh-CN" sz="2800" b="0" baseline="-25000">
                  <a:solidFill>
                    <a:srgbClr val="3333FF"/>
                  </a:solidFill>
                  <a:sym typeface="Symbol" pitchFamily="18" charset="2"/>
                </a:rPr>
                <a:t>2</a:t>
              </a:r>
            </a:p>
          </p:txBody>
        </p:sp>
        <p:sp>
          <p:nvSpPr>
            <p:cNvPr id="103436" name="AutoShape 12"/>
            <p:cNvSpPr>
              <a:spLocks noChangeArrowheads="1"/>
            </p:cNvSpPr>
            <p:nvPr/>
          </p:nvSpPr>
          <p:spPr bwMode="auto">
            <a:xfrm>
              <a:off x="4080" y="336"/>
              <a:ext cx="48" cy="1872"/>
            </a:xfrm>
            <a:prstGeom prst="can">
              <a:avLst>
                <a:gd name="adj" fmla="val 174958"/>
              </a:avLst>
            </a:prstGeom>
            <a:gradFill rotWithShape="0">
              <a:gsLst>
                <a:gs pos="0">
                  <a:schemeClr val="bg2">
                    <a:gamma/>
                    <a:shade val="46275"/>
                    <a:invGamma/>
                  </a:schemeClr>
                </a:gs>
                <a:gs pos="50000">
                  <a:schemeClr val="bg2"/>
                </a:gs>
                <a:gs pos="100000">
                  <a:schemeClr val="bg2">
                    <a:gamma/>
                    <a:shade val="46275"/>
                    <a:invGamma/>
                  </a:schemeClr>
                </a:gs>
              </a:gsLst>
              <a:lin ang="0" scaled="1"/>
            </a:gradFill>
            <a:ln w="9525">
              <a:noFill/>
              <a:round/>
              <a:headEnd/>
              <a:tailEnd/>
            </a:ln>
            <a:effectLst/>
          </p:spPr>
          <p:txBody>
            <a:bodyPr wrap="none" anchor="ctr"/>
            <a:lstStyle/>
            <a:p>
              <a:pPr algn="ctr">
                <a:defRPr/>
              </a:pPr>
              <a:endParaRPr lang="en-US"/>
            </a:p>
          </p:txBody>
        </p:sp>
        <p:sp>
          <p:nvSpPr>
            <p:cNvPr id="9258" name="AutoShape 13"/>
            <p:cNvSpPr>
              <a:spLocks noChangeArrowheads="1"/>
            </p:cNvSpPr>
            <p:nvPr/>
          </p:nvSpPr>
          <p:spPr bwMode="auto">
            <a:xfrm>
              <a:off x="5232" y="1296"/>
              <a:ext cx="192" cy="240"/>
            </a:xfrm>
            <a:prstGeom prst="flowChartSummingJunction">
              <a:avLst/>
            </a:prstGeom>
            <a:solidFill>
              <a:srgbClr val="FFFFFF"/>
            </a:solidFill>
            <a:ln w="3810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9259" name="Object 14"/>
            <p:cNvGraphicFramePr>
              <a:graphicFrameLocks noChangeAspect="1"/>
            </p:cNvGraphicFramePr>
            <p:nvPr/>
          </p:nvGraphicFramePr>
          <p:xfrm>
            <a:off x="5472" y="1296"/>
            <a:ext cx="216" cy="252"/>
          </p:xfrm>
          <a:graphic>
            <a:graphicData uri="http://schemas.openxmlformats.org/presentationml/2006/ole">
              <mc:AlternateContent xmlns:mc="http://schemas.openxmlformats.org/markup-compatibility/2006">
                <mc:Choice xmlns:v="urn:schemas-microsoft-com:vml" Requires="v">
                  <p:oleObj spid="_x0000_s41145" name="公式" r:id="rId9" imgW="164957" imgH="190335" progId="Equation.3">
                    <p:embed/>
                  </p:oleObj>
                </mc:Choice>
                <mc:Fallback>
                  <p:oleObj name="公式" r:id="rId9" imgW="164957" imgH="19033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2" y="1296"/>
                          <a:ext cx="216"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60" name="Line 15"/>
            <p:cNvSpPr>
              <a:spLocks noChangeShapeType="1"/>
            </p:cNvSpPr>
            <p:nvPr/>
          </p:nvSpPr>
          <p:spPr bwMode="auto">
            <a:xfrm flipV="1">
              <a:off x="4104" y="1440"/>
              <a:ext cx="1056" cy="768"/>
            </a:xfrm>
            <a:prstGeom prst="line">
              <a:avLst/>
            </a:prstGeom>
            <a:noFill/>
            <a:ln w="38100"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61" name="Text Box 16"/>
            <p:cNvSpPr txBox="1">
              <a:spLocks noChangeArrowheads="1"/>
            </p:cNvSpPr>
            <p:nvPr/>
          </p:nvSpPr>
          <p:spPr bwMode="auto">
            <a:xfrm>
              <a:off x="4041" y="1728"/>
              <a:ext cx="38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sym typeface="Symbol" pitchFamily="18" charset="2"/>
                </a:rPr>
                <a:t> </a:t>
              </a:r>
              <a:r>
                <a:rPr lang="en-US" altLang="zh-CN" sz="2800" b="0" baseline="-25000">
                  <a:solidFill>
                    <a:srgbClr val="3333FF"/>
                  </a:solidFill>
                  <a:sym typeface="Symbol" pitchFamily="18" charset="2"/>
                </a:rPr>
                <a:t>1</a:t>
              </a:r>
            </a:p>
          </p:txBody>
        </p:sp>
        <p:sp>
          <p:nvSpPr>
            <p:cNvPr id="9262" name="Freeform 17"/>
            <p:cNvSpPr>
              <a:spLocks/>
            </p:cNvSpPr>
            <p:nvPr/>
          </p:nvSpPr>
          <p:spPr bwMode="auto">
            <a:xfrm>
              <a:off x="4104" y="342"/>
              <a:ext cx="1056" cy="1050"/>
            </a:xfrm>
            <a:custGeom>
              <a:avLst/>
              <a:gdLst>
                <a:gd name="T0" fmla="*/ 0 w 1056"/>
                <a:gd name="T1" fmla="*/ 0 h 1050"/>
                <a:gd name="T2" fmla="*/ 1056 w 1056"/>
                <a:gd name="T3" fmla="*/ 1050 h 1050"/>
                <a:gd name="T4" fmla="*/ 0 60000 65536"/>
                <a:gd name="T5" fmla="*/ 0 60000 65536"/>
                <a:gd name="T6" fmla="*/ 0 w 1056"/>
                <a:gd name="T7" fmla="*/ 0 h 1050"/>
                <a:gd name="T8" fmla="*/ 1056 w 1056"/>
                <a:gd name="T9" fmla="*/ 1050 h 1050"/>
              </a:gdLst>
              <a:ahLst/>
              <a:cxnLst>
                <a:cxn ang="T4">
                  <a:pos x="T0" y="T1"/>
                </a:cxn>
                <a:cxn ang="T5">
                  <a:pos x="T2" y="T3"/>
                </a:cxn>
              </a:cxnLst>
              <a:rect l="T6" t="T7" r="T8" b="T9"/>
              <a:pathLst>
                <a:path w="1056" h="1050">
                  <a:moveTo>
                    <a:pt x="0" y="0"/>
                  </a:moveTo>
                  <a:lnTo>
                    <a:pt x="1056" y="1050"/>
                  </a:lnTo>
                </a:path>
              </a:pathLst>
            </a:custGeom>
            <a:noFill/>
            <a:ln w="38100">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63" name="Line 18"/>
            <p:cNvSpPr>
              <a:spLocks noChangeShapeType="1"/>
            </p:cNvSpPr>
            <p:nvPr/>
          </p:nvSpPr>
          <p:spPr bwMode="auto">
            <a:xfrm flipV="1">
              <a:off x="4104" y="48"/>
              <a:ext cx="0" cy="288"/>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9"/>
          <p:cNvGrpSpPr>
            <a:grpSpLocks/>
          </p:cNvGrpSpPr>
          <p:nvPr/>
        </p:nvGrpSpPr>
        <p:grpSpPr bwMode="auto">
          <a:xfrm>
            <a:off x="6553200" y="2133600"/>
            <a:ext cx="1905000" cy="1828800"/>
            <a:chOff x="4128" y="1344"/>
            <a:chExt cx="1200" cy="1152"/>
          </a:xfrm>
        </p:grpSpPr>
        <p:sp>
          <p:nvSpPr>
            <p:cNvPr id="9247" name="Oval 20"/>
            <p:cNvSpPr>
              <a:spLocks noChangeArrowheads="1"/>
            </p:cNvSpPr>
            <p:nvPr/>
          </p:nvSpPr>
          <p:spPr bwMode="auto">
            <a:xfrm>
              <a:off x="5184" y="2163"/>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8" name="Text Box 21"/>
            <p:cNvSpPr txBox="1">
              <a:spLocks noChangeArrowheads="1"/>
            </p:cNvSpPr>
            <p:nvPr/>
          </p:nvSpPr>
          <p:spPr bwMode="auto">
            <a:xfrm>
              <a:off x="4974" y="2169"/>
              <a:ext cx="35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p</a:t>
              </a:r>
            </a:p>
          </p:txBody>
        </p:sp>
        <p:sp>
          <p:nvSpPr>
            <p:cNvPr id="9249" name="Freeform 22"/>
            <p:cNvSpPr>
              <a:spLocks/>
            </p:cNvSpPr>
            <p:nvPr/>
          </p:nvSpPr>
          <p:spPr bwMode="auto">
            <a:xfrm>
              <a:off x="4128" y="2208"/>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50" name="Text Box 23"/>
            <p:cNvSpPr txBox="1">
              <a:spLocks noChangeArrowheads="1"/>
            </p:cNvSpPr>
            <p:nvPr/>
          </p:nvSpPr>
          <p:spPr bwMode="auto">
            <a:xfrm>
              <a:off x="4380" y="211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a</a:t>
              </a:r>
            </a:p>
          </p:txBody>
        </p:sp>
        <p:sp>
          <p:nvSpPr>
            <p:cNvPr id="9251" name="Text Box 24"/>
            <p:cNvSpPr txBox="1">
              <a:spLocks noChangeArrowheads="1"/>
            </p:cNvSpPr>
            <p:nvPr/>
          </p:nvSpPr>
          <p:spPr bwMode="auto">
            <a:xfrm>
              <a:off x="4320" y="1344"/>
              <a:ext cx="228"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a</a:t>
              </a:r>
            </a:p>
          </p:txBody>
        </p:sp>
        <p:sp>
          <p:nvSpPr>
            <p:cNvPr id="9252" name="Freeform 25"/>
            <p:cNvSpPr>
              <a:spLocks/>
            </p:cNvSpPr>
            <p:nvPr/>
          </p:nvSpPr>
          <p:spPr bwMode="auto">
            <a:xfrm>
              <a:off x="4128" y="1440"/>
              <a:ext cx="1098" cy="1"/>
            </a:xfrm>
            <a:custGeom>
              <a:avLst/>
              <a:gdLst>
                <a:gd name="T0" fmla="*/ 0 w 1098"/>
                <a:gd name="T1" fmla="*/ 0 h 1"/>
                <a:gd name="T2" fmla="*/ 1098 w 1098"/>
                <a:gd name="T3" fmla="*/ 0 h 1"/>
                <a:gd name="T4" fmla="*/ 0 60000 65536"/>
                <a:gd name="T5" fmla="*/ 0 60000 65536"/>
                <a:gd name="T6" fmla="*/ 0 w 1098"/>
                <a:gd name="T7" fmla="*/ 0 h 1"/>
                <a:gd name="T8" fmla="*/ 1098 w 1098"/>
                <a:gd name="T9" fmla="*/ 1 h 1"/>
              </a:gdLst>
              <a:ahLst/>
              <a:cxnLst>
                <a:cxn ang="T4">
                  <a:pos x="T0" y="T1"/>
                </a:cxn>
                <a:cxn ang="T5">
                  <a:pos x="T2" y="T3"/>
                </a:cxn>
              </a:cxnLst>
              <a:rect l="T6" t="T7" r="T8" b="T9"/>
              <a:pathLst>
                <a:path w="1098" h="1">
                  <a:moveTo>
                    <a:pt x="0" y="0"/>
                  </a:moveTo>
                  <a:lnTo>
                    <a:pt x="1098" y="0"/>
                  </a:lnTo>
                </a:path>
              </a:pathLst>
            </a:custGeom>
            <a:noFill/>
            <a:ln w="9525">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03450" name="Text Box 26"/>
          <p:cNvSpPr txBox="1">
            <a:spLocks noChangeArrowheads="1"/>
          </p:cNvSpPr>
          <p:nvPr/>
        </p:nvSpPr>
        <p:spPr bwMode="auto">
          <a:xfrm>
            <a:off x="288925" y="2514600"/>
            <a:ext cx="158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dirty="0">
                <a:solidFill>
                  <a:srgbClr val="3333FF"/>
                </a:solidFill>
              </a:rPr>
              <a:t>磁感应线</a:t>
            </a:r>
          </a:p>
        </p:txBody>
      </p:sp>
      <p:sp>
        <p:nvSpPr>
          <p:cNvPr id="103451" name="Text Box 27"/>
          <p:cNvSpPr txBox="1">
            <a:spLocks noChangeArrowheads="1"/>
          </p:cNvSpPr>
          <p:nvPr/>
        </p:nvSpPr>
        <p:spPr bwMode="auto">
          <a:xfrm>
            <a:off x="457200" y="3048000"/>
            <a:ext cx="15001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3333FF"/>
                </a:solidFill>
              </a:rPr>
              <a:t>右手螺旋法则</a:t>
            </a:r>
          </a:p>
        </p:txBody>
      </p:sp>
      <p:sp>
        <p:nvSpPr>
          <p:cNvPr id="103452" name="Rectangle 28"/>
          <p:cNvSpPr>
            <a:spLocks noChangeArrowheads="1"/>
          </p:cNvSpPr>
          <p:nvPr/>
        </p:nvSpPr>
        <p:spPr bwMode="auto">
          <a:xfrm>
            <a:off x="0" y="5805488"/>
            <a:ext cx="594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FF"/>
                </a:solidFill>
                <a:latin typeface="宋体" pitchFamily="2" charset="-122"/>
              </a:rPr>
              <a:t>（</a:t>
            </a:r>
            <a:r>
              <a:rPr lang="en-US" altLang="zh-CN" sz="2800">
                <a:solidFill>
                  <a:srgbClr val="3333FF"/>
                </a:solidFill>
                <a:latin typeface="宋体" pitchFamily="2" charset="-122"/>
              </a:rPr>
              <a:t>3</a:t>
            </a:r>
            <a:r>
              <a:rPr lang="zh-CN" altLang="en-US" sz="2800">
                <a:solidFill>
                  <a:srgbClr val="3333FF"/>
                </a:solidFill>
                <a:latin typeface="宋体" pitchFamily="2" charset="-122"/>
              </a:rPr>
              <a:t>）场点在直电流或它的延长线上</a:t>
            </a:r>
          </a:p>
        </p:txBody>
      </p:sp>
      <p:graphicFrame>
        <p:nvGraphicFramePr>
          <p:cNvPr id="103453" name="Object 29"/>
          <p:cNvGraphicFramePr>
            <a:graphicFrameLocks/>
          </p:cNvGraphicFramePr>
          <p:nvPr/>
        </p:nvGraphicFramePr>
        <p:xfrm>
          <a:off x="5899150" y="5791200"/>
          <a:ext cx="1797050" cy="685800"/>
        </p:xfrm>
        <a:graphic>
          <a:graphicData uri="http://schemas.openxmlformats.org/presentationml/2006/ole">
            <mc:AlternateContent xmlns:mc="http://schemas.openxmlformats.org/markup-compatibility/2006">
              <mc:Choice xmlns:v="urn:schemas-microsoft-com:vml" Requires="v">
                <p:oleObj spid="_x0000_s41146" name="公式" r:id="rId11" imgW="736600" imgH="279400" progId="Equation.3">
                  <p:embed/>
                </p:oleObj>
              </mc:Choice>
              <mc:Fallback>
                <p:oleObj name="公式" r:id="rId11" imgW="736600" imgH="2794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99150" y="5791200"/>
                        <a:ext cx="17970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454" name="Text Box 30"/>
          <p:cNvSpPr txBox="1">
            <a:spLocks noChangeArrowheads="1"/>
          </p:cNvSpPr>
          <p:nvPr/>
        </p:nvSpPr>
        <p:spPr bwMode="auto">
          <a:xfrm>
            <a:off x="7796213" y="5805488"/>
            <a:ext cx="890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B </a:t>
            </a:r>
            <a:r>
              <a:rPr lang="en-US" altLang="zh-CN" sz="2800">
                <a:solidFill>
                  <a:srgbClr val="3333FF"/>
                </a:solidFill>
              </a:rPr>
              <a:t>=0</a:t>
            </a:r>
          </a:p>
        </p:txBody>
      </p:sp>
      <p:sp>
        <p:nvSpPr>
          <p:cNvPr id="9230" name="Line 31"/>
          <p:cNvSpPr>
            <a:spLocks noChangeShapeType="1"/>
          </p:cNvSpPr>
          <p:nvPr/>
        </p:nvSpPr>
        <p:spPr bwMode="auto">
          <a:xfrm flipV="1">
            <a:off x="6400800" y="1066800"/>
            <a:ext cx="0" cy="53340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Text Box 32"/>
          <p:cNvSpPr txBox="1">
            <a:spLocks noChangeArrowheads="1"/>
          </p:cNvSpPr>
          <p:nvPr/>
        </p:nvSpPr>
        <p:spPr bwMode="auto">
          <a:xfrm>
            <a:off x="6011863" y="981075"/>
            <a:ext cx="322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I</a:t>
            </a:r>
          </a:p>
        </p:txBody>
      </p:sp>
      <p:sp>
        <p:nvSpPr>
          <p:cNvPr id="103457" name="Text Box 33"/>
          <p:cNvSpPr txBox="1">
            <a:spLocks noChangeArrowheads="1"/>
          </p:cNvSpPr>
          <p:nvPr/>
        </p:nvSpPr>
        <p:spPr bwMode="auto">
          <a:xfrm>
            <a:off x="0" y="4510088"/>
            <a:ext cx="480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a:t>
            </a:r>
            <a:r>
              <a:rPr lang="en-US" altLang="zh-CN" sz="2800">
                <a:solidFill>
                  <a:srgbClr val="3333FF"/>
                </a:solidFill>
              </a:rPr>
              <a:t>2</a:t>
            </a:r>
            <a:r>
              <a:rPr lang="zh-CN" altLang="en-US" sz="2800">
                <a:solidFill>
                  <a:srgbClr val="3333FF"/>
                </a:solidFill>
              </a:rPr>
              <a:t>）半无限长直导线端点外</a:t>
            </a:r>
            <a:r>
              <a:rPr lang="en-US" altLang="zh-CN" sz="2800">
                <a:solidFill>
                  <a:srgbClr val="3333FF"/>
                </a:solidFill>
              </a:rPr>
              <a:t>, </a:t>
            </a:r>
          </a:p>
        </p:txBody>
      </p:sp>
      <p:sp>
        <p:nvSpPr>
          <p:cNvPr id="103458" name="Text Box 34"/>
          <p:cNvSpPr txBox="1">
            <a:spLocks noChangeArrowheads="1"/>
          </p:cNvSpPr>
          <p:nvPr/>
        </p:nvSpPr>
        <p:spPr bwMode="auto">
          <a:xfrm>
            <a:off x="987425" y="5105400"/>
            <a:ext cx="29591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sym typeface="Symbol" pitchFamily="18" charset="2"/>
              </a:rPr>
              <a:t></a:t>
            </a:r>
            <a:r>
              <a:rPr lang="en-US" altLang="zh-CN" sz="2800" i="1">
                <a:solidFill>
                  <a:srgbClr val="3333FF"/>
                </a:solidFill>
              </a:rPr>
              <a:t> </a:t>
            </a:r>
            <a:r>
              <a:rPr lang="en-US" altLang="zh-CN" sz="2800" baseline="-25000">
                <a:solidFill>
                  <a:srgbClr val="3333FF"/>
                </a:solidFill>
              </a:rPr>
              <a:t>1</a:t>
            </a:r>
            <a:r>
              <a:rPr lang="en-US" altLang="zh-CN" sz="2800">
                <a:solidFill>
                  <a:srgbClr val="3333FF"/>
                </a:solidFill>
              </a:rPr>
              <a:t>= </a:t>
            </a:r>
            <a:r>
              <a:rPr lang="en-US" altLang="zh-CN" sz="2800" i="1">
                <a:solidFill>
                  <a:srgbClr val="3333FF"/>
                </a:solidFill>
              </a:rPr>
              <a:t>π/2</a:t>
            </a:r>
            <a:r>
              <a:rPr lang="en-US" altLang="zh-CN" sz="2800">
                <a:solidFill>
                  <a:srgbClr val="3333FF"/>
                </a:solidFill>
              </a:rPr>
              <a:t> </a:t>
            </a:r>
            <a:r>
              <a:rPr lang="zh-CN" altLang="en-US" sz="2800">
                <a:solidFill>
                  <a:srgbClr val="3333FF"/>
                </a:solidFill>
              </a:rPr>
              <a:t>，</a:t>
            </a:r>
            <a:r>
              <a:rPr lang="zh-CN" altLang="en-US" sz="2800" b="0" i="1">
                <a:solidFill>
                  <a:srgbClr val="3333FF"/>
                </a:solidFill>
                <a:sym typeface="Symbol" pitchFamily="18" charset="2"/>
              </a:rPr>
              <a:t></a:t>
            </a:r>
            <a:r>
              <a:rPr lang="zh-CN" altLang="en-US" sz="2800" i="1">
                <a:solidFill>
                  <a:srgbClr val="3333FF"/>
                </a:solidFill>
              </a:rPr>
              <a:t> </a:t>
            </a:r>
            <a:r>
              <a:rPr lang="en-US" altLang="zh-CN" sz="2800" baseline="-25000">
                <a:solidFill>
                  <a:srgbClr val="3333FF"/>
                </a:solidFill>
              </a:rPr>
              <a:t>2</a:t>
            </a:r>
            <a:r>
              <a:rPr lang="en-US" altLang="zh-CN" sz="2800">
                <a:solidFill>
                  <a:srgbClr val="3333FF"/>
                </a:solidFill>
              </a:rPr>
              <a:t>=</a:t>
            </a:r>
            <a:r>
              <a:rPr lang="en-US" altLang="zh-CN" sz="2800" i="1">
                <a:solidFill>
                  <a:srgbClr val="3333FF"/>
                </a:solidFill>
              </a:rPr>
              <a:t>π</a:t>
            </a:r>
          </a:p>
        </p:txBody>
      </p:sp>
      <p:grpSp>
        <p:nvGrpSpPr>
          <p:cNvPr id="4" name="Group 35"/>
          <p:cNvGrpSpPr>
            <a:grpSpLocks/>
          </p:cNvGrpSpPr>
          <p:nvPr/>
        </p:nvGrpSpPr>
        <p:grpSpPr bwMode="auto">
          <a:xfrm>
            <a:off x="2057400" y="2124075"/>
            <a:ext cx="2133600" cy="2219325"/>
            <a:chOff x="1296" y="1338"/>
            <a:chExt cx="1344" cy="1398"/>
          </a:xfrm>
        </p:grpSpPr>
        <p:sp>
          <p:nvSpPr>
            <p:cNvPr id="9235" name="Oval 36"/>
            <p:cNvSpPr>
              <a:spLocks noChangeArrowheads="1"/>
            </p:cNvSpPr>
            <p:nvPr/>
          </p:nvSpPr>
          <p:spPr bwMode="auto">
            <a:xfrm>
              <a:off x="1296" y="1824"/>
              <a:ext cx="1344" cy="432"/>
            </a:xfrm>
            <a:prstGeom prst="ellipse">
              <a:avLst/>
            </a:prstGeom>
            <a:solidFill>
              <a:srgbClr val="FFFFFF"/>
            </a:solidFill>
            <a:ln w="38100" cap="rnd">
              <a:solidFill>
                <a:srgbClr val="0000FF"/>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36" name="Oval 37"/>
            <p:cNvSpPr>
              <a:spLocks noChangeArrowheads="1"/>
            </p:cNvSpPr>
            <p:nvPr/>
          </p:nvSpPr>
          <p:spPr bwMode="auto">
            <a:xfrm>
              <a:off x="1488" y="1896"/>
              <a:ext cx="960" cy="288"/>
            </a:xfrm>
            <a:prstGeom prst="ellipse">
              <a:avLst/>
            </a:prstGeom>
            <a:solidFill>
              <a:srgbClr val="FFFFFF"/>
            </a:solidFill>
            <a:ln w="38100" cap="rnd">
              <a:solidFill>
                <a:srgbClr val="0000FF"/>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37" name="Oval 38"/>
            <p:cNvSpPr>
              <a:spLocks noChangeArrowheads="1"/>
            </p:cNvSpPr>
            <p:nvPr/>
          </p:nvSpPr>
          <p:spPr bwMode="auto">
            <a:xfrm>
              <a:off x="1728" y="1992"/>
              <a:ext cx="480" cy="96"/>
            </a:xfrm>
            <a:prstGeom prst="ellipse">
              <a:avLst/>
            </a:prstGeom>
            <a:solidFill>
              <a:srgbClr val="FFFFFF"/>
            </a:solidFill>
            <a:ln w="38100" cap="rnd">
              <a:solidFill>
                <a:srgbClr val="0000FF"/>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38" name="Freeform 39"/>
            <p:cNvSpPr>
              <a:spLocks/>
            </p:cNvSpPr>
            <p:nvPr/>
          </p:nvSpPr>
          <p:spPr bwMode="auto">
            <a:xfrm>
              <a:off x="1962" y="1440"/>
              <a:ext cx="7" cy="624"/>
            </a:xfrm>
            <a:custGeom>
              <a:avLst/>
              <a:gdLst>
                <a:gd name="T0" fmla="*/ 0 w 7"/>
                <a:gd name="T1" fmla="*/ 624 h 624"/>
                <a:gd name="T2" fmla="*/ 7 w 7"/>
                <a:gd name="T3" fmla="*/ 0 h 624"/>
                <a:gd name="T4" fmla="*/ 0 60000 65536"/>
                <a:gd name="T5" fmla="*/ 0 60000 65536"/>
                <a:gd name="T6" fmla="*/ 0 w 7"/>
                <a:gd name="T7" fmla="*/ 0 h 624"/>
                <a:gd name="T8" fmla="*/ 7 w 7"/>
                <a:gd name="T9" fmla="*/ 624 h 624"/>
              </a:gdLst>
              <a:ahLst/>
              <a:cxnLst>
                <a:cxn ang="T4">
                  <a:pos x="T0" y="T1"/>
                </a:cxn>
                <a:cxn ang="T5">
                  <a:pos x="T2" y="T3"/>
                </a:cxn>
              </a:cxnLst>
              <a:rect l="T6" t="T7" r="T8" b="T9"/>
              <a:pathLst>
                <a:path w="7" h="624">
                  <a:moveTo>
                    <a:pt x="0" y="624"/>
                  </a:moveTo>
                  <a:lnTo>
                    <a:pt x="7" y="0"/>
                  </a:lnTo>
                </a:path>
              </a:pathLst>
            </a:custGeom>
            <a:noFill/>
            <a:ln w="57150">
              <a:solidFill>
                <a:srgbClr val="FF9933"/>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39" name="Line 40"/>
            <p:cNvSpPr>
              <a:spLocks noChangeShapeType="1"/>
            </p:cNvSpPr>
            <p:nvPr/>
          </p:nvSpPr>
          <p:spPr bwMode="auto">
            <a:xfrm>
              <a:off x="1968" y="2256"/>
              <a:ext cx="0" cy="480"/>
            </a:xfrm>
            <a:prstGeom prst="line">
              <a:avLst/>
            </a:prstGeom>
            <a:noFill/>
            <a:ln w="57150">
              <a:solidFill>
                <a:srgbClr val="FF9933"/>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0" name="Text Box 41"/>
            <p:cNvSpPr txBox="1">
              <a:spLocks noChangeArrowheads="1"/>
            </p:cNvSpPr>
            <p:nvPr/>
          </p:nvSpPr>
          <p:spPr bwMode="auto">
            <a:xfrm>
              <a:off x="2011" y="1338"/>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3333FF"/>
                  </a:solidFill>
                </a:rPr>
                <a:t>I</a:t>
              </a:r>
            </a:p>
          </p:txBody>
        </p:sp>
        <p:sp>
          <p:nvSpPr>
            <p:cNvPr id="9241" name="AutoShape 42"/>
            <p:cNvSpPr>
              <a:spLocks noChangeArrowheads="1"/>
            </p:cNvSpPr>
            <p:nvPr/>
          </p:nvSpPr>
          <p:spPr bwMode="auto">
            <a:xfrm>
              <a:off x="1728" y="1632"/>
              <a:ext cx="432" cy="240"/>
            </a:xfrm>
            <a:prstGeom prst="curvedRightArrow">
              <a:avLst>
                <a:gd name="adj1" fmla="val 20000"/>
                <a:gd name="adj2" fmla="val 40000"/>
                <a:gd name="adj3" fmla="val 50000"/>
              </a:avLst>
            </a:prstGeom>
            <a:solidFill>
              <a:schemeClr val="bg1"/>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9242" name="Line 43"/>
            <p:cNvSpPr>
              <a:spLocks noChangeShapeType="1"/>
            </p:cNvSpPr>
            <p:nvPr/>
          </p:nvSpPr>
          <p:spPr bwMode="auto">
            <a:xfrm flipV="1">
              <a:off x="1968" y="1488"/>
              <a:ext cx="0" cy="240"/>
            </a:xfrm>
            <a:prstGeom prst="line">
              <a:avLst/>
            </a:prstGeom>
            <a:noFill/>
            <a:ln w="57150">
              <a:solidFill>
                <a:srgbClr val="FF9933"/>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43" name="Freeform 44"/>
            <p:cNvSpPr>
              <a:spLocks/>
            </p:cNvSpPr>
            <p:nvPr/>
          </p:nvSpPr>
          <p:spPr bwMode="auto">
            <a:xfrm>
              <a:off x="1851" y="2082"/>
              <a:ext cx="114" cy="15"/>
            </a:xfrm>
            <a:custGeom>
              <a:avLst/>
              <a:gdLst>
                <a:gd name="T0" fmla="*/ 0 w 114"/>
                <a:gd name="T1" fmla="*/ 0 h 15"/>
                <a:gd name="T2" fmla="*/ 114 w 114"/>
                <a:gd name="T3" fmla="*/ 15 h 15"/>
                <a:gd name="T4" fmla="*/ 0 60000 65536"/>
                <a:gd name="T5" fmla="*/ 0 60000 65536"/>
                <a:gd name="T6" fmla="*/ 0 w 114"/>
                <a:gd name="T7" fmla="*/ 0 h 15"/>
                <a:gd name="T8" fmla="*/ 114 w 114"/>
                <a:gd name="T9" fmla="*/ 15 h 15"/>
              </a:gdLst>
              <a:ahLst/>
              <a:cxnLst>
                <a:cxn ang="T4">
                  <a:pos x="T0" y="T1"/>
                </a:cxn>
                <a:cxn ang="T5">
                  <a:pos x="T2" y="T3"/>
                </a:cxn>
              </a:cxnLst>
              <a:rect l="T6" t="T7" r="T8" b="T9"/>
              <a:pathLst>
                <a:path w="114" h="15">
                  <a:moveTo>
                    <a:pt x="0" y="0"/>
                  </a:moveTo>
                  <a:lnTo>
                    <a:pt x="114" y="15"/>
                  </a:lnTo>
                </a:path>
              </a:pathLst>
            </a:custGeom>
            <a:noFill/>
            <a:ln w="28575" cap="rnd">
              <a:solidFill>
                <a:srgbClr val="3333C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4" name="Freeform 45"/>
            <p:cNvSpPr>
              <a:spLocks/>
            </p:cNvSpPr>
            <p:nvPr/>
          </p:nvSpPr>
          <p:spPr bwMode="auto">
            <a:xfrm>
              <a:off x="1950" y="2178"/>
              <a:ext cx="114" cy="15"/>
            </a:xfrm>
            <a:custGeom>
              <a:avLst/>
              <a:gdLst>
                <a:gd name="T0" fmla="*/ 0 w 114"/>
                <a:gd name="T1" fmla="*/ 0 h 15"/>
                <a:gd name="T2" fmla="*/ 114 w 114"/>
                <a:gd name="T3" fmla="*/ 15 h 15"/>
                <a:gd name="T4" fmla="*/ 0 60000 65536"/>
                <a:gd name="T5" fmla="*/ 0 60000 65536"/>
                <a:gd name="T6" fmla="*/ 0 w 114"/>
                <a:gd name="T7" fmla="*/ 0 h 15"/>
                <a:gd name="T8" fmla="*/ 114 w 114"/>
                <a:gd name="T9" fmla="*/ 15 h 15"/>
              </a:gdLst>
              <a:ahLst/>
              <a:cxnLst>
                <a:cxn ang="T4">
                  <a:pos x="T0" y="T1"/>
                </a:cxn>
                <a:cxn ang="T5">
                  <a:pos x="T2" y="T3"/>
                </a:cxn>
              </a:cxnLst>
              <a:rect l="T6" t="T7" r="T8" b="T9"/>
              <a:pathLst>
                <a:path w="114" h="15">
                  <a:moveTo>
                    <a:pt x="0" y="0"/>
                  </a:moveTo>
                  <a:lnTo>
                    <a:pt x="114" y="15"/>
                  </a:lnTo>
                </a:path>
              </a:pathLst>
            </a:custGeom>
            <a:noFill/>
            <a:ln w="28575" cap="rnd">
              <a:solidFill>
                <a:srgbClr val="3333C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5" name="Freeform 46"/>
            <p:cNvSpPr>
              <a:spLocks/>
            </p:cNvSpPr>
            <p:nvPr/>
          </p:nvSpPr>
          <p:spPr bwMode="auto">
            <a:xfrm>
              <a:off x="2097" y="2250"/>
              <a:ext cx="111" cy="3"/>
            </a:xfrm>
            <a:custGeom>
              <a:avLst/>
              <a:gdLst>
                <a:gd name="T0" fmla="*/ 0 w 111"/>
                <a:gd name="T1" fmla="*/ 3 h 3"/>
                <a:gd name="T2" fmla="*/ 111 w 111"/>
                <a:gd name="T3" fmla="*/ 0 h 3"/>
                <a:gd name="T4" fmla="*/ 0 60000 65536"/>
                <a:gd name="T5" fmla="*/ 0 60000 65536"/>
                <a:gd name="T6" fmla="*/ 0 w 111"/>
                <a:gd name="T7" fmla="*/ 0 h 3"/>
                <a:gd name="T8" fmla="*/ 111 w 111"/>
                <a:gd name="T9" fmla="*/ 3 h 3"/>
              </a:gdLst>
              <a:ahLst/>
              <a:cxnLst>
                <a:cxn ang="T4">
                  <a:pos x="T0" y="T1"/>
                </a:cxn>
                <a:cxn ang="T5">
                  <a:pos x="T2" y="T3"/>
                </a:cxn>
              </a:cxnLst>
              <a:rect l="T6" t="T7" r="T8" b="T9"/>
              <a:pathLst>
                <a:path w="111" h="3">
                  <a:moveTo>
                    <a:pt x="0" y="3"/>
                  </a:moveTo>
                  <a:lnTo>
                    <a:pt x="111" y="0"/>
                  </a:lnTo>
                </a:path>
              </a:pathLst>
            </a:custGeom>
            <a:noFill/>
            <a:ln w="28575" cap="rnd">
              <a:solidFill>
                <a:srgbClr val="3333CC"/>
              </a:solidFill>
              <a:prstDash val="sysDot"/>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46" name="Text Box 47"/>
            <p:cNvSpPr txBox="1">
              <a:spLocks noChangeArrowheads="1"/>
            </p:cNvSpPr>
            <p:nvPr/>
          </p:nvSpPr>
          <p:spPr bwMode="auto">
            <a:xfrm>
              <a:off x="2304" y="158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solidFill>
                    <a:srgbClr val="3333FF"/>
                  </a:solidFill>
                </a:rPr>
                <a:t>B</a:t>
              </a:r>
            </a:p>
          </p:txBody>
        </p:sp>
      </p:grpSp>
      <mc:AlternateContent xmlns:mc="http://schemas.openxmlformats.org/markup-compatibility/2006" xmlns:a14="http://schemas.microsoft.com/office/drawing/2010/main">
        <mc:Choice Requires="a14">
          <p:sp>
            <p:nvSpPr>
              <p:cNvPr id="48" name="Text Box 26">
                <a:extLst>
                  <a:ext uri="{FF2B5EF4-FFF2-40B4-BE49-F238E27FC236}">
                    <a16:creationId xmlns:a16="http://schemas.microsoft.com/office/drawing/2014/main" id="{CEB44BBC-F42A-4F46-8BC2-79FDABFE9DC0}"/>
                  </a:ext>
                </a:extLst>
              </p:cNvPr>
              <p:cNvSpPr txBox="1">
                <a:spLocks noChangeArrowheads="1"/>
              </p:cNvSpPr>
              <p:nvPr/>
            </p:nvSpPr>
            <p:spPr bwMode="auto">
              <a:xfrm>
                <a:off x="4425702" y="2517085"/>
                <a:ext cx="1988045" cy="96180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14:m>
                  <m:oMath xmlns:m="http://schemas.openxmlformats.org/officeDocument/2006/math">
                    <m:r>
                      <a:rPr lang="en-US" altLang="zh-CN" sz="2800" b="1" i="1" smtClean="0">
                        <a:solidFill>
                          <a:srgbClr val="3333FF"/>
                        </a:solidFill>
                        <a:latin typeface="Cambria Math" panose="02040503050406030204" pitchFamily="18" charset="0"/>
                        <a:ea typeface="Cambria Math" panose="02040503050406030204" pitchFamily="18" charset="0"/>
                      </a:rPr>
                      <m:t>𝟐</m:t>
                    </m:r>
                    <m:sSup>
                      <m:sSupPr>
                        <m:ctrlPr>
                          <a:rPr lang="en-US" altLang="zh-CN" sz="2800" b="1" i="1" smtClean="0">
                            <a:solidFill>
                              <a:srgbClr val="3333FF"/>
                            </a:solidFill>
                            <a:latin typeface="Cambria Math" panose="02040503050406030204" pitchFamily="18" charset="0"/>
                            <a:ea typeface="Cambria Math" panose="02040503050406030204" pitchFamily="18" charset="0"/>
                          </a:rPr>
                        </m:ctrlPr>
                      </m:sSupPr>
                      <m:e>
                        <m:r>
                          <a:rPr lang="en-US" altLang="zh-CN" sz="2800" b="1" i="1" smtClean="0">
                            <a:solidFill>
                              <a:srgbClr val="3333FF"/>
                            </a:solidFill>
                            <a:latin typeface="Cambria Math" panose="02040503050406030204" pitchFamily="18" charset="0"/>
                            <a:ea typeface="Cambria Math" panose="02040503050406030204" pitchFamily="18" charset="0"/>
                          </a:rPr>
                          <m:t>×</m:t>
                        </m:r>
                        <m:r>
                          <a:rPr lang="en-US" altLang="zh-CN" sz="2800" b="1" i="1" smtClean="0">
                            <a:solidFill>
                              <a:srgbClr val="3333FF"/>
                            </a:solidFill>
                            <a:latin typeface="Cambria Math" panose="02040503050406030204" pitchFamily="18" charset="0"/>
                            <a:ea typeface="Cambria Math" panose="02040503050406030204" pitchFamily="18" charset="0"/>
                          </a:rPr>
                          <m:t>𝟏𝟎</m:t>
                        </m:r>
                      </m:e>
                      <m:sup>
                        <m:r>
                          <a:rPr lang="en-US" altLang="zh-CN" sz="2800" b="1" i="1" smtClean="0">
                            <a:solidFill>
                              <a:srgbClr val="3333FF"/>
                            </a:solidFill>
                            <a:latin typeface="Cambria Math" panose="02040503050406030204" pitchFamily="18" charset="0"/>
                            <a:ea typeface="Cambria Math" panose="02040503050406030204" pitchFamily="18" charset="0"/>
                          </a:rPr>
                          <m:t>−</m:t>
                        </m:r>
                        <m:r>
                          <a:rPr lang="en-US" altLang="zh-CN" sz="2800" b="1" i="1" smtClean="0">
                            <a:solidFill>
                              <a:srgbClr val="3333FF"/>
                            </a:solidFill>
                            <a:latin typeface="Cambria Math" panose="02040503050406030204" pitchFamily="18" charset="0"/>
                            <a:ea typeface="Cambria Math" panose="02040503050406030204" pitchFamily="18" charset="0"/>
                          </a:rPr>
                          <m:t>𝟕</m:t>
                        </m:r>
                      </m:sup>
                    </m:sSup>
                  </m:oMath>
                </a14:m>
                <a:r>
                  <a:rPr lang="zh-CN" altLang="en-US" sz="2800" dirty="0">
                    <a:solidFill>
                      <a:srgbClr val="3333FF"/>
                    </a:solidFill>
                  </a:rPr>
                  <a:t> </a:t>
                </a:r>
                <a:r>
                  <a:rPr lang="en-US" altLang="zh-CN" sz="2800" dirty="0">
                    <a:solidFill>
                      <a:srgbClr val="3333FF"/>
                    </a:solidFill>
                  </a:rPr>
                  <a:t>T</a:t>
                </a:r>
              </a:p>
              <a:p>
                <a:pPr>
                  <a:spcBef>
                    <a:spcPct val="0"/>
                  </a:spcBef>
                  <a:buFontTx/>
                  <a:buNone/>
                </a:pPr>
                <a:r>
                  <a:rPr lang="zh-CN" altLang="en-US" sz="2800">
                    <a:solidFill>
                      <a:srgbClr val="3333FF"/>
                    </a:solidFill>
                  </a:rPr>
                  <a:t>如何提高？</a:t>
                </a:r>
                <a:endParaRPr lang="zh-CN" altLang="en-US" sz="2800" dirty="0">
                  <a:solidFill>
                    <a:srgbClr val="3333FF"/>
                  </a:solidFill>
                </a:endParaRPr>
              </a:p>
            </p:txBody>
          </p:sp>
        </mc:Choice>
        <mc:Fallback xmlns="">
          <p:sp>
            <p:nvSpPr>
              <p:cNvPr id="48" name="Text Box 26">
                <a:extLst>
                  <a:ext uri="{FF2B5EF4-FFF2-40B4-BE49-F238E27FC236}">
                    <a16:creationId xmlns:a16="http://schemas.microsoft.com/office/drawing/2014/main" id="{CEB44BBC-F42A-4F46-8BC2-79FDABFE9DC0}"/>
                  </a:ext>
                </a:extLst>
              </p:cNvPr>
              <p:cNvSpPr txBox="1">
                <a:spLocks noRot="1" noChangeAspect="1" noMove="1" noResize="1" noEditPoints="1" noAdjustHandles="1" noChangeArrowheads="1" noChangeShapeType="1" noTextEdit="1"/>
              </p:cNvSpPr>
              <p:nvPr/>
            </p:nvSpPr>
            <p:spPr bwMode="auto">
              <a:xfrm>
                <a:off x="4425702" y="2517085"/>
                <a:ext cx="1988045" cy="961802"/>
              </a:xfrm>
              <a:prstGeom prst="rect">
                <a:avLst/>
              </a:prstGeom>
              <a:blipFill>
                <a:blip r:embed="rId13"/>
                <a:stretch>
                  <a:fillRect l="-5732" t="-5195" r="-5732" b="-1558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31278456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103427"/>
                                        </p:tgtEl>
                                        <p:attrNameLst>
                                          <p:attrName>style.visibility</p:attrName>
                                        </p:attrNameLst>
                                      </p:cBhvr>
                                      <p:to>
                                        <p:strVal val="visible"/>
                                      </p:to>
                                    </p:set>
                                    <p:anim calcmode="lin" valueType="num">
                                      <p:cBhvr>
                                        <p:cTn id="7" dur="5000" fill="hold"/>
                                        <p:tgtEl>
                                          <p:spTgt spid="103427"/>
                                        </p:tgtEl>
                                        <p:attrNameLst>
                                          <p:attrName>ppt_w</p:attrName>
                                        </p:attrNameLst>
                                      </p:cBhvr>
                                      <p:tavLst>
                                        <p:tav tm="0" fmla="#ppt_w*sin(2.5*pi*$)">
                                          <p:val>
                                            <p:fltVal val="0"/>
                                          </p:val>
                                        </p:tav>
                                        <p:tav tm="100000">
                                          <p:val>
                                            <p:fltVal val="1"/>
                                          </p:val>
                                        </p:tav>
                                      </p:tavLst>
                                    </p:anim>
                                    <p:anim calcmode="lin" valueType="num">
                                      <p:cBhvr>
                                        <p:cTn id="8" dur="5000" fill="hold"/>
                                        <p:tgtEl>
                                          <p:spTgt spid="103427"/>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3428">
                                            <p:txEl>
                                              <p:pRg st="0" end="0"/>
                                            </p:txEl>
                                          </p:spTgt>
                                        </p:tgtEl>
                                        <p:attrNameLst>
                                          <p:attrName>style.visibility</p:attrName>
                                        </p:attrNameLst>
                                      </p:cBhvr>
                                      <p:to>
                                        <p:strVal val="visible"/>
                                      </p:to>
                                    </p:set>
                                    <p:animEffect transition="in" filter="wipe(left)">
                                      <p:cBhvr>
                                        <p:cTn id="13" dur="500"/>
                                        <p:tgtEl>
                                          <p:spTgt spid="103428">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03428">
                                            <p:txEl>
                                              <p:pRg st="1" end="1"/>
                                            </p:txEl>
                                          </p:spTgt>
                                        </p:tgtEl>
                                        <p:attrNameLst>
                                          <p:attrName>style.visibility</p:attrName>
                                        </p:attrNameLst>
                                      </p:cBhvr>
                                      <p:to>
                                        <p:strVal val="visible"/>
                                      </p:to>
                                    </p:set>
                                    <p:animEffect transition="in" filter="wipe(left)">
                                      <p:cBhvr>
                                        <p:cTn id="18" dur="500"/>
                                        <p:tgtEl>
                                          <p:spTgt spid="103428">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03429"/>
                                        </p:tgtEl>
                                        <p:attrNameLst>
                                          <p:attrName>style.visibility</p:attrName>
                                        </p:attrNameLst>
                                      </p:cBhvr>
                                      <p:to>
                                        <p:strVal val="visible"/>
                                      </p:to>
                                    </p:set>
                                    <p:anim calcmode="lin" valueType="num">
                                      <p:cBhvr>
                                        <p:cTn id="23" dur="500" fill="hold"/>
                                        <p:tgtEl>
                                          <p:spTgt spid="103429"/>
                                        </p:tgtEl>
                                        <p:attrNameLst>
                                          <p:attrName>ppt_w</p:attrName>
                                        </p:attrNameLst>
                                      </p:cBhvr>
                                      <p:tavLst>
                                        <p:tav tm="0">
                                          <p:val>
                                            <p:fltVal val="0"/>
                                          </p:val>
                                        </p:tav>
                                        <p:tav tm="100000">
                                          <p:val>
                                            <p:strVal val="#ppt_w"/>
                                          </p:val>
                                        </p:tav>
                                      </p:tavLst>
                                    </p:anim>
                                    <p:anim calcmode="lin" valueType="num">
                                      <p:cBhvr>
                                        <p:cTn id="24" dur="500" fill="hold"/>
                                        <p:tgtEl>
                                          <p:spTgt spid="103429"/>
                                        </p:tgtEl>
                                        <p:attrNameLst>
                                          <p:attrName>ppt_h</p:attrName>
                                        </p:attrNameLst>
                                      </p:cBhvr>
                                      <p:tavLst>
                                        <p:tav tm="0">
                                          <p:val>
                                            <p:fltVal val="0"/>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8"/>
                                        </p:tgtEl>
                                        <p:attrNameLst>
                                          <p:attrName>style.visibility</p:attrName>
                                        </p:attrNameLst>
                                      </p:cBhvr>
                                      <p:to>
                                        <p:strVal val="visible"/>
                                      </p:to>
                                    </p:set>
                                    <p:animEffect transition="in" filter="wipe(left)">
                                      <p:cBhvr>
                                        <p:cTn id="29" dur="500"/>
                                        <p:tgtEl>
                                          <p:spTgt spid="4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03450"/>
                                        </p:tgtEl>
                                        <p:attrNameLst>
                                          <p:attrName>style.visibility</p:attrName>
                                        </p:attrNameLst>
                                      </p:cBhvr>
                                      <p:to>
                                        <p:strVal val="visible"/>
                                      </p:to>
                                    </p:set>
                                    <p:animEffect transition="in" filter="wipe(left)">
                                      <p:cBhvr>
                                        <p:cTn id="34" dur="500"/>
                                        <p:tgtEl>
                                          <p:spTgt spid="10345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03451"/>
                                        </p:tgtEl>
                                        <p:attrNameLst>
                                          <p:attrName>style.visibility</p:attrName>
                                        </p:attrNameLst>
                                      </p:cBhvr>
                                      <p:to>
                                        <p:strVal val="visible"/>
                                      </p:to>
                                    </p:set>
                                    <p:animEffect transition="in" filter="wipe(left)">
                                      <p:cBhvr>
                                        <p:cTn id="43" dur="500"/>
                                        <p:tgtEl>
                                          <p:spTgt spid="103451"/>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03457"/>
                                        </p:tgtEl>
                                        <p:attrNameLst>
                                          <p:attrName>style.visibility</p:attrName>
                                        </p:attrNameLst>
                                      </p:cBhvr>
                                      <p:to>
                                        <p:strVal val="visible"/>
                                      </p:to>
                                    </p:set>
                                    <p:animEffect transition="in" filter="wipe(left)">
                                      <p:cBhvr>
                                        <p:cTn id="48" dur="500"/>
                                        <p:tgtEl>
                                          <p:spTgt spid="103457"/>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3"/>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3458"/>
                                        </p:tgtEl>
                                        <p:attrNameLst>
                                          <p:attrName>style.visibility</p:attrName>
                                        </p:attrNameLst>
                                      </p:cBhvr>
                                      <p:to>
                                        <p:strVal val="visible"/>
                                      </p:to>
                                    </p:set>
                                    <p:animEffect transition="in" filter="wipe(left)">
                                      <p:cBhvr>
                                        <p:cTn id="57" dur="500"/>
                                        <p:tgtEl>
                                          <p:spTgt spid="1034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 presetClass="entr" presetSubtype="0" fill="hold" nodeType="clickEffect">
                                  <p:stCondLst>
                                    <p:cond delay="0"/>
                                  </p:stCondLst>
                                  <p:childTnLst>
                                    <p:set>
                                      <p:cBhvr>
                                        <p:cTn id="61" dur="1" fill="hold">
                                          <p:stCondLst>
                                            <p:cond delay="499"/>
                                          </p:stCondLst>
                                        </p:cTn>
                                        <p:tgtEl>
                                          <p:spTgt spid="103430"/>
                                        </p:tgtEl>
                                        <p:attrNameLst>
                                          <p:attrName>style.visibility</p:attrName>
                                        </p:attrNameLst>
                                      </p:cBhvr>
                                      <p:to>
                                        <p:strVal val="visible"/>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3452"/>
                                        </p:tgtEl>
                                        <p:attrNameLst>
                                          <p:attrName>style.visibility</p:attrName>
                                        </p:attrNameLst>
                                      </p:cBhvr>
                                      <p:to>
                                        <p:strVal val="visible"/>
                                      </p:to>
                                    </p:set>
                                    <p:animEffect transition="in" filter="wipe(left)">
                                      <p:cBhvr>
                                        <p:cTn id="66" dur="500"/>
                                        <p:tgtEl>
                                          <p:spTgt spid="103452"/>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5" fill="hold" nodeType="clickEffect">
                                  <p:stCondLst>
                                    <p:cond delay="0"/>
                                  </p:stCondLst>
                                  <p:childTnLst>
                                    <p:set>
                                      <p:cBhvr>
                                        <p:cTn id="70" dur="1" fill="hold">
                                          <p:stCondLst>
                                            <p:cond delay="0"/>
                                          </p:stCondLst>
                                        </p:cTn>
                                        <p:tgtEl>
                                          <p:spTgt spid="103453"/>
                                        </p:tgtEl>
                                        <p:attrNameLst>
                                          <p:attrName>style.visibility</p:attrName>
                                        </p:attrNameLst>
                                      </p:cBhvr>
                                      <p:to>
                                        <p:strVal val="visible"/>
                                      </p:to>
                                    </p:set>
                                    <p:animEffect transition="in" filter="blinds(vertical)">
                                      <p:cBhvr>
                                        <p:cTn id="71" dur="500"/>
                                        <p:tgtEl>
                                          <p:spTgt spid="103453"/>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 presetClass="entr" presetSubtype="0" fill="hold" grpId="0" nodeType="clickEffect">
                                  <p:stCondLst>
                                    <p:cond delay="0"/>
                                  </p:stCondLst>
                                  <p:childTnLst>
                                    <p:set>
                                      <p:cBhvr>
                                        <p:cTn id="75" dur="1" fill="hold">
                                          <p:stCondLst>
                                            <p:cond delay="499"/>
                                          </p:stCondLst>
                                        </p:cTn>
                                        <p:tgtEl>
                                          <p:spTgt spid="1034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7" grpId="0" animBg="1" autoUpdateAnimBg="0"/>
      <p:bldP spid="103428" grpId="0" build="p" autoUpdateAnimBg="0"/>
      <p:bldP spid="103450" grpId="0" autoUpdateAnimBg="0"/>
      <p:bldP spid="103451" grpId="0" autoUpdateAnimBg="0"/>
      <p:bldP spid="103452" grpId="0" autoUpdateAnimBg="0"/>
      <p:bldP spid="103454" grpId="0" autoUpdateAnimBg="0"/>
      <p:bldP spid="103457" grpId="0" autoUpdateAnimBg="0"/>
      <p:bldP spid="103458" grpId="0" autoUpdateAnimBg="0"/>
      <p:bldP spid="4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0" y="2490788"/>
            <a:ext cx="1293813" cy="1319212"/>
            <a:chOff x="2400" y="1569"/>
            <a:chExt cx="815" cy="831"/>
          </a:xfrm>
        </p:grpSpPr>
        <p:sp>
          <p:nvSpPr>
            <p:cNvPr id="10298" name="AutoShape 3"/>
            <p:cNvSpPr>
              <a:spLocks noChangeArrowheads="1"/>
            </p:cNvSpPr>
            <p:nvPr/>
          </p:nvSpPr>
          <p:spPr bwMode="auto">
            <a:xfrm>
              <a:off x="2400" y="1968"/>
              <a:ext cx="528" cy="432"/>
            </a:xfrm>
            <a:prstGeom prst="wedgeEllipseCallout">
              <a:avLst>
                <a:gd name="adj1" fmla="val 65907"/>
                <a:gd name="adj2" fmla="val -71759"/>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solidFill>
                  <a:srgbClr val="3333FF"/>
                </a:solidFill>
              </a:endParaRPr>
            </a:p>
          </p:txBody>
        </p:sp>
        <p:graphicFrame>
          <p:nvGraphicFramePr>
            <p:cNvPr id="10299" name="Object 4"/>
            <p:cNvGraphicFramePr>
              <a:graphicFrameLocks noChangeAspect="1"/>
            </p:cNvGraphicFramePr>
            <p:nvPr/>
          </p:nvGraphicFramePr>
          <p:xfrm>
            <a:off x="2880" y="1569"/>
            <a:ext cx="335" cy="447"/>
          </p:xfrm>
          <a:graphic>
            <a:graphicData uri="http://schemas.openxmlformats.org/presentationml/2006/ole">
              <mc:AlternateContent xmlns:mc="http://schemas.openxmlformats.org/markup-compatibility/2006">
                <mc:Choice xmlns:v="urn:schemas-microsoft-com:vml" Requires="v">
                  <p:oleObj spid="_x0000_s42689" name="公式" r:id="rId3" imgW="304536" imgH="406048" progId="Equation.3">
                    <p:embed/>
                  </p:oleObj>
                </mc:Choice>
                <mc:Fallback>
                  <p:oleObj name="公式" r:id="rId3" imgW="304536" imgH="406048"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0" y="1569"/>
                          <a:ext cx="335" cy="4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5"/>
          <p:cNvGrpSpPr>
            <a:grpSpLocks/>
          </p:cNvGrpSpPr>
          <p:nvPr/>
        </p:nvGrpSpPr>
        <p:grpSpPr bwMode="auto">
          <a:xfrm>
            <a:off x="7069138" y="2008188"/>
            <a:ext cx="1247775" cy="990600"/>
            <a:chOff x="4302" y="1265"/>
            <a:chExt cx="786" cy="624"/>
          </a:xfrm>
        </p:grpSpPr>
        <p:sp>
          <p:nvSpPr>
            <p:cNvPr id="10296" name="Freeform 6"/>
            <p:cNvSpPr>
              <a:spLocks/>
            </p:cNvSpPr>
            <p:nvPr/>
          </p:nvSpPr>
          <p:spPr bwMode="auto">
            <a:xfrm>
              <a:off x="4302" y="1440"/>
              <a:ext cx="432" cy="449"/>
            </a:xfrm>
            <a:custGeom>
              <a:avLst/>
              <a:gdLst>
                <a:gd name="T0" fmla="*/ 0 w 432"/>
                <a:gd name="T1" fmla="*/ 449 h 449"/>
                <a:gd name="T2" fmla="*/ 432 w 432"/>
                <a:gd name="T3" fmla="*/ 0 h 449"/>
                <a:gd name="T4" fmla="*/ 0 60000 65536"/>
                <a:gd name="T5" fmla="*/ 0 60000 65536"/>
                <a:gd name="T6" fmla="*/ 0 w 432"/>
                <a:gd name="T7" fmla="*/ 0 h 449"/>
                <a:gd name="T8" fmla="*/ 432 w 432"/>
                <a:gd name="T9" fmla="*/ 449 h 449"/>
              </a:gdLst>
              <a:ahLst/>
              <a:cxnLst>
                <a:cxn ang="T4">
                  <a:pos x="T0" y="T1"/>
                </a:cxn>
                <a:cxn ang="T5">
                  <a:pos x="T2" y="T3"/>
                </a:cxn>
              </a:cxnLst>
              <a:rect l="T6" t="T7" r="T8" b="T9"/>
              <a:pathLst>
                <a:path w="432" h="449">
                  <a:moveTo>
                    <a:pt x="0" y="449"/>
                  </a:moveTo>
                  <a:lnTo>
                    <a:pt x="432" y="0"/>
                  </a:lnTo>
                </a:path>
              </a:pathLst>
            </a:custGeom>
            <a:noFill/>
            <a:ln w="38100">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297" name="Object 7"/>
            <p:cNvGraphicFramePr>
              <a:graphicFrameLocks noChangeAspect="1"/>
            </p:cNvGraphicFramePr>
            <p:nvPr/>
          </p:nvGraphicFramePr>
          <p:xfrm>
            <a:off x="4776" y="1265"/>
            <a:ext cx="312" cy="275"/>
          </p:xfrm>
          <a:graphic>
            <a:graphicData uri="http://schemas.openxmlformats.org/presentationml/2006/ole">
              <mc:AlternateContent xmlns:mc="http://schemas.openxmlformats.org/markup-compatibility/2006">
                <mc:Choice xmlns:v="urn:schemas-microsoft-com:vml" Requires="v">
                  <p:oleObj spid="_x0000_s42690" name="公式" r:id="rId5" imgW="228501" imgH="203112" progId="Equation.3">
                    <p:embed/>
                  </p:oleObj>
                </mc:Choice>
                <mc:Fallback>
                  <p:oleObj name="公式" r:id="rId5" imgW="22850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76" y="1265"/>
                          <a:ext cx="312"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0056" name="Freeform 8"/>
          <p:cNvSpPr>
            <a:spLocks/>
          </p:cNvSpPr>
          <p:nvPr/>
        </p:nvSpPr>
        <p:spPr bwMode="auto">
          <a:xfrm>
            <a:off x="6124575" y="3008313"/>
            <a:ext cx="914400" cy="1163637"/>
          </a:xfrm>
          <a:custGeom>
            <a:avLst/>
            <a:gdLst>
              <a:gd name="T0" fmla="*/ 0 w 576"/>
              <a:gd name="T1" fmla="*/ 2147483646 h 733"/>
              <a:gd name="T2" fmla="*/ 2147483646 w 576"/>
              <a:gd name="T3" fmla="*/ 0 h 733"/>
              <a:gd name="T4" fmla="*/ 0 60000 65536"/>
              <a:gd name="T5" fmla="*/ 0 60000 65536"/>
              <a:gd name="T6" fmla="*/ 0 w 576"/>
              <a:gd name="T7" fmla="*/ 0 h 733"/>
              <a:gd name="T8" fmla="*/ 576 w 576"/>
              <a:gd name="T9" fmla="*/ 733 h 733"/>
            </a:gdLst>
            <a:ahLst/>
            <a:cxnLst>
              <a:cxn ang="T4">
                <a:pos x="T0" y="T1"/>
              </a:cxn>
              <a:cxn ang="T5">
                <a:pos x="T2" y="T3"/>
              </a:cxn>
            </a:cxnLst>
            <a:rect l="T6" t="T7" r="T8" b="T9"/>
            <a:pathLst>
              <a:path w="576" h="733">
                <a:moveTo>
                  <a:pt x="0" y="733"/>
                </a:moveTo>
                <a:lnTo>
                  <a:pt x="576" y="0"/>
                </a:lnTo>
              </a:path>
            </a:pathLst>
          </a:custGeom>
          <a:noFill/>
          <a:ln w="2857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0057" name="Object 9"/>
          <p:cNvGraphicFramePr>
            <a:graphicFrameLocks noChangeAspect="1"/>
          </p:cNvGraphicFramePr>
          <p:nvPr/>
        </p:nvGraphicFramePr>
        <p:xfrm>
          <a:off x="5181600" y="3962400"/>
          <a:ext cx="762000" cy="506413"/>
        </p:xfrm>
        <a:graphic>
          <a:graphicData uri="http://schemas.openxmlformats.org/presentationml/2006/ole">
            <mc:AlternateContent xmlns:mc="http://schemas.openxmlformats.org/markup-compatibility/2006">
              <mc:Choice xmlns:v="urn:schemas-microsoft-com:vml" Requires="v">
                <p:oleObj spid="_x0000_s42691" name="公式" r:id="rId7" imgW="304536" imgH="203024" progId="Equation.3">
                  <p:embed/>
                </p:oleObj>
              </mc:Choice>
              <mc:Fallback>
                <p:oleObj name="公式" r:id="rId7" imgW="304536" imgH="2030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962400"/>
                        <a:ext cx="7620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0"/>
          <p:cNvGrpSpPr>
            <a:grpSpLocks/>
          </p:cNvGrpSpPr>
          <p:nvPr/>
        </p:nvGrpSpPr>
        <p:grpSpPr bwMode="auto">
          <a:xfrm>
            <a:off x="5802313" y="2133600"/>
            <a:ext cx="1219200" cy="836613"/>
            <a:chOff x="3504" y="1344"/>
            <a:chExt cx="768" cy="527"/>
          </a:xfrm>
        </p:grpSpPr>
        <p:sp>
          <p:nvSpPr>
            <p:cNvPr id="10294" name="Freeform 11"/>
            <p:cNvSpPr>
              <a:spLocks/>
            </p:cNvSpPr>
            <p:nvPr/>
          </p:nvSpPr>
          <p:spPr bwMode="auto">
            <a:xfrm>
              <a:off x="3894" y="1523"/>
              <a:ext cx="378" cy="348"/>
            </a:xfrm>
            <a:custGeom>
              <a:avLst/>
              <a:gdLst>
                <a:gd name="T0" fmla="*/ 0 w 378"/>
                <a:gd name="T1" fmla="*/ 0 h 348"/>
                <a:gd name="T2" fmla="*/ 378 w 378"/>
                <a:gd name="T3" fmla="*/ 348 h 348"/>
                <a:gd name="T4" fmla="*/ 0 60000 65536"/>
                <a:gd name="T5" fmla="*/ 0 60000 65536"/>
                <a:gd name="T6" fmla="*/ 0 w 378"/>
                <a:gd name="T7" fmla="*/ 0 h 348"/>
                <a:gd name="T8" fmla="*/ 378 w 378"/>
                <a:gd name="T9" fmla="*/ 348 h 348"/>
              </a:gdLst>
              <a:ahLst/>
              <a:cxnLst>
                <a:cxn ang="T4">
                  <a:pos x="T0" y="T1"/>
                </a:cxn>
                <a:cxn ang="T5">
                  <a:pos x="T2" y="T3"/>
                </a:cxn>
              </a:cxnLst>
              <a:rect l="T6" t="T7" r="T8" b="T9"/>
              <a:pathLst>
                <a:path w="378" h="348">
                  <a:moveTo>
                    <a:pt x="0" y="0"/>
                  </a:moveTo>
                  <a:lnTo>
                    <a:pt x="378" y="348"/>
                  </a:lnTo>
                </a:path>
              </a:pathLst>
            </a:custGeom>
            <a:noFill/>
            <a:ln w="38100">
              <a:solidFill>
                <a:srgbClr val="000000"/>
              </a:solidFill>
              <a:round/>
              <a:headEnd type="arrow"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295" name="Object 12"/>
            <p:cNvGraphicFramePr>
              <a:graphicFrameLocks noChangeAspect="1"/>
            </p:cNvGraphicFramePr>
            <p:nvPr/>
          </p:nvGraphicFramePr>
          <p:xfrm>
            <a:off x="3504" y="1344"/>
            <a:ext cx="362" cy="275"/>
          </p:xfrm>
          <a:graphic>
            <a:graphicData uri="http://schemas.openxmlformats.org/presentationml/2006/ole">
              <mc:AlternateContent xmlns:mc="http://schemas.openxmlformats.org/markup-compatibility/2006">
                <mc:Choice xmlns:v="urn:schemas-microsoft-com:vml" Requires="v">
                  <p:oleObj spid="_x0000_s42692" name="公式" r:id="rId9" imgW="266469" imgH="203024" progId="Equation.3">
                    <p:embed/>
                  </p:oleObj>
                </mc:Choice>
                <mc:Fallback>
                  <p:oleObj name="公式" r:id="rId9" imgW="266469"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344"/>
                          <a:ext cx="362"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p:cNvGrpSpPr>
            <a:grpSpLocks/>
          </p:cNvGrpSpPr>
          <p:nvPr/>
        </p:nvGrpSpPr>
        <p:grpSpPr bwMode="auto">
          <a:xfrm>
            <a:off x="5649913" y="2667000"/>
            <a:ext cx="1343025" cy="604838"/>
            <a:chOff x="3408" y="1680"/>
            <a:chExt cx="846" cy="381"/>
          </a:xfrm>
        </p:grpSpPr>
        <p:sp>
          <p:nvSpPr>
            <p:cNvPr id="10292" name="Freeform 14"/>
            <p:cNvSpPr>
              <a:spLocks/>
            </p:cNvSpPr>
            <p:nvPr/>
          </p:nvSpPr>
          <p:spPr bwMode="auto">
            <a:xfrm>
              <a:off x="3816" y="1877"/>
              <a:ext cx="438" cy="6"/>
            </a:xfrm>
            <a:custGeom>
              <a:avLst/>
              <a:gdLst>
                <a:gd name="T0" fmla="*/ 438 w 438"/>
                <a:gd name="T1" fmla="*/ 6 h 6"/>
                <a:gd name="T2" fmla="*/ 0 w 438"/>
                <a:gd name="T3" fmla="*/ 0 h 6"/>
                <a:gd name="T4" fmla="*/ 0 60000 65536"/>
                <a:gd name="T5" fmla="*/ 0 60000 65536"/>
                <a:gd name="T6" fmla="*/ 0 w 438"/>
                <a:gd name="T7" fmla="*/ 0 h 6"/>
                <a:gd name="T8" fmla="*/ 438 w 438"/>
                <a:gd name="T9" fmla="*/ 6 h 6"/>
              </a:gdLst>
              <a:ahLst/>
              <a:cxnLst>
                <a:cxn ang="T4">
                  <a:pos x="T0" y="T1"/>
                </a:cxn>
                <a:cxn ang="T5">
                  <a:pos x="T2" y="T3"/>
                </a:cxn>
              </a:cxnLst>
              <a:rect l="T6" t="T7" r="T8" b="T9"/>
              <a:pathLst>
                <a:path w="438" h="6">
                  <a:moveTo>
                    <a:pt x="438" y="6"/>
                  </a:moveTo>
                  <a:lnTo>
                    <a:pt x="0" y="0"/>
                  </a:lnTo>
                </a:path>
              </a:pathLst>
            </a:custGeom>
            <a:noFill/>
            <a:ln w="38100">
              <a:solidFill>
                <a:schemeClr val="bg2"/>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293" name="Object 15"/>
            <p:cNvGraphicFramePr>
              <a:graphicFrameLocks noChangeAspect="1"/>
            </p:cNvGraphicFramePr>
            <p:nvPr/>
          </p:nvGraphicFramePr>
          <p:xfrm>
            <a:off x="3408" y="1680"/>
            <a:ext cx="451" cy="381"/>
          </p:xfrm>
          <a:graphic>
            <a:graphicData uri="http://schemas.openxmlformats.org/presentationml/2006/ole">
              <mc:AlternateContent xmlns:mc="http://schemas.openxmlformats.org/markup-compatibility/2006">
                <mc:Choice xmlns:v="urn:schemas-microsoft-com:vml" Requires="v">
                  <p:oleObj spid="_x0000_s42693" name="公式" r:id="rId11" imgW="330200" imgH="279400" progId="Equation.3">
                    <p:embed/>
                  </p:oleObj>
                </mc:Choice>
                <mc:Fallback>
                  <p:oleObj name="公式" r:id="rId11" imgW="330200" imgH="2794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08" y="1680"/>
                          <a:ext cx="451"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 name="Group 16"/>
          <p:cNvGrpSpPr>
            <a:grpSpLocks/>
          </p:cNvGrpSpPr>
          <p:nvPr/>
        </p:nvGrpSpPr>
        <p:grpSpPr bwMode="auto">
          <a:xfrm>
            <a:off x="7086600" y="1690688"/>
            <a:ext cx="1511300" cy="1490662"/>
            <a:chOff x="4280" y="1065"/>
            <a:chExt cx="952" cy="939"/>
          </a:xfrm>
        </p:grpSpPr>
        <p:sp>
          <p:nvSpPr>
            <p:cNvPr id="10286" name="Freeform 17"/>
            <p:cNvSpPr>
              <a:spLocks/>
            </p:cNvSpPr>
            <p:nvPr/>
          </p:nvSpPr>
          <p:spPr bwMode="auto">
            <a:xfrm>
              <a:off x="4368" y="1877"/>
              <a:ext cx="378" cy="1"/>
            </a:xfrm>
            <a:custGeom>
              <a:avLst/>
              <a:gdLst>
                <a:gd name="T0" fmla="*/ 0 w 378"/>
                <a:gd name="T1" fmla="*/ 0 h 1"/>
                <a:gd name="T2" fmla="*/ 378 w 378"/>
                <a:gd name="T3" fmla="*/ 0 h 1"/>
                <a:gd name="T4" fmla="*/ 0 60000 65536"/>
                <a:gd name="T5" fmla="*/ 0 60000 65536"/>
                <a:gd name="T6" fmla="*/ 0 w 378"/>
                <a:gd name="T7" fmla="*/ 0 h 1"/>
                <a:gd name="T8" fmla="*/ 378 w 378"/>
                <a:gd name="T9" fmla="*/ 1 h 1"/>
              </a:gdLst>
              <a:ahLst/>
              <a:cxnLst>
                <a:cxn ang="T4">
                  <a:pos x="T0" y="T1"/>
                </a:cxn>
                <a:cxn ang="T5">
                  <a:pos x="T2" y="T3"/>
                </a:cxn>
              </a:cxnLst>
              <a:rect l="T6" t="T7" r="T8" b="T9"/>
              <a:pathLst>
                <a:path w="378" h="1">
                  <a:moveTo>
                    <a:pt x="0" y="0"/>
                  </a:moveTo>
                  <a:lnTo>
                    <a:pt x="378" y="0"/>
                  </a:lnTo>
                </a:path>
              </a:pathLst>
            </a:custGeom>
            <a:noFill/>
            <a:ln w="38100">
              <a:solidFill>
                <a:schemeClr val="bg2"/>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287" name="Object 18"/>
            <p:cNvGraphicFramePr>
              <a:graphicFrameLocks noChangeAspect="1"/>
            </p:cNvGraphicFramePr>
            <p:nvPr/>
          </p:nvGraphicFramePr>
          <p:xfrm>
            <a:off x="4835" y="1692"/>
            <a:ext cx="397" cy="312"/>
          </p:xfrm>
          <a:graphic>
            <a:graphicData uri="http://schemas.openxmlformats.org/presentationml/2006/ole">
              <mc:AlternateContent xmlns:mc="http://schemas.openxmlformats.org/markup-compatibility/2006">
                <mc:Choice xmlns:v="urn:schemas-microsoft-com:vml" Requires="v">
                  <p:oleObj spid="_x0000_s42694" name="公式" r:id="rId13" imgW="291973" imgH="228501" progId="Equation.3">
                    <p:embed/>
                  </p:oleObj>
                </mc:Choice>
                <mc:Fallback>
                  <p:oleObj name="公式" r:id="rId13" imgW="291973"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5" y="1692"/>
                          <a:ext cx="397"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88" name="Freeform 19"/>
            <p:cNvSpPr>
              <a:spLocks/>
            </p:cNvSpPr>
            <p:nvPr/>
          </p:nvSpPr>
          <p:spPr bwMode="auto">
            <a:xfrm>
              <a:off x="4284" y="1445"/>
              <a:ext cx="1" cy="396"/>
            </a:xfrm>
            <a:custGeom>
              <a:avLst/>
              <a:gdLst>
                <a:gd name="T0" fmla="*/ 0 w 1"/>
                <a:gd name="T1" fmla="*/ 396 h 396"/>
                <a:gd name="T2" fmla="*/ 0 w 1"/>
                <a:gd name="T3" fmla="*/ 0 h 396"/>
                <a:gd name="T4" fmla="*/ 0 60000 65536"/>
                <a:gd name="T5" fmla="*/ 0 60000 65536"/>
                <a:gd name="T6" fmla="*/ 0 w 1"/>
                <a:gd name="T7" fmla="*/ 0 h 396"/>
                <a:gd name="T8" fmla="*/ 1 w 1"/>
                <a:gd name="T9" fmla="*/ 396 h 396"/>
              </a:gdLst>
              <a:ahLst/>
              <a:cxnLst>
                <a:cxn ang="T4">
                  <a:pos x="T0" y="T1"/>
                </a:cxn>
                <a:cxn ang="T5">
                  <a:pos x="T2" y="T3"/>
                </a:cxn>
              </a:cxnLst>
              <a:rect l="T6" t="T7" r="T8" b="T9"/>
              <a:pathLst>
                <a:path w="1" h="396">
                  <a:moveTo>
                    <a:pt x="0" y="396"/>
                  </a:moveTo>
                  <a:lnTo>
                    <a:pt x="0" y="0"/>
                  </a:lnTo>
                </a:path>
              </a:pathLst>
            </a:custGeom>
            <a:noFill/>
            <a:ln w="571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0289" name="Object 20"/>
            <p:cNvGraphicFramePr>
              <a:graphicFrameLocks noChangeAspect="1"/>
            </p:cNvGraphicFramePr>
            <p:nvPr/>
          </p:nvGraphicFramePr>
          <p:xfrm>
            <a:off x="4280" y="1065"/>
            <a:ext cx="381" cy="328"/>
          </p:xfrm>
          <a:graphic>
            <a:graphicData uri="http://schemas.openxmlformats.org/presentationml/2006/ole">
              <mc:AlternateContent xmlns:mc="http://schemas.openxmlformats.org/markup-compatibility/2006">
                <mc:Choice xmlns:v="urn:schemas-microsoft-com:vml" Requires="v">
                  <p:oleObj spid="_x0000_s42695" name="公式" r:id="rId15" imgW="279279" imgH="241195" progId="Equation.3">
                    <p:embed/>
                  </p:oleObj>
                </mc:Choice>
                <mc:Fallback>
                  <p:oleObj name="公式" r:id="rId15" imgW="279279"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0" y="1065"/>
                          <a:ext cx="381" cy="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cxnSp>
          <p:nvCxnSpPr>
            <p:cNvPr id="10290" name="AutoShape 21"/>
            <p:cNvCxnSpPr>
              <a:cxnSpLocks noChangeShapeType="1"/>
              <a:stCxn id="10288" idx="1"/>
              <a:endCxn id="10296" idx="1"/>
            </p:cNvCxnSpPr>
            <p:nvPr/>
          </p:nvCxnSpPr>
          <p:spPr bwMode="auto">
            <a:xfrm>
              <a:off x="4284" y="1427"/>
              <a:ext cx="450" cy="1"/>
            </a:xfrm>
            <a:prstGeom prst="straightConnector1">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cxnSp>
        <p:sp>
          <p:nvSpPr>
            <p:cNvPr id="10291" name="Freeform 22"/>
            <p:cNvSpPr>
              <a:spLocks/>
            </p:cNvSpPr>
            <p:nvPr/>
          </p:nvSpPr>
          <p:spPr bwMode="auto">
            <a:xfrm>
              <a:off x="4740" y="1446"/>
              <a:ext cx="1" cy="432"/>
            </a:xfrm>
            <a:custGeom>
              <a:avLst/>
              <a:gdLst>
                <a:gd name="T0" fmla="*/ 0 w 1"/>
                <a:gd name="T1" fmla="*/ 0 h 432"/>
                <a:gd name="T2" fmla="*/ 0 w 1"/>
                <a:gd name="T3" fmla="*/ 432 h 432"/>
                <a:gd name="T4" fmla="*/ 0 60000 65536"/>
                <a:gd name="T5" fmla="*/ 0 60000 65536"/>
                <a:gd name="T6" fmla="*/ 0 w 1"/>
                <a:gd name="T7" fmla="*/ 0 h 432"/>
                <a:gd name="T8" fmla="*/ 1 w 1"/>
                <a:gd name="T9" fmla="*/ 432 h 432"/>
              </a:gdLst>
              <a:ahLst/>
              <a:cxnLst>
                <a:cxn ang="T4">
                  <a:pos x="T0" y="T1"/>
                </a:cxn>
                <a:cxn ang="T5">
                  <a:pos x="T2" y="T3"/>
                </a:cxn>
              </a:cxnLst>
              <a:rect l="T6" t="T7" r="T8" b="T9"/>
              <a:pathLst>
                <a:path w="1" h="432">
                  <a:moveTo>
                    <a:pt x="0" y="0"/>
                  </a:moveTo>
                  <a:lnTo>
                    <a:pt x="0" y="432"/>
                  </a:lnTo>
                </a:path>
              </a:pathLst>
            </a:custGeom>
            <a:noFill/>
            <a:ln w="9525" cap="rnd">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30071" name="Object 23"/>
          <p:cNvGraphicFramePr>
            <a:graphicFrameLocks/>
          </p:cNvGraphicFramePr>
          <p:nvPr/>
        </p:nvGraphicFramePr>
        <p:xfrm>
          <a:off x="838200" y="647700"/>
          <a:ext cx="2263775" cy="952500"/>
        </p:xfrm>
        <a:graphic>
          <a:graphicData uri="http://schemas.openxmlformats.org/presentationml/2006/ole">
            <mc:AlternateContent xmlns:mc="http://schemas.openxmlformats.org/markup-compatibility/2006">
              <mc:Choice xmlns:v="urn:schemas-microsoft-com:vml" Requires="v">
                <p:oleObj spid="_x0000_s42696" name="公式" r:id="rId17" imgW="1104900" imgH="457200" progId="Equation.3">
                  <p:embed/>
                </p:oleObj>
              </mc:Choice>
              <mc:Fallback>
                <p:oleObj name="公式" r:id="rId17" imgW="1104900" imgH="457200" progId="Equation.3">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 y="647700"/>
                        <a:ext cx="22637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72" name="Object 24"/>
          <p:cNvGraphicFramePr>
            <a:graphicFrameLocks noChangeAspect="1"/>
          </p:cNvGraphicFramePr>
          <p:nvPr/>
        </p:nvGraphicFramePr>
        <p:xfrm>
          <a:off x="304800" y="1792288"/>
          <a:ext cx="1385888" cy="500062"/>
        </p:xfrm>
        <a:graphic>
          <a:graphicData uri="http://schemas.openxmlformats.org/presentationml/2006/ole">
            <mc:AlternateContent xmlns:mc="http://schemas.openxmlformats.org/markup-compatibility/2006">
              <mc:Choice xmlns:v="urn:schemas-microsoft-com:vml" Requires="v">
                <p:oleObj spid="_x0000_s42697" name="公式" r:id="rId19" imgW="558558" imgH="203112" progId="Equation.3">
                  <p:embed/>
                </p:oleObj>
              </mc:Choice>
              <mc:Fallback>
                <p:oleObj name="公式" r:id="rId19" imgW="558558" imgH="20311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4800" y="1792288"/>
                        <a:ext cx="1385888"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3" name="Object 25"/>
          <p:cNvGraphicFramePr>
            <a:graphicFrameLocks/>
          </p:cNvGraphicFramePr>
          <p:nvPr/>
        </p:nvGraphicFramePr>
        <p:xfrm>
          <a:off x="1905000" y="1524000"/>
          <a:ext cx="2362200" cy="990600"/>
        </p:xfrm>
        <a:graphic>
          <a:graphicData uri="http://schemas.openxmlformats.org/presentationml/2006/ole">
            <mc:AlternateContent xmlns:mc="http://schemas.openxmlformats.org/markup-compatibility/2006">
              <mc:Choice xmlns:v="urn:schemas-microsoft-com:vml" Requires="v">
                <p:oleObj spid="_x0000_s42698" name="公式" r:id="rId21" imgW="1016000" imgH="431800" progId="Equation.3">
                  <p:embed/>
                </p:oleObj>
              </mc:Choice>
              <mc:Fallback>
                <p:oleObj name="公式" r:id="rId21" imgW="1016000" imgH="431800" progId="Equation.3">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905000" y="1524000"/>
                        <a:ext cx="23622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74" name="Text Box 26"/>
          <p:cNvSpPr txBox="1">
            <a:spLocks noChangeArrowheads="1"/>
          </p:cNvSpPr>
          <p:nvPr/>
        </p:nvSpPr>
        <p:spPr bwMode="auto">
          <a:xfrm>
            <a:off x="180975" y="2565400"/>
            <a:ext cx="1654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a:solidFill>
                  <a:srgbClr val="3333FF"/>
                </a:solidFill>
              </a:rPr>
              <a:t>由对称性</a:t>
            </a:r>
          </a:p>
        </p:txBody>
      </p:sp>
      <p:graphicFrame>
        <p:nvGraphicFramePr>
          <p:cNvPr id="130075" name="Object 27"/>
          <p:cNvGraphicFramePr>
            <a:graphicFrameLocks noChangeAspect="1"/>
          </p:cNvGraphicFramePr>
          <p:nvPr/>
        </p:nvGraphicFramePr>
        <p:xfrm>
          <a:off x="2057400" y="2590800"/>
          <a:ext cx="1371600" cy="533400"/>
        </p:xfrm>
        <a:graphic>
          <a:graphicData uri="http://schemas.openxmlformats.org/presentationml/2006/ole">
            <mc:AlternateContent xmlns:mc="http://schemas.openxmlformats.org/markup-compatibility/2006">
              <mc:Choice xmlns:v="urn:schemas-microsoft-com:vml" Requires="v">
                <p:oleObj spid="_x0000_s42699" name="公式" r:id="rId23" imgW="558558" imgH="253890" progId="Equation.3">
                  <p:embed/>
                </p:oleObj>
              </mc:Choice>
              <mc:Fallback>
                <p:oleObj name="公式" r:id="rId23" imgW="558558" imgH="253890"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057400" y="2590800"/>
                        <a:ext cx="13716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0076" name="Object 28"/>
          <p:cNvGraphicFramePr>
            <a:graphicFrameLocks/>
          </p:cNvGraphicFramePr>
          <p:nvPr/>
        </p:nvGraphicFramePr>
        <p:xfrm>
          <a:off x="152400" y="3276600"/>
          <a:ext cx="4605338" cy="990600"/>
        </p:xfrm>
        <a:graphic>
          <a:graphicData uri="http://schemas.openxmlformats.org/presentationml/2006/ole">
            <mc:AlternateContent xmlns:mc="http://schemas.openxmlformats.org/markup-compatibility/2006">
              <mc:Choice xmlns:v="urn:schemas-microsoft-com:vml" Requires="v">
                <p:oleObj spid="_x0000_s42700" name="公式" r:id="rId25" imgW="1981200" imgH="431800" progId="Equation.3">
                  <p:embed/>
                </p:oleObj>
              </mc:Choice>
              <mc:Fallback>
                <p:oleObj name="公式" r:id="rId25" imgW="1981200" imgH="431800" progId="Equation.3">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52400" y="3276600"/>
                        <a:ext cx="46053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29"/>
          <p:cNvGrpSpPr>
            <a:grpSpLocks/>
          </p:cNvGrpSpPr>
          <p:nvPr/>
        </p:nvGrpSpPr>
        <p:grpSpPr bwMode="auto">
          <a:xfrm>
            <a:off x="6813550" y="2514600"/>
            <a:ext cx="874713" cy="1143000"/>
            <a:chOff x="4292" y="1584"/>
            <a:chExt cx="551" cy="720"/>
          </a:xfrm>
        </p:grpSpPr>
        <p:sp>
          <p:nvSpPr>
            <p:cNvPr id="10284" name="Text Box 30"/>
            <p:cNvSpPr txBox="1">
              <a:spLocks noChangeArrowheads="1"/>
            </p:cNvSpPr>
            <p:nvPr/>
          </p:nvSpPr>
          <p:spPr bwMode="auto">
            <a:xfrm>
              <a:off x="4292" y="1939"/>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3333FF"/>
                  </a:solidFill>
                </a:rPr>
                <a:t>θ</a:t>
              </a:r>
            </a:p>
          </p:txBody>
        </p:sp>
        <p:sp>
          <p:nvSpPr>
            <p:cNvPr id="10285" name="Text Box 31"/>
            <p:cNvSpPr txBox="1">
              <a:spLocks noChangeArrowheads="1"/>
            </p:cNvSpPr>
            <p:nvPr/>
          </p:nvSpPr>
          <p:spPr bwMode="auto">
            <a:xfrm>
              <a:off x="4469" y="1584"/>
              <a:ext cx="37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3333FF"/>
                  </a:solidFill>
                </a:rPr>
                <a:t>θ</a:t>
              </a:r>
            </a:p>
          </p:txBody>
        </p:sp>
      </p:grpSp>
      <p:sp>
        <p:nvSpPr>
          <p:cNvPr id="130080" name="Text Box 32"/>
          <p:cNvSpPr txBox="1">
            <a:spLocks noChangeArrowheads="1"/>
          </p:cNvSpPr>
          <p:nvPr/>
        </p:nvSpPr>
        <p:spPr bwMode="auto">
          <a:xfrm>
            <a:off x="171450" y="885825"/>
            <a:ext cx="66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解</a:t>
            </a:r>
            <a:r>
              <a:rPr lang="en-US" altLang="zh-CN" sz="2800">
                <a:solidFill>
                  <a:srgbClr val="3333FF"/>
                </a:solidFill>
              </a:rPr>
              <a:t>:</a:t>
            </a:r>
          </a:p>
        </p:txBody>
      </p:sp>
      <p:sp>
        <p:nvSpPr>
          <p:cNvPr id="130081" name="Line 33"/>
          <p:cNvSpPr>
            <a:spLocks noChangeShapeType="1"/>
          </p:cNvSpPr>
          <p:nvPr/>
        </p:nvSpPr>
        <p:spPr bwMode="auto">
          <a:xfrm flipH="1">
            <a:off x="8305800" y="928688"/>
            <a:ext cx="60960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2" name="Line 34"/>
          <p:cNvSpPr>
            <a:spLocks noChangeShapeType="1"/>
          </p:cNvSpPr>
          <p:nvPr/>
        </p:nvSpPr>
        <p:spPr bwMode="auto">
          <a:xfrm flipH="1">
            <a:off x="8534400" y="914400"/>
            <a:ext cx="381000" cy="4572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0083" name="Text Box 35"/>
          <p:cNvSpPr txBox="1">
            <a:spLocks noChangeArrowheads="1"/>
          </p:cNvSpPr>
          <p:nvPr/>
        </p:nvSpPr>
        <p:spPr bwMode="auto">
          <a:xfrm>
            <a:off x="8001000" y="838200"/>
            <a:ext cx="4175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y</a:t>
            </a:r>
          </a:p>
        </p:txBody>
      </p:sp>
      <p:sp>
        <p:nvSpPr>
          <p:cNvPr id="130084" name="Text Box 36"/>
          <p:cNvSpPr txBox="1">
            <a:spLocks noChangeArrowheads="1"/>
          </p:cNvSpPr>
          <p:nvPr/>
        </p:nvSpPr>
        <p:spPr bwMode="auto">
          <a:xfrm>
            <a:off x="8305800" y="1385888"/>
            <a:ext cx="523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z</a:t>
            </a:r>
          </a:p>
        </p:txBody>
      </p:sp>
      <p:sp>
        <p:nvSpPr>
          <p:cNvPr id="130085" name="Oval 37"/>
          <p:cNvSpPr>
            <a:spLocks noChangeArrowheads="1"/>
          </p:cNvSpPr>
          <p:nvPr/>
        </p:nvSpPr>
        <p:spPr bwMode="auto">
          <a:xfrm>
            <a:off x="6211888" y="3886200"/>
            <a:ext cx="1905000" cy="609600"/>
          </a:xfrm>
          <a:prstGeom prst="ellipse">
            <a:avLst/>
          </a:prstGeom>
          <a:solidFill>
            <a:srgbClr val="FFFFFF"/>
          </a:solidFill>
          <a:ln w="38100">
            <a:solidFill>
              <a:srgbClr val="000000"/>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solidFill>
                <a:srgbClr val="3333FF"/>
              </a:solidFill>
            </a:endParaRPr>
          </a:p>
        </p:txBody>
      </p:sp>
      <p:sp>
        <p:nvSpPr>
          <p:cNvPr id="130086" name="Freeform 38"/>
          <p:cNvSpPr>
            <a:spLocks/>
          </p:cNvSpPr>
          <p:nvPr/>
        </p:nvSpPr>
        <p:spPr bwMode="auto">
          <a:xfrm>
            <a:off x="7086600" y="1152525"/>
            <a:ext cx="1588" cy="2962275"/>
          </a:xfrm>
          <a:custGeom>
            <a:avLst/>
            <a:gdLst>
              <a:gd name="T0" fmla="*/ 0 w 1"/>
              <a:gd name="T1" fmla="*/ 2147483646 h 1866"/>
              <a:gd name="T2" fmla="*/ 0 w 1"/>
              <a:gd name="T3" fmla="*/ 0 h 1866"/>
              <a:gd name="T4" fmla="*/ 0 60000 65536"/>
              <a:gd name="T5" fmla="*/ 0 60000 65536"/>
              <a:gd name="T6" fmla="*/ 0 w 1"/>
              <a:gd name="T7" fmla="*/ 0 h 1866"/>
              <a:gd name="T8" fmla="*/ 1 w 1"/>
              <a:gd name="T9" fmla="*/ 1866 h 1866"/>
            </a:gdLst>
            <a:ahLst/>
            <a:cxnLst>
              <a:cxn ang="T4">
                <a:pos x="T0" y="T1"/>
              </a:cxn>
              <a:cxn ang="T5">
                <a:pos x="T2" y="T3"/>
              </a:cxn>
            </a:cxnLst>
            <a:rect l="T6" t="T7" r="T8" b="T9"/>
            <a:pathLst>
              <a:path w="1" h="1866">
                <a:moveTo>
                  <a:pt x="0" y="1866"/>
                </a:move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0087" name="Text Box 39"/>
          <p:cNvSpPr txBox="1">
            <a:spLocks noChangeArrowheads="1"/>
          </p:cNvSpPr>
          <p:nvPr/>
        </p:nvSpPr>
        <p:spPr bwMode="auto">
          <a:xfrm>
            <a:off x="7126288" y="852488"/>
            <a:ext cx="34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solidFill>
                  <a:srgbClr val="3333FF"/>
                </a:solidFill>
              </a:rPr>
              <a:t>x</a:t>
            </a:r>
          </a:p>
        </p:txBody>
      </p:sp>
      <p:sp>
        <p:nvSpPr>
          <p:cNvPr id="130088" name="Text Box 40"/>
          <p:cNvSpPr txBox="1">
            <a:spLocks noChangeArrowheads="1"/>
          </p:cNvSpPr>
          <p:nvPr/>
        </p:nvSpPr>
        <p:spPr bwMode="auto">
          <a:xfrm>
            <a:off x="6745288" y="3913188"/>
            <a:ext cx="441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solidFill>
                  <a:srgbClr val="3333FF"/>
                </a:solidFill>
              </a:rPr>
              <a:t>O</a:t>
            </a:r>
          </a:p>
        </p:txBody>
      </p:sp>
      <p:sp>
        <p:nvSpPr>
          <p:cNvPr id="130089" name="Freeform 41"/>
          <p:cNvSpPr>
            <a:spLocks/>
          </p:cNvSpPr>
          <p:nvPr/>
        </p:nvSpPr>
        <p:spPr bwMode="auto">
          <a:xfrm>
            <a:off x="6407150" y="4375150"/>
            <a:ext cx="374650" cy="101600"/>
          </a:xfrm>
          <a:custGeom>
            <a:avLst/>
            <a:gdLst>
              <a:gd name="T0" fmla="*/ 0 w 236"/>
              <a:gd name="T1" fmla="*/ 0 h 64"/>
              <a:gd name="T2" fmla="*/ 2147483646 w 236"/>
              <a:gd name="T3" fmla="*/ 2147483646 h 64"/>
              <a:gd name="T4" fmla="*/ 2147483646 w 236"/>
              <a:gd name="T5" fmla="*/ 2147483646 h 64"/>
              <a:gd name="T6" fmla="*/ 0 60000 65536"/>
              <a:gd name="T7" fmla="*/ 0 60000 65536"/>
              <a:gd name="T8" fmla="*/ 0 60000 65536"/>
              <a:gd name="T9" fmla="*/ 0 w 236"/>
              <a:gd name="T10" fmla="*/ 0 h 64"/>
              <a:gd name="T11" fmla="*/ 236 w 236"/>
              <a:gd name="T12" fmla="*/ 64 h 64"/>
            </a:gdLst>
            <a:ahLst/>
            <a:cxnLst>
              <a:cxn ang="T6">
                <a:pos x="T0" y="T1"/>
              </a:cxn>
              <a:cxn ang="T7">
                <a:pos x="T2" y="T3"/>
              </a:cxn>
              <a:cxn ang="T8">
                <a:pos x="T4" y="T5"/>
              </a:cxn>
            </a:cxnLst>
            <a:rect l="T9" t="T10" r="T11" b="T12"/>
            <a:pathLst>
              <a:path w="236" h="64">
                <a:moveTo>
                  <a:pt x="0" y="0"/>
                </a:moveTo>
                <a:lnTo>
                  <a:pt x="96" y="40"/>
                </a:lnTo>
                <a:lnTo>
                  <a:pt x="236" y="64"/>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0090" name="Freeform 42"/>
          <p:cNvSpPr>
            <a:spLocks/>
          </p:cNvSpPr>
          <p:nvPr/>
        </p:nvSpPr>
        <p:spPr bwMode="auto">
          <a:xfrm>
            <a:off x="7096125" y="4124325"/>
            <a:ext cx="987425" cy="3175"/>
          </a:xfrm>
          <a:custGeom>
            <a:avLst/>
            <a:gdLst>
              <a:gd name="T0" fmla="*/ 0 w 622"/>
              <a:gd name="T1" fmla="*/ 0 h 2"/>
              <a:gd name="T2" fmla="*/ 2147483646 w 622"/>
              <a:gd name="T3" fmla="*/ 2147483646 h 2"/>
              <a:gd name="T4" fmla="*/ 0 60000 65536"/>
              <a:gd name="T5" fmla="*/ 0 60000 65536"/>
              <a:gd name="T6" fmla="*/ 0 w 622"/>
              <a:gd name="T7" fmla="*/ 0 h 2"/>
              <a:gd name="T8" fmla="*/ 622 w 622"/>
              <a:gd name="T9" fmla="*/ 2 h 2"/>
            </a:gdLst>
            <a:ahLst/>
            <a:cxnLst>
              <a:cxn ang="T4">
                <a:pos x="T0" y="T1"/>
              </a:cxn>
              <a:cxn ang="T5">
                <a:pos x="T2" y="T3"/>
              </a:cxn>
            </a:cxnLst>
            <a:rect l="T6" t="T7" r="T8" b="T9"/>
            <a:pathLst>
              <a:path w="622" h="2">
                <a:moveTo>
                  <a:pt x="0" y="0"/>
                </a:moveTo>
                <a:lnTo>
                  <a:pt x="622" y="2"/>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0091" name="Text Box 43"/>
          <p:cNvSpPr txBox="1">
            <a:spLocks noChangeArrowheads="1"/>
          </p:cNvSpPr>
          <p:nvPr/>
        </p:nvSpPr>
        <p:spPr bwMode="auto">
          <a:xfrm>
            <a:off x="7310438" y="40132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b="0" i="1">
                <a:solidFill>
                  <a:srgbClr val="3333FF"/>
                </a:solidFill>
              </a:rPr>
              <a:t>R</a:t>
            </a:r>
          </a:p>
        </p:txBody>
      </p:sp>
      <p:graphicFrame>
        <p:nvGraphicFramePr>
          <p:cNvPr id="130092" name="Object 44"/>
          <p:cNvGraphicFramePr>
            <a:graphicFrameLocks/>
          </p:cNvGraphicFramePr>
          <p:nvPr/>
        </p:nvGraphicFramePr>
        <p:xfrm>
          <a:off x="214313" y="4176713"/>
          <a:ext cx="3868737" cy="1019175"/>
        </p:xfrm>
        <a:graphic>
          <a:graphicData uri="http://schemas.openxmlformats.org/presentationml/2006/ole">
            <mc:AlternateContent xmlns:mc="http://schemas.openxmlformats.org/markup-compatibility/2006">
              <mc:Choice xmlns:v="urn:schemas-microsoft-com:vml" Requires="v">
                <p:oleObj spid="_x0000_s42701" name="公式" r:id="rId27" imgW="1663700" imgH="444500" progId="Equation.3">
                  <p:embed/>
                </p:oleObj>
              </mc:Choice>
              <mc:Fallback>
                <p:oleObj name="公式" r:id="rId27" imgW="1663700" imgH="444500" progId="Equation.3">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14313" y="4176713"/>
                        <a:ext cx="3868737"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3" name="Object 45"/>
          <p:cNvGraphicFramePr>
            <a:graphicFrameLocks/>
          </p:cNvGraphicFramePr>
          <p:nvPr/>
        </p:nvGraphicFramePr>
        <p:xfrm>
          <a:off x="228600" y="5105400"/>
          <a:ext cx="2005013" cy="990600"/>
        </p:xfrm>
        <a:graphic>
          <a:graphicData uri="http://schemas.openxmlformats.org/presentationml/2006/ole">
            <mc:AlternateContent xmlns:mc="http://schemas.openxmlformats.org/markup-compatibility/2006">
              <mc:Choice xmlns:v="urn:schemas-microsoft-com:vml" Requires="v">
                <p:oleObj spid="_x0000_s42702" name="公式" r:id="rId29" imgW="863225" imgH="431613" progId="Equation.3">
                  <p:embed/>
                </p:oleObj>
              </mc:Choice>
              <mc:Fallback>
                <p:oleObj name="公式" r:id="rId29" imgW="863225" imgH="431613" progId="Equation.3">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228600" y="5105400"/>
                        <a:ext cx="2005013"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94" name="Text Box 46"/>
          <p:cNvSpPr txBox="1">
            <a:spLocks noChangeArrowheads="1"/>
          </p:cNvSpPr>
          <p:nvPr/>
        </p:nvSpPr>
        <p:spPr bwMode="auto">
          <a:xfrm>
            <a:off x="6648450" y="3206750"/>
            <a:ext cx="43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4000" i="1">
                <a:solidFill>
                  <a:srgbClr val="3333FF"/>
                </a:solidFill>
              </a:rPr>
              <a:t>x</a:t>
            </a:r>
          </a:p>
        </p:txBody>
      </p:sp>
      <p:graphicFrame>
        <p:nvGraphicFramePr>
          <p:cNvPr id="130095" name="Object 47"/>
          <p:cNvGraphicFramePr>
            <a:graphicFrameLocks/>
          </p:cNvGraphicFramePr>
          <p:nvPr/>
        </p:nvGraphicFramePr>
        <p:xfrm>
          <a:off x="2362200" y="5153025"/>
          <a:ext cx="1535113" cy="1019175"/>
        </p:xfrm>
        <a:graphic>
          <a:graphicData uri="http://schemas.openxmlformats.org/presentationml/2006/ole">
            <mc:AlternateContent xmlns:mc="http://schemas.openxmlformats.org/markup-compatibility/2006">
              <mc:Choice xmlns:v="urn:schemas-microsoft-com:vml" Requires="v">
                <p:oleObj spid="_x0000_s42703" name="公式" r:id="rId31" imgW="660113" imgH="444307" progId="Equation.3">
                  <p:embed/>
                </p:oleObj>
              </mc:Choice>
              <mc:Fallback>
                <p:oleObj name="公式" r:id="rId31" imgW="660113" imgH="444307" progId="Equation.3">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62200" y="5153025"/>
                        <a:ext cx="1535113" cy="101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0096" name="Object 48"/>
          <p:cNvGraphicFramePr>
            <a:graphicFrameLocks/>
          </p:cNvGraphicFramePr>
          <p:nvPr/>
        </p:nvGraphicFramePr>
        <p:xfrm>
          <a:off x="4114800" y="5181600"/>
          <a:ext cx="2828925" cy="1136650"/>
        </p:xfrm>
        <a:graphic>
          <a:graphicData uri="http://schemas.openxmlformats.org/presentationml/2006/ole">
            <mc:AlternateContent xmlns:mc="http://schemas.openxmlformats.org/markup-compatibility/2006">
              <mc:Choice xmlns:v="urn:schemas-microsoft-com:vml" Requires="v">
                <p:oleObj spid="_x0000_s42704" name="公式" r:id="rId33" imgW="1282700" imgH="495300" progId="Equation.3">
                  <p:embed/>
                </p:oleObj>
              </mc:Choice>
              <mc:Fallback>
                <p:oleObj name="公式" r:id="rId33" imgW="1282700" imgH="495300" progId="Equation.3">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114800" y="5181600"/>
                        <a:ext cx="2828925" cy="1136650"/>
                      </a:xfrm>
                      <a:prstGeom prst="rect">
                        <a:avLst/>
                      </a:prstGeom>
                      <a:noFill/>
                      <a:ln w="38100">
                        <a:solidFill>
                          <a:srgbClr val="00CC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0097" name="Text Box 49"/>
          <p:cNvSpPr txBox="1">
            <a:spLocks noChangeArrowheads="1"/>
          </p:cNvSpPr>
          <p:nvPr/>
        </p:nvSpPr>
        <p:spPr bwMode="auto">
          <a:xfrm>
            <a:off x="7212013" y="5553075"/>
            <a:ext cx="15763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800">
                <a:solidFill>
                  <a:srgbClr val="3333FF"/>
                </a:solidFill>
              </a:rPr>
              <a:t>方向</a:t>
            </a:r>
            <a:r>
              <a:rPr lang="en-US" altLang="zh-CN" sz="2800">
                <a:solidFill>
                  <a:srgbClr val="3333FF"/>
                </a:solidFill>
              </a:rPr>
              <a:t>: + </a:t>
            </a:r>
            <a:r>
              <a:rPr lang="en-US" altLang="zh-CN" sz="2800" i="1">
                <a:solidFill>
                  <a:srgbClr val="3333FF"/>
                </a:solidFill>
              </a:rPr>
              <a:t>x</a:t>
            </a:r>
            <a:endParaRPr lang="en-US" altLang="zh-CN" sz="2800">
              <a:solidFill>
                <a:srgbClr val="3333FF"/>
              </a:solidFill>
            </a:endParaRPr>
          </a:p>
        </p:txBody>
      </p:sp>
      <p:sp>
        <p:nvSpPr>
          <p:cNvPr id="130098" name="AutoShape 50"/>
          <p:cNvSpPr>
            <a:spLocks noChangeArrowheads="1"/>
          </p:cNvSpPr>
          <p:nvPr/>
        </p:nvSpPr>
        <p:spPr bwMode="auto">
          <a:xfrm>
            <a:off x="7935913" y="4065588"/>
            <a:ext cx="228600" cy="304800"/>
          </a:xfrm>
          <a:prstGeom prst="flowChartSummingJunction">
            <a:avLst/>
          </a:prstGeom>
          <a:solidFill>
            <a:srgbClr val="FFFFFF"/>
          </a:solidFill>
          <a:ln w="57150">
            <a:solidFill>
              <a:srgbClr val="CC33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30099" name="Object 51"/>
          <p:cNvGraphicFramePr>
            <a:graphicFrameLocks noChangeAspect="1"/>
          </p:cNvGraphicFramePr>
          <p:nvPr/>
        </p:nvGraphicFramePr>
        <p:xfrm>
          <a:off x="8240713" y="4065588"/>
          <a:ext cx="666750" cy="506412"/>
        </p:xfrm>
        <a:graphic>
          <a:graphicData uri="http://schemas.openxmlformats.org/presentationml/2006/ole">
            <mc:AlternateContent xmlns:mc="http://schemas.openxmlformats.org/markup-compatibility/2006">
              <mc:Choice xmlns:v="urn:schemas-microsoft-com:vml" Requires="v">
                <p:oleObj spid="_x0000_s42705" name="公式" r:id="rId35" imgW="266469" imgH="203024" progId="Equation.3">
                  <p:embed/>
                </p:oleObj>
              </mc:Choice>
              <mc:Fallback>
                <p:oleObj name="公式" r:id="rId35" imgW="266469" imgH="203024" progId="Equation.3">
                  <p:embed/>
                  <p:pic>
                    <p:nvPicPr>
                      <p:cNvPr id="0" name=""/>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8240713" y="4065588"/>
                        <a:ext cx="66675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0100" name="Freeform 52"/>
          <p:cNvSpPr>
            <a:spLocks/>
          </p:cNvSpPr>
          <p:nvPr/>
        </p:nvSpPr>
        <p:spPr bwMode="auto">
          <a:xfrm>
            <a:off x="7088188" y="2979738"/>
            <a:ext cx="923925" cy="1085850"/>
          </a:xfrm>
          <a:custGeom>
            <a:avLst/>
            <a:gdLst>
              <a:gd name="T0" fmla="*/ 2147483646 w 582"/>
              <a:gd name="T1" fmla="*/ 2147483646 h 684"/>
              <a:gd name="T2" fmla="*/ 0 w 582"/>
              <a:gd name="T3" fmla="*/ 0 h 684"/>
              <a:gd name="T4" fmla="*/ 0 60000 65536"/>
              <a:gd name="T5" fmla="*/ 0 60000 65536"/>
              <a:gd name="T6" fmla="*/ 0 w 582"/>
              <a:gd name="T7" fmla="*/ 0 h 684"/>
              <a:gd name="T8" fmla="*/ 582 w 582"/>
              <a:gd name="T9" fmla="*/ 684 h 684"/>
            </a:gdLst>
            <a:ahLst/>
            <a:cxnLst>
              <a:cxn ang="T4">
                <a:pos x="T0" y="T1"/>
              </a:cxn>
              <a:cxn ang="T5">
                <a:pos x="T2" y="T3"/>
              </a:cxn>
            </a:cxnLst>
            <a:rect l="T6" t="T7" r="T8" b="T9"/>
            <a:pathLst>
              <a:path w="582" h="684">
                <a:moveTo>
                  <a:pt x="582" y="684"/>
                </a:moveTo>
                <a:lnTo>
                  <a:pt x="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0101" name="Object 53"/>
          <p:cNvGraphicFramePr>
            <a:graphicFrameLocks noChangeAspect="1"/>
          </p:cNvGraphicFramePr>
          <p:nvPr/>
        </p:nvGraphicFramePr>
        <p:xfrm>
          <a:off x="7707313" y="3379788"/>
          <a:ext cx="354012" cy="461962"/>
        </p:xfrm>
        <a:graphic>
          <a:graphicData uri="http://schemas.openxmlformats.org/presentationml/2006/ole">
            <mc:AlternateContent xmlns:mc="http://schemas.openxmlformats.org/markup-compatibility/2006">
              <mc:Choice xmlns:v="urn:schemas-microsoft-com:vml" Requires="v">
                <p:oleObj spid="_x0000_s42706" name="公式" r:id="rId37" imgW="126780" imgH="164814" progId="Equation.3">
                  <p:embed/>
                </p:oleObj>
              </mc:Choice>
              <mc:Fallback>
                <p:oleObj name="公式" r:id="rId37" imgW="126780" imgH="164814" progId="Equation.3">
                  <p:embed/>
                  <p:pic>
                    <p:nvPicPr>
                      <p:cNvPr id="0" name=""/>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707313" y="3379788"/>
                        <a:ext cx="354012"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8" name="Text Box 54"/>
          <p:cNvSpPr txBox="1">
            <a:spLocks noChangeArrowheads="1"/>
          </p:cNvSpPr>
          <p:nvPr/>
        </p:nvSpPr>
        <p:spPr bwMode="auto">
          <a:xfrm>
            <a:off x="5277421" y="23495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dirty="0">
                <a:solidFill>
                  <a:srgbClr val="3333FF"/>
                </a:solidFill>
              </a:rPr>
              <a:t>       Due to a Current Loop.</a:t>
            </a:r>
          </a:p>
        </p:txBody>
      </p:sp>
      <p:sp>
        <p:nvSpPr>
          <p:cNvPr id="10279" name="Text Box 55"/>
          <p:cNvSpPr txBox="1">
            <a:spLocks noChangeArrowheads="1"/>
          </p:cNvSpPr>
          <p:nvPr/>
        </p:nvSpPr>
        <p:spPr bwMode="auto">
          <a:xfrm>
            <a:off x="35496" y="177800"/>
            <a:ext cx="5916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dirty="0">
                <a:solidFill>
                  <a:srgbClr val="3333FF"/>
                </a:solidFill>
              </a:rPr>
              <a:t>例：圆电流（</a:t>
            </a:r>
            <a:r>
              <a:rPr lang="en-US" altLang="zh-CN" sz="2800" i="1" dirty="0">
                <a:solidFill>
                  <a:srgbClr val="3333FF"/>
                </a:solidFill>
              </a:rPr>
              <a:t>I</a:t>
            </a:r>
            <a:r>
              <a:rPr lang="zh-CN" altLang="en-US" sz="2800" i="1" dirty="0">
                <a:solidFill>
                  <a:srgbClr val="3333FF"/>
                </a:solidFill>
              </a:rPr>
              <a:t>，</a:t>
            </a:r>
            <a:r>
              <a:rPr lang="en-US" altLang="zh-CN" sz="2800" i="1" dirty="0">
                <a:solidFill>
                  <a:srgbClr val="3333FF"/>
                </a:solidFill>
              </a:rPr>
              <a:t>R</a:t>
            </a:r>
            <a:r>
              <a:rPr lang="zh-CN" altLang="en-US" sz="2800" dirty="0">
                <a:solidFill>
                  <a:srgbClr val="3333FF"/>
                </a:solidFill>
              </a:rPr>
              <a:t>）轴线上的磁场。</a:t>
            </a:r>
          </a:p>
        </p:txBody>
      </p:sp>
      <p:graphicFrame>
        <p:nvGraphicFramePr>
          <p:cNvPr id="10280" name="Object 56"/>
          <p:cNvGraphicFramePr>
            <a:graphicFrameLocks noChangeAspect="1"/>
          </p:cNvGraphicFramePr>
          <p:nvPr>
            <p:extLst>
              <p:ext uri="{D42A27DB-BD31-4B8C-83A1-F6EECF244321}">
                <p14:modId xmlns:p14="http://schemas.microsoft.com/office/powerpoint/2010/main" val="1728424548"/>
              </p:ext>
            </p:extLst>
          </p:nvPr>
        </p:nvGraphicFramePr>
        <p:xfrm>
          <a:off x="5724128" y="190500"/>
          <a:ext cx="349250" cy="430213"/>
        </p:xfrm>
        <a:graphic>
          <a:graphicData uri="http://schemas.openxmlformats.org/presentationml/2006/ole">
            <mc:AlternateContent xmlns:mc="http://schemas.openxmlformats.org/markup-compatibility/2006">
              <mc:Choice xmlns:v="urn:schemas-microsoft-com:vml" Requires="v">
                <p:oleObj spid="_x0000_s42707" name="公式" r:id="rId39" imgW="164957" imgH="203024" progId="Equation.3">
                  <p:embed/>
                </p:oleObj>
              </mc:Choice>
              <mc:Fallback>
                <p:oleObj name="公式" r:id="rId39" imgW="164957" imgH="203024" progId="Equation.3">
                  <p:embed/>
                  <p:pic>
                    <p:nvPicPr>
                      <p:cNvPr id="0" name=""/>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724128" y="190500"/>
                        <a:ext cx="34925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 name="Group 57"/>
          <p:cNvGrpSpPr>
            <a:grpSpLocks/>
          </p:cNvGrpSpPr>
          <p:nvPr/>
        </p:nvGrpSpPr>
        <p:grpSpPr bwMode="auto">
          <a:xfrm>
            <a:off x="5943600" y="4038600"/>
            <a:ext cx="338138" cy="338138"/>
            <a:chOff x="3492" y="2028"/>
            <a:chExt cx="213" cy="213"/>
          </a:xfrm>
        </p:grpSpPr>
        <p:sp>
          <p:nvSpPr>
            <p:cNvPr id="10282" name="Oval 58"/>
            <p:cNvSpPr>
              <a:spLocks noChangeArrowheads="1"/>
            </p:cNvSpPr>
            <p:nvPr/>
          </p:nvSpPr>
          <p:spPr bwMode="auto">
            <a:xfrm>
              <a:off x="3492" y="2028"/>
              <a:ext cx="213" cy="213"/>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0283" name="Oval 59"/>
            <p:cNvSpPr>
              <a:spLocks noChangeArrowheads="1"/>
            </p:cNvSpPr>
            <p:nvPr/>
          </p:nvSpPr>
          <p:spPr bwMode="auto">
            <a:xfrm>
              <a:off x="3576" y="2112"/>
              <a:ext cx="45" cy="45"/>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spTree>
    <p:extLst>
      <p:ext uri="{BB962C8B-B14F-4D97-AF65-F5344CB8AC3E}">
        <p14:creationId xmlns:p14="http://schemas.microsoft.com/office/powerpoint/2010/main" val="24754159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85"/>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30088"/>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30089"/>
                                        </p:tgtEl>
                                        <p:attrNameLst>
                                          <p:attrName>style.visibility</p:attrName>
                                        </p:attrNameLst>
                                      </p:cBhvr>
                                      <p:to>
                                        <p:strVal val="visible"/>
                                      </p:to>
                                    </p:set>
                                  </p:childTnLst>
                                </p:cTn>
                              </p:par>
                            </p:childTnLst>
                          </p:cTn>
                        </p:par>
                        <p:par>
                          <p:cTn id="13" fill="hold" nodeType="afterGroup">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30091"/>
                                        </p:tgtEl>
                                        <p:attrNameLst>
                                          <p:attrName>style.visibility</p:attrName>
                                        </p:attrNameLst>
                                      </p:cBhvr>
                                      <p:to>
                                        <p:strVal val="visible"/>
                                      </p:to>
                                    </p:set>
                                  </p:childTnLst>
                                </p:cTn>
                              </p:par>
                            </p:childTnLst>
                          </p:cTn>
                        </p:par>
                        <p:par>
                          <p:cTn id="16" fill="hold" nodeType="afterGroup">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30090"/>
                                        </p:tgtEl>
                                        <p:attrNameLst>
                                          <p:attrName>style.visibility</p:attrName>
                                        </p:attrNameLst>
                                      </p:cBhvr>
                                      <p:to>
                                        <p:strVal val="visible"/>
                                      </p:to>
                                    </p:set>
                                  </p:childTnLst>
                                </p:cTn>
                              </p:par>
                            </p:childTnLst>
                          </p:cTn>
                        </p:par>
                        <p:par>
                          <p:cTn id="19" fill="hold" nodeType="afterGroup">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130086"/>
                                        </p:tgtEl>
                                        <p:attrNameLst>
                                          <p:attrName>style.visibility</p:attrName>
                                        </p:attrNameLst>
                                      </p:cBhvr>
                                      <p:to>
                                        <p:strVal val="visible"/>
                                      </p:to>
                                    </p:set>
                                  </p:childTnLst>
                                </p:cTn>
                              </p:par>
                            </p:childTnLst>
                          </p:cTn>
                        </p:par>
                        <p:par>
                          <p:cTn id="22" fill="hold" nodeType="afterGroup">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130087"/>
                                        </p:tgtEl>
                                        <p:attrNameLst>
                                          <p:attrName>style.visibility</p:attrName>
                                        </p:attrNameLst>
                                      </p:cBhvr>
                                      <p:to>
                                        <p:strVal val="visible"/>
                                      </p:to>
                                    </p:set>
                                  </p:childTnLst>
                                </p:cTn>
                              </p:par>
                            </p:childTnLst>
                          </p:cTn>
                        </p:par>
                        <p:par>
                          <p:cTn id="25" fill="hold" nodeType="afterGroup">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130081"/>
                                        </p:tgtEl>
                                        <p:attrNameLst>
                                          <p:attrName>style.visibility</p:attrName>
                                        </p:attrNameLst>
                                      </p:cBhvr>
                                      <p:to>
                                        <p:strVal val="visible"/>
                                      </p:to>
                                    </p:set>
                                  </p:childTnLst>
                                </p:cTn>
                              </p:par>
                            </p:childTnLst>
                          </p:cTn>
                        </p:par>
                        <p:par>
                          <p:cTn id="28" fill="hold" nodeType="afterGroup">
                            <p:stCondLst>
                              <p:cond delay="4000"/>
                            </p:stCondLst>
                            <p:childTnLst>
                              <p:par>
                                <p:cTn id="29" presetID="1" presetClass="entr" presetSubtype="0" fill="hold" grpId="0" nodeType="afterEffect">
                                  <p:stCondLst>
                                    <p:cond delay="0"/>
                                  </p:stCondLst>
                                  <p:childTnLst>
                                    <p:set>
                                      <p:cBhvr>
                                        <p:cTn id="30" dur="1" fill="hold">
                                          <p:stCondLst>
                                            <p:cond delay="499"/>
                                          </p:stCondLst>
                                        </p:cTn>
                                        <p:tgtEl>
                                          <p:spTgt spid="130082"/>
                                        </p:tgtEl>
                                        <p:attrNameLst>
                                          <p:attrName>style.visibility</p:attrName>
                                        </p:attrNameLst>
                                      </p:cBhvr>
                                      <p:to>
                                        <p:strVal val="visible"/>
                                      </p:to>
                                    </p:set>
                                  </p:childTnLst>
                                </p:cTn>
                              </p:par>
                            </p:childTnLst>
                          </p:cTn>
                        </p:par>
                        <p:par>
                          <p:cTn id="31" fill="hold" nodeType="afterGroup">
                            <p:stCondLst>
                              <p:cond delay="4500"/>
                            </p:stCondLst>
                            <p:childTnLst>
                              <p:par>
                                <p:cTn id="32" presetID="1" presetClass="entr" presetSubtype="0" fill="hold" grpId="0" nodeType="afterEffect">
                                  <p:stCondLst>
                                    <p:cond delay="0"/>
                                  </p:stCondLst>
                                  <p:childTnLst>
                                    <p:set>
                                      <p:cBhvr>
                                        <p:cTn id="33" dur="1" fill="hold">
                                          <p:stCondLst>
                                            <p:cond delay="499"/>
                                          </p:stCondLst>
                                        </p:cTn>
                                        <p:tgtEl>
                                          <p:spTgt spid="130083"/>
                                        </p:tgtEl>
                                        <p:attrNameLst>
                                          <p:attrName>style.visibility</p:attrName>
                                        </p:attrNameLst>
                                      </p:cBhvr>
                                      <p:to>
                                        <p:strVal val="visible"/>
                                      </p:to>
                                    </p:set>
                                  </p:childTnLst>
                                </p:cTn>
                              </p:par>
                            </p:childTnLst>
                          </p:cTn>
                        </p:par>
                        <p:par>
                          <p:cTn id="34" fill="hold" nodeType="afterGroup">
                            <p:stCondLst>
                              <p:cond delay="5000"/>
                            </p:stCondLst>
                            <p:childTnLst>
                              <p:par>
                                <p:cTn id="35" presetID="1" presetClass="entr" presetSubtype="0" fill="hold" grpId="0" nodeType="afterEffect">
                                  <p:stCondLst>
                                    <p:cond delay="0"/>
                                  </p:stCondLst>
                                  <p:childTnLst>
                                    <p:set>
                                      <p:cBhvr>
                                        <p:cTn id="36" dur="1" fill="hold">
                                          <p:stCondLst>
                                            <p:cond delay="499"/>
                                          </p:stCondLst>
                                        </p:cTn>
                                        <p:tgtEl>
                                          <p:spTgt spid="13008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30080"/>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30098"/>
                                        </p:tgtEl>
                                        <p:attrNameLst>
                                          <p:attrName>style.visibility</p:attrName>
                                        </p:attrNameLst>
                                      </p:cBhvr>
                                      <p:to>
                                        <p:strVal val="visible"/>
                                      </p:to>
                                    </p:set>
                                  </p:childTnLst>
                                </p:cTn>
                              </p:par>
                            </p:childTnLst>
                          </p:cTn>
                        </p:par>
                        <p:par>
                          <p:cTn id="45" fill="hold" nodeType="afterGroup">
                            <p:stCondLst>
                              <p:cond delay="500"/>
                            </p:stCondLst>
                            <p:childTnLst>
                              <p:par>
                                <p:cTn id="46" presetID="1" presetClass="entr" presetSubtype="0" fill="hold" nodeType="afterEffect">
                                  <p:stCondLst>
                                    <p:cond delay="0"/>
                                  </p:stCondLst>
                                  <p:childTnLst>
                                    <p:set>
                                      <p:cBhvr>
                                        <p:cTn id="47" dur="1" fill="hold">
                                          <p:stCondLst>
                                            <p:cond delay="499"/>
                                          </p:stCondLst>
                                        </p:cTn>
                                        <p:tgtEl>
                                          <p:spTgt spid="13009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130100"/>
                                        </p:tgtEl>
                                        <p:attrNameLst>
                                          <p:attrName>style.visibility</p:attrName>
                                        </p:attrNameLst>
                                      </p:cBhvr>
                                      <p:to>
                                        <p:strVal val="visible"/>
                                      </p:to>
                                    </p:set>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130101"/>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130056"/>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8"/>
                                        </p:tgtEl>
                                        <p:attrNameLst>
                                          <p:attrName>style.visibility</p:attrName>
                                        </p:attrNameLst>
                                      </p:cBhvr>
                                      <p:to>
                                        <p:strVal val="visible"/>
                                      </p:to>
                                    </p:set>
                                  </p:childTnLst>
                                </p:cTn>
                              </p:par>
                            </p:childTnLst>
                          </p:cTn>
                        </p:par>
                        <p:par>
                          <p:cTn id="66" fill="hold" nodeType="afterGroup">
                            <p:stCondLst>
                              <p:cond delay="1000"/>
                            </p:stCondLst>
                            <p:childTnLst>
                              <p:par>
                                <p:cTn id="67" presetID="1" presetClass="entr" presetSubtype="0" fill="hold" nodeType="afterEffect">
                                  <p:stCondLst>
                                    <p:cond delay="0"/>
                                  </p:stCondLst>
                                  <p:childTnLst>
                                    <p:set>
                                      <p:cBhvr>
                                        <p:cTn id="68" dur="1" fill="hold">
                                          <p:stCondLst>
                                            <p:cond delay="499"/>
                                          </p:stCondLst>
                                        </p:cTn>
                                        <p:tgtEl>
                                          <p:spTgt spid="130057"/>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499"/>
                                          </p:stCondLst>
                                        </p:cTn>
                                        <p:tgtEl>
                                          <p:spTgt spid="4"/>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nodeType="clickEffect">
                                  <p:stCondLst>
                                    <p:cond delay="0"/>
                                  </p:stCondLst>
                                  <p:childTnLst>
                                    <p:set>
                                      <p:cBhvr>
                                        <p:cTn id="76" dur="1" fill="hold">
                                          <p:stCondLst>
                                            <p:cond delay="499"/>
                                          </p:stCondLst>
                                        </p:cTn>
                                        <p:tgtEl>
                                          <p:spTgt spid="6"/>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nodeType="clickEffect">
                                  <p:stCondLst>
                                    <p:cond delay="0"/>
                                  </p:stCondLst>
                                  <p:childTnLst>
                                    <p:set>
                                      <p:cBhvr>
                                        <p:cTn id="80" dur="1" fill="hold">
                                          <p:stCondLst>
                                            <p:cond delay="499"/>
                                          </p:stCondLst>
                                        </p:cTn>
                                        <p:tgtEl>
                                          <p:spTgt spid="5"/>
                                        </p:tgtEl>
                                        <p:attrNameLst>
                                          <p:attrName>style.visibility</p:attrName>
                                        </p:attrNameLst>
                                      </p:cBhvr>
                                      <p:to>
                                        <p:strVal val="visible"/>
                                      </p:to>
                                    </p:set>
                                  </p:childTnLst>
                                </p:cTn>
                              </p:par>
                            </p:childTnLst>
                          </p:cTn>
                        </p:par>
                        <p:par>
                          <p:cTn id="81" fill="hold" nodeType="afterGroup">
                            <p:stCondLst>
                              <p:cond delay="500"/>
                            </p:stCondLst>
                            <p:childTnLst>
                              <p:par>
                                <p:cTn id="82" presetID="1" presetClass="entr" presetSubtype="0" fill="hold" nodeType="afterEffect">
                                  <p:stCondLst>
                                    <p:cond delay="0"/>
                                  </p:stCondLst>
                                  <p:childTnLst>
                                    <p:set>
                                      <p:cBhvr>
                                        <p:cTn id="83" dur="1" fill="hold">
                                          <p:stCondLst>
                                            <p:cond delay="499"/>
                                          </p:stCondLst>
                                        </p:cTn>
                                        <p:tgtEl>
                                          <p:spTgt spid="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1" presetClass="entr" presetSubtype="0" fill="hold" nodeType="clickEffect">
                                  <p:stCondLst>
                                    <p:cond delay="0"/>
                                  </p:stCondLst>
                                  <p:childTnLst>
                                    <p:set>
                                      <p:cBhvr>
                                        <p:cTn id="87" dur="1" fill="hold">
                                          <p:stCondLst>
                                            <p:cond delay="499"/>
                                          </p:stCondLst>
                                        </p:cTn>
                                        <p:tgtEl>
                                          <p:spTgt spid="130071"/>
                                        </p:tgtEl>
                                        <p:attrNameLst>
                                          <p:attrName>style.visibility</p:attrName>
                                        </p:attrNameLst>
                                      </p:cBhvr>
                                      <p:to>
                                        <p:strVal val="visible"/>
                                      </p:to>
                                    </p:set>
                                  </p:childTnLst>
                                </p:cTn>
                              </p:par>
                            </p:childTnLst>
                          </p:cTn>
                        </p:par>
                      </p:childTnLst>
                    </p:cTn>
                  </p:par>
                  <p:par>
                    <p:cTn id="88" fill="hold" nodeType="clickPar">
                      <p:stCondLst>
                        <p:cond delay="indefinite"/>
                      </p:stCondLst>
                      <p:childTnLst>
                        <p:par>
                          <p:cTn id="89" fill="hold" nodeType="withGroup">
                            <p:stCondLst>
                              <p:cond delay="0"/>
                            </p:stCondLst>
                            <p:childTnLst>
                              <p:par>
                                <p:cTn id="90" presetID="1" presetClass="entr" presetSubtype="0" fill="hold" nodeType="clickEffect">
                                  <p:stCondLst>
                                    <p:cond delay="0"/>
                                  </p:stCondLst>
                                  <p:childTnLst>
                                    <p:set>
                                      <p:cBhvr>
                                        <p:cTn id="91" dur="1" fill="hold">
                                          <p:stCondLst>
                                            <p:cond delay="499"/>
                                          </p:stCondLst>
                                        </p:cTn>
                                        <p:tgtEl>
                                          <p:spTgt spid="130072"/>
                                        </p:tgtEl>
                                        <p:attrNameLst>
                                          <p:attrName>style.visibility</p:attrName>
                                        </p:attrNameLst>
                                      </p:cBhvr>
                                      <p:to>
                                        <p:strVal val="visible"/>
                                      </p:to>
                                    </p:set>
                                  </p:childTnLst>
                                </p:cTn>
                              </p:par>
                            </p:childTnLst>
                          </p:cTn>
                        </p:par>
                      </p:childTnLst>
                    </p:cTn>
                  </p:par>
                  <p:par>
                    <p:cTn id="92" fill="hold" nodeType="clickPar">
                      <p:stCondLst>
                        <p:cond delay="indefinite"/>
                      </p:stCondLst>
                      <p:childTnLst>
                        <p:par>
                          <p:cTn id="93" fill="hold" nodeType="withGroup">
                            <p:stCondLst>
                              <p:cond delay="0"/>
                            </p:stCondLst>
                            <p:childTnLst>
                              <p:par>
                                <p:cTn id="94" presetID="1" presetClass="entr" presetSubtype="0" fill="hold" nodeType="clickEffect">
                                  <p:stCondLst>
                                    <p:cond delay="0"/>
                                  </p:stCondLst>
                                  <p:childTnLst>
                                    <p:set>
                                      <p:cBhvr>
                                        <p:cTn id="95" dur="1" fill="hold">
                                          <p:stCondLst>
                                            <p:cond delay="499"/>
                                          </p:stCondLst>
                                        </p:cTn>
                                        <p:tgtEl>
                                          <p:spTgt spid="130073"/>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1" presetClass="entr" presetSubtype="0" fill="hold" grpId="0" nodeType="clickEffect">
                                  <p:stCondLst>
                                    <p:cond delay="0"/>
                                  </p:stCondLst>
                                  <p:childTnLst>
                                    <p:set>
                                      <p:cBhvr>
                                        <p:cTn id="99" dur="1" fill="hold">
                                          <p:stCondLst>
                                            <p:cond delay="499"/>
                                          </p:stCondLst>
                                        </p:cTn>
                                        <p:tgtEl>
                                          <p:spTgt spid="130074"/>
                                        </p:tgtEl>
                                        <p:attrNameLst>
                                          <p:attrName>style.visibility</p:attrName>
                                        </p:attrNameLst>
                                      </p:cBhvr>
                                      <p:to>
                                        <p:strVal val="visible"/>
                                      </p:to>
                                    </p:se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 presetClass="entr" presetSubtype="0" fill="hold" nodeType="clickEffect">
                                  <p:stCondLst>
                                    <p:cond delay="0"/>
                                  </p:stCondLst>
                                  <p:childTnLst>
                                    <p:set>
                                      <p:cBhvr>
                                        <p:cTn id="103" dur="1" fill="hold">
                                          <p:stCondLst>
                                            <p:cond delay="499"/>
                                          </p:stCondLst>
                                        </p:cTn>
                                        <p:tgtEl>
                                          <p:spTgt spid="130075"/>
                                        </p:tgtEl>
                                        <p:attrNameLst>
                                          <p:attrName>style.visibility</p:attrName>
                                        </p:attrNameLst>
                                      </p:cBhvr>
                                      <p:to>
                                        <p:strVal val="visible"/>
                                      </p:to>
                                    </p:se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 presetClass="entr" presetSubtype="0" fill="hold" nodeType="clickEffect">
                                  <p:stCondLst>
                                    <p:cond delay="0"/>
                                  </p:stCondLst>
                                  <p:childTnLst>
                                    <p:set>
                                      <p:cBhvr>
                                        <p:cTn id="107" dur="1" fill="hold">
                                          <p:stCondLst>
                                            <p:cond delay="499"/>
                                          </p:stCondLst>
                                        </p:cTn>
                                        <p:tgtEl>
                                          <p:spTgt spid="130076"/>
                                        </p:tgtEl>
                                        <p:attrNameLst>
                                          <p:attrName>style.visibility</p:attrName>
                                        </p:attrNameLst>
                                      </p:cBhvr>
                                      <p:to>
                                        <p:strVal val="visible"/>
                                      </p:to>
                                    </p:se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1" presetClass="entr" presetSubtype="0" fill="hold" nodeType="clickEffect">
                                  <p:stCondLst>
                                    <p:cond delay="0"/>
                                  </p:stCondLst>
                                  <p:childTnLst>
                                    <p:set>
                                      <p:cBhvr>
                                        <p:cTn id="111" dur="1" fill="hold">
                                          <p:stCondLst>
                                            <p:cond delay="499"/>
                                          </p:stCondLst>
                                        </p:cTn>
                                        <p:tgtEl>
                                          <p:spTgt spid="2"/>
                                        </p:tgtEl>
                                        <p:attrNameLst>
                                          <p:attrName>style.visibility</p:attrName>
                                        </p:attrNameLst>
                                      </p:cBhvr>
                                      <p:to>
                                        <p:strVal val="visible"/>
                                      </p:to>
                                    </p:se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1" presetClass="entr" presetSubtype="0" fill="hold" nodeType="clickEffect">
                                  <p:stCondLst>
                                    <p:cond delay="0"/>
                                  </p:stCondLst>
                                  <p:childTnLst>
                                    <p:set>
                                      <p:cBhvr>
                                        <p:cTn id="115" dur="1" fill="hold">
                                          <p:stCondLst>
                                            <p:cond delay="499"/>
                                          </p:stCondLst>
                                        </p:cTn>
                                        <p:tgtEl>
                                          <p:spTgt spid="130092"/>
                                        </p:tgtEl>
                                        <p:attrNameLst>
                                          <p:attrName>style.visibility</p:attrName>
                                        </p:attrNameLst>
                                      </p:cBhvr>
                                      <p:to>
                                        <p:strVal val="visible"/>
                                      </p:to>
                                    </p:se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1" presetClass="entr" presetSubtype="0" fill="hold" nodeType="clickEffect">
                                  <p:stCondLst>
                                    <p:cond delay="0"/>
                                  </p:stCondLst>
                                  <p:childTnLst>
                                    <p:set>
                                      <p:cBhvr>
                                        <p:cTn id="119" dur="1" fill="hold">
                                          <p:stCondLst>
                                            <p:cond delay="499"/>
                                          </p:stCondLst>
                                        </p:cTn>
                                        <p:tgtEl>
                                          <p:spTgt spid="130093"/>
                                        </p:tgtEl>
                                        <p:attrNameLst>
                                          <p:attrName>style.visibility</p:attrName>
                                        </p:attrNameLst>
                                      </p:cBhvr>
                                      <p:to>
                                        <p:strVal val="visible"/>
                                      </p:to>
                                    </p:se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ntr" presetSubtype="0" fill="hold" nodeType="clickEffect">
                                  <p:stCondLst>
                                    <p:cond delay="0"/>
                                  </p:stCondLst>
                                  <p:childTnLst>
                                    <p:set>
                                      <p:cBhvr>
                                        <p:cTn id="123" dur="1" fill="hold">
                                          <p:stCondLst>
                                            <p:cond delay="499"/>
                                          </p:stCondLst>
                                        </p:cTn>
                                        <p:tgtEl>
                                          <p:spTgt spid="130095"/>
                                        </p:tgtEl>
                                        <p:attrNameLst>
                                          <p:attrName>style.visibility</p:attrName>
                                        </p:attrNameLst>
                                      </p:cBhvr>
                                      <p:to>
                                        <p:strVal val="visible"/>
                                      </p:to>
                                    </p:se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 presetClass="entr" presetSubtype="0" fill="hold" grpId="0" nodeType="clickEffect">
                                  <p:stCondLst>
                                    <p:cond delay="0"/>
                                  </p:stCondLst>
                                  <p:childTnLst>
                                    <p:set>
                                      <p:cBhvr>
                                        <p:cTn id="127" dur="1" fill="hold">
                                          <p:stCondLst>
                                            <p:cond delay="499"/>
                                          </p:stCondLst>
                                        </p:cTn>
                                        <p:tgtEl>
                                          <p:spTgt spid="130094"/>
                                        </p:tgtEl>
                                        <p:attrNameLst>
                                          <p:attrName>style.visibility</p:attrName>
                                        </p:attrNameLst>
                                      </p:cBhvr>
                                      <p:to>
                                        <p:strVal val="visible"/>
                                      </p:to>
                                    </p:se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1" presetClass="entr" presetSubtype="0" fill="hold" nodeType="clickEffect">
                                  <p:stCondLst>
                                    <p:cond delay="0"/>
                                  </p:stCondLst>
                                  <p:childTnLst>
                                    <p:set>
                                      <p:cBhvr>
                                        <p:cTn id="131" dur="1" fill="hold">
                                          <p:stCondLst>
                                            <p:cond delay="499"/>
                                          </p:stCondLst>
                                        </p:cTn>
                                        <p:tgtEl>
                                          <p:spTgt spid="130096"/>
                                        </p:tgtEl>
                                        <p:attrNameLst>
                                          <p:attrName>style.visibility</p:attrName>
                                        </p:attrNameLst>
                                      </p:cBhvr>
                                      <p:to>
                                        <p:strVal val="visible"/>
                                      </p:to>
                                    </p:se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1" presetClass="entr" presetSubtype="0" fill="hold" grpId="0" nodeType="clickEffect">
                                  <p:stCondLst>
                                    <p:cond delay="0"/>
                                  </p:stCondLst>
                                  <p:childTnLst>
                                    <p:set>
                                      <p:cBhvr>
                                        <p:cTn id="135" dur="1" fill="hold">
                                          <p:stCondLst>
                                            <p:cond delay="499"/>
                                          </p:stCondLst>
                                        </p:cTn>
                                        <p:tgtEl>
                                          <p:spTgt spid="130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6" grpId="0" animBg="1"/>
      <p:bldP spid="130074" grpId="0" autoUpdateAnimBg="0"/>
      <p:bldP spid="130080" grpId="0" autoUpdateAnimBg="0"/>
      <p:bldP spid="130081" grpId="0" animBg="1"/>
      <p:bldP spid="130082" grpId="0" animBg="1"/>
      <p:bldP spid="130083" grpId="0" autoUpdateAnimBg="0"/>
      <p:bldP spid="130084" grpId="0" autoUpdateAnimBg="0"/>
      <p:bldP spid="130085" grpId="0" animBg="1" autoUpdateAnimBg="0"/>
      <p:bldP spid="130086" grpId="0" animBg="1"/>
      <p:bldP spid="130087" grpId="0" autoUpdateAnimBg="0"/>
      <p:bldP spid="130088" grpId="0" autoUpdateAnimBg="0"/>
      <p:bldP spid="130089" grpId="0" animBg="1"/>
      <p:bldP spid="130090" grpId="0" animBg="1"/>
      <p:bldP spid="130091" grpId="0" autoUpdateAnimBg="0"/>
      <p:bldP spid="130094" grpId="0" autoUpdateAnimBg="0"/>
      <p:bldP spid="130097" grpId="0" autoUpdateAnimBg="0"/>
      <p:bldP spid="130098" grpId="0" animBg="1"/>
      <p:bldP spid="13010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
          <p:cNvGrpSpPr>
            <a:grpSpLocks/>
          </p:cNvGrpSpPr>
          <p:nvPr/>
        </p:nvGrpSpPr>
        <p:grpSpPr bwMode="auto">
          <a:xfrm>
            <a:off x="0" y="914400"/>
            <a:ext cx="3200400" cy="590550"/>
            <a:chOff x="99" y="572"/>
            <a:chExt cx="2016" cy="372"/>
          </a:xfrm>
        </p:grpSpPr>
        <p:sp>
          <p:nvSpPr>
            <p:cNvPr id="1087" name="Text Box 4"/>
            <p:cNvSpPr txBox="1">
              <a:spLocks noChangeArrowheads="1"/>
            </p:cNvSpPr>
            <p:nvPr/>
          </p:nvSpPr>
          <p:spPr bwMode="auto">
            <a:xfrm>
              <a:off x="99" y="572"/>
              <a:ext cx="20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3200">
                  <a:solidFill>
                    <a:srgbClr val="CC3300"/>
                  </a:solidFill>
                </a:rPr>
                <a:t>一、电流密度</a:t>
              </a:r>
            </a:p>
          </p:txBody>
        </p:sp>
        <p:graphicFrame>
          <p:nvGraphicFramePr>
            <p:cNvPr id="1032" name="Object 5"/>
            <p:cNvGraphicFramePr>
              <a:graphicFrameLocks noChangeAspect="1"/>
            </p:cNvGraphicFramePr>
            <p:nvPr/>
          </p:nvGraphicFramePr>
          <p:xfrm>
            <a:off x="1729" y="608"/>
            <a:ext cx="198" cy="336"/>
          </p:xfrm>
          <a:graphic>
            <a:graphicData uri="http://schemas.openxmlformats.org/presentationml/2006/ole">
              <mc:AlternateContent xmlns:mc="http://schemas.openxmlformats.org/markup-compatibility/2006">
                <mc:Choice xmlns:v="urn:schemas-microsoft-com:vml" Requires="v">
                  <p:oleObj spid="_x0000_s26892" name="公式" r:id="rId3" imgW="126720" imgH="228600" progId="Equation.3">
                    <p:embed/>
                  </p:oleObj>
                </mc:Choice>
                <mc:Fallback>
                  <p:oleObj name="公式" r:id="rId3" imgW="12672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9" y="608"/>
                          <a:ext cx="198"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5782" name="Text Box 6"/>
          <p:cNvSpPr txBox="1">
            <a:spLocks noChangeArrowheads="1"/>
          </p:cNvSpPr>
          <p:nvPr/>
        </p:nvSpPr>
        <p:spPr bwMode="auto">
          <a:xfrm>
            <a:off x="152400" y="1827213"/>
            <a:ext cx="5894388"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2800"/>
              <a:t>方向：正载流子的运动方向。</a:t>
            </a:r>
          </a:p>
          <a:p>
            <a:pPr algn="l" eaLnBrk="1" hangingPunct="1"/>
            <a:r>
              <a:rPr lang="zh-CN" altLang="en-US" sz="2800"/>
              <a:t>大小：垂直于正载流子的</a:t>
            </a:r>
          </a:p>
          <a:p>
            <a:pPr algn="l" eaLnBrk="1" hangingPunct="1"/>
            <a:r>
              <a:rPr lang="zh-CN" altLang="en-US" sz="2800"/>
              <a:t>            运动方向的单位面积的电流。</a:t>
            </a:r>
          </a:p>
        </p:txBody>
      </p:sp>
      <p:grpSp>
        <p:nvGrpSpPr>
          <p:cNvPr id="1035" name="Group 85"/>
          <p:cNvGrpSpPr>
            <a:grpSpLocks/>
          </p:cNvGrpSpPr>
          <p:nvPr/>
        </p:nvGrpSpPr>
        <p:grpSpPr bwMode="auto">
          <a:xfrm>
            <a:off x="5943600" y="685800"/>
            <a:ext cx="3200400" cy="3581400"/>
            <a:chOff x="3744" y="432"/>
            <a:chExt cx="2016" cy="2256"/>
          </a:xfrm>
        </p:grpSpPr>
        <p:sp>
          <p:nvSpPr>
            <p:cNvPr id="1052" name="Rectangle 3"/>
            <p:cNvSpPr>
              <a:spLocks noChangeArrowheads="1"/>
            </p:cNvSpPr>
            <p:nvPr/>
          </p:nvSpPr>
          <p:spPr bwMode="auto">
            <a:xfrm>
              <a:off x="3744" y="432"/>
              <a:ext cx="2016" cy="2256"/>
            </a:xfrm>
            <a:prstGeom prst="rect">
              <a:avLst/>
            </a:prstGeom>
            <a:solidFill>
              <a:srgbClr val="99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aphicFrame>
          <p:nvGraphicFramePr>
            <p:cNvPr id="1030" name="Object 7"/>
            <p:cNvGraphicFramePr>
              <a:graphicFrameLocks noChangeAspect="1"/>
            </p:cNvGraphicFramePr>
            <p:nvPr/>
          </p:nvGraphicFramePr>
          <p:xfrm>
            <a:off x="5063" y="577"/>
            <a:ext cx="198" cy="360"/>
          </p:xfrm>
          <a:graphic>
            <a:graphicData uri="http://schemas.openxmlformats.org/presentationml/2006/ole">
              <mc:AlternateContent xmlns:mc="http://schemas.openxmlformats.org/markup-compatibility/2006">
                <mc:Choice xmlns:v="urn:schemas-microsoft-com:vml" Requires="v">
                  <p:oleObj spid="_x0000_s26893" name="Equation" r:id="rId5" imgW="126720" imgH="228600" progId="Equation.DSMT4">
                    <p:embed/>
                  </p:oleObj>
                </mc:Choice>
                <mc:Fallback>
                  <p:oleObj name="Equation" r:id="rId5" imgW="126720" imgH="2286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63" y="577"/>
                          <a:ext cx="19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31" name="Object 8"/>
            <p:cNvGraphicFramePr>
              <a:graphicFrameLocks noChangeAspect="1"/>
            </p:cNvGraphicFramePr>
            <p:nvPr/>
          </p:nvGraphicFramePr>
          <p:xfrm>
            <a:off x="4247" y="481"/>
            <a:ext cx="301" cy="278"/>
          </p:xfrm>
          <a:graphic>
            <a:graphicData uri="http://schemas.openxmlformats.org/presentationml/2006/ole">
              <mc:AlternateContent xmlns:mc="http://schemas.openxmlformats.org/markup-compatibility/2006">
                <mc:Choice xmlns:v="urn:schemas-microsoft-com:vml" Requires="v">
                  <p:oleObj spid="_x0000_s26894" name="Equation" r:id="rId6" imgW="190440" imgH="177480" progId="Equation.DSMT4">
                    <p:embed/>
                  </p:oleObj>
                </mc:Choice>
                <mc:Fallback>
                  <p:oleObj name="Equation" r:id="rId6" imgW="190440" imgH="17748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7" y="481"/>
                          <a:ext cx="30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53" name="Group 9"/>
            <p:cNvGrpSpPr>
              <a:grpSpLocks/>
            </p:cNvGrpSpPr>
            <p:nvPr/>
          </p:nvGrpSpPr>
          <p:grpSpPr bwMode="auto">
            <a:xfrm>
              <a:off x="4055" y="1153"/>
              <a:ext cx="1344" cy="1344"/>
              <a:chOff x="3456" y="1008"/>
              <a:chExt cx="1344" cy="1344"/>
            </a:xfrm>
          </p:grpSpPr>
          <p:sp>
            <p:nvSpPr>
              <p:cNvPr id="1058" name="Freeform 10"/>
              <p:cNvSpPr>
                <a:spLocks/>
              </p:cNvSpPr>
              <p:nvPr/>
            </p:nvSpPr>
            <p:spPr bwMode="auto">
              <a:xfrm>
                <a:off x="3504" y="1152"/>
                <a:ext cx="432" cy="528"/>
              </a:xfrm>
              <a:custGeom>
                <a:avLst/>
                <a:gdLst>
                  <a:gd name="T0" fmla="*/ 432 w 432"/>
                  <a:gd name="T1" fmla="*/ 0 h 528"/>
                  <a:gd name="T2" fmla="*/ 192 w 432"/>
                  <a:gd name="T3" fmla="*/ 192 h 528"/>
                  <a:gd name="T4" fmla="*/ 0 w 432"/>
                  <a:gd name="T5" fmla="*/ 528 h 528"/>
                  <a:gd name="T6" fmla="*/ 0 60000 65536"/>
                  <a:gd name="T7" fmla="*/ 0 60000 65536"/>
                  <a:gd name="T8" fmla="*/ 0 60000 65536"/>
                  <a:gd name="T9" fmla="*/ 0 w 432"/>
                  <a:gd name="T10" fmla="*/ 0 h 528"/>
                  <a:gd name="T11" fmla="*/ 432 w 432"/>
                  <a:gd name="T12" fmla="*/ 528 h 528"/>
                </a:gdLst>
                <a:ahLst/>
                <a:cxnLst>
                  <a:cxn ang="T6">
                    <a:pos x="T0" y="T1"/>
                  </a:cxn>
                  <a:cxn ang="T7">
                    <a:pos x="T2" y="T3"/>
                  </a:cxn>
                  <a:cxn ang="T8">
                    <a:pos x="T4" y="T5"/>
                  </a:cxn>
                </a:cxnLst>
                <a:rect l="T9" t="T10" r="T11" b="T12"/>
                <a:pathLst>
                  <a:path w="432" h="528">
                    <a:moveTo>
                      <a:pt x="432" y="0"/>
                    </a:moveTo>
                    <a:cubicBezTo>
                      <a:pt x="348" y="52"/>
                      <a:pt x="264" y="104"/>
                      <a:pt x="192" y="192"/>
                    </a:cubicBezTo>
                    <a:cubicBezTo>
                      <a:pt x="120" y="280"/>
                      <a:pt x="32" y="472"/>
                      <a:pt x="0" y="528"/>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9" name="Freeform 11"/>
              <p:cNvSpPr>
                <a:spLocks/>
              </p:cNvSpPr>
              <p:nvPr/>
            </p:nvSpPr>
            <p:spPr bwMode="auto">
              <a:xfrm>
                <a:off x="3942" y="1164"/>
                <a:ext cx="776" cy="624"/>
              </a:xfrm>
              <a:custGeom>
                <a:avLst/>
                <a:gdLst>
                  <a:gd name="T0" fmla="*/ 0 w 776"/>
                  <a:gd name="T1" fmla="*/ 0 h 624"/>
                  <a:gd name="T2" fmla="*/ 330 w 776"/>
                  <a:gd name="T3" fmla="*/ 84 h 624"/>
                  <a:gd name="T4" fmla="*/ 702 w 776"/>
                  <a:gd name="T5" fmla="*/ 366 h 624"/>
                  <a:gd name="T6" fmla="*/ 774 w 776"/>
                  <a:gd name="T7" fmla="*/ 624 h 624"/>
                  <a:gd name="T8" fmla="*/ 0 60000 65536"/>
                  <a:gd name="T9" fmla="*/ 0 60000 65536"/>
                  <a:gd name="T10" fmla="*/ 0 60000 65536"/>
                  <a:gd name="T11" fmla="*/ 0 60000 65536"/>
                  <a:gd name="T12" fmla="*/ 0 w 776"/>
                  <a:gd name="T13" fmla="*/ 0 h 624"/>
                  <a:gd name="T14" fmla="*/ 776 w 776"/>
                  <a:gd name="T15" fmla="*/ 624 h 624"/>
                </a:gdLst>
                <a:ahLst/>
                <a:cxnLst>
                  <a:cxn ang="T8">
                    <a:pos x="T0" y="T1"/>
                  </a:cxn>
                  <a:cxn ang="T9">
                    <a:pos x="T2" y="T3"/>
                  </a:cxn>
                  <a:cxn ang="T10">
                    <a:pos x="T4" y="T5"/>
                  </a:cxn>
                  <a:cxn ang="T11">
                    <a:pos x="T6" y="T7"/>
                  </a:cxn>
                </a:cxnLst>
                <a:rect l="T12" t="T13" r="T14" b="T15"/>
                <a:pathLst>
                  <a:path w="776" h="624">
                    <a:moveTo>
                      <a:pt x="0" y="0"/>
                    </a:moveTo>
                    <a:cubicBezTo>
                      <a:pt x="55" y="13"/>
                      <a:pt x="213" y="23"/>
                      <a:pt x="330" y="84"/>
                    </a:cubicBezTo>
                    <a:cubicBezTo>
                      <a:pt x="447" y="145"/>
                      <a:pt x="628" y="276"/>
                      <a:pt x="702" y="366"/>
                    </a:cubicBezTo>
                    <a:cubicBezTo>
                      <a:pt x="776" y="456"/>
                      <a:pt x="759" y="570"/>
                      <a:pt x="774" y="624"/>
                    </a:cubicBezTo>
                  </a:path>
                </a:pathLst>
              </a:custGeom>
              <a:noFill/>
              <a:ln w="9525" cap="flat" cmpd="sng">
                <a:solidFill>
                  <a:schemeClr val="tx1"/>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0" name="Freeform 12"/>
              <p:cNvSpPr>
                <a:spLocks/>
              </p:cNvSpPr>
              <p:nvPr/>
            </p:nvSpPr>
            <p:spPr bwMode="auto">
              <a:xfrm>
                <a:off x="4272" y="1770"/>
                <a:ext cx="444" cy="582"/>
              </a:xfrm>
              <a:custGeom>
                <a:avLst/>
                <a:gdLst>
                  <a:gd name="T0" fmla="*/ 444 w 444"/>
                  <a:gd name="T1" fmla="*/ 0 h 582"/>
                  <a:gd name="T2" fmla="*/ 336 w 444"/>
                  <a:gd name="T3" fmla="*/ 342 h 582"/>
                  <a:gd name="T4" fmla="*/ 0 w 444"/>
                  <a:gd name="T5" fmla="*/ 582 h 582"/>
                  <a:gd name="T6" fmla="*/ 0 60000 65536"/>
                  <a:gd name="T7" fmla="*/ 0 60000 65536"/>
                  <a:gd name="T8" fmla="*/ 0 60000 65536"/>
                  <a:gd name="T9" fmla="*/ 0 w 444"/>
                  <a:gd name="T10" fmla="*/ 0 h 582"/>
                  <a:gd name="T11" fmla="*/ 444 w 444"/>
                  <a:gd name="T12" fmla="*/ 582 h 582"/>
                </a:gdLst>
                <a:ahLst/>
                <a:cxnLst>
                  <a:cxn ang="T6">
                    <a:pos x="T0" y="T1"/>
                  </a:cxn>
                  <a:cxn ang="T7">
                    <a:pos x="T2" y="T3"/>
                  </a:cxn>
                  <a:cxn ang="T8">
                    <a:pos x="T4" y="T5"/>
                  </a:cxn>
                </a:cxnLst>
                <a:rect l="T9" t="T10" r="T11" b="T12"/>
                <a:pathLst>
                  <a:path w="444" h="582">
                    <a:moveTo>
                      <a:pt x="444" y="0"/>
                    </a:moveTo>
                    <a:cubicBezTo>
                      <a:pt x="427" y="57"/>
                      <a:pt x="410" y="245"/>
                      <a:pt x="336" y="342"/>
                    </a:cubicBezTo>
                    <a:cubicBezTo>
                      <a:pt x="262" y="439"/>
                      <a:pt x="56" y="542"/>
                      <a:pt x="0" y="582"/>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1" name="Freeform 13"/>
              <p:cNvSpPr>
                <a:spLocks/>
              </p:cNvSpPr>
              <p:nvPr/>
            </p:nvSpPr>
            <p:spPr bwMode="auto">
              <a:xfrm>
                <a:off x="3504" y="1680"/>
                <a:ext cx="768" cy="672"/>
              </a:xfrm>
              <a:custGeom>
                <a:avLst/>
                <a:gdLst>
                  <a:gd name="T0" fmla="*/ 0 w 768"/>
                  <a:gd name="T1" fmla="*/ 0 h 672"/>
                  <a:gd name="T2" fmla="*/ 432 w 768"/>
                  <a:gd name="T3" fmla="*/ 144 h 672"/>
                  <a:gd name="T4" fmla="*/ 768 w 768"/>
                  <a:gd name="T5" fmla="*/ 672 h 672"/>
                  <a:gd name="T6" fmla="*/ 0 60000 65536"/>
                  <a:gd name="T7" fmla="*/ 0 60000 65536"/>
                  <a:gd name="T8" fmla="*/ 0 60000 65536"/>
                  <a:gd name="T9" fmla="*/ 0 w 768"/>
                  <a:gd name="T10" fmla="*/ 0 h 672"/>
                  <a:gd name="T11" fmla="*/ 768 w 768"/>
                  <a:gd name="T12" fmla="*/ 672 h 672"/>
                </a:gdLst>
                <a:ahLst/>
                <a:cxnLst>
                  <a:cxn ang="T6">
                    <a:pos x="T0" y="T1"/>
                  </a:cxn>
                  <a:cxn ang="T7">
                    <a:pos x="T2" y="T3"/>
                  </a:cxn>
                  <a:cxn ang="T8">
                    <a:pos x="T4" y="T5"/>
                  </a:cxn>
                </a:cxnLst>
                <a:rect l="T9" t="T10" r="T11" b="T12"/>
                <a:pathLst>
                  <a:path w="768" h="672">
                    <a:moveTo>
                      <a:pt x="0" y="0"/>
                    </a:moveTo>
                    <a:cubicBezTo>
                      <a:pt x="152" y="16"/>
                      <a:pt x="304" y="32"/>
                      <a:pt x="432" y="144"/>
                    </a:cubicBezTo>
                    <a:cubicBezTo>
                      <a:pt x="560" y="256"/>
                      <a:pt x="712" y="592"/>
                      <a:pt x="768" y="672"/>
                    </a:cubicBezTo>
                  </a:path>
                </a:pathLst>
              </a:custGeom>
              <a:noFill/>
              <a:ln w="9525"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62" name="Line 14"/>
              <p:cNvSpPr>
                <a:spLocks noChangeShapeType="1"/>
              </p:cNvSpPr>
              <p:nvPr/>
            </p:nvSpPr>
            <p:spPr bwMode="auto">
              <a:xfrm flipV="1">
                <a:off x="3456" y="182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3" name="Line 15"/>
              <p:cNvSpPr>
                <a:spLocks noChangeShapeType="1"/>
              </p:cNvSpPr>
              <p:nvPr/>
            </p:nvSpPr>
            <p:spPr bwMode="auto">
              <a:xfrm flipV="1">
                <a:off x="3600" y="177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4" name="Line 16"/>
              <p:cNvSpPr>
                <a:spLocks noChangeShapeType="1"/>
              </p:cNvSpPr>
              <p:nvPr/>
            </p:nvSpPr>
            <p:spPr bwMode="auto">
              <a:xfrm flipV="1">
                <a:off x="3744" y="182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 name="Line 17"/>
              <p:cNvSpPr>
                <a:spLocks noChangeShapeType="1"/>
              </p:cNvSpPr>
              <p:nvPr/>
            </p:nvSpPr>
            <p:spPr bwMode="auto">
              <a:xfrm flipV="1">
                <a:off x="3840" y="1920"/>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6" name="Line 18"/>
              <p:cNvSpPr>
                <a:spLocks noChangeShapeType="1"/>
              </p:cNvSpPr>
              <p:nvPr/>
            </p:nvSpPr>
            <p:spPr bwMode="auto">
              <a:xfrm flipV="1">
                <a:off x="3936" y="201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7" name="Line 19"/>
              <p:cNvSpPr>
                <a:spLocks noChangeShapeType="1"/>
              </p:cNvSpPr>
              <p:nvPr/>
            </p:nvSpPr>
            <p:spPr bwMode="auto">
              <a:xfrm flipV="1">
                <a:off x="3984" y="2160"/>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8" name="Line 20"/>
              <p:cNvSpPr>
                <a:spLocks noChangeShapeType="1"/>
              </p:cNvSpPr>
              <p:nvPr/>
            </p:nvSpPr>
            <p:spPr bwMode="auto">
              <a:xfrm flipV="1">
                <a:off x="3600" y="1968"/>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9" name="Line 21"/>
              <p:cNvSpPr>
                <a:spLocks noChangeShapeType="1"/>
              </p:cNvSpPr>
              <p:nvPr/>
            </p:nvSpPr>
            <p:spPr bwMode="auto">
              <a:xfrm flipV="1">
                <a:off x="3744" y="201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0" name="Line 22"/>
              <p:cNvSpPr>
                <a:spLocks noChangeShapeType="1"/>
              </p:cNvSpPr>
              <p:nvPr/>
            </p:nvSpPr>
            <p:spPr bwMode="auto">
              <a:xfrm flipV="1">
                <a:off x="3792" y="2160"/>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1" name="Line 23"/>
              <p:cNvSpPr>
                <a:spLocks noChangeShapeType="1"/>
              </p:cNvSpPr>
              <p:nvPr/>
            </p:nvSpPr>
            <p:spPr bwMode="auto">
              <a:xfrm flipV="1">
                <a:off x="3648" y="144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2" name="Line 24"/>
              <p:cNvSpPr>
                <a:spLocks noChangeShapeType="1"/>
              </p:cNvSpPr>
              <p:nvPr/>
            </p:nvSpPr>
            <p:spPr bwMode="auto">
              <a:xfrm flipV="1">
                <a:off x="3840" y="153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3" name="Line 25"/>
              <p:cNvSpPr>
                <a:spLocks noChangeShapeType="1"/>
              </p:cNvSpPr>
              <p:nvPr/>
            </p:nvSpPr>
            <p:spPr bwMode="auto">
              <a:xfrm flipV="1">
                <a:off x="4032" y="168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4" name="Line 26"/>
              <p:cNvSpPr>
                <a:spLocks noChangeShapeType="1"/>
              </p:cNvSpPr>
              <p:nvPr/>
            </p:nvSpPr>
            <p:spPr bwMode="auto">
              <a:xfrm flipV="1">
                <a:off x="4224" y="1872"/>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5" name="Line 27"/>
              <p:cNvSpPr>
                <a:spLocks noChangeShapeType="1"/>
              </p:cNvSpPr>
              <p:nvPr/>
            </p:nvSpPr>
            <p:spPr bwMode="auto">
              <a:xfrm flipV="1">
                <a:off x="4416" y="201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6" name="Line 28"/>
              <p:cNvSpPr>
                <a:spLocks noChangeShapeType="1"/>
              </p:cNvSpPr>
              <p:nvPr/>
            </p:nvSpPr>
            <p:spPr bwMode="auto">
              <a:xfrm flipV="1">
                <a:off x="3840" y="129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7" name="Line 29"/>
              <p:cNvSpPr>
                <a:spLocks noChangeShapeType="1"/>
              </p:cNvSpPr>
              <p:nvPr/>
            </p:nvSpPr>
            <p:spPr bwMode="auto">
              <a:xfrm flipV="1">
                <a:off x="4080" y="144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8" name="Line 30"/>
              <p:cNvSpPr>
                <a:spLocks noChangeShapeType="1"/>
              </p:cNvSpPr>
              <p:nvPr/>
            </p:nvSpPr>
            <p:spPr bwMode="auto">
              <a:xfrm flipV="1">
                <a:off x="4272" y="1536"/>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79" name="Line 31"/>
              <p:cNvSpPr>
                <a:spLocks noChangeShapeType="1"/>
              </p:cNvSpPr>
              <p:nvPr/>
            </p:nvSpPr>
            <p:spPr bwMode="auto">
              <a:xfrm flipV="1">
                <a:off x="4464" y="1680"/>
                <a:ext cx="96" cy="144"/>
              </a:xfrm>
              <a:prstGeom prst="line">
                <a:avLst/>
              </a:prstGeom>
              <a:noFill/>
              <a:ln w="9525">
                <a:solidFill>
                  <a:schemeClr val="tx1"/>
                </a:solidFill>
                <a:prstDash val="dash"/>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0" name="Line 32"/>
              <p:cNvSpPr>
                <a:spLocks noChangeShapeType="1"/>
              </p:cNvSpPr>
              <p:nvPr/>
            </p:nvSpPr>
            <p:spPr bwMode="auto">
              <a:xfrm flipV="1">
                <a:off x="4704" y="182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1" name="Line 33"/>
              <p:cNvSpPr>
                <a:spLocks noChangeShapeType="1"/>
              </p:cNvSpPr>
              <p:nvPr/>
            </p:nvSpPr>
            <p:spPr bwMode="auto">
              <a:xfrm flipV="1">
                <a:off x="3792" y="1008"/>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2" name="Line 34"/>
              <p:cNvSpPr>
                <a:spLocks noChangeShapeType="1"/>
              </p:cNvSpPr>
              <p:nvPr/>
            </p:nvSpPr>
            <p:spPr bwMode="auto">
              <a:xfrm flipV="1">
                <a:off x="4272" y="1056"/>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3" name="Line 35"/>
              <p:cNvSpPr>
                <a:spLocks noChangeShapeType="1"/>
              </p:cNvSpPr>
              <p:nvPr/>
            </p:nvSpPr>
            <p:spPr bwMode="auto">
              <a:xfrm flipV="1">
                <a:off x="4608" y="1248"/>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4" name="Line 36"/>
              <p:cNvSpPr>
                <a:spLocks noChangeShapeType="1"/>
              </p:cNvSpPr>
              <p:nvPr/>
            </p:nvSpPr>
            <p:spPr bwMode="auto">
              <a:xfrm flipV="1">
                <a:off x="4368" y="1104"/>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 name="Line 37"/>
              <p:cNvSpPr>
                <a:spLocks noChangeShapeType="1"/>
              </p:cNvSpPr>
              <p:nvPr/>
            </p:nvSpPr>
            <p:spPr bwMode="auto">
              <a:xfrm flipV="1">
                <a:off x="4704" y="1392"/>
                <a:ext cx="96" cy="144"/>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 name="Oval 38" descr="浅色上对角线"/>
              <p:cNvSpPr>
                <a:spLocks noChangeArrowheads="1"/>
              </p:cNvSpPr>
              <p:nvPr/>
            </p:nvSpPr>
            <p:spPr bwMode="auto">
              <a:xfrm>
                <a:off x="3888" y="1392"/>
                <a:ext cx="192" cy="96"/>
              </a:xfrm>
              <a:prstGeom prst="ellipse">
                <a:avLst/>
              </a:prstGeom>
              <a:pattFill prst="ltUpDiag">
                <a:fgClr>
                  <a:schemeClr val="tx1"/>
                </a:fgClr>
                <a:bgClr>
                  <a:srgbClr val="FFFFFF"/>
                </a:bgClr>
              </a:pattFill>
              <a:ln w="9525">
                <a:solidFill>
                  <a:schemeClr val="tx1"/>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sp>
          <p:nvSpPr>
            <p:cNvPr id="1054" name="Freeform 39"/>
            <p:cNvSpPr>
              <a:spLocks/>
            </p:cNvSpPr>
            <p:nvPr/>
          </p:nvSpPr>
          <p:spPr bwMode="auto">
            <a:xfrm>
              <a:off x="4583" y="1225"/>
              <a:ext cx="192" cy="72"/>
            </a:xfrm>
            <a:custGeom>
              <a:avLst/>
              <a:gdLst>
                <a:gd name="T0" fmla="*/ 0 w 192"/>
                <a:gd name="T1" fmla="*/ 72 h 72"/>
                <a:gd name="T2" fmla="*/ 102 w 192"/>
                <a:gd name="T3" fmla="*/ 0 h 72"/>
                <a:gd name="T4" fmla="*/ 192 w 192"/>
                <a:gd name="T5" fmla="*/ 72 h 72"/>
                <a:gd name="T6" fmla="*/ 0 60000 65536"/>
                <a:gd name="T7" fmla="*/ 0 60000 65536"/>
                <a:gd name="T8" fmla="*/ 0 60000 65536"/>
                <a:gd name="T9" fmla="*/ 0 w 192"/>
                <a:gd name="T10" fmla="*/ 0 h 72"/>
                <a:gd name="T11" fmla="*/ 192 w 192"/>
                <a:gd name="T12" fmla="*/ 72 h 72"/>
              </a:gdLst>
              <a:ahLst/>
              <a:cxnLst>
                <a:cxn ang="T6">
                  <a:pos x="T0" y="T1"/>
                </a:cxn>
                <a:cxn ang="T7">
                  <a:pos x="T2" y="T3"/>
                </a:cxn>
                <a:cxn ang="T8">
                  <a:pos x="T4" y="T5"/>
                </a:cxn>
              </a:cxnLst>
              <a:rect l="T9" t="T10" r="T11" b="T12"/>
              <a:pathLst>
                <a:path w="192" h="72">
                  <a:moveTo>
                    <a:pt x="0" y="72"/>
                  </a:moveTo>
                  <a:cubicBezTo>
                    <a:pt x="17" y="60"/>
                    <a:pt x="70" y="0"/>
                    <a:pt x="102" y="0"/>
                  </a:cubicBezTo>
                  <a:cubicBezTo>
                    <a:pt x="134" y="0"/>
                    <a:pt x="173" y="57"/>
                    <a:pt x="192" y="72"/>
                  </a:cubicBezTo>
                </a:path>
              </a:pathLst>
            </a:custGeom>
            <a:noFill/>
            <a:ln w="28575" cap="flat" cmpd="sng">
              <a:solidFill>
                <a:srgbClr val="FF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55" name="Text Box 40"/>
            <p:cNvSpPr txBox="1">
              <a:spLocks noChangeArrowheads="1"/>
            </p:cNvSpPr>
            <p:nvPr/>
          </p:nvSpPr>
          <p:spPr bwMode="auto">
            <a:xfrm>
              <a:off x="4583" y="929"/>
              <a:ext cx="23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sz="2800">
                  <a:solidFill>
                    <a:srgbClr val="FF0000"/>
                  </a:solidFill>
                  <a:latin typeface="Symbol" pitchFamily="18" charset="2"/>
                </a:rPr>
                <a:t>q</a:t>
              </a:r>
            </a:p>
          </p:txBody>
        </p:sp>
        <p:sp>
          <p:nvSpPr>
            <p:cNvPr id="1056" name="Line 42"/>
            <p:cNvSpPr>
              <a:spLocks noChangeShapeType="1"/>
            </p:cNvSpPr>
            <p:nvPr/>
          </p:nvSpPr>
          <p:spPr bwMode="auto">
            <a:xfrm flipV="1">
              <a:off x="4583" y="769"/>
              <a:ext cx="0" cy="816"/>
            </a:xfrm>
            <a:prstGeom prst="line">
              <a:avLst/>
            </a:prstGeom>
            <a:noFill/>
            <a:ln w="19050">
              <a:solidFill>
                <a:srgbClr val="FF00FF"/>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7" name="Line 43"/>
            <p:cNvSpPr>
              <a:spLocks noChangeShapeType="1"/>
            </p:cNvSpPr>
            <p:nvPr/>
          </p:nvSpPr>
          <p:spPr bwMode="auto">
            <a:xfrm flipV="1">
              <a:off x="4583" y="1009"/>
              <a:ext cx="384" cy="576"/>
            </a:xfrm>
            <a:prstGeom prst="line">
              <a:avLst/>
            </a:prstGeom>
            <a:noFill/>
            <a:ln w="28575">
              <a:solidFill>
                <a:schemeClr val="accent2"/>
              </a:solidFill>
              <a:round/>
              <a:headEnd/>
              <a:tailEnd type="triangle" w="sm"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6" name="Text Box 54"/>
          <p:cNvSpPr txBox="1">
            <a:spLocks noChangeArrowheads="1"/>
          </p:cNvSpPr>
          <p:nvPr/>
        </p:nvSpPr>
        <p:spPr bwMode="auto">
          <a:xfrm>
            <a:off x="-107950" y="-100013"/>
            <a:ext cx="9144000"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nSpc>
                <a:spcPct val="150000"/>
              </a:lnSpc>
            </a:pPr>
            <a:r>
              <a:rPr lang="en-US" altLang="zh-CN" sz="3600" dirty="0" smtClean="0">
                <a:solidFill>
                  <a:srgbClr val="CC3300"/>
                </a:solidFill>
              </a:rPr>
              <a:t>§3.1 </a:t>
            </a:r>
            <a:r>
              <a:rPr lang="zh-CN" altLang="en-US" sz="3600" dirty="0">
                <a:solidFill>
                  <a:srgbClr val="CC3300"/>
                </a:solidFill>
              </a:rPr>
              <a:t>稳恒电流和电动势</a:t>
            </a:r>
          </a:p>
        </p:txBody>
      </p:sp>
      <p:sp>
        <p:nvSpPr>
          <p:cNvPr id="1037" name="Rectangle 55"/>
          <p:cNvSpPr>
            <a:spLocks noChangeArrowheads="1"/>
          </p:cNvSpPr>
          <p:nvPr/>
        </p:nvSpPr>
        <p:spPr bwMode="auto">
          <a:xfrm>
            <a:off x="0" y="685800"/>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aphicFrame>
        <p:nvGraphicFramePr>
          <p:cNvPr id="75842" name="Object 66"/>
          <p:cNvGraphicFramePr>
            <a:graphicFrameLocks noChangeAspect="1"/>
          </p:cNvGraphicFramePr>
          <p:nvPr>
            <p:extLst>
              <p:ext uri="{D42A27DB-BD31-4B8C-83A1-F6EECF244321}">
                <p14:modId xmlns:p14="http://schemas.microsoft.com/office/powerpoint/2010/main" val="1312393960"/>
              </p:ext>
            </p:extLst>
          </p:nvPr>
        </p:nvGraphicFramePr>
        <p:xfrm>
          <a:off x="971600" y="3887789"/>
          <a:ext cx="3255184" cy="620712"/>
        </p:xfrm>
        <a:graphic>
          <a:graphicData uri="http://schemas.openxmlformats.org/presentationml/2006/ole">
            <mc:AlternateContent xmlns:mc="http://schemas.openxmlformats.org/markup-compatibility/2006">
              <mc:Choice xmlns:v="urn:schemas-microsoft-com:vml" Requires="v">
                <p:oleObj spid="_x0000_s26895" name="Equation" r:id="rId8" imgW="799920" imgH="177480" progId="Equation.DSMT4">
                  <p:embed/>
                </p:oleObj>
              </mc:Choice>
              <mc:Fallback>
                <p:oleObj name="Equation" r:id="rId8" imgW="799920" imgH="177480" progId="Equation.DSMT4">
                  <p:embed/>
                  <p:pic>
                    <p:nvPicPr>
                      <p:cNvPr id="0" name=""/>
                      <p:cNvPicPr>
                        <a:picLocks noChangeAspect="1" noChangeArrowheads="1"/>
                      </p:cNvPicPr>
                      <p:nvPr/>
                    </p:nvPicPr>
                    <p:blipFill>
                      <a:blip r:embed="rId9"/>
                      <a:srcRect/>
                      <a:stretch>
                        <a:fillRect/>
                      </a:stretch>
                    </p:blipFill>
                    <p:spPr bwMode="auto">
                      <a:xfrm>
                        <a:off x="971600" y="3887789"/>
                        <a:ext cx="3255184" cy="620712"/>
                      </a:xfrm>
                      <a:prstGeom prst="rect">
                        <a:avLst/>
                      </a:prstGeom>
                      <a:noFill/>
                      <a:ln w="57150">
                        <a:solidFill>
                          <a:srgbClr val="FF3300"/>
                        </a:solidFill>
                        <a:miter lim="800000"/>
                        <a:headEnd/>
                        <a:tailEnd/>
                      </a:ln>
                      <a:effectLst/>
                    </p:spPr>
                  </p:pic>
                </p:oleObj>
              </mc:Fallback>
            </mc:AlternateContent>
          </a:graphicData>
        </a:graphic>
      </p:graphicFrame>
      <p:graphicFrame>
        <p:nvGraphicFramePr>
          <p:cNvPr id="75843" name="Object 67"/>
          <p:cNvGraphicFramePr>
            <a:graphicFrameLocks noChangeAspect="1"/>
          </p:cNvGraphicFramePr>
          <p:nvPr/>
        </p:nvGraphicFramePr>
        <p:xfrm>
          <a:off x="255588" y="5324475"/>
          <a:ext cx="2089150" cy="668338"/>
        </p:xfrm>
        <a:graphic>
          <a:graphicData uri="http://schemas.openxmlformats.org/presentationml/2006/ole">
            <mc:AlternateContent xmlns:mc="http://schemas.openxmlformats.org/markup-compatibility/2006">
              <mc:Choice xmlns:v="urn:schemas-microsoft-com:vml" Requires="v">
                <p:oleObj spid="_x0000_s26896" name="Equation" r:id="rId10" imgW="660240" imgH="228600" progId="Equation.DSMT4">
                  <p:embed/>
                </p:oleObj>
              </mc:Choice>
              <mc:Fallback>
                <p:oleObj name="Equation" r:id="rId10" imgW="660240" imgH="22860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5588" y="5324475"/>
                        <a:ext cx="2089150" cy="668338"/>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844" name="Object 68"/>
          <p:cNvGraphicFramePr>
            <a:graphicFrameLocks noChangeAspect="1"/>
          </p:cNvGraphicFramePr>
          <p:nvPr/>
        </p:nvGraphicFramePr>
        <p:xfrm>
          <a:off x="2770188" y="5324475"/>
          <a:ext cx="1606550" cy="630238"/>
        </p:xfrm>
        <a:graphic>
          <a:graphicData uri="http://schemas.openxmlformats.org/presentationml/2006/ole">
            <mc:AlternateContent xmlns:mc="http://schemas.openxmlformats.org/markup-compatibility/2006">
              <mc:Choice xmlns:v="urn:schemas-microsoft-com:vml" Requires="v">
                <p:oleObj spid="_x0000_s26897" name="Equation" r:id="rId12" imgW="507960" imgH="215640" progId="Equation.DSMT4">
                  <p:embed/>
                </p:oleObj>
              </mc:Choice>
              <mc:Fallback>
                <p:oleObj name="Equation" r:id="rId12" imgW="507960" imgH="21564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70188" y="5324475"/>
                        <a:ext cx="1606550" cy="630238"/>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84"/>
          <p:cNvGrpSpPr>
            <a:grpSpLocks/>
          </p:cNvGrpSpPr>
          <p:nvPr/>
        </p:nvGrpSpPr>
        <p:grpSpPr bwMode="auto">
          <a:xfrm>
            <a:off x="5029200" y="5105402"/>
            <a:ext cx="4392613" cy="1419226"/>
            <a:chOff x="3168" y="3337"/>
            <a:chExt cx="2767" cy="894"/>
          </a:xfrm>
        </p:grpSpPr>
        <p:sp>
          <p:nvSpPr>
            <p:cNvPr id="1039" name="Rectangle 70"/>
            <p:cNvSpPr>
              <a:spLocks noChangeArrowheads="1"/>
            </p:cNvSpPr>
            <p:nvPr/>
          </p:nvSpPr>
          <p:spPr bwMode="auto">
            <a:xfrm>
              <a:off x="5378" y="3337"/>
              <a:ext cx="55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a:solidFill>
                    <a:schemeClr val="accent2"/>
                  </a:solidFill>
                </a:rPr>
                <a:t>d</a:t>
              </a:r>
              <a:r>
                <a:rPr lang="en-US" altLang="zh-CN" i="1">
                  <a:solidFill>
                    <a:schemeClr val="accent2"/>
                  </a:solidFill>
                </a:rPr>
                <a:t>I</a:t>
              </a:r>
              <a:endParaRPr lang="en-US" altLang="zh-CN">
                <a:solidFill>
                  <a:schemeClr val="accent2"/>
                </a:solidFill>
              </a:endParaRPr>
            </a:p>
          </p:txBody>
        </p:sp>
        <p:sp>
          <p:nvSpPr>
            <p:cNvPr id="1040" name="Rectangle 71"/>
            <p:cNvSpPr>
              <a:spLocks noChangeArrowheads="1"/>
            </p:cNvSpPr>
            <p:nvPr/>
          </p:nvSpPr>
          <p:spPr bwMode="auto">
            <a:xfrm>
              <a:off x="3168" y="3506"/>
              <a:ext cx="401" cy="561"/>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dirty="0" err="1">
                  <a:solidFill>
                    <a:schemeClr val="accent2"/>
                  </a:solidFill>
                </a:rPr>
                <a:t>d</a:t>
              </a:r>
              <a:r>
                <a:rPr lang="en-US" altLang="zh-CN" i="1" dirty="0" err="1">
                  <a:solidFill>
                    <a:schemeClr val="accent2"/>
                  </a:solidFill>
                </a:rPr>
                <a:t>S</a:t>
              </a:r>
              <a:endParaRPr lang="en-US" altLang="zh-CN" dirty="0">
                <a:solidFill>
                  <a:schemeClr val="accent2"/>
                </a:solidFill>
              </a:endParaRPr>
            </a:p>
          </p:txBody>
        </p:sp>
        <p:sp>
          <p:nvSpPr>
            <p:cNvPr id="1041" name="Rectangle 72"/>
            <p:cNvSpPr>
              <a:spLocks noChangeArrowheads="1"/>
            </p:cNvSpPr>
            <p:nvPr/>
          </p:nvSpPr>
          <p:spPr bwMode="auto">
            <a:xfrm>
              <a:off x="4132" y="3905"/>
              <a:ext cx="608" cy="326"/>
            </a:xfrm>
            <a:prstGeom prst="rect">
              <a:avLst/>
            </a:prstGeom>
            <a:noFill/>
            <a:ln w="50800">
              <a:no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a:solidFill>
                    <a:schemeClr val="accent2"/>
                  </a:solidFill>
                </a:rPr>
                <a:t>d</a:t>
              </a:r>
              <a:r>
                <a:rPr lang="en-US" altLang="zh-CN" i="1">
                  <a:solidFill>
                    <a:schemeClr val="accent2"/>
                  </a:solidFill>
                </a:rPr>
                <a:t>l</a:t>
              </a:r>
              <a:endParaRPr lang="en-US" altLang="zh-CN">
                <a:solidFill>
                  <a:schemeClr val="accent2"/>
                </a:solidFill>
              </a:endParaRPr>
            </a:p>
          </p:txBody>
        </p:sp>
        <p:sp>
          <p:nvSpPr>
            <p:cNvPr id="1042" name="Oval 73"/>
            <p:cNvSpPr>
              <a:spLocks noChangeArrowheads="1"/>
            </p:cNvSpPr>
            <p:nvPr/>
          </p:nvSpPr>
          <p:spPr bwMode="auto">
            <a:xfrm>
              <a:off x="3399" y="3352"/>
              <a:ext cx="143" cy="5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1043" name="Line 74"/>
            <p:cNvSpPr>
              <a:spLocks noChangeShapeType="1"/>
            </p:cNvSpPr>
            <p:nvPr/>
          </p:nvSpPr>
          <p:spPr bwMode="auto">
            <a:xfrm>
              <a:off x="4859" y="3388"/>
              <a:ext cx="27" cy="506"/>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44" name="Line 75"/>
            <p:cNvSpPr>
              <a:spLocks noChangeShapeType="1"/>
            </p:cNvSpPr>
            <p:nvPr/>
          </p:nvSpPr>
          <p:spPr bwMode="auto">
            <a:xfrm>
              <a:off x="4898" y="3405"/>
              <a:ext cx="40" cy="199"/>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45" name="Line 76"/>
            <p:cNvSpPr>
              <a:spLocks noChangeShapeType="1"/>
            </p:cNvSpPr>
            <p:nvPr/>
          </p:nvSpPr>
          <p:spPr bwMode="auto">
            <a:xfrm>
              <a:off x="3748" y="3640"/>
              <a:ext cx="724"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46" name="Line 77"/>
            <p:cNvSpPr>
              <a:spLocks noChangeShapeType="1"/>
            </p:cNvSpPr>
            <p:nvPr/>
          </p:nvSpPr>
          <p:spPr bwMode="auto">
            <a:xfrm>
              <a:off x="5105" y="3640"/>
              <a:ext cx="557"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1047" name="Freeform 78"/>
            <p:cNvSpPr>
              <a:spLocks/>
            </p:cNvSpPr>
            <p:nvPr/>
          </p:nvSpPr>
          <p:spPr bwMode="auto">
            <a:xfrm>
              <a:off x="3476" y="3352"/>
              <a:ext cx="1457" cy="14"/>
            </a:xfrm>
            <a:custGeom>
              <a:avLst/>
              <a:gdLst>
                <a:gd name="T0" fmla="*/ 0 w 2254"/>
                <a:gd name="T1" fmla="*/ 0 h 16"/>
                <a:gd name="T2" fmla="*/ 165 w 2254"/>
                <a:gd name="T3" fmla="*/ 7 h 16"/>
                <a:gd name="T4" fmla="*/ 0 60000 65536"/>
                <a:gd name="T5" fmla="*/ 0 60000 65536"/>
                <a:gd name="T6" fmla="*/ 0 w 2254"/>
                <a:gd name="T7" fmla="*/ 0 h 16"/>
                <a:gd name="T8" fmla="*/ 2254 w 2254"/>
                <a:gd name="T9" fmla="*/ 16 h 16"/>
              </a:gdLst>
              <a:ahLst/>
              <a:cxnLst>
                <a:cxn ang="T4">
                  <a:pos x="T0" y="T1"/>
                </a:cxn>
                <a:cxn ang="T5">
                  <a:pos x="T2" y="T3"/>
                </a:cxn>
              </a:cxnLst>
              <a:rect l="T6" t="T7" r="T8" b="T9"/>
              <a:pathLst>
                <a:path w="2254" h="16">
                  <a:moveTo>
                    <a:pt x="0" y="0"/>
                  </a:moveTo>
                  <a:lnTo>
                    <a:pt x="2254" y="16"/>
                  </a:lnTo>
                </a:path>
              </a:pathLst>
            </a:custGeom>
            <a:solidFill>
              <a:srgbClr val="FFFFFF"/>
            </a:solidFill>
            <a:ln w="9525">
              <a:solidFill>
                <a:srgbClr val="000000"/>
              </a:solidFill>
              <a:round/>
              <a:headEnd type="none" w="med" len="sm"/>
              <a:tailEnd type="none" w="med" len="sm"/>
            </a:ln>
          </p:spPr>
          <p:txBody>
            <a:bodyPr/>
            <a:lstStyle/>
            <a:p>
              <a:endParaRPr lang="zh-CN" altLang="en-US"/>
            </a:p>
          </p:txBody>
        </p:sp>
        <p:sp>
          <p:nvSpPr>
            <p:cNvPr id="1048" name="Line 79"/>
            <p:cNvSpPr>
              <a:spLocks noChangeShapeType="1"/>
            </p:cNvSpPr>
            <p:nvPr/>
          </p:nvSpPr>
          <p:spPr bwMode="auto">
            <a:xfrm>
              <a:off x="4898" y="3784"/>
              <a:ext cx="27" cy="1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49" name="Line 80"/>
            <p:cNvSpPr>
              <a:spLocks noChangeShapeType="1"/>
            </p:cNvSpPr>
            <p:nvPr/>
          </p:nvSpPr>
          <p:spPr bwMode="auto">
            <a:xfrm>
              <a:off x="3476" y="3928"/>
              <a:ext cx="1475" cy="1"/>
            </a:xfrm>
            <a:prstGeom prst="line">
              <a:avLst/>
            </a:prstGeom>
            <a:noFill/>
            <a:ln w="9525">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1050" name="Oval 81"/>
            <p:cNvSpPr>
              <a:spLocks noChangeArrowheads="1"/>
            </p:cNvSpPr>
            <p:nvPr/>
          </p:nvSpPr>
          <p:spPr bwMode="auto">
            <a:xfrm>
              <a:off x="4858" y="3369"/>
              <a:ext cx="142" cy="5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1051" name="Text Box 82"/>
            <p:cNvSpPr txBox="1">
              <a:spLocks noChangeArrowheads="1"/>
            </p:cNvSpPr>
            <p:nvPr/>
          </p:nvSpPr>
          <p:spPr bwMode="auto">
            <a:xfrm>
              <a:off x="4582" y="3373"/>
              <a:ext cx="349" cy="54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type="none" w="sm" len="med"/>
                </a14:hiddenLine>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zh-CN">
                <a:solidFill>
                  <a:schemeClr val="accent2"/>
                </a:solidFill>
              </a:endParaRPr>
            </a:p>
          </p:txBody>
        </p:sp>
        <p:graphicFrame>
          <p:nvGraphicFramePr>
            <p:cNvPr id="1029" name="Object 83"/>
            <p:cNvGraphicFramePr>
              <a:graphicFrameLocks noChangeAspect="1"/>
            </p:cNvGraphicFramePr>
            <p:nvPr/>
          </p:nvGraphicFramePr>
          <p:xfrm>
            <a:off x="4478" y="3381"/>
            <a:ext cx="232" cy="440"/>
          </p:xfrm>
          <a:graphic>
            <a:graphicData uri="http://schemas.openxmlformats.org/presentationml/2006/ole">
              <mc:AlternateContent xmlns:mc="http://schemas.openxmlformats.org/markup-compatibility/2006">
                <mc:Choice xmlns:v="urn:schemas-microsoft-com:vml" Requires="v">
                  <p:oleObj spid="_x0000_s26898" name="公式" r:id="rId14" imgW="126720" imgH="241200" progId="Equation.3">
                    <p:embed/>
                  </p:oleObj>
                </mc:Choice>
                <mc:Fallback>
                  <p:oleObj name="公式" r:id="rId14" imgW="126720" imgH="2412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78" y="3381"/>
                          <a:ext cx="23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426923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5782"/>
                                        </p:tgtEl>
                                        <p:attrNameLst>
                                          <p:attrName>style.visibility</p:attrName>
                                        </p:attrNameLst>
                                      </p:cBhvr>
                                      <p:to>
                                        <p:strVal val="visible"/>
                                      </p:to>
                                    </p:set>
                                    <p:anim calcmode="lin" valueType="num">
                                      <p:cBhvr additive="base">
                                        <p:cTn id="11" dur="500" fill="hold"/>
                                        <p:tgtEl>
                                          <p:spTgt spid="75782"/>
                                        </p:tgtEl>
                                        <p:attrNameLst>
                                          <p:attrName>ppt_x</p:attrName>
                                        </p:attrNameLst>
                                      </p:cBhvr>
                                      <p:tavLst>
                                        <p:tav tm="0">
                                          <p:val>
                                            <p:strVal val="#ppt_x"/>
                                          </p:val>
                                        </p:tav>
                                        <p:tav tm="100000">
                                          <p:val>
                                            <p:strVal val="#ppt_x"/>
                                          </p:val>
                                        </p:tav>
                                      </p:tavLst>
                                    </p:anim>
                                    <p:anim calcmode="lin" valueType="num">
                                      <p:cBhvr additive="base">
                                        <p:cTn id="12" dur="500" fill="hold"/>
                                        <p:tgtEl>
                                          <p:spTgt spid="7578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58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58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75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228600"/>
            <a:ext cx="1524000" cy="1371600"/>
            <a:chOff x="240" y="144"/>
            <a:chExt cx="960" cy="864"/>
          </a:xfrm>
        </p:grpSpPr>
        <p:sp>
          <p:nvSpPr>
            <p:cNvPr id="11292" name="AutoShape 3"/>
            <p:cNvSpPr>
              <a:spLocks noChangeArrowheads="1"/>
            </p:cNvSpPr>
            <p:nvPr/>
          </p:nvSpPr>
          <p:spPr bwMode="auto">
            <a:xfrm>
              <a:off x="240" y="144"/>
              <a:ext cx="960" cy="864"/>
            </a:xfrm>
            <a:prstGeom prst="irregularSeal1">
              <a:avLst/>
            </a:prstGeom>
            <a:solidFill>
              <a:srgbClr val="6600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293" name="Text Box 4"/>
            <p:cNvSpPr txBox="1">
              <a:spLocks noChangeArrowheads="1"/>
            </p:cNvSpPr>
            <p:nvPr/>
          </p:nvSpPr>
          <p:spPr bwMode="auto">
            <a:xfrm>
              <a:off x="240" y="384"/>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a:solidFill>
                    <a:srgbClr val="FFFF66"/>
                  </a:solidFill>
                </a:rPr>
                <a:t> </a:t>
              </a:r>
              <a:r>
                <a:rPr lang="zh-CN" altLang="en-US" sz="2800">
                  <a:solidFill>
                    <a:srgbClr val="FFFF66"/>
                  </a:solidFill>
                </a:rPr>
                <a:t>讨论</a:t>
              </a:r>
            </a:p>
          </p:txBody>
        </p:sp>
      </p:grpSp>
      <p:sp>
        <p:nvSpPr>
          <p:cNvPr id="131077" name="Text Box 5"/>
          <p:cNvSpPr txBox="1">
            <a:spLocks noChangeArrowheads="1"/>
          </p:cNvSpPr>
          <p:nvPr/>
        </p:nvSpPr>
        <p:spPr bwMode="auto">
          <a:xfrm>
            <a:off x="593725" y="1743075"/>
            <a:ext cx="1420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(1)</a:t>
            </a:r>
            <a:r>
              <a:rPr lang="zh-CN" altLang="en-US" sz="2800"/>
              <a:t>方向</a:t>
            </a:r>
            <a:r>
              <a:rPr lang="en-US" altLang="zh-CN" sz="2800"/>
              <a:t>:</a:t>
            </a:r>
          </a:p>
        </p:txBody>
      </p:sp>
      <p:grpSp>
        <p:nvGrpSpPr>
          <p:cNvPr id="3" name="Group 6"/>
          <p:cNvGrpSpPr>
            <a:grpSpLocks/>
          </p:cNvGrpSpPr>
          <p:nvPr/>
        </p:nvGrpSpPr>
        <p:grpSpPr bwMode="auto">
          <a:xfrm>
            <a:off x="7086600" y="1143000"/>
            <a:ext cx="485775" cy="1162050"/>
            <a:chOff x="4464" y="720"/>
            <a:chExt cx="306" cy="732"/>
          </a:xfrm>
        </p:grpSpPr>
        <p:sp>
          <p:nvSpPr>
            <p:cNvPr id="11290" name="Freeform 7"/>
            <p:cNvSpPr>
              <a:spLocks/>
            </p:cNvSpPr>
            <p:nvPr/>
          </p:nvSpPr>
          <p:spPr bwMode="auto">
            <a:xfrm>
              <a:off x="4464" y="1056"/>
              <a:ext cx="1" cy="396"/>
            </a:xfrm>
            <a:custGeom>
              <a:avLst/>
              <a:gdLst>
                <a:gd name="T0" fmla="*/ 0 w 1"/>
                <a:gd name="T1" fmla="*/ 396 h 396"/>
                <a:gd name="T2" fmla="*/ 0 w 1"/>
                <a:gd name="T3" fmla="*/ 0 h 396"/>
                <a:gd name="T4" fmla="*/ 0 60000 65536"/>
                <a:gd name="T5" fmla="*/ 0 60000 65536"/>
                <a:gd name="T6" fmla="*/ 0 w 1"/>
                <a:gd name="T7" fmla="*/ 0 h 396"/>
                <a:gd name="T8" fmla="*/ 1 w 1"/>
                <a:gd name="T9" fmla="*/ 396 h 396"/>
              </a:gdLst>
              <a:ahLst/>
              <a:cxnLst>
                <a:cxn ang="T4">
                  <a:pos x="T0" y="T1"/>
                </a:cxn>
                <a:cxn ang="T5">
                  <a:pos x="T2" y="T3"/>
                </a:cxn>
              </a:cxnLst>
              <a:rect l="T6" t="T7" r="T8" b="T9"/>
              <a:pathLst>
                <a:path w="1" h="396">
                  <a:moveTo>
                    <a:pt x="0" y="396"/>
                  </a:moveTo>
                  <a:lnTo>
                    <a:pt x="0" y="0"/>
                  </a:lnTo>
                </a:path>
              </a:pathLst>
            </a:custGeom>
            <a:noFill/>
            <a:ln w="57150">
              <a:solidFill>
                <a:srgbClr val="0000FF"/>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1291" name="Object 8"/>
            <p:cNvGraphicFramePr>
              <a:graphicFrameLocks noChangeAspect="1"/>
            </p:cNvGraphicFramePr>
            <p:nvPr/>
          </p:nvGraphicFramePr>
          <p:xfrm>
            <a:off x="4512" y="720"/>
            <a:ext cx="258" cy="300"/>
          </p:xfrm>
          <a:graphic>
            <a:graphicData uri="http://schemas.openxmlformats.org/presentationml/2006/ole">
              <mc:AlternateContent xmlns:mc="http://schemas.openxmlformats.org/markup-compatibility/2006">
                <mc:Choice xmlns:v="urn:schemas-microsoft-com:vml" Requires="v">
                  <p:oleObj spid="_x0000_s43154" name="公式" r:id="rId3" imgW="164957" imgH="190335" progId="Equation.3">
                    <p:embed/>
                  </p:oleObj>
                </mc:Choice>
                <mc:Fallback>
                  <p:oleObj name="公式" r:id="rId3" imgW="164957" imgH="19033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2" y="720"/>
                          <a:ext cx="258"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269" name="Text Box 9"/>
          <p:cNvSpPr txBox="1">
            <a:spLocks noChangeArrowheads="1"/>
          </p:cNvSpPr>
          <p:nvPr/>
        </p:nvSpPr>
        <p:spPr bwMode="auto">
          <a:xfrm>
            <a:off x="6775450" y="2392363"/>
            <a:ext cx="38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FF66CC"/>
                </a:solidFill>
              </a:rPr>
              <a:t>x</a:t>
            </a:r>
          </a:p>
        </p:txBody>
      </p:sp>
      <p:grpSp>
        <p:nvGrpSpPr>
          <p:cNvPr id="11270" name="Group 10"/>
          <p:cNvGrpSpPr>
            <a:grpSpLocks/>
          </p:cNvGrpSpPr>
          <p:nvPr/>
        </p:nvGrpSpPr>
        <p:grpSpPr bwMode="auto">
          <a:xfrm>
            <a:off x="6172200" y="609600"/>
            <a:ext cx="1905000" cy="3109913"/>
            <a:chOff x="3888" y="384"/>
            <a:chExt cx="1200" cy="1959"/>
          </a:xfrm>
        </p:grpSpPr>
        <p:sp>
          <p:nvSpPr>
            <p:cNvPr id="11282" name="Oval 11"/>
            <p:cNvSpPr>
              <a:spLocks noChangeArrowheads="1"/>
            </p:cNvSpPr>
            <p:nvPr/>
          </p:nvSpPr>
          <p:spPr bwMode="auto">
            <a:xfrm>
              <a:off x="3888" y="1928"/>
              <a:ext cx="1200" cy="384"/>
            </a:xfrm>
            <a:prstGeom prst="ellipse">
              <a:avLst/>
            </a:prstGeom>
            <a:solidFill>
              <a:srgbClr val="FFFFFF"/>
            </a:solidFill>
            <a:ln w="38100">
              <a:solidFill>
                <a:srgbClr val="000000"/>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p>
          </p:txBody>
        </p:sp>
        <p:sp>
          <p:nvSpPr>
            <p:cNvPr id="11283" name="Freeform 12"/>
            <p:cNvSpPr>
              <a:spLocks/>
            </p:cNvSpPr>
            <p:nvPr/>
          </p:nvSpPr>
          <p:spPr bwMode="auto">
            <a:xfrm>
              <a:off x="4475" y="627"/>
              <a:ext cx="4" cy="1476"/>
            </a:xfrm>
            <a:custGeom>
              <a:avLst/>
              <a:gdLst>
                <a:gd name="T0" fmla="*/ 4 w 4"/>
                <a:gd name="T1" fmla="*/ 1476 h 1476"/>
                <a:gd name="T2" fmla="*/ 0 w 4"/>
                <a:gd name="T3" fmla="*/ 0 h 1476"/>
                <a:gd name="T4" fmla="*/ 0 60000 65536"/>
                <a:gd name="T5" fmla="*/ 0 60000 65536"/>
                <a:gd name="T6" fmla="*/ 0 w 4"/>
                <a:gd name="T7" fmla="*/ 0 h 1476"/>
                <a:gd name="T8" fmla="*/ 4 w 4"/>
                <a:gd name="T9" fmla="*/ 1476 h 1476"/>
              </a:gdLst>
              <a:ahLst/>
              <a:cxnLst>
                <a:cxn ang="T4">
                  <a:pos x="T0" y="T1"/>
                </a:cxn>
                <a:cxn ang="T5">
                  <a:pos x="T2" y="T3"/>
                </a:cxn>
              </a:cxnLst>
              <a:rect l="T6" t="T7" r="T8" b="T9"/>
              <a:pathLst>
                <a:path w="4" h="1476">
                  <a:moveTo>
                    <a:pt x="4" y="1476"/>
                  </a:move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4" name="Text Box 13"/>
            <p:cNvSpPr txBox="1">
              <a:spLocks noChangeArrowheads="1"/>
            </p:cNvSpPr>
            <p:nvPr/>
          </p:nvSpPr>
          <p:spPr bwMode="auto">
            <a:xfrm>
              <a:off x="4464" y="384"/>
              <a:ext cx="2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i="1"/>
                <a:t>x</a:t>
              </a:r>
            </a:p>
          </p:txBody>
        </p:sp>
        <p:sp>
          <p:nvSpPr>
            <p:cNvPr id="11285" name="Text Box 14"/>
            <p:cNvSpPr txBox="1">
              <a:spLocks noChangeArrowheads="1"/>
            </p:cNvSpPr>
            <p:nvPr/>
          </p:nvSpPr>
          <p:spPr bwMode="auto">
            <a:xfrm>
              <a:off x="4224" y="1976"/>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b="0"/>
                <a:t>O</a:t>
              </a:r>
            </a:p>
          </p:txBody>
        </p:sp>
        <p:sp>
          <p:nvSpPr>
            <p:cNvPr id="11286" name="Freeform 15"/>
            <p:cNvSpPr>
              <a:spLocks/>
            </p:cNvSpPr>
            <p:nvPr/>
          </p:nvSpPr>
          <p:spPr bwMode="auto">
            <a:xfrm>
              <a:off x="4036" y="2244"/>
              <a:ext cx="212" cy="56"/>
            </a:xfrm>
            <a:custGeom>
              <a:avLst/>
              <a:gdLst>
                <a:gd name="T0" fmla="*/ 0 w 212"/>
                <a:gd name="T1" fmla="*/ 0 h 56"/>
                <a:gd name="T2" fmla="*/ 92 w 212"/>
                <a:gd name="T3" fmla="*/ 36 h 56"/>
                <a:gd name="T4" fmla="*/ 212 w 212"/>
                <a:gd name="T5" fmla="*/ 56 h 56"/>
                <a:gd name="T6" fmla="*/ 0 60000 65536"/>
                <a:gd name="T7" fmla="*/ 0 60000 65536"/>
                <a:gd name="T8" fmla="*/ 0 60000 65536"/>
                <a:gd name="T9" fmla="*/ 0 w 212"/>
                <a:gd name="T10" fmla="*/ 0 h 56"/>
                <a:gd name="T11" fmla="*/ 212 w 212"/>
                <a:gd name="T12" fmla="*/ 56 h 56"/>
              </a:gdLst>
              <a:ahLst/>
              <a:cxnLst>
                <a:cxn ang="T6">
                  <a:pos x="T0" y="T1"/>
                </a:cxn>
                <a:cxn ang="T7">
                  <a:pos x="T2" y="T3"/>
                </a:cxn>
                <a:cxn ang="T8">
                  <a:pos x="T4" y="T5"/>
                </a:cxn>
              </a:cxnLst>
              <a:rect l="T9" t="T10" r="T11" b="T12"/>
              <a:pathLst>
                <a:path w="212" h="56">
                  <a:moveTo>
                    <a:pt x="0" y="0"/>
                  </a:moveTo>
                  <a:lnTo>
                    <a:pt x="92" y="36"/>
                  </a:lnTo>
                  <a:lnTo>
                    <a:pt x="212" y="56"/>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7" name="Text Box 16"/>
            <p:cNvSpPr txBox="1">
              <a:spLocks noChangeArrowheads="1"/>
            </p:cNvSpPr>
            <p:nvPr/>
          </p:nvSpPr>
          <p:spPr bwMode="auto">
            <a:xfrm>
              <a:off x="4523" y="201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R</a:t>
              </a:r>
              <a:endParaRPr lang="en-US" altLang="zh-CN" sz="2800" b="0" i="1"/>
            </a:p>
          </p:txBody>
        </p:sp>
        <p:sp>
          <p:nvSpPr>
            <p:cNvPr id="11288" name="Text Box 17"/>
            <p:cNvSpPr txBox="1">
              <a:spLocks noChangeArrowheads="1"/>
            </p:cNvSpPr>
            <p:nvPr/>
          </p:nvSpPr>
          <p:spPr bwMode="auto">
            <a:xfrm>
              <a:off x="4080" y="1152"/>
              <a:ext cx="30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p</a:t>
              </a:r>
            </a:p>
          </p:txBody>
        </p:sp>
        <p:sp>
          <p:nvSpPr>
            <p:cNvPr id="11289" name="Freeform 18"/>
            <p:cNvSpPr>
              <a:spLocks/>
            </p:cNvSpPr>
            <p:nvPr/>
          </p:nvSpPr>
          <p:spPr bwMode="auto">
            <a:xfrm>
              <a:off x="4470" y="2112"/>
              <a:ext cx="605" cy="1"/>
            </a:xfrm>
            <a:custGeom>
              <a:avLst/>
              <a:gdLst>
                <a:gd name="T0" fmla="*/ 0 w 605"/>
                <a:gd name="T1" fmla="*/ 0 h 1"/>
                <a:gd name="T2" fmla="*/ 605 w 605"/>
                <a:gd name="T3" fmla="*/ 0 h 1"/>
                <a:gd name="T4" fmla="*/ 0 60000 65536"/>
                <a:gd name="T5" fmla="*/ 0 60000 65536"/>
                <a:gd name="T6" fmla="*/ 0 w 605"/>
                <a:gd name="T7" fmla="*/ 0 h 1"/>
                <a:gd name="T8" fmla="*/ 605 w 605"/>
                <a:gd name="T9" fmla="*/ 1 h 1"/>
              </a:gdLst>
              <a:ahLst/>
              <a:cxnLst>
                <a:cxn ang="T4">
                  <a:pos x="T0" y="T1"/>
                </a:cxn>
                <a:cxn ang="T5">
                  <a:pos x="T2" y="T3"/>
                </a:cxn>
              </a:cxnLst>
              <a:rect l="T6" t="T7" r="T8" b="T9"/>
              <a:pathLst>
                <a:path w="605" h="1">
                  <a:moveTo>
                    <a:pt x="0" y="0"/>
                  </a:moveTo>
                  <a:lnTo>
                    <a:pt x="60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1091" name="Text Box 19"/>
          <p:cNvSpPr txBox="1">
            <a:spLocks noChangeArrowheads="1"/>
          </p:cNvSpPr>
          <p:nvPr/>
        </p:nvSpPr>
        <p:spPr bwMode="auto">
          <a:xfrm>
            <a:off x="2209800" y="1752600"/>
            <a:ext cx="158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右手定则</a:t>
            </a:r>
          </a:p>
        </p:txBody>
      </p:sp>
      <p:graphicFrame>
        <p:nvGraphicFramePr>
          <p:cNvPr id="11272" name="Object 20"/>
          <p:cNvGraphicFramePr>
            <a:graphicFrameLocks/>
          </p:cNvGraphicFramePr>
          <p:nvPr/>
        </p:nvGraphicFramePr>
        <p:xfrm>
          <a:off x="2438400" y="533400"/>
          <a:ext cx="2828925" cy="1136650"/>
        </p:xfrm>
        <a:graphic>
          <a:graphicData uri="http://schemas.openxmlformats.org/presentationml/2006/ole">
            <mc:AlternateContent xmlns:mc="http://schemas.openxmlformats.org/markup-compatibility/2006">
              <mc:Choice xmlns:v="urn:schemas-microsoft-com:vml" Requires="v">
                <p:oleObj spid="_x0000_s43155" name="公式" r:id="rId5" imgW="1282700" imgH="495300" progId="Equation.3">
                  <p:embed/>
                </p:oleObj>
              </mc:Choice>
              <mc:Fallback>
                <p:oleObj name="公式" r:id="rId5" imgW="1282700" imgH="4953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8400" y="533400"/>
                        <a:ext cx="2828925" cy="113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rgbClr val="00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1093" name="Text Box 21"/>
          <p:cNvSpPr txBox="1">
            <a:spLocks noChangeArrowheads="1"/>
          </p:cNvSpPr>
          <p:nvPr/>
        </p:nvSpPr>
        <p:spPr bwMode="auto">
          <a:xfrm>
            <a:off x="533400" y="2809875"/>
            <a:ext cx="285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(2) </a:t>
            </a:r>
            <a:r>
              <a:rPr lang="en-US" altLang="zh-CN" sz="2800" i="1"/>
              <a:t>x </a:t>
            </a:r>
            <a:r>
              <a:rPr lang="en-US" altLang="zh-CN" sz="2800"/>
              <a:t>= 0    </a:t>
            </a:r>
            <a:r>
              <a:rPr lang="zh-CN" altLang="en-US" sz="2800"/>
              <a:t>圆心处</a:t>
            </a:r>
          </a:p>
        </p:txBody>
      </p:sp>
      <p:graphicFrame>
        <p:nvGraphicFramePr>
          <p:cNvPr id="131094" name="Object 22"/>
          <p:cNvGraphicFramePr>
            <a:graphicFrameLocks noChangeAspect="1"/>
          </p:cNvGraphicFramePr>
          <p:nvPr/>
        </p:nvGraphicFramePr>
        <p:xfrm>
          <a:off x="3749675" y="2632075"/>
          <a:ext cx="1123950" cy="796925"/>
        </p:xfrm>
        <a:graphic>
          <a:graphicData uri="http://schemas.openxmlformats.org/presentationml/2006/ole">
            <mc:AlternateContent xmlns:mc="http://schemas.openxmlformats.org/markup-compatibility/2006">
              <mc:Choice xmlns:v="urn:schemas-microsoft-com:vml" Requires="v">
                <p:oleObj spid="_x0000_s43156" name="公式" r:id="rId7" imgW="571252" imgH="406224" progId="Equation.3">
                  <p:embed/>
                </p:oleObj>
              </mc:Choice>
              <mc:Fallback>
                <p:oleObj name="公式" r:id="rId7" imgW="571252" imgH="40622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9675" y="2632075"/>
                        <a:ext cx="1123950" cy="796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1095" name="Text Box 23"/>
          <p:cNvSpPr txBox="1">
            <a:spLocks noChangeArrowheads="1"/>
          </p:cNvSpPr>
          <p:nvPr/>
        </p:nvSpPr>
        <p:spPr bwMode="auto">
          <a:xfrm>
            <a:off x="593725" y="3913188"/>
            <a:ext cx="16875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a:t>(3)</a:t>
            </a:r>
            <a:r>
              <a:rPr lang="en-US" altLang="zh-CN" sz="2800" i="1"/>
              <a:t> x </a:t>
            </a:r>
            <a:r>
              <a:rPr lang="en-US" altLang="zh-CN" sz="2800"/>
              <a:t>&gt;&gt; </a:t>
            </a:r>
            <a:r>
              <a:rPr lang="en-US" altLang="zh-CN" sz="2800" i="1"/>
              <a:t>R</a:t>
            </a:r>
            <a:endParaRPr lang="en-US" altLang="zh-CN" sz="2800"/>
          </a:p>
        </p:txBody>
      </p:sp>
      <p:graphicFrame>
        <p:nvGraphicFramePr>
          <p:cNvPr id="131096" name="Object 24"/>
          <p:cNvGraphicFramePr>
            <a:graphicFrameLocks noChangeAspect="1"/>
          </p:cNvGraphicFramePr>
          <p:nvPr/>
        </p:nvGraphicFramePr>
        <p:xfrm>
          <a:off x="2667000" y="3760788"/>
          <a:ext cx="1524000" cy="811212"/>
        </p:xfrm>
        <a:graphic>
          <a:graphicData uri="http://schemas.openxmlformats.org/presentationml/2006/ole">
            <mc:AlternateContent xmlns:mc="http://schemas.openxmlformats.org/markup-compatibility/2006">
              <mc:Choice xmlns:v="urn:schemas-microsoft-com:vml" Requires="v">
                <p:oleObj spid="_x0000_s43157" name="公式" r:id="rId9" imgW="787400" imgH="419100" progId="Equation.3">
                  <p:embed/>
                </p:oleObj>
              </mc:Choice>
              <mc:Fallback>
                <p:oleObj name="公式" r:id="rId9" imgW="7874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67000" y="3760788"/>
                        <a:ext cx="1524000" cy="811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5"/>
          <p:cNvGrpSpPr>
            <a:grpSpLocks/>
          </p:cNvGrpSpPr>
          <p:nvPr/>
        </p:nvGrpSpPr>
        <p:grpSpPr bwMode="auto">
          <a:xfrm>
            <a:off x="6858000" y="1676400"/>
            <a:ext cx="1160463" cy="1196975"/>
            <a:chOff x="4320" y="1056"/>
            <a:chExt cx="731" cy="754"/>
          </a:xfrm>
        </p:grpSpPr>
        <p:grpSp>
          <p:nvGrpSpPr>
            <p:cNvPr id="11278" name="Group 26"/>
            <p:cNvGrpSpPr>
              <a:grpSpLocks/>
            </p:cNvGrpSpPr>
            <p:nvPr/>
          </p:nvGrpSpPr>
          <p:grpSpPr bwMode="auto">
            <a:xfrm>
              <a:off x="4320" y="1056"/>
              <a:ext cx="480" cy="720"/>
              <a:chOff x="4320" y="1056"/>
              <a:chExt cx="480" cy="720"/>
            </a:xfrm>
          </p:grpSpPr>
          <p:sp>
            <p:nvSpPr>
              <p:cNvPr id="11280" name="AutoShape 27"/>
              <p:cNvSpPr>
                <a:spLocks noChangeArrowheads="1"/>
              </p:cNvSpPr>
              <p:nvPr/>
            </p:nvSpPr>
            <p:spPr bwMode="auto">
              <a:xfrm>
                <a:off x="4320" y="1152"/>
                <a:ext cx="480" cy="624"/>
              </a:xfrm>
              <a:prstGeom prst="curvedRightArrow">
                <a:avLst>
                  <a:gd name="adj1" fmla="val 26000"/>
                  <a:gd name="adj2" fmla="val 52000"/>
                  <a:gd name="adj3" fmla="val 33333"/>
                </a:avLst>
              </a:prstGeom>
              <a:solidFill>
                <a:srgbClr val="FFCC00"/>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1281" name="Line 28"/>
              <p:cNvSpPr>
                <a:spLocks noChangeShapeType="1"/>
              </p:cNvSpPr>
              <p:nvPr/>
            </p:nvSpPr>
            <p:spPr bwMode="auto">
              <a:xfrm flipV="1">
                <a:off x="4464" y="1056"/>
                <a:ext cx="0" cy="336"/>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79" name="Text Box 29"/>
            <p:cNvSpPr txBox="1">
              <a:spLocks noChangeArrowheads="1"/>
            </p:cNvSpPr>
            <p:nvPr/>
          </p:nvSpPr>
          <p:spPr bwMode="auto">
            <a:xfrm>
              <a:off x="4800" y="1445"/>
              <a:ext cx="25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t>I</a:t>
              </a:r>
            </a:p>
          </p:txBody>
        </p:sp>
      </p:grpSp>
      <p:graphicFrame>
        <p:nvGraphicFramePr>
          <p:cNvPr id="4" name="对象 3"/>
          <p:cNvGraphicFramePr>
            <a:graphicFrameLocks noChangeAspect="1"/>
          </p:cNvGraphicFramePr>
          <p:nvPr>
            <p:extLst>
              <p:ext uri="{D42A27DB-BD31-4B8C-83A1-F6EECF244321}">
                <p14:modId xmlns:p14="http://schemas.microsoft.com/office/powerpoint/2010/main" val="1828158169"/>
              </p:ext>
            </p:extLst>
          </p:nvPr>
        </p:nvGraphicFramePr>
        <p:xfrm>
          <a:off x="4191000" y="3774643"/>
          <a:ext cx="1115715" cy="886850"/>
        </p:xfrm>
        <a:graphic>
          <a:graphicData uri="http://schemas.openxmlformats.org/presentationml/2006/ole">
            <mc:AlternateContent xmlns:mc="http://schemas.openxmlformats.org/markup-compatibility/2006">
              <mc:Choice xmlns:v="urn:schemas-microsoft-com:vml" Requires="v">
                <p:oleObj spid="_x0000_s43158" name="Equation" r:id="rId11" imgW="495000" imgH="393480" progId="Equation.DSMT4">
                  <p:embed/>
                </p:oleObj>
              </mc:Choice>
              <mc:Fallback>
                <p:oleObj name="Equation" r:id="rId11" imgW="495000" imgH="393480" progId="Equation.DSMT4">
                  <p:embed/>
                  <p:pic>
                    <p:nvPicPr>
                      <p:cNvPr id="0" name=""/>
                      <p:cNvPicPr/>
                      <p:nvPr/>
                    </p:nvPicPr>
                    <p:blipFill>
                      <a:blip r:embed="rId12"/>
                      <a:stretch>
                        <a:fillRect/>
                      </a:stretch>
                    </p:blipFill>
                    <p:spPr>
                      <a:xfrm>
                        <a:off x="4191000" y="3774643"/>
                        <a:ext cx="1115715" cy="886850"/>
                      </a:xfrm>
                      <a:prstGeom prst="rect">
                        <a:avLst/>
                      </a:prstGeom>
                    </p:spPr>
                  </p:pic>
                </p:oleObj>
              </mc:Fallback>
            </mc:AlternateContent>
          </a:graphicData>
        </a:graphic>
      </p:graphicFrame>
    </p:spTree>
    <p:extLst>
      <p:ext uri="{BB962C8B-B14F-4D97-AF65-F5344CB8AC3E}">
        <p14:creationId xmlns:p14="http://schemas.microsoft.com/office/powerpoint/2010/main" val="3853228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1077"/>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5"/>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1091"/>
                                        </p:tgtEl>
                                        <p:attrNameLst>
                                          <p:attrName>style.visibility</p:attrName>
                                        </p:attrNameLst>
                                      </p:cBhvr>
                                      <p:to>
                                        <p:strVal val="visible"/>
                                      </p:to>
                                    </p:set>
                                    <p:animEffect transition="in" filter="wipe(left)">
                                      <p:cBhvr>
                                        <p:cTn id="25" dur="500"/>
                                        <p:tgtEl>
                                          <p:spTgt spid="1310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31093"/>
                                        </p:tgtEl>
                                        <p:attrNameLst>
                                          <p:attrName>style.visibility</p:attrName>
                                        </p:attrNameLst>
                                      </p:cBhvr>
                                      <p:to>
                                        <p:strVal val="visible"/>
                                      </p:to>
                                    </p:set>
                                    <p:animEffect transition="in" filter="wipe(left)">
                                      <p:cBhvr>
                                        <p:cTn id="30" dur="500"/>
                                        <p:tgtEl>
                                          <p:spTgt spid="131093"/>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31094"/>
                                        </p:tgtEl>
                                        <p:attrNameLst>
                                          <p:attrName>style.visibility</p:attrName>
                                        </p:attrNameLst>
                                      </p:cBhvr>
                                      <p:to>
                                        <p:strVal val="visible"/>
                                      </p:to>
                                    </p:set>
                                    <p:animEffect transition="in" filter="wipe(left)">
                                      <p:cBhvr>
                                        <p:cTn id="35" dur="500"/>
                                        <p:tgtEl>
                                          <p:spTgt spid="13109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1095"/>
                                        </p:tgtEl>
                                        <p:attrNameLst>
                                          <p:attrName>style.visibility</p:attrName>
                                        </p:attrNameLst>
                                      </p:cBhvr>
                                      <p:to>
                                        <p:strVal val="visible"/>
                                      </p:to>
                                    </p:set>
                                    <p:animEffect transition="in" filter="wipe(left)">
                                      <p:cBhvr>
                                        <p:cTn id="40" dur="500"/>
                                        <p:tgtEl>
                                          <p:spTgt spid="13109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31096"/>
                                        </p:tgtEl>
                                        <p:attrNameLst>
                                          <p:attrName>style.visibility</p:attrName>
                                        </p:attrNameLst>
                                      </p:cBhvr>
                                      <p:to>
                                        <p:strVal val="visible"/>
                                      </p:to>
                                    </p:set>
                                    <p:animEffect transition="in" filter="wipe(left)">
                                      <p:cBhvr>
                                        <p:cTn id="45" dur="500"/>
                                        <p:tgtEl>
                                          <p:spTgt spid="131096"/>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7" grpId="0" autoUpdateAnimBg="0"/>
      <p:bldP spid="131091" grpId="0" autoUpdateAnimBg="0"/>
      <p:bldP spid="131093" grpId="0" autoUpdateAnimBg="0"/>
      <p:bldP spid="13109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a:spLocks noChangeArrowheads="1"/>
          </p:cNvSpPr>
          <p:nvPr/>
        </p:nvSpPr>
        <p:spPr bwMode="auto">
          <a:xfrm>
            <a:off x="1057845" y="979488"/>
            <a:ext cx="69076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4000" dirty="0"/>
              <a:t>作业： </a:t>
            </a:r>
            <a:r>
              <a:rPr lang="en-US" altLang="zh-CN" sz="4000" dirty="0"/>
              <a:t>6-9</a:t>
            </a:r>
            <a:r>
              <a:rPr lang="zh-CN" altLang="en-US" sz="4000" dirty="0"/>
              <a:t>，</a:t>
            </a:r>
            <a:r>
              <a:rPr lang="en-US" altLang="zh-CN" sz="4000" dirty="0"/>
              <a:t>6-10</a:t>
            </a:r>
            <a:r>
              <a:rPr lang="zh-CN" altLang="en-US" sz="4000" dirty="0"/>
              <a:t>，</a:t>
            </a:r>
            <a:r>
              <a:rPr lang="en-US" altLang="zh-CN" sz="4000" dirty="0"/>
              <a:t>6-14</a:t>
            </a:r>
            <a:r>
              <a:rPr lang="zh-CN" altLang="en-US" sz="4000" dirty="0"/>
              <a:t>，</a:t>
            </a:r>
            <a:r>
              <a:rPr lang="en-US" altLang="zh-CN" sz="4000" dirty="0"/>
              <a:t>6-16</a:t>
            </a:r>
            <a:endParaRPr lang="zh-CN" altLang="en-US" sz="4000" dirty="0"/>
          </a:p>
        </p:txBody>
      </p:sp>
    </p:spTree>
    <p:extLst>
      <p:ext uri="{BB962C8B-B14F-4D97-AF65-F5344CB8AC3E}">
        <p14:creationId xmlns:p14="http://schemas.microsoft.com/office/powerpoint/2010/main" val="23429597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3"/>
                                        </p:tgtEl>
                                        <p:attrNameLst>
                                          <p:attrName>style.visibility</p:attrName>
                                        </p:attrNameLst>
                                      </p:cBhvr>
                                      <p:to>
                                        <p:strVal val="visible"/>
                                      </p:to>
                                    </p:set>
                                    <p:anim calcmode="discrete" valueType="clr">
                                      <p:cBhvr override="childStyle">
                                        <p:cTn id="7" dur="8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3"/>
                                        </p:tgtEl>
                                        <p:attrNameLst>
                                          <p:attrName>fillcolor</p:attrName>
                                        </p:attrNameLst>
                                      </p:cBhvr>
                                      <p:tavLst>
                                        <p:tav tm="0">
                                          <p:val>
                                            <p:clrVal>
                                              <a:schemeClr val="accent2"/>
                                            </p:clrVal>
                                          </p:val>
                                        </p:tav>
                                        <p:tav tm="50000">
                                          <p:val>
                                            <p:clrVal>
                                              <a:schemeClr val="hlink"/>
                                            </p:clrVal>
                                          </p:val>
                                        </p:tav>
                                      </p:tavLst>
                                    </p:anim>
                                    <p:set>
                                      <p:cBhvr>
                                        <p:cTn id="9" dur="8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953000" y="3794125"/>
            <a:ext cx="3695700" cy="2301875"/>
            <a:chOff x="3120" y="2390"/>
            <a:chExt cx="2328" cy="1450"/>
          </a:xfrm>
        </p:grpSpPr>
        <p:sp>
          <p:nvSpPr>
            <p:cNvPr id="13375" name="Rectangle 3"/>
            <p:cNvSpPr>
              <a:spLocks noChangeArrowheads="1"/>
            </p:cNvSpPr>
            <p:nvPr/>
          </p:nvSpPr>
          <p:spPr bwMode="auto">
            <a:xfrm>
              <a:off x="3120" y="2640"/>
              <a:ext cx="2304" cy="912"/>
            </a:xfrm>
            <a:prstGeom prst="rect">
              <a:avLst/>
            </a:prstGeom>
            <a:solidFill>
              <a:srgbClr val="FFFFFF"/>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376" name="Rectangle 4"/>
            <p:cNvSpPr>
              <a:spLocks noChangeArrowheads="1"/>
            </p:cNvSpPr>
            <p:nvPr/>
          </p:nvSpPr>
          <p:spPr bwMode="auto">
            <a:xfrm>
              <a:off x="3120" y="3552"/>
              <a:ext cx="2304" cy="192"/>
            </a:xfrm>
            <a:prstGeom prst="rect">
              <a:avLst/>
            </a:prstGeom>
            <a:solidFill>
              <a:srgbClr val="FFFFFF"/>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377" name="Rectangle 5"/>
            <p:cNvSpPr>
              <a:spLocks noChangeArrowheads="1"/>
            </p:cNvSpPr>
            <p:nvPr/>
          </p:nvSpPr>
          <p:spPr bwMode="auto">
            <a:xfrm>
              <a:off x="3120" y="2448"/>
              <a:ext cx="2304" cy="192"/>
            </a:xfrm>
            <a:prstGeom prst="rect">
              <a:avLst/>
            </a:prstGeom>
            <a:solidFill>
              <a:srgbClr val="FFFFFF"/>
            </a:solidFill>
            <a:ln w="9525">
              <a:solidFill>
                <a:schemeClr val="tx2"/>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378" name="Text Box 6"/>
            <p:cNvSpPr txBox="1">
              <a:spLocks noChangeArrowheads="1"/>
            </p:cNvSpPr>
            <p:nvPr/>
          </p:nvSpPr>
          <p:spPr bwMode="auto">
            <a:xfrm>
              <a:off x="3144" y="355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000" b="0">
                  <a:solidFill>
                    <a:srgbClr val="3333FF"/>
                  </a:solidFill>
                </a:rPr>
                <a:t>× × × × × × × × × × ×  </a:t>
              </a:r>
            </a:p>
          </p:txBody>
        </p:sp>
        <p:sp>
          <p:nvSpPr>
            <p:cNvPr id="13379" name="Text Box 7"/>
            <p:cNvSpPr txBox="1">
              <a:spLocks noChangeArrowheads="1"/>
            </p:cNvSpPr>
            <p:nvPr/>
          </p:nvSpPr>
          <p:spPr bwMode="auto">
            <a:xfrm>
              <a:off x="3147" y="2390"/>
              <a:ext cx="23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000" b="0">
                  <a:solidFill>
                    <a:srgbClr val="3333FF"/>
                  </a:solidFill>
                </a:rPr>
                <a:t>． ． ． ． ． ． ． ． ． ． ． </a:t>
              </a:r>
            </a:p>
          </p:txBody>
        </p:sp>
        <p:sp>
          <p:nvSpPr>
            <p:cNvPr id="13380" name="Line 8"/>
            <p:cNvSpPr>
              <a:spLocks noChangeShapeType="1"/>
            </p:cNvSpPr>
            <p:nvPr/>
          </p:nvSpPr>
          <p:spPr bwMode="auto">
            <a:xfrm>
              <a:off x="3120" y="3072"/>
              <a:ext cx="2304" cy="0"/>
            </a:xfrm>
            <a:prstGeom prst="line">
              <a:avLst/>
            </a:prstGeom>
            <a:noFill/>
            <a:ln w="9525">
              <a:solidFill>
                <a:schemeClr val="tx2"/>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3315" name="Text Box 9"/>
          <p:cNvSpPr txBox="1">
            <a:spLocks noChangeArrowheads="1"/>
          </p:cNvSpPr>
          <p:nvPr/>
        </p:nvSpPr>
        <p:spPr bwMode="auto">
          <a:xfrm>
            <a:off x="0" y="44450"/>
            <a:ext cx="9067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例</a:t>
            </a:r>
            <a:r>
              <a:rPr lang="en-US" altLang="zh-CN" sz="2800">
                <a:solidFill>
                  <a:srgbClr val="3333FF"/>
                </a:solidFill>
              </a:rPr>
              <a:t>:</a:t>
            </a:r>
            <a:r>
              <a:rPr lang="zh-CN" altLang="en-US" sz="2800">
                <a:solidFill>
                  <a:srgbClr val="3333FF"/>
                </a:solidFill>
              </a:rPr>
              <a:t>求均匀密绕螺线管轴线上的磁场</a:t>
            </a:r>
            <a:r>
              <a:rPr lang="en-US" altLang="zh-CN" sz="2800">
                <a:solidFill>
                  <a:srgbClr val="3333FF"/>
                </a:solidFill>
              </a:rPr>
              <a:t>.</a:t>
            </a:r>
            <a:r>
              <a:rPr lang="zh-CN" altLang="en-US" sz="2800">
                <a:solidFill>
                  <a:srgbClr val="3333FF"/>
                </a:solidFill>
              </a:rPr>
              <a:t>设其长度为</a:t>
            </a:r>
            <a:r>
              <a:rPr lang="en-US" altLang="zh-CN" sz="2800" i="1">
                <a:solidFill>
                  <a:srgbClr val="3333FF"/>
                </a:solidFill>
              </a:rPr>
              <a:t>L</a:t>
            </a:r>
            <a:r>
              <a:rPr lang="en-US" altLang="zh-CN" sz="2800">
                <a:solidFill>
                  <a:srgbClr val="3333FF"/>
                </a:solidFill>
              </a:rPr>
              <a:t>,</a:t>
            </a:r>
            <a:r>
              <a:rPr lang="zh-CN" altLang="en-US" sz="2800">
                <a:solidFill>
                  <a:srgbClr val="3333FF"/>
                </a:solidFill>
              </a:rPr>
              <a:t>横截面半径</a:t>
            </a:r>
            <a:r>
              <a:rPr lang="en-US" altLang="zh-CN" sz="2800" i="1">
                <a:solidFill>
                  <a:srgbClr val="3333FF"/>
                </a:solidFill>
              </a:rPr>
              <a:t>R</a:t>
            </a:r>
            <a:r>
              <a:rPr lang="en-US" altLang="zh-CN" sz="2800">
                <a:solidFill>
                  <a:srgbClr val="3333FF"/>
                </a:solidFill>
              </a:rPr>
              <a:t>,</a:t>
            </a:r>
            <a:r>
              <a:rPr lang="zh-CN" altLang="en-US" sz="2800">
                <a:solidFill>
                  <a:srgbClr val="3333FF"/>
                </a:solidFill>
              </a:rPr>
              <a:t>单位长度有 </a:t>
            </a:r>
            <a:r>
              <a:rPr lang="en-US" altLang="zh-CN" sz="2800" i="1">
                <a:solidFill>
                  <a:srgbClr val="3333FF"/>
                </a:solidFill>
              </a:rPr>
              <a:t>n </a:t>
            </a:r>
            <a:r>
              <a:rPr lang="zh-CN" altLang="en-US" sz="2800">
                <a:solidFill>
                  <a:srgbClr val="3333FF"/>
                </a:solidFill>
              </a:rPr>
              <a:t>匝线圈</a:t>
            </a:r>
            <a:r>
              <a:rPr lang="en-US" altLang="zh-CN" sz="2800">
                <a:solidFill>
                  <a:srgbClr val="3333FF"/>
                </a:solidFill>
              </a:rPr>
              <a:t>,</a:t>
            </a:r>
            <a:r>
              <a:rPr lang="zh-CN" altLang="en-US" sz="2800">
                <a:solidFill>
                  <a:srgbClr val="3333FF"/>
                </a:solidFill>
              </a:rPr>
              <a:t>电流强度为</a:t>
            </a:r>
            <a:r>
              <a:rPr lang="en-US" altLang="zh-CN" sz="2800" i="1">
                <a:solidFill>
                  <a:srgbClr val="3333FF"/>
                </a:solidFill>
              </a:rPr>
              <a:t>I</a:t>
            </a:r>
            <a:r>
              <a:rPr lang="en-US" altLang="zh-CN" sz="2800">
                <a:solidFill>
                  <a:srgbClr val="3333FF"/>
                </a:solidFill>
              </a:rPr>
              <a:t>. </a:t>
            </a:r>
          </a:p>
        </p:txBody>
      </p:sp>
      <p:sp>
        <p:nvSpPr>
          <p:cNvPr id="132106" name="Text Box 10"/>
          <p:cNvSpPr txBox="1">
            <a:spLocks noChangeArrowheads="1"/>
          </p:cNvSpPr>
          <p:nvPr/>
        </p:nvSpPr>
        <p:spPr bwMode="auto">
          <a:xfrm>
            <a:off x="5521325" y="4724400"/>
            <a:ext cx="574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i="1">
                <a:solidFill>
                  <a:srgbClr val="3333FF"/>
                </a:solidFill>
              </a:rPr>
              <a:t>p</a:t>
            </a:r>
          </a:p>
        </p:txBody>
      </p:sp>
      <p:grpSp>
        <p:nvGrpSpPr>
          <p:cNvPr id="3" name="Group 11"/>
          <p:cNvGrpSpPr>
            <a:grpSpLocks/>
          </p:cNvGrpSpPr>
          <p:nvPr/>
        </p:nvGrpSpPr>
        <p:grpSpPr bwMode="auto">
          <a:xfrm>
            <a:off x="5854700" y="4114800"/>
            <a:ext cx="1155700" cy="787400"/>
            <a:chOff x="3688" y="2592"/>
            <a:chExt cx="728" cy="496"/>
          </a:xfrm>
        </p:grpSpPr>
        <p:sp>
          <p:nvSpPr>
            <p:cNvPr id="13373" name="Freeform 12"/>
            <p:cNvSpPr>
              <a:spLocks/>
            </p:cNvSpPr>
            <p:nvPr/>
          </p:nvSpPr>
          <p:spPr bwMode="auto">
            <a:xfrm>
              <a:off x="3688" y="2592"/>
              <a:ext cx="728" cy="496"/>
            </a:xfrm>
            <a:custGeom>
              <a:avLst/>
              <a:gdLst>
                <a:gd name="T0" fmla="*/ 0 w 728"/>
                <a:gd name="T1" fmla="*/ 496 h 496"/>
                <a:gd name="T2" fmla="*/ 728 w 728"/>
                <a:gd name="T3" fmla="*/ 0 h 496"/>
                <a:gd name="T4" fmla="*/ 0 60000 65536"/>
                <a:gd name="T5" fmla="*/ 0 60000 65536"/>
                <a:gd name="T6" fmla="*/ 0 w 728"/>
                <a:gd name="T7" fmla="*/ 0 h 496"/>
                <a:gd name="T8" fmla="*/ 728 w 728"/>
                <a:gd name="T9" fmla="*/ 496 h 496"/>
              </a:gdLst>
              <a:ahLst/>
              <a:cxnLst>
                <a:cxn ang="T4">
                  <a:pos x="T0" y="T1"/>
                </a:cxn>
                <a:cxn ang="T5">
                  <a:pos x="T2" y="T3"/>
                </a:cxn>
              </a:cxnLst>
              <a:rect l="T6" t="T7" r="T8" b="T9"/>
              <a:pathLst>
                <a:path w="728" h="496">
                  <a:moveTo>
                    <a:pt x="0" y="496"/>
                  </a:moveTo>
                  <a:lnTo>
                    <a:pt x="72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4" name="Text Box 13"/>
            <p:cNvSpPr txBox="1">
              <a:spLocks noChangeArrowheads="1"/>
            </p:cNvSpPr>
            <p:nvPr/>
          </p:nvSpPr>
          <p:spPr bwMode="auto">
            <a:xfrm>
              <a:off x="3840" y="2601"/>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a:solidFill>
                    <a:srgbClr val="3333FF"/>
                  </a:solidFill>
                </a:rPr>
                <a:t>r</a:t>
              </a:r>
            </a:p>
          </p:txBody>
        </p:sp>
      </p:grpSp>
      <p:graphicFrame>
        <p:nvGraphicFramePr>
          <p:cNvPr id="132110" name="Object 14"/>
          <p:cNvGraphicFramePr>
            <a:graphicFrameLocks noChangeAspect="1"/>
          </p:cNvGraphicFramePr>
          <p:nvPr/>
        </p:nvGraphicFramePr>
        <p:xfrm>
          <a:off x="8534400" y="2438400"/>
          <a:ext cx="349250" cy="457200"/>
        </p:xfrm>
        <a:graphic>
          <a:graphicData uri="http://schemas.openxmlformats.org/presentationml/2006/ole">
            <mc:AlternateContent xmlns:mc="http://schemas.openxmlformats.org/markup-compatibility/2006">
              <mc:Choice xmlns:v="urn:schemas-microsoft-com:vml" Requires="v">
                <p:oleObj spid="_x0000_s44358" name="公式" r:id="rId3" imgW="126780" imgH="164814" progId="Equation.3">
                  <p:embed/>
                </p:oleObj>
              </mc:Choice>
              <mc:Fallback>
                <p:oleObj name="公式" r:id="rId3" imgW="126780" imgH="164814"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34400" y="2438400"/>
                        <a:ext cx="34925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5"/>
          <p:cNvGrpSpPr>
            <a:grpSpLocks/>
          </p:cNvGrpSpPr>
          <p:nvPr/>
        </p:nvGrpSpPr>
        <p:grpSpPr bwMode="auto">
          <a:xfrm>
            <a:off x="5867400" y="4876800"/>
            <a:ext cx="609600" cy="573088"/>
            <a:chOff x="3312" y="3168"/>
            <a:chExt cx="384" cy="361"/>
          </a:xfrm>
        </p:grpSpPr>
        <p:sp>
          <p:nvSpPr>
            <p:cNvPr id="13371" name="Line 16"/>
            <p:cNvSpPr>
              <a:spLocks noChangeShapeType="1"/>
            </p:cNvSpPr>
            <p:nvPr/>
          </p:nvSpPr>
          <p:spPr bwMode="auto">
            <a:xfrm>
              <a:off x="3312" y="3168"/>
              <a:ext cx="384"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372" name="Object 17"/>
            <p:cNvGraphicFramePr>
              <a:graphicFrameLocks noChangeAspect="1"/>
            </p:cNvGraphicFramePr>
            <p:nvPr/>
          </p:nvGraphicFramePr>
          <p:xfrm>
            <a:off x="3312" y="3275"/>
            <a:ext cx="288" cy="254"/>
          </p:xfrm>
          <a:graphic>
            <a:graphicData uri="http://schemas.openxmlformats.org/presentationml/2006/ole">
              <mc:AlternateContent xmlns:mc="http://schemas.openxmlformats.org/markup-compatibility/2006">
                <mc:Choice xmlns:v="urn:schemas-microsoft-com:vml" Requires="v">
                  <p:oleObj spid="_x0000_s44359" name="公式" r:id="rId5" imgW="228501" imgH="203112" progId="Equation.3">
                    <p:embed/>
                  </p:oleObj>
                </mc:Choice>
                <mc:Fallback>
                  <p:oleObj name="公式" r:id="rId5" imgW="22850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2" y="3275"/>
                          <a:ext cx="2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2114" name="Text Box 18"/>
          <p:cNvSpPr txBox="1">
            <a:spLocks noChangeArrowheads="1"/>
          </p:cNvSpPr>
          <p:nvPr/>
        </p:nvSpPr>
        <p:spPr bwMode="auto">
          <a:xfrm>
            <a:off x="76200" y="1690688"/>
            <a:ext cx="22113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3333FF"/>
                </a:solidFill>
              </a:rPr>
              <a:t>解：</a:t>
            </a:r>
            <a:r>
              <a:rPr lang="en-US" altLang="zh-CN" sz="2800" i="1">
                <a:solidFill>
                  <a:srgbClr val="3333FF"/>
                </a:solidFill>
              </a:rPr>
              <a:t>dI = nIdl</a:t>
            </a:r>
            <a:endParaRPr lang="en-US" altLang="zh-CN" sz="2800">
              <a:solidFill>
                <a:srgbClr val="3333FF"/>
              </a:solidFill>
            </a:endParaRPr>
          </a:p>
        </p:txBody>
      </p:sp>
      <p:graphicFrame>
        <p:nvGraphicFramePr>
          <p:cNvPr id="132115" name="Object 19"/>
          <p:cNvGraphicFramePr>
            <a:graphicFrameLocks noChangeAspect="1"/>
          </p:cNvGraphicFramePr>
          <p:nvPr/>
        </p:nvGraphicFramePr>
        <p:xfrm>
          <a:off x="2514600" y="1524000"/>
          <a:ext cx="1828800" cy="914400"/>
        </p:xfrm>
        <a:graphic>
          <a:graphicData uri="http://schemas.openxmlformats.org/presentationml/2006/ole">
            <mc:AlternateContent xmlns:mc="http://schemas.openxmlformats.org/markup-compatibility/2006">
              <mc:Choice xmlns:v="urn:schemas-microsoft-com:vml" Requires="v">
                <p:oleObj spid="_x0000_s44360" name="公式" r:id="rId7" imgW="889000" imgH="419100" progId="Equation.3">
                  <p:embed/>
                </p:oleObj>
              </mc:Choice>
              <mc:Fallback>
                <p:oleObj name="公式" r:id="rId7" imgW="889000" imgH="419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14600" y="1524000"/>
                        <a:ext cx="18288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16" name="Object 20"/>
          <p:cNvGraphicFramePr>
            <a:graphicFrameLocks noChangeAspect="1"/>
          </p:cNvGraphicFramePr>
          <p:nvPr/>
        </p:nvGraphicFramePr>
        <p:xfrm>
          <a:off x="4343400" y="1524000"/>
          <a:ext cx="1646238" cy="914400"/>
        </p:xfrm>
        <a:graphic>
          <a:graphicData uri="http://schemas.openxmlformats.org/presentationml/2006/ole">
            <mc:AlternateContent xmlns:mc="http://schemas.openxmlformats.org/markup-compatibility/2006">
              <mc:Choice xmlns:v="urn:schemas-microsoft-com:vml" Requires="v">
                <p:oleObj spid="_x0000_s44361" name="公式" r:id="rId9" imgW="800100" imgH="419100" progId="Equation.3">
                  <p:embed/>
                </p:oleObj>
              </mc:Choice>
              <mc:Fallback>
                <p:oleObj name="公式" r:id="rId9" imgW="8001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1524000"/>
                        <a:ext cx="1646238"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1"/>
          <p:cNvGrpSpPr>
            <a:grpSpLocks/>
          </p:cNvGrpSpPr>
          <p:nvPr/>
        </p:nvGrpSpPr>
        <p:grpSpPr bwMode="auto">
          <a:xfrm>
            <a:off x="5867400" y="4191000"/>
            <a:ext cx="2674938" cy="2362200"/>
            <a:chOff x="3696" y="2640"/>
            <a:chExt cx="1685" cy="1488"/>
          </a:xfrm>
        </p:grpSpPr>
        <p:sp>
          <p:nvSpPr>
            <p:cNvPr id="13362" name="Line 22"/>
            <p:cNvSpPr>
              <a:spLocks noChangeShapeType="1"/>
            </p:cNvSpPr>
            <p:nvPr/>
          </p:nvSpPr>
          <p:spPr bwMode="auto">
            <a:xfrm>
              <a:off x="3696" y="3120"/>
              <a:ext cx="0" cy="43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3" name="Line 23"/>
            <p:cNvSpPr>
              <a:spLocks noChangeShapeType="1"/>
            </p:cNvSpPr>
            <p:nvPr/>
          </p:nvSpPr>
          <p:spPr bwMode="auto">
            <a:xfrm>
              <a:off x="3696" y="3744"/>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4" name="Line 24"/>
            <p:cNvSpPr>
              <a:spLocks noChangeShapeType="1"/>
            </p:cNvSpPr>
            <p:nvPr/>
          </p:nvSpPr>
          <p:spPr bwMode="auto">
            <a:xfrm>
              <a:off x="4416" y="3744"/>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5" name="Freeform 25"/>
            <p:cNvSpPr>
              <a:spLocks/>
            </p:cNvSpPr>
            <p:nvPr/>
          </p:nvSpPr>
          <p:spPr bwMode="auto">
            <a:xfrm>
              <a:off x="3712" y="3992"/>
              <a:ext cx="704" cy="1"/>
            </a:xfrm>
            <a:custGeom>
              <a:avLst/>
              <a:gdLst>
                <a:gd name="T0" fmla="*/ 0 w 704"/>
                <a:gd name="T1" fmla="*/ 0 h 1"/>
                <a:gd name="T2" fmla="*/ 704 w 704"/>
                <a:gd name="T3" fmla="*/ 0 h 1"/>
                <a:gd name="T4" fmla="*/ 0 60000 65536"/>
                <a:gd name="T5" fmla="*/ 0 60000 65536"/>
                <a:gd name="T6" fmla="*/ 0 w 704"/>
                <a:gd name="T7" fmla="*/ 0 h 1"/>
                <a:gd name="T8" fmla="*/ 704 w 704"/>
                <a:gd name="T9" fmla="*/ 1 h 1"/>
              </a:gdLst>
              <a:ahLst/>
              <a:cxnLst>
                <a:cxn ang="T4">
                  <a:pos x="T0" y="T1"/>
                </a:cxn>
                <a:cxn ang="T5">
                  <a:pos x="T2" y="T3"/>
                </a:cxn>
              </a:cxnLst>
              <a:rect l="T6" t="T7" r="T8" b="T9"/>
              <a:pathLst>
                <a:path w="704" h="1">
                  <a:moveTo>
                    <a:pt x="0" y="0"/>
                  </a:moveTo>
                  <a:lnTo>
                    <a:pt x="704" y="0"/>
                  </a:lnTo>
                </a:path>
              </a:pathLst>
            </a:custGeom>
            <a:noFill/>
            <a:ln w="9525">
              <a:solidFill>
                <a:srgbClr val="000000"/>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6" name="Text Box 26"/>
            <p:cNvSpPr txBox="1">
              <a:spLocks noChangeArrowheads="1"/>
            </p:cNvSpPr>
            <p:nvPr/>
          </p:nvSpPr>
          <p:spPr bwMode="auto">
            <a:xfrm>
              <a:off x="3950" y="3696"/>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FF0000"/>
                  </a:solidFill>
                </a:rPr>
                <a:t>l</a:t>
              </a:r>
            </a:p>
          </p:txBody>
        </p:sp>
        <p:sp>
          <p:nvSpPr>
            <p:cNvPr id="13367" name="Freeform 27"/>
            <p:cNvSpPr>
              <a:spLocks/>
            </p:cNvSpPr>
            <p:nvPr/>
          </p:nvSpPr>
          <p:spPr bwMode="auto">
            <a:xfrm>
              <a:off x="5380" y="2640"/>
              <a:ext cx="1" cy="456"/>
            </a:xfrm>
            <a:custGeom>
              <a:avLst/>
              <a:gdLst>
                <a:gd name="T0" fmla="*/ 0 w 1"/>
                <a:gd name="T1" fmla="*/ 0 h 456"/>
                <a:gd name="T2" fmla="*/ 0 w 1"/>
                <a:gd name="T3" fmla="*/ 456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0"/>
                  </a:moveTo>
                  <a:lnTo>
                    <a:pt x="0" y="456"/>
                  </a:lnTo>
                </a:path>
              </a:pathLst>
            </a:custGeom>
            <a:noFill/>
            <a:ln w="9525">
              <a:solidFill>
                <a:srgbClr val="0000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8" name="Text Box 28"/>
            <p:cNvSpPr txBox="1">
              <a:spLocks noChangeArrowheads="1"/>
            </p:cNvSpPr>
            <p:nvPr/>
          </p:nvSpPr>
          <p:spPr bwMode="auto">
            <a:xfrm>
              <a:off x="5123" y="2682"/>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solidFill>
                    <a:srgbClr val="3333FF"/>
                  </a:solidFill>
                </a:rPr>
                <a:t>R</a:t>
              </a:r>
            </a:p>
          </p:txBody>
        </p:sp>
        <p:sp>
          <p:nvSpPr>
            <p:cNvPr id="13369" name="Freeform 29"/>
            <p:cNvSpPr>
              <a:spLocks/>
            </p:cNvSpPr>
            <p:nvPr/>
          </p:nvSpPr>
          <p:spPr bwMode="auto">
            <a:xfrm>
              <a:off x="3840" y="2976"/>
              <a:ext cx="51" cy="124"/>
            </a:xfrm>
            <a:custGeom>
              <a:avLst/>
              <a:gdLst>
                <a:gd name="T0" fmla="*/ 0 w 51"/>
                <a:gd name="T1" fmla="*/ 0 h 124"/>
                <a:gd name="T2" fmla="*/ 44 w 51"/>
                <a:gd name="T3" fmla="*/ 68 h 124"/>
                <a:gd name="T4" fmla="*/ 44 w 51"/>
                <a:gd name="T5" fmla="*/ 124 h 124"/>
                <a:gd name="T6" fmla="*/ 0 60000 65536"/>
                <a:gd name="T7" fmla="*/ 0 60000 65536"/>
                <a:gd name="T8" fmla="*/ 0 60000 65536"/>
                <a:gd name="T9" fmla="*/ 0 w 51"/>
                <a:gd name="T10" fmla="*/ 0 h 124"/>
                <a:gd name="T11" fmla="*/ 51 w 51"/>
                <a:gd name="T12" fmla="*/ 124 h 124"/>
              </a:gdLst>
              <a:ahLst/>
              <a:cxnLst>
                <a:cxn ang="T6">
                  <a:pos x="T0" y="T1"/>
                </a:cxn>
                <a:cxn ang="T7">
                  <a:pos x="T2" y="T3"/>
                </a:cxn>
                <a:cxn ang="T8">
                  <a:pos x="T4" y="T5"/>
                </a:cxn>
              </a:cxnLst>
              <a:rect l="T9" t="T10" r="T11" b="T12"/>
              <a:pathLst>
                <a:path w="51" h="124">
                  <a:moveTo>
                    <a:pt x="0" y="0"/>
                  </a:moveTo>
                  <a:cubicBezTo>
                    <a:pt x="7" y="11"/>
                    <a:pt x="37" y="47"/>
                    <a:pt x="44" y="68"/>
                  </a:cubicBezTo>
                  <a:cubicBezTo>
                    <a:pt x="51" y="89"/>
                    <a:pt x="44" y="112"/>
                    <a:pt x="44" y="12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70" name="Text Box 30"/>
            <p:cNvSpPr txBox="1">
              <a:spLocks noChangeArrowheads="1"/>
            </p:cNvSpPr>
            <p:nvPr/>
          </p:nvSpPr>
          <p:spPr bwMode="auto">
            <a:xfrm>
              <a:off x="3836" y="2793"/>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solidFill>
                    <a:srgbClr val="3333FF"/>
                  </a:solidFill>
                </a:rPr>
                <a:t>θ</a:t>
              </a:r>
            </a:p>
          </p:txBody>
        </p:sp>
      </p:grpSp>
      <p:graphicFrame>
        <p:nvGraphicFramePr>
          <p:cNvPr id="132127" name="Object 31"/>
          <p:cNvGraphicFramePr>
            <a:graphicFrameLocks noChangeAspect="1"/>
          </p:cNvGraphicFramePr>
          <p:nvPr/>
        </p:nvGraphicFramePr>
        <p:xfrm>
          <a:off x="304800" y="2879725"/>
          <a:ext cx="1524000" cy="465138"/>
        </p:xfrm>
        <a:graphic>
          <a:graphicData uri="http://schemas.openxmlformats.org/presentationml/2006/ole">
            <mc:AlternateContent xmlns:mc="http://schemas.openxmlformats.org/markup-compatibility/2006">
              <mc:Choice xmlns:v="urn:schemas-microsoft-com:vml" Requires="v">
                <p:oleObj spid="_x0000_s44362" name="公式" r:id="rId11" imgW="660113" imgH="203112" progId="Equation.3">
                  <p:embed/>
                </p:oleObj>
              </mc:Choice>
              <mc:Fallback>
                <p:oleObj name="公式" r:id="rId11" imgW="660113"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 y="2879725"/>
                        <a:ext cx="1524000" cy="465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28" name="Object 32"/>
          <p:cNvGraphicFramePr>
            <a:graphicFrameLocks noChangeAspect="1"/>
          </p:cNvGraphicFramePr>
          <p:nvPr/>
        </p:nvGraphicFramePr>
        <p:xfrm>
          <a:off x="2130425" y="2663825"/>
          <a:ext cx="2136775" cy="841375"/>
        </p:xfrm>
        <a:graphic>
          <a:graphicData uri="http://schemas.openxmlformats.org/presentationml/2006/ole">
            <mc:AlternateContent xmlns:mc="http://schemas.openxmlformats.org/markup-compatibility/2006">
              <mc:Choice xmlns:v="urn:schemas-microsoft-com:vml" Requires="v">
                <p:oleObj spid="_x0000_s44363" name="公式" r:id="rId13" imgW="1028254" imgH="406224" progId="Equation.3">
                  <p:embed/>
                </p:oleObj>
              </mc:Choice>
              <mc:Fallback>
                <p:oleObj name="公式" r:id="rId13" imgW="1028254" imgH="4062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30425" y="2663825"/>
                        <a:ext cx="2136775"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29" name="Object 33"/>
          <p:cNvGraphicFramePr>
            <a:graphicFrameLocks noChangeAspect="1"/>
          </p:cNvGraphicFramePr>
          <p:nvPr/>
        </p:nvGraphicFramePr>
        <p:xfrm>
          <a:off x="4724400" y="2574925"/>
          <a:ext cx="1371600" cy="930275"/>
        </p:xfrm>
        <a:graphic>
          <a:graphicData uri="http://schemas.openxmlformats.org/presentationml/2006/ole">
            <mc:AlternateContent xmlns:mc="http://schemas.openxmlformats.org/markup-compatibility/2006">
              <mc:Choice xmlns:v="urn:schemas-microsoft-com:vml" Requires="v">
                <p:oleObj spid="_x0000_s44364" name="公式" r:id="rId15" imgW="596641" imgH="406224" progId="Equation.3">
                  <p:embed/>
                </p:oleObj>
              </mc:Choice>
              <mc:Fallback>
                <p:oleObj name="公式" r:id="rId15" imgW="596641" imgH="40622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4400" y="2574925"/>
                        <a:ext cx="1371600" cy="930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30" name="Object 34"/>
          <p:cNvGraphicFramePr>
            <a:graphicFrameLocks noChangeAspect="1"/>
          </p:cNvGraphicFramePr>
          <p:nvPr/>
        </p:nvGraphicFramePr>
        <p:xfrm>
          <a:off x="152400" y="3657600"/>
          <a:ext cx="3657600" cy="1446213"/>
        </p:xfrm>
        <a:graphic>
          <a:graphicData uri="http://schemas.openxmlformats.org/presentationml/2006/ole">
            <mc:AlternateContent xmlns:mc="http://schemas.openxmlformats.org/markup-compatibility/2006">
              <mc:Choice xmlns:v="urn:schemas-microsoft-com:vml" Requires="v">
                <p:oleObj spid="_x0000_s44365" name="公式" r:id="rId17" imgW="1764534" imgH="774364" progId="Equation.3">
                  <p:embed/>
                </p:oleObj>
              </mc:Choice>
              <mc:Fallback>
                <p:oleObj name="公式" r:id="rId17" imgW="1764534" imgH="774364"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2400" y="3657600"/>
                        <a:ext cx="3657600" cy="1446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2131" name="Object 35"/>
          <p:cNvGraphicFramePr>
            <a:graphicFrameLocks noChangeAspect="1"/>
          </p:cNvGraphicFramePr>
          <p:nvPr/>
        </p:nvGraphicFramePr>
        <p:xfrm>
          <a:off x="381000" y="5453063"/>
          <a:ext cx="3048000" cy="971550"/>
        </p:xfrm>
        <a:graphic>
          <a:graphicData uri="http://schemas.openxmlformats.org/presentationml/2006/ole">
            <mc:AlternateContent xmlns:mc="http://schemas.openxmlformats.org/markup-compatibility/2006">
              <mc:Choice xmlns:v="urn:schemas-microsoft-com:vml" Requires="v">
                <p:oleObj spid="_x0000_s44366" name="公式" r:id="rId19" imgW="1269449" imgH="406224" progId="Equation.3">
                  <p:embed/>
                </p:oleObj>
              </mc:Choice>
              <mc:Fallback>
                <p:oleObj name="公式" r:id="rId19" imgW="1269449" imgH="40622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5453063"/>
                        <a:ext cx="304800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3329" name="Group 36"/>
          <p:cNvGrpSpPr>
            <a:grpSpLocks/>
          </p:cNvGrpSpPr>
          <p:nvPr/>
        </p:nvGrpSpPr>
        <p:grpSpPr bwMode="auto">
          <a:xfrm>
            <a:off x="6248400" y="1143000"/>
            <a:ext cx="2743200" cy="2424113"/>
            <a:chOff x="3936" y="633"/>
            <a:chExt cx="1728" cy="1527"/>
          </a:xfrm>
        </p:grpSpPr>
        <p:grpSp>
          <p:nvGrpSpPr>
            <p:cNvPr id="13342" name="Group 37"/>
            <p:cNvGrpSpPr>
              <a:grpSpLocks/>
            </p:cNvGrpSpPr>
            <p:nvPr/>
          </p:nvGrpSpPr>
          <p:grpSpPr bwMode="auto">
            <a:xfrm>
              <a:off x="4080" y="960"/>
              <a:ext cx="1477" cy="480"/>
              <a:chOff x="3552" y="2592"/>
              <a:chExt cx="1477" cy="480"/>
            </a:xfrm>
          </p:grpSpPr>
          <p:sp>
            <p:nvSpPr>
              <p:cNvPr id="13353" name="Freeform 38"/>
              <p:cNvSpPr>
                <a:spLocks/>
              </p:cNvSpPr>
              <p:nvPr/>
            </p:nvSpPr>
            <p:spPr bwMode="auto">
              <a:xfrm>
                <a:off x="427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4" name="Freeform 39"/>
              <p:cNvSpPr>
                <a:spLocks/>
              </p:cNvSpPr>
              <p:nvPr/>
            </p:nvSpPr>
            <p:spPr bwMode="auto">
              <a:xfrm>
                <a:off x="369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5" name="Freeform 40"/>
              <p:cNvSpPr>
                <a:spLocks/>
              </p:cNvSpPr>
              <p:nvPr/>
            </p:nvSpPr>
            <p:spPr bwMode="auto">
              <a:xfrm>
                <a:off x="384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6" name="Freeform 41"/>
              <p:cNvSpPr>
                <a:spLocks/>
              </p:cNvSpPr>
              <p:nvPr/>
            </p:nvSpPr>
            <p:spPr bwMode="auto">
              <a:xfrm>
                <a:off x="398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7" name="Freeform 42"/>
              <p:cNvSpPr>
                <a:spLocks/>
              </p:cNvSpPr>
              <p:nvPr/>
            </p:nvSpPr>
            <p:spPr bwMode="auto">
              <a:xfrm>
                <a:off x="4128"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8" name="Freeform 43"/>
              <p:cNvSpPr>
                <a:spLocks/>
              </p:cNvSpPr>
              <p:nvPr/>
            </p:nvSpPr>
            <p:spPr bwMode="auto">
              <a:xfrm>
                <a:off x="4560"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59" name="Freeform 44"/>
              <p:cNvSpPr>
                <a:spLocks/>
              </p:cNvSpPr>
              <p:nvPr/>
            </p:nvSpPr>
            <p:spPr bwMode="auto">
              <a:xfrm>
                <a:off x="4416"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0" name="Freeform 45"/>
              <p:cNvSpPr>
                <a:spLocks/>
              </p:cNvSpPr>
              <p:nvPr/>
            </p:nvSpPr>
            <p:spPr bwMode="auto">
              <a:xfrm>
                <a:off x="3552"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61" name="Freeform 46"/>
              <p:cNvSpPr>
                <a:spLocks/>
              </p:cNvSpPr>
              <p:nvPr/>
            </p:nvSpPr>
            <p:spPr bwMode="auto">
              <a:xfrm>
                <a:off x="4704" y="2592"/>
                <a:ext cx="325" cy="480"/>
              </a:xfrm>
              <a:custGeom>
                <a:avLst/>
                <a:gdLst>
                  <a:gd name="T0" fmla="*/ 0 w 325"/>
                  <a:gd name="T1" fmla="*/ 55 h 480"/>
                  <a:gd name="T2" fmla="*/ 112 w 325"/>
                  <a:gd name="T3" fmla="*/ 42 h 480"/>
                  <a:gd name="T4" fmla="*/ 137 w 325"/>
                  <a:gd name="T5" fmla="*/ 117 h 480"/>
                  <a:gd name="T6" fmla="*/ 150 w 325"/>
                  <a:gd name="T7" fmla="*/ 155 h 480"/>
                  <a:gd name="T8" fmla="*/ 187 w 325"/>
                  <a:gd name="T9" fmla="*/ 367 h 480"/>
                  <a:gd name="T10" fmla="*/ 250 w 325"/>
                  <a:gd name="T11" fmla="*/ 480 h 480"/>
                  <a:gd name="T12" fmla="*/ 325 w 325"/>
                  <a:gd name="T13" fmla="*/ 442 h 480"/>
                  <a:gd name="T14" fmla="*/ 0 60000 65536"/>
                  <a:gd name="T15" fmla="*/ 0 60000 65536"/>
                  <a:gd name="T16" fmla="*/ 0 60000 65536"/>
                  <a:gd name="T17" fmla="*/ 0 60000 65536"/>
                  <a:gd name="T18" fmla="*/ 0 60000 65536"/>
                  <a:gd name="T19" fmla="*/ 0 60000 65536"/>
                  <a:gd name="T20" fmla="*/ 0 60000 65536"/>
                  <a:gd name="T21" fmla="*/ 0 w 325"/>
                  <a:gd name="T22" fmla="*/ 0 h 480"/>
                  <a:gd name="T23" fmla="*/ 325 w 325"/>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5" h="480">
                    <a:moveTo>
                      <a:pt x="0" y="55"/>
                    </a:moveTo>
                    <a:cubicBezTo>
                      <a:pt x="34" y="32"/>
                      <a:pt x="64" y="0"/>
                      <a:pt x="112" y="42"/>
                    </a:cubicBezTo>
                    <a:cubicBezTo>
                      <a:pt x="132" y="59"/>
                      <a:pt x="129" y="92"/>
                      <a:pt x="137" y="117"/>
                    </a:cubicBezTo>
                    <a:cubicBezTo>
                      <a:pt x="141" y="130"/>
                      <a:pt x="150" y="155"/>
                      <a:pt x="150" y="155"/>
                    </a:cubicBezTo>
                    <a:cubicBezTo>
                      <a:pt x="159" y="228"/>
                      <a:pt x="171" y="296"/>
                      <a:pt x="187" y="367"/>
                    </a:cubicBezTo>
                    <a:cubicBezTo>
                      <a:pt x="196" y="409"/>
                      <a:pt x="250" y="480"/>
                      <a:pt x="250" y="480"/>
                    </a:cubicBezTo>
                    <a:cubicBezTo>
                      <a:pt x="311" y="464"/>
                      <a:pt x="288" y="479"/>
                      <a:pt x="325" y="44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3343" name="AutoShape 47"/>
            <p:cNvSpPr>
              <a:spLocks noChangeArrowheads="1"/>
            </p:cNvSpPr>
            <p:nvPr/>
          </p:nvSpPr>
          <p:spPr bwMode="auto">
            <a:xfrm rot="16200000" flipH="1">
              <a:off x="4632" y="360"/>
              <a:ext cx="336" cy="1728"/>
            </a:xfrm>
            <a:prstGeom prst="can">
              <a:avLst>
                <a:gd name="adj" fmla="val 58571"/>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344" name="Line 48"/>
            <p:cNvSpPr>
              <a:spLocks noChangeShapeType="1"/>
            </p:cNvSpPr>
            <p:nvPr/>
          </p:nvSpPr>
          <p:spPr bwMode="auto">
            <a:xfrm>
              <a:off x="4080" y="768"/>
              <a:ext cx="0" cy="144"/>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5" name="Line 49"/>
            <p:cNvSpPr>
              <a:spLocks noChangeShapeType="1"/>
            </p:cNvSpPr>
            <p:nvPr/>
          </p:nvSpPr>
          <p:spPr bwMode="auto">
            <a:xfrm>
              <a:off x="5616" y="72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50"/>
            <p:cNvSpPr>
              <a:spLocks noChangeShapeType="1"/>
            </p:cNvSpPr>
            <p:nvPr/>
          </p:nvSpPr>
          <p:spPr bwMode="auto">
            <a:xfrm>
              <a:off x="4080" y="816"/>
              <a:ext cx="48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7" name="Line 51"/>
            <p:cNvSpPr>
              <a:spLocks noChangeShapeType="1"/>
            </p:cNvSpPr>
            <p:nvPr/>
          </p:nvSpPr>
          <p:spPr bwMode="auto">
            <a:xfrm>
              <a:off x="5184" y="816"/>
              <a:ext cx="432"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8" name="Freeform 52"/>
            <p:cNvSpPr>
              <a:spLocks/>
            </p:cNvSpPr>
            <p:nvPr/>
          </p:nvSpPr>
          <p:spPr bwMode="auto">
            <a:xfrm>
              <a:off x="5472" y="960"/>
              <a:ext cx="96" cy="1200"/>
            </a:xfrm>
            <a:custGeom>
              <a:avLst/>
              <a:gdLst>
                <a:gd name="T0" fmla="*/ 0 w 117"/>
                <a:gd name="T1" fmla="*/ 41 h 1259"/>
                <a:gd name="T2" fmla="*/ 16 w 117"/>
                <a:gd name="T3" fmla="*/ 49 h 1259"/>
                <a:gd name="T4" fmla="*/ 23 w 117"/>
                <a:gd name="T5" fmla="*/ 176 h 1259"/>
                <a:gd name="T6" fmla="*/ 23 w 117"/>
                <a:gd name="T7" fmla="*/ 858 h 1259"/>
                <a:gd name="T8" fmla="*/ 0 60000 65536"/>
                <a:gd name="T9" fmla="*/ 0 60000 65536"/>
                <a:gd name="T10" fmla="*/ 0 60000 65536"/>
                <a:gd name="T11" fmla="*/ 0 60000 65536"/>
                <a:gd name="T12" fmla="*/ 0 w 117"/>
                <a:gd name="T13" fmla="*/ 0 h 1259"/>
                <a:gd name="T14" fmla="*/ 117 w 117"/>
                <a:gd name="T15" fmla="*/ 1259 h 1259"/>
              </a:gdLst>
              <a:ahLst/>
              <a:cxnLst>
                <a:cxn ang="T8">
                  <a:pos x="T0" y="T1"/>
                </a:cxn>
                <a:cxn ang="T9">
                  <a:pos x="T2" y="T3"/>
                </a:cxn>
                <a:cxn ang="T10">
                  <a:pos x="T4" y="T5"/>
                </a:cxn>
                <a:cxn ang="T11">
                  <a:pos x="T6" y="T7"/>
                </a:cxn>
              </a:cxnLst>
              <a:rect l="T12" t="T13" r="T14" b="T15"/>
              <a:pathLst>
                <a:path w="117" h="1259">
                  <a:moveTo>
                    <a:pt x="0" y="59"/>
                  </a:moveTo>
                  <a:cubicBezTo>
                    <a:pt x="21" y="0"/>
                    <a:pt x="51" y="24"/>
                    <a:pt x="75" y="72"/>
                  </a:cubicBezTo>
                  <a:cubicBezTo>
                    <a:pt x="100" y="122"/>
                    <a:pt x="112" y="208"/>
                    <a:pt x="113" y="259"/>
                  </a:cubicBezTo>
                  <a:cubicBezTo>
                    <a:pt x="117" y="592"/>
                    <a:pt x="113" y="926"/>
                    <a:pt x="113" y="1259"/>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9" name="Line 53"/>
            <p:cNvSpPr>
              <a:spLocks noChangeShapeType="1"/>
            </p:cNvSpPr>
            <p:nvPr/>
          </p:nvSpPr>
          <p:spPr bwMode="auto">
            <a:xfrm>
              <a:off x="4080" y="1392"/>
              <a:ext cx="0" cy="67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0" name="Line 54"/>
            <p:cNvSpPr>
              <a:spLocks noChangeShapeType="1"/>
            </p:cNvSpPr>
            <p:nvPr/>
          </p:nvSpPr>
          <p:spPr bwMode="auto">
            <a:xfrm flipV="1">
              <a:off x="5568" y="1584"/>
              <a:ext cx="0" cy="240"/>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Line 55"/>
            <p:cNvSpPr>
              <a:spLocks noChangeShapeType="1"/>
            </p:cNvSpPr>
            <p:nvPr/>
          </p:nvSpPr>
          <p:spPr bwMode="auto">
            <a:xfrm>
              <a:off x="4080" y="1632"/>
              <a:ext cx="0" cy="192"/>
            </a:xfrm>
            <a:prstGeom prst="line">
              <a:avLst/>
            </a:prstGeom>
            <a:noFill/>
            <a:ln w="28575">
              <a:solidFill>
                <a:schemeClr val="tx1"/>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2" name="Text Box 56"/>
            <p:cNvSpPr txBox="1">
              <a:spLocks noChangeArrowheads="1"/>
            </p:cNvSpPr>
            <p:nvPr/>
          </p:nvSpPr>
          <p:spPr bwMode="auto">
            <a:xfrm>
              <a:off x="4646" y="633"/>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3333FF"/>
                  </a:solidFill>
                </a:rPr>
                <a:t>L</a:t>
              </a:r>
            </a:p>
          </p:txBody>
        </p:sp>
      </p:grpSp>
      <p:grpSp>
        <p:nvGrpSpPr>
          <p:cNvPr id="8" name="Group 57"/>
          <p:cNvGrpSpPr>
            <a:grpSpLocks/>
          </p:cNvGrpSpPr>
          <p:nvPr/>
        </p:nvGrpSpPr>
        <p:grpSpPr bwMode="auto">
          <a:xfrm>
            <a:off x="6705600" y="3078163"/>
            <a:ext cx="915988" cy="2814637"/>
            <a:chOff x="4224" y="1939"/>
            <a:chExt cx="577" cy="1773"/>
          </a:xfrm>
        </p:grpSpPr>
        <p:sp>
          <p:nvSpPr>
            <p:cNvPr id="13333" name="Line 58"/>
            <p:cNvSpPr>
              <a:spLocks noChangeShapeType="1"/>
            </p:cNvSpPr>
            <p:nvPr/>
          </p:nvSpPr>
          <p:spPr bwMode="auto">
            <a:xfrm>
              <a:off x="4416" y="2304"/>
              <a:ext cx="0" cy="2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Freeform 59"/>
            <p:cNvSpPr>
              <a:spLocks/>
            </p:cNvSpPr>
            <p:nvPr/>
          </p:nvSpPr>
          <p:spPr bwMode="auto">
            <a:xfrm>
              <a:off x="4464" y="2256"/>
              <a:ext cx="1" cy="336"/>
            </a:xfrm>
            <a:custGeom>
              <a:avLst/>
              <a:gdLst>
                <a:gd name="T0" fmla="*/ 0 w 1"/>
                <a:gd name="T1" fmla="*/ 0 h 336"/>
                <a:gd name="T2" fmla="*/ 1 w 1"/>
                <a:gd name="T3" fmla="*/ 336 h 336"/>
                <a:gd name="T4" fmla="*/ 0 60000 65536"/>
                <a:gd name="T5" fmla="*/ 0 60000 65536"/>
                <a:gd name="T6" fmla="*/ 0 w 1"/>
                <a:gd name="T7" fmla="*/ 0 h 336"/>
                <a:gd name="T8" fmla="*/ 1 w 1"/>
                <a:gd name="T9" fmla="*/ 336 h 336"/>
              </a:gdLst>
              <a:ahLst/>
              <a:cxnLst>
                <a:cxn ang="T4">
                  <a:pos x="T0" y="T1"/>
                </a:cxn>
                <a:cxn ang="T5">
                  <a:pos x="T2" y="T3"/>
                </a:cxn>
              </a:cxnLst>
              <a:rect l="T6" t="T7" r="T8" b="T9"/>
              <a:pathLst>
                <a:path w="1" h="336">
                  <a:moveTo>
                    <a:pt x="0" y="0"/>
                  </a:moveTo>
                  <a:lnTo>
                    <a:pt x="1" y="33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35" name="Line 60"/>
            <p:cNvSpPr>
              <a:spLocks noChangeShapeType="1"/>
            </p:cNvSpPr>
            <p:nvPr/>
          </p:nvSpPr>
          <p:spPr bwMode="auto">
            <a:xfrm>
              <a:off x="4296" y="2352"/>
              <a:ext cx="120" cy="0"/>
            </a:xfrm>
            <a:prstGeom prst="line">
              <a:avLst/>
            </a:prstGeom>
            <a:noFill/>
            <a:ln w="9525">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6" name="Line 61"/>
            <p:cNvSpPr>
              <a:spLocks noChangeShapeType="1"/>
            </p:cNvSpPr>
            <p:nvPr/>
          </p:nvSpPr>
          <p:spPr bwMode="auto">
            <a:xfrm>
              <a:off x="4464" y="2352"/>
              <a:ext cx="96" cy="0"/>
            </a:xfrm>
            <a:prstGeom prst="line">
              <a:avLst/>
            </a:prstGeom>
            <a:noFill/>
            <a:ln w="9525">
              <a:solidFill>
                <a:srgbClr val="000000"/>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7" name="Text Box 62"/>
            <p:cNvSpPr txBox="1">
              <a:spLocks noChangeArrowheads="1"/>
            </p:cNvSpPr>
            <p:nvPr/>
          </p:nvSpPr>
          <p:spPr bwMode="auto">
            <a:xfrm>
              <a:off x="4485" y="3264"/>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3333FF"/>
                  </a:solidFill>
                </a:rPr>
                <a:t>dI</a:t>
              </a:r>
            </a:p>
          </p:txBody>
        </p:sp>
        <p:sp>
          <p:nvSpPr>
            <p:cNvPr id="13338" name="Text Box 63"/>
            <p:cNvSpPr txBox="1">
              <a:spLocks noChangeArrowheads="1"/>
            </p:cNvSpPr>
            <p:nvPr/>
          </p:nvSpPr>
          <p:spPr bwMode="auto">
            <a:xfrm>
              <a:off x="4224" y="1939"/>
              <a:ext cx="57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solidFill>
                    <a:srgbClr val="3333FF"/>
                  </a:solidFill>
                </a:rPr>
                <a:t>dl</a:t>
              </a:r>
            </a:p>
          </p:txBody>
        </p:sp>
        <p:sp>
          <p:nvSpPr>
            <p:cNvPr id="13339" name="Freeform 64"/>
            <p:cNvSpPr>
              <a:spLocks/>
            </p:cNvSpPr>
            <p:nvPr/>
          </p:nvSpPr>
          <p:spPr bwMode="auto">
            <a:xfrm>
              <a:off x="4358" y="2580"/>
              <a:ext cx="82" cy="1120"/>
            </a:xfrm>
            <a:custGeom>
              <a:avLst/>
              <a:gdLst>
                <a:gd name="T0" fmla="*/ 78 w 82"/>
                <a:gd name="T1" fmla="*/ 0 h 1120"/>
                <a:gd name="T2" fmla="*/ 14 w 82"/>
                <a:gd name="T3" fmla="*/ 276 h 1120"/>
                <a:gd name="T4" fmla="*/ 2 w 82"/>
                <a:gd name="T5" fmla="*/ 516 h 1120"/>
                <a:gd name="T6" fmla="*/ 26 w 82"/>
                <a:gd name="T7" fmla="*/ 828 h 1120"/>
                <a:gd name="T8" fmla="*/ 82 w 82"/>
                <a:gd name="T9" fmla="*/ 1120 h 1120"/>
                <a:gd name="T10" fmla="*/ 0 60000 65536"/>
                <a:gd name="T11" fmla="*/ 0 60000 65536"/>
                <a:gd name="T12" fmla="*/ 0 60000 65536"/>
                <a:gd name="T13" fmla="*/ 0 60000 65536"/>
                <a:gd name="T14" fmla="*/ 0 60000 65536"/>
                <a:gd name="T15" fmla="*/ 0 w 82"/>
                <a:gd name="T16" fmla="*/ 0 h 1120"/>
                <a:gd name="T17" fmla="*/ 82 w 82"/>
                <a:gd name="T18" fmla="*/ 1120 h 1120"/>
              </a:gdLst>
              <a:ahLst/>
              <a:cxnLst>
                <a:cxn ang="T10">
                  <a:pos x="T0" y="T1"/>
                </a:cxn>
                <a:cxn ang="T11">
                  <a:pos x="T2" y="T3"/>
                </a:cxn>
                <a:cxn ang="T12">
                  <a:pos x="T4" y="T5"/>
                </a:cxn>
                <a:cxn ang="T13">
                  <a:pos x="T6" y="T7"/>
                </a:cxn>
                <a:cxn ang="T14">
                  <a:pos x="T8" y="T9"/>
                </a:cxn>
              </a:cxnLst>
              <a:rect l="T15" t="T16" r="T17" b="T18"/>
              <a:pathLst>
                <a:path w="82" h="1120">
                  <a:moveTo>
                    <a:pt x="78" y="0"/>
                  </a:moveTo>
                  <a:cubicBezTo>
                    <a:pt x="67" y="46"/>
                    <a:pt x="27" y="190"/>
                    <a:pt x="14" y="276"/>
                  </a:cubicBezTo>
                  <a:cubicBezTo>
                    <a:pt x="1" y="362"/>
                    <a:pt x="0" y="424"/>
                    <a:pt x="2" y="516"/>
                  </a:cubicBezTo>
                  <a:cubicBezTo>
                    <a:pt x="4" y="608"/>
                    <a:pt x="13" y="727"/>
                    <a:pt x="26" y="828"/>
                  </a:cubicBezTo>
                  <a:cubicBezTo>
                    <a:pt x="39" y="929"/>
                    <a:pt x="70" y="1059"/>
                    <a:pt x="82" y="1120"/>
                  </a:cubicBezTo>
                </a:path>
              </a:pathLst>
            </a:custGeom>
            <a:solidFill>
              <a:schemeClr val="bg1"/>
            </a:solidFill>
            <a:ln w="76200">
              <a:solidFill>
                <a:schemeClr val="tx2"/>
              </a:solidFill>
              <a:round/>
              <a:headEnd/>
              <a:tailEnd/>
            </a:ln>
          </p:spPr>
          <p:txBody>
            <a:bodyPr wrap="none" anchor="ctr"/>
            <a:lstStyle/>
            <a:p>
              <a:endParaRPr lang="zh-CN" altLang="en-US"/>
            </a:p>
          </p:txBody>
        </p:sp>
        <p:sp>
          <p:nvSpPr>
            <p:cNvPr id="13340" name="Freeform 65"/>
            <p:cNvSpPr>
              <a:spLocks/>
            </p:cNvSpPr>
            <p:nvPr/>
          </p:nvSpPr>
          <p:spPr bwMode="auto">
            <a:xfrm>
              <a:off x="4444" y="2592"/>
              <a:ext cx="80" cy="1120"/>
            </a:xfrm>
            <a:custGeom>
              <a:avLst/>
              <a:gdLst>
                <a:gd name="T0" fmla="*/ 4 w 80"/>
                <a:gd name="T1" fmla="*/ 0 h 1120"/>
                <a:gd name="T2" fmla="*/ 68 w 80"/>
                <a:gd name="T3" fmla="*/ 252 h 1120"/>
                <a:gd name="T4" fmla="*/ 74 w 80"/>
                <a:gd name="T5" fmla="*/ 564 h 1120"/>
                <a:gd name="T6" fmla="*/ 68 w 80"/>
                <a:gd name="T7" fmla="*/ 828 h 1120"/>
                <a:gd name="T8" fmla="*/ 0 w 80"/>
                <a:gd name="T9" fmla="*/ 1120 h 1120"/>
                <a:gd name="T10" fmla="*/ 0 60000 65536"/>
                <a:gd name="T11" fmla="*/ 0 60000 65536"/>
                <a:gd name="T12" fmla="*/ 0 60000 65536"/>
                <a:gd name="T13" fmla="*/ 0 60000 65536"/>
                <a:gd name="T14" fmla="*/ 0 60000 65536"/>
                <a:gd name="T15" fmla="*/ 0 w 80"/>
                <a:gd name="T16" fmla="*/ 0 h 1120"/>
                <a:gd name="T17" fmla="*/ 80 w 80"/>
                <a:gd name="T18" fmla="*/ 1120 h 1120"/>
              </a:gdLst>
              <a:ahLst/>
              <a:cxnLst>
                <a:cxn ang="T10">
                  <a:pos x="T0" y="T1"/>
                </a:cxn>
                <a:cxn ang="T11">
                  <a:pos x="T2" y="T3"/>
                </a:cxn>
                <a:cxn ang="T12">
                  <a:pos x="T4" y="T5"/>
                </a:cxn>
                <a:cxn ang="T13">
                  <a:pos x="T6" y="T7"/>
                </a:cxn>
                <a:cxn ang="T14">
                  <a:pos x="T8" y="T9"/>
                </a:cxn>
              </a:cxnLst>
              <a:rect l="T15" t="T16" r="T17" b="T18"/>
              <a:pathLst>
                <a:path w="80" h="1120">
                  <a:moveTo>
                    <a:pt x="4" y="0"/>
                  </a:moveTo>
                  <a:cubicBezTo>
                    <a:pt x="15" y="42"/>
                    <a:pt x="56" y="158"/>
                    <a:pt x="68" y="252"/>
                  </a:cubicBezTo>
                  <a:cubicBezTo>
                    <a:pt x="80" y="346"/>
                    <a:pt x="74" y="468"/>
                    <a:pt x="74" y="564"/>
                  </a:cubicBezTo>
                  <a:cubicBezTo>
                    <a:pt x="74" y="660"/>
                    <a:pt x="80" y="735"/>
                    <a:pt x="68" y="828"/>
                  </a:cubicBezTo>
                  <a:cubicBezTo>
                    <a:pt x="56" y="921"/>
                    <a:pt x="14" y="1059"/>
                    <a:pt x="0" y="1120"/>
                  </a:cubicBezTo>
                </a:path>
              </a:pathLst>
            </a:custGeom>
            <a:noFill/>
            <a:ln w="76200" cap="rnd">
              <a:solidFill>
                <a:schemeClr val="tx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41" name="Line 66"/>
            <p:cNvSpPr>
              <a:spLocks noChangeShapeType="1"/>
            </p:cNvSpPr>
            <p:nvPr/>
          </p:nvSpPr>
          <p:spPr bwMode="auto">
            <a:xfrm>
              <a:off x="4368" y="3264"/>
              <a:ext cx="0" cy="96"/>
            </a:xfrm>
            <a:prstGeom prst="line">
              <a:avLst/>
            </a:prstGeom>
            <a:noFill/>
            <a:ln w="57150">
              <a:solidFill>
                <a:schemeClr val="tx2"/>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 name="AutoShape 3"/>
          <p:cNvSpPr>
            <a:spLocks noChangeArrowheads="1"/>
          </p:cNvSpPr>
          <p:nvPr/>
        </p:nvSpPr>
        <p:spPr bwMode="auto">
          <a:xfrm>
            <a:off x="3941763" y="701675"/>
            <a:ext cx="1912937" cy="655638"/>
          </a:xfrm>
          <a:prstGeom prst="wedgeEllipseCallout">
            <a:avLst>
              <a:gd name="adj1" fmla="val -65588"/>
              <a:gd name="adj2" fmla="val 79620"/>
            </a:avLst>
          </a:prstGeom>
          <a:noFill/>
          <a:ln w="381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solidFill>
                <a:srgbClr val="3333FF"/>
              </a:solidFill>
            </a:endParaRPr>
          </a:p>
        </p:txBody>
      </p:sp>
      <p:sp>
        <p:nvSpPr>
          <p:cNvPr id="6" name="TextBox 5"/>
          <p:cNvSpPr txBox="1">
            <a:spLocks noChangeArrowheads="1"/>
          </p:cNvSpPr>
          <p:nvPr/>
        </p:nvSpPr>
        <p:spPr bwMode="auto">
          <a:xfrm>
            <a:off x="3951288" y="839788"/>
            <a:ext cx="1731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来自环电流</a:t>
            </a:r>
          </a:p>
        </p:txBody>
      </p:sp>
    </p:spTree>
    <p:extLst>
      <p:ext uri="{BB962C8B-B14F-4D97-AF65-F5344CB8AC3E}">
        <p14:creationId xmlns:p14="http://schemas.microsoft.com/office/powerpoint/2010/main" val="37255097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21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8"/>
                                        </p:tgtEl>
                                        <p:attrNameLst>
                                          <p:attrName>style.visibility</p:attrName>
                                        </p:attrNameLst>
                                      </p:cBhvr>
                                      <p:to>
                                        <p:strVal val="visible"/>
                                      </p:to>
                                    </p:set>
                                  </p:childTnLst>
                                </p:cTn>
                              </p:par>
                            </p:childTnLst>
                          </p:cTn>
                        </p:par>
                        <p:par>
                          <p:cTn id="15" fill="hold" nodeType="afterGroup">
                            <p:stCondLst>
                              <p:cond delay="500"/>
                            </p:stCondLst>
                            <p:childTnLst>
                              <p:par>
                                <p:cTn id="16" presetID="3" presetClass="entr" presetSubtype="5" fill="hold" nodeType="afterEffect">
                                  <p:stCondLst>
                                    <p:cond delay="0"/>
                                  </p:stCondLst>
                                  <p:childTnLst>
                                    <p:set>
                                      <p:cBhvr>
                                        <p:cTn id="17" dur="1" fill="hold">
                                          <p:stCondLst>
                                            <p:cond delay="0"/>
                                          </p:stCondLst>
                                        </p:cTn>
                                        <p:tgtEl>
                                          <p:spTgt spid="132110"/>
                                        </p:tgtEl>
                                        <p:attrNameLst>
                                          <p:attrName>style.visibility</p:attrName>
                                        </p:attrNameLst>
                                      </p:cBhvr>
                                      <p:to>
                                        <p:strVal val="visible"/>
                                      </p:to>
                                    </p:set>
                                    <p:animEffect transition="in" filter="blinds(vertical)">
                                      <p:cBhvr>
                                        <p:cTn id="18" dur="500"/>
                                        <p:tgtEl>
                                          <p:spTgt spid="1321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32114"/>
                                        </p:tgtEl>
                                        <p:attrNameLst>
                                          <p:attrName>style.visibility</p:attrName>
                                        </p:attrNameLst>
                                      </p:cBhvr>
                                      <p:to>
                                        <p:strVal val="visible"/>
                                      </p:to>
                                    </p:set>
                                    <p:animEffect transition="in" filter="wipe(left)">
                                      <p:cBhvr>
                                        <p:cTn id="35" dur="500"/>
                                        <p:tgtEl>
                                          <p:spTgt spid="132114"/>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132115"/>
                                        </p:tgtEl>
                                        <p:attrNameLst>
                                          <p:attrName>style.visibility</p:attrName>
                                        </p:attrNameLst>
                                      </p:cBhvr>
                                      <p:to>
                                        <p:strVal val="visible"/>
                                      </p:to>
                                    </p:set>
                                    <p:animEffect transition="in" filter="wipe(left)">
                                      <p:cBhvr>
                                        <p:cTn id="40" dur="500"/>
                                        <p:tgtEl>
                                          <p:spTgt spid="1321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nodeType="clickEffect">
                                  <p:stCondLst>
                                    <p:cond delay="0"/>
                                  </p:stCondLst>
                                  <p:childTnLst>
                                    <p:set>
                                      <p:cBhvr>
                                        <p:cTn id="44" dur="1" fill="hold">
                                          <p:stCondLst>
                                            <p:cond delay="0"/>
                                          </p:stCondLst>
                                        </p:cTn>
                                        <p:tgtEl>
                                          <p:spTgt spid="132116"/>
                                        </p:tgtEl>
                                        <p:attrNameLst>
                                          <p:attrName>style.visibility</p:attrName>
                                        </p:attrNameLst>
                                      </p:cBhvr>
                                      <p:to>
                                        <p:strVal val="visible"/>
                                      </p:to>
                                    </p:set>
                                    <p:animEffect transition="in" filter="wipe(left)">
                                      <p:cBhvr>
                                        <p:cTn id="45" dur="500"/>
                                        <p:tgtEl>
                                          <p:spTgt spid="132116"/>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animEffect transition="in" filter="fade">
                                      <p:cBhvr>
                                        <p:cTn id="50" dur="1000"/>
                                        <p:tgtEl>
                                          <p:spTgt spid="69"/>
                                        </p:tgtEl>
                                      </p:cBhvr>
                                    </p:animEffect>
                                    <p:anim calcmode="lin" valueType="num">
                                      <p:cBhvr>
                                        <p:cTn id="51" dur="1000" fill="hold"/>
                                        <p:tgtEl>
                                          <p:spTgt spid="69"/>
                                        </p:tgtEl>
                                        <p:attrNameLst>
                                          <p:attrName>ppt_x</p:attrName>
                                        </p:attrNameLst>
                                      </p:cBhvr>
                                      <p:tavLst>
                                        <p:tav tm="0">
                                          <p:val>
                                            <p:strVal val="#ppt_x"/>
                                          </p:val>
                                        </p:tav>
                                        <p:tav tm="100000">
                                          <p:val>
                                            <p:strVal val="#ppt_x"/>
                                          </p:val>
                                        </p:tav>
                                      </p:tavLst>
                                    </p:anim>
                                    <p:anim calcmode="lin" valueType="num">
                                      <p:cBhvr>
                                        <p:cTn id="52"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fade">
                                      <p:cBhvr>
                                        <p:cTn id="57" dur="1000"/>
                                        <p:tgtEl>
                                          <p:spTgt spid="6"/>
                                        </p:tgtEl>
                                      </p:cBhvr>
                                    </p:animEffect>
                                    <p:anim calcmode="lin" valueType="num">
                                      <p:cBhvr>
                                        <p:cTn id="58" dur="1000" fill="hold"/>
                                        <p:tgtEl>
                                          <p:spTgt spid="6"/>
                                        </p:tgtEl>
                                        <p:attrNameLst>
                                          <p:attrName>ppt_x</p:attrName>
                                        </p:attrNameLst>
                                      </p:cBhvr>
                                      <p:tavLst>
                                        <p:tav tm="0">
                                          <p:val>
                                            <p:strVal val="#ppt_x"/>
                                          </p:val>
                                        </p:tav>
                                        <p:tav tm="100000">
                                          <p:val>
                                            <p:strVal val="#ppt_x"/>
                                          </p:val>
                                        </p:tav>
                                      </p:tavLst>
                                    </p:anim>
                                    <p:anim calcmode="lin" valueType="num">
                                      <p:cBhvr>
                                        <p:cTn id="5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32127"/>
                                        </p:tgtEl>
                                        <p:attrNameLst>
                                          <p:attrName>style.visibility</p:attrName>
                                        </p:attrNameLst>
                                      </p:cBhvr>
                                      <p:to>
                                        <p:strVal val="visible"/>
                                      </p:to>
                                    </p:set>
                                    <p:animEffect transition="in" filter="wipe(left)">
                                      <p:cBhvr>
                                        <p:cTn id="64" dur="500"/>
                                        <p:tgtEl>
                                          <p:spTgt spid="132127"/>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132128"/>
                                        </p:tgtEl>
                                        <p:attrNameLst>
                                          <p:attrName>style.visibility</p:attrName>
                                        </p:attrNameLst>
                                      </p:cBhvr>
                                      <p:to>
                                        <p:strVal val="visible"/>
                                      </p:to>
                                    </p:set>
                                    <p:animEffect transition="in" filter="wipe(left)">
                                      <p:cBhvr>
                                        <p:cTn id="69" dur="500"/>
                                        <p:tgtEl>
                                          <p:spTgt spid="132128"/>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132129"/>
                                        </p:tgtEl>
                                        <p:attrNameLst>
                                          <p:attrName>style.visibility</p:attrName>
                                        </p:attrNameLst>
                                      </p:cBhvr>
                                      <p:to>
                                        <p:strVal val="visible"/>
                                      </p:to>
                                    </p:set>
                                    <p:animEffect transition="in" filter="wipe(left)">
                                      <p:cBhvr>
                                        <p:cTn id="74" dur="500"/>
                                        <p:tgtEl>
                                          <p:spTgt spid="13212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132130"/>
                                        </p:tgtEl>
                                        <p:attrNameLst>
                                          <p:attrName>style.visibility</p:attrName>
                                        </p:attrNameLst>
                                      </p:cBhvr>
                                      <p:to>
                                        <p:strVal val="visible"/>
                                      </p:to>
                                    </p:set>
                                    <p:animEffect transition="in" filter="wipe(left)">
                                      <p:cBhvr>
                                        <p:cTn id="79" dur="500"/>
                                        <p:tgtEl>
                                          <p:spTgt spid="132130"/>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8" fill="hold" nodeType="clickEffect">
                                  <p:stCondLst>
                                    <p:cond delay="0"/>
                                  </p:stCondLst>
                                  <p:childTnLst>
                                    <p:set>
                                      <p:cBhvr>
                                        <p:cTn id="83" dur="1" fill="hold">
                                          <p:stCondLst>
                                            <p:cond delay="0"/>
                                          </p:stCondLst>
                                        </p:cTn>
                                        <p:tgtEl>
                                          <p:spTgt spid="132131"/>
                                        </p:tgtEl>
                                        <p:attrNameLst>
                                          <p:attrName>style.visibility</p:attrName>
                                        </p:attrNameLst>
                                      </p:cBhvr>
                                      <p:to>
                                        <p:strVal val="visible"/>
                                      </p:to>
                                    </p:set>
                                    <p:animEffect transition="in" filter="wipe(left)">
                                      <p:cBhvr>
                                        <p:cTn id="84" dur="500"/>
                                        <p:tgtEl>
                                          <p:spTgt spid="132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6" grpId="0" autoUpdateAnimBg="0"/>
      <p:bldP spid="132114" grpId="0" autoUpdateAnimBg="0"/>
      <p:bldP spid="69" grpId="0" animBg="1"/>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5048250" y="117475"/>
            <a:ext cx="3733800" cy="2759075"/>
            <a:chOff x="3180" y="74"/>
            <a:chExt cx="2352" cy="1738"/>
          </a:xfrm>
        </p:grpSpPr>
        <p:sp>
          <p:nvSpPr>
            <p:cNvPr id="14373" name="Rectangle 3"/>
            <p:cNvSpPr>
              <a:spLocks noChangeArrowheads="1"/>
            </p:cNvSpPr>
            <p:nvPr/>
          </p:nvSpPr>
          <p:spPr bwMode="auto">
            <a:xfrm>
              <a:off x="3180" y="324"/>
              <a:ext cx="2304" cy="912"/>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74" name="Rectangle 4"/>
            <p:cNvSpPr>
              <a:spLocks noChangeArrowheads="1"/>
            </p:cNvSpPr>
            <p:nvPr/>
          </p:nvSpPr>
          <p:spPr bwMode="auto">
            <a:xfrm>
              <a:off x="3180" y="1236"/>
              <a:ext cx="2304" cy="192"/>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75" name="Rectangle 5"/>
            <p:cNvSpPr>
              <a:spLocks noChangeArrowheads="1"/>
            </p:cNvSpPr>
            <p:nvPr/>
          </p:nvSpPr>
          <p:spPr bwMode="auto">
            <a:xfrm>
              <a:off x="3180" y="132"/>
              <a:ext cx="2304" cy="192"/>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76" name="Text Box 6"/>
            <p:cNvSpPr txBox="1">
              <a:spLocks noChangeArrowheads="1"/>
            </p:cNvSpPr>
            <p:nvPr/>
          </p:nvSpPr>
          <p:spPr bwMode="auto">
            <a:xfrm>
              <a:off x="3180" y="1236"/>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000" b="0"/>
                <a:t>× × × × × × × × × × ×  </a:t>
              </a:r>
            </a:p>
          </p:txBody>
        </p:sp>
        <p:sp>
          <p:nvSpPr>
            <p:cNvPr id="14377" name="Text Box 7"/>
            <p:cNvSpPr txBox="1">
              <a:spLocks noChangeArrowheads="1"/>
            </p:cNvSpPr>
            <p:nvPr/>
          </p:nvSpPr>
          <p:spPr bwMode="auto">
            <a:xfrm>
              <a:off x="3231" y="74"/>
              <a:ext cx="23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000" b="0"/>
                <a:t>． ． ． ． ． ． ． ． ． ． ． </a:t>
              </a:r>
            </a:p>
          </p:txBody>
        </p:sp>
        <p:sp>
          <p:nvSpPr>
            <p:cNvPr id="14378" name="Line 8"/>
            <p:cNvSpPr>
              <a:spLocks noChangeShapeType="1"/>
            </p:cNvSpPr>
            <p:nvPr/>
          </p:nvSpPr>
          <p:spPr bwMode="auto">
            <a:xfrm>
              <a:off x="3180" y="780"/>
              <a:ext cx="2304"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79" name="Oval 9"/>
            <p:cNvSpPr>
              <a:spLocks noChangeArrowheads="1"/>
            </p:cNvSpPr>
            <p:nvPr/>
          </p:nvSpPr>
          <p:spPr bwMode="auto">
            <a:xfrm>
              <a:off x="4284" y="228"/>
              <a:ext cx="144" cy="1104"/>
            </a:xfrm>
            <a:prstGeom prst="ellipse">
              <a:avLst/>
            </a:prstGeom>
            <a:solidFill>
              <a:srgbClr val="FFFFFF"/>
            </a:solidFill>
            <a:ln w="57150">
              <a:solidFill>
                <a:schemeClr val="tx1"/>
              </a:solidFill>
              <a:prstDash val="sysDot"/>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80" name="Freeform 10"/>
            <p:cNvSpPr>
              <a:spLocks/>
            </p:cNvSpPr>
            <p:nvPr/>
          </p:nvSpPr>
          <p:spPr bwMode="auto">
            <a:xfrm>
              <a:off x="4266" y="756"/>
              <a:ext cx="48" cy="342"/>
            </a:xfrm>
            <a:custGeom>
              <a:avLst/>
              <a:gdLst>
                <a:gd name="T0" fmla="*/ 0 w 48"/>
                <a:gd name="T1" fmla="*/ 0 h 342"/>
                <a:gd name="T2" fmla="*/ 12 w 48"/>
                <a:gd name="T3" fmla="*/ 168 h 342"/>
                <a:gd name="T4" fmla="*/ 48 w 48"/>
                <a:gd name="T5" fmla="*/ 342 h 342"/>
                <a:gd name="T6" fmla="*/ 0 60000 65536"/>
                <a:gd name="T7" fmla="*/ 0 60000 65536"/>
                <a:gd name="T8" fmla="*/ 0 60000 65536"/>
                <a:gd name="T9" fmla="*/ 0 w 48"/>
                <a:gd name="T10" fmla="*/ 0 h 342"/>
                <a:gd name="T11" fmla="*/ 48 w 48"/>
                <a:gd name="T12" fmla="*/ 342 h 342"/>
              </a:gdLst>
              <a:ahLst/>
              <a:cxnLst>
                <a:cxn ang="T6">
                  <a:pos x="T0" y="T1"/>
                </a:cxn>
                <a:cxn ang="T7">
                  <a:pos x="T2" y="T3"/>
                </a:cxn>
                <a:cxn ang="T8">
                  <a:pos x="T4" y="T5"/>
                </a:cxn>
              </a:cxnLst>
              <a:rect l="T9" t="T10" r="T11" b="T12"/>
              <a:pathLst>
                <a:path w="48" h="342">
                  <a:moveTo>
                    <a:pt x="0" y="0"/>
                  </a:moveTo>
                  <a:lnTo>
                    <a:pt x="12" y="168"/>
                  </a:lnTo>
                  <a:lnTo>
                    <a:pt x="48" y="342"/>
                  </a:lnTo>
                </a:path>
              </a:pathLst>
            </a:custGeom>
            <a:noFill/>
            <a:ln w="76200">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81" name="Text Box 11"/>
            <p:cNvSpPr txBox="1">
              <a:spLocks noChangeArrowheads="1"/>
            </p:cNvSpPr>
            <p:nvPr/>
          </p:nvSpPr>
          <p:spPr bwMode="auto">
            <a:xfrm>
              <a:off x="4380" y="894"/>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t>dI</a:t>
              </a:r>
            </a:p>
          </p:txBody>
        </p:sp>
        <p:sp>
          <p:nvSpPr>
            <p:cNvPr id="14382" name="Line 12"/>
            <p:cNvSpPr>
              <a:spLocks noChangeShapeType="1"/>
            </p:cNvSpPr>
            <p:nvPr/>
          </p:nvSpPr>
          <p:spPr bwMode="auto">
            <a:xfrm flipV="1">
              <a:off x="3708" y="228"/>
              <a:ext cx="624" cy="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3" name="Text Box 13"/>
            <p:cNvSpPr txBox="1">
              <a:spLocks noChangeArrowheads="1"/>
            </p:cNvSpPr>
            <p:nvPr/>
          </p:nvSpPr>
          <p:spPr bwMode="auto">
            <a:xfrm>
              <a:off x="3938" y="237"/>
              <a:ext cx="19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a:t>r</a:t>
              </a:r>
            </a:p>
          </p:txBody>
        </p:sp>
        <p:sp>
          <p:nvSpPr>
            <p:cNvPr id="14384" name="Line 14"/>
            <p:cNvSpPr>
              <a:spLocks noChangeShapeType="1"/>
            </p:cNvSpPr>
            <p:nvPr/>
          </p:nvSpPr>
          <p:spPr bwMode="auto">
            <a:xfrm>
              <a:off x="3708" y="804"/>
              <a:ext cx="384"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385" name="Object 15"/>
            <p:cNvGraphicFramePr>
              <a:graphicFrameLocks noChangeAspect="1"/>
            </p:cNvGraphicFramePr>
            <p:nvPr/>
          </p:nvGraphicFramePr>
          <p:xfrm>
            <a:off x="3708" y="911"/>
            <a:ext cx="288" cy="254"/>
          </p:xfrm>
          <a:graphic>
            <a:graphicData uri="http://schemas.openxmlformats.org/presentationml/2006/ole">
              <mc:AlternateContent xmlns:mc="http://schemas.openxmlformats.org/markup-compatibility/2006">
                <mc:Choice xmlns:v="urn:schemas-microsoft-com:vml" Requires="v">
                  <p:oleObj spid="_x0000_s45238" name="公式" r:id="rId3" imgW="228501" imgH="203112" progId="Equation.3">
                    <p:embed/>
                  </p:oleObj>
                </mc:Choice>
                <mc:Fallback>
                  <p:oleObj name="公式" r:id="rId3" imgW="228501" imgH="203112"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 y="911"/>
                          <a:ext cx="288"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86" name="Line 16"/>
            <p:cNvSpPr>
              <a:spLocks noChangeShapeType="1"/>
            </p:cNvSpPr>
            <p:nvPr/>
          </p:nvSpPr>
          <p:spPr bwMode="auto">
            <a:xfrm>
              <a:off x="3708" y="804"/>
              <a:ext cx="0" cy="432"/>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7" name="Line 17"/>
            <p:cNvSpPr>
              <a:spLocks noChangeShapeType="1"/>
            </p:cNvSpPr>
            <p:nvPr/>
          </p:nvSpPr>
          <p:spPr bwMode="auto">
            <a:xfrm>
              <a:off x="3708" y="1428"/>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8" name="Line 18"/>
            <p:cNvSpPr>
              <a:spLocks noChangeShapeType="1"/>
            </p:cNvSpPr>
            <p:nvPr/>
          </p:nvSpPr>
          <p:spPr bwMode="auto">
            <a:xfrm>
              <a:off x="4332" y="1428"/>
              <a:ext cx="0" cy="3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89" name="Line 19"/>
            <p:cNvSpPr>
              <a:spLocks noChangeShapeType="1"/>
            </p:cNvSpPr>
            <p:nvPr/>
          </p:nvSpPr>
          <p:spPr bwMode="auto">
            <a:xfrm>
              <a:off x="3708" y="1668"/>
              <a:ext cx="624" cy="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90" name="Text Box 20"/>
            <p:cNvSpPr txBox="1">
              <a:spLocks noChangeArrowheads="1"/>
            </p:cNvSpPr>
            <p:nvPr/>
          </p:nvSpPr>
          <p:spPr bwMode="auto">
            <a:xfrm>
              <a:off x="3914" y="1428"/>
              <a:ext cx="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t>l</a:t>
              </a:r>
            </a:p>
          </p:txBody>
        </p:sp>
        <p:sp>
          <p:nvSpPr>
            <p:cNvPr id="14391" name="Freeform 21"/>
            <p:cNvSpPr>
              <a:spLocks/>
            </p:cNvSpPr>
            <p:nvPr/>
          </p:nvSpPr>
          <p:spPr bwMode="auto">
            <a:xfrm>
              <a:off x="5392" y="324"/>
              <a:ext cx="1" cy="456"/>
            </a:xfrm>
            <a:custGeom>
              <a:avLst/>
              <a:gdLst>
                <a:gd name="T0" fmla="*/ 0 w 1"/>
                <a:gd name="T1" fmla="*/ 0 h 456"/>
                <a:gd name="T2" fmla="*/ 0 w 1"/>
                <a:gd name="T3" fmla="*/ 456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0"/>
                  </a:moveTo>
                  <a:lnTo>
                    <a:pt x="0" y="456"/>
                  </a:lnTo>
                </a:path>
              </a:pathLst>
            </a:custGeom>
            <a:noFill/>
            <a:ln w="9525">
              <a:solidFill>
                <a:srgbClr val="0000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92" name="Text Box 22"/>
            <p:cNvSpPr txBox="1">
              <a:spLocks noChangeArrowheads="1"/>
            </p:cNvSpPr>
            <p:nvPr/>
          </p:nvSpPr>
          <p:spPr bwMode="auto">
            <a:xfrm>
              <a:off x="5135" y="366"/>
              <a:ext cx="2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t>R</a:t>
              </a:r>
            </a:p>
          </p:txBody>
        </p:sp>
        <p:sp>
          <p:nvSpPr>
            <p:cNvPr id="14393" name="Freeform 23"/>
            <p:cNvSpPr>
              <a:spLocks/>
            </p:cNvSpPr>
            <p:nvPr/>
          </p:nvSpPr>
          <p:spPr bwMode="auto">
            <a:xfrm>
              <a:off x="3852" y="660"/>
              <a:ext cx="51" cy="124"/>
            </a:xfrm>
            <a:custGeom>
              <a:avLst/>
              <a:gdLst>
                <a:gd name="T0" fmla="*/ 0 w 51"/>
                <a:gd name="T1" fmla="*/ 0 h 124"/>
                <a:gd name="T2" fmla="*/ 44 w 51"/>
                <a:gd name="T3" fmla="*/ 68 h 124"/>
                <a:gd name="T4" fmla="*/ 44 w 51"/>
                <a:gd name="T5" fmla="*/ 124 h 124"/>
                <a:gd name="T6" fmla="*/ 0 60000 65536"/>
                <a:gd name="T7" fmla="*/ 0 60000 65536"/>
                <a:gd name="T8" fmla="*/ 0 60000 65536"/>
                <a:gd name="T9" fmla="*/ 0 w 51"/>
                <a:gd name="T10" fmla="*/ 0 h 124"/>
                <a:gd name="T11" fmla="*/ 51 w 51"/>
                <a:gd name="T12" fmla="*/ 124 h 124"/>
              </a:gdLst>
              <a:ahLst/>
              <a:cxnLst>
                <a:cxn ang="T6">
                  <a:pos x="T0" y="T1"/>
                </a:cxn>
                <a:cxn ang="T7">
                  <a:pos x="T2" y="T3"/>
                </a:cxn>
                <a:cxn ang="T8">
                  <a:pos x="T4" y="T5"/>
                </a:cxn>
              </a:cxnLst>
              <a:rect l="T9" t="T10" r="T11" b="T12"/>
              <a:pathLst>
                <a:path w="51" h="124">
                  <a:moveTo>
                    <a:pt x="0" y="0"/>
                  </a:moveTo>
                  <a:cubicBezTo>
                    <a:pt x="7" y="11"/>
                    <a:pt x="37" y="47"/>
                    <a:pt x="44" y="68"/>
                  </a:cubicBezTo>
                  <a:cubicBezTo>
                    <a:pt x="51" y="89"/>
                    <a:pt x="44" y="112"/>
                    <a:pt x="44" y="124"/>
                  </a:cubicBez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94" name="Text Box 24"/>
            <p:cNvSpPr txBox="1">
              <a:spLocks noChangeArrowheads="1"/>
            </p:cNvSpPr>
            <p:nvPr/>
          </p:nvSpPr>
          <p:spPr bwMode="auto">
            <a:xfrm>
              <a:off x="3848" y="477"/>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solidFill>
                    <a:srgbClr val="CC3300"/>
                  </a:solidFill>
                </a:rPr>
                <a:t>θ</a:t>
              </a:r>
            </a:p>
          </p:txBody>
        </p:sp>
        <p:sp>
          <p:nvSpPr>
            <p:cNvPr id="14395" name="Freeform 25"/>
            <p:cNvSpPr>
              <a:spLocks/>
            </p:cNvSpPr>
            <p:nvPr/>
          </p:nvSpPr>
          <p:spPr bwMode="auto">
            <a:xfrm>
              <a:off x="4270" y="228"/>
              <a:ext cx="92" cy="1086"/>
            </a:xfrm>
            <a:custGeom>
              <a:avLst/>
              <a:gdLst>
                <a:gd name="T0" fmla="*/ 92 w 92"/>
                <a:gd name="T1" fmla="*/ 0 h 1086"/>
                <a:gd name="T2" fmla="*/ 14 w 92"/>
                <a:gd name="T3" fmla="*/ 240 h 1086"/>
                <a:gd name="T4" fmla="*/ 8 w 92"/>
                <a:gd name="T5" fmla="*/ 576 h 1086"/>
                <a:gd name="T6" fmla="*/ 26 w 92"/>
                <a:gd name="T7" fmla="*/ 894 h 1086"/>
                <a:gd name="T8" fmla="*/ 80 w 92"/>
                <a:gd name="T9" fmla="*/ 1086 h 1086"/>
                <a:gd name="T10" fmla="*/ 0 60000 65536"/>
                <a:gd name="T11" fmla="*/ 0 60000 65536"/>
                <a:gd name="T12" fmla="*/ 0 60000 65536"/>
                <a:gd name="T13" fmla="*/ 0 60000 65536"/>
                <a:gd name="T14" fmla="*/ 0 60000 65536"/>
                <a:gd name="T15" fmla="*/ 0 w 92"/>
                <a:gd name="T16" fmla="*/ 0 h 1086"/>
                <a:gd name="T17" fmla="*/ 92 w 92"/>
                <a:gd name="T18" fmla="*/ 1086 h 1086"/>
              </a:gdLst>
              <a:ahLst/>
              <a:cxnLst>
                <a:cxn ang="T10">
                  <a:pos x="T0" y="T1"/>
                </a:cxn>
                <a:cxn ang="T11">
                  <a:pos x="T2" y="T3"/>
                </a:cxn>
                <a:cxn ang="T12">
                  <a:pos x="T4" y="T5"/>
                </a:cxn>
                <a:cxn ang="T13">
                  <a:pos x="T6" y="T7"/>
                </a:cxn>
                <a:cxn ang="T14">
                  <a:pos x="T8" y="T9"/>
                </a:cxn>
              </a:cxnLst>
              <a:rect l="T15" t="T16" r="T17" b="T18"/>
              <a:pathLst>
                <a:path w="92" h="1086">
                  <a:moveTo>
                    <a:pt x="92" y="0"/>
                  </a:moveTo>
                  <a:cubicBezTo>
                    <a:pt x="80" y="40"/>
                    <a:pt x="28" y="144"/>
                    <a:pt x="14" y="240"/>
                  </a:cubicBezTo>
                  <a:cubicBezTo>
                    <a:pt x="0" y="336"/>
                    <a:pt x="6" y="467"/>
                    <a:pt x="8" y="576"/>
                  </a:cubicBezTo>
                  <a:cubicBezTo>
                    <a:pt x="10" y="685"/>
                    <a:pt x="14" y="809"/>
                    <a:pt x="26" y="894"/>
                  </a:cubicBezTo>
                  <a:cubicBezTo>
                    <a:pt x="38" y="979"/>
                    <a:pt x="69" y="1046"/>
                    <a:pt x="80" y="1086"/>
                  </a:cubicBezTo>
                </a:path>
              </a:pathLst>
            </a:custGeom>
            <a:noFill/>
            <a:ln w="762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14339" name="Object 26"/>
          <p:cNvGraphicFramePr>
            <a:graphicFrameLocks noChangeAspect="1"/>
          </p:cNvGraphicFramePr>
          <p:nvPr/>
        </p:nvGraphicFramePr>
        <p:xfrm>
          <a:off x="196850" y="228600"/>
          <a:ext cx="3536950" cy="971550"/>
        </p:xfrm>
        <a:graphic>
          <a:graphicData uri="http://schemas.openxmlformats.org/presentationml/2006/ole">
            <mc:AlternateContent xmlns:mc="http://schemas.openxmlformats.org/markup-compatibility/2006">
              <mc:Choice xmlns:v="urn:schemas-microsoft-com:vml" Requires="v">
                <p:oleObj spid="_x0000_s45239" name="公式" r:id="rId5" imgW="1473200" imgH="406400" progId="Equation.3">
                  <p:embed/>
                </p:oleObj>
              </mc:Choice>
              <mc:Fallback>
                <p:oleObj name="公式" r:id="rId5" imgW="1473200" imgH="406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6850" y="228600"/>
                        <a:ext cx="3536950" cy="971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7" name="Object 27"/>
          <p:cNvGraphicFramePr>
            <a:graphicFrameLocks noChangeAspect="1"/>
          </p:cNvGraphicFramePr>
          <p:nvPr/>
        </p:nvGraphicFramePr>
        <p:xfrm>
          <a:off x="198438" y="1206500"/>
          <a:ext cx="3597275" cy="2070100"/>
        </p:xfrm>
        <a:graphic>
          <a:graphicData uri="http://schemas.openxmlformats.org/presentationml/2006/ole">
            <mc:AlternateContent xmlns:mc="http://schemas.openxmlformats.org/markup-compatibility/2006">
              <mc:Choice xmlns:v="urn:schemas-microsoft-com:vml" Requires="v">
                <p:oleObj spid="_x0000_s45240" name="公式" r:id="rId7" imgW="1497950" imgH="863225" progId="Equation.3">
                  <p:embed/>
                </p:oleObj>
              </mc:Choice>
              <mc:Fallback>
                <p:oleObj name="公式" r:id="rId7" imgW="1497950" imgH="863225"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438" y="1206500"/>
                        <a:ext cx="3597275" cy="207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48" name="Object 28"/>
          <p:cNvGraphicFramePr>
            <a:graphicFrameLocks noChangeAspect="1"/>
          </p:cNvGraphicFramePr>
          <p:nvPr/>
        </p:nvGraphicFramePr>
        <p:xfrm>
          <a:off x="165100" y="3348038"/>
          <a:ext cx="4178300" cy="995362"/>
        </p:xfrm>
        <a:graphic>
          <a:graphicData uri="http://schemas.openxmlformats.org/presentationml/2006/ole">
            <mc:AlternateContent xmlns:mc="http://schemas.openxmlformats.org/markup-compatibility/2006">
              <mc:Choice xmlns:v="urn:schemas-microsoft-com:vml" Requires="v">
                <p:oleObj spid="_x0000_s45241" name="公式" r:id="rId9" imgW="1701800" imgH="406400" progId="Equation.3">
                  <p:embed/>
                </p:oleObj>
              </mc:Choice>
              <mc:Fallback>
                <p:oleObj name="公式" r:id="rId9" imgW="1701800" imgH="4064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5100" y="3348038"/>
                        <a:ext cx="4178300" cy="995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49" name="Text Box 29"/>
          <p:cNvSpPr txBox="1">
            <a:spLocks noChangeArrowheads="1"/>
          </p:cNvSpPr>
          <p:nvPr/>
        </p:nvSpPr>
        <p:spPr bwMode="auto">
          <a:xfrm>
            <a:off x="4921250" y="3443288"/>
            <a:ext cx="1244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方向：</a:t>
            </a:r>
          </a:p>
        </p:txBody>
      </p:sp>
      <p:grpSp>
        <p:nvGrpSpPr>
          <p:cNvPr id="3" name="Group 30"/>
          <p:cNvGrpSpPr>
            <a:grpSpLocks/>
          </p:cNvGrpSpPr>
          <p:nvPr/>
        </p:nvGrpSpPr>
        <p:grpSpPr bwMode="auto">
          <a:xfrm>
            <a:off x="6248400" y="2520950"/>
            <a:ext cx="1222375" cy="1746250"/>
            <a:chOff x="3936" y="1588"/>
            <a:chExt cx="770" cy="1100"/>
          </a:xfrm>
        </p:grpSpPr>
        <p:sp>
          <p:nvSpPr>
            <p:cNvPr id="14371" name="AutoShape 31"/>
            <p:cNvSpPr>
              <a:spLocks noChangeArrowheads="1"/>
            </p:cNvSpPr>
            <p:nvPr/>
          </p:nvSpPr>
          <p:spPr bwMode="auto">
            <a:xfrm>
              <a:off x="3936" y="1968"/>
              <a:ext cx="768" cy="720"/>
            </a:xfrm>
            <a:prstGeom prst="curvedUpArrow">
              <a:avLst>
                <a:gd name="adj1" fmla="val 21333"/>
                <a:gd name="adj2" fmla="val 42667"/>
                <a:gd name="adj3" fmla="val 33333"/>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4372" name="Text Box 32"/>
            <p:cNvSpPr txBox="1">
              <a:spLocks noChangeArrowheads="1"/>
            </p:cNvSpPr>
            <p:nvPr/>
          </p:nvSpPr>
          <p:spPr bwMode="auto">
            <a:xfrm>
              <a:off x="4465" y="1588"/>
              <a:ext cx="241"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4000" i="1"/>
                <a:t>I</a:t>
              </a:r>
            </a:p>
          </p:txBody>
        </p:sp>
      </p:grpSp>
      <p:grpSp>
        <p:nvGrpSpPr>
          <p:cNvPr id="4" name="Group 33"/>
          <p:cNvGrpSpPr>
            <a:grpSpLocks/>
          </p:cNvGrpSpPr>
          <p:nvPr/>
        </p:nvGrpSpPr>
        <p:grpSpPr bwMode="auto">
          <a:xfrm>
            <a:off x="6781800" y="3390900"/>
            <a:ext cx="2090738" cy="571500"/>
            <a:chOff x="4272" y="2112"/>
            <a:chExt cx="1317" cy="360"/>
          </a:xfrm>
        </p:grpSpPr>
        <p:sp>
          <p:nvSpPr>
            <p:cNvPr id="14369" name="Line 34"/>
            <p:cNvSpPr>
              <a:spLocks noChangeShapeType="1"/>
            </p:cNvSpPr>
            <p:nvPr/>
          </p:nvSpPr>
          <p:spPr bwMode="auto">
            <a:xfrm>
              <a:off x="4272" y="2352"/>
              <a:ext cx="912" cy="0"/>
            </a:xfrm>
            <a:prstGeom prst="line">
              <a:avLst/>
            </a:prstGeom>
            <a:noFill/>
            <a:ln w="762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4370" name="Object 35"/>
            <p:cNvGraphicFramePr>
              <a:graphicFrameLocks noChangeAspect="1"/>
            </p:cNvGraphicFramePr>
            <p:nvPr/>
          </p:nvGraphicFramePr>
          <p:xfrm>
            <a:off x="5280" y="2112"/>
            <a:ext cx="309" cy="360"/>
          </p:xfrm>
          <a:graphic>
            <a:graphicData uri="http://schemas.openxmlformats.org/presentationml/2006/ole">
              <mc:AlternateContent xmlns:mc="http://schemas.openxmlformats.org/markup-compatibility/2006">
                <mc:Choice xmlns:v="urn:schemas-microsoft-com:vml" Requires="v">
                  <p:oleObj spid="_x0000_s45242" name="公式" r:id="rId11" imgW="164957" imgH="190335" progId="Equation.3">
                    <p:embed/>
                  </p:oleObj>
                </mc:Choice>
                <mc:Fallback>
                  <p:oleObj name="公式" r:id="rId11" imgW="164957" imgH="19033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0" y="2112"/>
                          <a:ext cx="30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33156" name="Text Box 36"/>
          <p:cNvSpPr txBox="1">
            <a:spLocks noChangeArrowheads="1"/>
          </p:cNvSpPr>
          <p:nvPr/>
        </p:nvSpPr>
        <p:spPr bwMode="auto">
          <a:xfrm>
            <a:off x="7315200" y="4083050"/>
            <a:ext cx="1587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CC3300"/>
                </a:solidFill>
              </a:rPr>
              <a:t>右手螺旋</a:t>
            </a:r>
          </a:p>
        </p:txBody>
      </p:sp>
      <p:grpSp>
        <p:nvGrpSpPr>
          <p:cNvPr id="5" name="Group 37"/>
          <p:cNvGrpSpPr>
            <a:grpSpLocks/>
          </p:cNvGrpSpPr>
          <p:nvPr/>
        </p:nvGrpSpPr>
        <p:grpSpPr bwMode="auto">
          <a:xfrm>
            <a:off x="1905000" y="4800600"/>
            <a:ext cx="5270500" cy="1257300"/>
            <a:chOff x="904" y="3024"/>
            <a:chExt cx="3320" cy="792"/>
          </a:xfrm>
        </p:grpSpPr>
        <p:sp>
          <p:nvSpPr>
            <p:cNvPr id="14366" name="Line 38"/>
            <p:cNvSpPr>
              <a:spLocks noChangeShapeType="1"/>
            </p:cNvSpPr>
            <p:nvPr/>
          </p:nvSpPr>
          <p:spPr bwMode="auto">
            <a:xfrm>
              <a:off x="2016" y="3024"/>
              <a:ext cx="1104"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67" name="Freeform 39"/>
            <p:cNvSpPr>
              <a:spLocks/>
            </p:cNvSpPr>
            <p:nvPr/>
          </p:nvSpPr>
          <p:spPr bwMode="auto">
            <a:xfrm flipH="1">
              <a:off x="904" y="3024"/>
              <a:ext cx="1112" cy="792"/>
            </a:xfrm>
            <a:custGeom>
              <a:avLst/>
              <a:gdLst>
                <a:gd name="T0" fmla="*/ 0 w 1112"/>
                <a:gd name="T1" fmla="*/ 0 h 792"/>
                <a:gd name="T2" fmla="*/ 192 w 1112"/>
                <a:gd name="T3" fmla="*/ 144 h 792"/>
                <a:gd name="T4" fmla="*/ 388 w 1112"/>
                <a:gd name="T5" fmla="*/ 460 h 792"/>
                <a:gd name="T6" fmla="*/ 556 w 1112"/>
                <a:gd name="T7" fmla="*/ 736 h 792"/>
                <a:gd name="T8" fmla="*/ 1112 w 1112"/>
                <a:gd name="T9" fmla="*/ 792 h 792"/>
                <a:gd name="T10" fmla="*/ 0 60000 65536"/>
                <a:gd name="T11" fmla="*/ 0 60000 65536"/>
                <a:gd name="T12" fmla="*/ 0 60000 65536"/>
                <a:gd name="T13" fmla="*/ 0 60000 65536"/>
                <a:gd name="T14" fmla="*/ 0 60000 65536"/>
                <a:gd name="T15" fmla="*/ 0 w 1112"/>
                <a:gd name="T16" fmla="*/ 0 h 792"/>
                <a:gd name="T17" fmla="*/ 1112 w 1112"/>
                <a:gd name="T18" fmla="*/ 792 h 792"/>
              </a:gdLst>
              <a:ahLst/>
              <a:cxnLst>
                <a:cxn ang="T10">
                  <a:pos x="T0" y="T1"/>
                </a:cxn>
                <a:cxn ang="T11">
                  <a:pos x="T2" y="T3"/>
                </a:cxn>
                <a:cxn ang="T12">
                  <a:pos x="T4" y="T5"/>
                </a:cxn>
                <a:cxn ang="T13">
                  <a:pos x="T6" y="T7"/>
                </a:cxn>
                <a:cxn ang="T14">
                  <a:pos x="T8" y="T9"/>
                </a:cxn>
              </a:cxnLst>
              <a:rect l="T15" t="T16" r="T17" b="T18"/>
              <a:pathLst>
                <a:path w="1112" h="792">
                  <a:moveTo>
                    <a:pt x="0" y="0"/>
                  </a:moveTo>
                  <a:cubicBezTo>
                    <a:pt x="64" y="36"/>
                    <a:pt x="127" y="67"/>
                    <a:pt x="192" y="144"/>
                  </a:cubicBezTo>
                  <a:cubicBezTo>
                    <a:pt x="257" y="221"/>
                    <a:pt x="327" y="361"/>
                    <a:pt x="388" y="460"/>
                  </a:cubicBezTo>
                  <a:cubicBezTo>
                    <a:pt x="449" y="559"/>
                    <a:pt x="435" y="681"/>
                    <a:pt x="556" y="736"/>
                  </a:cubicBezTo>
                  <a:cubicBezTo>
                    <a:pt x="677" y="791"/>
                    <a:pt x="996" y="780"/>
                    <a:pt x="1112" y="792"/>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8" name="Freeform 40"/>
            <p:cNvSpPr>
              <a:spLocks/>
            </p:cNvSpPr>
            <p:nvPr/>
          </p:nvSpPr>
          <p:spPr bwMode="auto">
            <a:xfrm>
              <a:off x="3112" y="3024"/>
              <a:ext cx="1112" cy="792"/>
            </a:xfrm>
            <a:custGeom>
              <a:avLst/>
              <a:gdLst>
                <a:gd name="T0" fmla="*/ 0 w 1112"/>
                <a:gd name="T1" fmla="*/ 0 h 792"/>
                <a:gd name="T2" fmla="*/ 192 w 1112"/>
                <a:gd name="T3" fmla="*/ 144 h 792"/>
                <a:gd name="T4" fmla="*/ 388 w 1112"/>
                <a:gd name="T5" fmla="*/ 460 h 792"/>
                <a:gd name="T6" fmla="*/ 556 w 1112"/>
                <a:gd name="T7" fmla="*/ 736 h 792"/>
                <a:gd name="T8" fmla="*/ 1112 w 1112"/>
                <a:gd name="T9" fmla="*/ 792 h 792"/>
                <a:gd name="T10" fmla="*/ 0 60000 65536"/>
                <a:gd name="T11" fmla="*/ 0 60000 65536"/>
                <a:gd name="T12" fmla="*/ 0 60000 65536"/>
                <a:gd name="T13" fmla="*/ 0 60000 65536"/>
                <a:gd name="T14" fmla="*/ 0 60000 65536"/>
                <a:gd name="T15" fmla="*/ 0 w 1112"/>
                <a:gd name="T16" fmla="*/ 0 h 792"/>
                <a:gd name="T17" fmla="*/ 1112 w 1112"/>
                <a:gd name="T18" fmla="*/ 792 h 792"/>
              </a:gdLst>
              <a:ahLst/>
              <a:cxnLst>
                <a:cxn ang="T10">
                  <a:pos x="T0" y="T1"/>
                </a:cxn>
                <a:cxn ang="T11">
                  <a:pos x="T2" y="T3"/>
                </a:cxn>
                <a:cxn ang="T12">
                  <a:pos x="T4" y="T5"/>
                </a:cxn>
                <a:cxn ang="T13">
                  <a:pos x="T6" y="T7"/>
                </a:cxn>
                <a:cxn ang="T14">
                  <a:pos x="T8" y="T9"/>
                </a:cxn>
              </a:cxnLst>
              <a:rect l="T15" t="T16" r="T17" b="T18"/>
              <a:pathLst>
                <a:path w="1112" h="792">
                  <a:moveTo>
                    <a:pt x="0" y="0"/>
                  </a:moveTo>
                  <a:cubicBezTo>
                    <a:pt x="64" y="36"/>
                    <a:pt x="127" y="67"/>
                    <a:pt x="192" y="144"/>
                  </a:cubicBezTo>
                  <a:cubicBezTo>
                    <a:pt x="257" y="221"/>
                    <a:pt x="327" y="361"/>
                    <a:pt x="388" y="460"/>
                  </a:cubicBezTo>
                  <a:cubicBezTo>
                    <a:pt x="449" y="559"/>
                    <a:pt x="435" y="681"/>
                    <a:pt x="556" y="736"/>
                  </a:cubicBezTo>
                  <a:cubicBezTo>
                    <a:pt x="677" y="791"/>
                    <a:pt x="996" y="780"/>
                    <a:pt x="1112" y="792"/>
                  </a:cubicBezTo>
                </a:path>
              </a:pathLst>
            </a:custGeom>
            <a:noFill/>
            <a:ln w="381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14347" name="Text Box 41"/>
          <p:cNvSpPr txBox="1">
            <a:spLocks noChangeArrowheads="1"/>
          </p:cNvSpPr>
          <p:nvPr/>
        </p:nvSpPr>
        <p:spPr bwMode="auto">
          <a:xfrm>
            <a:off x="5505450" y="1114425"/>
            <a:ext cx="574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3600" i="1"/>
              <a:t>p</a:t>
            </a:r>
          </a:p>
        </p:txBody>
      </p:sp>
      <p:grpSp>
        <p:nvGrpSpPr>
          <p:cNvPr id="6" name="Group 42"/>
          <p:cNvGrpSpPr>
            <a:grpSpLocks/>
          </p:cNvGrpSpPr>
          <p:nvPr/>
        </p:nvGrpSpPr>
        <p:grpSpPr bwMode="auto">
          <a:xfrm>
            <a:off x="5029200" y="533400"/>
            <a:ext cx="3657600" cy="752475"/>
            <a:chOff x="3168" y="336"/>
            <a:chExt cx="2304" cy="474"/>
          </a:xfrm>
        </p:grpSpPr>
        <p:sp>
          <p:nvSpPr>
            <p:cNvPr id="14360" name="Freeform 43"/>
            <p:cNvSpPr>
              <a:spLocks/>
            </p:cNvSpPr>
            <p:nvPr/>
          </p:nvSpPr>
          <p:spPr bwMode="auto">
            <a:xfrm>
              <a:off x="3168" y="342"/>
              <a:ext cx="528" cy="456"/>
            </a:xfrm>
            <a:custGeom>
              <a:avLst/>
              <a:gdLst>
                <a:gd name="T0" fmla="*/ 528 w 528"/>
                <a:gd name="T1" fmla="*/ 456 h 456"/>
                <a:gd name="T2" fmla="*/ 0 w 528"/>
                <a:gd name="T3" fmla="*/ 0 h 456"/>
                <a:gd name="T4" fmla="*/ 0 60000 65536"/>
                <a:gd name="T5" fmla="*/ 0 60000 65536"/>
                <a:gd name="T6" fmla="*/ 0 w 528"/>
                <a:gd name="T7" fmla="*/ 0 h 456"/>
                <a:gd name="T8" fmla="*/ 528 w 528"/>
                <a:gd name="T9" fmla="*/ 456 h 456"/>
              </a:gdLst>
              <a:ahLst/>
              <a:cxnLst>
                <a:cxn ang="T4">
                  <a:pos x="T0" y="T1"/>
                </a:cxn>
                <a:cxn ang="T5">
                  <a:pos x="T2" y="T3"/>
                </a:cxn>
              </a:cxnLst>
              <a:rect l="T6" t="T7" r="T8" b="T9"/>
              <a:pathLst>
                <a:path w="528" h="456">
                  <a:moveTo>
                    <a:pt x="528" y="456"/>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1" name="Freeform 44"/>
            <p:cNvSpPr>
              <a:spLocks/>
            </p:cNvSpPr>
            <p:nvPr/>
          </p:nvSpPr>
          <p:spPr bwMode="auto">
            <a:xfrm>
              <a:off x="3552" y="672"/>
              <a:ext cx="246" cy="120"/>
            </a:xfrm>
            <a:custGeom>
              <a:avLst/>
              <a:gdLst>
                <a:gd name="T0" fmla="*/ 246 w 246"/>
                <a:gd name="T1" fmla="*/ 120 h 120"/>
                <a:gd name="T2" fmla="*/ 180 w 246"/>
                <a:gd name="T3" fmla="*/ 24 h 120"/>
                <a:gd name="T4" fmla="*/ 0 w 246"/>
                <a:gd name="T5" fmla="*/ 0 h 120"/>
                <a:gd name="T6" fmla="*/ 0 60000 65536"/>
                <a:gd name="T7" fmla="*/ 0 60000 65536"/>
                <a:gd name="T8" fmla="*/ 0 60000 65536"/>
                <a:gd name="T9" fmla="*/ 0 w 246"/>
                <a:gd name="T10" fmla="*/ 0 h 120"/>
                <a:gd name="T11" fmla="*/ 246 w 246"/>
                <a:gd name="T12" fmla="*/ 120 h 120"/>
              </a:gdLst>
              <a:ahLst/>
              <a:cxnLst>
                <a:cxn ang="T6">
                  <a:pos x="T0" y="T1"/>
                </a:cxn>
                <a:cxn ang="T7">
                  <a:pos x="T2" y="T3"/>
                </a:cxn>
                <a:cxn ang="T8">
                  <a:pos x="T4" y="T5"/>
                </a:cxn>
              </a:cxnLst>
              <a:rect l="T9" t="T10" r="T11" b="T12"/>
              <a:pathLst>
                <a:path w="246" h="120">
                  <a:moveTo>
                    <a:pt x="246" y="120"/>
                  </a:moveTo>
                  <a:lnTo>
                    <a:pt x="180" y="24"/>
                  </a:lnTo>
                  <a:lnTo>
                    <a:pt x="0" y="0"/>
                  </a:lnTo>
                </a:path>
              </a:pathLst>
            </a:custGeom>
            <a:noFill/>
            <a:ln w="38100">
              <a:solidFill>
                <a:srgbClr val="FF66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2" name="Text Box 45"/>
            <p:cNvSpPr txBox="1">
              <a:spLocks noChangeArrowheads="1"/>
            </p:cNvSpPr>
            <p:nvPr/>
          </p:nvSpPr>
          <p:spPr bwMode="auto">
            <a:xfrm>
              <a:off x="3408" y="336"/>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CC3300"/>
                  </a:solidFill>
                </a:rPr>
                <a:t>θ</a:t>
              </a:r>
              <a:r>
                <a:rPr lang="en-US" altLang="zh-CN" sz="2800" i="1" baseline="-25000">
                  <a:solidFill>
                    <a:srgbClr val="CC3300"/>
                  </a:solidFill>
                </a:rPr>
                <a:t>1</a:t>
              </a:r>
              <a:endParaRPr lang="en-US" altLang="zh-CN" sz="2800" i="1">
                <a:solidFill>
                  <a:srgbClr val="CC3300"/>
                </a:solidFill>
              </a:endParaRPr>
            </a:p>
          </p:txBody>
        </p:sp>
        <p:sp>
          <p:nvSpPr>
            <p:cNvPr id="14363" name="Freeform 46"/>
            <p:cNvSpPr>
              <a:spLocks/>
            </p:cNvSpPr>
            <p:nvPr/>
          </p:nvSpPr>
          <p:spPr bwMode="auto">
            <a:xfrm>
              <a:off x="3702" y="342"/>
              <a:ext cx="1770" cy="468"/>
            </a:xfrm>
            <a:custGeom>
              <a:avLst/>
              <a:gdLst>
                <a:gd name="T0" fmla="*/ 0 w 1770"/>
                <a:gd name="T1" fmla="*/ 468 h 468"/>
                <a:gd name="T2" fmla="*/ 1770 w 1770"/>
                <a:gd name="T3" fmla="*/ 0 h 468"/>
                <a:gd name="T4" fmla="*/ 0 60000 65536"/>
                <a:gd name="T5" fmla="*/ 0 60000 65536"/>
                <a:gd name="T6" fmla="*/ 0 w 1770"/>
                <a:gd name="T7" fmla="*/ 0 h 468"/>
                <a:gd name="T8" fmla="*/ 1770 w 1770"/>
                <a:gd name="T9" fmla="*/ 468 h 468"/>
              </a:gdLst>
              <a:ahLst/>
              <a:cxnLst>
                <a:cxn ang="T4">
                  <a:pos x="T0" y="T1"/>
                </a:cxn>
                <a:cxn ang="T5">
                  <a:pos x="T2" y="T3"/>
                </a:cxn>
              </a:cxnLst>
              <a:rect l="T6" t="T7" r="T8" b="T9"/>
              <a:pathLst>
                <a:path w="1770" h="468">
                  <a:moveTo>
                    <a:pt x="0" y="468"/>
                  </a:moveTo>
                  <a:lnTo>
                    <a:pt x="17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4" name="Freeform 47"/>
            <p:cNvSpPr>
              <a:spLocks/>
            </p:cNvSpPr>
            <p:nvPr/>
          </p:nvSpPr>
          <p:spPr bwMode="auto">
            <a:xfrm>
              <a:off x="4560" y="576"/>
              <a:ext cx="48" cy="210"/>
            </a:xfrm>
            <a:custGeom>
              <a:avLst/>
              <a:gdLst>
                <a:gd name="T0" fmla="*/ 42 w 48"/>
                <a:gd name="T1" fmla="*/ 210 h 210"/>
                <a:gd name="T2" fmla="*/ 48 w 48"/>
                <a:gd name="T3" fmla="*/ 102 h 210"/>
                <a:gd name="T4" fmla="*/ 0 w 48"/>
                <a:gd name="T5" fmla="*/ 0 h 210"/>
                <a:gd name="T6" fmla="*/ 0 60000 65536"/>
                <a:gd name="T7" fmla="*/ 0 60000 65536"/>
                <a:gd name="T8" fmla="*/ 0 60000 65536"/>
                <a:gd name="T9" fmla="*/ 0 w 48"/>
                <a:gd name="T10" fmla="*/ 0 h 210"/>
                <a:gd name="T11" fmla="*/ 48 w 48"/>
                <a:gd name="T12" fmla="*/ 210 h 210"/>
              </a:gdLst>
              <a:ahLst/>
              <a:cxnLst>
                <a:cxn ang="T6">
                  <a:pos x="T0" y="T1"/>
                </a:cxn>
                <a:cxn ang="T7">
                  <a:pos x="T2" y="T3"/>
                </a:cxn>
                <a:cxn ang="T8">
                  <a:pos x="T4" y="T5"/>
                </a:cxn>
              </a:cxnLst>
              <a:rect l="T9" t="T10" r="T11" b="T12"/>
              <a:pathLst>
                <a:path w="48" h="210">
                  <a:moveTo>
                    <a:pt x="42" y="210"/>
                  </a:moveTo>
                  <a:lnTo>
                    <a:pt x="48" y="102"/>
                  </a:lnTo>
                  <a:lnTo>
                    <a:pt x="0" y="0"/>
                  </a:lnTo>
                </a:path>
              </a:pathLst>
            </a:custGeom>
            <a:noFill/>
            <a:ln w="28575">
              <a:solidFill>
                <a:srgbClr val="FF66CC"/>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5" name="Text Box 48"/>
            <p:cNvSpPr txBox="1">
              <a:spLocks noChangeArrowheads="1"/>
            </p:cNvSpPr>
            <p:nvPr/>
          </p:nvSpPr>
          <p:spPr bwMode="auto">
            <a:xfrm>
              <a:off x="4531" y="441"/>
              <a:ext cx="41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CC3300"/>
                  </a:solidFill>
                </a:rPr>
                <a:t>θ</a:t>
              </a:r>
              <a:r>
                <a:rPr lang="en-US" altLang="zh-CN" sz="2800" i="1" baseline="-25000">
                  <a:solidFill>
                    <a:srgbClr val="CC3300"/>
                  </a:solidFill>
                </a:rPr>
                <a:t>2</a:t>
              </a:r>
              <a:endParaRPr lang="en-US" altLang="zh-CN" sz="2800" i="1">
                <a:solidFill>
                  <a:srgbClr val="CC3300"/>
                </a:solidFill>
              </a:endParaRPr>
            </a:p>
          </p:txBody>
        </p:sp>
      </p:grpSp>
      <p:grpSp>
        <p:nvGrpSpPr>
          <p:cNvPr id="7" name="Group 49"/>
          <p:cNvGrpSpPr>
            <a:grpSpLocks/>
          </p:cNvGrpSpPr>
          <p:nvPr/>
        </p:nvGrpSpPr>
        <p:grpSpPr bwMode="auto">
          <a:xfrm>
            <a:off x="1579563" y="3886200"/>
            <a:ext cx="6402387" cy="2819400"/>
            <a:chOff x="995" y="2448"/>
            <a:chExt cx="4033" cy="1776"/>
          </a:xfrm>
        </p:grpSpPr>
        <p:sp>
          <p:nvSpPr>
            <p:cNvPr id="14351" name="Freeform 50"/>
            <p:cNvSpPr>
              <a:spLocks/>
            </p:cNvSpPr>
            <p:nvPr/>
          </p:nvSpPr>
          <p:spPr bwMode="auto">
            <a:xfrm>
              <a:off x="995" y="3888"/>
              <a:ext cx="3745" cy="6"/>
            </a:xfrm>
            <a:custGeom>
              <a:avLst/>
              <a:gdLst>
                <a:gd name="T0" fmla="*/ 0 w 3745"/>
                <a:gd name="T1" fmla="*/ 6 h 6"/>
                <a:gd name="T2" fmla="*/ 3745 w 3745"/>
                <a:gd name="T3" fmla="*/ 0 h 6"/>
                <a:gd name="T4" fmla="*/ 0 60000 65536"/>
                <a:gd name="T5" fmla="*/ 0 60000 65536"/>
                <a:gd name="T6" fmla="*/ 0 w 3745"/>
                <a:gd name="T7" fmla="*/ 0 h 6"/>
                <a:gd name="T8" fmla="*/ 3745 w 3745"/>
                <a:gd name="T9" fmla="*/ 6 h 6"/>
              </a:gdLst>
              <a:ahLst/>
              <a:cxnLst>
                <a:cxn ang="T4">
                  <a:pos x="T0" y="T1"/>
                </a:cxn>
                <a:cxn ang="T5">
                  <a:pos x="T2" y="T3"/>
                </a:cxn>
              </a:cxnLst>
              <a:rect l="T6" t="T7" r="T8" b="T9"/>
              <a:pathLst>
                <a:path w="3745" h="6">
                  <a:moveTo>
                    <a:pt x="0" y="6"/>
                  </a:moveTo>
                  <a:lnTo>
                    <a:pt x="3745"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2" name="Freeform 51"/>
            <p:cNvSpPr>
              <a:spLocks/>
            </p:cNvSpPr>
            <p:nvPr/>
          </p:nvSpPr>
          <p:spPr bwMode="auto">
            <a:xfrm>
              <a:off x="2844" y="2688"/>
              <a:ext cx="1" cy="1206"/>
            </a:xfrm>
            <a:custGeom>
              <a:avLst/>
              <a:gdLst>
                <a:gd name="T0" fmla="*/ 0 w 1"/>
                <a:gd name="T1" fmla="*/ 1206 h 1206"/>
                <a:gd name="T2" fmla="*/ 0 w 1"/>
                <a:gd name="T3" fmla="*/ 0 h 1206"/>
                <a:gd name="T4" fmla="*/ 0 60000 65536"/>
                <a:gd name="T5" fmla="*/ 0 60000 65536"/>
                <a:gd name="T6" fmla="*/ 0 w 1"/>
                <a:gd name="T7" fmla="*/ 0 h 1206"/>
                <a:gd name="T8" fmla="*/ 1 w 1"/>
                <a:gd name="T9" fmla="*/ 1206 h 1206"/>
              </a:gdLst>
              <a:ahLst/>
              <a:cxnLst>
                <a:cxn ang="T4">
                  <a:pos x="T0" y="T1"/>
                </a:cxn>
                <a:cxn ang="T5">
                  <a:pos x="T2" y="T3"/>
                </a:cxn>
              </a:cxnLst>
              <a:rect l="T6" t="T7" r="T8" b="T9"/>
              <a:pathLst>
                <a:path w="1" h="1206">
                  <a:moveTo>
                    <a:pt x="0" y="1206"/>
                  </a:moveTo>
                  <a:lnTo>
                    <a:pt x="0" y="0"/>
                  </a:lnTo>
                </a:path>
              </a:pathLst>
            </a:custGeom>
            <a:noFill/>
            <a:ln w="9525">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53" name="Text Box 52"/>
            <p:cNvSpPr txBox="1">
              <a:spLocks noChangeArrowheads="1"/>
            </p:cNvSpPr>
            <p:nvPr/>
          </p:nvSpPr>
          <p:spPr bwMode="auto">
            <a:xfrm>
              <a:off x="4800" y="37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t>x</a:t>
              </a:r>
            </a:p>
          </p:txBody>
        </p:sp>
        <p:sp>
          <p:nvSpPr>
            <p:cNvPr id="14354" name="Text Box 53"/>
            <p:cNvSpPr txBox="1">
              <a:spLocks noChangeArrowheads="1"/>
            </p:cNvSpPr>
            <p:nvPr/>
          </p:nvSpPr>
          <p:spPr bwMode="auto">
            <a:xfrm>
              <a:off x="2832" y="2448"/>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t>B</a:t>
              </a:r>
            </a:p>
          </p:txBody>
        </p:sp>
        <p:sp>
          <p:nvSpPr>
            <p:cNvPr id="14355" name="Text Box 54"/>
            <p:cNvSpPr txBox="1">
              <a:spLocks noChangeArrowheads="1"/>
            </p:cNvSpPr>
            <p:nvPr/>
          </p:nvSpPr>
          <p:spPr bwMode="auto">
            <a:xfrm>
              <a:off x="2544" y="3600"/>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t>O</a:t>
              </a:r>
            </a:p>
          </p:txBody>
        </p:sp>
        <p:sp>
          <p:nvSpPr>
            <p:cNvPr id="14356" name="Line 55"/>
            <p:cNvSpPr>
              <a:spLocks noChangeShapeType="1"/>
            </p:cNvSpPr>
            <p:nvPr/>
          </p:nvSpPr>
          <p:spPr bwMode="auto">
            <a:xfrm>
              <a:off x="1968" y="3888"/>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Line 56"/>
            <p:cNvSpPr>
              <a:spLocks noChangeShapeType="1"/>
            </p:cNvSpPr>
            <p:nvPr/>
          </p:nvSpPr>
          <p:spPr bwMode="auto">
            <a:xfrm>
              <a:off x="3696" y="3888"/>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8" name="Line 57"/>
            <p:cNvSpPr>
              <a:spLocks noChangeShapeType="1"/>
            </p:cNvSpPr>
            <p:nvPr/>
          </p:nvSpPr>
          <p:spPr bwMode="auto">
            <a:xfrm>
              <a:off x="1968" y="4080"/>
              <a:ext cx="1728" cy="0"/>
            </a:xfrm>
            <a:prstGeom prst="line">
              <a:avLst/>
            </a:prstGeom>
            <a:noFill/>
            <a:ln w="9525">
              <a:solidFill>
                <a:srgbClr val="000000"/>
              </a:solidFill>
              <a:round/>
              <a:headEnd type="arrow" w="med" len="me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9" name="Text Box 58"/>
            <p:cNvSpPr txBox="1">
              <a:spLocks noChangeArrowheads="1"/>
            </p:cNvSpPr>
            <p:nvPr/>
          </p:nvSpPr>
          <p:spPr bwMode="auto">
            <a:xfrm>
              <a:off x="2736" y="3936"/>
              <a:ext cx="233"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L</a:t>
              </a:r>
            </a:p>
          </p:txBody>
        </p:sp>
      </p:grpSp>
      <p:sp>
        <p:nvSpPr>
          <p:cNvPr id="2" name="TextBox 1"/>
          <p:cNvSpPr txBox="1">
            <a:spLocks noChangeArrowheads="1"/>
          </p:cNvSpPr>
          <p:nvPr/>
        </p:nvSpPr>
        <p:spPr bwMode="auto">
          <a:xfrm>
            <a:off x="6313488" y="5068888"/>
            <a:ext cx="14319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3600">
                <a:solidFill>
                  <a:srgbClr val="FF0000"/>
                </a:solidFill>
              </a:rPr>
              <a:t>近似</a:t>
            </a:r>
          </a:p>
        </p:txBody>
      </p:sp>
    </p:spTree>
    <p:extLst>
      <p:ext uri="{BB962C8B-B14F-4D97-AF65-F5344CB8AC3E}">
        <p14:creationId xmlns:p14="http://schemas.microsoft.com/office/powerpoint/2010/main" val="2245863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147"/>
                                        </p:tgtEl>
                                        <p:attrNameLst>
                                          <p:attrName>style.visibility</p:attrName>
                                        </p:attrNameLst>
                                      </p:cBhvr>
                                      <p:to>
                                        <p:strVal val="visible"/>
                                      </p:to>
                                    </p:set>
                                    <p:animEffect transition="in" filter="wipe(left)">
                                      <p:cBhvr>
                                        <p:cTn id="7" dur="500"/>
                                        <p:tgtEl>
                                          <p:spTgt spid="133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6"/>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133148"/>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3149"/>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499"/>
                                          </p:stCondLst>
                                        </p:cTn>
                                        <p:tgtEl>
                                          <p:spTgt spid="4"/>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33156"/>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anim calcmode="lin" valueType="num">
                                      <p:cBhvr>
                                        <p:cTn id="45" dur="1000" fill="hold"/>
                                        <p:tgtEl>
                                          <p:spTgt spid="2"/>
                                        </p:tgtEl>
                                        <p:attrNameLst>
                                          <p:attrName>ppt_x</p:attrName>
                                        </p:attrNameLst>
                                      </p:cBhvr>
                                      <p:tavLst>
                                        <p:tav tm="0">
                                          <p:val>
                                            <p:strVal val="#ppt_x"/>
                                          </p:val>
                                        </p:tav>
                                        <p:tav tm="100000">
                                          <p:val>
                                            <p:strVal val="#ppt_x"/>
                                          </p:val>
                                        </p:tav>
                                      </p:tavLst>
                                    </p:anim>
                                    <p:anim calcmode="lin" valueType="num">
                                      <p:cBhvr>
                                        <p:cTn id="4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9" grpId="0" autoUpdateAnimBg="0"/>
      <p:bldP spid="133156" grpId="0" autoUpdateAnimBg="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2"/>
          <p:cNvGraphicFramePr>
            <a:graphicFrameLocks noChangeAspect="1"/>
          </p:cNvGraphicFramePr>
          <p:nvPr/>
        </p:nvGraphicFramePr>
        <p:xfrm>
          <a:off x="1143000" y="457200"/>
          <a:ext cx="3429000" cy="817563"/>
        </p:xfrm>
        <a:graphic>
          <a:graphicData uri="http://schemas.openxmlformats.org/presentationml/2006/ole">
            <mc:AlternateContent xmlns:mc="http://schemas.openxmlformats.org/markup-compatibility/2006">
              <mc:Choice xmlns:v="urn:schemas-microsoft-com:vml" Requires="v">
                <p:oleObj spid="_x0000_s46298" name="公式" r:id="rId3" imgW="1701800" imgH="406400" progId="Equation.3">
                  <p:embed/>
                </p:oleObj>
              </mc:Choice>
              <mc:Fallback>
                <p:oleObj name="公式" r:id="rId3" imgW="17018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57200"/>
                        <a:ext cx="3429000" cy="817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3"/>
          <p:cNvGrpSpPr>
            <a:grpSpLocks/>
          </p:cNvGrpSpPr>
          <p:nvPr/>
        </p:nvGrpSpPr>
        <p:grpSpPr bwMode="auto">
          <a:xfrm>
            <a:off x="0" y="76200"/>
            <a:ext cx="1447800" cy="838200"/>
            <a:chOff x="288" y="0"/>
            <a:chExt cx="912" cy="528"/>
          </a:xfrm>
        </p:grpSpPr>
        <p:sp>
          <p:nvSpPr>
            <p:cNvPr id="15389" name="AutoShape 4"/>
            <p:cNvSpPr>
              <a:spLocks noChangeArrowheads="1"/>
            </p:cNvSpPr>
            <p:nvPr/>
          </p:nvSpPr>
          <p:spPr bwMode="auto">
            <a:xfrm>
              <a:off x="288" y="0"/>
              <a:ext cx="912" cy="528"/>
            </a:xfrm>
            <a:prstGeom prst="irregularSeal2">
              <a:avLst/>
            </a:prstGeom>
            <a:gradFill rotWithShape="0">
              <a:gsLst>
                <a:gs pos="0">
                  <a:srgbClr val="66FFFF"/>
                </a:gs>
                <a:gs pos="100000">
                  <a:srgbClr val="48B4B4"/>
                </a:gs>
              </a:gsLst>
              <a:path path="rect">
                <a:fillToRect r="100000" b="100000"/>
              </a:path>
            </a:gra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390" name="Text Box 5"/>
            <p:cNvSpPr txBox="1">
              <a:spLocks noChangeArrowheads="1"/>
            </p:cNvSpPr>
            <p:nvPr/>
          </p:nvSpPr>
          <p:spPr bwMode="auto">
            <a:xfrm>
              <a:off x="432" y="96"/>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solidFill>
                    <a:srgbClr val="CC3300"/>
                  </a:solidFill>
                </a:rPr>
                <a:t>讨论</a:t>
              </a:r>
            </a:p>
          </p:txBody>
        </p:sp>
      </p:grpSp>
      <p:sp>
        <p:nvSpPr>
          <p:cNvPr id="134150" name="Text Box 6"/>
          <p:cNvSpPr txBox="1">
            <a:spLocks noChangeArrowheads="1"/>
          </p:cNvSpPr>
          <p:nvPr/>
        </p:nvSpPr>
        <p:spPr bwMode="auto">
          <a:xfrm>
            <a:off x="0" y="1600200"/>
            <a:ext cx="3429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1</a:t>
            </a:r>
            <a:r>
              <a:rPr lang="zh-CN" altLang="en-US" sz="2800"/>
              <a:t>）无限长螺线管</a:t>
            </a:r>
          </a:p>
        </p:txBody>
      </p:sp>
      <p:graphicFrame>
        <p:nvGraphicFramePr>
          <p:cNvPr id="134151" name="Object 7"/>
          <p:cNvGraphicFramePr>
            <a:graphicFrameLocks noChangeAspect="1"/>
          </p:cNvGraphicFramePr>
          <p:nvPr/>
        </p:nvGraphicFramePr>
        <p:xfrm>
          <a:off x="762000" y="2741613"/>
          <a:ext cx="1905000" cy="519112"/>
        </p:xfrm>
        <a:graphic>
          <a:graphicData uri="http://schemas.openxmlformats.org/presentationml/2006/ole">
            <mc:AlternateContent xmlns:mc="http://schemas.openxmlformats.org/markup-compatibility/2006">
              <mc:Choice xmlns:v="urn:schemas-microsoft-com:vml" Requires="v">
                <p:oleObj spid="_x0000_s46299" name="公式" r:id="rId5" imgW="926698" imgH="253890" progId="Equation.3">
                  <p:embed/>
                </p:oleObj>
              </mc:Choice>
              <mc:Fallback>
                <p:oleObj name="公式" r:id="rId5" imgW="926698"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741613"/>
                        <a:ext cx="19050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2" name="Object 8"/>
          <p:cNvGraphicFramePr>
            <a:graphicFrameLocks noChangeAspect="1"/>
          </p:cNvGraphicFramePr>
          <p:nvPr/>
        </p:nvGraphicFramePr>
        <p:xfrm>
          <a:off x="3048000" y="2589213"/>
          <a:ext cx="1905000" cy="687387"/>
        </p:xfrm>
        <a:graphic>
          <a:graphicData uri="http://schemas.openxmlformats.org/presentationml/2006/ole">
            <mc:AlternateContent xmlns:mc="http://schemas.openxmlformats.org/markup-compatibility/2006">
              <mc:Choice xmlns:v="urn:schemas-microsoft-com:vml" Requires="v">
                <p:oleObj spid="_x0000_s46300" name="公式" r:id="rId7" imgW="634725" imgH="228501" progId="Equation.3">
                  <p:embed/>
                </p:oleObj>
              </mc:Choice>
              <mc:Fallback>
                <p:oleObj name="公式" r:id="rId7" imgW="634725"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2589213"/>
                        <a:ext cx="1905000" cy="687387"/>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53" name="Text Box 9"/>
          <p:cNvSpPr txBox="1">
            <a:spLocks noChangeArrowheads="1"/>
          </p:cNvSpPr>
          <p:nvPr/>
        </p:nvSpPr>
        <p:spPr bwMode="auto">
          <a:xfrm>
            <a:off x="-152400" y="3733800"/>
            <a:ext cx="6934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a:t>
            </a:r>
            <a:r>
              <a:rPr lang="en-US" altLang="zh-CN" sz="2800"/>
              <a:t>2</a:t>
            </a:r>
            <a:r>
              <a:rPr lang="zh-CN" altLang="en-US" sz="2800"/>
              <a:t>）半无限长螺线管端点中心处</a:t>
            </a:r>
            <a:r>
              <a:rPr lang="en-US" altLang="zh-CN" sz="2800"/>
              <a:t>, </a:t>
            </a:r>
            <a:r>
              <a:rPr lang="zh-CN" altLang="en-US" sz="2800"/>
              <a:t>例</a:t>
            </a:r>
            <a:r>
              <a:rPr lang="en-US" altLang="zh-CN" sz="2800" i="1"/>
              <a:t>A</a:t>
            </a:r>
            <a:r>
              <a:rPr lang="en-US" altLang="zh-CN" sz="2800" baseline="-25000"/>
              <a:t>1</a:t>
            </a:r>
            <a:r>
              <a:rPr lang="zh-CN" altLang="en-US" sz="2800"/>
              <a:t>点</a:t>
            </a:r>
          </a:p>
        </p:txBody>
      </p:sp>
      <p:graphicFrame>
        <p:nvGraphicFramePr>
          <p:cNvPr id="134154" name="Object 10"/>
          <p:cNvGraphicFramePr>
            <a:graphicFrameLocks noChangeAspect="1"/>
          </p:cNvGraphicFramePr>
          <p:nvPr/>
        </p:nvGraphicFramePr>
        <p:xfrm>
          <a:off x="777875" y="4667250"/>
          <a:ext cx="1982788" cy="939800"/>
        </p:xfrm>
        <a:graphic>
          <a:graphicData uri="http://schemas.openxmlformats.org/presentationml/2006/ole">
            <mc:AlternateContent xmlns:mc="http://schemas.openxmlformats.org/markup-compatibility/2006">
              <mc:Choice xmlns:v="urn:schemas-microsoft-com:vml" Requires="v">
                <p:oleObj spid="_x0000_s46301" name="公式" r:id="rId9" imgW="965200" imgH="457200" progId="Equation.3">
                  <p:embed/>
                </p:oleObj>
              </mc:Choice>
              <mc:Fallback>
                <p:oleObj name="公式" r:id="rId9" imgW="965200" imgH="457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7875" y="4667250"/>
                        <a:ext cx="1982788"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155" name="Object 11"/>
          <p:cNvGraphicFramePr>
            <a:graphicFrameLocks noChangeAspect="1"/>
          </p:cNvGraphicFramePr>
          <p:nvPr/>
        </p:nvGraphicFramePr>
        <p:xfrm>
          <a:off x="3003550" y="4497388"/>
          <a:ext cx="2254250" cy="1217612"/>
        </p:xfrm>
        <a:graphic>
          <a:graphicData uri="http://schemas.openxmlformats.org/presentationml/2006/ole">
            <mc:AlternateContent xmlns:mc="http://schemas.openxmlformats.org/markup-compatibility/2006">
              <mc:Choice xmlns:v="urn:schemas-microsoft-com:vml" Requires="v">
                <p:oleObj spid="_x0000_s46302" name="公式" r:id="rId11" imgW="748975" imgH="406224" progId="Equation.3">
                  <p:embed/>
                </p:oleObj>
              </mc:Choice>
              <mc:Fallback>
                <p:oleObj name="公式" r:id="rId11" imgW="748975" imgH="40622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03550" y="4497388"/>
                        <a:ext cx="2254250" cy="1217612"/>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0" name="Rectangle 12"/>
          <p:cNvSpPr>
            <a:spLocks noChangeArrowheads="1"/>
          </p:cNvSpPr>
          <p:nvPr/>
        </p:nvSpPr>
        <p:spPr bwMode="auto">
          <a:xfrm>
            <a:off x="5181600" y="533400"/>
            <a:ext cx="3657600" cy="14478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371" name="Rectangle 13"/>
          <p:cNvSpPr>
            <a:spLocks noChangeArrowheads="1"/>
          </p:cNvSpPr>
          <p:nvPr/>
        </p:nvSpPr>
        <p:spPr bwMode="auto">
          <a:xfrm>
            <a:off x="5181600" y="1981200"/>
            <a:ext cx="3657600" cy="3048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372" name="Rectangle 14"/>
          <p:cNvSpPr>
            <a:spLocks noChangeArrowheads="1"/>
          </p:cNvSpPr>
          <p:nvPr/>
        </p:nvSpPr>
        <p:spPr bwMode="auto">
          <a:xfrm>
            <a:off x="5181600" y="228600"/>
            <a:ext cx="3657600" cy="304800"/>
          </a:xfrm>
          <a:prstGeom prst="rect">
            <a:avLst/>
          </a:prstGeom>
          <a:solidFill>
            <a:srgbClr val="FFFFFF"/>
          </a:solidFill>
          <a:ln w="9525">
            <a:solidFill>
              <a:srgbClr val="000000"/>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5373" name="Text Box 15"/>
          <p:cNvSpPr txBox="1">
            <a:spLocks noChangeArrowheads="1"/>
          </p:cNvSpPr>
          <p:nvPr/>
        </p:nvSpPr>
        <p:spPr bwMode="auto">
          <a:xfrm>
            <a:off x="5181600" y="1981200"/>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000" b="0"/>
              <a:t>× × × × × × × × × × ×  </a:t>
            </a:r>
          </a:p>
        </p:txBody>
      </p:sp>
      <p:sp>
        <p:nvSpPr>
          <p:cNvPr id="15374" name="Text Box 16"/>
          <p:cNvSpPr txBox="1">
            <a:spLocks noChangeArrowheads="1"/>
          </p:cNvSpPr>
          <p:nvPr/>
        </p:nvSpPr>
        <p:spPr bwMode="auto">
          <a:xfrm>
            <a:off x="5262563" y="136525"/>
            <a:ext cx="36528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000" b="0"/>
              <a:t>． ． ． ． ． ． ． ． ． ． ． </a:t>
            </a:r>
          </a:p>
        </p:txBody>
      </p:sp>
      <p:sp>
        <p:nvSpPr>
          <p:cNvPr id="15375" name="Line 17"/>
          <p:cNvSpPr>
            <a:spLocks noChangeShapeType="1"/>
          </p:cNvSpPr>
          <p:nvPr/>
        </p:nvSpPr>
        <p:spPr bwMode="auto">
          <a:xfrm>
            <a:off x="5181600" y="1257300"/>
            <a:ext cx="3657600" cy="0"/>
          </a:xfrm>
          <a:prstGeom prst="line">
            <a:avLst/>
          </a:prstGeom>
          <a:noFill/>
          <a:ln w="9525">
            <a:solidFill>
              <a:srgbClr val="000000"/>
            </a:solidFill>
            <a:prstDash val="lgDash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8"/>
          <p:cNvSpPr>
            <a:spLocks noChangeShapeType="1"/>
          </p:cNvSpPr>
          <p:nvPr/>
        </p:nvSpPr>
        <p:spPr bwMode="auto">
          <a:xfrm>
            <a:off x="6019800" y="1295400"/>
            <a:ext cx="609600" cy="0"/>
          </a:xfrm>
          <a:prstGeom prst="line">
            <a:avLst/>
          </a:prstGeom>
          <a:noFill/>
          <a:ln w="5715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Freeform 19"/>
          <p:cNvSpPr>
            <a:spLocks/>
          </p:cNvSpPr>
          <p:nvPr/>
        </p:nvSpPr>
        <p:spPr bwMode="auto">
          <a:xfrm>
            <a:off x="8693150" y="533400"/>
            <a:ext cx="1588" cy="723900"/>
          </a:xfrm>
          <a:custGeom>
            <a:avLst/>
            <a:gdLst>
              <a:gd name="T0" fmla="*/ 0 w 1"/>
              <a:gd name="T1" fmla="*/ 0 h 456"/>
              <a:gd name="T2" fmla="*/ 0 w 1"/>
              <a:gd name="T3" fmla="*/ 2147483646 h 456"/>
              <a:gd name="T4" fmla="*/ 0 60000 65536"/>
              <a:gd name="T5" fmla="*/ 0 60000 65536"/>
              <a:gd name="T6" fmla="*/ 0 w 1"/>
              <a:gd name="T7" fmla="*/ 0 h 456"/>
              <a:gd name="T8" fmla="*/ 1 w 1"/>
              <a:gd name="T9" fmla="*/ 456 h 456"/>
            </a:gdLst>
            <a:ahLst/>
            <a:cxnLst>
              <a:cxn ang="T4">
                <a:pos x="T0" y="T1"/>
              </a:cxn>
              <a:cxn ang="T5">
                <a:pos x="T2" y="T3"/>
              </a:cxn>
            </a:cxnLst>
            <a:rect l="T6" t="T7" r="T8" b="T9"/>
            <a:pathLst>
              <a:path w="1" h="456">
                <a:moveTo>
                  <a:pt x="0" y="0"/>
                </a:moveTo>
                <a:lnTo>
                  <a:pt x="0" y="456"/>
                </a:lnTo>
              </a:path>
            </a:pathLst>
          </a:custGeom>
          <a:noFill/>
          <a:ln w="9525">
            <a:solidFill>
              <a:srgbClr val="000000"/>
            </a:solidFill>
            <a:round/>
            <a:headEnd type="arrow"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78" name="Text Box 20"/>
          <p:cNvSpPr txBox="1">
            <a:spLocks noChangeArrowheads="1"/>
          </p:cNvSpPr>
          <p:nvPr/>
        </p:nvSpPr>
        <p:spPr bwMode="auto">
          <a:xfrm>
            <a:off x="8285163" y="600075"/>
            <a:ext cx="40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b="0" i="1"/>
              <a:t>R</a:t>
            </a:r>
          </a:p>
        </p:txBody>
      </p:sp>
      <p:sp>
        <p:nvSpPr>
          <p:cNvPr id="15379" name="Freeform 21"/>
          <p:cNvSpPr>
            <a:spLocks/>
          </p:cNvSpPr>
          <p:nvPr/>
        </p:nvSpPr>
        <p:spPr bwMode="auto">
          <a:xfrm>
            <a:off x="5181600" y="542925"/>
            <a:ext cx="838200" cy="723900"/>
          </a:xfrm>
          <a:custGeom>
            <a:avLst/>
            <a:gdLst>
              <a:gd name="T0" fmla="*/ 2147483646 w 528"/>
              <a:gd name="T1" fmla="*/ 2147483646 h 456"/>
              <a:gd name="T2" fmla="*/ 0 w 528"/>
              <a:gd name="T3" fmla="*/ 0 h 456"/>
              <a:gd name="T4" fmla="*/ 0 60000 65536"/>
              <a:gd name="T5" fmla="*/ 0 60000 65536"/>
              <a:gd name="T6" fmla="*/ 0 w 528"/>
              <a:gd name="T7" fmla="*/ 0 h 456"/>
              <a:gd name="T8" fmla="*/ 528 w 528"/>
              <a:gd name="T9" fmla="*/ 456 h 456"/>
            </a:gdLst>
            <a:ahLst/>
            <a:cxnLst>
              <a:cxn ang="T4">
                <a:pos x="T0" y="T1"/>
              </a:cxn>
              <a:cxn ang="T5">
                <a:pos x="T2" y="T3"/>
              </a:cxn>
            </a:cxnLst>
            <a:rect l="T6" t="T7" r="T8" b="T9"/>
            <a:pathLst>
              <a:path w="528" h="456">
                <a:moveTo>
                  <a:pt x="528" y="456"/>
                </a:moveTo>
                <a:lnTo>
                  <a:pt x="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0" name="Freeform 22"/>
          <p:cNvSpPr>
            <a:spLocks/>
          </p:cNvSpPr>
          <p:nvPr/>
        </p:nvSpPr>
        <p:spPr bwMode="auto">
          <a:xfrm>
            <a:off x="5791200" y="1060450"/>
            <a:ext cx="390525" cy="196850"/>
          </a:xfrm>
          <a:custGeom>
            <a:avLst/>
            <a:gdLst>
              <a:gd name="T0" fmla="*/ 2147483646 w 246"/>
              <a:gd name="T1" fmla="*/ 2147483646 h 124"/>
              <a:gd name="T2" fmla="*/ 2147483646 w 246"/>
              <a:gd name="T3" fmla="*/ 2147483646 h 124"/>
              <a:gd name="T4" fmla="*/ 2147483646 w 246"/>
              <a:gd name="T5" fmla="*/ 0 h 124"/>
              <a:gd name="T6" fmla="*/ 0 w 246"/>
              <a:gd name="T7" fmla="*/ 2147483646 h 124"/>
              <a:gd name="T8" fmla="*/ 0 60000 65536"/>
              <a:gd name="T9" fmla="*/ 0 60000 65536"/>
              <a:gd name="T10" fmla="*/ 0 60000 65536"/>
              <a:gd name="T11" fmla="*/ 0 60000 65536"/>
              <a:gd name="T12" fmla="*/ 0 w 246"/>
              <a:gd name="T13" fmla="*/ 0 h 124"/>
              <a:gd name="T14" fmla="*/ 246 w 246"/>
              <a:gd name="T15" fmla="*/ 124 h 124"/>
            </a:gdLst>
            <a:ahLst/>
            <a:cxnLst>
              <a:cxn ang="T8">
                <a:pos x="T0" y="T1"/>
              </a:cxn>
              <a:cxn ang="T9">
                <a:pos x="T2" y="T3"/>
              </a:cxn>
              <a:cxn ang="T10">
                <a:pos x="T4" y="T5"/>
              </a:cxn>
              <a:cxn ang="T11">
                <a:pos x="T6" y="T7"/>
              </a:cxn>
            </a:cxnLst>
            <a:rect l="T12" t="T13" r="T14" b="T15"/>
            <a:pathLst>
              <a:path w="246" h="124">
                <a:moveTo>
                  <a:pt x="246" y="124"/>
                </a:moveTo>
                <a:lnTo>
                  <a:pt x="180" y="28"/>
                </a:lnTo>
                <a:lnTo>
                  <a:pt x="72" y="0"/>
                </a:lnTo>
                <a:lnTo>
                  <a:pt x="0" y="4"/>
                </a:lnTo>
              </a:path>
            </a:pathLst>
          </a:custGeom>
          <a:noFill/>
          <a:ln w="381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1" name="Text Box 23"/>
          <p:cNvSpPr txBox="1">
            <a:spLocks noChangeArrowheads="1"/>
          </p:cNvSpPr>
          <p:nvPr/>
        </p:nvSpPr>
        <p:spPr bwMode="auto">
          <a:xfrm>
            <a:off x="5562600" y="533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CC3300"/>
                </a:solidFill>
              </a:rPr>
              <a:t>θ</a:t>
            </a:r>
            <a:r>
              <a:rPr lang="en-US" altLang="zh-CN" sz="2800" i="1" baseline="-25000">
                <a:solidFill>
                  <a:srgbClr val="CC3300"/>
                </a:solidFill>
              </a:rPr>
              <a:t>1</a:t>
            </a:r>
            <a:endParaRPr lang="en-US" altLang="zh-CN" sz="2800" i="1">
              <a:solidFill>
                <a:srgbClr val="CC3300"/>
              </a:solidFill>
            </a:endParaRPr>
          </a:p>
        </p:txBody>
      </p:sp>
      <p:sp>
        <p:nvSpPr>
          <p:cNvPr id="15382" name="Freeform 24"/>
          <p:cNvSpPr>
            <a:spLocks/>
          </p:cNvSpPr>
          <p:nvPr/>
        </p:nvSpPr>
        <p:spPr bwMode="auto">
          <a:xfrm>
            <a:off x="6029325" y="542925"/>
            <a:ext cx="2809875" cy="742950"/>
          </a:xfrm>
          <a:custGeom>
            <a:avLst/>
            <a:gdLst>
              <a:gd name="T0" fmla="*/ 0 w 1770"/>
              <a:gd name="T1" fmla="*/ 2147483646 h 468"/>
              <a:gd name="T2" fmla="*/ 2147483646 w 1770"/>
              <a:gd name="T3" fmla="*/ 0 h 468"/>
              <a:gd name="T4" fmla="*/ 0 60000 65536"/>
              <a:gd name="T5" fmla="*/ 0 60000 65536"/>
              <a:gd name="T6" fmla="*/ 0 w 1770"/>
              <a:gd name="T7" fmla="*/ 0 h 468"/>
              <a:gd name="T8" fmla="*/ 1770 w 1770"/>
              <a:gd name="T9" fmla="*/ 468 h 468"/>
            </a:gdLst>
            <a:ahLst/>
            <a:cxnLst>
              <a:cxn ang="T4">
                <a:pos x="T0" y="T1"/>
              </a:cxn>
              <a:cxn ang="T5">
                <a:pos x="T2" y="T3"/>
              </a:cxn>
            </a:cxnLst>
            <a:rect l="T6" t="T7" r="T8" b="T9"/>
            <a:pathLst>
              <a:path w="1770" h="468">
                <a:moveTo>
                  <a:pt x="0" y="468"/>
                </a:moveTo>
                <a:lnTo>
                  <a:pt x="17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3" name="Freeform 25"/>
          <p:cNvSpPr>
            <a:spLocks/>
          </p:cNvSpPr>
          <p:nvPr/>
        </p:nvSpPr>
        <p:spPr bwMode="auto">
          <a:xfrm>
            <a:off x="7391400" y="914400"/>
            <a:ext cx="82550" cy="333375"/>
          </a:xfrm>
          <a:custGeom>
            <a:avLst/>
            <a:gdLst>
              <a:gd name="T0" fmla="*/ 2147483646 w 52"/>
              <a:gd name="T1" fmla="*/ 2147483646 h 210"/>
              <a:gd name="T2" fmla="*/ 2147483646 w 52"/>
              <a:gd name="T3" fmla="*/ 2147483646 h 210"/>
              <a:gd name="T4" fmla="*/ 2147483646 w 52"/>
              <a:gd name="T5" fmla="*/ 2147483646 h 210"/>
              <a:gd name="T6" fmla="*/ 2147483646 w 52"/>
              <a:gd name="T7" fmla="*/ 2147483646 h 210"/>
              <a:gd name="T8" fmla="*/ 0 w 52"/>
              <a:gd name="T9" fmla="*/ 0 h 210"/>
              <a:gd name="T10" fmla="*/ 0 60000 65536"/>
              <a:gd name="T11" fmla="*/ 0 60000 65536"/>
              <a:gd name="T12" fmla="*/ 0 60000 65536"/>
              <a:gd name="T13" fmla="*/ 0 60000 65536"/>
              <a:gd name="T14" fmla="*/ 0 60000 65536"/>
              <a:gd name="T15" fmla="*/ 0 w 52"/>
              <a:gd name="T16" fmla="*/ 0 h 210"/>
              <a:gd name="T17" fmla="*/ 52 w 52"/>
              <a:gd name="T18" fmla="*/ 210 h 210"/>
            </a:gdLst>
            <a:ahLst/>
            <a:cxnLst>
              <a:cxn ang="T10">
                <a:pos x="T0" y="T1"/>
              </a:cxn>
              <a:cxn ang="T11">
                <a:pos x="T2" y="T3"/>
              </a:cxn>
              <a:cxn ang="T12">
                <a:pos x="T4" y="T5"/>
              </a:cxn>
              <a:cxn ang="T13">
                <a:pos x="T6" y="T7"/>
              </a:cxn>
              <a:cxn ang="T14">
                <a:pos x="T8" y="T9"/>
              </a:cxn>
            </a:cxnLst>
            <a:rect l="T15" t="T16" r="T17" b="T18"/>
            <a:pathLst>
              <a:path w="52" h="210">
                <a:moveTo>
                  <a:pt x="42" y="210"/>
                </a:moveTo>
                <a:lnTo>
                  <a:pt x="52" y="172"/>
                </a:lnTo>
                <a:lnTo>
                  <a:pt x="48" y="102"/>
                </a:lnTo>
                <a:lnTo>
                  <a:pt x="44" y="56"/>
                </a:lnTo>
                <a:lnTo>
                  <a:pt x="0" y="0"/>
                </a:lnTo>
              </a:path>
            </a:pathLst>
          </a:custGeom>
          <a:noFill/>
          <a:ln w="38100">
            <a:solidFill>
              <a:srgbClr val="FF66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84" name="Text Box 26"/>
          <p:cNvSpPr txBox="1">
            <a:spLocks noChangeArrowheads="1"/>
          </p:cNvSpPr>
          <p:nvPr/>
        </p:nvSpPr>
        <p:spPr bwMode="auto">
          <a:xfrm>
            <a:off x="7345363" y="700088"/>
            <a:ext cx="655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CC3300"/>
                </a:solidFill>
              </a:rPr>
              <a:t>θ</a:t>
            </a:r>
            <a:r>
              <a:rPr lang="en-US" altLang="zh-CN" sz="2800" i="1" baseline="-25000">
                <a:solidFill>
                  <a:srgbClr val="CC3300"/>
                </a:solidFill>
              </a:rPr>
              <a:t>2</a:t>
            </a:r>
            <a:endParaRPr lang="en-US" altLang="zh-CN" sz="2800" i="1">
              <a:solidFill>
                <a:srgbClr val="CC3300"/>
              </a:solidFill>
            </a:endParaRPr>
          </a:p>
        </p:txBody>
      </p:sp>
      <p:grpSp>
        <p:nvGrpSpPr>
          <p:cNvPr id="3" name="Group 27"/>
          <p:cNvGrpSpPr>
            <a:grpSpLocks/>
          </p:cNvGrpSpPr>
          <p:nvPr/>
        </p:nvGrpSpPr>
        <p:grpSpPr bwMode="auto">
          <a:xfrm>
            <a:off x="4724400" y="533400"/>
            <a:ext cx="1143000" cy="1006475"/>
            <a:chOff x="3216" y="384"/>
            <a:chExt cx="720" cy="634"/>
          </a:xfrm>
        </p:grpSpPr>
        <p:sp>
          <p:nvSpPr>
            <p:cNvPr id="15387" name="Text Box 28"/>
            <p:cNvSpPr txBox="1">
              <a:spLocks noChangeArrowheads="1"/>
            </p:cNvSpPr>
            <p:nvPr/>
          </p:nvSpPr>
          <p:spPr bwMode="auto">
            <a:xfrm>
              <a:off x="3408" y="384"/>
              <a:ext cx="2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6000">
                  <a:solidFill>
                    <a:srgbClr val="CC3300"/>
                  </a:solidFill>
                </a:rPr>
                <a:t>.</a:t>
              </a:r>
            </a:p>
          </p:txBody>
        </p:sp>
        <p:sp>
          <p:nvSpPr>
            <p:cNvPr id="15388" name="Text Box 29"/>
            <p:cNvSpPr txBox="1">
              <a:spLocks noChangeArrowheads="1"/>
            </p:cNvSpPr>
            <p:nvPr/>
          </p:nvSpPr>
          <p:spPr bwMode="auto">
            <a:xfrm>
              <a:off x="3216" y="432"/>
              <a:ext cx="7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800" i="1">
                  <a:solidFill>
                    <a:srgbClr val="CC3300"/>
                  </a:solidFill>
                </a:rPr>
                <a:t>A</a:t>
              </a:r>
              <a:r>
                <a:rPr lang="en-US" altLang="zh-CN" sz="2800" i="1" baseline="-25000">
                  <a:solidFill>
                    <a:srgbClr val="CC3300"/>
                  </a:solidFill>
                </a:rPr>
                <a:t>1</a:t>
              </a:r>
              <a:endParaRPr lang="en-US" altLang="zh-CN" sz="2800" i="1">
                <a:solidFill>
                  <a:srgbClr val="CC3300"/>
                </a:solidFill>
              </a:endParaRPr>
            </a:p>
          </p:txBody>
        </p:sp>
      </p:grpSp>
      <p:graphicFrame>
        <p:nvGraphicFramePr>
          <p:cNvPr id="15386" name="Object 30"/>
          <p:cNvGraphicFramePr>
            <a:graphicFrameLocks noChangeAspect="1"/>
          </p:cNvGraphicFramePr>
          <p:nvPr/>
        </p:nvGraphicFramePr>
        <p:xfrm>
          <a:off x="6172200" y="1371600"/>
          <a:ext cx="392113" cy="457200"/>
        </p:xfrm>
        <a:graphic>
          <a:graphicData uri="http://schemas.openxmlformats.org/presentationml/2006/ole">
            <mc:AlternateContent xmlns:mc="http://schemas.openxmlformats.org/markup-compatibility/2006">
              <mc:Choice xmlns:v="urn:schemas-microsoft-com:vml" Requires="v">
                <p:oleObj spid="_x0000_s46303" name="公式" r:id="rId13" imgW="164957" imgH="190335" progId="Equation.3">
                  <p:embed/>
                </p:oleObj>
              </mc:Choice>
              <mc:Fallback>
                <p:oleObj name="公式" r:id="rId13" imgW="164957"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72200" y="1371600"/>
                        <a:ext cx="392113"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24011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0" fill="hold"/>
                                        <p:tgtEl>
                                          <p:spTgt spid="2"/>
                                        </p:tgtEl>
                                        <p:attrNameLst>
                                          <p:attrName>ppt_w</p:attrName>
                                        </p:attrNameLst>
                                      </p:cBhvr>
                                      <p:tavLst>
                                        <p:tav tm="0" fmla="#ppt_w*sin(2.5*pi*$)">
                                          <p:val>
                                            <p:fltVal val="0"/>
                                          </p:val>
                                        </p:tav>
                                        <p:tav tm="100000">
                                          <p:val>
                                            <p:fltVal val="1"/>
                                          </p:val>
                                        </p:tav>
                                      </p:tavLst>
                                    </p:anim>
                                    <p:anim calcmode="lin" valueType="num">
                                      <p:cBhvr>
                                        <p:cTn id="8" dur="5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4150"/>
                                        </p:tgtEl>
                                        <p:attrNameLst>
                                          <p:attrName>style.visibility</p:attrName>
                                        </p:attrNameLst>
                                      </p:cBhvr>
                                      <p:to>
                                        <p:strVal val="visible"/>
                                      </p:to>
                                    </p:set>
                                    <p:animEffect transition="in" filter="wipe(left)">
                                      <p:cBhvr>
                                        <p:cTn id="13" dur="500"/>
                                        <p:tgtEl>
                                          <p:spTgt spid="13415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34151"/>
                                        </p:tgtEl>
                                        <p:attrNameLst>
                                          <p:attrName>style.visibility</p:attrName>
                                        </p:attrNameLst>
                                      </p:cBhvr>
                                      <p:to>
                                        <p:strVal val="visible"/>
                                      </p:to>
                                    </p:set>
                                    <p:animEffect transition="in" filter="wipe(left)">
                                      <p:cBhvr>
                                        <p:cTn id="18" dur="500"/>
                                        <p:tgtEl>
                                          <p:spTgt spid="13415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3" presetClass="entr" presetSubtype="16" fill="hold" nodeType="clickEffect">
                                  <p:stCondLst>
                                    <p:cond delay="0"/>
                                  </p:stCondLst>
                                  <p:childTnLst>
                                    <p:set>
                                      <p:cBhvr>
                                        <p:cTn id="22" dur="1" fill="hold">
                                          <p:stCondLst>
                                            <p:cond delay="0"/>
                                          </p:stCondLst>
                                        </p:cTn>
                                        <p:tgtEl>
                                          <p:spTgt spid="134152"/>
                                        </p:tgtEl>
                                        <p:attrNameLst>
                                          <p:attrName>style.visibility</p:attrName>
                                        </p:attrNameLst>
                                      </p:cBhvr>
                                      <p:to>
                                        <p:strVal val="visible"/>
                                      </p:to>
                                    </p:set>
                                    <p:anim calcmode="lin" valueType="num">
                                      <p:cBhvr>
                                        <p:cTn id="23" dur="500" fill="hold"/>
                                        <p:tgtEl>
                                          <p:spTgt spid="134152"/>
                                        </p:tgtEl>
                                        <p:attrNameLst>
                                          <p:attrName>ppt_w</p:attrName>
                                        </p:attrNameLst>
                                      </p:cBhvr>
                                      <p:tavLst>
                                        <p:tav tm="0">
                                          <p:val>
                                            <p:fltVal val="0"/>
                                          </p:val>
                                        </p:tav>
                                        <p:tav tm="100000">
                                          <p:val>
                                            <p:strVal val="#ppt_w"/>
                                          </p:val>
                                        </p:tav>
                                      </p:tavLst>
                                    </p:anim>
                                    <p:anim calcmode="lin" valueType="num">
                                      <p:cBhvr>
                                        <p:cTn id="24" dur="500" fill="hold"/>
                                        <p:tgtEl>
                                          <p:spTgt spid="134152"/>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34153"/>
                                        </p:tgtEl>
                                        <p:attrNameLst>
                                          <p:attrName>style.visibility</p:attrName>
                                        </p:attrNameLst>
                                      </p:cBhvr>
                                      <p:to>
                                        <p:strVal val="visible"/>
                                      </p:to>
                                    </p:set>
                                    <p:animEffect transition="in" filter="wipe(left)">
                                      <p:cBhvr>
                                        <p:cTn id="29" dur="500"/>
                                        <p:tgtEl>
                                          <p:spTgt spid="134153"/>
                                        </p:tgtEl>
                                      </p:cBhvr>
                                    </p:animEffect>
                                  </p:childTnLst>
                                </p:cTn>
                              </p:par>
                            </p:childTnLst>
                          </p:cTn>
                        </p:par>
                        <p:par>
                          <p:cTn id="30" fill="hold" nodeType="afterGroup">
                            <p:stCondLst>
                              <p:cond delay="500"/>
                            </p:stCondLst>
                            <p:childTnLst>
                              <p:par>
                                <p:cTn id="31" presetID="22" presetClass="entr" presetSubtype="8" fill="hold" nodeType="after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4154"/>
                                        </p:tgtEl>
                                        <p:attrNameLst>
                                          <p:attrName>style.visibility</p:attrName>
                                        </p:attrNameLst>
                                      </p:cBhvr>
                                      <p:to>
                                        <p:strVal val="visible"/>
                                      </p:to>
                                    </p:set>
                                    <p:animEffect transition="in" filter="wipe(left)">
                                      <p:cBhvr>
                                        <p:cTn id="38" dur="500"/>
                                        <p:tgtEl>
                                          <p:spTgt spid="1341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34155"/>
                                        </p:tgtEl>
                                        <p:attrNameLst>
                                          <p:attrName>style.visibility</p:attrName>
                                        </p:attrNameLst>
                                      </p:cBhvr>
                                      <p:to>
                                        <p:strVal val="visible"/>
                                      </p:to>
                                    </p:set>
                                    <p:animEffect transition="in" filter="wipe(left)">
                                      <p:cBhvr>
                                        <p:cTn id="43" dur="500"/>
                                        <p:tgtEl>
                                          <p:spTgt spid="134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0" grpId="0" autoUpdateAnimBg="0"/>
      <p:bldP spid="134153"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descr="永恒"/>
          <p:cNvSpPr>
            <a:spLocks noChangeArrowheads="1"/>
          </p:cNvSpPr>
          <p:nvPr/>
        </p:nvSpPr>
        <p:spPr bwMode="auto">
          <a:xfrm>
            <a:off x="4800600" y="4495800"/>
            <a:ext cx="4343400" cy="1981200"/>
          </a:xfrm>
          <a:prstGeom prst="rect">
            <a:avLst/>
          </a:prstGeom>
          <a:blipFill dpi="0" rotWithShape="0">
            <a:blip r:embed="rId4"/>
            <a:srcRect/>
            <a:tile tx="0" ty="0" sx="100000" sy="100000" flip="none" algn="tl"/>
          </a:blipFill>
          <a:ln w="9525">
            <a:solidFill>
              <a:srgbClr val="000000"/>
            </a:solidFill>
            <a:prstDash val="lgDashDot"/>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5171" name="Rectangle 3" descr="羊皮纸"/>
          <p:cNvSpPr>
            <a:spLocks noChangeArrowheads="1"/>
          </p:cNvSpPr>
          <p:nvPr/>
        </p:nvSpPr>
        <p:spPr bwMode="auto">
          <a:xfrm>
            <a:off x="4800600" y="1371600"/>
            <a:ext cx="4343400" cy="3124200"/>
          </a:xfrm>
          <a:prstGeom prst="rect">
            <a:avLst/>
          </a:prstGeom>
          <a:blipFill dpi="0" rotWithShape="0">
            <a:blip r:embed="rId5"/>
            <a:srcRect/>
            <a:tile tx="0" ty="0" sx="100000" sy="100000" flip="none" algn="tl"/>
          </a:blipFill>
          <a:ln w="9525">
            <a:solidFill>
              <a:srgbClr val="000000"/>
            </a:solidFill>
            <a:prstDash val="lgDashDot"/>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6388" name="Text Box 4"/>
          <p:cNvSpPr txBox="1">
            <a:spLocks noChangeArrowheads="1"/>
          </p:cNvSpPr>
          <p:nvPr/>
        </p:nvSpPr>
        <p:spPr bwMode="auto">
          <a:xfrm>
            <a:off x="76200" y="106363"/>
            <a:ext cx="605631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a:solidFill>
                  <a:srgbClr val="CC3300"/>
                </a:solidFill>
              </a:rPr>
              <a:t>*</a:t>
            </a:r>
            <a:r>
              <a:rPr lang="zh-CN" altLang="en-US">
                <a:solidFill>
                  <a:srgbClr val="CC3300"/>
                </a:solidFill>
              </a:rPr>
              <a:t>运动电荷的磁场</a:t>
            </a:r>
          </a:p>
          <a:p>
            <a:pPr>
              <a:spcBef>
                <a:spcPct val="0"/>
              </a:spcBef>
              <a:buFontTx/>
              <a:buNone/>
            </a:pPr>
            <a:r>
              <a:rPr lang="en-US" altLang="zh-CN" sz="2400">
                <a:solidFill>
                  <a:srgbClr val="CC3300"/>
                </a:solidFill>
              </a:rPr>
              <a:t>The Magnetic Field of Moving Point Charges</a:t>
            </a:r>
          </a:p>
        </p:txBody>
      </p:sp>
      <p:graphicFrame>
        <p:nvGraphicFramePr>
          <p:cNvPr id="135173" name="Object 5"/>
          <p:cNvGraphicFramePr>
            <a:graphicFrameLocks/>
          </p:cNvGraphicFramePr>
          <p:nvPr/>
        </p:nvGraphicFramePr>
        <p:xfrm>
          <a:off x="6553200" y="381000"/>
          <a:ext cx="2438400" cy="1030288"/>
        </p:xfrm>
        <a:graphic>
          <a:graphicData uri="http://schemas.openxmlformats.org/presentationml/2006/ole">
            <mc:AlternateContent xmlns:mc="http://schemas.openxmlformats.org/markup-compatibility/2006">
              <mc:Choice xmlns:v="urn:schemas-microsoft-com:vml" Requires="v">
                <p:oleObj spid="_x0000_s47394" name="公式" r:id="rId6" imgW="1000176" imgH="419100" progId="Equation.3">
                  <p:embed/>
                </p:oleObj>
              </mc:Choice>
              <mc:Fallback>
                <p:oleObj name="公式" r:id="rId6" imgW="1000176" imgH="419100" progId="Equation.3">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53200" y="381000"/>
                        <a:ext cx="2438400" cy="103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5174" name="AutoShape 6"/>
          <p:cNvSpPr>
            <a:spLocks noChangeArrowheads="1"/>
          </p:cNvSpPr>
          <p:nvPr/>
        </p:nvSpPr>
        <p:spPr bwMode="auto">
          <a:xfrm rot="2640368">
            <a:off x="5715000" y="2057400"/>
            <a:ext cx="838200" cy="2209800"/>
          </a:xfrm>
          <a:prstGeom prst="can">
            <a:avLst>
              <a:gd name="adj" fmla="val 65909"/>
            </a:avLst>
          </a:prstGeom>
          <a:solidFill>
            <a:srgbClr val="FFFFFF"/>
          </a:solidFill>
          <a:ln w="12700">
            <a:solidFill>
              <a:srgbClr val="3333FF"/>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5175" name="Line 7"/>
          <p:cNvSpPr>
            <a:spLocks noChangeShapeType="1"/>
          </p:cNvSpPr>
          <p:nvPr/>
        </p:nvSpPr>
        <p:spPr bwMode="auto">
          <a:xfrm flipV="1">
            <a:off x="5410200" y="32766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76" name="Freeform 8"/>
          <p:cNvSpPr>
            <a:spLocks/>
          </p:cNvSpPr>
          <p:nvPr/>
        </p:nvSpPr>
        <p:spPr bwMode="auto">
          <a:xfrm>
            <a:off x="5943600" y="1798638"/>
            <a:ext cx="593725" cy="563562"/>
          </a:xfrm>
          <a:custGeom>
            <a:avLst/>
            <a:gdLst>
              <a:gd name="T0" fmla="*/ 0 w 374"/>
              <a:gd name="T1" fmla="*/ 2147483646 h 355"/>
              <a:gd name="T2" fmla="*/ 2147483646 w 374"/>
              <a:gd name="T3" fmla="*/ 0 h 355"/>
              <a:gd name="T4" fmla="*/ 0 60000 65536"/>
              <a:gd name="T5" fmla="*/ 0 60000 65536"/>
              <a:gd name="T6" fmla="*/ 0 w 374"/>
              <a:gd name="T7" fmla="*/ 0 h 355"/>
              <a:gd name="T8" fmla="*/ 374 w 374"/>
              <a:gd name="T9" fmla="*/ 355 h 355"/>
            </a:gdLst>
            <a:ahLst/>
            <a:cxnLst>
              <a:cxn ang="T4">
                <a:pos x="T0" y="T1"/>
              </a:cxn>
              <a:cxn ang="T5">
                <a:pos x="T2" y="T3"/>
              </a:cxn>
            </a:cxnLst>
            <a:rect l="T6" t="T7" r="T8" b="T9"/>
            <a:pathLst>
              <a:path w="374" h="355">
                <a:moveTo>
                  <a:pt x="0" y="355"/>
                </a:moveTo>
                <a:lnTo>
                  <a:pt x="374" y="0"/>
                </a:ln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177" name="Text Box 9"/>
          <p:cNvSpPr txBox="1">
            <a:spLocks noChangeArrowheads="1"/>
          </p:cNvSpPr>
          <p:nvPr/>
        </p:nvSpPr>
        <p:spPr bwMode="auto">
          <a:xfrm>
            <a:off x="5867400" y="1752600"/>
            <a:ext cx="379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endParaRPr lang="en-US" altLang="zh-CN" sz="2400"/>
          </a:p>
        </p:txBody>
      </p:sp>
      <p:sp>
        <p:nvSpPr>
          <p:cNvPr id="135178" name="Text Box 10"/>
          <p:cNvSpPr txBox="1">
            <a:spLocks noChangeArrowheads="1"/>
          </p:cNvSpPr>
          <p:nvPr/>
        </p:nvSpPr>
        <p:spPr bwMode="auto">
          <a:xfrm>
            <a:off x="6705600" y="24384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en-US" altLang="zh-CN" sz="2400" i="1"/>
              <a:t>S</a:t>
            </a:r>
            <a:endParaRPr lang="en-US" altLang="zh-CN" sz="2400"/>
          </a:p>
        </p:txBody>
      </p:sp>
      <p:sp>
        <p:nvSpPr>
          <p:cNvPr id="135179" name="Line 11"/>
          <p:cNvSpPr>
            <a:spLocks noChangeShapeType="1"/>
          </p:cNvSpPr>
          <p:nvPr/>
        </p:nvSpPr>
        <p:spPr bwMode="auto">
          <a:xfrm flipH="1">
            <a:off x="6019800" y="2971800"/>
            <a:ext cx="1143000" cy="1219200"/>
          </a:xfrm>
          <a:prstGeom prst="line">
            <a:avLst/>
          </a:prstGeom>
          <a:noFill/>
          <a:ln w="952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0" name="Text Box 12"/>
          <p:cNvSpPr txBox="1">
            <a:spLocks noChangeArrowheads="1"/>
          </p:cNvSpPr>
          <p:nvPr/>
        </p:nvSpPr>
        <p:spPr bwMode="auto">
          <a:xfrm>
            <a:off x="6473825" y="3429000"/>
            <a:ext cx="460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dl</a:t>
            </a:r>
            <a:endParaRPr lang="en-US" altLang="zh-CN" sz="2800"/>
          </a:p>
        </p:txBody>
      </p:sp>
      <p:sp>
        <p:nvSpPr>
          <p:cNvPr id="135181" name="Line 13"/>
          <p:cNvSpPr>
            <a:spLocks noChangeShapeType="1"/>
          </p:cNvSpPr>
          <p:nvPr/>
        </p:nvSpPr>
        <p:spPr bwMode="auto">
          <a:xfrm flipV="1">
            <a:off x="5867400" y="28194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2" name="Line 14"/>
          <p:cNvSpPr>
            <a:spLocks noChangeShapeType="1"/>
          </p:cNvSpPr>
          <p:nvPr/>
        </p:nvSpPr>
        <p:spPr bwMode="auto">
          <a:xfrm flipV="1">
            <a:off x="5486400" y="35052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3" name="Line 15"/>
          <p:cNvSpPr>
            <a:spLocks noChangeShapeType="1"/>
          </p:cNvSpPr>
          <p:nvPr/>
        </p:nvSpPr>
        <p:spPr bwMode="auto">
          <a:xfrm flipV="1">
            <a:off x="5715000" y="35814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4" name="Line 16"/>
          <p:cNvSpPr>
            <a:spLocks noChangeShapeType="1"/>
          </p:cNvSpPr>
          <p:nvPr/>
        </p:nvSpPr>
        <p:spPr bwMode="auto">
          <a:xfrm flipV="1">
            <a:off x="5791200" y="31242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5" name="Line 17"/>
          <p:cNvSpPr>
            <a:spLocks noChangeShapeType="1"/>
          </p:cNvSpPr>
          <p:nvPr/>
        </p:nvSpPr>
        <p:spPr bwMode="auto">
          <a:xfrm flipV="1">
            <a:off x="6172200" y="31242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6" name="Line 18"/>
          <p:cNvSpPr>
            <a:spLocks noChangeShapeType="1"/>
          </p:cNvSpPr>
          <p:nvPr/>
        </p:nvSpPr>
        <p:spPr bwMode="auto">
          <a:xfrm flipV="1">
            <a:off x="6248400" y="2819400"/>
            <a:ext cx="304800" cy="304800"/>
          </a:xfrm>
          <a:prstGeom prst="line">
            <a:avLst/>
          </a:prstGeom>
          <a:noFill/>
          <a:ln w="38100">
            <a:solidFill>
              <a:srgbClr val="CC00C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5187" name="Text Box 19"/>
          <p:cNvSpPr txBox="1">
            <a:spLocks noChangeArrowheads="1"/>
          </p:cNvSpPr>
          <p:nvPr/>
        </p:nvSpPr>
        <p:spPr bwMode="auto">
          <a:xfrm>
            <a:off x="6629400" y="1752600"/>
            <a:ext cx="1701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I = n q S v</a:t>
            </a:r>
          </a:p>
        </p:txBody>
      </p:sp>
      <p:sp>
        <p:nvSpPr>
          <p:cNvPr id="135188" name="Text Box 20"/>
          <p:cNvSpPr txBox="1">
            <a:spLocks noChangeArrowheads="1"/>
          </p:cNvSpPr>
          <p:nvPr/>
        </p:nvSpPr>
        <p:spPr bwMode="auto">
          <a:xfrm>
            <a:off x="228600" y="1189038"/>
            <a:ext cx="268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单个电荷的磁场</a:t>
            </a:r>
          </a:p>
        </p:txBody>
      </p:sp>
      <p:graphicFrame>
        <p:nvGraphicFramePr>
          <p:cNvPr id="135189" name="Object 21"/>
          <p:cNvGraphicFramePr>
            <a:graphicFrameLocks/>
          </p:cNvGraphicFramePr>
          <p:nvPr/>
        </p:nvGraphicFramePr>
        <p:xfrm>
          <a:off x="304800" y="1600200"/>
          <a:ext cx="3708400" cy="1825625"/>
        </p:xfrm>
        <a:graphic>
          <a:graphicData uri="http://schemas.openxmlformats.org/presentationml/2006/ole">
            <mc:AlternateContent xmlns:mc="http://schemas.openxmlformats.org/markup-compatibility/2006">
              <mc:Choice xmlns:v="urn:schemas-microsoft-com:vml" Requires="v">
                <p:oleObj spid="_x0000_s47395" name="公式" r:id="rId8" imgW="1038208" imgH="523943" progId="Equation.3">
                  <p:embed/>
                </p:oleObj>
              </mc:Choice>
              <mc:Fallback>
                <p:oleObj name="公式" r:id="rId8" imgW="1038208" imgH="523943" progId="Equation.3">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1600200"/>
                        <a:ext cx="3708400" cy="182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90" name="Object 22"/>
          <p:cNvGraphicFramePr>
            <a:graphicFrameLocks/>
          </p:cNvGraphicFramePr>
          <p:nvPr/>
        </p:nvGraphicFramePr>
        <p:xfrm>
          <a:off x="381000" y="3581400"/>
          <a:ext cx="2743200" cy="1295400"/>
        </p:xfrm>
        <a:graphic>
          <a:graphicData uri="http://schemas.openxmlformats.org/presentationml/2006/ole">
            <mc:AlternateContent xmlns:mc="http://schemas.openxmlformats.org/markup-compatibility/2006">
              <mc:Choice xmlns:v="urn:schemas-microsoft-com:vml" Requires="v">
                <p:oleObj spid="_x0000_s47396" name="公式" r:id="rId10" imgW="790592" imgH="342900" progId="Equation.3">
                  <p:embed/>
                </p:oleObj>
              </mc:Choice>
              <mc:Fallback>
                <p:oleObj name="公式" r:id="rId10" imgW="790592" imgH="342900" progId="Equation.3">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 y="3581400"/>
                        <a:ext cx="2743200" cy="12954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5191" name="Object 23"/>
          <p:cNvGraphicFramePr>
            <a:graphicFrameLocks noChangeAspect="1"/>
          </p:cNvGraphicFramePr>
          <p:nvPr/>
        </p:nvGraphicFramePr>
        <p:xfrm>
          <a:off x="5257800" y="2667000"/>
          <a:ext cx="423863" cy="614363"/>
        </p:xfrm>
        <a:graphic>
          <a:graphicData uri="http://schemas.openxmlformats.org/presentationml/2006/ole">
            <mc:AlternateContent xmlns:mc="http://schemas.openxmlformats.org/markup-compatibility/2006">
              <mc:Choice xmlns:v="urn:schemas-microsoft-com:vml" Requires="v">
                <p:oleObj spid="_x0000_s47397" name="公式" r:id="rId12" imgW="114151" imgH="164885" progId="Equation.3">
                  <p:embed/>
                </p:oleObj>
              </mc:Choice>
              <mc:Fallback>
                <p:oleObj name="公式" r:id="rId12" imgW="114151" imgH="16488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57800" y="2667000"/>
                        <a:ext cx="423863" cy="61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192" name="Text Box 24"/>
          <p:cNvSpPr txBox="1">
            <a:spLocks noChangeArrowheads="1"/>
          </p:cNvSpPr>
          <p:nvPr/>
        </p:nvSpPr>
        <p:spPr bwMode="auto">
          <a:xfrm>
            <a:off x="6477000" y="3886200"/>
            <a:ext cx="1917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a:t> </a:t>
            </a:r>
            <a:r>
              <a:rPr lang="en-US" altLang="zh-CN" i="1"/>
              <a:t>dN = nsdl</a:t>
            </a:r>
            <a:endParaRPr lang="en-US" altLang="zh-CN"/>
          </a:p>
        </p:txBody>
      </p:sp>
      <p:sp>
        <p:nvSpPr>
          <p:cNvPr id="135193" name="Oval 25"/>
          <p:cNvSpPr>
            <a:spLocks noChangeArrowheads="1"/>
          </p:cNvSpPr>
          <p:nvPr/>
        </p:nvSpPr>
        <p:spPr bwMode="auto">
          <a:xfrm>
            <a:off x="7620000" y="2895600"/>
            <a:ext cx="144463" cy="144463"/>
          </a:xfrm>
          <a:prstGeom prst="ellipse">
            <a:avLst/>
          </a:prstGeom>
          <a:solidFill>
            <a:srgbClr val="CC3300"/>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5194" name="Text Box 26"/>
          <p:cNvSpPr txBox="1">
            <a:spLocks noChangeArrowheads="1"/>
          </p:cNvSpPr>
          <p:nvPr/>
        </p:nvSpPr>
        <p:spPr bwMode="auto">
          <a:xfrm>
            <a:off x="7772400" y="2667000"/>
            <a:ext cx="3698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P</a:t>
            </a:r>
            <a:endParaRPr lang="en-US" altLang="zh-CN" sz="2400"/>
          </a:p>
        </p:txBody>
      </p:sp>
      <p:sp>
        <p:nvSpPr>
          <p:cNvPr id="135195" name="Oval 27"/>
          <p:cNvSpPr>
            <a:spLocks noChangeArrowheads="1"/>
          </p:cNvSpPr>
          <p:nvPr/>
        </p:nvSpPr>
        <p:spPr bwMode="auto">
          <a:xfrm>
            <a:off x="5878513" y="5334000"/>
            <a:ext cx="287337" cy="28733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5196" name="Text Box 28"/>
          <p:cNvSpPr txBox="1">
            <a:spLocks noChangeArrowheads="1"/>
          </p:cNvSpPr>
          <p:nvPr/>
        </p:nvSpPr>
        <p:spPr bwMode="auto">
          <a:xfrm>
            <a:off x="5621338" y="4846638"/>
            <a:ext cx="361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q</a:t>
            </a:r>
          </a:p>
        </p:txBody>
      </p:sp>
      <p:sp>
        <p:nvSpPr>
          <p:cNvPr id="135197" name="Oval 29"/>
          <p:cNvSpPr>
            <a:spLocks noChangeArrowheads="1"/>
          </p:cNvSpPr>
          <p:nvPr/>
        </p:nvSpPr>
        <p:spPr bwMode="auto">
          <a:xfrm>
            <a:off x="7707313" y="5867400"/>
            <a:ext cx="144462" cy="144463"/>
          </a:xfrm>
          <a:prstGeom prst="ellipse">
            <a:avLst/>
          </a:prstGeom>
          <a:solidFill>
            <a:srgbClr val="FFFF00"/>
          </a:solidFill>
          <a:ln w="9525">
            <a:solidFill>
              <a:schemeClr val="tx1"/>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5198" name="Text Box 30"/>
          <p:cNvSpPr txBox="1">
            <a:spLocks noChangeArrowheads="1"/>
          </p:cNvSpPr>
          <p:nvPr/>
        </p:nvSpPr>
        <p:spPr bwMode="auto">
          <a:xfrm>
            <a:off x="7783513" y="5638800"/>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P</a:t>
            </a:r>
            <a:endParaRPr lang="en-US" altLang="zh-CN" sz="2400"/>
          </a:p>
        </p:txBody>
      </p:sp>
      <p:sp>
        <p:nvSpPr>
          <p:cNvPr id="135199" name="Freeform 31"/>
          <p:cNvSpPr>
            <a:spLocks/>
          </p:cNvSpPr>
          <p:nvPr/>
        </p:nvSpPr>
        <p:spPr bwMode="auto">
          <a:xfrm>
            <a:off x="6030913" y="5476875"/>
            <a:ext cx="1743075" cy="466725"/>
          </a:xfrm>
          <a:custGeom>
            <a:avLst/>
            <a:gdLst>
              <a:gd name="T0" fmla="*/ 0 w 1098"/>
              <a:gd name="T1" fmla="*/ 0 h 294"/>
              <a:gd name="T2" fmla="*/ 2147483646 w 1098"/>
              <a:gd name="T3" fmla="*/ 2147483646 h 294"/>
              <a:gd name="T4" fmla="*/ 0 60000 65536"/>
              <a:gd name="T5" fmla="*/ 0 60000 65536"/>
              <a:gd name="T6" fmla="*/ 0 w 1098"/>
              <a:gd name="T7" fmla="*/ 0 h 294"/>
              <a:gd name="T8" fmla="*/ 1098 w 1098"/>
              <a:gd name="T9" fmla="*/ 294 h 294"/>
            </a:gdLst>
            <a:ahLst/>
            <a:cxnLst>
              <a:cxn ang="T4">
                <a:pos x="T0" y="T1"/>
              </a:cxn>
              <a:cxn ang="T5">
                <a:pos x="T2" y="T3"/>
              </a:cxn>
            </a:cxnLst>
            <a:rect l="T6" t="T7" r="T8" b="T9"/>
            <a:pathLst>
              <a:path w="1098" h="294">
                <a:moveTo>
                  <a:pt x="0" y="0"/>
                </a:moveTo>
                <a:lnTo>
                  <a:pt x="1098" y="294"/>
                </a:lnTo>
              </a:path>
            </a:pathLst>
          </a:custGeom>
          <a:noFill/>
          <a:ln w="38100">
            <a:solidFill>
              <a:srgbClr val="CC0099"/>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5200" name="Line 32"/>
          <p:cNvSpPr>
            <a:spLocks noChangeShapeType="1"/>
          </p:cNvSpPr>
          <p:nvPr/>
        </p:nvSpPr>
        <p:spPr bwMode="auto">
          <a:xfrm flipV="1">
            <a:off x="6030913" y="5105400"/>
            <a:ext cx="762000" cy="3810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35201" name="Object 33"/>
          <p:cNvGraphicFramePr>
            <a:graphicFrameLocks noChangeAspect="1"/>
          </p:cNvGraphicFramePr>
          <p:nvPr/>
        </p:nvGraphicFramePr>
        <p:xfrm>
          <a:off x="6259513" y="4876800"/>
          <a:ext cx="322262" cy="468313"/>
        </p:xfrm>
        <a:graphic>
          <a:graphicData uri="http://schemas.openxmlformats.org/presentationml/2006/ole">
            <mc:AlternateContent xmlns:mc="http://schemas.openxmlformats.org/markup-compatibility/2006">
              <mc:Choice xmlns:v="urn:schemas-microsoft-com:vml" Requires="v">
                <p:oleObj spid="_x0000_s47398" name="公式" r:id="rId14" imgW="114151" imgH="164885" progId="Equation.3">
                  <p:embed/>
                </p:oleObj>
              </mc:Choice>
              <mc:Fallback>
                <p:oleObj name="公式" r:id="rId14" imgW="114151" imgH="164885"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59513" y="4876800"/>
                        <a:ext cx="322262"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5202" name="Object 34"/>
          <p:cNvGraphicFramePr>
            <a:graphicFrameLocks noChangeAspect="1"/>
          </p:cNvGraphicFramePr>
          <p:nvPr/>
        </p:nvGraphicFramePr>
        <p:xfrm>
          <a:off x="7021513" y="5351463"/>
          <a:ext cx="322262" cy="431800"/>
        </p:xfrm>
        <a:graphic>
          <a:graphicData uri="http://schemas.openxmlformats.org/presentationml/2006/ole">
            <mc:AlternateContent xmlns:mc="http://schemas.openxmlformats.org/markup-compatibility/2006">
              <mc:Choice xmlns:v="urn:schemas-microsoft-com:vml" Requires="v">
                <p:oleObj spid="_x0000_s47399" name="公式" r:id="rId15" imgW="114151" imgH="152202" progId="Equation.3">
                  <p:embed/>
                </p:oleObj>
              </mc:Choice>
              <mc:Fallback>
                <p:oleObj name="公式" r:id="rId15" imgW="114151" imgH="152202"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021513" y="5351463"/>
                        <a:ext cx="322262"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03" name="Text Box 35"/>
          <p:cNvSpPr txBox="1">
            <a:spLocks noChangeArrowheads="1"/>
          </p:cNvSpPr>
          <p:nvPr/>
        </p:nvSpPr>
        <p:spPr bwMode="auto">
          <a:xfrm>
            <a:off x="309563" y="5573713"/>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方向：</a:t>
            </a:r>
          </a:p>
        </p:txBody>
      </p:sp>
      <p:sp>
        <p:nvSpPr>
          <p:cNvPr id="135204" name="AutoShape 36"/>
          <p:cNvSpPr>
            <a:spLocks/>
          </p:cNvSpPr>
          <p:nvPr/>
        </p:nvSpPr>
        <p:spPr bwMode="auto">
          <a:xfrm>
            <a:off x="1273175" y="5410200"/>
            <a:ext cx="304800" cy="990600"/>
          </a:xfrm>
          <a:prstGeom prst="leftBrace">
            <a:avLst>
              <a:gd name="adj1" fmla="val 27083"/>
              <a:gd name="adj2" fmla="val 50000"/>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5205" name="Text Box 37"/>
          <p:cNvSpPr txBox="1">
            <a:spLocks noChangeArrowheads="1"/>
          </p:cNvSpPr>
          <p:nvPr/>
        </p:nvSpPr>
        <p:spPr bwMode="auto">
          <a:xfrm>
            <a:off x="1579563" y="5249863"/>
            <a:ext cx="9350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 q</a:t>
            </a:r>
            <a:r>
              <a:rPr lang="zh-CN" altLang="en-US" sz="2400"/>
              <a:t>＞</a:t>
            </a:r>
            <a:r>
              <a:rPr lang="en-US" altLang="zh-CN" sz="2800"/>
              <a:t>0</a:t>
            </a:r>
            <a:endParaRPr lang="en-US" altLang="zh-CN" sz="2400"/>
          </a:p>
        </p:txBody>
      </p:sp>
      <p:graphicFrame>
        <p:nvGraphicFramePr>
          <p:cNvPr id="135206" name="Object 38"/>
          <p:cNvGraphicFramePr>
            <a:graphicFrameLocks noChangeAspect="1"/>
          </p:cNvGraphicFramePr>
          <p:nvPr/>
        </p:nvGraphicFramePr>
        <p:xfrm>
          <a:off x="3101975" y="5173663"/>
          <a:ext cx="977900" cy="617537"/>
        </p:xfrm>
        <a:graphic>
          <a:graphicData uri="http://schemas.openxmlformats.org/presentationml/2006/ole">
            <mc:AlternateContent xmlns:mc="http://schemas.openxmlformats.org/markup-compatibility/2006">
              <mc:Choice xmlns:v="urn:schemas-microsoft-com:vml" Requires="v">
                <p:oleObj spid="_x0000_s47400" name="公式" r:id="rId17" imgW="279158" imgH="177646" progId="Equation.3">
                  <p:embed/>
                </p:oleObj>
              </mc:Choice>
              <mc:Fallback>
                <p:oleObj name="公式" r:id="rId17" imgW="279158" imgH="177646"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101975" y="5173663"/>
                        <a:ext cx="977900" cy="617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5207" name="Text Box 39"/>
          <p:cNvSpPr txBox="1">
            <a:spLocks noChangeArrowheads="1"/>
          </p:cNvSpPr>
          <p:nvPr/>
        </p:nvSpPr>
        <p:spPr bwMode="auto">
          <a:xfrm>
            <a:off x="1577975" y="6096000"/>
            <a:ext cx="93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t> q</a:t>
            </a:r>
            <a:r>
              <a:rPr lang="zh-CN" altLang="en-US" sz="2400"/>
              <a:t>＜</a:t>
            </a:r>
            <a:r>
              <a:rPr lang="en-US" altLang="zh-CN" sz="2800"/>
              <a:t>0</a:t>
            </a:r>
            <a:endParaRPr lang="en-US" altLang="zh-CN" sz="2400"/>
          </a:p>
        </p:txBody>
      </p:sp>
      <p:graphicFrame>
        <p:nvGraphicFramePr>
          <p:cNvPr id="135208" name="Object 40"/>
          <p:cNvGraphicFramePr>
            <a:graphicFrameLocks noChangeAspect="1"/>
          </p:cNvGraphicFramePr>
          <p:nvPr/>
        </p:nvGraphicFramePr>
        <p:xfrm>
          <a:off x="2971800" y="5943600"/>
          <a:ext cx="1239838" cy="617538"/>
        </p:xfrm>
        <a:graphic>
          <a:graphicData uri="http://schemas.openxmlformats.org/presentationml/2006/ole">
            <mc:AlternateContent xmlns:mc="http://schemas.openxmlformats.org/markup-compatibility/2006">
              <mc:Choice xmlns:v="urn:schemas-microsoft-com:vml" Requires="v">
                <p:oleObj spid="_x0000_s47401" name="公式" r:id="rId19" imgW="355138" imgH="177569" progId="Equation.3">
                  <p:embed/>
                </p:oleObj>
              </mc:Choice>
              <mc:Fallback>
                <p:oleObj name="公式" r:id="rId19" imgW="355138" imgH="17756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71800" y="5943600"/>
                        <a:ext cx="1239838" cy="617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86008305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5173"/>
                                        </p:tgtEl>
                                        <p:attrNameLst>
                                          <p:attrName>style.visibility</p:attrName>
                                        </p:attrNameLst>
                                      </p:cBhvr>
                                      <p:to>
                                        <p:strVal val="visible"/>
                                      </p:to>
                                    </p:set>
                                    <p:animEffect transition="in" filter="wipe(left)">
                                      <p:cBhvr>
                                        <p:cTn id="7" dur="500"/>
                                        <p:tgtEl>
                                          <p:spTgt spid="1351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5174"/>
                                        </p:tgtEl>
                                        <p:attrNameLst>
                                          <p:attrName>style.visibility</p:attrName>
                                        </p:attrNameLst>
                                      </p:cBhvr>
                                      <p:to>
                                        <p:strVal val="visible"/>
                                      </p:to>
                                    </p:set>
                                  </p:childTnLst>
                                </p:cTn>
                              </p:par>
                            </p:childTnLst>
                          </p:cTn>
                        </p:par>
                        <p:par>
                          <p:cTn id="12" fill="hold" nodeType="afterGroup">
                            <p:stCondLst>
                              <p:cond delay="500"/>
                            </p:stCondLst>
                            <p:childTnLst>
                              <p:par>
                                <p:cTn id="13" presetID="1" presetClass="entr" presetSubtype="0" fill="hold" grpId="0" nodeType="afterEffect">
                                  <p:stCondLst>
                                    <p:cond delay="0"/>
                                  </p:stCondLst>
                                  <p:childTnLst>
                                    <p:set>
                                      <p:cBhvr>
                                        <p:cTn id="14" dur="1" fill="hold">
                                          <p:stCondLst>
                                            <p:cond delay="499"/>
                                          </p:stCondLst>
                                        </p:cTn>
                                        <p:tgtEl>
                                          <p:spTgt spid="135175"/>
                                        </p:tgtEl>
                                        <p:attrNameLst>
                                          <p:attrName>style.visibility</p:attrName>
                                        </p:attrNameLst>
                                      </p:cBhvr>
                                      <p:to>
                                        <p:strVal val="visible"/>
                                      </p:to>
                                    </p:se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135176"/>
                                        </p:tgtEl>
                                        <p:attrNameLst>
                                          <p:attrName>style.visibility</p:attrName>
                                        </p:attrNameLst>
                                      </p:cBhvr>
                                      <p:to>
                                        <p:strVal val="visible"/>
                                      </p:to>
                                    </p:set>
                                  </p:childTnLst>
                                </p:cTn>
                              </p:par>
                            </p:childTnLst>
                          </p:cTn>
                        </p:par>
                        <p:par>
                          <p:cTn id="18" fill="hold" nodeType="afterGroup">
                            <p:stCondLst>
                              <p:cond delay="1500"/>
                            </p:stCondLst>
                            <p:childTnLst>
                              <p:par>
                                <p:cTn id="19" presetID="1" presetClass="entr" presetSubtype="0" fill="hold" grpId="0" nodeType="afterEffect">
                                  <p:stCondLst>
                                    <p:cond delay="0"/>
                                  </p:stCondLst>
                                  <p:childTnLst>
                                    <p:set>
                                      <p:cBhvr>
                                        <p:cTn id="20" dur="1" fill="hold">
                                          <p:stCondLst>
                                            <p:cond delay="499"/>
                                          </p:stCondLst>
                                        </p:cTn>
                                        <p:tgtEl>
                                          <p:spTgt spid="135177"/>
                                        </p:tgtEl>
                                        <p:attrNameLst>
                                          <p:attrName>style.visibility</p:attrName>
                                        </p:attrNameLst>
                                      </p:cBhvr>
                                      <p:to>
                                        <p:strVal val="visible"/>
                                      </p:to>
                                    </p:set>
                                  </p:childTnLst>
                                </p:cTn>
                              </p:par>
                            </p:childTnLst>
                          </p:cTn>
                        </p:par>
                        <p:par>
                          <p:cTn id="21" fill="hold" nodeType="afterGroup">
                            <p:stCondLst>
                              <p:cond delay="2000"/>
                            </p:stCondLst>
                            <p:childTnLst>
                              <p:par>
                                <p:cTn id="22" presetID="1" presetClass="entr" presetSubtype="0" fill="hold" grpId="0" nodeType="afterEffect">
                                  <p:stCondLst>
                                    <p:cond delay="0"/>
                                  </p:stCondLst>
                                  <p:childTnLst>
                                    <p:set>
                                      <p:cBhvr>
                                        <p:cTn id="23" dur="1" fill="hold">
                                          <p:stCondLst>
                                            <p:cond delay="499"/>
                                          </p:stCondLst>
                                        </p:cTn>
                                        <p:tgtEl>
                                          <p:spTgt spid="135178"/>
                                        </p:tgtEl>
                                        <p:attrNameLst>
                                          <p:attrName>style.visibility</p:attrName>
                                        </p:attrNameLst>
                                      </p:cBhvr>
                                      <p:to>
                                        <p:strVal val="visible"/>
                                      </p:to>
                                    </p:set>
                                  </p:childTnLst>
                                </p:cTn>
                              </p:par>
                            </p:childTnLst>
                          </p:cTn>
                        </p:par>
                        <p:par>
                          <p:cTn id="24" fill="hold" nodeType="afterGroup">
                            <p:stCondLst>
                              <p:cond delay="2500"/>
                            </p:stCondLst>
                            <p:childTnLst>
                              <p:par>
                                <p:cTn id="25" presetID="1" presetClass="entr" presetSubtype="0" fill="hold" grpId="0" nodeType="afterEffect">
                                  <p:stCondLst>
                                    <p:cond delay="0"/>
                                  </p:stCondLst>
                                  <p:childTnLst>
                                    <p:set>
                                      <p:cBhvr>
                                        <p:cTn id="26" dur="1" fill="hold">
                                          <p:stCondLst>
                                            <p:cond delay="499"/>
                                          </p:stCondLst>
                                        </p:cTn>
                                        <p:tgtEl>
                                          <p:spTgt spid="135179"/>
                                        </p:tgtEl>
                                        <p:attrNameLst>
                                          <p:attrName>style.visibility</p:attrName>
                                        </p:attrNameLst>
                                      </p:cBhvr>
                                      <p:to>
                                        <p:strVal val="visible"/>
                                      </p:to>
                                    </p:set>
                                  </p:childTnLst>
                                </p:cTn>
                              </p:par>
                            </p:childTnLst>
                          </p:cTn>
                        </p:par>
                        <p:par>
                          <p:cTn id="27" fill="hold" nodeType="afterGroup">
                            <p:stCondLst>
                              <p:cond delay="3000"/>
                            </p:stCondLst>
                            <p:childTnLst>
                              <p:par>
                                <p:cTn id="28" presetID="1" presetClass="entr" presetSubtype="0" fill="hold" grpId="0" nodeType="afterEffect">
                                  <p:stCondLst>
                                    <p:cond delay="0"/>
                                  </p:stCondLst>
                                  <p:childTnLst>
                                    <p:set>
                                      <p:cBhvr>
                                        <p:cTn id="29" dur="1" fill="hold">
                                          <p:stCondLst>
                                            <p:cond delay="499"/>
                                          </p:stCondLst>
                                        </p:cTn>
                                        <p:tgtEl>
                                          <p:spTgt spid="135180"/>
                                        </p:tgtEl>
                                        <p:attrNameLst>
                                          <p:attrName>style.visibility</p:attrName>
                                        </p:attrNameLst>
                                      </p:cBhvr>
                                      <p:to>
                                        <p:strVal val="visible"/>
                                      </p:to>
                                    </p:set>
                                  </p:childTnLst>
                                </p:cTn>
                              </p:par>
                            </p:childTnLst>
                          </p:cTn>
                        </p:par>
                        <p:par>
                          <p:cTn id="30" fill="hold" nodeType="afterGroup">
                            <p:stCondLst>
                              <p:cond delay="3500"/>
                            </p:stCondLst>
                            <p:childTnLst>
                              <p:par>
                                <p:cTn id="31" presetID="1" presetClass="entr" presetSubtype="0" fill="hold" grpId="0" nodeType="afterEffect">
                                  <p:stCondLst>
                                    <p:cond delay="0"/>
                                  </p:stCondLst>
                                  <p:childTnLst>
                                    <p:set>
                                      <p:cBhvr>
                                        <p:cTn id="32" dur="1" fill="hold">
                                          <p:stCondLst>
                                            <p:cond delay="499"/>
                                          </p:stCondLst>
                                        </p:cTn>
                                        <p:tgtEl>
                                          <p:spTgt spid="135181"/>
                                        </p:tgtEl>
                                        <p:attrNameLst>
                                          <p:attrName>style.visibility</p:attrName>
                                        </p:attrNameLst>
                                      </p:cBhvr>
                                      <p:to>
                                        <p:strVal val="visible"/>
                                      </p:to>
                                    </p:set>
                                  </p:childTnLst>
                                </p:cTn>
                              </p:par>
                            </p:childTnLst>
                          </p:cTn>
                        </p:par>
                        <p:par>
                          <p:cTn id="33" fill="hold" nodeType="afterGroup">
                            <p:stCondLst>
                              <p:cond delay="4000"/>
                            </p:stCondLst>
                            <p:childTnLst>
                              <p:par>
                                <p:cTn id="34" presetID="1" presetClass="entr" presetSubtype="0" fill="hold" grpId="0" nodeType="afterEffect">
                                  <p:stCondLst>
                                    <p:cond delay="0"/>
                                  </p:stCondLst>
                                  <p:childTnLst>
                                    <p:set>
                                      <p:cBhvr>
                                        <p:cTn id="35" dur="1" fill="hold">
                                          <p:stCondLst>
                                            <p:cond delay="499"/>
                                          </p:stCondLst>
                                        </p:cTn>
                                        <p:tgtEl>
                                          <p:spTgt spid="135182"/>
                                        </p:tgtEl>
                                        <p:attrNameLst>
                                          <p:attrName>style.visibility</p:attrName>
                                        </p:attrNameLst>
                                      </p:cBhvr>
                                      <p:to>
                                        <p:strVal val="visible"/>
                                      </p:to>
                                    </p:set>
                                  </p:childTnLst>
                                </p:cTn>
                              </p:par>
                            </p:childTnLst>
                          </p:cTn>
                        </p:par>
                        <p:par>
                          <p:cTn id="36" fill="hold" nodeType="afterGroup">
                            <p:stCondLst>
                              <p:cond delay="4500"/>
                            </p:stCondLst>
                            <p:childTnLst>
                              <p:par>
                                <p:cTn id="37" presetID="1" presetClass="entr" presetSubtype="0" fill="hold" grpId="0" nodeType="afterEffect">
                                  <p:stCondLst>
                                    <p:cond delay="0"/>
                                  </p:stCondLst>
                                  <p:childTnLst>
                                    <p:set>
                                      <p:cBhvr>
                                        <p:cTn id="38" dur="1" fill="hold">
                                          <p:stCondLst>
                                            <p:cond delay="499"/>
                                          </p:stCondLst>
                                        </p:cTn>
                                        <p:tgtEl>
                                          <p:spTgt spid="135183"/>
                                        </p:tgtEl>
                                        <p:attrNameLst>
                                          <p:attrName>style.visibility</p:attrName>
                                        </p:attrNameLst>
                                      </p:cBhvr>
                                      <p:to>
                                        <p:strVal val="visible"/>
                                      </p:to>
                                    </p:set>
                                  </p:childTnLst>
                                </p:cTn>
                              </p:par>
                            </p:childTnLst>
                          </p:cTn>
                        </p:par>
                        <p:par>
                          <p:cTn id="39" fill="hold" nodeType="afterGroup">
                            <p:stCondLst>
                              <p:cond delay="5000"/>
                            </p:stCondLst>
                            <p:childTnLst>
                              <p:par>
                                <p:cTn id="40" presetID="1" presetClass="entr" presetSubtype="0" fill="hold" grpId="0" nodeType="afterEffect">
                                  <p:stCondLst>
                                    <p:cond delay="0"/>
                                  </p:stCondLst>
                                  <p:childTnLst>
                                    <p:set>
                                      <p:cBhvr>
                                        <p:cTn id="41" dur="1" fill="hold">
                                          <p:stCondLst>
                                            <p:cond delay="499"/>
                                          </p:stCondLst>
                                        </p:cTn>
                                        <p:tgtEl>
                                          <p:spTgt spid="135184"/>
                                        </p:tgtEl>
                                        <p:attrNameLst>
                                          <p:attrName>style.visibility</p:attrName>
                                        </p:attrNameLst>
                                      </p:cBhvr>
                                      <p:to>
                                        <p:strVal val="visible"/>
                                      </p:to>
                                    </p:set>
                                  </p:childTnLst>
                                </p:cTn>
                              </p:par>
                            </p:childTnLst>
                          </p:cTn>
                        </p:par>
                        <p:par>
                          <p:cTn id="42" fill="hold" nodeType="afterGroup">
                            <p:stCondLst>
                              <p:cond delay="5500"/>
                            </p:stCondLst>
                            <p:childTnLst>
                              <p:par>
                                <p:cTn id="43" presetID="1" presetClass="entr" presetSubtype="0" fill="hold" grpId="0" nodeType="afterEffect">
                                  <p:stCondLst>
                                    <p:cond delay="0"/>
                                  </p:stCondLst>
                                  <p:childTnLst>
                                    <p:set>
                                      <p:cBhvr>
                                        <p:cTn id="44" dur="1" fill="hold">
                                          <p:stCondLst>
                                            <p:cond delay="499"/>
                                          </p:stCondLst>
                                        </p:cTn>
                                        <p:tgtEl>
                                          <p:spTgt spid="135185"/>
                                        </p:tgtEl>
                                        <p:attrNameLst>
                                          <p:attrName>style.visibility</p:attrName>
                                        </p:attrNameLst>
                                      </p:cBhvr>
                                      <p:to>
                                        <p:strVal val="visible"/>
                                      </p:to>
                                    </p:set>
                                  </p:childTnLst>
                                </p:cTn>
                              </p:par>
                            </p:childTnLst>
                          </p:cTn>
                        </p:par>
                        <p:par>
                          <p:cTn id="45" fill="hold" nodeType="afterGroup">
                            <p:stCondLst>
                              <p:cond delay="6000"/>
                            </p:stCondLst>
                            <p:childTnLst>
                              <p:par>
                                <p:cTn id="46" presetID="1" presetClass="entr" presetSubtype="0" fill="hold" grpId="0" nodeType="afterEffect">
                                  <p:stCondLst>
                                    <p:cond delay="0"/>
                                  </p:stCondLst>
                                  <p:childTnLst>
                                    <p:set>
                                      <p:cBhvr>
                                        <p:cTn id="47" dur="1" fill="hold">
                                          <p:stCondLst>
                                            <p:cond delay="499"/>
                                          </p:stCondLst>
                                        </p:cTn>
                                        <p:tgtEl>
                                          <p:spTgt spid="135186"/>
                                        </p:tgtEl>
                                        <p:attrNameLst>
                                          <p:attrName>style.visibility</p:attrName>
                                        </p:attrNameLst>
                                      </p:cBhvr>
                                      <p:to>
                                        <p:strVal val="visible"/>
                                      </p:to>
                                    </p:set>
                                  </p:childTnLst>
                                </p:cTn>
                              </p:par>
                            </p:childTnLst>
                          </p:cTn>
                        </p:par>
                        <p:par>
                          <p:cTn id="48" fill="hold" nodeType="afterGroup">
                            <p:stCondLst>
                              <p:cond delay="6500"/>
                            </p:stCondLst>
                            <p:childTnLst>
                              <p:par>
                                <p:cTn id="49" presetID="1" presetClass="entr" presetSubtype="0" fill="hold" nodeType="afterEffect">
                                  <p:stCondLst>
                                    <p:cond delay="0"/>
                                  </p:stCondLst>
                                  <p:childTnLst>
                                    <p:set>
                                      <p:cBhvr>
                                        <p:cTn id="50" dur="1" fill="hold">
                                          <p:stCondLst>
                                            <p:cond delay="499"/>
                                          </p:stCondLst>
                                        </p:cTn>
                                        <p:tgtEl>
                                          <p:spTgt spid="135191"/>
                                        </p:tgtEl>
                                        <p:attrNameLst>
                                          <p:attrName>style.visibility</p:attrName>
                                        </p:attrNameLst>
                                      </p:cBhvr>
                                      <p:to>
                                        <p:strVal val="visible"/>
                                      </p:to>
                                    </p:set>
                                  </p:childTnLst>
                                </p:cTn>
                              </p:par>
                            </p:childTnLst>
                          </p:cTn>
                        </p:par>
                        <p:par>
                          <p:cTn id="51" fill="hold" nodeType="afterGroup">
                            <p:stCondLst>
                              <p:cond delay="7000"/>
                            </p:stCondLst>
                            <p:childTnLst>
                              <p:par>
                                <p:cTn id="52" presetID="1" presetClass="entr" presetSubtype="0" fill="hold" grpId="0" nodeType="afterEffect">
                                  <p:stCondLst>
                                    <p:cond delay="0"/>
                                  </p:stCondLst>
                                  <p:childTnLst>
                                    <p:set>
                                      <p:cBhvr>
                                        <p:cTn id="53" dur="1" fill="hold">
                                          <p:stCondLst>
                                            <p:cond delay="499"/>
                                          </p:stCondLst>
                                        </p:cTn>
                                        <p:tgtEl>
                                          <p:spTgt spid="135194"/>
                                        </p:tgtEl>
                                        <p:attrNameLst>
                                          <p:attrName>style.visibility</p:attrName>
                                        </p:attrNameLst>
                                      </p:cBhvr>
                                      <p:to>
                                        <p:strVal val="visible"/>
                                      </p:to>
                                    </p:set>
                                  </p:childTnLst>
                                </p:cTn>
                              </p:par>
                            </p:childTnLst>
                          </p:cTn>
                        </p:par>
                        <p:par>
                          <p:cTn id="54" fill="hold" nodeType="afterGroup">
                            <p:stCondLst>
                              <p:cond delay="7500"/>
                            </p:stCondLst>
                            <p:childTnLst>
                              <p:par>
                                <p:cTn id="55" presetID="1" presetClass="entr" presetSubtype="0" fill="hold" grpId="0" nodeType="afterEffect">
                                  <p:stCondLst>
                                    <p:cond delay="0"/>
                                  </p:stCondLst>
                                  <p:childTnLst>
                                    <p:set>
                                      <p:cBhvr>
                                        <p:cTn id="56" dur="1" fill="hold">
                                          <p:stCondLst>
                                            <p:cond delay="499"/>
                                          </p:stCondLst>
                                        </p:cTn>
                                        <p:tgtEl>
                                          <p:spTgt spid="135193"/>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3518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499"/>
                                          </p:stCondLst>
                                        </p:cTn>
                                        <p:tgtEl>
                                          <p:spTgt spid="135192"/>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499"/>
                                          </p:stCondLst>
                                        </p:cTn>
                                        <p:tgtEl>
                                          <p:spTgt spid="13518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35189"/>
                                        </p:tgtEl>
                                        <p:attrNameLst>
                                          <p:attrName>style.visibility</p:attrName>
                                        </p:attrNameLst>
                                      </p:cBhvr>
                                      <p:to>
                                        <p:strVal val="visible"/>
                                      </p:to>
                                    </p:set>
                                    <p:animEffect transition="in" filter="wipe(left)">
                                      <p:cBhvr>
                                        <p:cTn id="73" dur="500"/>
                                        <p:tgtEl>
                                          <p:spTgt spid="135189"/>
                                        </p:tgtEl>
                                      </p:cBhvr>
                                    </p:animEffect>
                                  </p:childTnLst>
                                </p:cTn>
                              </p:par>
                            </p:childTnLst>
                          </p:cTn>
                        </p:par>
                        <p:par>
                          <p:cTn id="74" fill="hold" nodeType="afterGroup">
                            <p:stCondLst>
                              <p:cond delay="500"/>
                            </p:stCondLst>
                            <p:childTnLst>
                              <p:par>
                                <p:cTn id="75" presetID="1" presetClass="entr" presetSubtype="0" fill="hold" grpId="0" nodeType="afterEffect">
                                  <p:stCondLst>
                                    <p:cond delay="0"/>
                                  </p:stCondLst>
                                  <p:childTnLst>
                                    <p:set>
                                      <p:cBhvr>
                                        <p:cTn id="76" dur="1" fill="hold">
                                          <p:stCondLst>
                                            <p:cond delay="499"/>
                                          </p:stCondLst>
                                        </p:cTn>
                                        <p:tgtEl>
                                          <p:spTgt spid="13517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8" fill="hold" nodeType="clickEffect">
                                  <p:stCondLst>
                                    <p:cond delay="0"/>
                                  </p:stCondLst>
                                  <p:childTnLst>
                                    <p:set>
                                      <p:cBhvr>
                                        <p:cTn id="80" dur="1" fill="hold">
                                          <p:stCondLst>
                                            <p:cond delay="0"/>
                                          </p:stCondLst>
                                        </p:cTn>
                                        <p:tgtEl>
                                          <p:spTgt spid="135190"/>
                                        </p:tgtEl>
                                        <p:attrNameLst>
                                          <p:attrName>style.visibility</p:attrName>
                                        </p:attrNameLst>
                                      </p:cBhvr>
                                      <p:to>
                                        <p:strVal val="visible"/>
                                      </p:to>
                                    </p:set>
                                    <p:animEffect transition="in" filter="wipe(left)">
                                      <p:cBhvr>
                                        <p:cTn id="81" dur="500"/>
                                        <p:tgtEl>
                                          <p:spTgt spid="135190"/>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1" presetClass="entr" presetSubtype="0" fill="hold" grpId="0" nodeType="clickEffect">
                                  <p:stCondLst>
                                    <p:cond delay="0"/>
                                  </p:stCondLst>
                                  <p:childTnLst>
                                    <p:set>
                                      <p:cBhvr>
                                        <p:cTn id="85" dur="1" fill="hold">
                                          <p:stCondLst>
                                            <p:cond delay="499"/>
                                          </p:stCondLst>
                                        </p:cTn>
                                        <p:tgtEl>
                                          <p:spTgt spid="135195"/>
                                        </p:tgtEl>
                                        <p:attrNameLst>
                                          <p:attrName>style.visibility</p:attrName>
                                        </p:attrNameLst>
                                      </p:cBhvr>
                                      <p:to>
                                        <p:strVal val="visible"/>
                                      </p:to>
                                    </p:set>
                                  </p:childTnLst>
                                </p:cTn>
                              </p:par>
                            </p:childTnLst>
                          </p:cTn>
                        </p:par>
                        <p:par>
                          <p:cTn id="86" fill="hold" nodeType="afterGroup">
                            <p:stCondLst>
                              <p:cond delay="500"/>
                            </p:stCondLst>
                            <p:childTnLst>
                              <p:par>
                                <p:cTn id="87" presetID="1" presetClass="entr" presetSubtype="0" fill="hold" grpId="0" nodeType="afterEffect">
                                  <p:stCondLst>
                                    <p:cond delay="0"/>
                                  </p:stCondLst>
                                  <p:childTnLst>
                                    <p:set>
                                      <p:cBhvr>
                                        <p:cTn id="88" dur="1" fill="hold">
                                          <p:stCondLst>
                                            <p:cond delay="499"/>
                                          </p:stCondLst>
                                        </p:cTn>
                                        <p:tgtEl>
                                          <p:spTgt spid="135198"/>
                                        </p:tgtEl>
                                        <p:attrNameLst>
                                          <p:attrName>style.visibility</p:attrName>
                                        </p:attrNameLst>
                                      </p:cBhvr>
                                      <p:to>
                                        <p:strVal val="visible"/>
                                      </p:to>
                                    </p:set>
                                  </p:childTnLst>
                                </p:cTn>
                              </p:par>
                            </p:childTnLst>
                          </p:cTn>
                        </p:par>
                        <p:par>
                          <p:cTn id="89" fill="hold" nodeType="afterGroup">
                            <p:stCondLst>
                              <p:cond delay="1000"/>
                            </p:stCondLst>
                            <p:childTnLst>
                              <p:par>
                                <p:cTn id="90" presetID="1" presetClass="entr" presetSubtype="0" fill="hold" grpId="0" nodeType="afterEffect">
                                  <p:stCondLst>
                                    <p:cond delay="0"/>
                                  </p:stCondLst>
                                  <p:childTnLst>
                                    <p:set>
                                      <p:cBhvr>
                                        <p:cTn id="91" dur="1" fill="hold">
                                          <p:stCondLst>
                                            <p:cond delay="499"/>
                                          </p:stCondLst>
                                        </p:cTn>
                                        <p:tgtEl>
                                          <p:spTgt spid="135197"/>
                                        </p:tgtEl>
                                        <p:attrNameLst>
                                          <p:attrName>style.visibility</p:attrName>
                                        </p:attrNameLst>
                                      </p:cBhvr>
                                      <p:to>
                                        <p:strVal val="visible"/>
                                      </p:to>
                                    </p:set>
                                  </p:childTnLst>
                                </p:cTn>
                              </p:par>
                            </p:childTnLst>
                          </p:cTn>
                        </p:par>
                        <p:par>
                          <p:cTn id="92" fill="hold" nodeType="afterGroup">
                            <p:stCondLst>
                              <p:cond delay="1500"/>
                            </p:stCondLst>
                            <p:childTnLst>
                              <p:par>
                                <p:cTn id="93" presetID="1" presetClass="entr" presetSubtype="0" fill="hold" grpId="0" nodeType="afterEffect">
                                  <p:stCondLst>
                                    <p:cond delay="0"/>
                                  </p:stCondLst>
                                  <p:childTnLst>
                                    <p:set>
                                      <p:cBhvr>
                                        <p:cTn id="94" dur="1" fill="hold">
                                          <p:stCondLst>
                                            <p:cond delay="499"/>
                                          </p:stCondLst>
                                        </p:cTn>
                                        <p:tgtEl>
                                          <p:spTgt spid="135196"/>
                                        </p:tgtEl>
                                        <p:attrNameLst>
                                          <p:attrName>style.visibility</p:attrName>
                                        </p:attrNameLst>
                                      </p:cBhvr>
                                      <p:to>
                                        <p:strVal val="visible"/>
                                      </p:to>
                                    </p:set>
                                  </p:childTnLst>
                                </p:cTn>
                              </p:par>
                            </p:childTnLst>
                          </p:cTn>
                        </p:par>
                        <p:par>
                          <p:cTn id="95" fill="hold" nodeType="afterGroup">
                            <p:stCondLst>
                              <p:cond delay="2000"/>
                            </p:stCondLst>
                            <p:childTnLst>
                              <p:par>
                                <p:cTn id="96" presetID="1" presetClass="entr" presetSubtype="0" fill="hold" grpId="0" nodeType="afterEffect">
                                  <p:stCondLst>
                                    <p:cond delay="0"/>
                                  </p:stCondLst>
                                  <p:childTnLst>
                                    <p:set>
                                      <p:cBhvr>
                                        <p:cTn id="97" dur="1" fill="hold">
                                          <p:stCondLst>
                                            <p:cond delay="499"/>
                                          </p:stCondLst>
                                        </p:cTn>
                                        <p:tgtEl>
                                          <p:spTgt spid="135199"/>
                                        </p:tgtEl>
                                        <p:attrNameLst>
                                          <p:attrName>style.visibility</p:attrName>
                                        </p:attrNameLst>
                                      </p:cBhvr>
                                      <p:to>
                                        <p:strVal val="visible"/>
                                      </p:to>
                                    </p:set>
                                  </p:childTnLst>
                                </p:cTn>
                              </p:par>
                            </p:childTnLst>
                          </p:cTn>
                        </p:par>
                        <p:par>
                          <p:cTn id="98" fill="hold" nodeType="afterGroup">
                            <p:stCondLst>
                              <p:cond delay="2500"/>
                            </p:stCondLst>
                            <p:childTnLst>
                              <p:par>
                                <p:cTn id="99" presetID="1" presetClass="entr" presetSubtype="0" fill="hold" grpId="0" nodeType="afterEffect">
                                  <p:stCondLst>
                                    <p:cond delay="0"/>
                                  </p:stCondLst>
                                  <p:childTnLst>
                                    <p:set>
                                      <p:cBhvr>
                                        <p:cTn id="100" dur="1" fill="hold">
                                          <p:stCondLst>
                                            <p:cond delay="499"/>
                                          </p:stCondLst>
                                        </p:cTn>
                                        <p:tgtEl>
                                          <p:spTgt spid="135170"/>
                                        </p:tgtEl>
                                        <p:attrNameLst>
                                          <p:attrName>style.visibility</p:attrName>
                                        </p:attrNameLst>
                                      </p:cBhvr>
                                      <p:to>
                                        <p:strVal val="visible"/>
                                      </p:to>
                                    </p:set>
                                  </p:childTnLst>
                                </p:cTn>
                              </p:par>
                            </p:childTnLst>
                          </p:cTn>
                        </p:par>
                        <p:par>
                          <p:cTn id="101" fill="hold" nodeType="afterGroup">
                            <p:stCondLst>
                              <p:cond delay="3000"/>
                            </p:stCondLst>
                            <p:childTnLst>
                              <p:par>
                                <p:cTn id="102" presetID="1" presetClass="entr" presetSubtype="0" fill="hold" grpId="0" nodeType="afterEffect">
                                  <p:stCondLst>
                                    <p:cond delay="0"/>
                                  </p:stCondLst>
                                  <p:childTnLst>
                                    <p:set>
                                      <p:cBhvr>
                                        <p:cTn id="103" dur="1" fill="hold">
                                          <p:stCondLst>
                                            <p:cond delay="499"/>
                                          </p:stCondLst>
                                        </p:cTn>
                                        <p:tgtEl>
                                          <p:spTgt spid="135200"/>
                                        </p:tgtEl>
                                        <p:attrNameLst>
                                          <p:attrName>style.visibility</p:attrName>
                                        </p:attrNameLst>
                                      </p:cBhvr>
                                      <p:to>
                                        <p:strVal val="visible"/>
                                      </p:to>
                                    </p:set>
                                  </p:childTnLst>
                                </p:cTn>
                              </p:par>
                            </p:childTnLst>
                          </p:cTn>
                        </p:par>
                        <p:par>
                          <p:cTn id="104" fill="hold" nodeType="afterGroup">
                            <p:stCondLst>
                              <p:cond delay="3500"/>
                            </p:stCondLst>
                            <p:childTnLst>
                              <p:par>
                                <p:cTn id="105" presetID="1" presetClass="entr" presetSubtype="0" fill="hold" nodeType="afterEffect">
                                  <p:stCondLst>
                                    <p:cond delay="0"/>
                                  </p:stCondLst>
                                  <p:childTnLst>
                                    <p:set>
                                      <p:cBhvr>
                                        <p:cTn id="106" dur="1" fill="hold">
                                          <p:stCondLst>
                                            <p:cond delay="499"/>
                                          </p:stCondLst>
                                        </p:cTn>
                                        <p:tgtEl>
                                          <p:spTgt spid="135201"/>
                                        </p:tgtEl>
                                        <p:attrNameLst>
                                          <p:attrName>style.visibility</p:attrName>
                                        </p:attrNameLst>
                                      </p:cBhvr>
                                      <p:to>
                                        <p:strVal val="visible"/>
                                      </p:to>
                                    </p:set>
                                  </p:childTnLst>
                                </p:cTn>
                              </p:par>
                            </p:childTnLst>
                          </p:cTn>
                        </p:par>
                        <p:par>
                          <p:cTn id="107" fill="hold" nodeType="afterGroup">
                            <p:stCondLst>
                              <p:cond delay="4000"/>
                            </p:stCondLst>
                            <p:childTnLst>
                              <p:par>
                                <p:cTn id="108" presetID="1" presetClass="entr" presetSubtype="0" fill="hold" nodeType="afterEffect">
                                  <p:stCondLst>
                                    <p:cond delay="0"/>
                                  </p:stCondLst>
                                  <p:childTnLst>
                                    <p:set>
                                      <p:cBhvr>
                                        <p:cTn id="109" dur="1" fill="hold">
                                          <p:stCondLst>
                                            <p:cond delay="499"/>
                                          </p:stCondLst>
                                        </p:cTn>
                                        <p:tgtEl>
                                          <p:spTgt spid="135202"/>
                                        </p:tgtEl>
                                        <p:attrNameLst>
                                          <p:attrName>style.visibility</p:attrName>
                                        </p:attrNameLst>
                                      </p:cBhvr>
                                      <p:to>
                                        <p:strVal val="visible"/>
                                      </p:to>
                                    </p:se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1" presetClass="entr" presetSubtype="0" fill="hold" grpId="0" nodeType="clickEffect">
                                  <p:stCondLst>
                                    <p:cond delay="0"/>
                                  </p:stCondLst>
                                  <p:childTnLst>
                                    <p:set>
                                      <p:cBhvr>
                                        <p:cTn id="113" dur="1" fill="hold">
                                          <p:stCondLst>
                                            <p:cond delay="499"/>
                                          </p:stCondLst>
                                        </p:cTn>
                                        <p:tgtEl>
                                          <p:spTgt spid="135203"/>
                                        </p:tgtEl>
                                        <p:attrNameLst>
                                          <p:attrName>style.visibility</p:attrName>
                                        </p:attrNameLst>
                                      </p:cBhvr>
                                      <p:to>
                                        <p:strVal val="visible"/>
                                      </p:to>
                                    </p:set>
                                  </p:childTnLst>
                                </p:cTn>
                              </p:par>
                            </p:childTnLst>
                          </p:cTn>
                        </p:par>
                        <p:par>
                          <p:cTn id="114" fill="hold" nodeType="afterGroup">
                            <p:stCondLst>
                              <p:cond delay="500"/>
                            </p:stCondLst>
                            <p:childTnLst>
                              <p:par>
                                <p:cTn id="115" presetID="1" presetClass="entr" presetSubtype="0" fill="hold" grpId="0" nodeType="afterEffect">
                                  <p:stCondLst>
                                    <p:cond delay="0"/>
                                  </p:stCondLst>
                                  <p:childTnLst>
                                    <p:set>
                                      <p:cBhvr>
                                        <p:cTn id="116" dur="1" fill="hold">
                                          <p:stCondLst>
                                            <p:cond delay="499"/>
                                          </p:stCondLst>
                                        </p:cTn>
                                        <p:tgtEl>
                                          <p:spTgt spid="135204"/>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499"/>
                                          </p:stCondLst>
                                        </p:cTn>
                                        <p:tgtEl>
                                          <p:spTgt spid="135205"/>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499"/>
                                          </p:stCondLst>
                                        </p:cTn>
                                        <p:tgtEl>
                                          <p:spTgt spid="135206"/>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grpId="0" nodeType="clickEffect">
                                  <p:stCondLst>
                                    <p:cond delay="0"/>
                                  </p:stCondLst>
                                  <p:childTnLst>
                                    <p:set>
                                      <p:cBhvr>
                                        <p:cTn id="128" dur="1" fill="hold">
                                          <p:stCondLst>
                                            <p:cond delay="499"/>
                                          </p:stCondLst>
                                        </p:cTn>
                                        <p:tgtEl>
                                          <p:spTgt spid="135207"/>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499"/>
                                          </p:stCondLst>
                                        </p:cTn>
                                        <p:tgtEl>
                                          <p:spTgt spid="1352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animBg="1"/>
      <p:bldP spid="135171" grpId="0" animBg="1"/>
      <p:bldP spid="135174" grpId="0" animBg="1"/>
      <p:bldP spid="135175" grpId="0" animBg="1"/>
      <p:bldP spid="135176" grpId="0" animBg="1"/>
      <p:bldP spid="135177" grpId="0" autoUpdateAnimBg="0"/>
      <p:bldP spid="135178" grpId="0" autoUpdateAnimBg="0"/>
      <p:bldP spid="135179" grpId="0" animBg="1"/>
      <p:bldP spid="135180" grpId="0" autoUpdateAnimBg="0"/>
      <p:bldP spid="135181" grpId="0" animBg="1"/>
      <p:bldP spid="135182" grpId="0" animBg="1"/>
      <p:bldP spid="135183" grpId="0" animBg="1"/>
      <p:bldP spid="135184" grpId="0" animBg="1"/>
      <p:bldP spid="135185" grpId="0" animBg="1"/>
      <p:bldP spid="135186" grpId="0" animBg="1"/>
      <p:bldP spid="135187" grpId="0" autoUpdateAnimBg="0"/>
      <p:bldP spid="135188" grpId="0" autoUpdateAnimBg="0"/>
      <p:bldP spid="135192" grpId="0" autoUpdateAnimBg="0"/>
      <p:bldP spid="135193" grpId="0" animBg="1"/>
      <p:bldP spid="135194" grpId="0" autoUpdateAnimBg="0"/>
      <p:bldP spid="135195" grpId="0" animBg="1"/>
      <p:bldP spid="135196" grpId="0" autoUpdateAnimBg="0"/>
      <p:bldP spid="135197" grpId="0" animBg="1"/>
      <p:bldP spid="135198" grpId="0" autoUpdateAnimBg="0"/>
      <p:bldP spid="135199" grpId="0" animBg="1"/>
      <p:bldP spid="135200" grpId="0" animBg="1"/>
      <p:bldP spid="135203" grpId="0" autoUpdateAnimBg="0"/>
      <p:bldP spid="135204" grpId="0" animBg="1"/>
      <p:bldP spid="135205" grpId="0" autoUpdateAnimBg="0"/>
      <p:bldP spid="13520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52400" y="136525"/>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a:t>例：按玻尔模型， 基态氢电子绕原子核做半径为 </a:t>
            </a:r>
            <a:r>
              <a:rPr lang="en-US" altLang="zh-CN" sz="2800"/>
              <a:t>0.53×10</a:t>
            </a:r>
            <a:r>
              <a:rPr lang="en-US" altLang="zh-CN" sz="2800" baseline="30000"/>
              <a:t>-10 </a:t>
            </a:r>
            <a:r>
              <a:rPr lang="en-US" altLang="zh-CN" sz="2800"/>
              <a:t>m</a:t>
            </a:r>
            <a:r>
              <a:rPr lang="zh-CN" altLang="en-US" sz="2800"/>
              <a:t>的圆周运动，速度为 </a:t>
            </a:r>
            <a:r>
              <a:rPr lang="en-US" altLang="zh-CN" sz="2800"/>
              <a:t>2.2×10</a:t>
            </a:r>
            <a:r>
              <a:rPr lang="en-US" altLang="zh-CN" sz="2800" baseline="30000"/>
              <a:t>6 </a:t>
            </a:r>
            <a:r>
              <a:rPr lang="en-US" altLang="zh-CN" sz="2800"/>
              <a:t>m/s</a:t>
            </a:r>
            <a:r>
              <a:rPr lang="zh-CN" altLang="en-US" sz="2800"/>
              <a:t>。求： 这个电子在核处产生的磁场的磁感应强度的大小。</a:t>
            </a:r>
          </a:p>
        </p:txBody>
      </p:sp>
      <p:sp>
        <p:nvSpPr>
          <p:cNvPr id="18435" name="Oval 3"/>
          <p:cNvSpPr>
            <a:spLocks noChangeArrowheads="1"/>
          </p:cNvSpPr>
          <p:nvPr/>
        </p:nvSpPr>
        <p:spPr bwMode="auto">
          <a:xfrm>
            <a:off x="6400800" y="2362200"/>
            <a:ext cx="1676400" cy="1676400"/>
          </a:xfrm>
          <a:prstGeom prst="ellipse">
            <a:avLst/>
          </a:prstGeom>
          <a:solidFill>
            <a:srgbClr val="FFFFFF"/>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8436" name="Oval 4"/>
          <p:cNvSpPr>
            <a:spLocks noChangeArrowheads="1"/>
          </p:cNvSpPr>
          <p:nvPr/>
        </p:nvSpPr>
        <p:spPr bwMode="auto">
          <a:xfrm>
            <a:off x="6858000" y="2362200"/>
            <a:ext cx="71438" cy="71438"/>
          </a:xfrm>
          <a:prstGeom prst="ellipse">
            <a:avLst/>
          </a:prstGeom>
          <a:solidFill>
            <a:schemeClr val="tx1"/>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8437" name="Freeform 5"/>
          <p:cNvSpPr>
            <a:spLocks/>
          </p:cNvSpPr>
          <p:nvPr/>
        </p:nvSpPr>
        <p:spPr bwMode="auto">
          <a:xfrm>
            <a:off x="6915150" y="2114550"/>
            <a:ext cx="895350" cy="285750"/>
          </a:xfrm>
          <a:custGeom>
            <a:avLst/>
            <a:gdLst>
              <a:gd name="T0" fmla="*/ 0 w 564"/>
              <a:gd name="T1" fmla="*/ 2147483646 h 180"/>
              <a:gd name="T2" fmla="*/ 2147483646 w 564"/>
              <a:gd name="T3" fmla="*/ 0 h 180"/>
              <a:gd name="T4" fmla="*/ 0 60000 65536"/>
              <a:gd name="T5" fmla="*/ 0 60000 65536"/>
              <a:gd name="T6" fmla="*/ 0 w 564"/>
              <a:gd name="T7" fmla="*/ 0 h 180"/>
              <a:gd name="T8" fmla="*/ 564 w 564"/>
              <a:gd name="T9" fmla="*/ 180 h 180"/>
            </a:gdLst>
            <a:ahLst/>
            <a:cxnLst>
              <a:cxn ang="T4">
                <a:pos x="T0" y="T1"/>
              </a:cxn>
              <a:cxn ang="T5">
                <a:pos x="T2" y="T3"/>
              </a:cxn>
            </a:cxnLst>
            <a:rect l="T6" t="T7" r="T8" b="T9"/>
            <a:pathLst>
              <a:path w="564" h="180">
                <a:moveTo>
                  <a:pt x="0" y="180"/>
                </a:moveTo>
                <a:lnTo>
                  <a:pt x="564" y="0"/>
                </a:lnTo>
              </a:path>
            </a:pathLst>
          </a:custGeom>
          <a:noFill/>
          <a:ln w="38100">
            <a:solidFill>
              <a:srgbClr val="008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8438" name="Object 6"/>
          <p:cNvGraphicFramePr>
            <a:graphicFrameLocks noChangeAspect="1"/>
          </p:cNvGraphicFramePr>
          <p:nvPr/>
        </p:nvGraphicFramePr>
        <p:xfrm>
          <a:off x="7729538" y="1671638"/>
          <a:ext cx="423862" cy="614362"/>
        </p:xfrm>
        <a:graphic>
          <a:graphicData uri="http://schemas.openxmlformats.org/presentationml/2006/ole">
            <mc:AlternateContent xmlns:mc="http://schemas.openxmlformats.org/markup-compatibility/2006">
              <mc:Choice xmlns:v="urn:schemas-microsoft-com:vml" Requires="v">
                <p:oleObj spid="_x0000_s48346" name="公式" r:id="rId3" imgW="114151" imgH="164885" progId="Equation.3">
                  <p:embed/>
                </p:oleObj>
              </mc:Choice>
              <mc:Fallback>
                <p:oleObj name="公式" r:id="rId3" imgW="114151" imgH="164885"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9538" y="1671638"/>
                        <a:ext cx="423862" cy="614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7223" name="Object 7"/>
          <p:cNvGraphicFramePr>
            <a:graphicFrameLocks/>
          </p:cNvGraphicFramePr>
          <p:nvPr/>
        </p:nvGraphicFramePr>
        <p:xfrm>
          <a:off x="1401763" y="1752600"/>
          <a:ext cx="2759075" cy="1066800"/>
        </p:xfrm>
        <a:graphic>
          <a:graphicData uri="http://schemas.openxmlformats.org/presentationml/2006/ole">
            <mc:AlternateContent xmlns:mc="http://schemas.openxmlformats.org/markup-compatibility/2006">
              <mc:Choice xmlns:v="urn:schemas-microsoft-com:vml" Requires="v">
                <p:oleObj spid="_x0000_s48347" name="公式" r:id="rId5" imgW="790592" imgH="342900" progId="Equation.3">
                  <p:embed/>
                </p:oleObj>
              </mc:Choice>
              <mc:Fallback>
                <p:oleObj name="公式" r:id="rId5" imgW="790592" imgH="342900" progId="Equation.3">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1763" y="1752600"/>
                        <a:ext cx="2759075" cy="1066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40" name="Text Box 8"/>
          <p:cNvSpPr txBox="1">
            <a:spLocks noChangeArrowheads="1"/>
          </p:cNvSpPr>
          <p:nvPr/>
        </p:nvSpPr>
        <p:spPr bwMode="auto">
          <a:xfrm>
            <a:off x="217488" y="1912938"/>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zh-CN" altLang="en-US" sz="2800"/>
              <a:t>解：</a:t>
            </a:r>
          </a:p>
        </p:txBody>
      </p:sp>
      <p:graphicFrame>
        <p:nvGraphicFramePr>
          <p:cNvPr id="137225" name="Object 9"/>
          <p:cNvGraphicFramePr>
            <a:graphicFrameLocks noChangeAspect="1"/>
          </p:cNvGraphicFramePr>
          <p:nvPr/>
        </p:nvGraphicFramePr>
        <p:xfrm>
          <a:off x="7543800" y="2743200"/>
          <a:ext cx="525463" cy="661988"/>
        </p:xfrm>
        <a:graphic>
          <a:graphicData uri="http://schemas.openxmlformats.org/presentationml/2006/ole">
            <mc:AlternateContent xmlns:mc="http://schemas.openxmlformats.org/markup-compatibility/2006">
              <mc:Choice xmlns:v="urn:schemas-microsoft-com:vml" Requires="v">
                <p:oleObj spid="_x0000_s48348" name="公式" r:id="rId7" imgW="139579" imgH="177646" progId="Equation.3">
                  <p:embed/>
                </p:oleObj>
              </mc:Choice>
              <mc:Fallback>
                <p:oleObj name="公式"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43800" y="2743200"/>
                        <a:ext cx="525463"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6" name="Oval 10"/>
          <p:cNvSpPr>
            <a:spLocks noChangeArrowheads="1"/>
          </p:cNvSpPr>
          <p:nvPr/>
        </p:nvSpPr>
        <p:spPr bwMode="auto">
          <a:xfrm>
            <a:off x="6858000" y="2819400"/>
            <a:ext cx="763588" cy="762000"/>
          </a:xfrm>
          <a:prstGeom prst="ellipse">
            <a:avLst/>
          </a:prstGeom>
          <a:noFill/>
          <a:ln w="952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37227" name="Oval 11"/>
          <p:cNvSpPr>
            <a:spLocks noChangeArrowheads="1"/>
          </p:cNvSpPr>
          <p:nvPr/>
        </p:nvSpPr>
        <p:spPr bwMode="auto">
          <a:xfrm>
            <a:off x="7086600" y="3048000"/>
            <a:ext cx="306388" cy="304800"/>
          </a:xfrm>
          <a:prstGeom prst="ellipse">
            <a:avLst/>
          </a:prstGeom>
          <a:solidFill>
            <a:schemeClr val="accent2"/>
          </a:solidFill>
          <a:ln w="9525">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aphicFrame>
        <p:nvGraphicFramePr>
          <p:cNvPr id="137228" name="Object 12"/>
          <p:cNvGraphicFramePr>
            <a:graphicFrameLocks noChangeAspect="1"/>
          </p:cNvGraphicFramePr>
          <p:nvPr/>
        </p:nvGraphicFramePr>
        <p:xfrm>
          <a:off x="6629400" y="2614613"/>
          <a:ext cx="423863" cy="566737"/>
        </p:xfrm>
        <a:graphic>
          <a:graphicData uri="http://schemas.openxmlformats.org/presentationml/2006/ole">
            <mc:AlternateContent xmlns:mc="http://schemas.openxmlformats.org/markup-compatibility/2006">
              <mc:Choice xmlns:v="urn:schemas-microsoft-com:vml" Requires="v">
                <p:oleObj spid="_x0000_s48349" name="公式" r:id="rId9" imgW="114151" imgH="152202" progId="Equation.3">
                  <p:embed/>
                </p:oleObj>
              </mc:Choice>
              <mc:Fallback>
                <p:oleObj name="公式" r:id="rId9" imgW="114151" imgH="15220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29400" y="2614613"/>
                        <a:ext cx="423863"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7229" name="Freeform 13"/>
          <p:cNvSpPr>
            <a:spLocks/>
          </p:cNvSpPr>
          <p:nvPr/>
        </p:nvSpPr>
        <p:spPr bwMode="auto">
          <a:xfrm>
            <a:off x="6934200" y="2419350"/>
            <a:ext cx="304800" cy="781050"/>
          </a:xfrm>
          <a:custGeom>
            <a:avLst/>
            <a:gdLst>
              <a:gd name="T0" fmla="*/ 0 w 192"/>
              <a:gd name="T1" fmla="*/ 0 h 492"/>
              <a:gd name="T2" fmla="*/ 2147483646 w 192"/>
              <a:gd name="T3" fmla="*/ 2147483646 h 492"/>
              <a:gd name="T4" fmla="*/ 0 60000 65536"/>
              <a:gd name="T5" fmla="*/ 0 60000 65536"/>
              <a:gd name="T6" fmla="*/ 0 w 192"/>
              <a:gd name="T7" fmla="*/ 0 h 492"/>
              <a:gd name="T8" fmla="*/ 192 w 192"/>
              <a:gd name="T9" fmla="*/ 492 h 492"/>
            </a:gdLst>
            <a:ahLst/>
            <a:cxnLst>
              <a:cxn ang="T4">
                <a:pos x="T0" y="T1"/>
              </a:cxn>
              <a:cxn ang="T5">
                <a:pos x="T2" y="T3"/>
              </a:cxn>
            </a:cxnLst>
            <a:rect l="T6" t="T7" r="T8" b="T9"/>
            <a:pathLst>
              <a:path w="192" h="492">
                <a:moveTo>
                  <a:pt x="0" y="0"/>
                </a:moveTo>
                <a:lnTo>
                  <a:pt x="192" y="49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137230" name="Object 14"/>
          <p:cNvGraphicFramePr>
            <a:graphicFrameLocks/>
          </p:cNvGraphicFramePr>
          <p:nvPr/>
        </p:nvGraphicFramePr>
        <p:xfrm>
          <a:off x="1295400" y="2895600"/>
          <a:ext cx="2208213" cy="1066800"/>
        </p:xfrm>
        <a:graphic>
          <a:graphicData uri="http://schemas.openxmlformats.org/presentationml/2006/ole">
            <mc:AlternateContent xmlns:mc="http://schemas.openxmlformats.org/markup-compatibility/2006">
              <mc:Choice xmlns:v="urn:schemas-microsoft-com:vml" Requires="v">
                <p:oleObj spid="_x0000_s48350" name="公式" r:id="rId11" imgW="619041" imgH="342900" progId="Equation.3">
                  <p:embed/>
                </p:oleObj>
              </mc:Choice>
              <mc:Fallback>
                <p:oleObj name="公式" r:id="rId11" imgW="619041" imgH="342900" progId="Equation.3">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2895600"/>
                        <a:ext cx="2208213" cy="10668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7231" name="Object 15"/>
          <p:cNvGraphicFramePr>
            <a:graphicFrameLocks/>
          </p:cNvGraphicFramePr>
          <p:nvPr>
            <p:extLst>
              <p:ext uri="{D42A27DB-BD31-4B8C-83A1-F6EECF244321}">
                <p14:modId xmlns:p14="http://schemas.microsoft.com/office/powerpoint/2010/main" val="2932360461"/>
              </p:ext>
            </p:extLst>
          </p:nvPr>
        </p:nvGraphicFramePr>
        <p:xfrm>
          <a:off x="449263" y="4060825"/>
          <a:ext cx="7531100" cy="1395413"/>
        </p:xfrm>
        <a:graphic>
          <a:graphicData uri="http://schemas.openxmlformats.org/presentationml/2006/ole">
            <mc:AlternateContent xmlns:mc="http://schemas.openxmlformats.org/markup-compatibility/2006">
              <mc:Choice xmlns:v="urn:schemas-microsoft-com:vml" Requires="v">
                <p:oleObj spid="_x0000_s48351" name="Equation" r:id="rId13" imgW="2209680" imgH="457200" progId="Equation.DSMT4">
                  <p:embed/>
                </p:oleObj>
              </mc:Choice>
              <mc:Fallback>
                <p:oleObj name="Equation" r:id="rId13" imgW="2209680" imgH="457200" progId="Equation.DSMT4">
                  <p:embed/>
                  <p:pic>
                    <p:nvPicPr>
                      <p:cNvPr id="0" name=""/>
                      <p:cNvPicPr>
                        <a:picLocks noChangeArrowheads="1"/>
                      </p:cNvPicPr>
                      <p:nvPr/>
                    </p:nvPicPr>
                    <p:blipFill>
                      <a:blip r:embed="rId14"/>
                      <a:srcRect/>
                      <a:stretch>
                        <a:fillRect/>
                      </a:stretch>
                    </p:blipFill>
                    <p:spPr bwMode="auto">
                      <a:xfrm>
                        <a:off x="449263" y="4060825"/>
                        <a:ext cx="7531100" cy="1395413"/>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19050">
                            <a:solidFill>
                              <a:srgbClr val="66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7232" name="Text Box 16"/>
          <p:cNvSpPr txBox="1">
            <a:spLocks noChangeArrowheads="1"/>
          </p:cNvSpPr>
          <p:nvPr/>
        </p:nvSpPr>
        <p:spPr bwMode="auto">
          <a:xfrm>
            <a:off x="1233488" y="5424488"/>
            <a:ext cx="16621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a:t>= 12.5 (T)</a:t>
            </a:r>
          </a:p>
        </p:txBody>
      </p:sp>
      <p:sp>
        <p:nvSpPr>
          <p:cNvPr id="18449" name="Text Box 17"/>
          <p:cNvSpPr txBox="1">
            <a:spLocks noChangeArrowheads="1"/>
          </p:cNvSpPr>
          <p:nvPr/>
        </p:nvSpPr>
        <p:spPr bwMode="auto">
          <a:xfrm>
            <a:off x="6569075" y="1905000"/>
            <a:ext cx="3651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i="1"/>
              <a:t>e</a:t>
            </a:r>
          </a:p>
        </p:txBody>
      </p:sp>
    </p:spTree>
    <p:extLst>
      <p:ext uri="{BB962C8B-B14F-4D97-AF65-F5344CB8AC3E}">
        <p14:creationId xmlns:p14="http://schemas.microsoft.com/office/powerpoint/2010/main" val="6485372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7229"/>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499"/>
                                          </p:stCondLst>
                                        </p:cTn>
                                        <p:tgtEl>
                                          <p:spTgt spid="13722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37227"/>
                                        </p:tgtEl>
                                        <p:attrNameLst>
                                          <p:attrName>style.visibility</p:attrName>
                                        </p:attrNameLst>
                                      </p:cBhvr>
                                      <p:to>
                                        <p:strVal val="visible"/>
                                      </p:to>
                                    </p:set>
                                  </p:childTnLst>
                                </p:cTn>
                              </p:par>
                            </p:childTnLst>
                          </p:cTn>
                        </p:par>
                        <p:par>
                          <p:cTn id="14" fill="hold" nodeType="afterGroup">
                            <p:stCondLst>
                              <p:cond delay="500"/>
                            </p:stCondLst>
                            <p:childTnLst>
                              <p:par>
                                <p:cTn id="15" presetID="1" presetClass="entr" presetSubtype="0" fill="hold" grpId="0" nodeType="afterEffect">
                                  <p:stCondLst>
                                    <p:cond delay="0"/>
                                  </p:stCondLst>
                                  <p:childTnLst>
                                    <p:set>
                                      <p:cBhvr>
                                        <p:cTn id="16" dur="1" fill="hold">
                                          <p:stCondLst>
                                            <p:cond delay="499"/>
                                          </p:stCondLst>
                                        </p:cTn>
                                        <p:tgtEl>
                                          <p:spTgt spid="137226"/>
                                        </p:tgtEl>
                                        <p:attrNameLst>
                                          <p:attrName>style.visibility</p:attrName>
                                        </p:attrNameLst>
                                      </p:cBhvr>
                                      <p:to>
                                        <p:strVal val="visible"/>
                                      </p:to>
                                    </p:set>
                                  </p:childTnLst>
                                </p:cTn>
                              </p:par>
                            </p:childTnLst>
                          </p:cTn>
                        </p:par>
                        <p:par>
                          <p:cTn id="17" fill="hold" nodeType="afterGroup">
                            <p:stCondLst>
                              <p:cond delay="1000"/>
                            </p:stCondLst>
                            <p:childTnLst>
                              <p:par>
                                <p:cTn id="18" presetID="1" presetClass="entr" presetSubtype="0" fill="hold" nodeType="afterEffect">
                                  <p:stCondLst>
                                    <p:cond delay="0"/>
                                  </p:stCondLst>
                                  <p:childTnLst>
                                    <p:set>
                                      <p:cBhvr>
                                        <p:cTn id="19" dur="1" fill="hold">
                                          <p:stCondLst>
                                            <p:cond delay="499"/>
                                          </p:stCondLst>
                                        </p:cTn>
                                        <p:tgtEl>
                                          <p:spTgt spid="13722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137223"/>
                                        </p:tgtEl>
                                        <p:attrNameLst>
                                          <p:attrName>style.visibility</p:attrName>
                                        </p:attrNameLst>
                                      </p:cBhvr>
                                      <p:to>
                                        <p:strVal val="visible"/>
                                      </p:to>
                                    </p:set>
                                    <p:animEffect transition="in" filter="wipe(left)">
                                      <p:cBhvr>
                                        <p:cTn id="24" dur="500"/>
                                        <p:tgtEl>
                                          <p:spTgt spid="13722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37230"/>
                                        </p:tgtEl>
                                        <p:attrNameLst>
                                          <p:attrName>style.visibility</p:attrName>
                                        </p:attrNameLst>
                                      </p:cBhvr>
                                      <p:to>
                                        <p:strVal val="visible"/>
                                      </p:to>
                                    </p:set>
                                    <p:animEffect transition="in" filter="wipe(left)">
                                      <p:cBhvr>
                                        <p:cTn id="29" dur="500"/>
                                        <p:tgtEl>
                                          <p:spTgt spid="137230"/>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137231"/>
                                        </p:tgtEl>
                                        <p:attrNameLst>
                                          <p:attrName>style.visibility</p:attrName>
                                        </p:attrNameLst>
                                      </p:cBhvr>
                                      <p:to>
                                        <p:strVal val="visible"/>
                                      </p:to>
                                    </p:set>
                                    <p:animEffect transition="in" filter="wipe(left)">
                                      <p:cBhvr>
                                        <p:cTn id="34" dur="500"/>
                                        <p:tgtEl>
                                          <p:spTgt spid="13723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7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6" grpId="0" animBg="1"/>
      <p:bldP spid="137227" grpId="0" animBg="1"/>
      <p:bldP spid="137229" grpId="0" animBg="1"/>
      <p:bldP spid="13723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050925" y="788988"/>
            <a:ext cx="44846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a:t>思考题：求</a:t>
            </a:r>
            <a:r>
              <a:rPr lang="en-US" altLang="zh-CN" i="1"/>
              <a:t>O</a:t>
            </a:r>
            <a:r>
              <a:rPr lang="zh-CN" altLang="en-US"/>
              <a:t>点处磁场</a:t>
            </a:r>
            <a:r>
              <a:rPr lang="en-US" altLang="zh-CN" i="1"/>
              <a:t>B</a:t>
            </a:r>
            <a:endParaRPr lang="zh-CN" altLang="en-US" i="1"/>
          </a:p>
        </p:txBody>
      </p:sp>
      <p:grpSp>
        <p:nvGrpSpPr>
          <p:cNvPr id="16387" name="Group 3"/>
          <p:cNvGrpSpPr>
            <a:grpSpLocks/>
          </p:cNvGrpSpPr>
          <p:nvPr/>
        </p:nvGrpSpPr>
        <p:grpSpPr bwMode="auto">
          <a:xfrm>
            <a:off x="990600" y="2819400"/>
            <a:ext cx="2514600" cy="1066800"/>
            <a:chOff x="672" y="1056"/>
            <a:chExt cx="1584" cy="672"/>
          </a:xfrm>
        </p:grpSpPr>
        <p:sp>
          <p:nvSpPr>
            <p:cNvPr id="19473" name="Oval 4"/>
            <p:cNvSpPr>
              <a:spLocks noChangeArrowheads="1"/>
            </p:cNvSpPr>
            <p:nvPr/>
          </p:nvSpPr>
          <p:spPr bwMode="auto">
            <a:xfrm>
              <a:off x="1152" y="1104"/>
              <a:ext cx="576" cy="576"/>
            </a:xfrm>
            <a:prstGeom prst="ellipse">
              <a:avLst/>
            </a:prstGeom>
            <a:solidFill>
              <a:srgbClr val="FFFFFF"/>
            </a:solidFill>
            <a:ln w="38100">
              <a:solidFill>
                <a:srgbClr val="000000"/>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a:t>.</a:t>
              </a:r>
            </a:p>
          </p:txBody>
        </p:sp>
        <p:sp>
          <p:nvSpPr>
            <p:cNvPr id="19474" name="Line 5"/>
            <p:cNvSpPr>
              <a:spLocks noChangeShapeType="1"/>
            </p:cNvSpPr>
            <p:nvPr/>
          </p:nvSpPr>
          <p:spPr bwMode="auto">
            <a:xfrm>
              <a:off x="1440" y="1680"/>
              <a:ext cx="528"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5" name="Freeform 6"/>
            <p:cNvSpPr>
              <a:spLocks/>
            </p:cNvSpPr>
            <p:nvPr/>
          </p:nvSpPr>
          <p:spPr bwMode="auto">
            <a:xfrm>
              <a:off x="672" y="1680"/>
              <a:ext cx="270" cy="1"/>
            </a:xfrm>
            <a:custGeom>
              <a:avLst/>
              <a:gdLst>
                <a:gd name="T0" fmla="*/ 0 w 270"/>
                <a:gd name="T1" fmla="*/ 0 h 1"/>
                <a:gd name="T2" fmla="*/ 270 w 270"/>
                <a:gd name="T3" fmla="*/ 0 h 1"/>
                <a:gd name="T4" fmla="*/ 0 60000 65536"/>
                <a:gd name="T5" fmla="*/ 0 60000 65536"/>
                <a:gd name="T6" fmla="*/ 0 w 270"/>
                <a:gd name="T7" fmla="*/ 0 h 1"/>
                <a:gd name="T8" fmla="*/ 270 w 270"/>
                <a:gd name="T9" fmla="*/ 1 h 1"/>
              </a:gdLst>
              <a:ahLst/>
              <a:cxnLst>
                <a:cxn ang="T4">
                  <a:pos x="T0" y="T1"/>
                </a:cxn>
                <a:cxn ang="T5">
                  <a:pos x="T2" y="T3"/>
                </a:cxn>
              </a:cxnLst>
              <a:rect l="T6" t="T7" r="T8" b="T9"/>
              <a:pathLst>
                <a:path w="270" h="1">
                  <a:moveTo>
                    <a:pt x="0" y="0"/>
                  </a:moveTo>
                  <a:lnTo>
                    <a:pt x="27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6" name="Line 7"/>
            <p:cNvSpPr>
              <a:spLocks noChangeShapeType="1"/>
            </p:cNvSpPr>
            <p:nvPr/>
          </p:nvSpPr>
          <p:spPr bwMode="auto">
            <a:xfrm>
              <a:off x="912" y="1680"/>
              <a:ext cx="48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Oval 8"/>
            <p:cNvSpPr>
              <a:spLocks noChangeArrowheads="1"/>
            </p:cNvSpPr>
            <p:nvPr/>
          </p:nvSpPr>
          <p:spPr bwMode="auto">
            <a:xfrm>
              <a:off x="1395" y="1632"/>
              <a:ext cx="69" cy="96"/>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19478" name="Freeform 9"/>
            <p:cNvSpPr>
              <a:spLocks/>
            </p:cNvSpPr>
            <p:nvPr/>
          </p:nvSpPr>
          <p:spPr bwMode="auto">
            <a:xfrm>
              <a:off x="1248" y="1148"/>
              <a:ext cx="40" cy="32"/>
            </a:xfrm>
            <a:custGeom>
              <a:avLst/>
              <a:gdLst>
                <a:gd name="T0" fmla="*/ 0 w 40"/>
                <a:gd name="T1" fmla="*/ 32 h 32"/>
                <a:gd name="T2" fmla="*/ 40 w 40"/>
                <a:gd name="T3" fmla="*/ 0 h 32"/>
                <a:gd name="T4" fmla="*/ 0 60000 65536"/>
                <a:gd name="T5" fmla="*/ 0 60000 65536"/>
                <a:gd name="T6" fmla="*/ 0 w 40"/>
                <a:gd name="T7" fmla="*/ 0 h 32"/>
                <a:gd name="T8" fmla="*/ 40 w 40"/>
                <a:gd name="T9" fmla="*/ 32 h 32"/>
              </a:gdLst>
              <a:ahLst/>
              <a:cxnLst>
                <a:cxn ang="T4">
                  <a:pos x="T0" y="T1"/>
                </a:cxn>
                <a:cxn ang="T5">
                  <a:pos x="T2" y="T3"/>
                </a:cxn>
              </a:cxnLst>
              <a:rect l="T6" t="T7" r="T8" b="T9"/>
              <a:pathLst>
                <a:path w="40" h="32">
                  <a:moveTo>
                    <a:pt x="0" y="32"/>
                  </a:moveTo>
                  <a:lnTo>
                    <a:pt x="40"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9" name="Line 10"/>
            <p:cNvSpPr>
              <a:spLocks noChangeShapeType="1"/>
            </p:cNvSpPr>
            <p:nvPr/>
          </p:nvSpPr>
          <p:spPr bwMode="auto">
            <a:xfrm>
              <a:off x="1968" y="1680"/>
              <a:ext cx="288"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0" name="Text Box 11"/>
            <p:cNvSpPr txBox="1">
              <a:spLocks noChangeArrowheads="1"/>
            </p:cNvSpPr>
            <p:nvPr/>
          </p:nvSpPr>
          <p:spPr bwMode="auto">
            <a:xfrm>
              <a:off x="913" y="1056"/>
              <a:ext cx="33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19481" name="Text Box 12"/>
            <p:cNvSpPr txBox="1">
              <a:spLocks noChangeArrowheads="1"/>
            </p:cNvSpPr>
            <p:nvPr/>
          </p:nvSpPr>
          <p:spPr bwMode="auto">
            <a:xfrm>
              <a:off x="1313" y="115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O</a:t>
              </a:r>
            </a:p>
          </p:txBody>
        </p:sp>
      </p:grpSp>
      <p:grpSp>
        <p:nvGrpSpPr>
          <p:cNvPr id="16388" name="Group 13"/>
          <p:cNvGrpSpPr>
            <a:grpSpLocks/>
          </p:cNvGrpSpPr>
          <p:nvPr/>
        </p:nvGrpSpPr>
        <p:grpSpPr bwMode="auto">
          <a:xfrm>
            <a:off x="5334000" y="2057400"/>
            <a:ext cx="2182813" cy="1905000"/>
            <a:chOff x="2897" y="720"/>
            <a:chExt cx="1375" cy="1200"/>
          </a:xfrm>
        </p:grpSpPr>
        <p:sp>
          <p:nvSpPr>
            <p:cNvPr id="19465" name="Line 14"/>
            <p:cNvSpPr>
              <a:spLocks noChangeShapeType="1"/>
            </p:cNvSpPr>
            <p:nvPr/>
          </p:nvSpPr>
          <p:spPr bwMode="auto">
            <a:xfrm>
              <a:off x="3216" y="720"/>
              <a:ext cx="0" cy="576"/>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Line 15"/>
            <p:cNvSpPr>
              <a:spLocks noChangeShapeType="1"/>
            </p:cNvSpPr>
            <p:nvPr/>
          </p:nvSpPr>
          <p:spPr bwMode="auto">
            <a:xfrm>
              <a:off x="3216" y="1344"/>
              <a:ext cx="0" cy="383"/>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Line 16"/>
            <p:cNvSpPr>
              <a:spLocks noChangeShapeType="1"/>
            </p:cNvSpPr>
            <p:nvPr/>
          </p:nvSpPr>
          <p:spPr bwMode="auto">
            <a:xfrm>
              <a:off x="3600" y="1728"/>
              <a:ext cx="672" cy="0"/>
            </a:xfrm>
            <a:prstGeom prst="line">
              <a:avLst/>
            </a:prstGeom>
            <a:noFill/>
            <a:ln w="38100">
              <a:solidFill>
                <a:srgbClr val="000000"/>
              </a:solidFill>
              <a:round/>
              <a:headEnd/>
              <a:tailEnd type="arrow"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7"/>
            <p:cNvSpPr>
              <a:spLocks noChangeShapeType="1"/>
            </p:cNvSpPr>
            <p:nvPr/>
          </p:nvSpPr>
          <p:spPr bwMode="auto">
            <a:xfrm>
              <a:off x="3216" y="1728"/>
              <a:ext cx="384" cy="0"/>
            </a:xfrm>
            <a:prstGeom prst="line">
              <a:avLst/>
            </a:prstGeom>
            <a:noFill/>
            <a:ln w="9525" cap="rnd">
              <a:solidFill>
                <a:srgbClr val="000000"/>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Arc 18"/>
            <p:cNvSpPr>
              <a:spLocks/>
            </p:cNvSpPr>
            <p:nvPr/>
          </p:nvSpPr>
          <p:spPr bwMode="auto">
            <a:xfrm>
              <a:off x="3216" y="1298"/>
              <a:ext cx="384" cy="430"/>
            </a:xfrm>
            <a:custGeom>
              <a:avLst/>
              <a:gdLst>
                <a:gd name="T0" fmla="*/ 0 w 21575"/>
                <a:gd name="T1" fmla="*/ 0 h 21600"/>
                <a:gd name="T2" fmla="*/ 0 w 21575"/>
                <a:gd name="T3" fmla="*/ 0 h 21600"/>
                <a:gd name="T4" fmla="*/ 0 w 21575"/>
                <a:gd name="T5" fmla="*/ 0 h 21600"/>
                <a:gd name="T6" fmla="*/ 0 60000 65536"/>
                <a:gd name="T7" fmla="*/ 0 60000 65536"/>
                <a:gd name="T8" fmla="*/ 0 60000 65536"/>
                <a:gd name="T9" fmla="*/ 0 w 21575"/>
                <a:gd name="T10" fmla="*/ 0 h 21600"/>
                <a:gd name="T11" fmla="*/ 21575 w 21575"/>
                <a:gd name="T12" fmla="*/ 21600 h 21600"/>
              </a:gdLst>
              <a:ahLst/>
              <a:cxnLst>
                <a:cxn ang="T6">
                  <a:pos x="T0" y="T1"/>
                </a:cxn>
                <a:cxn ang="T7">
                  <a:pos x="T2" y="T3"/>
                </a:cxn>
                <a:cxn ang="T8">
                  <a:pos x="T4" y="T5"/>
                </a:cxn>
              </a:cxnLst>
              <a:rect l="T9" t="T10" r="T11" b="T12"/>
              <a:pathLst>
                <a:path w="21575" h="21600" fill="none" extrusionOk="0">
                  <a:moveTo>
                    <a:pt x="-1" y="0"/>
                  </a:moveTo>
                  <a:cubicBezTo>
                    <a:pt x="11523" y="0"/>
                    <a:pt x="21017" y="9045"/>
                    <a:pt x="21574" y="20556"/>
                  </a:cubicBezTo>
                </a:path>
                <a:path w="21575" h="21600" stroke="0" extrusionOk="0">
                  <a:moveTo>
                    <a:pt x="-1" y="0"/>
                  </a:moveTo>
                  <a:cubicBezTo>
                    <a:pt x="11523" y="0"/>
                    <a:pt x="21017" y="9045"/>
                    <a:pt x="21574" y="20556"/>
                  </a:cubicBezTo>
                  <a:lnTo>
                    <a:pt x="0" y="21600"/>
                  </a:lnTo>
                  <a:lnTo>
                    <a:pt x="-1" y="0"/>
                  </a:lnTo>
                  <a:close/>
                </a:path>
              </a:pathLst>
            </a:custGeom>
            <a:noFill/>
            <a:ln w="3810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0" name="Freeform 19"/>
            <p:cNvSpPr>
              <a:spLocks/>
            </p:cNvSpPr>
            <p:nvPr/>
          </p:nvSpPr>
          <p:spPr bwMode="auto">
            <a:xfrm>
              <a:off x="3552" y="1536"/>
              <a:ext cx="32" cy="80"/>
            </a:xfrm>
            <a:custGeom>
              <a:avLst/>
              <a:gdLst>
                <a:gd name="T0" fmla="*/ 0 w 32"/>
                <a:gd name="T1" fmla="*/ 0 h 80"/>
                <a:gd name="T2" fmla="*/ 32 w 32"/>
                <a:gd name="T3" fmla="*/ 80 h 80"/>
                <a:gd name="T4" fmla="*/ 0 60000 65536"/>
                <a:gd name="T5" fmla="*/ 0 60000 65536"/>
                <a:gd name="T6" fmla="*/ 0 w 32"/>
                <a:gd name="T7" fmla="*/ 0 h 80"/>
                <a:gd name="T8" fmla="*/ 32 w 32"/>
                <a:gd name="T9" fmla="*/ 80 h 80"/>
              </a:gdLst>
              <a:ahLst/>
              <a:cxnLst>
                <a:cxn ang="T4">
                  <a:pos x="T0" y="T1"/>
                </a:cxn>
                <a:cxn ang="T5">
                  <a:pos x="T2" y="T3"/>
                </a:cxn>
              </a:cxnLst>
              <a:rect l="T6" t="T7" r="T8" b="T9"/>
              <a:pathLst>
                <a:path w="32" h="80">
                  <a:moveTo>
                    <a:pt x="0" y="0"/>
                  </a:moveTo>
                  <a:lnTo>
                    <a:pt x="32" y="8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71" name="Text Box 20"/>
            <p:cNvSpPr txBox="1">
              <a:spLocks noChangeArrowheads="1"/>
            </p:cNvSpPr>
            <p:nvPr/>
          </p:nvSpPr>
          <p:spPr bwMode="auto">
            <a:xfrm>
              <a:off x="2977" y="912"/>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I</a:t>
              </a:r>
            </a:p>
          </p:txBody>
        </p:sp>
        <p:sp>
          <p:nvSpPr>
            <p:cNvPr id="19472" name="Text Box 21"/>
            <p:cNvSpPr txBox="1">
              <a:spLocks noChangeArrowheads="1"/>
            </p:cNvSpPr>
            <p:nvPr/>
          </p:nvSpPr>
          <p:spPr bwMode="auto">
            <a:xfrm>
              <a:off x="2897" y="163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400" i="1"/>
                <a:t>O</a:t>
              </a:r>
            </a:p>
          </p:txBody>
        </p:sp>
      </p:grpSp>
      <p:graphicFrame>
        <p:nvGraphicFramePr>
          <p:cNvPr id="2" name="对象 1"/>
          <p:cNvGraphicFramePr>
            <a:graphicFrameLocks noChangeAspect="1"/>
          </p:cNvGraphicFramePr>
          <p:nvPr/>
        </p:nvGraphicFramePr>
        <p:xfrm>
          <a:off x="6145213" y="4652963"/>
          <a:ext cx="1074737" cy="773112"/>
        </p:xfrm>
        <a:graphic>
          <a:graphicData uri="http://schemas.openxmlformats.org/presentationml/2006/ole">
            <mc:AlternateContent xmlns:mc="http://schemas.openxmlformats.org/markup-compatibility/2006">
              <mc:Choice xmlns:v="urn:schemas-microsoft-com:vml" Requires="v">
                <p:oleObj spid="_x0000_s49226" name="Equation" r:id="rId3" imgW="545863" imgH="393529" progId="Equation.DSMT4">
                  <p:embed/>
                </p:oleObj>
              </mc:Choice>
              <mc:Fallback>
                <p:oleObj name="Equation" r:id="rId3" imgW="545863"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5213" y="4652963"/>
                        <a:ext cx="1074737" cy="773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1204913" y="4292600"/>
          <a:ext cx="2493962" cy="1016000"/>
        </p:xfrm>
        <a:graphic>
          <a:graphicData uri="http://schemas.openxmlformats.org/presentationml/2006/ole">
            <mc:AlternateContent xmlns:mc="http://schemas.openxmlformats.org/markup-compatibility/2006">
              <mc:Choice xmlns:v="urn:schemas-microsoft-com:vml" Requires="v">
                <p:oleObj spid="_x0000_s49227" name="Equation" r:id="rId5" imgW="965200" imgH="393700" progId="Equation.DSMT4">
                  <p:embed/>
                </p:oleObj>
              </mc:Choice>
              <mc:Fallback>
                <p:oleObj name="Equation" r:id="rId5" imgW="9652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4913" y="4292600"/>
                        <a:ext cx="2493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Box 3"/>
          <p:cNvSpPr txBox="1">
            <a:spLocks noChangeArrowheads="1"/>
          </p:cNvSpPr>
          <p:nvPr/>
        </p:nvSpPr>
        <p:spPr bwMode="auto">
          <a:xfrm>
            <a:off x="1165225" y="5743575"/>
            <a:ext cx="2351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方向：指向纸内</a:t>
            </a:r>
          </a:p>
        </p:txBody>
      </p:sp>
      <p:sp>
        <p:nvSpPr>
          <p:cNvPr id="25" name="TextBox 24"/>
          <p:cNvSpPr txBox="1">
            <a:spLocks noChangeArrowheads="1"/>
          </p:cNvSpPr>
          <p:nvPr/>
        </p:nvSpPr>
        <p:spPr bwMode="auto">
          <a:xfrm>
            <a:off x="5461000" y="5753100"/>
            <a:ext cx="2351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方向：指向纸内</a:t>
            </a:r>
          </a:p>
        </p:txBody>
      </p:sp>
    </p:spTree>
    <p:extLst>
      <p:ext uri="{BB962C8B-B14F-4D97-AF65-F5344CB8AC3E}">
        <p14:creationId xmlns:p14="http://schemas.microsoft.com/office/powerpoint/2010/main" val="3951352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1000"/>
                                        <p:tgtEl>
                                          <p:spTgt spid="4"/>
                                        </p:tgtEl>
                                      </p:cBhvr>
                                    </p:animEffect>
                                    <p:anim calcmode="lin" valueType="num">
                                      <p:cBhvr>
                                        <p:cTn id="17" dur="1000" fill="hold"/>
                                        <p:tgtEl>
                                          <p:spTgt spid="4"/>
                                        </p:tgtEl>
                                        <p:attrNameLst>
                                          <p:attrName>ppt_x</p:attrName>
                                        </p:attrNameLst>
                                      </p:cBhvr>
                                      <p:tavLst>
                                        <p:tav tm="0">
                                          <p:val>
                                            <p:strVal val="#ppt_x"/>
                                          </p:val>
                                        </p:tav>
                                        <p:tav tm="100000">
                                          <p:val>
                                            <p:strVal val="#ppt_x"/>
                                          </p:val>
                                        </p:tav>
                                      </p:tavLst>
                                    </p:anim>
                                    <p:anim calcmode="lin" valueType="num">
                                      <p:cBhvr>
                                        <p:cTn id="1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16388"/>
                                        </p:tgtEl>
                                        <p:attrNameLst>
                                          <p:attrName>style.visibility</p:attrName>
                                        </p:attrNameLst>
                                      </p:cBhvr>
                                      <p:to>
                                        <p:strVal val="visible"/>
                                      </p:to>
                                    </p:set>
                                    <p:animEffect transition="in" filter="fade">
                                      <p:cBhvr>
                                        <p:cTn id="23" dur="1000"/>
                                        <p:tgtEl>
                                          <p:spTgt spid="16388"/>
                                        </p:tgtEl>
                                      </p:cBhvr>
                                    </p:animEffect>
                                    <p:anim calcmode="lin" valueType="num">
                                      <p:cBhvr>
                                        <p:cTn id="24" dur="1000" fill="hold"/>
                                        <p:tgtEl>
                                          <p:spTgt spid="16388"/>
                                        </p:tgtEl>
                                        <p:attrNameLst>
                                          <p:attrName>ppt_x</p:attrName>
                                        </p:attrNameLst>
                                      </p:cBhvr>
                                      <p:tavLst>
                                        <p:tav tm="0">
                                          <p:val>
                                            <p:strVal val="#ppt_x"/>
                                          </p:val>
                                        </p:tav>
                                        <p:tav tm="100000">
                                          <p:val>
                                            <p:strVal val="#ppt_x"/>
                                          </p:val>
                                        </p:tav>
                                      </p:tavLst>
                                    </p:anim>
                                    <p:anim calcmode="lin" valueType="num">
                                      <p:cBhvr>
                                        <p:cTn id="25"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left)">
                                      <p:cBhvr>
                                        <p:cTn id="30" dur="500"/>
                                        <p:tgtEl>
                                          <p:spTgt spid="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1000"/>
                                        <p:tgtEl>
                                          <p:spTgt spid="25"/>
                                        </p:tgtEl>
                                      </p:cBhvr>
                                    </p:animEffect>
                                    <p:anim calcmode="lin" valueType="num">
                                      <p:cBhvr>
                                        <p:cTn id="36" dur="1000" fill="hold"/>
                                        <p:tgtEl>
                                          <p:spTgt spid="25"/>
                                        </p:tgtEl>
                                        <p:attrNameLst>
                                          <p:attrName>ppt_x</p:attrName>
                                        </p:attrNameLst>
                                      </p:cBhvr>
                                      <p:tavLst>
                                        <p:tav tm="0">
                                          <p:val>
                                            <p:strVal val="#ppt_x"/>
                                          </p:val>
                                        </p:tav>
                                        <p:tav tm="100000">
                                          <p:val>
                                            <p:strVal val="#ppt_x"/>
                                          </p:val>
                                        </p:tav>
                                      </p:tavLst>
                                    </p:anim>
                                    <p:anim calcmode="lin" valueType="num">
                                      <p:cBhvr>
                                        <p:cTn id="37"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114675" y="182563"/>
            <a:ext cx="22240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a:solidFill>
                  <a:srgbClr val="000099"/>
                </a:solidFill>
              </a:rPr>
              <a:t>本次课小结</a:t>
            </a:r>
          </a:p>
        </p:txBody>
      </p:sp>
      <p:graphicFrame>
        <p:nvGraphicFramePr>
          <p:cNvPr id="20483" name="Object 3"/>
          <p:cNvGraphicFramePr>
            <a:graphicFrameLocks/>
          </p:cNvGraphicFramePr>
          <p:nvPr/>
        </p:nvGraphicFramePr>
        <p:xfrm>
          <a:off x="838200" y="1295400"/>
          <a:ext cx="3124200" cy="990600"/>
        </p:xfrm>
        <a:graphic>
          <a:graphicData uri="http://schemas.openxmlformats.org/presentationml/2006/ole">
            <mc:AlternateContent xmlns:mc="http://schemas.openxmlformats.org/markup-compatibility/2006">
              <mc:Choice xmlns:v="urn:schemas-microsoft-com:vml" Requires="v">
                <p:oleObj spid="_x0000_s50538" name="公式" r:id="rId3" imgW="1041400" imgH="457200" progId="Equation.3">
                  <p:embed/>
                </p:oleObj>
              </mc:Choice>
              <mc:Fallback>
                <p:oleObj name="公式" r:id="rId3" imgW="1041400" imgH="457200" progId="Equation.3">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295400"/>
                        <a:ext cx="3124200" cy="990600"/>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4" name="Text Box 4"/>
          <p:cNvSpPr txBox="1">
            <a:spLocks noChangeArrowheads="1"/>
          </p:cNvSpPr>
          <p:nvPr/>
        </p:nvSpPr>
        <p:spPr bwMode="auto">
          <a:xfrm>
            <a:off x="304800" y="762000"/>
            <a:ext cx="38639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zh-CN" altLang="en-US" sz="2800" b="0">
                <a:solidFill>
                  <a:srgbClr val="CC3300"/>
                </a:solidFill>
              </a:rPr>
              <a:t>一、</a:t>
            </a:r>
            <a:r>
              <a:rPr lang="zh-CN" altLang="en-US" sz="2800">
                <a:solidFill>
                  <a:srgbClr val="CC3300"/>
                </a:solidFill>
                <a:latin typeface="宋体" pitchFamily="2" charset="-122"/>
              </a:rPr>
              <a:t>毕奥</a:t>
            </a:r>
            <a:r>
              <a:rPr lang="en-US" altLang="zh-CN" sz="2800">
                <a:solidFill>
                  <a:srgbClr val="CC3300"/>
                </a:solidFill>
                <a:latin typeface="宋体" pitchFamily="2" charset="-122"/>
              </a:rPr>
              <a:t>-</a:t>
            </a:r>
            <a:r>
              <a:rPr lang="zh-CN" altLang="en-US" sz="2800">
                <a:solidFill>
                  <a:srgbClr val="CC3300"/>
                </a:solidFill>
                <a:latin typeface="宋体" pitchFamily="2" charset="-122"/>
              </a:rPr>
              <a:t>萨伐尔定律</a:t>
            </a:r>
          </a:p>
        </p:txBody>
      </p:sp>
      <p:grpSp>
        <p:nvGrpSpPr>
          <p:cNvPr id="20485" name="Group 5"/>
          <p:cNvGrpSpPr>
            <a:grpSpLocks/>
          </p:cNvGrpSpPr>
          <p:nvPr/>
        </p:nvGrpSpPr>
        <p:grpSpPr bwMode="auto">
          <a:xfrm>
            <a:off x="4495800" y="873125"/>
            <a:ext cx="2011363" cy="1565275"/>
            <a:chOff x="4176" y="358"/>
            <a:chExt cx="1267" cy="986"/>
          </a:xfrm>
        </p:grpSpPr>
        <p:sp>
          <p:nvSpPr>
            <p:cNvPr id="20514" name="Freeform 6"/>
            <p:cNvSpPr>
              <a:spLocks/>
            </p:cNvSpPr>
            <p:nvPr/>
          </p:nvSpPr>
          <p:spPr bwMode="auto">
            <a:xfrm>
              <a:off x="4459" y="358"/>
              <a:ext cx="338" cy="986"/>
            </a:xfrm>
            <a:custGeom>
              <a:avLst/>
              <a:gdLst>
                <a:gd name="T0" fmla="*/ 324 w 338"/>
                <a:gd name="T1" fmla="*/ 100 h 986"/>
                <a:gd name="T2" fmla="*/ 312 w 338"/>
                <a:gd name="T3" fmla="*/ 124 h 986"/>
                <a:gd name="T4" fmla="*/ 168 w 338"/>
                <a:gd name="T5" fmla="*/ 844 h 986"/>
                <a:gd name="T6" fmla="*/ 0 w 338"/>
                <a:gd name="T7" fmla="*/ 976 h 986"/>
                <a:gd name="T8" fmla="*/ 0 60000 65536"/>
                <a:gd name="T9" fmla="*/ 0 60000 65536"/>
                <a:gd name="T10" fmla="*/ 0 60000 65536"/>
                <a:gd name="T11" fmla="*/ 0 60000 65536"/>
                <a:gd name="T12" fmla="*/ 0 w 338"/>
                <a:gd name="T13" fmla="*/ 0 h 986"/>
                <a:gd name="T14" fmla="*/ 338 w 338"/>
                <a:gd name="T15" fmla="*/ 986 h 986"/>
              </a:gdLst>
              <a:ahLst/>
              <a:cxnLst>
                <a:cxn ang="T8">
                  <a:pos x="T0" y="T1"/>
                </a:cxn>
                <a:cxn ang="T9">
                  <a:pos x="T2" y="T3"/>
                </a:cxn>
                <a:cxn ang="T10">
                  <a:pos x="T4" y="T5"/>
                </a:cxn>
                <a:cxn ang="T11">
                  <a:pos x="T6" y="T7"/>
                </a:cxn>
              </a:cxnLst>
              <a:rect l="T12" t="T13" r="T14" b="T15"/>
              <a:pathLst>
                <a:path w="338" h="986">
                  <a:moveTo>
                    <a:pt x="324" y="100"/>
                  </a:moveTo>
                  <a:cubicBezTo>
                    <a:pt x="320" y="106"/>
                    <a:pt x="338" y="0"/>
                    <a:pt x="312" y="124"/>
                  </a:cubicBezTo>
                  <a:cubicBezTo>
                    <a:pt x="286" y="248"/>
                    <a:pt x="220" y="702"/>
                    <a:pt x="168" y="844"/>
                  </a:cubicBezTo>
                  <a:cubicBezTo>
                    <a:pt x="116" y="986"/>
                    <a:pt x="35" y="949"/>
                    <a:pt x="0" y="976"/>
                  </a:cubicBezTo>
                </a:path>
              </a:pathLst>
            </a:custGeom>
            <a:noFill/>
            <a:ln w="762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0515" name="Object 7"/>
            <p:cNvGraphicFramePr>
              <a:graphicFrameLocks noChangeAspect="1"/>
            </p:cNvGraphicFramePr>
            <p:nvPr/>
          </p:nvGraphicFramePr>
          <p:xfrm>
            <a:off x="4176" y="527"/>
            <a:ext cx="525" cy="399"/>
          </p:xfrm>
          <a:graphic>
            <a:graphicData uri="http://schemas.openxmlformats.org/presentationml/2006/ole">
              <mc:AlternateContent xmlns:mc="http://schemas.openxmlformats.org/markup-compatibility/2006">
                <mc:Choice xmlns:v="urn:schemas-microsoft-com:vml" Requires="v">
                  <p:oleObj spid="_x0000_s50539" name="公式" r:id="rId5" imgW="266469" imgH="203024" progId="Equation.3">
                    <p:embed/>
                  </p:oleObj>
                </mc:Choice>
                <mc:Fallback>
                  <p:oleObj name="公式" r:id="rId5" imgW="266469" imgH="2030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6" y="527"/>
                          <a:ext cx="525"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516" name="Group 8"/>
            <p:cNvGrpSpPr>
              <a:grpSpLocks/>
            </p:cNvGrpSpPr>
            <p:nvPr/>
          </p:nvGrpSpPr>
          <p:grpSpPr bwMode="auto">
            <a:xfrm>
              <a:off x="4699" y="486"/>
              <a:ext cx="564" cy="584"/>
              <a:chOff x="4200" y="1432"/>
              <a:chExt cx="564" cy="584"/>
            </a:xfrm>
          </p:grpSpPr>
          <p:sp>
            <p:nvSpPr>
              <p:cNvPr id="20520" name="Freeform 9"/>
              <p:cNvSpPr>
                <a:spLocks/>
              </p:cNvSpPr>
              <p:nvPr/>
            </p:nvSpPr>
            <p:spPr bwMode="auto">
              <a:xfrm>
                <a:off x="4200" y="1432"/>
                <a:ext cx="564" cy="584"/>
              </a:xfrm>
              <a:custGeom>
                <a:avLst/>
                <a:gdLst>
                  <a:gd name="T0" fmla="*/ 0 w 564"/>
                  <a:gd name="T1" fmla="*/ 584 h 584"/>
                  <a:gd name="T2" fmla="*/ 564 w 564"/>
                  <a:gd name="T3" fmla="*/ 0 h 584"/>
                  <a:gd name="T4" fmla="*/ 0 60000 65536"/>
                  <a:gd name="T5" fmla="*/ 0 60000 65536"/>
                  <a:gd name="T6" fmla="*/ 0 w 564"/>
                  <a:gd name="T7" fmla="*/ 0 h 584"/>
                  <a:gd name="T8" fmla="*/ 564 w 564"/>
                  <a:gd name="T9" fmla="*/ 584 h 584"/>
                </a:gdLst>
                <a:ahLst/>
                <a:cxnLst>
                  <a:cxn ang="T4">
                    <a:pos x="T0" y="T1"/>
                  </a:cxn>
                  <a:cxn ang="T5">
                    <a:pos x="T2" y="T3"/>
                  </a:cxn>
                </a:cxnLst>
                <a:rect l="T6" t="T7" r="T8" b="T9"/>
                <a:pathLst>
                  <a:path w="564" h="584">
                    <a:moveTo>
                      <a:pt x="0" y="584"/>
                    </a:moveTo>
                    <a:lnTo>
                      <a:pt x="564" y="0"/>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0521" name="Object 10"/>
              <p:cNvGraphicFramePr>
                <a:graphicFrameLocks noChangeAspect="1"/>
              </p:cNvGraphicFramePr>
              <p:nvPr/>
            </p:nvGraphicFramePr>
            <p:xfrm>
              <a:off x="4464" y="1728"/>
              <a:ext cx="190" cy="247"/>
            </p:xfrm>
            <a:graphic>
              <a:graphicData uri="http://schemas.openxmlformats.org/presentationml/2006/ole">
                <mc:AlternateContent xmlns:mc="http://schemas.openxmlformats.org/markup-compatibility/2006">
                  <mc:Choice xmlns:v="urn:schemas-microsoft-com:vml" Requires="v">
                    <p:oleObj spid="_x0000_s50540" name="公式" r:id="rId7" imgW="126780" imgH="164814" progId="Equation.3">
                      <p:embed/>
                    </p:oleObj>
                  </mc:Choice>
                  <mc:Fallback>
                    <p:oleObj name="公式" r:id="rId7" imgW="126780" imgH="164814"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1728"/>
                            <a:ext cx="190"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22" name="Text Box 11"/>
              <p:cNvSpPr txBox="1">
                <a:spLocks noChangeArrowheads="1"/>
              </p:cNvSpPr>
              <p:nvPr/>
            </p:nvSpPr>
            <p:spPr bwMode="auto">
              <a:xfrm>
                <a:off x="4224" y="1488"/>
                <a:ext cx="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en-US" altLang="zh-CN" sz="2800" i="1">
                    <a:solidFill>
                      <a:srgbClr val="CC3300"/>
                    </a:solidFill>
                    <a:sym typeface="Symbol" pitchFamily="18" charset="2"/>
                  </a:rPr>
                  <a:t></a:t>
                </a:r>
                <a:endParaRPr lang="en-US" altLang="zh-CN" sz="2800" i="1">
                  <a:solidFill>
                    <a:srgbClr val="CC3300"/>
                  </a:solidFill>
                </a:endParaRPr>
              </a:p>
            </p:txBody>
          </p:sp>
        </p:grpSp>
        <p:sp>
          <p:nvSpPr>
            <p:cNvPr id="20517" name="Text Box 12"/>
            <p:cNvSpPr txBox="1">
              <a:spLocks noChangeArrowheads="1"/>
            </p:cNvSpPr>
            <p:nvPr/>
          </p:nvSpPr>
          <p:spPr bwMode="auto">
            <a:xfrm>
              <a:off x="5251" y="407"/>
              <a:ext cx="19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50000"/>
                </a:spcBef>
                <a:buFontTx/>
                <a:buNone/>
              </a:pPr>
              <a:r>
                <a:rPr lang="en-US" altLang="zh-CN" sz="2800" i="1"/>
                <a:t>p</a:t>
              </a:r>
            </a:p>
          </p:txBody>
        </p:sp>
        <p:sp>
          <p:nvSpPr>
            <p:cNvPr id="20518" name="Oval 13"/>
            <p:cNvSpPr>
              <a:spLocks noChangeArrowheads="1"/>
            </p:cNvSpPr>
            <p:nvPr/>
          </p:nvSpPr>
          <p:spPr bwMode="auto">
            <a:xfrm>
              <a:off x="5254" y="434"/>
              <a:ext cx="45" cy="45"/>
            </a:xfrm>
            <a:prstGeom prst="ellipse">
              <a:avLst/>
            </a:prstGeom>
            <a:solidFill>
              <a:srgbClr val="99FF33"/>
            </a:solidFill>
            <a:ln w="9525">
              <a:solidFill>
                <a:schemeClr val="tx1"/>
              </a:solidFill>
              <a:round/>
              <a:headEnd/>
              <a:tailEnd/>
            </a:ln>
          </p:spPr>
          <p:txBody>
            <a:bodyPr wrap="none" anchor="ct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800" b="0">
                <a:solidFill>
                  <a:srgbClr val="FF9933"/>
                </a:solidFill>
              </a:endParaRPr>
            </a:p>
          </p:txBody>
        </p:sp>
        <p:sp>
          <p:nvSpPr>
            <p:cNvPr id="20519" name="AutoShape 14"/>
            <p:cNvSpPr>
              <a:spLocks noChangeArrowheads="1"/>
            </p:cNvSpPr>
            <p:nvPr/>
          </p:nvSpPr>
          <p:spPr bwMode="auto">
            <a:xfrm rot="477957">
              <a:off x="4640" y="678"/>
              <a:ext cx="127" cy="476"/>
            </a:xfrm>
            <a:prstGeom prst="upArrow">
              <a:avLst>
                <a:gd name="adj1" fmla="val 22194"/>
                <a:gd name="adj2" fmla="val 136890"/>
              </a:avLst>
            </a:prstGeom>
            <a:solidFill>
              <a:srgbClr val="0000FF"/>
            </a:solidFill>
            <a:ln w="9525">
              <a:solidFill>
                <a:srgbClr val="0000FF"/>
              </a:solidFill>
              <a:miter lim="800000"/>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grpSp>
      <p:graphicFrame>
        <p:nvGraphicFramePr>
          <p:cNvPr id="20486" name="Object 15"/>
          <p:cNvGraphicFramePr>
            <a:graphicFrameLocks noChangeAspect="1"/>
          </p:cNvGraphicFramePr>
          <p:nvPr/>
        </p:nvGraphicFramePr>
        <p:xfrm>
          <a:off x="1600200" y="2328863"/>
          <a:ext cx="2438400" cy="795337"/>
        </p:xfrm>
        <a:graphic>
          <a:graphicData uri="http://schemas.openxmlformats.org/presentationml/2006/ole">
            <mc:AlternateContent xmlns:mc="http://schemas.openxmlformats.org/markup-compatibility/2006">
              <mc:Choice xmlns:v="urn:schemas-microsoft-com:vml" Requires="v">
                <p:oleObj spid="_x0000_s50541" name="公式" r:id="rId9" imgW="1155199" imgH="406224" progId="Equation.3">
                  <p:embed/>
                </p:oleObj>
              </mc:Choice>
              <mc:Fallback>
                <p:oleObj name="公式" r:id="rId9" imgW="1155199" imgH="4062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0200" y="2328863"/>
                        <a:ext cx="2438400" cy="795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7" name="Text Box 16"/>
          <p:cNvSpPr txBox="1">
            <a:spLocks noChangeArrowheads="1"/>
          </p:cNvSpPr>
          <p:nvPr/>
        </p:nvSpPr>
        <p:spPr bwMode="auto">
          <a:xfrm>
            <a:off x="628650" y="2514600"/>
            <a:ext cx="800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大小</a:t>
            </a:r>
          </a:p>
        </p:txBody>
      </p:sp>
      <p:sp>
        <p:nvSpPr>
          <p:cNvPr id="20488" name="Text Box 17"/>
          <p:cNvSpPr txBox="1">
            <a:spLocks noChangeArrowheads="1"/>
          </p:cNvSpPr>
          <p:nvPr/>
        </p:nvSpPr>
        <p:spPr bwMode="auto">
          <a:xfrm>
            <a:off x="4460875" y="2438400"/>
            <a:ext cx="1095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方向：</a:t>
            </a:r>
          </a:p>
        </p:txBody>
      </p:sp>
      <p:graphicFrame>
        <p:nvGraphicFramePr>
          <p:cNvPr id="20489" name="Object 18"/>
          <p:cNvGraphicFramePr>
            <a:graphicFrameLocks noChangeAspect="1"/>
          </p:cNvGraphicFramePr>
          <p:nvPr/>
        </p:nvGraphicFramePr>
        <p:xfrm>
          <a:off x="5486400" y="2438400"/>
          <a:ext cx="1066800" cy="469900"/>
        </p:xfrm>
        <a:graphic>
          <a:graphicData uri="http://schemas.openxmlformats.org/presentationml/2006/ole">
            <mc:AlternateContent xmlns:mc="http://schemas.openxmlformats.org/markup-compatibility/2006">
              <mc:Choice xmlns:v="urn:schemas-microsoft-com:vml" Requires="v">
                <p:oleObj spid="_x0000_s50542" name="公式" r:id="rId11" imgW="457002" imgH="203112" progId="Equation.3">
                  <p:embed/>
                </p:oleObj>
              </mc:Choice>
              <mc:Fallback>
                <p:oleObj name="公式" r:id="rId11" imgW="457002"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2438400"/>
                        <a:ext cx="1066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0" name="Group 19"/>
          <p:cNvGrpSpPr>
            <a:grpSpLocks/>
          </p:cNvGrpSpPr>
          <p:nvPr/>
        </p:nvGrpSpPr>
        <p:grpSpPr bwMode="auto">
          <a:xfrm>
            <a:off x="6934200" y="1066800"/>
            <a:ext cx="1981200" cy="2514600"/>
            <a:chOff x="4272" y="864"/>
            <a:chExt cx="1248" cy="1584"/>
          </a:xfrm>
        </p:grpSpPr>
        <p:grpSp>
          <p:nvGrpSpPr>
            <p:cNvPr id="20504" name="Group 20"/>
            <p:cNvGrpSpPr>
              <a:grpSpLocks/>
            </p:cNvGrpSpPr>
            <p:nvPr/>
          </p:nvGrpSpPr>
          <p:grpSpPr bwMode="auto">
            <a:xfrm>
              <a:off x="4272" y="1344"/>
              <a:ext cx="1248" cy="432"/>
              <a:chOff x="3984" y="2016"/>
              <a:chExt cx="1584" cy="432"/>
            </a:xfrm>
          </p:grpSpPr>
          <p:sp>
            <p:nvSpPr>
              <p:cNvPr id="20508" name="Oval 21"/>
              <p:cNvSpPr>
                <a:spLocks noChangeArrowheads="1"/>
              </p:cNvSpPr>
              <p:nvPr/>
            </p:nvSpPr>
            <p:spPr bwMode="auto">
              <a:xfrm>
                <a:off x="3984" y="2016"/>
                <a:ext cx="1584" cy="432"/>
              </a:xfrm>
              <a:prstGeom prst="ellipse">
                <a:avLst/>
              </a:prstGeom>
              <a:solidFill>
                <a:srgbClr val="FFFFFF"/>
              </a:solidFill>
              <a:ln w="38100">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0509" name="Freeform 22"/>
              <p:cNvSpPr>
                <a:spLocks/>
              </p:cNvSpPr>
              <p:nvPr/>
            </p:nvSpPr>
            <p:spPr bwMode="auto">
              <a:xfrm>
                <a:off x="4170" y="2364"/>
                <a:ext cx="144" cy="42"/>
              </a:xfrm>
              <a:custGeom>
                <a:avLst/>
                <a:gdLst>
                  <a:gd name="T0" fmla="*/ 0 w 144"/>
                  <a:gd name="T1" fmla="*/ 12 h 42"/>
                  <a:gd name="T2" fmla="*/ 12 w 144"/>
                  <a:gd name="T3" fmla="*/ 0 h 42"/>
                  <a:gd name="T4" fmla="*/ 144 w 144"/>
                  <a:gd name="T5" fmla="*/ 42 h 42"/>
                  <a:gd name="T6" fmla="*/ 0 60000 65536"/>
                  <a:gd name="T7" fmla="*/ 0 60000 65536"/>
                  <a:gd name="T8" fmla="*/ 0 60000 65536"/>
                  <a:gd name="T9" fmla="*/ 0 w 144"/>
                  <a:gd name="T10" fmla="*/ 0 h 42"/>
                  <a:gd name="T11" fmla="*/ 144 w 144"/>
                  <a:gd name="T12" fmla="*/ 42 h 42"/>
                </a:gdLst>
                <a:ahLst/>
                <a:cxnLst>
                  <a:cxn ang="T6">
                    <a:pos x="T0" y="T1"/>
                  </a:cxn>
                  <a:cxn ang="T7">
                    <a:pos x="T2" y="T3"/>
                  </a:cxn>
                  <a:cxn ang="T8">
                    <a:pos x="T4" y="T5"/>
                  </a:cxn>
                </a:cxnLst>
                <a:rect l="T9" t="T10" r="T11" b="T12"/>
                <a:pathLst>
                  <a:path w="144" h="42">
                    <a:moveTo>
                      <a:pt x="0" y="12"/>
                    </a:moveTo>
                    <a:lnTo>
                      <a:pt x="12" y="0"/>
                    </a:lnTo>
                    <a:lnTo>
                      <a:pt x="144" y="42"/>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0" name="Oval 23"/>
              <p:cNvSpPr>
                <a:spLocks noChangeArrowheads="1"/>
              </p:cNvSpPr>
              <p:nvPr/>
            </p:nvSpPr>
            <p:spPr bwMode="auto">
              <a:xfrm>
                <a:off x="4200" y="2064"/>
                <a:ext cx="1152" cy="288"/>
              </a:xfrm>
              <a:prstGeom prst="ellipse">
                <a:avLst/>
              </a:prstGeom>
              <a:solidFill>
                <a:srgbClr val="FFFFFF"/>
              </a:solidFill>
              <a:ln w="38100">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0511" name="Oval 24"/>
              <p:cNvSpPr>
                <a:spLocks noChangeArrowheads="1"/>
              </p:cNvSpPr>
              <p:nvPr/>
            </p:nvSpPr>
            <p:spPr bwMode="auto">
              <a:xfrm>
                <a:off x="4464" y="2112"/>
                <a:ext cx="624" cy="144"/>
              </a:xfrm>
              <a:prstGeom prst="ellipse">
                <a:avLst/>
              </a:prstGeom>
              <a:solidFill>
                <a:srgbClr val="FFFFFF"/>
              </a:solidFill>
              <a:ln w="38100">
                <a:solidFill>
                  <a:srgbClr val="000000"/>
                </a:solidFill>
                <a:round/>
                <a:headEnd/>
                <a:tailEnd/>
              </a:ln>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
            <p:nvSpPr>
              <p:cNvPr id="20512" name="Freeform 25"/>
              <p:cNvSpPr>
                <a:spLocks/>
              </p:cNvSpPr>
              <p:nvPr/>
            </p:nvSpPr>
            <p:spPr bwMode="auto">
              <a:xfrm>
                <a:off x="4692" y="2256"/>
                <a:ext cx="162" cy="6"/>
              </a:xfrm>
              <a:custGeom>
                <a:avLst/>
                <a:gdLst>
                  <a:gd name="T0" fmla="*/ 42 w 162"/>
                  <a:gd name="T1" fmla="*/ 6 h 6"/>
                  <a:gd name="T2" fmla="*/ 0 w 162"/>
                  <a:gd name="T3" fmla="*/ 0 h 6"/>
                  <a:gd name="T4" fmla="*/ 162 w 162"/>
                  <a:gd name="T5" fmla="*/ 6 h 6"/>
                  <a:gd name="T6" fmla="*/ 0 60000 65536"/>
                  <a:gd name="T7" fmla="*/ 0 60000 65536"/>
                  <a:gd name="T8" fmla="*/ 0 60000 65536"/>
                  <a:gd name="T9" fmla="*/ 0 w 162"/>
                  <a:gd name="T10" fmla="*/ 0 h 6"/>
                  <a:gd name="T11" fmla="*/ 162 w 162"/>
                  <a:gd name="T12" fmla="*/ 6 h 6"/>
                </a:gdLst>
                <a:ahLst/>
                <a:cxnLst>
                  <a:cxn ang="T6">
                    <a:pos x="T0" y="T1"/>
                  </a:cxn>
                  <a:cxn ang="T7">
                    <a:pos x="T2" y="T3"/>
                  </a:cxn>
                  <a:cxn ang="T8">
                    <a:pos x="T4" y="T5"/>
                  </a:cxn>
                </a:cxnLst>
                <a:rect l="T9" t="T10" r="T11" b="T12"/>
                <a:pathLst>
                  <a:path w="162" h="6">
                    <a:moveTo>
                      <a:pt x="42" y="6"/>
                    </a:moveTo>
                    <a:lnTo>
                      <a:pt x="0" y="0"/>
                    </a:lnTo>
                    <a:lnTo>
                      <a:pt x="162" y="6"/>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513" name="Freeform 26"/>
              <p:cNvSpPr>
                <a:spLocks/>
              </p:cNvSpPr>
              <p:nvPr/>
            </p:nvSpPr>
            <p:spPr bwMode="auto">
              <a:xfrm>
                <a:off x="4512" y="2334"/>
                <a:ext cx="156" cy="12"/>
              </a:xfrm>
              <a:custGeom>
                <a:avLst/>
                <a:gdLst>
                  <a:gd name="T0" fmla="*/ 42 w 156"/>
                  <a:gd name="T1" fmla="*/ 12 h 12"/>
                  <a:gd name="T2" fmla="*/ 0 w 156"/>
                  <a:gd name="T3" fmla="*/ 0 h 12"/>
                  <a:gd name="T4" fmla="*/ 156 w 156"/>
                  <a:gd name="T5" fmla="*/ 12 h 12"/>
                  <a:gd name="T6" fmla="*/ 0 60000 65536"/>
                  <a:gd name="T7" fmla="*/ 0 60000 65536"/>
                  <a:gd name="T8" fmla="*/ 0 60000 65536"/>
                  <a:gd name="T9" fmla="*/ 0 w 156"/>
                  <a:gd name="T10" fmla="*/ 0 h 12"/>
                  <a:gd name="T11" fmla="*/ 156 w 156"/>
                  <a:gd name="T12" fmla="*/ 12 h 12"/>
                </a:gdLst>
                <a:ahLst/>
                <a:cxnLst>
                  <a:cxn ang="T6">
                    <a:pos x="T0" y="T1"/>
                  </a:cxn>
                  <a:cxn ang="T7">
                    <a:pos x="T2" y="T3"/>
                  </a:cxn>
                  <a:cxn ang="T8">
                    <a:pos x="T4" y="T5"/>
                  </a:cxn>
                </a:cxnLst>
                <a:rect l="T9" t="T10" r="T11" b="T12"/>
                <a:pathLst>
                  <a:path w="156" h="12">
                    <a:moveTo>
                      <a:pt x="42" y="12"/>
                    </a:moveTo>
                    <a:lnTo>
                      <a:pt x="0" y="0"/>
                    </a:lnTo>
                    <a:lnTo>
                      <a:pt x="156" y="12"/>
                    </a:lnTo>
                  </a:path>
                </a:pathLst>
              </a:custGeom>
              <a:noFill/>
              <a:ln w="38100">
                <a:solidFill>
                  <a:srgbClr val="000000"/>
                </a:solidFill>
                <a:round/>
                <a:headEn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505" name="Line 27"/>
            <p:cNvSpPr>
              <a:spLocks noChangeShapeType="1"/>
            </p:cNvSpPr>
            <p:nvPr/>
          </p:nvSpPr>
          <p:spPr bwMode="auto">
            <a:xfrm>
              <a:off x="4896" y="1776"/>
              <a:ext cx="0" cy="672"/>
            </a:xfrm>
            <a:prstGeom prst="line">
              <a:avLst/>
            </a:prstGeom>
            <a:noFill/>
            <a:ln w="76200">
              <a:solidFill>
                <a:srgbClr val="6600CC"/>
              </a:solidFill>
              <a:round/>
              <a:headEnd type="arrow" w="sm" len="me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20506" name="Object 28"/>
            <p:cNvGraphicFramePr>
              <a:graphicFrameLocks noChangeAspect="1"/>
            </p:cNvGraphicFramePr>
            <p:nvPr/>
          </p:nvGraphicFramePr>
          <p:xfrm>
            <a:off x="4464" y="1916"/>
            <a:ext cx="384" cy="292"/>
          </p:xfrm>
          <a:graphic>
            <a:graphicData uri="http://schemas.openxmlformats.org/presentationml/2006/ole">
              <mc:AlternateContent xmlns:mc="http://schemas.openxmlformats.org/markup-compatibility/2006">
                <mc:Choice xmlns:v="urn:schemas-microsoft-com:vml" Requires="v">
                  <p:oleObj spid="_x0000_s50543" name="公式" r:id="rId13" imgW="266469" imgH="203024" progId="Equation.3">
                    <p:embed/>
                  </p:oleObj>
                </mc:Choice>
                <mc:Fallback>
                  <p:oleObj name="公式" r:id="rId13" imgW="266469" imgH="203024"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64" y="1916"/>
                          <a:ext cx="38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7" name="Freeform 29"/>
            <p:cNvSpPr>
              <a:spLocks/>
            </p:cNvSpPr>
            <p:nvPr/>
          </p:nvSpPr>
          <p:spPr bwMode="auto">
            <a:xfrm>
              <a:off x="4896" y="864"/>
              <a:ext cx="1" cy="648"/>
            </a:xfrm>
            <a:custGeom>
              <a:avLst/>
              <a:gdLst>
                <a:gd name="T0" fmla="*/ 0 w 1"/>
                <a:gd name="T1" fmla="*/ 0 h 648"/>
                <a:gd name="T2" fmla="*/ 0 w 1"/>
                <a:gd name="T3" fmla="*/ 648 h 648"/>
                <a:gd name="T4" fmla="*/ 0 60000 65536"/>
                <a:gd name="T5" fmla="*/ 0 60000 65536"/>
                <a:gd name="T6" fmla="*/ 0 w 1"/>
                <a:gd name="T7" fmla="*/ 0 h 648"/>
                <a:gd name="T8" fmla="*/ 1 w 1"/>
                <a:gd name="T9" fmla="*/ 648 h 648"/>
              </a:gdLst>
              <a:ahLst/>
              <a:cxnLst>
                <a:cxn ang="T4">
                  <a:pos x="T0" y="T1"/>
                </a:cxn>
                <a:cxn ang="T5">
                  <a:pos x="T2" y="T3"/>
                </a:cxn>
              </a:cxnLst>
              <a:rect l="T6" t="T7" r="T8" b="T9"/>
              <a:pathLst>
                <a:path w="1" h="648">
                  <a:moveTo>
                    <a:pt x="0" y="0"/>
                  </a:moveTo>
                  <a:lnTo>
                    <a:pt x="0" y="648"/>
                  </a:lnTo>
                </a:path>
              </a:pathLst>
            </a:custGeom>
            <a:noFill/>
            <a:ln w="9525">
              <a:solidFill>
                <a:srgbClr val="000000"/>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20491" name="Text Box 30"/>
          <p:cNvSpPr txBox="1">
            <a:spLocks noChangeArrowheads="1"/>
          </p:cNvSpPr>
          <p:nvPr/>
        </p:nvSpPr>
        <p:spPr bwMode="auto">
          <a:xfrm>
            <a:off x="304800" y="3200400"/>
            <a:ext cx="358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50000"/>
              </a:spcBef>
              <a:buFontTx/>
              <a:buNone/>
            </a:pPr>
            <a:r>
              <a:rPr lang="en-US" altLang="zh-CN" sz="2400">
                <a:solidFill>
                  <a:srgbClr val="CC3300"/>
                </a:solidFill>
              </a:rPr>
              <a:t>     </a:t>
            </a:r>
            <a:r>
              <a:rPr lang="zh-CN" altLang="en-US" sz="2400">
                <a:solidFill>
                  <a:srgbClr val="CC3300"/>
                </a:solidFill>
              </a:rPr>
              <a:t>磁场叠加原理</a:t>
            </a:r>
          </a:p>
        </p:txBody>
      </p:sp>
      <p:sp>
        <p:nvSpPr>
          <p:cNvPr id="20492" name="Text Box 31"/>
          <p:cNvSpPr txBox="1">
            <a:spLocks noChangeArrowheads="1"/>
          </p:cNvSpPr>
          <p:nvPr/>
        </p:nvSpPr>
        <p:spPr bwMode="auto">
          <a:xfrm>
            <a:off x="339725" y="3886200"/>
            <a:ext cx="1409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solidFill>
                  <a:srgbClr val="CC3300"/>
                </a:solidFill>
              </a:rPr>
              <a:t>二、应用</a:t>
            </a:r>
          </a:p>
        </p:txBody>
      </p:sp>
      <p:sp>
        <p:nvSpPr>
          <p:cNvPr id="20493" name="Text Box 32"/>
          <p:cNvSpPr txBox="1">
            <a:spLocks noChangeArrowheads="1"/>
          </p:cNvSpPr>
          <p:nvPr/>
        </p:nvSpPr>
        <p:spPr bwMode="auto">
          <a:xfrm>
            <a:off x="476250" y="4495800"/>
            <a:ext cx="2647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载流直导线的磁场</a:t>
            </a:r>
          </a:p>
        </p:txBody>
      </p:sp>
      <p:sp>
        <p:nvSpPr>
          <p:cNvPr id="20494" name="Text Box 33"/>
          <p:cNvSpPr txBox="1">
            <a:spLocks noChangeArrowheads="1"/>
          </p:cNvSpPr>
          <p:nvPr/>
        </p:nvSpPr>
        <p:spPr bwMode="auto">
          <a:xfrm>
            <a:off x="396875" y="525780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圆电流轴线上的磁场</a:t>
            </a:r>
          </a:p>
        </p:txBody>
      </p:sp>
      <p:sp>
        <p:nvSpPr>
          <p:cNvPr id="20495" name="Text Box 34"/>
          <p:cNvSpPr txBox="1">
            <a:spLocks noChangeArrowheads="1"/>
          </p:cNvSpPr>
          <p:nvPr/>
        </p:nvSpPr>
        <p:spPr bwMode="auto">
          <a:xfrm>
            <a:off x="320675" y="6096000"/>
            <a:ext cx="2955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螺线管轴线上的磁场</a:t>
            </a:r>
          </a:p>
        </p:txBody>
      </p:sp>
      <p:sp>
        <p:nvSpPr>
          <p:cNvPr id="20496" name="Text Box 35"/>
          <p:cNvSpPr txBox="1">
            <a:spLocks noChangeArrowheads="1"/>
          </p:cNvSpPr>
          <p:nvPr/>
        </p:nvSpPr>
        <p:spPr bwMode="auto">
          <a:xfrm>
            <a:off x="3429000" y="44196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无限长</a:t>
            </a:r>
          </a:p>
        </p:txBody>
      </p:sp>
      <p:sp>
        <p:nvSpPr>
          <p:cNvPr id="20497" name="Text Box 36"/>
          <p:cNvSpPr txBox="1">
            <a:spLocks noChangeArrowheads="1"/>
          </p:cNvSpPr>
          <p:nvPr/>
        </p:nvSpPr>
        <p:spPr bwMode="auto">
          <a:xfrm>
            <a:off x="3429000" y="6096000"/>
            <a:ext cx="1108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2400"/>
              <a:t>无限长</a:t>
            </a:r>
          </a:p>
        </p:txBody>
      </p:sp>
      <p:graphicFrame>
        <p:nvGraphicFramePr>
          <p:cNvPr id="20498" name="Object 37"/>
          <p:cNvGraphicFramePr>
            <a:graphicFrameLocks noChangeAspect="1"/>
          </p:cNvGraphicFramePr>
          <p:nvPr/>
        </p:nvGraphicFramePr>
        <p:xfrm>
          <a:off x="4648200" y="4141788"/>
          <a:ext cx="1600200" cy="1039812"/>
        </p:xfrm>
        <a:graphic>
          <a:graphicData uri="http://schemas.openxmlformats.org/presentationml/2006/ole">
            <mc:AlternateContent xmlns:mc="http://schemas.openxmlformats.org/markup-compatibility/2006">
              <mc:Choice xmlns:v="urn:schemas-microsoft-com:vml" Requires="v">
                <p:oleObj spid="_x0000_s50544" name="公式" r:id="rId15" imgW="647700" imgH="457200" progId="Equation.3">
                  <p:embed/>
                </p:oleObj>
              </mc:Choice>
              <mc:Fallback>
                <p:oleObj name="公式" r:id="rId15" imgW="647700" imgH="4572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48200" y="4141788"/>
                        <a:ext cx="1600200" cy="1039812"/>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9" name="Object 38"/>
          <p:cNvGraphicFramePr>
            <a:graphicFrameLocks noChangeAspect="1"/>
          </p:cNvGraphicFramePr>
          <p:nvPr/>
        </p:nvGraphicFramePr>
        <p:xfrm>
          <a:off x="4648200" y="6018213"/>
          <a:ext cx="1905000" cy="687387"/>
        </p:xfrm>
        <a:graphic>
          <a:graphicData uri="http://schemas.openxmlformats.org/presentationml/2006/ole">
            <mc:AlternateContent xmlns:mc="http://schemas.openxmlformats.org/markup-compatibility/2006">
              <mc:Choice xmlns:v="urn:schemas-microsoft-com:vml" Requires="v">
                <p:oleObj spid="_x0000_s50545" name="公式" r:id="rId17" imgW="634725" imgH="228501" progId="Equation.3">
                  <p:embed/>
                </p:oleObj>
              </mc:Choice>
              <mc:Fallback>
                <p:oleObj name="公式" r:id="rId17" imgW="634725"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6018213"/>
                        <a:ext cx="1905000" cy="687387"/>
                      </a:xfrm>
                      <a:prstGeom prst="rect">
                        <a:avLst/>
                      </a:prstGeom>
                      <a:noFill/>
                      <a:ln w="38100">
                        <a:solidFill>
                          <a:srgbClr val="6600CC"/>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0" name="Text Box 39"/>
          <p:cNvSpPr txBox="1">
            <a:spLocks noChangeArrowheads="1"/>
          </p:cNvSpPr>
          <p:nvPr/>
        </p:nvSpPr>
        <p:spPr bwMode="auto">
          <a:xfrm>
            <a:off x="7504113" y="4610100"/>
            <a:ext cx="1524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defTabSz="762000">
              <a:spcBef>
                <a:spcPct val="20000"/>
              </a:spcBef>
              <a:buChar char="•"/>
              <a:defRPr kumimoji="1" sz="3200">
                <a:solidFill>
                  <a:schemeClr val="tx1"/>
                </a:solidFill>
                <a:latin typeface="Times New Roman" pitchFamily="18" charset="0"/>
                <a:ea typeface="宋体" pitchFamily="2" charset="-122"/>
              </a:defRPr>
            </a:lvl1pPr>
            <a:lvl2pPr marL="742950" indent="-285750" defTabSz="762000">
              <a:spcBef>
                <a:spcPct val="20000"/>
              </a:spcBef>
              <a:buChar char="–"/>
              <a:defRPr kumimoji="1" sz="2800">
                <a:solidFill>
                  <a:schemeClr val="tx1"/>
                </a:solidFill>
                <a:latin typeface="Times New Roman" pitchFamily="18" charset="0"/>
                <a:ea typeface="宋体" pitchFamily="2" charset="-122"/>
              </a:defRPr>
            </a:lvl2pPr>
            <a:lvl3pPr marL="1143000" indent="-228600" defTabSz="762000">
              <a:spcBef>
                <a:spcPct val="20000"/>
              </a:spcBef>
              <a:buChar char="•"/>
              <a:defRPr kumimoji="1" sz="2400">
                <a:solidFill>
                  <a:schemeClr val="tx1"/>
                </a:solidFill>
                <a:latin typeface="Times New Roman" pitchFamily="18" charset="0"/>
                <a:ea typeface="宋体" pitchFamily="2" charset="-122"/>
              </a:defRPr>
            </a:lvl3pPr>
            <a:lvl4pPr marL="1600200" indent="-228600" defTabSz="762000">
              <a:spcBef>
                <a:spcPct val="20000"/>
              </a:spcBef>
              <a:buChar char="–"/>
              <a:defRPr kumimoji="1" sz="2000">
                <a:solidFill>
                  <a:schemeClr val="tx1"/>
                </a:solidFill>
                <a:latin typeface="Times New Roman" pitchFamily="18" charset="0"/>
                <a:ea typeface="宋体" pitchFamily="2" charset="-122"/>
              </a:defRPr>
            </a:lvl4pPr>
            <a:lvl5pPr marL="2057400" indent="-228600" defTabSz="762000">
              <a:spcBef>
                <a:spcPct val="20000"/>
              </a:spcBef>
              <a:buChar char="»"/>
              <a:defRPr kumimoji="1" sz="2000">
                <a:solidFill>
                  <a:schemeClr val="tx1"/>
                </a:solidFill>
                <a:latin typeface="Times New Roman" pitchFamily="18" charset="0"/>
                <a:ea typeface="宋体"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400"/>
              <a:t>方向：</a:t>
            </a:r>
          </a:p>
          <a:p>
            <a:pPr>
              <a:spcBef>
                <a:spcPct val="0"/>
              </a:spcBef>
              <a:buFontTx/>
              <a:buNone/>
            </a:pPr>
            <a:r>
              <a:rPr lang="zh-CN" altLang="en-US" sz="2400"/>
              <a:t>叉乘 右手定则 或者右手螺旋定则</a:t>
            </a:r>
          </a:p>
        </p:txBody>
      </p:sp>
      <p:graphicFrame>
        <p:nvGraphicFramePr>
          <p:cNvPr id="20501" name="Object 40"/>
          <p:cNvGraphicFramePr>
            <a:graphicFrameLocks noChangeAspect="1"/>
          </p:cNvGraphicFramePr>
          <p:nvPr/>
        </p:nvGraphicFramePr>
        <p:xfrm>
          <a:off x="3081338" y="3106738"/>
          <a:ext cx="1643062" cy="855662"/>
        </p:xfrm>
        <a:graphic>
          <a:graphicData uri="http://schemas.openxmlformats.org/presentationml/2006/ole">
            <mc:AlternateContent xmlns:mc="http://schemas.openxmlformats.org/markup-compatibility/2006">
              <mc:Choice xmlns:v="urn:schemas-microsoft-com:vml" Requires="v">
                <p:oleObj spid="_x0000_s50546" name="公式" r:id="rId19" imgW="634725" imgH="406224" progId="Equation.3">
                  <p:embed/>
                </p:oleObj>
              </mc:Choice>
              <mc:Fallback>
                <p:oleObj name="公式" r:id="rId19" imgW="634725" imgH="40622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081338" y="3106738"/>
                        <a:ext cx="1643062" cy="855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2" name="Object 41"/>
          <p:cNvGraphicFramePr>
            <a:graphicFrameLocks noChangeAspect="1"/>
          </p:cNvGraphicFramePr>
          <p:nvPr/>
        </p:nvGraphicFramePr>
        <p:xfrm>
          <a:off x="4876800" y="3124200"/>
          <a:ext cx="1524000" cy="785813"/>
        </p:xfrm>
        <a:graphic>
          <a:graphicData uri="http://schemas.openxmlformats.org/presentationml/2006/ole">
            <mc:AlternateContent xmlns:mc="http://schemas.openxmlformats.org/markup-compatibility/2006">
              <mc:Choice xmlns:v="urn:schemas-microsoft-com:vml" Requires="v">
                <p:oleObj spid="_x0000_s50547" name="公式" r:id="rId21" imgW="660113" imgH="342751" progId="Equation.3">
                  <p:embed/>
                </p:oleObj>
              </mc:Choice>
              <mc:Fallback>
                <p:oleObj name="公式" r:id="rId21" imgW="660113" imgH="342751"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76800" y="3124200"/>
                        <a:ext cx="1524000" cy="78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3" name="AutoShape 42"/>
          <p:cNvSpPr>
            <a:spLocks/>
          </p:cNvSpPr>
          <p:nvPr/>
        </p:nvSpPr>
        <p:spPr bwMode="auto">
          <a:xfrm>
            <a:off x="6934200" y="4572000"/>
            <a:ext cx="381000" cy="1828800"/>
          </a:xfrm>
          <a:prstGeom prst="rightBrace">
            <a:avLst>
              <a:gd name="adj1" fmla="val 45711"/>
              <a:gd name="adj2" fmla="val 50000"/>
            </a:avLst>
          </a:prstGeom>
          <a:noFill/>
          <a:ln w="5715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lang="en-US" altLang="zh-CN" sz="2400"/>
          </a:p>
        </p:txBody>
      </p:sp>
    </p:spTree>
    <p:extLst>
      <p:ext uri="{BB962C8B-B14F-4D97-AF65-F5344CB8AC3E}">
        <p14:creationId xmlns:p14="http://schemas.microsoft.com/office/powerpoint/2010/main" val="3742683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9" name="Rectangle 5"/>
          <p:cNvSpPr>
            <a:spLocks noChangeArrowheads="1"/>
          </p:cNvSpPr>
          <p:nvPr/>
        </p:nvSpPr>
        <p:spPr bwMode="auto">
          <a:xfrm>
            <a:off x="4794250" y="5805488"/>
            <a:ext cx="313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solidFill>
                  <a:srgbClr val="CC3300"/>
                </a:solidFill>
              </a:rPr>
              <a:t>稳恒电流，流连续 </a:t>
            </a:r>
          </a:p>
        </p:txBody>
      </p:sp>
      <p:sp>
        <p:nvSpPr>
          <p:cNvPr id="77830" name="Rectangle 6"/>
          <p:cNvSpPr>
            <a:spLocks noChangeArrowheads="1"/>
          </p:cNvSpPr>
          <p:nvPr/>
        </p:nvSpPr>
        <p:spPr bwMode="auto">
          <a:xfrm>
            <a:off x="395288" y="4114800"/>
            <a:ext cx="8131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对稳恒电流，任意封闭曲面内的电量不随时间变化 </a:t>
            </a:r>
          </a:p>
        </p:txBody>
      </p:sp>
      <p:graphicFrame>
        <p:nvGraphicFramePr>
          <p:cNvPr id="77831" name="Object 7"/>
          <p:cNvGraphicFramePr>
            <a:graphicFrameLocks noChangeAspect="1"/>
          </p:cNvGraphicFramePr>
          <p:nvPr/>
        </p:nvGraphicFramePr>
        <p:xfrm>
          <a:off x="2362200" y="5694363"/>
          <a:ext cx="2085975" cy="858837"/>
        </p:xfrm>
        <a:graphic>
          <a:graphicData uri="http://schemas.openxmlformats.org/presentationml/2006/ole">
            <mc:AlternateContent xmlns:mc="http://schemas.openxmlformats.org/markup-compatibility/2006">
              <mc:Choice xmlns:v="urn:schemas-microsoft-com:vml" Requires="v">
                <p:oleObj spid="_x0000_s27878" name="Equation" r:id="rId4" imgW="749160" imgH="304560" progId="Equation.DSMT4">
                  <p:embed/>
                </p:oleObj>
              </mc:Choice>
              <mc:Fallback>
                <p:oleObj name="Equation" r:id="rId4" imgW="749160" imgH="30456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5694363"/>
                        <a:ext cx="2085975" cy="858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33" name="Rectangle 9"/>
          <p:cNvSpPr>
            <a:spLocks noChangeArrowheads="1"/>
          </p:cNvSpPr>
          <p:nvPr/>
        </p:nvSpPr>
        <p:spPr bwMode="auto">
          <a:xfrm>
            <a:off x="4724400" y="4814888"/>
            <a:ext cx="2773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solidFill>
                  <a:schemeClr val="accent2"/>
                </a:solidFill>
              </a:rPr>
              <a:t>电流的稳恒条件 </a:t>
            </a:r>
          </a:p>
        </p:txBody>
      </p:sp>
      <p:graphicFrame>
        <p:nvGraphicFramePr>
          <p:cNvPr id="77910" name="Object 86"/>
          <p:cNvGraphicFramePr>
            <a:graphicFrameLocks noChangeAspect="1"/>
          </p:cNvGraphicFramePr>
          <p:nvPr/>
        </p:nvGraphicFramePr>
        <p:xfrm>
          <a:off x="2681288" y="2743200"/>
          <a:ext cx="2805112" cy="1041400"/>
        </p:xfrm>
        <a:graphic>
          <a:graphicData uri="http://schemas.openxmlformats.org/presentationml/2006/ole">
            <mc:AlternateContent xmlns:mc="http://schemas.openxmlformats.org/markup-compatibility/2006">
              <mc:Choice xmlns:v="urn:schemas-microsoft-com:vml" Requires="v">
                <p:oleObj spid="_x0000_s27879" name="Equation" r:id="rId6" imgW="1028520" imgH="444240" progId="Equation.DSMT4">
                  <p:embed/>
                </p:oleObj>
              </mc:Choice>
              <mc:Fallback>
                <p:oleObj name="Equation" r:id="rId6" imgW="1028520" imgH="44424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81288" y="2743200"/>
                        <a:ext cx="2805112" cy="1041400"/>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911" name="Text Box 87"/>
          <p:cNvSpPr txBox="1">
            <a:spLocks noChangeArrowheads="1"/>
          </p:cNvSpPr>
          <p:nvPr/>
        </p:nvSpPr>
        <p:spPr bwMode="auto">
          <a:xfrm>
            <a:off x="449263" y="2978150"/>
            <a:ext cx="232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2800"/>
              <a:t>由电荷守恒：</a:t>
            </a:r>
          </a:p>
        </p:txBody>
      </p:sp>
      <p:graphicFrame>
        <p:nvGraphicFramePr>
          <p:cNvPr id="77932" name="Object 108"/>
          <p:cNvGraphicFramePr>
            <a:graphicFrameLocks noChangeAspect="1"/>
          </p:cNvGraphicFramePr>
          <p:nvPr/>
        </p:nvGraphicFramePr>
        <p:xfrm>
          <a:off x="2590800" y="4572000"/>
          <a:ext cx="1555750" cy="1109663"/>
        </p:xfrm>
        <a:graphic>
          <a:graphicData uri="http://schemas.openxmlformats.org/presentationml/2006/ole">
            <mc:AlternateContent xmlns:mc="http://schemas.openxmlformats.org/markup-compatibility/2006">
              <mc:Choice xmlns:v="urn:schemas-microsoft-com:vml" Requires="v">
                <p:oleObj spid="_x0000_s27880" name="Equation" r:id="rId8" imgW="558720" imgH="393480" progId="Equation.DSMT4">
                  <p:embed/>
                </p:oleObj>
              </mc:Choice>
              <mc:Fallback>
                <p:oleObj name="Equation" r:id="rId8" imgW="558720" imgH="393480"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90800" y="4572000"/>
                        <a:ext cx="1555750"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934" name="Text Box 110"/>
          <p:cNvSpPr txBox="1">
            <a:spLocks noChangeArrowheads="1"/>
          </p:cNvSpPr>
          <p:nvPr/>
        </p:nvSpPr>
        <p:spPr bwMode="auto">
          <a:xfrm>
            <a:off x="533400" y="6096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2800"/>
              <a:t>流通量：流出闭合面的电流</a:t>
            </a:r>
          </a:p>
        </p:txBody>
      </p:sp>
      <p:graphicFrame>
        <p:nvGraphicFramePr>
          <p:cNvPr id="77935" name="Object 111"/>
          <p:cNvGraphicFramePr>
            <a:graphicFrameLocks noChangeAspect="1"/>
          </p:cNvGraphicFramePr>
          <p:nvPr/>
        </p:nvGraphicFramePr>
        <p:xfrm>
          <a:off x="2590800" y="1447800"/>
          <a:ext cx="1873250" cy="1020763"/>
        </p:xfrm>
        <a:graphic>
          <a:graphicData uri="http://schemas.openxmlformats.org/presentationml/2006/ole">
            <mc:AlternateContent xmlns:mc="http://schemas.openxmlformats.org/markup-compatibility/2006">
              <mc:Choice xmlns:v="urn:schemas-microsoft-com:vml" Requires="v">
                <p:oleObj spid="_x0000_s27881" name="Equation" r:id="rId10" imgW="698400" imgH="380880" progId="Equation.DSMT4">
                  <p:embed/>
                </p:oleObj>
              </mc:Choice>
              <mc:Fallback>
                <p:oleObj name="Equation" r:id="rId10" imgW="698400" imgH="380880"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90800" y="1447800"/>
                        <a:ext cx="1873250" cy="1020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19"/>
          <p:cNvGrpSpPr>
            <a:grpSpLocks/>
          </p:cNvGrpSpPr>
          <p:nvPr/>
        </p:nvGrpSpPr>
        <p:grpSpPr bwMode="auto">
          <a:xfrm>
            <a:off x="5791200" y="0"/>
            <a:ext cx="2971800" cy="2997200"/>
            <a:chOff x="3648" y="0"/>
            <a:chExt cx="1872" cy="1888"/>
          </a:xfrm>
        </p:grpSpPr>
        <p:sp>
          <p:nvSpPr>
            <p:cNvPr id="2062" name="Freeform 112" descr="10%"/>
            <p:cNvSpPr>
              <a:spLocks/>
            </p:cNvSpPr>
            <p:nvPr/>
          </p:nvSpPr>
          <p:spPr bwMode="auto">
            <a:xfrm>
              <a:off x="3648" y="612"/>
              <a:ext cx="1336" cy="1024"/>
            </a:xfrm>
            <a:custGeom>
              <a:avLst/>
              <a:gdLst>
                <a:gd name="T0" fmla="*/ 104 w 1336"/>
                <a:gd name="T1" fmla="*/ 312 h 1024"/>
                <a:gd name="T2" fmla="*/ 776 w 1336"/>
                <a:gd name="T3" fmla="*/ 24 h 1024"/>
                <a:gd name="T4" fmla="*/ 1304 w 1336"/>
                <a:gd name="T5" fmla="*/ 456 h 1024"/>
                <a:gd name="T6" fmla="*/ 968 w 1336"/>
                <a:gd name="T7" fmla="*/ 936 h 1024"/>
                <a:gd name="T8" fmla="*/ 536 w 1336"/>
                <a:gd name="T9" fmla="*/ 984 h 1024"/>
                <a:gd name="T10" fmla="*/ 152 w 1336"/>
                <a:gd name="T11" fmla="*/ 792 h 1024"/>
                <a:gd name="T12" fmla="*/ 104 w 1336"/>
                <a:gd name="T13" fmla="*/ 312 h 1024"/>
                <a:gd name="T14" fmla="*/ 0 60000 65536"/>
                <a:gd name="T15" fmla="*/ 0 60000 65536"/>
                <a:gd name="T16" fmla="*/ 0 60000 65536"/>
                <a:gd name="T17" fmla="*/ 0 60000 65536"/>
                <a:gd name="T18" fmla="*/ 0 60000 65536"/>
                <a:gd name="T19" fmla="*/ 0 60000 65536"/>
                <a:gd name="T20" fmla="*/ 0 60000 65536"/>
                <a:gd name="T21" fmla="*/ 0 w 1336"/>
                <a:gd name="T22" fmla="*/ 0 h 1024"/>
                <a:gd name="T23" fmla="*/ 1336 w 1336"/>
                <a:gd name="T24" fmla="*/ 1024 h 10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36" h="1024">
                  <a:moveTo>
                    <a:pt x="104" y="312"/>
                  </a:moveTo>
                  <a:cubicBezTo>
                    <a:pt x="208" y="184"/>
                    <a:pt x="576" y="0"/>
                    <a:pt x="776" y="24"/>
                  </a:cubicBezTo>
                  <a:cubicBezTo>
                    <a:pt x="976" y="48"/>
                    <a:pt x="1272" y="304"/>
                    <a:pt x="1304" y="456"/>
                  </a:cubicBezTo>
                  <a:cubicBezTo>
                    <a:pt x="1336" y="608"/>
                    <a:pt x="1096" y="848"/>
                    <a:pt x="968" y="936"/>
                  </a:cubicBezTo>
                  <a:cubicBezTo>
                    <a:pt x="840" y="1024"/>
                    <a:pt x="672" y="1008"/>
                    <a:pt x="536" y="984"/>
                  </a:cubicBezTo>
                  <a:cubicBezTo>
                    <a:pt x="400" y="960"/>
                    <a:pt x="224" y="904"/>
                    <a:pt x="152" y="792"/>
                  </a:cubicBezTo>
                  <a:cubicBezTo>
                    <a:pt x="80" y="680"/>
                    <a:pt x="0" y="440"/>
                    <a:pt x="104" y="312"/>
                  </a:cubicBezTo>
                  <a:close/>
                </a:path>
              </a:pathLst>
            </a:custGeom>
            <a:pattFill prst="pct10">
              <a:fgClr>
                <a:schemeClr val="tx1"/>
              </a:fgClr>
              <a:bgClr>
                <a:srgbClr val="CCFFFF"/>
              </a:bgClr>
            </a:pattFill>
            <a:ln w="9525" cap="flat" cmpd="sng">
              <a:solidFill>
                <a:schemeClr val="tx1"/>
              </a:solidFill>
              <a:prstDash val="solid"/>
              <a:round/>
              <a:headEnd type="none" w="med" len="med"/>
              <a:tailEnd type="none" w="med" len="med"/>
            </a:ln>
          </p:spPr>
          <p:txBody>
            <a:bodyPr wrap="none" anchor="ctr"/>
            <a:lstStyle/>
            <a:p>
              <a:endParaRPr lang="zh-CN" altLang="en-US"/>
            </a:p>
          </p:txBody>
        </p:sp>
        <p:sp>
          <p:nvSpPr>
            <p:cNvPr id="2063" name="Freeform 113"/>
            <p:cNvSpPr>
              <a:spLocks/>
            </p:cNvSpPr>
            <p:nvPr/>
          </p:nvSpPr>
          <p:spPr bwMode="auto">
            <a:xfrm>
              <a:off x="4436" y="490"/>
              <a:ext cx="59" cy="286"/>
            </a:xfrm>
            <a:custGeom>
              <a:avLst/>
              <a:gdLst>
                <a:gd name="T0" fmla="*/ 0 w 59"/>
                <a:gd name="T1" fmla="*/ 286 h 286"/>
                <a:gd name="T2" fmla="*/ 59 w 59"/>
                <a:gd name="T3" fmla="*/ 0 h 286"/>
                <a:gd name="T4" fmla="*/ 0 60000 65536"/>
                <a:gd name="T5" fmla="*/ 0 60000 65536"/>
                <a:gd name="T6" fmla="*/ 0 w 59"/>
                <a:gd name="T7" fmla="*/ 0 h 286"/>
                <a:gd name="T8" fmla="*/ 59 w 59"/>
                <a:gd name="T9" fmla="*/ 286 h 286"/>
              </a:gdLst>
              <a:ahLst/>
              <a:cxnLst>
                <a:cxn ang="T4">
                  <a:pos x="T0" y="T1"/>
                </a:cxn>
                <a:cxn ang="T5">
                  <a:pos x="T2" y="T3"/>
                </a:cxn>
              </a:cxnLst>
              <a:rect l="T6" t="T7" r="T8" b="T9"/>
              <a:pathLst>
                <a:path w="59" h="286">
                  <a:moveTo>
                    <a:pt x="0" y="286"/>
                  </a:moveTo>
                  <a:lnTo>
                    <a:pt x="59" y="0"/>
                  </a:lnTo>
                </a:path>
              </a:pathLst>
            </a:custGeom>
            <a:noFill/>
            <a:ln w="38100" cap="flat" cmpd="sng">
              <a:solidFill>
                <a:srgbClr val="FF66FF"/>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064" name="Freeform 114"/>
            <p:cNvSpPr>
              <a:spLocks/>
            </p:cNvSpPr>
            <p:nvPr/>
          </p:nvSpPr>
          <p:spPr bwMode="auto">
            <a:xfrm>
              <a:off x="4467" y="456"/>
              <a:ext cx="341" cy="302"/>
            </a:xfrm>
            <a:custGeom>
              <a:avLst/>
              <a:gdLst>
                <a:gd name="T0" fmla="*/ 0 w 341"/>
                <a:gd name="T1" fmla="*/ 302 h 302"/>
                <a:gd name="T2" fmla="*/ 341 w 341"/>
                <a:gd name="T3" fmla="*/ 0 h 302"/>
                <a:gd name="T4" fmla="*/ 0 60000 65536"/>
                <a:gd name="T5" fmla="*/ 0 60000 65536"/>
                <a:gd name="T6" fmla="*/ 0 w 341"/>
                <a:gd name="T7" fmla="*/ 0 h 302"/>
                <a:gd name="T8" fmla="*/ 341 w 341"/>
                <a:gd name="T9" fmla="*/ 302 h 302"/>
              </a:gdLst>
              <a:ahLst/>
              <a:cxnLst>
                <a:cxn ang="T4">
                  <a:pos x="T0" y="T1"/>
                </a:cxn>
                <a:cxn ang="T5">
                  <a:pos x="T2" y="T3"/>
                </a:cxn>
              </a:cxnLst>
              <a:rect l="T6" t="T7" r="T8" b="T9"/>
              <a:pathLst>
                <a:path w="341" h="302">
                  <a:moveTo>
                    <a:pt x="0" y="302"/>
                  </a:moveTo>
                  <a:lnTo>
                    <a:pt x="341" y="0"/>
                  </a:lnTo>
                </a:path>
              </a:pathLst>
            </a:custGeom>
            <a:noFill/>
            <a:ln w="38100" cap="flat" cmpd="sng">
              <a:solidFill>
                <a:srgbClr val="FF3300"/>
              </a:solidFill>
              <a:prstDash val="solid"/>
              <a:round/>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2054" name="Object 115"/>
            <p:cNvGraphicFramePr>
              <a:graphicFrameLocks noChangeAspect="1"/>
            </p:cNvGraphicFramePr>
            <p:nvPr/>
          </p:nvGraphicFramePr>
          <p:xfrm>
            <a:off x="4399" y="264"/>
            <a:ext cx="301" cy="278"/>
          </p:xfrm>
          <a:graphic>
            <a:graphicData uri="http://schemas.openxmlformats.org/presentationml/2006/ole">
              <mc:AlternateContent xmlns:mc="http://schemas.openxmlformats.org/markup-compatibility/2006">
                <mc:Choice xmlns:v="urn:schemas-microsoft-com:vml" Requires="v">
                  <p:oleObj spid="_x0000_s27882" name="Equation" r:id="rId12" imgW="190440" imgH="177480" progId="Equation.DSMT4">
                    <p:embed/>
                  </p:oleObj>
                </mc:Choice>
                <mc:Fallback>
                  <p:oleObj name="Equation" r:id="rId12" imgW="190440" imgH="17748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99" y="264"/>
                          <a:ext cx="301" cy="2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116"/>
            <p:cNvGraphicFramePr>
              <a:graphicFrameLocks noChangeAspect="1"/>
            </p:cNvGraphicFramePr>
            <p:nvPr/>
          </p:nvGraphicFramePr>
          <p:xfrm>
            <a:off x="4844" y="192"/>
            <a:ext cx="198" cy="360"/>
          </p:xfrm>
          <a:graphic>
            <a:graphicData uri="http://schemas.openxmlformats.org/presentationml/2006/ole">
              <mc:AlternateContent xmlns:mc="http://schemas.openxmlformats.org/markup-compatibility/2006">
                <mc:Choice xmlns:v="urn:schemas-microsoft-com:vml" Requires="v">
                  <p:oleObj spid="_x0000_s27883" name="Equation" r:id="rId14" imgW="126720" imgH="228600" progId="Equation.DSMT4">
                    <p:embed/>
                  </p:oleObj>
                </mc:Choice>
                <mc:Fallback>
                  <p:oleObj name="Equation" r:id="rId14" imgW="126720" imgH="228600"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44" y="192"/>
                          <a:ext cx="198"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5" name="Text Box 117"/>
            <p:cNvSpPr txBox="1">
              <a:spLocks noChangeArrowheads="1"/>
            </p:cNvSpPr>
            <p:nvPr/>
          </p:nvSpPr>
          <p:spPr bwMode="auto">
            <a:xfrm>
              <a:off x="5135" y="0"/>
              <a:ext cx="385" cy="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zh-CN" altLang="en-US" sz="2800"/>
                <a:t>外法线方向为正</a:t>
              </a:r>
            </a:p>
          </p:txBody>
        </p:sp>
      </p:grpSp>
      <p:sp>
        <p:nvSpPr>
          <p:cNvPr id="18" name="Rectangle 5"/>
          <p:cNvSpPr>
            <a:spLocks noChangeArrowheads="1"/>
          </p:cNvSpPr>
          <p:nvPr/>
        </p:nvSpPr>
        <p:spPr bwMode="auto">
          <a:xfrm>
            <a:off x="5652120" y="3068960"/>
            <a:ext cx="3130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l">
              <a:spcBef>
                <a:spcPct val="20000"/>
              </a:spcBef>
              <a:buChar char="•"/>
              <a:defRPr kumimoji="1" sz="3200">
                <a:solidFill>
                  <a:schemeClr val="tx1"/>
                </a:solidFill>
                <a:latin typeface="Times New Roman" pitchFamily="18" charset="0"/>
                <a:ea typeface="宋体" pitchFamily="2" charset="-122"/>
              </a:defRPr>
            </a:lvl1pPr>
            <a:lvl2pPr marL="742950" indent="-285750" algn="l">
              <a:spcBef>
                <a:spcPct val="20000"/>
              </a:spcBef>
              <a:buChar char="–"/>
              <a:defRPr kumimoji="1" sz="2800">
                <a:solidFill>
                  <a:schemeClr val="tx1"/>
                </a:solidFill>
                <a:latin typeface="Times New Roman" pitchFamily="18" charset="0"/>
                <a:ea typeface="宋体" pitchFamily="2" charset="-122"/>
              </a:defRPr>
            </a:lvl2pPr>
            <a:lvl3pPr marL="1143000" indent="-228600" algn="l">
              <a:spcBef>
                <a:spcPct val="20000"/>
              </a:spcBef>
              <a:buChar char="•"/>
              <a:defRPr kumimoji="1" sz="2400">
                <a:solidFill>
                  <a:schemeClr val="tx1"/>
                </a:solidFill>
                <a:latin typeface="Times New Roman" pitchFamily="18" charset="0"/>
                <a:ea typeface="宋体" pitchFamily="2" charset="-122"/>
              </a:defRPr>
            </a:lvl3pPr>
            <a:lvl4pPr marL="1600200" indent="-228600" algn="l">
              <a:spcBef>
                <a:spcPct val="20000"/>
              </a:spcBef>
              <a:buChar char="–"/>
              <a:defRPr kumimoji="1" sz="2000">
                <a:solidFill>
                  <a:schemeClr val="tx1"/>
                </a:solidFill>
                <a:latin typeface="Times New Roman" pitchFamily="18" charset="0"/>
                <a:ea typeface="宋体" pitchFamily="2" charset="-122"/>
              </a:defRPr>
            </a:lvl4pPr>
            <a:lvl5pPr marL="2057400" indent="-228600" algn="l">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spcBef>
                <a:spcPct val="0"/>
              </a:spcBef>
              <a:buFontTx/>
              <a:buNone/>
            </a:pPr>
            <a:r>
              <a:rPr lang="zh-CN" altLang="en-US" sz="2800" dirty="0">
                <a:solidFill>
                  <a:srgbClr val="CC3300"/>
                </a:solidFill>
              </a:rPr>
              <a:t>电流的连续性方程 </a:t>
            </a:r>
          </a:p>
        </p:txBody>
      </p:sp>
    </p:spTree>
    <p:extLst>
      <p:ext uri="{BB962C8B-B14F-4D97-AF65-F5344CB8AC3E}">
        <p14:creationId xmlns:p14="http://schemas.microsoft.com/office/powerpoint/2010/main" val="22879478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79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7793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79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7791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7830"/>
                                        </p:tgtEl>
                                        <p:attrNameLst>
                                          <p:attrName>style.visibility</p:attrName>
                                        </p:attrNameLst>
                                      </p:cBhvr>
                                      <p:to>
                                        <p:strVal val="visible"/>
                                      </p:to>
                                    </p:set>
                                    <p:animEffect transition="in" filter="wipe(left)">
                                      <p:cBhvr>
                                        <p:cTn id="33" dur="500"/>
                                        <p:tgtEl>
                                          <p:spTgt spid="77830"/>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7932"/>
                                        </p:tgtEl>
                                        <p:attrNameLst>
                                          <p:attrName>style.visibility</p:attrName>
                                        </p:attrNameLst>
                                      </p:cBhvr>
                                      <p:to>
                                        <p:strVal val="visible"/>
                                      </p:to>
                                    </p:set>
                                    <p:animEffect transition="in" filter="wipe(left)">
                                      <p:cBhvr>
                                        <p:cTn id="38" dur="500"/>
                                        <p:tgtEl>
                                          <p:spTgt spid="7793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77833"/>
                                        </p:tgtEl>
                                        <p:attrNameLst>
                                          <p:attrName>style.visibility</p:attrName>
                                        </p:attrNameLst>
                                      </p:cBhvr>
                                      <p:to>
                                        <p:strVal val="visible"/>
                                      </p:to>
                                    </p:set>
                                    <p:animEffect transition="in" filter="wipe(left)">
                                      <p:cBhvr>
                                        <p:cTn id="43" dur="500"/>
                                        <p:tgtEl>
                                          <p:spTgt spid="7783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7831"/>
                                        </p:tgtEl>
                                        <p:attrNameLst>
                                          <p:attrName>style.visibility</p:attrName>
                                        </p:attrNameLst>
                                      </p:cBhvr>
                                      <p:to>
                                        <p:strVal val="visible"/>
                                      </p:to>
                                    </p:set>
                                    <p:animEffect transition="in" filter="wipe(left)">
                                      <p:cBhvr>
                                        <p:cTn id="48" dur="500"/>
                                        <p:tgtEl>
                                          <p:spTgt spid="7783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7829"/>
                                        </p:tgtEl>
                                        <p:attrNameLst>
                                          <p:attrName>style.visibility</p:attrName>
                                        </p:attrNameLst>
                                      </p:cBhvr>
                                      <p:to>
                                        <p:strVal val="visible"/>
                                      </p:to>
                                    </p:set>
                                    <p:animEffect transition="in" filter="wipe(left)">
                                      <p:cBhvr>
                                        <p:cTn id="53" dur="500"/>
                                        <p:tgtEl>
                                          <p:spTgt spid="778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9" grpId="0" autoUpdateAnimBg="0"/>
      <p:bldP spid="77830" grpId="0" autoUpdateAnimBg="0"/>
      <p:bldP spid="77833" grpId="0" autoUpdateAnimBg="0"/>
      <p:bldP spid="77911" grpId="0" autoUpdateAnimBg="0"/>
      <p:bldP spid="77934" grpId="0" autoUpdateAnimBg="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2"/>
          <p:cNvSpPr txBox="1">
            <a:spLocks noChangeArrowheads="1"/>
          </p:cNvSpPr>
          <p:nvPr/>
        </p:nvSpPr>
        <p:spPr bwMode="auto">
          <a:xfrm>
            <a:off x="228600" y="188640"/>
            <a:ext cx="4895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3200">
                <a:solidFill>
                  <a:srgbClr val="CC3300"/>
                </a:solidFill>
              </a:rPr>
              <a:t>二、欧姆定律的微分形式</a:t>
            </a:r>
          </a:p>
        </p:txBody>
      </p:sp>
      <p:sp>
        <p:nvSpPr>
          <p:cNvPr id="245763" name="Rectangle 3"/>
          <p:cNvSpPr>
            <a:spLocks noChangeArrowheads="1"/>
          </p:cNvSpPr>
          <p:nvPr/>
        </p:nvSpPr>
        <p:spPr bwMode="auto">
          <a:xfrm>
            <a:off x="455613" y="1720578"/>
            <a:ext cx="1701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电阻定律 </a:t>
            </a:r>
          </a:p>
        </p:txBody>
      </p:sp>
      <p:graphicFrame>
        <p:nvGraphicFramePr>
          <p:cNvPr id="245764" name="Object 4"/>
          <p:cNvGraphicFramePr>
            <a:graphicFrameLocks noChangeAspect="1"/>
          </p:cNvGraphicFramePr>
          <p:nvPr>
            <p:extLst>
              <p:ext uri="{D42A27DB-BD31-4B8C-83A1-F6EECF244321}">
                <p14:modId xmlns:p14="http://schemas.microsoft.com/office/powerpoint/2010/main" val="1119538459"/>
              </p:ext>
            </p:extLst>
          </p:nvPr>
        </p:nvGraphicFramePr>
        <p:xfrm>
          <a:off x="2362200" y="1484040"/>
          <a:ext cx="1355725" cy="962025"/>
        </p:xfrm>
        <a:graphic>
          <a:graphicData uri="http://schemas.openxmlformats.org/presentationml/2006/ole">
            <mc:AlternateContent xmlns:mc="http://schemas.openxmlformats.org/markup-compatibility/2006">
              <mc:Choice xmlns:v="urn:schemas-microsoft-com:vml" Requires="v">
                <p:oleObj spid="_x0000_s28970" name="Equation" r:id="rId3" imgW="571320" imgH="406080" progId="Equation.DSMT4">
                  <p:embed/>
                </p:oleObj>
              </mc:Choice>
              <mc:Fallback>
                <p:oleObj name="Equation" r:id="rId3" imgW="571320" imgH="4060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1484040"/>
                        <a:ext cx="1355725"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5" name="Object 5"/>
          <p:cNvGraphicFramePr>
            <a:graphicFrameLocks noChangeAspect="1"/>
          </p:cNvGraphicFramePr>
          <p:nvPr>
            <p:extLst>
              <p:ext uri="{D42A27DB-BD31-4B8C-83A1-F6EECF244321}">
                <p14:modId xmlns:p14="http://schemas.microsoft.com/office/powerpoint/2010/main" val="1769946372"/>
              </p:ext>
            </p:extLst>
          </p:nvPr>
        </p:nvGraphicFramePr>
        <p:xfrm>
          <a:off x="1970088" y="3252515"/>
          <a:ext cx="1346200" cy="984250"/>
        </p:xfrm>
        <a:graphic>
          <a:graphicData uri="http://schemas.openxmlformats.org/presentationml/2006/ole">
            <mc:AlternateContent xmlns:mc="http://schemas.openxmlformats.org/markup-compatibility/2006">
              <mc:Choice xmlns:v="urn:schemas-microsoft-com:vml" Requires="v">
                <p:oleObj spid="_x0000_s28971" name="Equation" r:id="rId5" imgW="533160" imgH="393480" progId="Equation.DSMT4">
                  <p:embed/>
                </p:oleObj>
              </mc:Choice>
              <mc:Fallback>
                <p:oleObj name="Equation" r:id="rId5" imgW="533160" imgH="39348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0088" y="3252515"/>
                        <a:ext cx="1346200"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6" name="Object 6"/>
          <p:cNvGraphicFramePr>
            <a:graphicFrameLocks noChangeAspect="1"/>
          </p:cNvGraphicFramePr>
          <p:nvPr>
            <p:extLst>
              <p:ext uri="{D42A27DB-BD31-4B8C-83A1-F6EECF244321}">
                <p14:modId xmlns:p14="http://schemas.microsoft.com/office/powerpoint/2010/main" val="1990736170"/>
              </p:ext>
            </p:extLst>
          </p:nvPr>
        </p:nvGraphicFramePr>
        <p:xfrm>
          <a:off x="4648200" y="3846240"/>
          <a:ext cx="1584325" cy="1012825"/>
        </p:xfrm>
        <a:graphic>
          <a:graphicData uri="http://schemas.openxmlformats.org/presentationml/2006/ole">
            <mc:AlternateContent xmlns:mc="http://schemas.openxmlformats.org/markup-compatibility/2006">
              <mc:Choice xmlns:v="urn:schemas-microsoft-com:vml" Requires="v">
                <p:oleObj spid="_x0000_s28972" name="Equation" r:id="rId7" imgW="634680" imgH="406080" progId="Equation.DSMT4">
                  <p:embed/>
                </p:oleObj>
              </mc:Choice>
              <mc:Fallback>
                <p:oleObj name="Equation" r:id="rId7" imgW="634680" imgH="40608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3846240"/>
                        <a:ext cx="1584325" cy="1012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7" name="Object 7"/>
          <p:cNvGraphicFramePr>
            <a:graphicFrameLocks noChangeAspect="1"/>
          </p:cNvGraphicFramePr>
          <p:nvPr>
            <p:extLst>
              <p:ext uri="{D42A27DB-BD31-4B8C-83A1-F6EECF244321}">
                <p14:modId xmlns:p14="http://schemas.microsoft.com/office/powerpoint/2010/main" val="3167419606"/>
              </p:ext>
            </p:extLst>
          </p:nvPr>
        </p:nvGraphicFramePr>
        <p:xfrm>
          <a:off x="4886325" y="2836590"/>
          <a:ext cx="1187450" cy="917575"/>
        </p:xfrm>
        <a:graphic>
          <a:graphicData uri="http://schemas.openxmlformats.org/presentationml/2006/ole">
            <mc:AlternateContent xmlns:mc="http://schemas.openxmlformats.org/markup-compatibility/2006">
              <mc:Choice xmlns:v="urn:schemas-microsoft-com:vml" Requires="v">
                <p:oleObj spid="_x0000_s28973" name="Equation" r:id="rId9" imgW="507960" imgH="393480" progId="Equation.DSMT4">
                  <p:embed/>
                </p:oleObj>
              </mc:Choice>
              <mc:Fallback>
                <p:oleObj name="Equation" r:id="rId9" imgW="507960" imgH="3934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86325" y="2836590"/>
                        <a:ext cx="1187450" cy="91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8" name="Object 8"/>
          <p:cNvGraphicFramePr>
            <a:graphicFrameLocks noChangeAspect="1"/>
          </p:cNvGraphicFramePr>
          <p:nvPr>
            <p:extLst>
              <p:ext uri="{D42A27DB-BD31-4B8C-83A1-F6EECF244321}">
                <p14:modId xmlns:p14="http://schemas.microsoft.com/office/powerpoint/2010/main" val="1572111334"/>
              </p:ext>
            </p:extLst>
          </p:nvPr>
        </p:nvGraphicFramePr>
        <p:xfrm>
          <a:off x="522064" y="4988198"/>
          <a:ext cx="1919288" cy="1082675"/>
        </p:xfrm>
        <a:graphic>
          <a:graphicData uri="http://schemas.openxmlformats.org/presentationml/2006/ole">
            <mc:AlternateContent xmlns:mc="http://schemas.openxmlformats.org/markup-compatibility/2006">
              <mc:Choice xmlns:v="urn:schemas-microsoft-com:vml" Requires="v">
                <p:oleObj spid="_x0000_s28974" name="Equation" r:id="rId11" imgW="698400" imgH="393480" progId="Equation.DSMT4">
                  <p:embed/>
                </p:oleObj>
              </mc:Choice>
              <mc:Fallback>
                <p:oleObj name="Equation" r:id="rId11" imgW="698400" imgH="393480" progId="Equation.DSMT4">
                  <p:embed/>
                  <p:pic>
                    <p:nvPicPr>
                      <p:cNvPr id="0" name=""/>
                      <p:cNvPicPr>
                        <a:picLocks noChangeAspect="1" noChangeArrowheads="1"/>
                      </p:cNvPicPr>
                      <p:nvPr/>
                    </p:nvPicPr>
                    <p:blipFill>
                      <a:blip r:embed="rId12"/>
                      <a:srcRect/>
                      <a:stretch>
                        <a:fillRect/>
                      </a:stretch>
                    </p:blipFill>
                    <p:spPr bwMode="auto">
                      <a:xfrm>
                        <a:off x="522064" y="4988198"/>
                        <a:ext cx="1919288"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69" name="Object 9"/>
          <p:cNvGraphicFramePr>
            <a:graphicFrameLocks noChangeAspect="1"/>
          </p:cNvGraphicFramePr>
          <p:nvPr>
            <p:extLst>
              <p:ext uri="{D42A27DB-BD31-4B8C-83A1-F6EECF244321}">
                <p14:modId xmlns:p14="http://schemas.microsoft.com/office/powerpoint/2010/main" val="2376748046"/>
              </p:ext>
            </p:extLst>
          </p:nvPr>
        </p:nvGraphicFramePr>
        <p:xfrm>
          <a:off x="2490788" y="4913040"/>
          <a:ext cx="3873500" cy="1223963"/>
        </p:xfrm>
        <a:graphic>
          <a:graphicData uri="http://schemas.openxmlformats.org/presentationml/2006/ole">
            <mc:AlternateContent xmlns:mc="http://schemas.openxmlformats.org/markup-compatibility/2006">
              <mc:Choice xmlns:v="urn:schemas-microsoft-com:vml" Requires="v">
                <p:oleObj spid="_x0000_s28975" name="Equation" r:id="rId13" imgW="1409400" imgH="444240" progId="Equation.DSMT4">
                  <p:embed/>
                </p:oleObj>
              </mc:Choice>
              <mc:Fallback>
                <p:oleObj name="Equation" r:id="rId13" imgW="1409400" imgH="44424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90788" y="4913040"/>
                        <a:ext cx="3873500"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70" name="Object 10"/>
          <p:cNvGraphicFramePr>
            <a:graphicFrameLocks noChangeAspect="1"/>
          </p:cNvGraphicFramePr>
          <p:nvPr>
            <p:extLst>
              <p:ext uri="{D42A27DB-BD31-4B8C-83A1-F6EECF244321}">
                <p14:modId xmlns:p14="http://schemas.microsoft.com/office/powerpoint/2010/main" val="54302159"/>
              </p:ext>
            </p:extLst>
          </p:nvPr>
        </p:nvGraphicFramePr>
        <p:xfrm>
          <a:off x="7151688" y="4740424"/>
          <a:ext cx="1717675" cy="847725"/>
        </p:xfrm>
        <a:graphic>
          <a:graphicData uri="http://schemas.openxmlformats.org/presentationml/2006/ole">
            <mc:AlternateContent xmlns:mc="http://schemas.openxmlformats.org/markup-compatibility/2006">
              <mc:Choice xmlns:v="urn:schemas-microsoft-com:vml" Requires="v">
                <p:oleObj spid="_x0000_s28976" name="Equation" r:id="rId15" imgW="495000" imgH="241200" progId="Equation.DSMT4">
                  <p:embed/>
                </p:oleObj>
              </mc:Choice>
              <mc:Fallback>
                <p:oleObj name="Equation" r:id="rId15" imgW="495000" imgH="2412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151688" y="4740424"/>
                        <a:ext cx="1717675" cy="847725"/>
                      </a:xfrm>
                      <a:prstGeom prst="rect">
                        <a:avLst/>
                      </a:prstGeom>
                      <a:gradFill rotWithShape="1">
                        <a:gsLst>
                          <a:gs pos="0">
                            <a:srgbClr val="CCFFFF">
                              <a:alpha val="49001"/>
                            </a:srgbClr>
                          </a:gs>
                          <a:gs pos="50000">
                            <a:srgbClr val="FFFFFF"/>
                          </a:gs>
                          <a:gs pos="100000">
                            <a:srgbClr val="CCFFFF">
                              <a:alpha val="49001"/>
                            </a:srgbClr>
                          </a:gs>
                        </a:gsLst>
                        <a:lin ang="5400000" scaled="1"/>
                      </a:gradFill>
                      <a:ln w="38100">
                        <a:solidFill>
                          <a:srgbClr val="CC3300"/>
                        </a:solidFill>
                        <a:miter lim="800000"/>
                        <a:headEnd/>
                        <a:tailEnd/>
                      </a:ln>
                    </p:spPr>
                  </p:pic>
                </p:oleObj>
              </mc:Fallback>
            </mc:AlternateContent>
          </a:graphicData>
        </a:graphic>
      </p:graphicFrame>
      <p:grpSp>
        <p:nvGrpSpPr>
          <p:cNvPr id="2" name="Group 11"/>
          <p:cNvGrpSpPr>
            <a:grpSpLocks/>
          </p:cNvGrpSpPr>
          <p:nvPr/>
        </p:nvGrpSpPr>
        <p:grpSpPr bwMode="auto">
          <a:xfrm>
            <a:off x="4751388" y="645840"/>
            <a:ext cx="4392612" cy="2151063"/>
            <a:chOff x="2971" y="2614"/>
            <a:chExt cx="2767" cy="1355"/>
          </a:xfrm>
        </p:grpSpPr>
        <p:sp>
          <p:nvSpPr>
            <p:cNvPr id="3087" name="Rectangle 12"/>
            <p:cNvSpPr>
              <a:spLocks noChangeArrowheads="1"/>
            </p:cNvSpPr>
            <p:nvPr/>
          </p:nvSpPr>
          <p:spPr bwMode="auto">
            <a:xfrm>
              <a:off x="5181" y="2946"/>
              <a:ext cx="557" cy="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a:solidFill>
                    <a:schemeClr val="accent2"/>
                  </a:solidFill>
                </a:rPr>
                <a:t>d</a:t>
              </a:r>
              <a:r>
                <a:rPr lang="en-US" altLang="zh-CN" i="1">
                  <a:solidFill>
                    <a:schemeClr val="accent2"/>
                  </a:solidFill>
                </a:rPr>
                <a:t>I</a:t>
              </a:r>
              <a:endParaRPr lang="en-US" altLang="zh-CN">
                <a:solidFill>
                  <a:schemeClr val="accent2"/>
                </a:solidFill>
              </a:endParaRPr>
            </a:p>
          </p:txBody>
        </p:sp>
        <p:sp>
          <p:nvSpPr>
            <p:cNvPr id="3088" name="Rectangle 13"/>
            <p:cNvSpPr>
              <a:spLocks noChangeArrowheads="1"/>
            </p:cNvSpPr>
            <p:nvPr/>
          </p:nvSpPr>
          <p:spPr bwMode="auto">
            <a:xfrm>
              <a:off x="2971" y="3039"/>
              <a:ext cx="401" cy="561"/>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a:solidFill>
                    <a:schemeClr val="accent2"/>
                  </a:solidFill>
                </a:rPr>
                <a:t>d</a:t>
              </a:r>
              <a:r>
                <a:rPr lang="en-US" altLang="zh-CN" i="1">
                  <a:solidFill>
                    <a:schemeClr val="accent2"/>
                  </a:solidFill>
                </a:rPr>
                <a:t>S</a:t>
              </a:r>
              <a:endParaRPr lang="en-US" altLang="zh-CN">
                <a:solidFill>
                  <a:schemeClr val="accent2"/>
                </a:solidFill>
              </a:endParaRPr>
            </a:p>
          </p:txBody>
        </p:sp>
        <p:sp>
          <p:nvSpPr>
            <p:cNvPr id="3089" name="Rectangle 14"/>
            <p:cNvSpPr>
              <a:spLocks noChangeArrowheads="1"/>
            </p:cNvSpPr>
            <p:nvPr/>
          </p:nvSpPr>
          <p:spPr bwMode="auto">
            <a:xfrm>
              <a:off x="3875" y="3499"/>
              <a:ext cx="608" cy="470"/>
            </a:xfrm>
            <a:prstGeom prst="rect">
              <a:avLst/>
            </a:prstGeom>
            <a:noFill/>
            <a:ln w="50800">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dirty="0">
                  <a:solidFill>
                    <a:schemeClr val="accent2"/>
                  </a:solidFill>
                </a:rPr>
                <a:t>d</a:t>
              </a:r>
              <a:r>
                <a:rPr lang="en-US" altLang="zh-CN" i="1" dirty="0">
                  <a:solidFill>
                    <a:schemeClr val="accent2"/>
                  </a:solidFill>
                </a:rPr>
                <a:t>l</a:t>
              </a:r>
              <a:endParaRPr lang="en-US" altLang="zh-CN" dirty="0">
                <a:solidFill>
                  <a:schemeClr val="accent2"/>
                </a:solidFill>
              </a:endParaRPr>
            </a:p>
          </p:txBody>
        </p:sp>
        <p:sp>
          <p:nvSpPr>
            <p:cNvPr id="3090" name="Oval 15"/>
            <p:cNvSpPr>
              <a:spLocks noChangeArrowheads="1"/>
            </p:cNvSpPr>
            <p:nvPr/>
          </p:nvSpPr>
          <p:spPr bwMode="auto">
            <a:xfrm>
              <a:off x="3202" y="2961"/>
              <a:ext cx="143" cy="57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3091" name="Line 16"/>
            <p:cNvSpPr>
              <a:spLocks noChangeShapeType="1"/>
            </p:cNvSpPr>
            <p:nvPr/>
          </p:nvSpPr>
          <p:spPr bwMode="auto">
            <a:xfrm>
              <a:off x="4662" y="2997"/>
              <a:ext cx="27" cy="506"/>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092" name="Line 17"/>
            <p:cNvSpPr>
              <a:spLocks noChangeShapeType="1"/>
            </p:cNvSpPr>
            <p:nvPr/>
          </p:nvSpPr>
          <p:spPr bwMode="auto">
            <a:xfrm>
              <a:off x="4701" y="3014"/>
              <a:ext cx="40" cy="199"/>
            </a:xfrm>
            <a:prstGeom prst="line">
              <a:avLst/>
            </a:prstGeom>
            <a:noFill/>
            <a:ln w="50800">
              <a:solidFill>
                <a:srgbClr val="FFFFFF"/>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093" name="Line 18"/>
            <p:cNvSpPr>
              <a:spLocks noChangeShapeType="1"/>
            </p:cNvSpPr>
            <p:nvPr/>
          </p:nvSpPr>
          <p:spPr bwMode="auto">
            <a:xfrm>
              <a:off x="3551" y="3249"/>
              <a:ext cx="724"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094" name="Line 19"/>
            <p:cNvSpPr>
              <a:spLocks noChangeShapeType="1"/>
            </p:cNvSpPr>
            <p:nvPr/>
          </p:nvSpPr>
          <p:spPr bwMode="auto">
            <a:xfrm>
              <a:off x="4908" y="3249"/>
              <a:ext cx="557" cy="1"/>
            </a:xfrm>
            <a:prstGeom prst="line">
              <a:avLst/>
            </a:prstGeom>
            <a:noFill/>
            <a:ln w="9525">
              <a:solidFill>
                <a:srgbClr val="000000"/>
              </a:solidFill>
              <a:round/>
              <a:headEnd type="none" w="med" len="sm"/>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095" name="Rectangle 20"/>
            <p:cNvSpPr>
              <a:spLocks noChangeArrowheads="1"/>
            </p:cNvSpPr>
            <p:nvPr/>
          </p:nvSpPr>
          <p:spPr bwMode="auto">
            <a:xfrm>
              <a:off x="4018" y="2614"/>
              <a:ext cx="359"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12700" tIns="12700" rIns="12700" bIns="12700"/>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just"/>
              <a:r>
                <a:rPr lang="en-US" altLang="zh-CN">
                  <a:solidFill>
                    <a:schemeClr val="accent2"/>
                  </a:solidFill>
                </a:rPr>
                <a:t>d</a:t>
              </a:r>
              <a:r>
                <a:rPr lang="en-US" altLang="zh-CN" i="1">
                  <a:solidFill>
                    <a:schemeClr val="accent2"/>
                  </a:solidFill>
                </a:rPr>
                <a:t>φ</a:t>
              </a:r>
              <a:endParaRPr lang="en-US" altLang="zh-CN">
                <a:solidFill>
                  <a:schemeClr val="accent2"/>
                </a:solidFill>
              </a:endParaRPr>
            </a:p>
          </p:txBody>
        </p:sp>
        <p:sp>
          <p:nvSpPr>
            <p:cNvPr id="3096" name="Freeform 21"/>
            <p:cNvSpPr>
              <a:spLocks/>
            </p:cNvSpPr>
            <p:nvPr/>
          </p:nvSpPr>
          <p:spPr bwMode="auto">
            <a:xfrm>
              <a:off x="3279" y="2961"/>
              <a:ext cx="1457" cy="14"/>
            </a:xfrm>
            <a:custGeom>
              <a:avLst/>
              <a:gdLst>
                <a:gd name="T0" fmla="*/ 0 w 2254"/>
                <a:gd name="T1" fmla="*/ 0 h 16"/>
                <a:gd name="T2" fmla="*/ 165 w 2254"/>
                <a:gd name="T3" fmla="*/ 7 h 16"/>
                <a:gd name="T4" fmla="*/ 0 60000 65536"/>
                <a:gd name="T5" fmla="*/ 0 60000 65536"/>
                <a:gd name="T6" fmla="*/ 0 w 2254"/>
                <a:gd name="T7" fmla="*/ 0 h 16"/>
                <a:gd name="T8" fmla="*/ 2254 w 2254"/>
                <a:gd name="T9" fmla="*/ 16 h 16"/>
              </a:gdLst>
              <a:ahLst/>
              <a:cxnLst>
                <a:cxn ang="T4">
                  <a:pos x="T0" y="T1"/>
                </a:cxn>
                <a:cxn ang="T5">
                  <a:pos x="T2" y="T3"/>
                </a:cxn>
              </a:cxnLst>
              <a:rect l="T6" t="T7" r="T8" b="T9"/>
              <a:pathLst>
                <a:path w="2254" h="16">
                  <a:moveTo>
                    <a:pt x="0" y="0"/>
                  </a:moveTo>
                  <a:lnTo>
                    <a:pt x="2254" y="16"/>
                  </a:lnTo>
                </a:path>
              </a:pathLst>
            </a:custGeom>
            <a:solidFill>
              <a:srgbClr val="FFFFFF"/>
            </a:solidFill>
            <a:ln w="9525">
              <a:solidFill>
                <a:srgbClr val="000000"/>
              </a:solidFill>
              <a:round/>
              <a:headEnd type="none" w="med" len="sm"/>
              <a:tailEnd type="none" w="med" len="sm"/>
            </a:ln>
          </p:spPr>
          <p:txBody>
            <a:bodyPr/>
            <a:lstStyle/>
            <a:p>
              <a:endParaRPr lang="zh-CN" altLang="en-US"/>
            </a:p>
          </p:txBody>
        </p:sp>
        <p:sp>
          <p:nvSpPr>
            <p:cNvPr id="3097" name="Line 22"/>
            <p:cNvSpPr>
              <a:spLocks noChangeShapeType="1"/>
            </p:cNvSpPr>
            <p:nvPr/>
          </p:nvSpPr>
          <p:spPr bwMode="auto">
            <a:xfrm>
              <a:off x="4701" y="3393"/>
              <a:ext cx="27" cy="145"/>
            </a:xfrm>
            <a:prstGeom prst="line">
              <a:avLst/>
            </a:prstGeom>
            <a:noFill/>
            <a:ln w="254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3098" name="Line 23"/>
            <p:cNvSpPr>
              <a:spLocks noChangeShapeType="1"/>
            </p:cNvSpPr>
            <p:nvPr/>
          </p:nvSpPr>
          <p:spPr bwMode="auto">
            <a:xfrm>
              <a:off x="3279" y="3537"/>
              <a:ext cx="1475" cy="1"/>
            </a:xfrm>
            <a:prstGeom prst="line">
              <a:avLst/>
            </a:prstGeom>
            <a:noFill/>
            <a:ln w="9525">
              <a:solidFill>
                <a:srgbClr val="000000"/>
              </a:solidFill>
              <a:round/>
              <a:headEnd type="none" w="med" len="sm"/>
              <a:tailEnd type="none" w="med" len="sm"/>
            </a:ln>
            <a:extLst>
              <a:ext uri="{909E8E84-426E-40DD-AFC4-6F175D3DCCD1}">
                <a14:hiddenFill xmlns:a14="http://schemas.microsoft.com/office/drawing/2010/main">
                  <a:noFill/>
                </a14:hiddenFill>
              </a:ext>
            </a:extLst>
          </p:spPr>
          <p:txBody>
            <a:bodyPr/>
            <a:lstStyle/>
            <a:p>
              <a:endParaRPr lang="zh-CN" altLang="en-US"/>
            </a:p>
          </p:txBody>
        </p:sp>
        <p:sp>
          <p:nvSpPr>
            <p:cNvPr id="3099" name="Oval 24"/>
            <p:cNvSpPr>
              <a:spLocks noChangeArrowheads="1"/>
            </p:cNvSpPr>
            <p:nvPr/>
          </p:nvSpPr>
          <p:spPr bwMode="auto">
            <a:xfrm>
              <a:off x="4661" y="2978"/>
              <a:ext cx="142" cy="56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3100" name="Text Box 25"/>
            <p:cNvSpPr txBox="1">
              <a:spLocks noChangeArrowheads="1"/>
            </p:cNvSpPr>
            <p:nvPr/>
          </p:nvSpPr>
          <p:spPr bwMode="auto">
            <a:xfrm>
              <a:off x="4385" y="2982"/>
              <a:ext cx="349" cy="548"/>
            </a:xfrm>
            <a:prstGeom prst="rect">
              <a:avLst/>
            </a:prstGeom>
            <a:solidFill>
              <a:srgbClr val="FFFFCC"/>
            </a:solidFill>
            <a:ln>
              <a:noFill/>
            </a:ln>
            <a:extLst>
              <a:ext uri="{91240B29-F687-4F45-9708-019B960494DF}">
                <a14:hiddenLine xmlns:a14="http://schemas.microsoft.com/office/drawing/2010/main" w="9525" algn="ctr">
                  <a:solidFill>
                    <a:srgbClr val="000000"/>
                  </a:solidFill>
                  <a:miter lim="800000"/>
                  <a:headEnd/>
                  <a:tailEnd type="none" w="sm" len="med"/>
                </a14:hiddenLine>
              </a:ext>
            </a:extLst>
          </p:spPr>
          <p:txBody>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zh-CN">
                <a:solidFill>
                  <a:schemeClr val="accent2"/>
                </a:solidFill>
              </a:endParaRPr>
            </a:p>
          </p:txBody>
        </p:sp>
        <p:graphicFrame>
          <p:nvGraphicFramePr>
            <p:cNvPr id="3081" name="Object 26"/>
            <p:cNvGraphicFramePr>
              <a:graphicFrameLocks noChangeAspect="1"/>
            </p:cNvGraphicFramePr>
            <p:nvPr/>
          </p:nvGraphicFramePr>
          <p:xfrm>
            <a:off x="4281" y="2990"/>
            <a:ext cx="232" cy="440"/>
          </p:xfrm>
          <a:graphic>
            <a:graphicData uri="http://schemas.openxmlformats.org/presentationml/2006/ole">
              <mc:AlternateContent xmlns:mc="http://schemas.openxmlformats.org/markup-compatibility/2006">
                <mc:Choice xmlns:v="urn:schemas-microsoft-com:vml" Requires="v">
                  <p:oleObj spid="_x0000_s28977" name="公式" r:id="rId17" imgW="126720" imgH="241200" progId="Equation.3">
                    <p:embed/>
                  </p:oleObj>
                </mc:Choice>
                <mc:Fallback>
                  <p:oleObj name="公式" r:id="rId17" imgW="126720" imgH="2412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81" y="2990"/>
                          <a:ext cx="232"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45787" name="Line 27"/>
          <p:cNvSpPr>
            <a:spLocks noChangeShapeType="1"/>
          </p:cNvSpPr>
          <p:nvPr/>
        </p:nvSpPr>
        <p:spPr bwMode="auto">
          <a:xfrm flipV="1">
            <a:off x="3733800" y="3236640"/>
            <a:ext cx="914400" cy="2286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788" name="Line 28"/>
          <p:cNvSpPr>
            <a:spLocks noChangeShapeType="1"/>
          </p:cNvSpPr>
          <p:nvPr/>
        </p:nvSpPr>
        <p:spPr bwMode="auto">
          <a:xfrm>
            <a:off x="3657600" y="4074840"/>
            <a:ext cx="914400" cy="304800"/>
          </a:xfrm>
          <a:prstGeom prst="line">
            <a:avLst/>
          </a:prstGeom>
          <a:noFill/>
          <a:ln w="38100">
            <a:solidFill>
              <a:srgbClr val="FF66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 name="组合 3"/>
          <p:cNvGrpSpPr/>
          <p:nvPr/>
        </p:nvGrpSpPr>
        <p:grpSpPr>
          <a:xfrm>
            <a:off x="1206352" y="6228977"/>
            <a:ext cx="7830144" cy="477962"/>
            <a:chOff x="1206352" y="6228977"/>
            <a:chExt cx="7830144" cy="477962"/>
          </a:xfrm>
        </p:grpSpPr>
        <p:sp>
          <p:nvSpPr>
            <p:cNvPr id="29" name="TextBox 28"/>
            <p:cNvSpPr txBox="1"/>
            <p:nvPr/>
          </p:nvSpPr>
          <p:spPr>
            <a:xfrm>
              <a:off x="1206352" y="6237312"/>
              <a:ext cx="7830144" cy="461665"/>
            </a:xfrm>
            <a:prstGeom prst="rect">
              <a:avLst/>
            </a:prstGeom>
            <a:noFill/>
          </p:spPr>
          <p:txBody>
            <a:bodyPr wrap="square" rtlCol="0">
              <a:spAutoFit/>
            </a:bodyPr>
            <a:lstStyle/>
            <a:p>
              <a:pPr algn="l"/>
              <a:r>
                <a:rPr lang="zh-CN" altLang="en-US" dirty="0"/>
                <a:t>单位：电阻率                                电导率</a:t>
              </a:r>
            </a:p>
          </p:txBody>
        </p:sp>
        <mc:AlternateContent xmlns:mc="http://schemas.openxmlformats.org/markup-compatibility/2006" xmlns:a14="http://schemas.microsoft.com/office/drawing/2010/main">
          <mc:Choice Requires="a14">
            <p:sp>
              <p:nvSpPr>
                <p:cNvPr id="3" name="TextBox 2"/>
                <p:cNvSpPr txBox="1"/>
                <p:nvPr/>
              </p:nvSpPr>
              <p:spPr>
                <a:xfrm>
                  <a:off x="3237453" y="6245274"/>
                  <a:ext cx="8402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𝛀</m:t>
                        </m:r>
                        <m:r>
                          <a:rPr lang="en-US" altLang="zh-CN" b="1" i="1" smtClean="0">
                            <a:latin typeface="Cambria Math"/>
                          </a:rPr>
                          <m:t> </m:t>
                        </m:r>
                        <m:r>
                          <a:rPr lang="en-US" altLang="zh-CN" b="1" i="1" smtClean="0">
                            <a:latin typeface="Cambria Math"/>
                          </a:rPr>
                          <m:t>𝒎</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237453" y="6245274"/>
                  <a:ext cx="840294" cy="461665"/>
                </a:xfrm>
                <a:prstGeom prst="rect">
                  <a:avLst/>
                </a:prstGeom>
                <a:blipFill rotWithShape="1">
                  <a:blip r:embed="rId19"/>
                  <a:stretch>
                    <a:fillRect l="-14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561316" y="6228977"/>
                  <a:ext cx="1539076" cy="4700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zh-CN" altLang="en-US" i="1">
                                <a:latin typeface="Cambria Math"/>
                              </a:rPr>
                              <m:t>𝛀</m:t>
                            </m:r>
                          </m:e>
                          <m:sup>
                            <m:r>
                              <a:rPr lang="en-US" altLang="zh-CN" b="1" i="1" smtClean="0">
                                <a:latin typeface="Cambria Math"/>
                              </a:rPr>
                              <m:t>−</m:t>
                            </m:r>
                            <m:r>
                              <a:rPr lang="en-US" altLang="zh-CN" b="1" i="1" smtClean="0">
                                <a:latin typeface="Cambria Math"/>
                              </a:rPr>
                              <m:t>𝟏</m:t>
                            </m:r>
                          </m:sup>
                        </m:sSup>
                        <m:r>
                          <a:rPr lang="en-US" altLang="zh-CN" b="1" i="1" smtClean="0">
                            <a:latin typeface="Cambria Math"/>
                          </a:rPr>
                          <m:t> </m:t>
                        </m:r>
                        <m:sSup>
                          <m:sSupPr>
                            <m:ctrlPr>
                              <a:rPr lang="en-US" altLang="zh-CN" b="1" i="1" smtClean="0">
                                <a:latin typeface="Cambria Math" panose="02040503050406030204" pitchFamily="18" charset="0"/>
                              </a:rPr>
                            </m:ctrlPr>
                          </m:sSupPr>
                          <m:e>
                            <m:r>
                              <a:rPr lang="en-US" altLang="zh-CN" i="1">
                                <a:latin typeface="Cambria Math"/>
                              </a:rPr>
                              <m:t>𝒎</m:t>
                            </m:r>
                            <m:r>
                              <m:rPr>
                                <m:nor/>
                              </m:rPr>
                              <a:rPr lang="zh-CN" altLang="en-US" dirty="0"/>
                              <m:t> </m:t>
                            </m:r>
                          </m:e>
                          <m:sup>
                            <m:r>
                              <a:rPr lang="en-US" altLang="zh-CN" b="1" i="1" smtClean="0">
                                <a:latin typeface="Cambria Math"/>
                              </a:rPr>
                              <m:t>−</m:t>
                            </m:r>
                            <m:r>
                              <a:rPr lang="en-US" altLang="zh-CN" b="1" i="1" smtClean="0">
                                <a:latin typeface="Cambria Math"/>
                              </a:rPr>
                              <m:t>𝟏</m:t>
                            </m:r>
                          </m:sup>
                        </m:sSup>
                      </m:oMath>
                    </m:oMathPara>
                  </a14:m>
                  <a:endParaRPr lang="zh-CN" altLang="en-US" dirty="0"/>
                </a:p>
              </p:txBody>
            </p:sp>
          </mc:Choice>
          <mc:Fallback xmlns="">
            <p:sp>
              <p:nvSpPr>
                <p:cNvPr id="31" name="TextBox 30"/>
                <p:cNvSpPr txBox="1">
                  <a:spLocks noRot="1" noChangeAspect="1" noMove="1" noResize="1" noEditPoints="1" noAdjustHandles="1" noChangeArrowheads="1" noChangeShapeType="1" noTextEdit="1"/>
                </p:cNvSpPr>
                <p:nvPr/>
              </p:nvSpPr>
              <p:spPr>
                <a:xfrm>
                  <a:off x="6561316" y="6228977"/>
                  <a:ext cx="1539076" cy="470000"/>
                </a:xfrm>
                <a:prstGeom prst="rect">
                  <a:avLst/>
                </a:prstGeom>
                <a:blipFill rotWithShape="1">
                  <a:blip r:embed="rId20"/>
                  <a:stretch>
                    <a:fillRect l="-395"/>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4598363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62"/>
                                        </p:tgtEl>
                                        <p:attrNameLst>
                                          <p:attrName>style.visibility</p:attrName>
                                        </p:attrNameLst>
                                      </p:cBhvr>
                                      <p:to>
                                        <p:strVal val="visible"/>
                                      </p:to>
                                    </p:set>
                                    <p:animEffect transition="in" filter="wipe(left)">
                                      <p:cBhvr>
                                        <p:cTn id="7" dur="500"/>
                                        <p:tgtEl>
                                          <p:spTgt spid="2457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wipe(left)">
                                      <p:cBhvr>
                                        <p:cTn id="12" dur="500"/>
                                        <p:tgtEl>
                                          <p:spTgt spid="245763"/>
                                        </p:tgtEl>
                                      </p:cBhvr>
                                    </p:animEffect>
                                  </p:childTnLst>
                                </p:cTn>
                              </p:par>
                            </p:childTnLst>
                          </p:cTn>
                        </p:par>
                        <p:par>
                          <p:cTn id="13" fill="hold" nodeType="after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245764"/>
                                        </p:tgtEl>
                                        <p:attrNameLst>
                                          <p:attrName>style.visibility</p:attrName>
                                        </p:attrNameLst>
                                      </p:cBhvr>
                                      <p:to>
                                        <p:strVal val="visible"/>
                                      </p:to>
                                    </p:set>
                                    <p:animEffect transition="in" filter="wipe(left)">
                                      <p:cBhvr>
                                        <p:cTn id="16" dur="500"/>
                                        <p:tgtEl>
                                          <p:spTgt spid="24576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45765"/>
                                        </p:tgtEl>
                                        <p:attrNameLst>
                                          <p:attrName>style.visibility</p:attrName>
                                        </p:attrNameLst>
                                      </p:cBhvr>
                                      <p:to>
                                        <p:strVal val="visible"/>
                                      </p:to>
                                    </p:set>
                                    <p:animEffect transition="in" filter="wipe(left)">
                                      <p:cBhvr>
                                        <p:cTn id="26" dur="500"/>
                                        <p:tgtEl>
                                          <p:spTgt spid="2457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5787"/>
                                        </p:tgtEl>
                                        <p:attrNameLst>
                                          <p:attrName>style.visibility</p:attrName>
                                        </p:attrNameLst>
                                      </p:cBhvr>
                                      <p:to>
                                        <p:strVal val="visible"/>
                                      </p:to>
                                    </p:set>
                                    <p:anim calcmode="lin" valueType="num">
                                      <p:cBhvr additive="base">
                                        <p:cTn id="31" dur="500" fill="hold"/>
                                        <p:tgtEl>
                                          <p:spTgt spid="245787"/>
                                        </p:tgtEl>
                                        <p:attrNameLst>
                                          <p:attrName>ppt_x</p:attrName>
                                        </p:attrNameLst>
                                      </p:cBhvr>
                                      <p:tavLst>
                                        <p:tav tm="0">
                                          <p:val>
                                            <p:strVal val="0-#ppt_w/2"/>
                                          </p:val>
                                        </p:tav>
                                        <p:tav tm="100000">
                                          <p:val>
                                            <p:strVal val="#ppt_x"/>
                                          </p:val>
                                        </p:tav>
                                      </p:tavLst>
                                    </p:anim>
                                    <p:anim calcmode="lin" valueType="num">
                                      <p:cBhvr additive="base">
                                        <p:cTn id="32" dur="500" fill="hold"/>
                                        <p:tgtEl>
                                          <p:spTgt spid="245787"/>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3" presetClass="entr" presetSubtype="16" fill="hold" nodeType="afterEffect">
                                  <p:stCondLst>
                                    <p:cond delay="0"/>
                                  </p:stCondLst>
                                  <p:childTnLst>
                                    <p:set>
                                      <p:cBhvr>
                                        <p:cTn id="35" dur="1" fill="hold">
                                          <p:stCondLst>
                                            <p:cond delay="0"/>
                                          </p:stCondLst>
                                        </p:cTn>
                                        <p:tgtEl>
                                          <p:spTgt spid="245767"/>
                                        </p:tgtEl>
                                        <p:attrNameLst>
                                          <p:attrName>style.visibility</p:attrName>
                                        </p:attrNameLst>
                                      </p:cBhvr>
                                      <p:to>
                                        <p:strVal val="visible"/>
                                      </p:to>
                                    </p:set>
                                    <p:anim calcmode="lin" valueType="num">
                                      <p:cBhvr>
                                        <p:cTn id="36" dur="500" fill="hold"/>
                                        <p:tgtEl>
                                          <p:spTgt spid="245767"/>
                                        </p:tgtEl>
                                        <p:attrNameLst>
                                          <p:attrName>ppt_w</p:attrName>
                                        </p:attrNameLst>
                                      </p:cBhvr>
                                      <p:tavLst>
                                        <p:tav tm="0">
                                          <p:val>
                                            <p:fltVal val="0"/>
                                          </p:val>
                                        </p:tav>
                                        <p:tav tm="100000">
                                          <p:val>
                                            <p:strVal val="#ppt_w"/>
                                          </p:val>
                                        </p:tav>
                                      </p:tavLst>
                                    </p:anim>
                                    <p:anim calcmode="lin" valueType="num">
                                      <p:cBhvr>
                                        <p:cTn id="37" dur="500" fill="hold"/>
                                        <p:tgtEl>
                                          <p:spTgt spid="245767"/>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245788"/>
                                        </p:tgtEl>
                                        <p:attrNameLst>
                                          <p:attrName>style.visibility</p:attrName>
                                        </p:attrNameLst>
                                      </p:cBhvr>
                                      <p:to>
                                        <p:strVal val="visible"/>
                                      </p:to>
                                    </p:set>
                                    <p:anim calcmode="lin" valueType="num">
                                      <p:cBhvr additive="base">
                                        <p:cTn id="42" dur="500" fill="hold"/>
                                        <p:tgtEl>
                                          <p:spTgt spid="245788"/>
                                        </p:tgtEl>
                                        <p:attrNameLst>
                                          <p:attrName>ppt_x</p:attrName>
                                        </p:attrNameLst>
                                      </p:cBhvr>
                                      <p:tavLst>
                                        <p:tav tm="0">
                                          <p:val>
                                            <p:strVal val="0-#ppt_w/2"/>
                                          </p:val>
                                        </p:tav>
                                        <p:tav tm="100000">
                                          <p:val>
                                            <p:strVal val="#ppt_x"/>
                                          </p:val>
                                        </p:tav>
                                      </p:tavLst>
                                    </p:anim>
                                    <p:anim calcmode="lin" valueType="num">
                                      <p:cBhvr additive="base">
                                        <p:cTn id="43" dur="500" fill="hold"/>
                                        <p:tgtEl>
                                          <p:spTgt spid="245788"/>
                                        </p:tgtEl>
                                        <p:attrNameLst>
                                          <p:attrName>ppt_y</p:attrName>
                                        </p:attrNameLst>
                                      </p:cBhvr>
                                      <p:tavLst>
                                        <p:tav tm="0">
                                          <p:val>
                                            <p:strVal val="#ppt_y"/>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499"/>
                                          </p:stCondLst>
                                        </p:cTn>
                                        <p:tgtEl>
                                          <p:spTgt spid="24576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45768"/>
                                        </p:tgtEl>
                                        <p:attrNameLst>
                                          <p:attrName>style.visibility</p:attrName>
                                        </p:attrNameLst>
                                      </p:cBhvr>
                                      <p:to>
                                        <p:strVal val="visible"/>
                                      </p:to>
                                    </p:set>
                                    <p:animEffect transition="in" filter="wipe(left)">
                                      <p:cBhvr>
                                        <p:cTn id="52" dur="500"/>
                                        <p:tgtEl>
                                          <p:spTgt spid="24576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45769"/>
                                        </p:tgtEl>
                                        <p:attrNameLst>
                                          <p:attrName>style.visibility</p:attrName>
                                        </p:attrNameLst>
                                      </p:cBhvr>
                                      <p:to>
                                        <p:strVal val="visible"/>
                                      </p:to>
                                    </p:set>
                                    <p:animEffect transition="in" filter="wipe(left)">
                                      <p:cBhvr>
                                        <p:cTn id="57" dur="500"/>
                                        <p:tgtEl>
                                          <p:spTgt spid="24576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45770"/>
                                        </p:tgtEl>
                                        <p:attrNameLst>
                                          <p:attrName>style.visibility</p:attrName>
                                        </p:attrNameLst>
                                      </p:cBhvr>
                                      <p:to>
                                        <p:strVal val="visible"/>
                                      </p:to>
                                    </p:set>
                                    <p:animEffect transition="in" filter="wipe(left)">
                                      <p:cBhvr>
                                        <p:cTn id="62" dur="500"/>
                                        <p:tgtEl>
                                          <p:spTgt spid="24577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2" grpId="0" autoUpdateAnimBg="0"/>
      <p:bldP spid="245763" grpId="0" autoUpdateAnimBg="0"/>
      <p:bldP spid="245787" grpId="0" animBg="1"/>
      <p:bldP spid="24578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Text Box 3"/>
          <p:cNvSpPr txBox="1">
            <a:spLocks noChangeArrowheads="1"/>
          </p:cNvSpPr>
          <p:nvPr/>
        </p:nvSpPr>
        <p:spPr bwMode="auto">
          <a:xfrm>
            <a:off x="304800" y="381000"/>
            <a:ext cx="3733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3200">
                <a:solidFill>
                  <a:srgbClr val="CC3300"/>
                </a:solidFill>
              </a:rPr>
              <a:t>三、电源和电动势</a:t>
            </a:r>
          </a:p>
        </p:txBody>
      </p:sp>
      <p:sp>
        <p:nvSpPr>
          <p:cNvPr id="241669" name="Text Box 5"/>
          <p:cNvSpPr txBox="1">
            <a:spLocks noChangeArrowheads="1"/>
          </p:cNvSpPr>
          <p:nvPr/>
        </p:nvSpPr>
        <p:spPr bwMode="auto">
          <a:xfrm>
            <a:off x="457200" y="1603648"/>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dirty="0">
                <a:solidFill>
                  <a:schemeClr val="accent2"/>
                </a:solidFill>
              </a:rPr>
              <a:t>稳恒电流条件：稳恒电场，稳恒速度（闭合回路）</a:t>
            </a:r>
          </a:p>
        </p:txBody>
      </p:sp>
      <p:sp>
        <p:nvSpPr>
          <p:cNvPr id="241670" name="Text Box 6"/>
          <p:cNvSpPr txBox="1">
            <a:spLocks noChangeArrowheads="1"/>
          </p:cNvSpPr>
          <p:nvPr/>
        </p:nvSpPr>
        <p:spPr bwMode="auto">
          <a:xfrm>
            <a:off x="457200" y="225172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spcBef>
                <a:spcPct val="50000"/>
              </a:spcBef>
            </a:pPr>
            <a:r>
              <a:rPr lang="zh-CN" altLang="en-US" dirty="0">
                <a:solidFill>
                  <a:schemeClr val="accent2"/>
                </a:solidFill>
              </a:rPr>
              <a:t>如何产生稳恒电流？？</a:t>
            </a:r>
          </a:p>
        </p:txBody>
      </p:sp>
      <p:graphicFrame>
        <p:nvGraphicFramePr>
          <p:cNvPr id="241722" name="Object 58"/>
          <p:cNvGraphicFramePr>
            <a:graphicFrameLocks noChangeAspect="1"/>
          </p:cNvGraphicFramePr>
          <p:nvPr>
            <p:extLst>
              <p:ext uri="{D42A27DB-BD31-4B8C-83A1-F6EECF244321}">
                <p14:modId xmlns:p14="http://schemas.microsoft.com/office/powerpoint/2010/main" val="2478729418"/>
              </p:ext>
            </p:extLst>
          </p:nvPr>
        </p:nvGraphicFramePr>
        <p:xfrm>
          <a:off x="4191000" y="620688"/>
          <a:ext cx="1717675" cy="847725"/>
        </p:xfrm>
        <a:graphic>
          <a:graphicData uri="http://schemas.openxmlformats.org/presentationml/2006/ole">
            <mc:AlternateContent xmlns:mc="http://schemas.openxmlformats.org/markup-compatibility/2006">
              <mc:Choice xmlns:v="urn:schemas-microsoft-com:vml" Requires="v">
                <p:oleObj spid="_x0000_s29809" name="Equation" r:id="rId3" imgW="495000" imgH="241200" progId="Equation.DSMT4">
                  <p:embed/>
                </p:oleObj>
              </mc:Choice>
              <mc:Fallback>
                <p:oleObj name="Equation" r:id="rId3" imgW="49500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620688"/>
                        <a:ext cx="1717675" cy="847725"/>
                      </a:xfrm>
                      <a:prstGeom prst="rect">
                        <a:avLst/>
                      </a:prstGeom>
                      <a:gradFill rotWithShape="1">
                        <a:gsLst>
                          <a:gs pos="0">
                            <a:srgbClr val="CCFFFF">
                              <a:alpha val="49001"/>
                            </a:srgbClr>
                          </a:gs>
                          <a:gs pos="50000">
                            <a:srgbClr val="FFFFFF"/>
                          </a:gs>
                          <a:gs pos="100000">
                            <a:srgbClr val="CCFFFF">
                              <a:alpha val="49001"/>
                            </a:srgbClr>
                          </a:gs>
                        </a:gsLst>
                        <a:lin ang="5400000" scaled="1"/>
                      </a:gradFill>
                      <a:ln w="38100">
                        <a:solidFill>
                          <a:srgbClr val="CC3300"/>
                        </a:solidFill>
                        <a:miter lim="800000"/>
                        <a:headEnd/>
                        <a:tailEnd/>
                      </a:ln>
                    </p:spPr>
                  </p:pic>
                </p:oleObj>
              </mc:Fallback>
            </mc:AlternateContent>
          </a:graphicData>
        </a:graphic>
      </p:graphicFrame>
      <p:graphicFrame>
        <p:nvGraphicFramePr>
          <p:cNvPr id="241723" name="Object 59"/>
          <p:cNvGraphicFramePr>
            <a:graphicFrameLocks noChangeAspect="1"/>
          </p:cNvGraphicFramePr>
          <p:nvPr>
            <p:extLst>
              <p:ext uri="{D42A27DB-BD31-4B8C-83A1-F6EECF244321}">
                <p14:modId xmlns:p14="http://schemas.microsoft.com/office/powerpoint/2010/main" val="4288794417"/>
              </p:ext>
            </p:extLst>
          </p:nvPr>
        </p:nvGraphicFramePr>
        <p:xfrm>
          <a:off x="6248400" y="692696"/>
          <a:ext cx="1606550" cy="630238"/>
        </p:xfrm>
        <a:graphic>
          <a:graphicData uri="http://schemas.openxmlformats.org/presentationml/2006/ole">
            <mc:AlternateContent xmlns:mc="http://schemas.openxmlformats.org/markup-compatibility/2006">
              <mc:Choice xmlns:v="urn:schemas-microsoft-com:vml" Requires="v">
                <p:oleObj spid="_x0000_s29810" name="Equation" r:id="rId5" imgW="507960" imgH="215640" progId="Equation.DSMT4">
                  <p:embed/>
                </p:oleObj>
              </mc:Choice>
              <mc:Fallback>
                <p:oleObj name="Equation" r:id="rId5" imgW="507960" imgH="21564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8400" y="692696"/>
                        <a:ext cx="1606550" cy="630238"/>
                      </a:xfrm>
                      <a:prstGeom prst="rect">
                        <a:avLst/>
                      </a:prstGeom>
                      <a:noFill/>
                      <a:ln w="57150">
                        <a:solidFill>
                          <a:srgbClr val="FF33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1724" name="Text Box 60"/>
          <p:cNvSpPr txBox="1">
            <a:spLocks noChangeArrowheads="1"/>
          </p:cNvSpPr>
          <p:nvPr/>
        </p:nvSpPr>
        <p:spPr bwMode="auto">
          <a:xfrm>
            <a:off x="457200" y="28194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zh-CN" altLang="en-US" dirty="0">
                <a:solidFill>
                  <a:srgbClr val="CC3300"/>
                </a:solidFill>
              </a:rPr>
              <a:t>非静电力，电源！！</a:t>
            </a:r>
          </a:p>
        </p:txBody>
      </p:sp>
      <p:sp>
        <p:nvSpPr>
          <p:cNvPr id="241725" name="Text Box 61"/>
          <p:cNvSpPr txBox="1">
            <a:spLocks noChangeArrowheads="1"/>
          </p:cNvSpPr>
          <p:nvPr/>
        </p:nvSpPr>
        <p:spPr bwMode="auto">
          <a:xfrm>
            <a:off x="381000" y="3657600"/>
            <a:ext cx="3962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非静电力使正电荷逆着静电场的方向运动</a:t>
            </a:r>
          </a:p>
        </p:txBody>
      </p:sp>
      <p:sp>
        <p:nvSpPr>
          <p:cNvPr id="241727" name="Text Box 63"/>
          <p:cNvSpPr txBox="1">
            <a:spLocks noChangeArrowheads="1"/>
          </p:cNvSpPr>
          <p:nvPr/>
        </p:nvSpPr>
        <p:spPr bwMode="auto">
          <a:xfrm>
            <a:off x="304800" y="5653088"/>
            <a:ext cx="434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solidFill>
                  <a:srgbClr val="CC3300"/>
                </a:solidFill>
              </a:rPr>
              <a:t>电动势：电源供电指标，</a:t>
            </a:r>
            <a:r>
              <a:rPr lang="zh-CN" altLang="en-US" sz="2800"/>
              <a:t>电源提供非静电力的能力</a:t>
            </a:r>
          </a:p>
        </p:txBody>
      </p:sp>
      <p:sp>
        <p:nvSpPr>
          <p:cNvPr id="241729" name="Text Box 65"/>
          <p:cNvSpPr txBox="1">
            <a:spLocks noChangeArrowheads="1"/>
          </p:cNvSpPr>
          <p:nvPr/>
        </p:nvSpPr>
        <p:spPr bwMode="auto">
          <a:xfrm>
            <a:off x="330200" y="48768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电源：提供非静电力的装置</a:t>
            </a:r>
          </a:p>
        </p:txBody>
      </p:sp>
      <p:grpSp>
        <p:nvGrpSpPr>
          <p:cNvPr id="2" name="Group 69"/>
          <p:cNvGrpSpPr>
            <a:grpSpLocks/>
          </p:cNvGrpSpPr>
          <p:nvPr/>
        </p:nvGrpSpPr>
        <p:grpSpPr bwMode="auto">
          <a:xfrm>
            <a:off x="4648200" y="1995488"/>
            <a:ext cx="4038600" cy="4481512"/>
            <a:chOff x="2928" y="1248"/>
            <a:chExt cx="2544" cy="2823"/>
          </a:xfrm>
        </p:grpSpPr>
        <p:grpSp>
          <p:nvGrpSpPr>
            <p:cNvPr id="4109" name="Group 52"/>
            <p:cNvGrpSpPr>
              <a:grpSpLocks/>
            </p:cNvGrpSpPr>
            <p:nvPr/>
          </p:nvGrpSpPr>
          <p:grpSpPr bwMode="auto">
            <a:xfrm>
              <a:off x="2928" y="1248"/>
              <a:ext cx="2544" cy="2256"/>
              <a:chOff x="2928" y="1248"/>
              <a:chExt cx="2544" cy="2256"/>
            </a:xfrm>
          </p:grpSpPr>
          <p:sp>
            <p:nvSpPr>
              <p:cNvPr id="4136" name="Oval 8"/>
              <p:cNvSpPr>
                <a:spLocks noChangeArrowheads="1"/>
              </p:cNvSpPr>
              <p:nvPr/>
            </p:nvSpPr>
            <p:spPr bwMode="auto">
              <a:xfrm>
                <a:off x="3072" y="1296"/>
                <a:ext cx="2208" cy="22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4137" name="Oval 9"/>
              <p:cNvSpPr>
                <a:spLocks noChangeArrowheads="1"/>
              </p:cNvSpPr>
              <p:nvPr/>
            </p:nvSpPr>
            <p:spPr bwMode="auto">
              <a:xfrm>
                <a:off x="3264" y="1488"/>
                <a:ext cx="1824" cy="18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4138" name="Text Box 10"/>
              <p:cNvSpPr txBox="1">
                <a:spLocks noChangeArrowheads="1"/>
              </p:cNvSpPr>
              <p:nvPr/>
            </p:nvSpPr>
            <p:spPr bwMode="auto">
              <a:xfrm>
                <a:off x="2928"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4139" name="Text Box 11"/>
              <p:cNvSpPr txBox="1">
                <a:spLocks noChangeArrowheads="1"/>
              </p:cNvSpPr>
              <p:nvPr/>
            </p:nvSpPr>
            <p:spPr bwMode="auto">
              <a:xfrm>
                <a:off x="4944"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4140" name="Text Box 12"/>
              <p:cNvSpPr txBox="1">
                <a:spLocks noChangeArrowheads="1"/>
              </p:cNvSpPr>
              <p:nvPr/>
            </p:nvSpPr>
            <p:spPr bwMode="auto">
              <a:xfrm>
                <a:off x="3744" y="124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4141" name="Line 49"/>
              <p:cNvSpPr>
                <a:spLocks noChangeShapeType="1"/>
              </p:cNvSpPr>
              <p:nvPr/>
            </p:nvSpPr>
            <p:spPr bwMode="auto">
              <a:xfrm flipV="1">
                <a:off x="3168" y="2064"/>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2" name="Line 50"/>
              <p:cNvSpPr>
                <a:spLocks noChangeShapeType="1"/>
              </p:cNvSpPr>
              <p:nvPr/>
            </p:nvSpPr>
            <p:spPr bwMode="auto">
              <a:xfrm flipV="1">
                <a:off x="4080" y="1392"/>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43" name="Line 51"/>
              <p:cNvSpPr>
                <a:spLocks noChangeShapeType="1"/>
              </p:cNvSpPr>
              <p:nvPr/>
            </p:nvSpPr>
            <p:spPr bwMode="auto">
              <a:xfrm>
                <a:off x="5184" y="2256"/>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10" name="Rectangle 47"/>
            <p:cNvSpPr>
              <a:spLocks noChangeArrowheads="1"/>
            </p:cNvSpPr>
            <p:nvPr/>
          </p:nvSpPr>
          <p:spPr bwMode="auto">
            <a:xfrm>
              <a:off x="3600" y="2448"/>
              <a:ext cx="1104" cy="15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4111" name="Rectangle 9"/>
            <p:cNvSpPr>
              <a:spLocks noChangeArrowheads="1"/>
            </p:cNvSpPr>
            <p:nvPr/>
          </p:nvSpPr>
          <p:spPr bwMode="auto">
            <a:xfrm>
              <a:off x="3589" y="2448"/>
              <a:ext cx="165"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endParaRPr lang="zh-CN" altLang="zh-CN" sz="2800">
                <a:solidFill>
                  <a:schemeClr val="accent2"/>
                </a:solidFill>
              </a:endParaRPr>
            </a:p>
          </p:txBody>
        </p:sp>
        <p:grpSp>
          <p:nvGrpSpPr>
            <p:cNvPr id="4112" name="Group 10"/>
            <p:cNvGrpSpPr>
              <a:grpSpLocks/>
            </p:cNvGrpSpPr>
            <p:nvPr/>
          </p:nvGrpSpPr>
          <p:grpSpPr bwMode="auto">
            <a:xfrm>
              <a:off x="3552" y="2400"/>
              <a:ext cx="240" cy="1659"/>
              <a:chOff x="4032" y="1365"/>
              <a:chExt cx="240" cy="1659"/>
            </a:xfrm>
          </p:grpSpPr>
          <p:sp>
            <p:nvSpPr>
              <p:cNvPr id="4131" name="Text Box 11"/>
              <p:cNvSpPr txBox="1">
                <a:spLocks noChangeArrowheads="1"/>
              </p:cNvSpPr>
              <p:nvPr/>
            </p:nvSpPr>
            <p:spPr bwMode="auto">
              <a:xfrm>
                <a:off x="4032" y="136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2" name="Text Box 12"/>
              <p:cNvSpPr txBox="1">
                <a:spLocks noChangeArrowheads="1"/>
              </p:cNvSpPr>
              <p:nvPr/>
            </p:nvSpPr>
            <p:spPr bwMode="auto">
              <a:xfrm>
                <a:off x="4032"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3" name="Text Box 13"/>
              <p:cNvSpPr txBox="1">
                <a:spLocks noChangeArrowheads="1"/>
              </p:cNvSpPr>
              <p:nvPr/>
            </p:nvSpPr>
            <p:spPr bwMode="auto">
              <a:xfrm>
                <a:off x="4032"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4" name="Text Box 14"/>
              <p:cNvSpPr txBox="1">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4135" name="Text Box 15"/>
              <p:cNvSpPr txBox="1">
                <a:spLocks noChangeArrowheads="1"/>
              </p:cNvSpPr>
              <p:nvPr/>
            </p:nvSpPr>
            <p:spPr bwMode="auto">
              <a:xfrm>
                <a:off x="4032"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grpSp>
        <p:grpSp>
          <p:nvGrpSpPr>
            <p:cNvPr id="4113" name="Group 39"/>
            <p:cNvGrpSpPr>
              <a:grpSpLocks/>
            </p:cNvGrpSpPr>
            <p:nvPr/>
          </p:nvGrpSpPr>
          <p:grpSpPr bwMode="auto">
            <a:xfrm>
              <a:off x="4453" y="2352"/>
              <a:ext cx="240" cy="1719"/>
              <a:chOff x="1941" y="2265"/>
              <a:chExt cx="240" cy="1719"/>
            </a:xfrm>
          </p:grpSpPr>
          <p:sp>
            <p:nvSpPr>
              <p:cNvPr id="4124" name="Rectangle 8"/>
              <p:cNvSpPr>
                <a:spLocks noChangeArrowheads="1"/>
              </p:cNvSpPr>
              <p:nvPr/>
            </p:nvSpPr>
            <p:spPr bwMode="auto">
              <a:xfrm>
                <a:off x="2016" y="2352"/>
                <a:ext cx="144"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endParaRPr lang="zh-CN" altLang="zh-CN" sz="2800">
                  <a:solidFill>
                    <a:schemeClr val="accent2"/>
                  </a:solidFill>
                </a:endParaRPr>
              </a:p>
            </p:txBody>
          </p:sp>
          <p:grpSp>
            <p:nvGrpSpPr>
              <p:cNvPr id="4125" name="Group 16"/>
              <p:cNvGrpSpPr>
                <a:grpSpLocks/>
              </p:cNvGrpSpPr>
              <p:nvPr/>
            </p:nvGrpSpPr>
            <p:grpSpPr bwMode="auto">
              <a:xfrm>
                <a:off x="1941" y="2265"/>
                <a:ext cx="240" cy="1719"/>
                <a:chOff x="4992" y="1305"/>
                <a:chExt cx="240" cy="1719"/>
              </a:xfrm>
            </p:grpSpPr>
            <p:sp>
              <p:nvSpPr>
                <p:cNvPr id="4126" name="Text Box 17"/>
                <p:cNvSpPr txBox="1">
                  <a:spLocks noChangeArrowheads="1"/>
                </p:cNvSpPr>
                <p:nvPr/>
              </p:nvSpPr>
              <p:spPr bwMode="auto">
                <a:xfrm>
                  <a:off x="5031" y="130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27" name="Text Box 18"/>
                <p:cNvSpPr txBox="1">
                  <a:spLocks noChangeArrowheads="1"/>
                </p:cNvSpPr>
                <p:nvPr/>
              </p:nvSpPr>
              <p:spPr bwMode="auto">
                <a:xfrm>
                  <a:off x="5031" y="170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28" name="Text Box 19"/>
                <p:cNvSpPr txBox="1">
                  <a:spLocks noChangeArrowheads="1"/>
                </p:cNvSpPr>
                <p:nvPr/>
              </p:nvSpPr>
              <p:spPr bwMode="auto">
                <a:xfrm>
                  <a:off x="5031" y="206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29" name="Text Box 20"/>
                <p:cNvSpPr txBox="1">
                  <a:spLocks noChangeArrowheads="1"/>
                </p:cNvSpPr>
                <p:nvPr/>
              </p:nvSpPr>
              <p:spPr bwMode="auto">
                <a:xfrm>
                  <a:off x="5016" y="236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4130" name="Text Box 21"/>
                <p:cNvSpPr txBox="1">
                  <a:spLocks noChangeArrowheads="1"/>
                </p:cNvSpPr>
                <p:nvPr/>
              </p:nvSpPr>
              <p:spPr bwMode="auto">
                <a:xfrm>
                  <a:off x="4992" y="265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grpSp>
        </p:grpSp>
        <p:sp>
          <p:nvSpPr>
            <p:cNvPr id="4114" name="Line 32"/>
            <p:cNvSpPr>
              <a:spLocks noChangeShapeType="1"/>
            </p:cNvSpPr>
            <p:nvPr/>
          </p:nvSpPr>
          <p:spPr bwMode="auto">
            <a:xfrm>
              <a:off x="3744" y="2640"/>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5" name="Text Box 37"/>
            <p:cNvSpPr txBox="1">
              <a:spLocks noChangeArrowheads="1"/>
            </p:cNvSpPr>
            <p:nvPr/>
          </p:nvSpPr>
          <p:spPr bwMode="auto">
            <a:xfrm>
              <a:off x="3925"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en-US" altLang="zh-CN" sz="2800">
                  <a:solidFill>
                    <a:schemeClr val="accent2"/>
                  </a:solidFill>
                </a:rPr>
                <a:t>E</a:t>
              </a:r>
            </a:p>
          </p:txBody>
        </p:sp>
        <p:graphicFrame>
          <p:nvGraphicFramePr>
            <p:cNvPr id="3078" name="Object 6"/>
            <p:cNvGraphicFramePr>
              <a:graphicFrameLocks noChangeAspect="1"/>
            </p:cNvGraphicFramePr>
            <p:nvPr/>
          </p:nvGraphicFramePr>
          <p:xfrm>
            <a:off x="3838" y="3072"/>
            <a:ext cx="279" cy="357"/>
          </p:xfrm>
          <a:graphic>
            <a:graphicData uri="http://schemas.openxmlformats.org/presentationml/2006/ole">
              <mc:AlternateContent xmlns:mc="http://schemas.openxmlformats.org/markup-compatibility/2006">
                <mc:Choice xmlns:v="urn:schemas-microsoft-com:vml" Requires="v">
                  <p:oleObj spid="_x0000_s29811" name="Equation" r:id="rId7" imgW="177480" imgH="228600" progId="Equation.DSMT4">
                    <p:embed/>
                  </p:oleObj>
                </mc:Choice>
                <mc:Fallback>
                  <p:oleObj name="Equation" r:id="rId7" imgW="17748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8" y="3072"/>
                          <a:ext cx="279"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116" name="Group 46"/>
            <p:cNvGrpSpPr>
              <a:grpSpLocks/>
            </p:cNvGrpSpPr>
            <p:nvPr/>
          </p:nvGrpSpPr>
          <p:grpSpPr bwMode="auto">
            <a:xfrm>
              <a:off x="4117" y="3024"/>
              <a:ext cx="528" cy="288"/>
              <a:chOff x="1536" y="2928"/>
              <a:chExt cx="528" cy="288"/>
            </a:xfrm>
          </p:grpSpPr>
          <p:grpSp>
            <p:nvGrpSpPr>
              <p:cNvPr id="4120" name="Group 44"/>
              <p:cNvGrpSpPr>
                <a:grpSpLocks/>
              </p:cNvGrpSpPr>
              <p:nvPr/>
            </p:nvGrpSpPr>
            <p:grpSpPr bwMode="auto">
              <a:xfrm>
                <a:off x="1536" y="2928"/>
                <a:ext cx="528" cy="288"/>
                <a:chOff x="1536" y="2928"/>
                <a:chExt cx="528" cy="288"/>
              </a:xfrm>
            </p:grpSpPr>
            <p:sp>
              <p:nvSpPr>
                <p:cNvPr id="4122" name="Oval 42"/>
                <p:cNvSpPr>
                  <a:spLocks noChangeArrowheads="1"/>
                </p:cNvSpPr>
                <p:nvPr/>
              </p:nvSpPr>
              <p:spPr bwMode="auto">
                <a:xfrm>
                  <a:off x="1728" y="3024"/>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4123" name="Text Box 43"/>
                <p:cNvSpPr txBox="1">
                  <a:spLocks noChangeArrowheads="1"/>
                </p:cNvSpPr>
                <p:nvPr/>
              </p:nvSpPr>
              <p:spPr bwMode="auto">
                <a:xfrm>
                  <a:off x="1536"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grpSp>
          <p:sp>
            <p:nvSpPr>
              <p:cNvPr id="4121" name="Line 45"/>
              <p:cNvSpPr>
                <a:spLocks noChangeShapeType="1"/>
              </p:cNvSpPr>
              <p:nvPr/>
            </p:nvSpPr>
            <p:spPr bwMode="auto">
              <a:xfrm flipH="1">
                <a:off x="1536" y="3120"/>
                <a:ext cx="192"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17" name="Line 66"/>
            <p:cNvSpPr>
              <a:spLocks noChangeShapeType="1"/>
            </p:cNvSpPr>
            <p:nvPr/>
          </p:nvSpPr>
          <p:spPr bwMode="auto">
            <a:xfrm>
              <a:off x="3744" y="3072"/>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8" name="Line 67"/>
            <p:cNvSpPr>
              <a:spLocks noChangeShapeType="1"/>
            </p:cNvSpPr>
            <p:nvPr/>
          </p:nvSpPr>
          <p:spPr bwMode="auto">
            <a:xfrm>
              <a:off x="3744" y="3504"/>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19" name="Line 68"/>
            <p:cNvSpPr>
              <a:spLocks noChangeShapeType="1"/>
            </p:cNvSpPr>
            <p:nvPr/>
          </p:nvSpPr>
          <p:spPr bwMode="auto">
            <a:xfrm>
              <a:off x="3744" y="3888"/>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8" name="Text Box 60">
            <a:extLst>
              <a:ext uri="{FF2B5EF4-FFF2-40B4-BE49-F238E27FC236}">
                <a16:creationId xmlns:a16="http://schemas.microsoft.com/office/drawing/2014/main" id="{CE2003D2-F788-0144-A306-6CE7A661AFB6}"/>
              </a:ext>
            </a:extLst>
          </p:cNvPr>
          <p:cNvSpPr txBox="1">
            <a:spLocks noChangeArrowheads="1"/>
          </p:cNvSpPr>
          <p:nvPr/>
        </p:nvSpPr>
        <p:spPr bwMode="auto">
          <a:xfrm>
            <a:off x="4071442" y="44624"/>
            <a:ext cx="41009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zh-CN" altLang="en-US" dirty="0">
                <a:solidFill>
                  <a:srgbClr val="CC3300"/>
                </a:solidFill>
              </a:rPr>
              <a:t>联立得到电导率的表达式？</a:t>
            </a:r>
          </a:p>
        </p:txBody>
      </p:sp>
    </p:spTree>
    <p:extLst>
      <p:ext uri="{BB962C8B-B14F-4D97-AF65-F5344CB8AC3E}">
        <p14:creationId xmlns:p14="http://schemas.microsoft.com/office/powerpoint/2010/main" val="3143925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1722"/>
                                        </p:tgtEl>
                                        <p:attrNameLst>
                                          <p:attrName>style.visibility</p:attrName>
                                        </p:attrNameLst>
                                      </p:cBhvr>
                                      <p:to>
                                        <p:strVal val="visible"/>
                                      </p:to>
                                    </p:set>
                                    <p:anim calcmode="lin" valueType="num">
                                      <p:cBhvr additive="base">
                                        <p:cTn id="7" dur="500" fill="hold"/>
                                        <p:tgtEl>
                                          <p:spTgt spid="241722"/>
                                        </p:tgtEl>
                                        <p:attrNameLst>
                                          <p:attrName>ppt_x</p:attrName>
                                        </p:attrNameLst>
                                      </p:cBhvr>
                                      <p:tavLst>
                                        <p:tav tm="0">
                                          <p:val>
                                            <p:strVal val="0-#ppt_w/2"/>
                                          </p:val>
                                        </p:tav>
                                        <p:tav tm="100000">
                                          <p:val>
                                            <p:strVal val="#ppt_x"/>
                                          </p:val>
                                        </p:tav>
                                      </p:tavLst>
                                    </p:anim>
                                    <p:anim calcmode="lin" valueType="num">
                                      <p:cBhvr additive="base">
                                        <p:cTn id="8" dur="500" fill="hold"/>
                                        <p:tgtEl>
                                          <p:spTgt spid="24172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41723"/>
                                        </p:tgtEl>
                                        <p:attrNameLst>
                                          <p:attrName>style.visibility</p:attrName>
                                        </p:attrNameLst>
                                      </p:cBhvr>
                                      <p:to>
                                        <p:strVal val="visible"/>
                                      </p:to>
                                    </p:set>
                                    <p:anim calcmode="lin" valueType="num">
                                      <p:cBhvr additive="base">
                                        <p:cTn id="13" dur="500" fill="hold"/>
                                        <p:tgtEl>
                                          <p:spTgt spid="241723"/>
                                        </p:tgtEl>
                                        <p:attrNameLst>
                                          <p:attrName>ppt_x</p:attrName>
                                        </p:attrNameLst>
                                      </p:cBhvr>
                                      <p:tavLst>
                                        <p:tav tm="0">
                                          <p:val>
                                            <p:strVal val="0-#ppt_w/2"/>
                                          </p:val>
                                        </p:tav>
                                        <p:tav tm="100000">
                                          <p:val>
                                            <p:strVal val="#ppt_x"/>
                                          </p:val>
                                        </p:tav>
                                      </p:tavLst>
                                    </p:anim>
                                    <p:anim calcmode="lin" valueType="num">
                                      <p:cBhvr additive="base">
                                        <p:cTn id="14" dur="500" fill="hold"/>
                                        <p:tgtEl>
                                          <p:spTgt spid="24172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8"/>
                                        </p:tgtEl>
                                        <p:attrNameLst>
                                          <p:attrName>style.visibility</p:attrName>
                                        </p:attrNameLst>
                                      </p:cBhvr>
                                      <p:to>
                                        <p:strVal val="visible"/>
                                      </p:to>
                                    </p:set>
                                    <p:anim calcmode="lin" valueType="num">
                                      <p:cBhvr additive="base">
                                        <p:cTn id="19" dur="500" fill="hold"/>
                                        <p:tgtEl>
                                          <p:spTgt spid="48"/>
                                        </p:tgtEl>
                                        <p:attrNameLst>
                                          <p:attrName>ppt_x</p:attrName>
                                        </p:attrNameLst>
                                      </p:cBhvr>
                                      <p:tavLst>
                                        <p:tav tm="0">
                                          <p:val>
                                            <p:strVal val="0-#ppt_w/2"/>
                                          </p:val>
                                        </p:tav>
                                        <p:tav tm="100000">
                                          <p:val>
                                            <p:strVal val="#ppt_x"/>
                                          </p:val>
                                        </p:tav>
                                      </p:tavLst>
                                    </p:anim>
                                    <p:anim calcmode="lin" valueType="num">
                                      <p:cBhvr additive="base">
                                        <p:cTn id="20"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41669"/>
                                        </p:tgtEl>
                                        <p:attrNameLst>
                                          <p:attrName>style.visibility</p:attrName>
                                        </p:attrNameLst>
                                      </p:cBhvr>
                                      <p:to>
                                        <p:strVal val="visible"/>
                                      </p:to>
                                    </p:set>
                                    <p:anim calcmode="lin" valueType="num">
                                      <p:cBhvr additive="base">
                                        <p:cTn id="25" dur="500" fill="hold"/>
                                        <p:tgtEl>
                                          <p:spTgt spid="241669"/>
                                        </p:tgtEl>
                                        <p:attrNameLst>
                                          <p:attrName>ppt_x</p:attrName>
                                        </p:attrNameLst>
                                      </p:cBhvr>
                                      <p:tavLst>
                                        <p:tav tm="0">
                                          <p:val>
                                            <p:strVal val="0-#ppt_w/2"/>
                                          </p:val>
                                        </p:tav>
                                        <p:tav tm="100000">
                                          <p:val>
                                            <p:strVal val="#ppt_x"/>
                                          </p:val>
                                        </p:tav>
                                      </p:tavLst>
                                    </p:anim>
                                    <p:anim calcmode="lin" valueType="num">
                                      <p:cBhvr additive="base">
                                        <p:cTn id="26" dur="500" fill="hold"/>
                                        <p:tgtEl>
                                          <p:spTgt spid="24166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241670"/>
                                        </p:tgtEl>
                                        <p:attrNameLst>
                                          <p:attrName>style.visibility</p:attrName>
                                        </p:attrNameLst>
                                      </p:cBhvr>
                                      <p:to>
                                        <p:strVal val="visible"/>
                                      </p:to>
                                    </p:set>
                                    <p:anim calcmode="lin" valueType="num">
                                      <p:cBhvr additive="base">
                                        <p:cTn id="31" dur="500" fill="hold"/>
                                        <p:tgtEl>
                                          <p:spTgt spid="241670"/>
                                        </p:tgtEl>
                                        <p:attrNameLst>
                                          <p:attrName>ppt_x</p:attrName>
                                        </p:attrNameLst>
                                      </p:cBhvr>
                                      <p:tavLst>
                                        <p:tav tm="0">
                                          <p:val>
                                            <p:strVal val="0-#ppt_w/2"/>
                                          </p:val>
                                        </p:tav>
                                        <p:tav tm="100000">
                                          <p:val>
                                            <p:strVal val="#ppt_x"/>
                                          </p:val>
                                        </p:tav>
                                      </p:tavLst>
                                    </p:anim>
                                    <p:anim calcmode="lin" valueType="num">
                                      <p:cBhvr additive="base">
                                        <p:cTn id="32" dur="500" fill="hold"/>
                                        <p:tgtEl>
                                          <p:spTgt spid="24167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241724"/>
                                        </p:tgtEl>
                                        <p:attrNameLst>
                                          <p:attrName>style.visibility</p:attrName>
                                        </p:attrNameLst>
                                      </p:cBhvr>
                                      <p:to>
                                        <p:strVal val="visible"/>
                                      </p:to>
                                    </p:set>
                                    <p:anim calcmode="lin" valueType="num">
                                      <p:cBhvr additive="base">
                                        <p:cTn id="37" dur="500" fill="hold"/>
                                        <p:tgtEl>
                                          <p:spTgt spid="241724"/>
                                        </p:tgtEl>
                                        <p:attrNameLst>
                                          <p:attrName>ppt_x</p:attrName>
                                        </p:attrNameLst>
                                      </p:cBhvr>
                                      <p:tavLst>
                                        <p:tav tm="0">
                                          <p:val>
                                            <p:strVal val="0-#ppt_w/2"/>
                                          </p:val>
                                        </p:tav>
                                        <p:tav tm="100000">
                                          <p:val>
                                            <p:strVal val="#ppt_x"/>
                                          </p:val>
                                        </p:tav>
                                      </p:tavLst>
                                    </p:anim>
                                    <p:anim calcmode="lin" valueType="num">
                                      <p:cBhvr additive="base">
                                        <p:cTn id="38" dur="500" fill="hold"/>
                                        <p:tgtEl>
                                          <p:spTgt spid="241724"/>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0-#ppt_w/2"/>
                                          </p:val>
                                        </p:tav>
                                        <p:tav tm="100000">
                                          <p:val>
                                            <p:strVal val="#ppt_x"/>
                                          </p:val>
                                        </p:tav>
                                      </p:tavLst>
                                    </p:anim>
                                    <p:anim calcmode="lin" valueType="num">
                                      <p:cBhvr additive="base">
                                        <p:cTn id="4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41725"/>
                                        </p:tgtEl>
                                        <p:attrNameLst>
                                          <p:attrName>style.visibility</p:attrName>
                                        </p:attrNameLst>
                                      </p:cBhvr>
                                      <p:to>
                                        <p:strVal val="visible"/>
                                      </p:to>
                                    </p:set>
                                    <p:animEffect transition="in" filter="wipe(left)">
                                      <p:cBhvr>
                                        <p:cTn id="49" dur="500"/>
                                        <p:tgtEl>
                                          <p:spTgt spid="2417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41729"/>
                                        </p:tgtEl>
                                        <p:attrNameLst>
                                          <p:attrName>style.visibility</p:attrName>
                                        </p:attrNameLst>
                                      </p:cBhvr>
                                      <p:to>
                                        <p:strVal val="visible"/>
                                      </p:to>
                                    </p:set>
                                    <p:animEffect transition="in" filter="wipe(left)">
                                      <p:cBhvr>
                                        <p:cTn id="54" dur="500"/>
                                        <p:tgtEl>
                                          <p:spTgt spid="2417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241727"/>
                                        </p:tgtEl>
                                        <p:attrNameLst>
                                          <p:attrName>style.visibility</p:attrName>
                                        </p:attrNameLst>
                                      </p:cBhvr>
                                      <p:to>
                                        <p:strVal val="visible"/>
                                      </p:to>
                                    </p:set>
                                    <p:animEffect transition="in" filter="wipe(left)">
                                      <p:cBhvr>
                                        <p:cTn id="59" dur="500"/>
                                        <p:tgtEl>
                                          <p:spTgt spid="2417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autoUpdateAnimBg="0"/>
      <p:bldP spid="241670" grpId="0" autoUpdateAnimBg="0"/>
      <p:bldP spid="241724" grpId="0" autoUpdateAnimBg="0"/>
      <p:bldP spid="241725" grpId="0" autoUpdateAnimBg="0"/>
      <p:bldP spid="241727" grpId="0" autoUpdateAnimBg="0"/>
      <p:bldP spid="241729" grpId="0" autoUpdateAnimBg="0"/>
      <p:bldP spid="48"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28" name="Text Box 20"/>
          <p:cNvSpPr txBox="1">
            <a:spLocks noChangeArrowheads="1"/>
          </p:cNvSpPr>
          <p:nvPr/>
        </p:nvSpPr>
        <p:spPr bwMode="auto">
          <a:xfrm>
            <a:off x="304800" y="533400"/>
            <a:ext cx="1997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solidFill>
                  <a:srgbClr val="0000CC"/>
                </a:solidFill>
              </a:rPr>
              <a:t>电动势</a:t>
            </a:r>
            <a:r>
              <a:rPr lang="zh-CN" altLang="en-US" sz="2800" i="1">
                <a:solidFill>
                  <a:srgbClr val="0000CC"/>
                </a:solidFill>
                <a:sym typeface="Symbol" pitchFamily="18" charset="2"/>
              </a:rPr>
              <a:t></a:t>
            </a:r>
            <a:r>
              <a:rPr lang="zh-CN" altLang="en-US" sz="2800">
                <a:solidFill>
                  <a:srgbClr val="0000CC"/>
                </a:solidFill>
                <a:sym typeface="Symbol" pitchFamily="18" charset="2"/>
              </a:rPr>
              <a:t></a:t>
            </a:r>
            <a:endParaRPr lang="zh-CN" altLang="en-US" sz="2800">
              <a:solidFill>
                <a:srgbClr val="0000CC"/>
              </a:solidFill>
            </a:endParaRPr>
          </a:p>
        </p:txBody>
      </p:sp>
      <p:sp>
        <p:nvSpPr>
          <p:cNvPr id="247829" name="Text Box 21"/>
          <p:cNvSpPr txBox="1">
            <a:spLocks noChangeArrowheads="1"/>
          </p:cNvSpPr>
          <p:nvPr/>
        </p:nvSpPr>
        <p:spPr bwMode="auto">
          <a:xfrm>
            <a:off x="304800" y="1600200"/>
            <a:ext cx="419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a:t>
            </a:r>
            <a:r>
              <a:rPr lang="en-US" altLang="zh-CN" sz="2800"/>
              <a:t>1</a:t>
            </a:r>
            <a:r>
              <a:rPr lang="zh-CN" altLang="en-US" sz="2800"/>
              <a:t>） 定义：电源内部，将单位正电荷从负极板移动到正极板的过程中，非静电力的功。</a:t>
            </a:r>
          </a:p>
        </p:txBody>
      </p:sp>
      <p:graphicFrame>
        <p:nvGraphicFramePr>
          <p:cNvPr id="247830" name="Object 22"/>
          <p:cNvGraphicFramePr>
            <a:graphicFrameLocks noChangeAspect="1"/>
          </p:cNvGraphicFramePr>
          <p:nvPr/>
        </p:nvGraphicFramePr>
        <p:xfrm>
          <a:off x="2743200" y="3200400"/>
          <a:ext cx="1676400" cy="1093788"/>
        </p:xfrm>
        <a:graphic>
          <a:graphicData uri="http://schemas.openxmlformats.org/presentationml/2006/ole">
            <mc:AlternateContent xmlns:mc="http://schemas.openxmlformats.org/markup-compatibility/2006">
              <mc:Choice xmlns:v="urn:schemas-microsoft-com:vml" Requires="v">
                <p:oleObj spid="_x0000_s30796" name="Equation" r:id="rId4" imgW="520560" imgH="431640" progId="Equation.DSMT4">
                  <p:embed/>
                </p:oleObj>
              </mc:Choice>
              <mc:Fallback>
                <p:oleObj name="Equation" r:id="rId4" imgW="520560" imgH="43164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200400"/>
                        <a:ext cx="1676400" cy="1093788"/>
                      </a:xfrm>
                      <a:prstGeom prst="rect">
                        <a:avLst/>
                      </a:prstGeom>
                      <a:solidFill>
                        <a:srgbClr val="FFFF66"/>
                      </a:solidFill>
                      <a:ln>
                        <a:noFill/>
                      </a:ln>
                      <a:effectLst/>
                      <a:extLs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7831" name="Text Box 23"/>
          <p:cNvSpPr txBox="1">
            <a:spLocks noChangeArrowheads="1"/>
          </p:cNvSpPr>
          <p:nvPr/>
        </p:nvSpPr>
        <p:spPr bwMode="auto">
          <a:xfrm>
            <a:off x="381000" y="4343400"/>
            <a:ext cx="46212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电动势</a:t>
            </a:r>
            <a:r>
              <a:rPr lang="zh-CN" altLang="en-US" sz="2800" i="1">
                <a:sym typeface="Symbol" pitchFamily="18" charset="2"/>
              </a:rPr>
              <a:t></a:t>
            </a:r>
            <a:r>
              <a:rPr lang="zh-CN" altLang="en-US" sz="2800">
                <a:sym typeface="Symbol" pitchFamily="18" charset="2"/>
              </a:rPr>
              <a:t></a:t>
            </a:r>
            <a:r>
              <a:rPr lang="zh-CN" altLang="en-US" sz="2800" i="1" baseline="-25000">
                <a:sym typeface="Symbol" pitchFamily="18" charset="2"/>
              </a:rPr>
              <a:t>，</a:t>
            </a:r>
            <a:r>
              <a:rPr lang="zh-CN" altLang="en-US" sz="2800">
                <a:sym typeface="Symbol" pitchFamily="18" charset="2"/>
              </a:rPr>
              <a:t>只与电源本身的性质有关，与外电路无关</a:t>
            </a:r>
            <a:endParaRPr lang="zh-CN" altLang="en-US" sz="2800" i="1" baseline="-25000">
              <a:solidFill>
                <a:srgbClr val="CC0000"/>
              </a:solidFill>
              <a:sym typeface="Symbol" pitchFamily="18" charset="2"/>
            </a:endParaRPr>
          </a:p>
        </p:txBody>
      </p:sp>
      <p:sp>
        <p:nvSpPr>
          <p:cNvPr id="247832" name="Text Box 24"/>
          <p:cNvSpPr txBox="1">
            <a:spLocks noChangeArrowheads="1"/>
          </p:cNvSpPr>
          <p:nvPr/>
        </p:nvSpPr>
        <p:spPr bwMode="auto">
          <a:xfrm>
            <a:off x="304800" y="5562600"/>
            <a:ext cx="83550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a:t>
            </a:r>
            <a:r>
              <a:rPr lang="en-US" altLang="zh-CN" sz="2800"/>
              <a:t>2</a:t>
            </a:r>
            <a:r>
              <a:rPr lang="zh-CN" altLang="en-US" sz="2800"/>
              <a:t>）方向：电源内部，从负极到正极，从低电位指向高电位</a:t>
            </a:r>
          </a:p>
        </p:txBody>
      </p:sp>
      <p:grpSp>
        <p:nvGrpSpPr>
          <p:cNvPr id="5128" name="Group 67"/>
          <p:cNvGrpSpPr>
            <a:grpSpLocks/>
          </p:cNvGrpSpPr>
          <p:nvPr/>
        </p:nvGrpSpPr>
        <p:grpSpPr bwMode="auto">
          <a:xfrm>
            <a:off x="4800600" y="457200"/>
            <a:ext cx="4038600" cy="4481513"/>
            <a:chOff x="2928" y="1248"/>
            <a:chExt cx="2544" cy="2823"/>
          </a:xfrm>
        </p:grpSpPr>
        <p:grpSp>
          <p:nvGrpSpPr>
            <p:cNvPr id="5129" name="Group 68"/>
            <p:cNvGrpSpPr>
              <a:grpSpLocks/>
            </p:cNvGrpSpPr>
            <p:nvPr/>
          </p:nvGrpSpPr>
          <p:grpSpPr bwMode="auto">
            <a:xfrm>
              <a:off x="2928" y="1248"/>
              <a:ext cx="2544" cy="2256"/>
              <a:chOff x="2928" y="1248"/>
              <a:chExt cx="2544" cy="2256"/>
            </a:xfrm>
          </p:grpSpPr>
          <p:sp>
            <p:nvSpPr>
              <p:cNvPr id="5156" name="Oval 69"/>
              <p:cNvSpPr>
                <a:spLocks noChangeArrowheads="1"/>
              </p:cNvSpPr>
              <p:nvPr/>
            </p:nvSpPr>
            <p:spPr bwMode="auto">
              <a:xfrm>
                <a:off x="3072" y="1296"/>
                <a:ext cx="2208" cy="22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5157" name="Oval 70"/>
              <p:cNvSpPr>
                <a:spLocks noChangeArrowheads="1"/>
              </p:cNvSpPr>
              <p:nvPr/>
            </p:nvSpPr>
            <p:spPr bwMode="auto">
              <a:xfrm>
                <a:off x="3264" y="1488"/>
                <a:ext cx="1824" cy="18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5158" name="Text Box 71"/>
              <p:cNvSpPr txBox="1">
                <a:spLocks noChangeArrowheads="1"/>
              </p:cNvSpPr>
              <p:nvPr/>
            </p:nvSpPr>
            <p:spPr bwMode="auto">
              <a:xfrm>
                <a:off x="2928"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5159" name="Text Box 72"/>
              <p:cNvSpPr txBox="1">
                <a:spLocks noChangeArrowheads="1"/>
              </p:cNvSpPr>
              <p:nvPr/>
            </p:nvSpPr>
            <p:spPr bwMode="auto">
              <a:xfrm>
                <a:off x="4944"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5160" name="Text Box 73"/>
              <p:cNvSpPr txBox="1">
                <a:spLocks noChangeArrowheads="1"/>
              </p:cNvSpPr>
              <p:nvPr/>
            </p:nvSpPr>
            <p:spPr bwMode="auto">
              <a:xfrm>
                <a:off x="3744" y="124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5161" name="Line 74"/>
              <p:cNvSpPr>
                <a:spLocks noChangeShapeType="1"/>
              </p:cNvSpPr>
              <p:nvPr/>
            </p:nvSpPr>
            <p:spPr bwMode="auto">
              <a:xfrm flipV="1">
                <a:off x="3168" y="2064"/>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2" name="Line 75"/>
              <p:cNvSpPr>
                <a:spLocks noChangeShapeType="1"/>
              </p:cNvSpPr>
              <p:nvPr/>
            </p:nvSpPr>
            <p:spPr bwMode="auto">
              <a:xfrm flipV="1">
                <a:off x="4080" y="1392"/>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63" name="Line 76"/>
              <p:cNvSpPr>
                <a:spLocks noChangeShapeType="1"/>
              </p:cNvSpPr>
              <p:nvPr/>
            </p:nvSpPr>
            <p:spPr bwMode="auto">
              <a:xfrm>
                <a:off x="5184" y="2256"/>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0" name="Rectangle 77"/>
            <p:cNvSpPr>
              <a:spLocks noChangeArrowheads="1"/>
            </p:cNvSpPr>
            <p:nvPr/>
          </p:nvSpPr>
          <p:spPr bwMode="auto">
            <a:xfrm>
              <a:off x="3600" y="2448"/>
              <a:ext cx="1104" cy="15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5131" name="Rectangle 9"/>
            <p:cNvSpPr>
              <a:spLocks noChangeArrowheads="1"/>
            </p:cNvSpPr>
            <p:nvPr/>
          </p:nvSpPr>
          <p:spPr bwMode="auto">
            <a:xfrm>
              <a:off x="3589" y="2448"/>
              <a:ext cx="165"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endParaRPr lang="zh-CN" altLang="zh-CN" sz="2800">
                <a:solidFill>
                  <a:schemeClr val="accent2"/>
                </a:solidFill>
              </a:endParaRPr>
            </a:p>
          </p:txBody>
        </p:sp>
        <p:grpSp>
          <p:nvGrpSpPr>
            <p:cNvPr id="5132" name="Group 10"/>
            <p:cNvGrpSpPr>
              <a:grpSpLocks/>
            </p:cNvGrpSpPr>
            <p:nvPr/>
          </p:nvGrpSpPr>
          <p:grpSpPr bwMode="auto">
            <a:xfrm>
              <a:off x="3552" y="2400"/>
              <a:ext cx="240" cy="1659"/>
              <a:chOff x="4032" y="1365"/>
              <a:chExt cx="240" cy="1659"/>
            </a:xfrm>
          </p:grpSpPr>
          <p:sp>
            <p:nvSpPr>
              <p:cNvPr id="5151" name="Text Box 11"/>
              <p:cNvSpPr txBox="1">
                <a:spLocks noChangeArrowheads="1"/>
              </p:cNvSpPr>
              <p:nvPr/>
            </p:nvSpPr>
            <p:spPr bwMode="auto">
              <a:xfrm>
                <a:off x="4032" y="136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2" name="Text Box 12"/>
              <p:cNvSpPr txBox="1">
                <a:spLocks noChangeArrowheads="1"/>
              </p:cNvSpPr>
              <p:nvPr/>
            </p:nvSpPr>
            <p:spPr bwMode="auto">
              <a:xfrm>
                <a:off x="4032"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3" name="Text Box 13"/>
              <p:cNvSpPr txBox="1">
                <a:spLocks noChangeArrowheads="1"/>
              </p:cNvSpPr>
              <p:nvPr/>
            </p:nvSpPr>
            <p:spPr bwMode="auto">
              <a:xfrm>
                <a:off x="4032"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4" name="Text Box 14"/>
              <p:cNvSpPr txBox="1">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5155" name="Text Box 15"/>
              <p:cNvSpPr txBox="1">
                <a:spLocks noChangeArrowheads="1"/>
              </p:cNvSpPr>
              <p:nvPr/>
            </p:nvSpPr>
            <p:spPr bwMode="auto">
              <a:xfrm>
                <a:off x="4032"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grpSp>
        <p:grpSp>
          <p:nvGrpSpPr>
            <p:cNvPr id="5133" name="Group 85"/>
            <p:cNvGrpSpPr>
              <a:grpSpLocks/>
            </p:cNvGrpSpPr>
            <p:nvPr/>
          </p:nvGrpSpPr>
          <p:grpSpPr bwMode="auto">
            <a:xfrm>
              <a:off x="4453" y="2352"/>
              <a:ext cx="240" cy="1719"/>
              <a:chOff x="1941" y="2265"/>
              <a:chExt cx="240" cy="1719"/>
            </a:xfrm>
          </p:grpSpPr>
          <p:sp>
            <p:nvSpPr>
              <p:cNvPr id="5144" name="Rectangle 8"/>
              <p:cNvSpPr>
                <a:spLocks noChangeArrowheads="1"/>
              </p:cNvSpPr>
              <p:nvPr/>
            </p:nvSpPr>
            <p:spPr bwMode="auto">
              <a:xfrm>
                <a:off x="2016" y="2352"/>
                <a:ext cx="144"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endParaRPr lang="zh-CN" altLang="zh-CN" sz="2800">
                  <a:solidFill>
                    <a:schemeClr val="accent2"/>
                  </a:solidFill>
                </a:endParaRPr>
              </a:p>
            </p:txBody>
          </p:sp>
          <p:grpSp>
            <p:nvGrpSpPr>
              <p:cNvPr id="5145" name="Group 16"/>
              <p:cNvGrpSpPr>
                <a:grpSpLocks/>
              </p:cNvGrpSpPr>
              <p:nvPr/>
            </p:nvGrpSpPr>
            <p:grpSpPr bwMode="auto">
              <a:xfrm>
                <a:off x="1941" y="2265"/>
                <a:ext cx="240" cy="1719"/>
                <a:chOff x="4992" y="1305"/>
                <a:chExt cx="240" cy="1719"/>
              </a:xfrm>
            </p:grpSpPr>
            <p:sp>
              <p:nvSpPr>
                <p:cNvPr id="5146" name="Text Box 17"/>
                <p:cNvSpPr txBox="1">
                  <a:spLocks noChangeArrowheads="1"/>
                </p:cNvSpPr>
                <p:nvPr/>
              </p:nvSpPr>
              <p:spPr bwMode="auto">
                <a:xfrm>
                  <a:off x="5031" y="130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47" name="Text Box 18"/>
                <p:cNvSpPr txBox="1">
                  <a:spLocks noChangeArrowheads="1"/>
                </p:cNvSpPr>
                <p:nvPr/>
              </p:nvSpPr>
              <p:spPr bwMode="auto">
                <a:xfrm>
                  <a:off x="5031" y="170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48" name="Text Box 19"/>
                <p:cNvSpPr txBox="1">
                  <a:spLocks noChangeArrowheads="1"/>
                </p:cNvSpPr>
                <p:nvPr/>
              </p:nvSpPr>
              <p:spPr bwMode="auto">
                <a:xfrm>
                  <a:off x="5031" y="206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49" name="Text Box 20"/>
                <p:cNvSpPr txBox="1">
                  <a:spLocks noChangeArrowheads="1"/>
                </p:cNvSpPr>
                <p:nvPr/>
              </p:nvSpPr>
              <p:spPr bwMode="auto">
                <a:xfrm>
                  <a:off x="5016" y="236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5150" name="Text Box 21"/>
                <p:cNvSpPr txBox="1">
                  <a:spLocks noChangeArrowheads="1"/>
                </p:cNvSpPr>
                <p:nvPr/>
              </p:nvSpPr>
              <p:spPr bwMode="auto">
                <a:xfrm>
                  <a:off x="4992" y="265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grpSp>
        </p:grpSp>
        <p:sp>
          <p:nvSpPr>
            <p:cNvPr id="5134" name="Line 93"/>
            <p:cNvSpPr>
              <a:spLocks noChangeShapeType="1"/>
            </p:cNvSpPr>
            <p:nvPr/>
          </p:nvSpPr>
          <p:spPr bwMode="auto">
            <a:xfrm>
              <a:off x="3744" y="2640"/>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Text Box 94"/>
            <p:cNvSpPr txBox="1">
              <a:spLocks noChangeArrowheads="1"/>
            </p:cNvSpPr>
            <p:nvPr/>
          </p:nvSpPr>
          <p:spPr bwMode="auto">
            <a:xfrm>
              <a:off x="3925" y="264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en-US" altLang="zh-CN" sz="2800">
                  <a:solidFill>
                    <a:schemeClr val="accent2"/>
                  </a:solidFill>
                </a:rPr>
                <a:t>E</a:t>
              </a:r>
            </a:p>
          </p:txBody>
        </p:sp>
        <p:graphicFrame>
          <p:nvGraphicFramePr>
            <p:cNvPr id="3078" name="Object 6"/>
            <p:cNvGraphicFramePr>
              <a:graphicFrameLocks noChangeAspect="1"/>
            </p:cNvGraphicFramePr>
            <p:nvPr/>
          </p:nvGraphicFramePr>
          <p:xfrm>
            <a:off x="3838" y="3072"/>
            <a:ext cx="279" cy="357"/>
          </p:xfrm>
          <a:graphic>
            <a:graphicData uri="http://schemas.openxmlformats.org/presentationml/2006/ole">
              <mc:AlternateContent xmlns:mc="http://schemas.openxmlformats.org/markup-compatibility/2006">
                <mc:Choice xmlns:v="urn:schemas-microsoft-com:vml" Requires="v">
                  <p:oleObj spid="_x0000_s30797" name="Equation" r:id="rId6" imgW="177480" imgH="228600" progId="Equation.DSMT4">
                    <p:embed/>
                  </p:oleObj>
                </mc:Choice>
                <mc:Fallback>
                  <p:oleObj name="Equation" r:id="rId6" imgW="17748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38" y="3072"/>
                          <a:ext cx="279"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136" name="Group 96"/>
            <p:cNvGrpSpPr>
              <a:grpSpLocks/>
            </p:cNvGrpSpPr>
            <p:nvPr/>
          </p:nvGrpSpPr>
          <p:grpSpPr bwMode="auto">
            <a:xfrm>
              <a:off x="4117" y="3024"/>
              <a:ext cx="528" cy="288"/>
              <a:chOff x="1536" y="2928"/>
              <a:chExt cx="528" cy="288"/>
            </a:xfrm>
          </p:grpSpPr>
          <p:grpSp>
            <p:nvGrpSpPr>
              <p:cNvPr id="5140" name="Group 97"/>
              <p:cNvGrpSpPr>
                <a:grpSpLocks/>
              </p:cNvGrpSpPr>
              <p:nvPr/>
            </p:nvGrpSpPr>
            <p:grpSpPr bwMode="auto">
              <a:xfrm>
                <a:off x="1536" y="2928"/>
                <a:ext cx="528" cy="288"/>
                <a:chOff x="1536" y="2928"/>
                <a:chExt cx="528" cy="288"/>
              </a:xfrm>
            </p:grpSpPr>
            <p:sp>
              <p:nvSpPr>
                <p:cNvPr id="5142" name="Oval 98"/>
                <p:cNvSpPr>
                  <a:spLocks noChangeArrowheads="1"/>
                </p:cNvSpPr>
                <p:nvPr/>
              </p:nvSpPr>
              <p:spPr bwMode="auto">
                <a:xfrm>
                  <a:off x="1728" y="3024"/>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5143" name="Text Box 99"/>
                <p:cNvSpPr txBox="1">
                  <a:spLocks noChangeArrowheads="1"/>
                </p:cNvSpPr>
                <p:nvPr/>
              </p:nvSpPr>
              <p:spPr bwMode="auto">
                <a:xfrm>
                  <a:off x="1536"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grpSp>
          <p:sp>
            <p:nvSpPr>
              <p:cNvPr id="5141" name="Line 100"/>
              <p:cNvSpPr>
                <a:spLocks noChangeShapeType="1"/>
              </p:cNvSpPr>
              <p:nvPr/>
            </p:nvSpPr>
            <p:spPr bwMode="auto">
              <a:xfrm flipH="1">
                <a:off x="1536" y="3120"/>
                <a:ext cx="192"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7" name="Line 101"/>
            <p:cNvSpPr>
              <a:spLocks noChangeShapeType="1"/>
            </p:cNvSpPr>
            <p:nvPr/>
          </p:nvSpPr>
          <p:spPr bwMode="auto">
            <a:xfrm>
              <a:off x="3744" y="3072"/>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8" name="Line 102"/>
            <p:cNvSpPr>
              <a:spLocks noChangeShapeType="1"/>
            </p:cNvSpPr>
            <p:nvPr/>
          </p:nvSpPr>
          <p:spPr bwMode="auto">
            <a:xfrm>
              <a:off x="3744" y="3504"/>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9" name="Line 103"/>
            <p:cNvSpPr>
              <a:spLocks noChangeShapeType="1"/>
            </p:cNvSpPr>
            <p:nvPr/>
          </p:nvSpPr>
          <p:spPr bwMode="auto">
            <a:xfrm>
              <a:off x="3744" y="3888"/>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8881578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7828"/>
                                        </p:tgtEl>
                                        <p:attrNameLst>
                                          <p:attrName>style.visibility</p:attrName>
                                        </p:attrNameLst>
                                      </p:cBhvr>
                                      <p:to>
                                        <p:strVal val="visible"/>
                                      </p:to>
                                    </p:set>
                                    <p:animEffect transition="in" filter="wipe(left)">
                                      <p:cBhvr>
                                        <p:cTn id="7" dur="500"/>
                                        <p:tgtEl>
                                          <p:spTgt spid="2478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7829"/>
                                        </p:tgtEl>
                                        <p:attrNameLst>
                                          <p:attrName>style.visibility</p:attrName>
                                        </p:attrNameLst>
                                      </p:cBhvr>
                                      <p:to>
                                        <p:strVal val="visible"/>
                                      </p:to>
                                    </p:set>
                                    <p:animEffect transition="in" filter="wipe(left)">
                                      <p:cBhvr>
                                        <p:cTn id="12" dur="500"/>
                                        <p:tgtEl>
                                          <p:spTgt spid="2478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47830"/>
                                        </p:tgtEl>
                                        <p:attrNameLst>
                                          <p:attrName>style.visibility</p:attrName>
                                        </p:attrNameLst>
                                      </p:cBhvr>
                                      <p:to>
                                        <p:strVal val="visible"/>
                                      </p:to>
                                    </p:set>
                                    <p:animEffect transition="in" filter="wipe(left)">
                                      <p:cBhvr>
                                        <p:cTn id="17" dur="500"/>
                                        <p:tgtEl>
                                          <p:spTgt spid="2478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7831"/>
                                        </p:tgtEl>
                                        <p:attrNameLst>
                                          <p:attrName>style.visibility</p:attrName>
                                        </p:attrNameLst>
                                      </p:cBhvr>
                                      <p:to>
                                        <p:strVal val="visible"/>
                                      </p:to>
                                    </p:set>
                                    <p:animEffect transition="in" filter="wipe(left)">
                                      <p:cBhvr>
                                        <p:cTn id="22" dur="500"/>
                                        <p:tgtEl>
                                          <p:spTgt spid="2478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7832"/>
                                        </p:tgtEl>
                                        <p:attrNameLst>
                                          <p:attrName>style.visibility</p:attrName>
                                        </p:attrNameLst>
                                      </p:cBhvr>
                                      <p:to>
                                        <p:strVal val="visible"/>
                                      </p:to>
                                    </p:set>
                                    <p:animEffect transition="in" filter="wipe(left)">
                                      <p:cBhvr>
                                        <p:cTn id="27" dur="500"/>
                                        <p:tgtEl>
                                          <p:spTgt spid="24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28" grpId="0" autoUpdateAnimBg="0"/>
      <p:bldP spid="247829" grpId="0" autoUpdateAnimBg="0"/>
      <p:bldP spid="247831" grpId="0" autoUpdateAnimBg="0"/>
      <p:bldP spid="24783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 Box 1026"/>
          <p:cNvSpPr txBox="1">
            <a:spLocks noChangeArrowheads="1"/>
          </p:cNvSpPr>
          <p:nvPr/>
        </p:nvSpPr>
        <p:spPr bwMode="auto">
          <a:xfrm>
            <a:off x="304800" y="254000"/>
            <a:ext cx="25050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a:t>
            </a:r>
            <a:r>
              <a:rPr lang="en-US" altLang="zh-CN" sz="2800"/>
              <a:t>3</a:t>
            </a:r>
            <a:r>
              <a:rPr lang="zh-CN" altLang="en-US" sz="2800"/>
              <a:t>）计算公式</a:t>
            </a:r>
          </a:p>
        </p:txBody>
      </p:sp>
      <p:sp>
        <p:nvSpPr>
          <p:cNvPr id="249859" name="Text Box 1027"/>
          <p:cNvSpPr txBox="1">
            <a:spLocks noChangeArrowheads="1"/>
          </p:cNvSpPr>
          <p:nvPr/>
        </p:nvSpPr>
        <p:spPr bwMode="auto">
          <a:xfrm>
            <a:off x="304800" y="990600"/>
            <a:ext cx="58070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将非静电力的作用看做场的作用</a:t>
            </a:r>
          </a:p>
          <a:p>
            <a:pPr algn="l"/>
            <a:r>
              <a:rPr lang="zh-CN" altLang="en-US" sz="2800"/>
              <a:t>非静电场、外来场</a:t>
            </a:r>
          </a:p>
        </p:txBody>
      </p:sp>
      <p:graphicFrame>
        <p:nvGraphicFramePr>
          <p:cNvPr id="260096" name="Object 1024"/>
          <p:cNvGraphicFramePr>
            <a:graphicFrameLocks noChangeAspect="1"/>
          </p:cNvGraphicFramePr>
          <p:nvPr/>
        </p:nvGraphicFramePr>
        <p:xfrm>
          <a:off x="609600" y="2286000"/>
          <a:ext cx="1447800" cy="569913"/>
        </p:xfrm>
        <a:graphic>
          <a:graphicData uri="http://schemas.openxmlformats.org/presentationml/2006/ole">
            <mc:AlternateContent xmlns:mc="http://schemas.openxmlformats.org/markup-compatibility/2006">
              <mc:Choice xmlns:v="urn:schemas-microsoft-com:vml" Requires="v">
                <p:oleObj spid="_x0000_s32005" name="Equation" r:id="rId3" imgW="609480" imgH="241200" progId="Equation.DSMT4">
                  <p:embed/>
                </p:oleObj>
              </mc:Choice>
              <mc:Fallback>
                <p:oleObj name="Equation" r:id="rId3" imgW="60948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86000"/>
                        <a:ext cx="1447800" cy="569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097" name="Object 1025"/>
          <p:cNvGraphicFramePr>
            <a:graphicFrameLocks noChangeAspect="1"/>
          </p:cNvGraphicFramePr>
          <p:nvPr/>
        </p:nvGraphicFramePr>
        <p:xfrm>
          <a:off x="2514600" y="1981200"/>
          <a:ext cx="2895600" cy="1371600"/>
        </p:xfrm>
        <a:graphic>
          <a:graphicData uri="http://schemas.openxmlformats.org/presentationml/2006/ole">
            <mc:AlternateContent xmlns:mc="http://schemas.openxmlformats.org/markup-compatibility/2006">
              <mc:Choice xmlns:v="urn:schemas-microsoft-com:vml" Requires="v">
                <p:oleObj spid="_x0000_s32006" name="Equation" r:id="rId5" imgW="1079280" imgH="583920" progId="Equation.DSMT4">
                  <p:embed/>
                </p:oleObj>
              </mc:Choice>
              <mc:Fallback>
                <p:oleObj name="Equation" r:id="rId5" imgW="1079280" imgH="5839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981200"/>
                        <a:ext cx="2895600" cy="137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098" name="Object 1026"/>
          <p:cNvGraphicFramePr>
            <a:graphicFrameLocks noChangeAspect="1"/>
          </p:cNvGraphicFramePr>
          <p:nvPr/>
        </p:nvGraphicFramePr>
        <p:xfrm>
          <a:off x="685800" y="3398838"/>
          <a:ext cx="1828800" cy="944562"/>
        </p:xfrm>
        <a:graphic>
          <a:graphicData uri="http://schemas.openxmlformats.org/presentationml/2006/ole">
            <mc:AlternateContent xmlns:mc="http://schemas.openxmlformats.org/markup-compatibility/2006">
              <mc:Choice xmlns:v="urn:schemas-microsoft-com:vml" Requires="v">
                <p:oleObj spid="_x0000_s32007" name="Equation" r:id="rId7" imgW="520560" imgH="431640" progId="Equation.DSMT4">
                  <p:embed/>
                </p:oleObj>
              </mc:Choice>
              <mc:Fallback>
                <p:oleObj name="Equation" r:id="rId7" imgW="520560" imgH="4316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3398838"/>
                        <a:ext cx="1828800" cy="944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9864" name="Text Box 1032"/>
          <p:cNvSpPr txBox="1">
            <a:spLocks noChangeArrowheads="1"/>
          </p:cNvSpPr>
          <p:nvPr/>
        </p:nvSpPr>
        <p:spPr bwMode="auto">
          <a:xfrm>
            <a:off x="669925" y="4814888"/>
            <a:ext cx="4827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defRPr kumimoji="1" sz="2400" b="1">
                <a:solidFill>
                  <a:schemeClr val="tx1"/>
                </a:solidFill>
                <a:latin typeface="Times New Roman" pitchFamily="18" charset="0"/>
                <a:ea typeface="宋体" charset="-122"/>
              </a:defRPr>
            </a:lvl1pPr>
            <a:lvl2pPr marL="742950" indent="-285750" defTabSz="762000">
              <a:defRPr kumimoji="1" sz="2400" b="1">
                <a:solidFill>
                  <a:schemeClr val="tx1"/>
                </a:solidFill>
                <a:latin typeface="Times New Roman" pitchFamily="18" charset="0"/>
                <a:ea typeface="宋体" charset="-122"/>
              </a:defRPr>
            </a:lvl2pPr>
            <a:lvl3pPr marL="1143000" indent="-228600" defTabSz="762000">
              <a:defRPr kumimoji="1" sz="2400" b="1">
                <a:solidFill>
                  <a:schemeClr val="tx1"/>
                </a:solidFill>
                <a:latin typeface="Times New Roman" pitchFamily="18" charset="0"/>
                <a:ea typeface="宋体" charset="-122"/>
              </a:defRPr>
            </a:lvl3pPr>
            <a:lvl4pPr marL="1600200" indent="-228600" defTabSz="762000">
              <a:defRPr kumimoji="1" sz="2400" b="1">
                <a:solidFill>
                  <a:schemeClr val="tx1"/>
                </a:solidFill>
                <a:latin typeface="Times New Roman" pitchFamily="18" charset="0"/>
                <a:ea typeface="宋体" charset="-122"/>
              </a:defRPr>
            </a:lvl4pPr>
            <a:lvl5pPr marL="2057400" indent="-228600" defTabSz="762000">
              <a:defRPr kumimoji="1" sz="2400" b="1">
                <a:solidFill>
                  <a:schemeClr val="tx1"/>
                </a:solidFill>
                <a:latin typeface="Times New Roman" pitchFamily="18" charset="0"/>
                <a:ea typeface="宋体" charset="-122"/>
              </a:defRPr>
            </a:lvl5pPr>
            <a:lvl6pPr marL="25146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defTabSz="762000"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a:r>
              <a:rPr lang="zh-CN" altLang="en-US" sz="2800"/>
              <a:t>若非静电力存在于整个回路中</a:t>
            </a:r>
          </a:p>
        </p:txBody>
      </p:sp>
      <p:graphicFrame>
        <p:nvGraphicFramePr>
          <p:cNvPr id="260099" name="Object 1027"/>
          <p:cNvGraphicFramePr>
            <a:graphicFrameLocks noChangeAspect="1"/>
          </p:cNvGraphicFramePr>
          <p:nvPr/>
        </p:nvGraphicFramePr>
        <p:xfrm>
          <a:off x="1963738" y="5486400"/>
          <a:ext cx="2532062" cy="1095375"/>
        </p:xfrm>
        <a:graphic>
          <a:graphicData uri="http://schemas.openxmlformats.org/presentationml/2006/ole">
            <mc:AlternateContent xmlns:mc="http://schemas.openxmlformats.org/markup-compatibility/2006">
              <mc:Choice xmlns:v="urn:schemas-microsoft-com:vml" Requires="v">
                <p:oleObj spid="_x0000_s32008" name="Equation" r:id="rId9" imgW="838080" imgH="380880" progId="Equation.DSMT4">
                  <p:embed/>
                </p:oleObj>
              </mc:Choice>
              <mc:Fallback>
                <p:oleObj name="Equation" r:id="rId9" imgW="838080" imgH="38088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63738" y="5486400"/>
                        <a:ext cx="2532062" cy="1095375"/>
                      </a:xfrm>
                      <a:prstGeom prst="rect">
                        <a:avLst/>
                      </a:prstGeom>
                      <a:solidFill>
                        <a:srgbClr val="FFFF66"/>
                      </a:solidFill>
                      <a:ln>
                        <a:noFill/>
                      </a:ln>
                      <a:effectLst/>
                      <a:extLs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60100" name="Object 1028"/>
          <p:cNvGraphicFramePr>
            <a:graphicFrameLocks noChangeAspect="1"/>
          </p:cNvGraphicFramePr>
          <p:nvPr/>
        </p:nvGraphicFramePr>
        <p:xfrm>
          <a:off x="2514600" y="3276600"/>
          <a:ext cx="2273300" cy="1406525"/>
        </p:xfrm>
        <a:graphic>
          <a:graphicData uri="http://schemas.openxmlformats.org/presentationml/2006/ole">
            <mc:AlternateContent xmlns:mc="http://schemas.openxmlformats.org/markup-compatibility/2006">
              <mc:Choice xmlns:v="urn:schemas-microsoft-com:vml" Requires="v">
                <p:oleObj spid="_x0000_s32009" name="Equation" r:id="rId11" imgW="876240" imgH="571320" progId="Equation.DSMT4">
                  <p:embed/>
                </p:oleObj>
              </mc:Choice>
              <mc:Fallback>
                <p:oleObj name="Equation" r:id="rId11" imgW="876240" imgH="57132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14600" y="3276600"/>
                        <a:ext cx="2273300" cy="1406525"/>
                      </a:xfrm>
                      <a:prstGeom prst="rect">
                        <a:avLst/>
                      </a:prstGeom>
                      <a:solidFill>
                        <a:srgbClr val="FFFF66"/>
                      </a:solidFill>
                      <a:ln>
                        <a:noFill/>
                      </a:ln>
                      <a:effectLst/>
                      <a:extLst>
                        <a:ext uri="{91240B29-F687-4F45-9708-019B960494DF}">
                          <a14:hiddenLine xmlns:a14="http://schemas.microsoft.com/office/drawing/2010/main" w="9525">
                            <a:solidFill>
                              <a:srgbClr val="A5002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1038"/>
          <p:cNvGrpSpPr>
            <a:grpSpLocks/>
          </p:cNvGrpSpPr>
          <p:nvPr/>
        </p:nvGrpSpPr>
        <p:grpSpPr bwMode="auto">
          <a:xfrm>
            <a:off x="5257800" y="381000"/>
            <a:ext cx="4038600" cy="4481513"/>
            <a:chOff x="2928" y="1248"/>
            <a:chExt cx="2544" cy="2823"/>
          </a:xfrm>
        </p:grpSpPr>
        <p:grpSp>
          <p:nvGrpSpPr>
            <p:cNvPr id="6157" name="Group 1039"/>
            <p:cNvGrpSpPr>
              <a:grpSpLocks/>
            </p:cNvGrpSpPr>
            <p:nvPr/>
          </p:nvGrpSpPr>
          <p:grpSpPr bwMode="auto">
            <a:xfrm>
              <a:off x="2928" y="1248"/>
              <a:ext cx="2544" cy="2256"/>
              <a:chOff x="2928" y="1248"/>
              <a:chExt cx="2544" cy="2256"/>
            </a:xfrm>
          </p:grpSpPr>
          <p:sp>
            <p:nvSpPr>
              <p:cNvPr id="6183" name="Oval 1040"/>
              <p:cNvSpPr>
                <a:spLocks noChangeArrowheads="1"/>
              </p:cNvSpPr>
              <p:nvPr/>
            </p:nvSpPr>
            <p:spPr bwMode="auto">
              <a:xfrm>
                <a:off x="3072" y="1296"/>
                <a:ext cx="2208" cy="2208"/>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6184" name="Oval 1041"/>
              <p:cNvSpPr>
                <a:spLocks noChangeArrowheads="1"/>
              </p:cNvSpPr>
              <p:nvPr/>
            </p:nvSpPr>
            <p:spPr bwMode="auto">
              <a:xfrm>
                <a:off x="3264" y="1488"/>
                <a:ext cx="1824" cy="182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6185" name="Text Box 1042"/>
              <p:cNvSpPr txBox="1">
                <a:spLocks noChangeArrowheads="1"/>
              </p:cNvSpPr>
              <p:nvPr/>
            </p:nvSpPr>
            <p:spPr bwMode="auto">
              <a:xfrm>
                <a:off x="2928" y="225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6186" name="Text Box 1043"/>
              <p:cNvSpPr txBox="1">
                <a:spLocks noChangeArrowheads="1"/>
              </p:cNvSpPr>
              <p:nvPr/>
            </p:nvSpPr>
            <p:spPr bwMode="auto">
              <a:xfrm>
                <a:off x="4944" y="201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6187" name="Text Box 1044"/>
              <p:cNvSpPr txBox="1">
                <a:spLocks noChangeArrowheads="1"/>
              </p:cNvSpPr>
              <p:nvPr/>
            </p:nvSpPr>
            <p:spPr bwMode="auto">
              <a:xfrm>
                <a:off x="3744" y="124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sp>
            <p:nvSpPr>
              <p:cNvPr id="6188" name="Line 1045"/>
              <p:cNvSpPr>
                <a:spLocks noChangeShapeType="1"/>
              </p:cNvSpPr>
              <p:nvPr/>
            </p:nvSpPr>
            <p:spPr bwMode="auto">
              <a:xfrm flipV="1">
                <a:off x="3168" y="2064"/>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89" name="Line 1046"/>
              <p:cNvSpPr>
                <a:spLocks noChangeShapeType="1"/>
              </p:cNvSpPr>
              <p:nvPr/>
            </p:nvSpPr>
            <p:spPr bwMode="auto">
              <a:xfrm flipV="1">
                <a:off x="4080" y="1392"/>
                <a:ext cx="24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90" name="Line 1047"/>
              <p:cNvSpPr>
                <a:spLocks noChangeShapeType="1"/>
              </p:cNvSpPr>
              <p:nvPr/>
            </p:nvSpPr>
            <p:spPr bwMode="auto">
              <a:xfrm>
                <a:off x="5184" y="2256"/>
                <a:ext cx="0" cy="2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8" name="Group 1048"/>
            <p:cNvGrpSpPr>
              <a:grpSpLocks/>
            </p:cNvGrpSpPr>
            <p:nvPr/>
          </p:nvGrpSpPr>
          <p:grpSpPr bwMode="auto">
            <a:xfrm>
              <a:off x="3552" y="2352"/>
              <a:ext cx="1141" cy="1719"/>
              <a:chOff x="971" y="2256"/>
              <a:chExt cx="1141" cy="1719"/>
            </a:xfrm>
          </p:grpSpPr>
          <p:sp>
            <p:nvSpPr>
              <p:cNvPr id="6159" name="Rectangle 1049"/>
              <p:cNvSpPr>
                <a:spLocks noChangeArrowheads="1"/>
              </p:cNvSpPr>
              <p:nvPr/>
            </p:nvSpPr>
            <p:spPr bwMode="auto">
              <a:xfrm>
                <a:off x="1008" y="2352"/>
                <a:ext cx="1104" cy="15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6160" name="Rectangle 9"/>
              <p:cNvSpPr>
                <a:spLocks noChangeArrowheads="1"/>
              </p:cNvSpPr>
              <p:nvPr/>
            </p:nvSpPr>
            <p:spPr bwMode="auto">
              <a:xfrm>
                <a:off x="1008" y="2352"/>
                <a:ext cx="165" cy="1577"/>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endParaRPr lang="zh-CN" altLang="zh-CN" sz="2800">
                  <a:solidFill>
                    <a:schemeClr val="accent2"/>
                  </a:solidFill>
                </a:endParaRPr>
              </a:p>
            </p:txBody>
          </p:sp>
          <p:grpSp>
            <p:nvGrpSpPr>
              <p:cNvPr id="6161" name="Group 10"/>
              <p:cNvGrpSpPr>
                <a:grpSpLocks/>
              </p:cNvGrpSpPr>
              <p:nvPr/>
            </p:nvGrpSpPr>
            <p:grpSpPr bwMode="auto">
              <a:xfrm>
                <a:off x="971" y="2304"/>
                <a:ext cx="240" cy="1659"/>
                <a:chOff x="4032" y="1365"/>
                <a:chExt cx="240" cy="1659"/>
              </a:xfrm>
            </p:grpSpPr>
            <p:sp>
              <p:nvSpPr>
                <p:cNvPr id="6178" name="Text Box 11"/>
                <p:cNvSpPr txBox="1">
                  <a:spLocks noChangeArrowheads="1"/>
                </p:cNvSpPr>
                <p:nvPr/>
              </p:nvSpPr>
              <p:spPr bwMode="auto">
                <a:xfrm>
                  <a:off x="4032" y="1365"/>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6179" name="Text Box 12"/>
                <p:cNvSpPr txBox="1">
                  <a:spLocks noChangeArrowheads="1"/>
                </p:cNvSpPr>
                <p:nvPr/>
              </p:nvSpPr>
              <p:spPr bwMode="auto">
                <a:xfrm>
                  <a:off x="4032" y="1728"/>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6180" name="Text Box 13"/>
                <p:cNvSpPr txBox="1">
                  <a:spLocks noChangeArrowheads="1"/>
                </p:cNvSpPr>
                <p:nvPr/>
              </p:nvSpPr>
              <p:spPr bwMode="auto">
                <a:xfrm>
                  <a:off x="4032" y="2352"/>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6181" name="Text Box 14"/>
                <p:cNvSpPr txBox="1">
                  <a:spLocks noChangeArrowheads="1"/>
                </p:cNvSpPr>
                <p:nvPr/>
              </p:nvSpPr>
              <p:spPr bwMode="auto">
                <a:xfrm>
                  <a:off x="4032" y="2064"/>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sp>
              <p:nvSpPr>
                <p:cNvPr id="6182" name="Text Box 15"/>
                <p:cNvSpPr txBox="1">
                  <a:spLocks noChangeArrowheads="1"/>
                </p:cNvSpPr>
                <p:nvPr/>
              </p:nvSpPr>
              <p:spPr bwMode="auto">
                <a:xfrm>
                  <a:off x="4032" y="273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a:solidFill>
                        <a:srgbClr val="CC3300"/>
                      </a:solidFill>
                    </a:rPr>
                    <a:t>+</a:t>
                  </a:r>
                  <a:endParaRPr lang="en-US" altLang="zh-CN" b="0">
                    <a:solidFill>
                      <a:srgbClr val="CC3300"/>
                    </a:solidFill>
                  </a:endParaRPr>
                </a:p>
              </p:txBody>
            </p:sp>
          </p:grpSp>
          <p:grpSp>
            <p:nvGrpSpPr>
              <p:cNvPr id="6162" name="Group 1057"/>
              <p:cNvGrpSpPr>
                <a:grpSpLocks/>
              </p:cNvGrpSpPr>
              <p:nvPr/>
            </p:nvGrpSpPr>
            <p:grpSpPr bwMode="auto">
              <a:xfrm>
                <a:off x="1872" y="2256"/>
                <a:ext cx="240" cy="1719"/>
                <a:chOff x="1941" y="2265"/>
                <a:chExt cx="240" cy="1719"/>
              </a:xfrm>
            </p:grpSpPr>
            <p:sp>
              <p:nvSpPr>
                <p:cNvPr id="6171" name="Rectangle 8"/>
                <p:cNvSpPr>
                  <a:spLocks noChangeArrowheads="1"/>
                </p:cNvSpPr>
                <p:nvPr/>
              </p:nvSpPr>
              <p:spPr bwMode="auto">
                <a:xfrm>
                  <a:off x="2016" y="2352"/>
                  <a:ext cx="144" cy="157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endParaRPr lang="zh-CN" altLang="zh-CN" sz="2800">
                    <a:solidFill>
                      <a:schemeClr val="accent2"/>
                    </a:solidFill>
                  </a:endParaRPr>
                </a:p>
              </p:txBody>
            </p:sp>
            <p:grpSp>
              <p:nvGrpSpPr>
                <p:cNvPr id="6172" name="Group 16"/>
                <p:cNvGrpSpPr>
                  <a:grpSpLocks/>
                </p:cNvGrpSpPr>
                <p:nvPr/>
              </p:nvGrpSpPr>
              <p:grpSpPr bwMode="auto">
                <a:xfrm>
                  <a:off x="1941" y="2265"/>
                  <a:ext cx="240" cy="1719"/>
                  <a:chOff x="4992" y="1305"/>
                  <a:chExt cx="240" cy="1719"/>
                </a:xfrm>
              </p:grpSpPr>
              <p:sp>
                <p:nvSpPr>
                  <p:cNvPr id="6173" name="Text Box 17"/>
                  <p:cNvSpPr txBox="1">
                    <a:spLocks noChangeArrowheads="1"/>
                  </p:cNvSpPr>
                  <p:nvPr/>
                </p:nvSpPr>
                <p:spPr bwMode="auto">
                  <a:xfrm>
                    <a:off x="5031" y="1305"/>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6174" name="Text Box 18"/>
                  <p:cNvSpPr txBox="1">
                    <a:spLocks noChangeArrowheads="1"/>
                  </p:cNvSpPr>
                  <p:nvPr/>
                </p:nvSpPr>
                <p:spPr bwMode="auto">
                  <a:xfrm>
                    <a:off x="5031" y="1701"/>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6175" name="Text Box 19"/>
                  <p:cNvSpPr txBox="1">
                    <a:spLocks noChangeArrowheads="1"/>
                  </p:cNvSpPr>
                  <p:nvPr/>
                </p:nvSpPr>
                <p:spPr bwMode="auto">
                  <a:xfrm>
                    <a:off x="5031" y="2068"/>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6176" name="Text Box 20"/>
                  <p:cNvSpPr txBox="1">
                    <a:spLocks noChangeArrowheads="1"/>
                  </p:cNvSpPr>
                  <p:nvPr/>
                </p:nvSpPr>
                <p:spPr bwMode="auto">
                  <a:xfrm>
                    <a:off x="5016" y="2366"/>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sp>
                <p:nvSpPr>
                  <p:cNvPr id="6177" name="Text Box 21"/>
                  <p:cNvSpPr txBox="1">
                    <a:spLocks noChangeArrowheads="1"/>
                  </p:cNvSpPr>
                  <p:nvPr/>
                </p:nvSpPr>
                <p:spPr bwMode="auto">
                  <a:xfrm>
                    <a:off x="4992" y="2659"/>
                    <a:ext cx="201"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eaLnBrk="1" hangingPunct="1"/>
                    <a:r>
                      <a:rPr lang="en-US" altLang="zh-CN" sz="3200">
                        <a:solidFill>
                          <a:srgbClr val="CC3300"/>
                        </a:solidFill>
                      </a:rPr>
                      <a:t>-</a:t>
                    </a:r>
                    <a:endParaRPr lang="en-US" altLang="zh-CN" b="0">
                      <a:solidFill>
                        <a:srgbClr val="CC3300"/>
                      </a:solidFill>
                    </a:endParaRPr>
                  </a:p>
                </p:txBody>
              </p:sp>
            </p:grpSp>
          </p:grpSp>
          <p:sp>
            <p:nvSpPr>
              <p:cNvPr id="6163" name="Line 1065"/>
              <p:cNvSpPr>
                <a:spLocks noChangeShapeType="1"/>
              </p:cNvSpPr>
              <p:nvPr/>
            </p:nvSpPr>
            <p:spPr bwMode="auto">
              <a:xfrm>
                <a:off x="1152" y="2544"/>
                <a:ext cx="816" cy="0"/>
              </a:xfrm>
              <a:prstGeom prst="line">
                <a:avLst/>
              </a:prstGeom>
              <a:noFill/>
              <a:ln w="25400">
                <a:solidFill>
                  <a:schemeClr val="accent2"/>
                </a:solidFill>
                <a:round/>
                <a:headEnd/>
                <a:tailEnd type="stealth"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4" name="Line 1066"/>
              <p:cNvSpPr>
                <a:spLocks noChangeShapeType="1"/>
              </p:cNvSpPr>
              <p:nvPr/>
            </p:nvSpPr>
            <p:spPr bwMode="auto">
              <a:xfrm>
                <a:off x="1152" y="3744"/>
                <a:ext cx="816" cy="0"/>
              </a:xfrm>
              <a:prstGeom prst="line">
                <a:avLst/>
              </a:prstGeom>
              <a:noFill/>
              <a:ln w="25400">
                <a:solidFill>
                  <a:schemeClr val="tx1"/>
                </a:solidFill>
                <a:round/>
                <a:headEnd type="stealth" w="lg"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5" name="Text Box 1067"/>
              <p:cNvSpPr txBox="1">
                <a:spLocks noChangeArrowheads="1"/>
              </p:cNvSpPr>
              <p:nvPr/>
            </p:nvSpPr>
            <p:spPr bwMode="auto">
              <a:xfrm>
                <a:off x="1344" y="254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spcBef>
                    <a:spcPct val="50000"/>
                  </a:spcBef>
                </a:pPr>
                <a:r>
                  <a:rPr lang="en-US" altLang="zh-CN" sz="2800">
                    <a:solidFill>
                      <a:schemeClr val="accent2"/>
                    </a:solidFill>
                  </a:rPr>
                  <a:t>E</a:t>
                </a:r>
              </a:p>
            </p:txBody>
          </p:sp>
          <p:graphicFrame>
            <p:nvGraphicFramePr>
              <p:cNvPr id="3078" name="Object 6"/>
              <p:cNvGraphicFramePr>
                <a:graphicFrameLocks noChangeAspect="1"/>
              </p:cNvGraphicFramePr>
              <p:nvPr/>
            </p:nvGraphicFramePr>
            <p:xfrm>
              <a:off x="1392" y="3360"/>
              <a:ext cx="299" cy="357"/>
            </p:xfrm>
            <a:graphic>
              <a:graphicData uri="http://schemas.openxmlformats.org/presentationml/2006/ole">
                <mc:AlternateContent xmlns:mc="http://schemas.openxmlformats.org/markup-compatibility/2006">
                  <mc:Choice xmlns:v="urn:schemas-microsoft-com:vml" Requires="v">
                    <p:oleObj spid="_x0000_s32010" name="Equation" r:id="rId13" imgW="190440" imgH="228600" progId="Equation.DSMT4">
                      <p:embed/>
                    </p:oleObj>
                  </mc:Choice>
                  <mc:Fallback>
                    <p:oleObj name="Equation" r:id="rId13" imgW="190440" imgH="2286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92" y="3360"/>
                            <a:ext cx="299"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8"/>
              <p:cNvGraphicFramePr>
                <a:graphicFrameLocks noChangeAspect="1"/>
              </p:cNvGraphicFramePr>
              <p:nvPr/>
            </p:nvGraphicFramePr>
            <p:xfrm>
              <a:off x="1257" y="2976"/>
              <a:ext cx="279" cy="357"/>
            </p:xfrm>
            <a:graphic>
              <a:graphicData uri="http://schemas.openxmlformats.org/presentationml/2006/ole">
                <mc:AlternateContent xmlns:mc="http://schemas.openxmlformats.org/markup-compatibility/2006">
                  <mc:Choice xmlns:v="urn:schemas-microsoft-com:vml" Requires="v">
                    <p:oleObj spid="_x0000_s32011" name="Equation" r:id="rId15" imgW="177480" imgH="228600" progId="Equation.DSMT4">
                      <p:embed/>
                    </p:oleObj>
                  </mc:Choice>
                  <mc:Fallback>
                    <p:oleObj name="Equation" r:id="rId15" imgW="17748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7" y="2976"/>
                            <a:ext cx="279" cy="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166" name="Group 1070"/>
              <p:cNvGrpSpPr>
                <a:grpSpLocks/>
              </p:cNvGrpSpPr>
              <p:nvPr/>
            </p:nvGrpSpPr>
            <p:grpSpPr bwMode="auto">
              <a:xfrm>
                <a:off x="1536" y="2928"/>
                <a:ext cx="528" cy="288"/>
                <a:chOff x="1536" y="2928"/>
                <a:chExt cx="528" cy="288"/>
              </a:xfrm>
            </p:grpSpPr>
            <p:grpSp>
              <p:nvGrpSpPr>
                <p:cNvPr id="6167" name="Group 1071"/>
                <p:cNvGrpSpPr>
                  <a:grpSpLocks/>
                </p:cNvGrpSpPr>
                <p:nvPr/>
              </p:nvGrpSpPr>
              <p:grpSpPr bwMode="auto">
                <a:xfrm>
                  <a:off x="1536" y="2928"/>
                  <a:ext cx="528" cy="288"/>
                  <a:chOff x="1536" y="2928"/>
                  <a:chExt cx="528" cy="288"/>
                </a:xfrm>
              </p:grpSpPr>
              <p:sp>
                <p:nvSpPr>
                  <p:cNvPr id="6169" name="Oval 1072"/>
                  <p:cNvSpPr>
                    <a:spLocks noChangeArrowheads="1"/>
                  </p:cNvSpPr>
                  <p:nvPr/>
                </p:nvSpPr>
                <p:spPr bwMode="auto">
                  <a:xfrm>
                    <a:off x="1728" y="3024"/>
                    <a:ext cx="144" cy="144"/>
                  </a:xfrm>
                  <a:prstGeom prst="ellipse">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6170" name="Text Box 1073"/>
                  <p:cNvSpPr txBox="1">
                    <a:spLocks noChangeArrowheads="1"/>
                  </p:cNvSpPr>
                  <p:nvPr/>
                </p:nvSpPr>
                <p:spPr bwMode="auto">
                  <a:xfrm>
                    <a:off x="1536" y="292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spcBef>
                        <a:spcPct val="50000"/>
                      </a:spcBef>
                    </a:pPr>
                    <a:r>
                      <a:rPr lang="en-US" altLang="zh-CN"/>
                      <a:t>+</a:t>
                    </a:r>
                  </a:p>
                </p:txBody>
              </p:sp>
            </p:grpSp>
            <p:sp>
              <p:nvSpPr>
                <p:cNvPr id="6168" name="Line 1074"/>
                <p:cNvSpPr>
                  <a:spLocks noChangeShapeType="1"/>
                </p:cNvSpPr>
                <p:nvPr/>
              </p:nvSpPr>
              <p:spPr bwMode="auto">
                <a:xfrm flipH="1">
                  <a:off x="1536" y="3120"/>
                  <a:ext cx="192" cy="0"/>
                </a:xfrm>
                <a:prstGeom prst="line">
                  <a:avLst/>
                </a:prstGeom>
                <a:noFill/>
                <a:ln w="25400">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spTree>
    <p:extLst>
      <p:ext uri="{BB962C8B-B14F-4D97-AF65-F5344CB8AC3E}">
        <p14:creationId xmlns:p14="http://schemas.microsoft.com/office/powerpoint/2010/main" val="31288819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859">
                                            <p:txEl>
                                              <p:pRg st="0" end="0"/>
                                            </p:txEl>
                                          </p:spTgt>
                                        </p:tgtEl>
                                        <p:attrNameLst>
                                          <p:attrName>style.visibility</p:attrName>
                                        </p:attrNameLst>
                                      </p:cBhvr>
                                      <p:to>
                                        <p:strVal val="visible"/>
                                      </p:to>
                                    </p:set>
                                    <p:animEffect transition="in" filter="wipe(left)">
                                      <p:cBhvr>
                                        <p:cTn id="7" dur="500"/>
                                        <p:tgtEl>
                                          <p:spTgt spid="2498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9859">
                                            <p:txEl>
                                              <p:pRg st="1" end="1"/>
                                            </p:txEl>
                                          </p:spTgt>
                                        </p:tgtEl>
                                        <p:attrNameLst>
                                          <p:attrName>style.visibility</p:attrName>
                                        </p:attrNameLst>
                                      </p:cBhvr>
                                      <p:to>
                                        <p:strVal val="visible"/>
                                      </p:to>
                                    </p:set>
                                    <p:animEffect transition="in" filter="wipe(left)">
                                      <p:cBhvr>
                                        <p:cTn id="12" dur="500"/>
                                        <p:tgtEl>
                                          <p:spTgt spid="24985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60096"/>
                                        </p:tgtEl>
                                        <p:attrNameLst>
                                          <p:attrName>style.visibility</p:attrName>
                                        </p:attrNameLst>
                                      </p:cBhvr>
                                      <p:to>
                                        <p:strVal val="visible"/>
                                      </p:to>
                                    </p:set>
                                    <p:animEffect transition="in" filter="wipe(left)">
                                      <p:cBhvr>
                                        <p:cTn id="23" dur="500"/>
                                        <p:tgtEl>
                                          <p:spTgt spid="26009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260097"/>
                                        </p:tgtEl>
                                        <p:attrNameLst>
                                          <p:attrName>style.visibility</p:attrName>
                                        </p:attrNameLst>
                                      </p:cBhvr>
                                      <p:to>
                                        <p:strVal val="visible"/>
                                      </p:to>
                                    </p:set>
                                    <p:animEffect transition="in" filter="wipe(left)">
                                      <p:cBhvr>
                                        <p:cTn id="28" dur="500"/>
                                        <p:tgtEl>
                                          <p:spTgt spid="2600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60098"/>
                                        </p:tgtEl>
                                        <p:attrNameLst>
                                          <p:attrName>style.visibility</p:attrName>
                                        </p:attrNameLst>
                                      </p:cBhvr>
                                      <p:to>
                                        <p:strVal val="visible"/>
                                      </p:to>
                                    </p:set>
                                    <p:animEffect transition="in" filter="wipe(left)">
                                      <p:cBhvr>
                                        <p:cTn id="33" dur="500"/>
                                        <p:tgtEl>
                                          <p:spTgt spid="26009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260100"/>
                                        </p:tgtEl>
                                        <p:attrNameLst>
                                          <p:attrName>style.visibility</p:attrName>
                                        </p:attrNameLst>
                                      </p:cBhvr>
                                      <p:to>
                                        <p:strVal val="visible"/>
                                      </p:to>
                                    </p:set>
                                    <p:anim calcmode="lin" valueType="num">
                                      <p:cBhvr>
                                        <p:cTn id="38" dur="500" fill="hold"/>
                                        <p:tgtEl>
                                          <p:spTgt spid="260100"/>
                                        </p:tgtEl>
                                        <p:attrNameLst>
                                          <p:attrName>ppt_w</p:attrName>
                                        </p:attrNameLst>
                                      </p:cBhvr>
                                      <p:tavLst>
                                        <p:tav tm="0">
                                          <p:val>
                                            <p:fltVal val="0"/>
                                          </p:val>
                                        </p:tav>
                                        <p:tav tm="100000">
                                          <p:val>
                                            <p:strVal val="#ppt_w"/>
                                          </p:val>
                                        </p:tav>
                                      </p:tavLst>
                                    </p:anim>
                                    <p:anim calcmode="lin" valueType="num">
                                      <p:cBhvr>
                                        <p:cTn id="39" dur="500" fill="hold"/>
                                        <p:tgtEl>
                                          <p:spTgt spid="260100"/>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49864"/>
                                        </p:tgtEl>
                                        <p:attrNameLst>
                                          <p:attrName>style.visibility</p:attrName>
                                        </p:attrNameLst>
                                      </p:cBhvr>
                                      <p:to>
                                        <p:strVal val="visible"/>
                                      </p:to>
                                    </p:set>
                                    <p:animEffect transition="in" filter="wipe(left)">
                                      <p:cBhvr>
                                        <p:cTn id="44" dur="500"/>
                                        <p:tgtEl>
                                          <p:spTgt spid="249864"/>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3" presetClass="entr" presetSubtype="16" fill="hold" nodeType="clickEffect">
                                  <p:stCondLst>
                                    <p:cond delay="0"/>
                                  </p:stCondLst>
                                  <p:childTnLst>
                                    <p:set>
                                      <p:cBhvr>
                                        <p:cTn id="48" dur="1" fill="hold">
                                          <p:stCondLst>
                                            <p:cond delay="0"/>
                                          </p:stCondLst>
                                        </p:cTn>
                                        <p:tgtEl>
                                          <p:spTgt spid="260099"/>
                                        </p:tgtEl>
                                        <p:attrNameLst>
                                          <p:attrName>style.visibility</p:attrName>
                                        </p:attrNameLst>
                                      </p:cBhvr>
                                      <p:to>
                                        <p:strVal val="visible"/>
                                      </p:to>
                                    </p:set>
                                    <p:anim calcmode="lin" valueType="num">
                                      <p:cBhvr>
                                        <p:cTn id="49" dur="500" fill="hold"/>
                                        <p:tgtEl>
                                          <p:spTgt spid="260099"/>
                                        </p:tgtEl>
                                        <p:attrNameLst>
                                          <p:attrName>ppt_w</p:attrName>
                                        </p:attrNameLst>
                                      </p:cBhvr>
                                      <p:tavLst>
                                        <p:tav tm="0">
                                          <p:val>
                                            <p:fltVal val="0"/>
                                          </p:val>
                                        </p:tav>
                                        <p:tav tm="100000">
                                          <p:val>
                                            <p:strVal val="#ppt_w"/>
                                          </p:val>
                                        </p:tav>
                                      </p:tavLst>
                                    </p:anim>
                                    <p:anim calcmode="lin" valueType="num">
                                      <p:cBhvr>
                                        <p:cTn id="50" dur="500" fill="hold"/>
                                        <p:tgtEl>
                                          <p:spTgt spid="26009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59" grpId="0" build="p" autoUpdateAnimBg="0"/>
      <p:bldP spid="24986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ext Box 2"/>
          <p:cNvSpPr txBox="1">
            <a:spLocks noChangeArrowheads="1"/>
          </p:cNvSpPr>
          <p:nvPr/>
        </p:nvSpPr>
        <p:spPr bwMode="auto">
          <a:xfrm>
            <a:off x="304800" y="855663"/>
            <a:ext cx="3141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3200">
                <a:solidFill>
                  <a:schemeClr val="accent2"/>
                </a:solidFill>
              </a:rPr>
              <a:t>一、基本磁现象 </a:t>
            </a:r>
          </a:p>
        </p:txBody>
      </p:sp>
      <p:sp>
        <p:nvSpPr>
          <p:cNvPr id="93187" name="Text Box 3"/>
          <p:cNvSpPr txBox="1">
            <a:spLocks noChangeArrowheads="1"/>
          </p:cNvSpPr>
          <p:nvPr/>
        </p:nvSpPr>
        <p:spPr bwMode="auto">
          <a:xfrm>
            <a:off x="457200" y="1458913"/>
            <a:ext cx="1882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sz="3200">
                <a:solidFill>
                  <a:schemeClr val="accent2"/>
                </a:solidFill>
              </a:rPr>
              <a:t>1. </a:t>
            </a:r>
            <a:r>
              <a:rPr lang="zh-CN" altLang="en-US" sz="3200">
                <a:solidFill>
                  <a:srgbClr val="CC3300"/>
                </a:solidFill>
              </a:rPr>
              <a:t>永磁体</a:t>
            </a:r>
            <a:endParaRPr lang="zh-CN" altLang="en-US" sz="3200">
              <a:solidFill>
                <a:schemeClr val="accent2"/>
              </a:solidFill>
            </a:endParaRPr>
          </a:p>
        </p:txBody>
      </p:sp>
      <p:sp>
        <p:nvSpPr>
          <p:cNvPr id="93188" name="Text Box 4"/>
          <p:cNvSpPr txBox="1">
            <a:spLocks noChangeArrowheads="1"/>
          </p:cNvSpPr>
          <p:nvPr/>
        </p:nvSpPr>
        <p:spPr bwMode="auto">
          <a:xfrm>
            <a:off x="2411413" y="1484313"/>
            <a:ext cx="64341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zh-CN" altLang="en-US" sz="2800">
                <a:solidFill>
                  <a:schemeClr val="accent2"/>
                </a:solidFill>
              </a:rPr>
              <a:t>天然磁石， 永久磁铁，电磁铁， 地磁等</a:t>
            </a:r>
            <a:endParaRPr lang="en-US" altLang="zh-CN" sz="2800">
              <a:solidFill>
                <a:schemeClr val="accent2"/>
              </a:solidFill>
            </a:endParaRPr>
          </a:p>
        </p:txBody>
      </p:sp>
      <p:sp>
        <p:nvSpPr>
          <p:cNvPr id="93189" name="Text Box 5"/>
          <p:cNvSpPr txBox="1">
            <a:spLocks noChangeArrowheads="1"/>
          </p:cNvSpPr>
          <p:nvPr/>
        </p:nvSpPr>
        <p:spPr bwMode="auto">
          <a:xfrm>
            <a:off x="468313" y="2084388"/>
            <a:ext cx="32797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sz="3200">
                <a:solidFill>
                  <a:schemeClr val="accent2"/>
                </a:solidFill>
              </a:rPr>
              <a:t>2. </a:t>
            </a:r>
            <a:r>
              <a:rPr lang="zh-CN" altLang="en-US" sz="3200">
                <a:solidFill>
                  <a:srgbClr val="CC3300"/>
                </a:solidFill>
              </a:rPr>
              <a:t>电流的磁作用</a:t>
            </a:r>
            <a:endParaRPr lang="en-US" altLang="zh-CN" sz="3200">
              <a:solidFill>
                <a:srgbClr val="CC3300"/>
              </a:solidFill>
            </a:endParaRPr>
          </a:p>
        </p:txBody>
      </p:sp>
      <p:grpSp>
        <p:nvGrpSpPr>
          <p:cNvPr id="2" name="Group 6"/>
          <p:cNvGrpSpPr>
            <a:grpSpLocks/>
          </p:cNvGrpSpPr>
          <p:nvPr/>
        </p:nvGrpSpPr>
        <p:grpSpPr bwMode="auto">
          <a:xfrm>
            <a:off x="5219700" y="1846263"/>
            <a:ext cx="3365500" cy="2303462"/>
            <a:chOff x="-21" y="986"/>
            <a:chExt cx="2826" cy="1798"/>
          </a:xfrm>
        </p:grpSpPr>
        <p:sp>
          <p:nvSpPr>
            <p:cNvPr id="26654" name="Oval 7"/>
            <p:cNvSpPr>
              <a:spLocks noChangeArrowheads="1"/>
            </p:cNvSpPr>
            <p:nvPr/>
          </p:nvSpPr>
          <p:spPr bwMode="auto">
            <a:xfrm>
              <a:off x="960" y="2400"/>
              <a:ext cx="864" cy="384"/>
            </a:xfrm>
            <a:prstGeom prst="ellipse">
              <a:avLst/>
            </a:prstGeom>
            <a:solidFill>
              <a:schemeClr val="bg1"/>
            </a:solidFill>
            <a:ln w="28575">
              <a:solidFill>
                <a:schemeClr val="accent2"/>
              </a:solidFill>
              <a:round/>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55" name="Line 8"/>
            <p:cNvSpPr>
              <a:spLocks noChangeShapeType="1"/>
            </p:cNvSpPr>
            <p:nvPr/>
          </p:nvSpPr>
          <p:spPr bwMode="auto">
            <a:xfrm>
              <a:off x="576" y="1488"/>
              <a:ext cx="1632"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6" name="Freeform 9"/>
            <p:cNvSpPr>
              <a:spLocks/>
            </p:cNvSpPr>
            <p:nvPr/>
          </p:nvSpPr>
          <p:spPr bwMode="auto">
            <a:xfrm>
              <a:off x="2208" y="1488"/>
              <a:ext cx="597" cy="648"/>
            </a:xfrm>
            <a:custGeom>
              <a:avLst/>
              <a:gdLst>
                <a:gd name="T0" fmla="*/ 0 w 597"/>
                <a:gd name="T1" fmla="*/ 0 h 648"/>
                <a:gd name="T2" fmla="*/ 104 w 597"/>
                <a:gd name="T3" fmla="*/ 48 h 648"/>
                <a:gd name="T4" fmla="*/ 168 w 597"/>
                <a:gd name="T5" fmla="*/ 136 h 648"/>
                <a:gd name="T6" fmla="*/ 134 w 597"/>
                <a:gd name="T7" fmla="*/ 221 h 648"/>
                <a:gd name="T8" fmla="*/ 72 w 597"/>
                <a:gd name="T9" fmla="*/ 208 h 648"/>
                <a:gd name="T10" fmla="*/ 62 w 597"/>
                <a:gd name="T11" fmla="*/ 154 h 648"/>
                <a:gd name="T12" fmla="*/ 77 w 597"/>
                <a:gd name="T13" fmla="*/ 125 h 648"/>
                <a:gd name="T14" fmla="*/ 96 w 597"/>
                <a:gd name="T15" fmla="*/ 120 h 648"/>
                <a:gd name="T16" fmla="*/ 128 w 597"/>
                <a:gd name="T17" fmla="*/ 88 h 648"/>
                <a:gd name="T18" fmla="*/ 192 w 597"/>
                <a:gd name="T19" fmla="*/ 120 h 648"/>
                <a:gd name="T20" fmla="*/ 280 w 597"/>
                <a:gd name="T21" fmla="*/ 208 h 648"/>
                <a:gd name="T22" fmla="*/ 320 w 597"/>
                <a:gd name="T23" fmla="*/ 288 h 648"/>
                <a:gd name="T24" fmla="*/ 256 w 597"/>
                <a:gd name="T25" fmla="*/ 392 h 648"/>
                <a:gd name="T26" fmla="*/ 208 w 597"/>
                <a:gd name="T27" fmla="*/ 384 h 648"/>
                <a:gd name="T28" fmla="*/ 240 w 597"/>
                <a:gd name="T29" fmla="*/ 280 h 648"/>
                <a:gd name="T30" fmla="*/ 328 w 597"/>
                <a:gd name="T31" fmla="*/ 312 h 648"/>
                <a:gd name="T32" fmla="*/ 400 w 597"/>
                <a:gd name="T33" fmla="*/ 392 h 648"/>
                <a:gd name="T34" fmla="*/ 424 w 597"/>
                <a:gd name="T35" fmla="*/ 512 h 648"/>
                <a:gd name="T36" fmla="*/ 368 w 597"/>
                <a:gd name="T37" fmla="*/ 528 h 648"/>
                <a:gd name="T38" fmla="*/ 328 w 597"/>
                <a:gd name="T39" fmla="*/ 520 h 648"/>
                <a:gd name="T40" fmla="*/ 352 w 597"/>
                <a:gd name="T41" fmla="*/ 456 h 648"/>
                <a:gd name="T42" fmla="*/ 413 w 597"/>
                <a:gd name="T43" fmla="*/ 456 h 648"/>
                <a:gd name="T44" fmla="*/ 472 w 597"/>
                <a:gd name="T45" fmla="*/ 480 h 648"/>
                <a:gd name="T46" fmla="*/ 552 w 597"/>
                <a:gd name="T47" fmla="*/ 568 h 648"/>
                <a:gd name="T48" fmla="*/ 590 w 597"/>
                <a:gd name="T49" fmla="*/ 624 h 648"/>
                <a:gd name="T50" fmla="*/ 592 w 597"/>
                <a:gd name="T51" fmla="*/ 648 h 6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7"/>
                <a:gd name="T79" fmla="*/ 0 h 648"/>
                <a:gd name="T80" fmla="*/ 597 w 597"/>
                <a:gd name="T81" fmla="*/ 648 h 6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7" h="648">
                  <a:moveTo>
                    <a:pt x="0" y="0"/>
                  </a:moveTo>
                  <a:cubicBezTo>
                    <a:pt x="85" y="28"/>
                    <a:pt x="52" y="9"/>
                    <a:pt x="104" y="48"/>
                  </a:cubicBezTo>
                  <a:cubicBezTo>
                    <a:pt x="126" y="99"/>
                    <a:pt x="151" y="84"/>
                    <a:pt x="168" y="136"/>
                  </a:cubicBezTo>
                  <a:cubicBezTo>
                    <a:pt x="164" y="143"/>
                    <a:pt x="155" y="225"/>
                    <a:pt x="134" y="221"/>
                  </a:cubicBezTo>
                  <a:cubicBezTo>
                    <a:pt x="125" y="219"/>
                    <a:pt x="77" y="216"/>
                    <a:pt x="72" y="208"/>
                  </a:cubicBezTo>
                  <a:cubicBezTo>
                    <a:pt x="67" y="187"/>
                    <a:pt x="67" y="175"/>
                    <a:pt x="62" y="154"/>
                  </a:cubicBezTo>
                  <a:cubicBezTo>
                    <a:pt x="63" y="141"/>
                    <a:pt x="71" y="131"/>
                    <a:pt x="77" y="125"/>
                  </a:cubicBezTo>
                  <a:cubicBezTo>
                    <a:pt x="83" y="119"/>
                    <a:pt x="88" y="126"/>
                    <a:pt x="96" y="120"/>
                  </a:cubicBezTo>
                  <a:cubicBezTo>
                    <a:pt x="101" y="106"/>
                    <a:pt x="102" y="81"/>
                    <a:pt x="128" y="88"/>
                  </a:cubicBezTo>
                  <a:cubicBezTo>
                    <a:pt x="151" y="94"/>
                    <a:pt x="192" y="120"/>
                    <a:pt x="192" y="120"/>
                  </a:cubicBezTo>
                  <a:cubicBezTo>
                    <a:pt x="215" y="155"/>
                    <a:pt x="261" y="170"/>
                    <a:pt x="280" y="208"/>
                  </a:cubicBezTo>
                  <a:cubicBezTo>
                    <a:pt x="294" y="235"/>
                    <a:pt x="310" y="259"/>
                    <a:pt x="320" y="288"/>
                  </a:cubicBezTo>
                  <a:cubicBezTo>
                    <a:pt x="312" y="373"/>
                    <a:pt x="323" y="370"/>
                    <a:pt x="256" y="392"/>
                  </a:cubicBezTo>
                  <a:cubicBezTo>
                    <a:pt x="240" y="389"/>
                    <a:pt x="223" y="391"/>
                    <a:pt x="208" y="384"/>
                  </a:cubicBezTo>
                  <a:cubicBezTo>
                    <a:pt x="144" y="356"/>
                    <a:pt x="211" y="299"/>
                    <a:pt x="240" y="280"/>
                  </a:cubicBezTo>
                  <a:cubicBezTo>
                    <a:pt x="273" y="287"/>
                    <a:pt x="301" y="290"/>
                    <a:pt x="328" y="312"/>
                  </a:cubicBezTo>
                  <a:cubicBezTo>
                    <a:pt x="362" y="340"/>
                    <a:pt x="363" y="364"/>
                    <a:pt x="400" y="392"/>
                  </a:cubicBezTo>
                  <a:cubicBezTo>
                    <a:pt x="413" y="426"/>
                    <a:pt x="451" y="474"/>
                    <a:pt x="424" y="512"/>
                  </a:cubicBezTo>
                  <a:cubicBezTo>
                    <a:pt x="413" y="528"/>
                    <a:pt x="386" y="522"/>
                    <a:pt x="368" y="528"/>
                  </a:cubicBezTo>
                  <a:cubicBezTo>
                    <a:pt x="355" y="525"/>
                    <a:pt x="339" y="528"/>
                    <a:pt x="328" y="520"/>
                  </a:cubicBezTo>
                  <a:cubicBezTo>
                    <a:pt x="296" y="499"/>
                    <a:pt x="339" y="465"/>
                    <a:pt x="352" y="456"/>
                  </a:cubicBezTo>
                  <a:cubicBezTo>
                    <a:pt x="376" y="459"/>
                    <a:pt x="389" y="451"/>
                    <a:pt x="413" y="456"/>
                  </a:cubicBezTo>
                  <a:cubicBezTo>
                    <a:pt x="422" y="446"/>
                    <a:pt x="472" y="480"/>
                    <a:pt x="472" y="480"/>
                  </a:cubicBezTo>
                  <a:cubicBezTo>
                    <a:pt x="501" y="509"/>
                    <a:pt x="523" y="539"/>
                    <a:pt x="552" y="568"/>
                  </a:cubicBezTo>
                  <a:cubicBezTo>
                    <a:pt x="569" y="592"/>
                    <a:pt x="583" y="611"/>
                    <a:pt x="590" y="624"/>
                  </a:cubicBezTo>
                  <a:cubicBezTo>
                    <a:pt x="597" y="637"/>
                    <a:pt x="592" y="643"/>
                    <a:pt x="592" y="648"/>
                  </a:cubicBezTo>
                </a:path>
              </a:pathLst>
            </a:custGeom>
            <a:noFill/>
            <a:ln w="2857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7" name="Freeform 10"/>
            <p:cNvSpPr>
              <a:spLocks/>
            </p:cNvSpPr>
            <p:nvPr/>
          </p:nvSpPr>
          <p:spPr bwMode="auto">
            <a:xfrm flipH="1">
              <a:off x="-21" y="1488"/>
              <a:ext cx="597" cy="648"/>
            </a:xfrm>
            <a:custGeom>
              <a:avLst/>
              <a:gdLst>
                <a:gd name="T0" fmla="*/ 0 w 597"/>
                <a:gd name="T1" fmla="*/ 0 h 648"/>
                <a:gd name="T2" fmla="*/ 104 w 597"/>
                <a:gd name="T3" fmla="*/ 48 h 648"/>
                <a:gd name="T4" fmla="*/ 168 w 597"/>
                <a:gd name="T5" fmla="*/ 136 h 648"/>
                <a:gd name="T6" fmla="*/ 134 w 597"/>
                <a:gd name="T7" fmla="*/ 221 h 648"/>
                <a:gd name="T8" fmla="*/ 72 w 597"/>
                <a:gd name="T9" fmla="*/ 208 h 648"/>
                <a:gd name="T10" fmla="*/ 62 w 597"/>
                <a:gd name="T11" fmla="*/ 154 h 648"/>
                <a:gd name="T12" fmla="*/ 77 w 597"/>
                <a:gd name="T13" fmla="*/ 125 h 648"/>
                <a:gd name="T14" fmla="*/ 96 w 597"/>
                <a:gd name="T15" fmla="*/ 120 h 648"/>
                <a:gd name="T16" fmla="*/ 128 w 597"/>
                <a:gd name="T17" fmla="*/ 88 h 648"/>
                <a:gd name="T18" fmla="*/ 192 w 597"/>
                <a:gd name="T19" fmla="*/ 120 h 648"/>
                <a:gd name="T20" fmla="*/ 280 w 597"/>
                <a:gd name="T21" fmla="*/ 208 h 648"/>
                <a:gd name="T22" fmla="*/ 320 w 597"/>
                <a:gd name="T23" fmla="*/ 288 h 648"/>
                <a:gd name="T24" fmla="*/ 256 w 597"/>
                <a:gd name="T25" fmla="*/ 392 h 648"/>
                <a:gd name="T26" fmla="*/ 208 w 597"/>
                <a:gd name="T27" fmla="*/ 384 h 648"/>
                <a:gd name="T28" fmla="*/ 240 w 597"/>
                <a:gd name="T29" fmla="*/ 280 h 648"/>
                <a:gd name="T30" fmla="*/ 328 w 597"/>
                <a:gd name="T31" fmla="*/ 312 h 648"/>
                <a:gd name="T32" fmla="*/ 400 w 597"/>
                <a:gd name="T33" fmla="*/ 392 h 648"/>
                <a:gd name="T34" fmla="*/ 424 w 597"/>
                <a:gd name="T35" fmla="*/ 512 h 648"/>
                <a:gd name="T36" fmla="*/ 368 w 597"/>
                <a:gd name="T37" fmla="*/ 528 h 648"/>
                <a:gd name="T38" fmla="*/ 328 w 597"/>
                <a:gd name="T39" fmla="*/ 520 h 648"/>
                <a:gd name="T40" fmla="*/ 352 w 597"/>
                <a:gd name="T41" fmla="*/ 456 h 648"/>
                <a:gd name="T42" fmla="*/ 413 w 597"/>
                <a:gd name="T43" fmla="*/ 456 h 648"/>
                <a:gd name="T44" fmla="*/ 472 w 597"/>
                <a:gd name="T45" fmla="*/ 480 h 648"/>
                <a:gd name="T46" fmla="*/ 552 w 597"/>
                <a:gd name="T47" fmla="*/ 568 h 648"/>
                <a:gd name="T48" fmla="*/ 590 w 597"/>
                <a:gd name="T49" fmla="*/ 624 h 648"/>
                <a:gd name="T50" fmla="*/ 592 w 597"/>
                <a:gd name="T51" fmla="*/ 648 h 64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597"/>
                <a:gd name="T79" fmla="*/ 0 h 648"/>
                <a:gd name="T80" fmla="*/ 597 w 597"/>
                <a:gd name="T81" fmla="*/ 648 h 64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597" h="648">
                  <a:moveTo>
                    <a:pt x="0" y="0"/>
                  </a:moveTo>
                  <a:cubicBezTo>
                    <a:pt x="85" y="28"/>
                    <a:pt x="52" y="9"/>
                    <a:pt x="104" y="48"/>
                  </a:cubicBezTo>
                  <a:cubicBezTo>
                    <a:pt x="126" y="99"/>
                    <a:pt x="151" y="84"/>
                    <a:pt x="168" y="136"/>
                  </a:cubicBezTo>
                  <a:cubicBezTo>
                    <a:pt x="164" y="143"/>
                    <a:pt x="155" y="225"/>
                    <a:pt x="134" y="221"/>
                  </a:cubicBezTo>
                  <a:cubicBezTo>
                    <a:pt x="125" y="219"/>
                    <a:pt x="77" y="216"/>
                    <a:pt x="72" y="208"/>
                  </a:cubicBezTo>
                  <a:cubicBezTo>
                    <a:pt x="67" y="187"/>
                    <a:pt x="67" y="175"/>
                    <a:pt x="62" y="154"/>
                  </a:cubicBezTo>
                  <a:cubicBezTo>
                    <a:pt x="63" y="141"/>
                    <a:pt x="71" y="131"/>
                    <a:pt x="77" y="125"/>
                  </a:cubicBezTo>
                  <a:cubicBezTo>
                    <a:pt x="83" y="119"/>
                    <a:pt x="88" y="126"/>
                    <a:pt x="96" y="120"/>
                  </a:cubicBezTo>
                  <a:cubicBezTo>
                    <a:pt x="101" y="106"/>
                    <a:pt x="102" y="81"/>
                    <a:pt x="128" y="88"/>
                  </a:cubicBezTo>
                  <a:cubicBezTo>
                    <a:pt x="151" y="94"/>
                    <a:pt x="192" y="120"/>
                    <a:pt x="192" y="120"/>
                  </a:cubicBezTo>
                  <a:cubicBezTo>
                    <a:pt x="215" y="155"/>
                    <a:pt x="261" y="170"/>
                    <a:pt x="280" y="208"/>
                  </a:cubicBezTo>
                  <a:cubicBezTo>
                    <a:pt x="294" y="235"/>
                    <a:pt x="310" y="259"/>
                    <a:pt x="320" y="288"/>
                  </a:cubicBezTo>
                  <a:cubicBezTo>
                    <a:pt x="312" y="373"/>
                    <a:pt x="323" y="370"/>
                    <a:pt x="256" y="392"/>
                  </a:cubicBezTo>
                  <a:cubicBezTo>
                    <a:pt x="240" y="389"/>
                    <a:pt x="223" y="391"/>
                    <a:pt x="208" y="384"/>
                  </a:cubicBezTo>
                  <a:cubicBezTo>
                    <a:pt x="144" y="356"/>
                    <a:pt x="211" y="299"/>
                    <a:pt x="240" y="280"/>
                  </a:cubicBezTo>
                  <a:cubicBezTo>
                    <a:pt x="273" y="287"/>
                    <a:pt x="301" y="290"/>
                    <a:pt x="328" y="312"/>
                  </a:cubicBezTo>
                  <a:cubicBezTo>
                    <a:pt x="362" y="340"/>
                    <a:pt x="363" y="364"/>
                    <a:pt x="400" y="392"/>
                  </a:cubicBezTo>
                  <a:cubicBezTo>
                    <a:pt x="413" y="426"/>
                    <a:pt x="451" y="474"/>
                    <a:pt x="424" y="512"/>
                  </a:cubicBezTo>
                  <a:cubicBezTo>
                    <a:pt x="413" y="528"/>
                    <a:pt x="386" y="522"/>
                    <a:pt x="368" y="528"/>
                  </a:cubicBezTo>
                  <a:cubicBezTo>
                    <a:pt x="355" y="525"/>
                    <a:pt x="339" y="528"/>
                    <a:pt x="328" y="520"/>
                  </a:cubicBezTo>
                  <a:cubicBezTo>
                    <a:pt x="296" y="499"/>
                    <a:pt x="339" y="465"/>
                    <a:pt x="352" y="456"/>
                  </a:cubicBezTo>
                  <a:cubicBezTo>
                    <a:pt x="376" y="459"/>
                    <a:pt x="389" y="451"/>
                    <a:pt x="413" y="456"/>
                  </a:cubicBezTo>
                  <a:cubicBezTo>
                    <a:pt x="422" y="446"/>
                    <a:pt x="472" y="480"/>
                    <a:pt x="472" y="480"/>
                  </a:cubicBezTo>
                  <a:cubicBezTo>
                    <a:pt x="501" y="509"/>
                    <a:pt x="523" y="539"/>
                    <a:pt x="552" y="568"/>
                  </a:cubicBezTo>
                  <a:cubicBezTo>
                    <a:pt x="569" y="592"/>
                    <a:pt x="583" y="611"/>
                    <a:pt x="590" y="624"/>
                  </a:cubicBezTo>
                  <a:cubicBezTo>
                    <a:pt x="597" y="637"/>
                    <a:pt x="592" y="643"/>
                    <a:pt x="592" y="648"/>
                  </a:cubicBezTo>
                </a:path>
              </a:pathLst>
            </a:custGeom>
            <a:noFill/>
            <a:ln w="28575" cmpd="sng">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8" name="Line 11"/>
            <p:cNvSpPr>
              <a:spLocks noChangeShapeType="1"/>
            </p:cNvSpPr>
            <p:nvPr/>
          </p:nvSpPr>
          <p:spPr bwMode="auto">
            <a:xfrm>
              <a:off x="1392" y="1920"/>
              <a:ext cx="0" cy="14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9" name="Oval 12"/>
            <p:cNvSpPr>
              <a:spLocks noChangeArrowheads="1"/>
            </p:cNvSpPr>
            <p:nvPr/>
          </p:nvSpPr>
          <p:spPr bwMode="auto">
            <a:xfrm>
              <a:off x="1248" y="2016"/>
              <a:ext cx="288" cy="9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60" name="Line 13"/>
            <p:cNvSpPr>
              <a:spLocks noChangeShapeType="1"/>
            </p:cNvSpPr>
            <p:nvPr/>
          </p:nvSpPr>
          <p:spPr bwMode="auto">
            <a:xfrm flipH="1">
              <a:off x="1200" y="2064"/>
              <a:ext cx="48"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1" name="Line 14"/>
            <p:cNvSpPr>
              <a:spLocks noChangeShapeType="1"/>
            </p:cNvSpPr>
            <p:nvPr/>
          </p:nvSpPr>
          <p:spPr bwMode="auto">
            <a:xfrm>
              <a:off x="1536" y="2064"/>
              <a:ext cx="48" cy="43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2" name="Freeform 15"/>
            <p:cNvSpPr>
              <a:spLocks/>
            </p:cNvSpPr>
            <p:nvPr/>
          </p:nvSpPr>
          <p:spPr bwMode="auto">
            <a:xfrm>
              <a:off x="1584" y="2496"/>
              <a:ext cx="144" cy="96"/>
            </a:xfrm>
            <a:custGeom>
              <a:avLst/>
              <a:gdLst>
                <a:gd name="T0" fmla="*/ 0 w 144"/>
                <a:gd name="T1" fmla="*/ 0 h 96"/>
                <a:gd name="T2" fmla="*/ 48 w 144"/>
                <a:gd name="T3" fmla="*/ 48 h 96"/>
                <a:gd name="T4" fmla="*/ 144 w 144"/>
                <a:gd name="T5" fmla="*/ 9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0" y="0"/>
                  </a:moveTo>
                  <a:cubicBezTo>
                    <a:pt x="12" y="16"/>
                    <a:pt x="24" y="32"/>
                    <a:pt x="48" y="48"/>
                  </a:cubicBezTo>
                  <a:cubicBezTo>
                    <a:pt x="72" y="64"/>
                    <a:pt x="128" y="88"/>
                    <a:pt x="144" y="96"/>
                  </a:cubicBez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63" name="Freeform 16"/>
            <p:cNvSpPr>
              <a:spLocks/>
            </p:cNvSpPr>
            <p:nvPr/>
          </p:nvSpPr>
          <p:spPr bwMode="auto">
            <a:xfrm flipH="1">
              <a:off x="1056" y="2496"/>
              <a:ext cx="144" cy="96"/>
            </a:xfrm>
            <a:custGeom>
              <a:avLst/>
              <a:gdLst>
                <a:gd name="T0" fmla="*/ 0 w 144"/>
                <a:gd name="T1" fmla="*/ 0 h 96"/>
                <a:gd name="T2" fmla="*/ 48 w 144"/>
                <a:gd name="T3" fmla="*/ 48 h 96"/>
                <a:gd name="T4" fmla="*/ 144 w 144"/>
                <a:gd name="T5" fmla="*/ 96 h 96"/>
                <a:gd name="T6" fmla="*/ 0 60000 65536"/>
                <a:gd name="T7" fmla="*/ 0 60000 65536"/>
                <a:gd name="T8" fmla="*/ 0 60000 65536"/>
                <a:gd name="T9" fmla="*/ 0 w 144"/>
                <a:gd name="T10" fmla="*/ 0 h 96"/>
                <a:gd name="T11" fmla="*/ 144 w 144"/>
                <a:gd name="T12" fmla="*/ 96 h 96"/>
              </a:gdLst>
              <a:ahLst/>
              <a:cxnLst>
                <a:cxn ang="T6">
                  <a:pos x="T0" y="T1"/>
                </a:cxn>
                <a:cxn ang="T7">
                  <a:pos x="T2" y="T3"/>
                </a:cxn>
                <a:cxn ang="T8">
                  <a:pos x="T4" y="T5"/>
                </a:cxn>
              </a:cxnLst>
              <a:rect l="T9" t="T10" r="T11" b="T12"/>
              <a:pathLst>
                <a:path w="144" h="96">
                  <a:moveTo>
                    <a:pt x="0" y="0"/>
                  </a:moveTo>
                  <a:cubicBezTo>
                    <a:pt x="12" y="16"/>
                    <a:pt x="24" y="32"/>
                    <a:pt x="48" y="48"/>
                  </a:cubicBezTo>
                  <a:cubicBezTo>
                    <a:pt x="72" y="64"/>
                    <a:pt x="128" y="88"/>
                    <a:pt x="144" y="96"/>
                  </a:cubicBez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6664" name="Group 17"/>
            <p:cNvGrpSpPr>
              <a:grpSpLocks/>
            </p:cNvGrpSpPr>
            <p:nvPr/>
          </p:nvGrpSpPr>
          <p:grpSpPr bwMode="auto">
            <a:xfrm>
              <a:off x="816" y="1680"/>
              <a:ext cx="1152" cy="264"/>
              <a:chOff x="1968" y="2352"/>
              <a:chExt cx="1152" cy="264"/>
            </a:xfrm>
          </p:grpSpPr>
          <p:sp>
            <p:nvSpPr>
              <p:cNvPr id="26672" name="AutoShape 18"/>
              <p:cNvSpPr>
                <a:spLocks noChangeArrowheads="1"/>
              </p:cNvSpPr>
              <p:nvPr/>
            </p:nvSpPr>
            <p:spPr bwMode="auto">
              <a:xfrm rot="-5400000">
                <a:off x="2124" y="2196"/>
                <a:ext cx="264" cy="576"/>
              </a:xfrm>
              <a:prstGeom prst="triangle">
                <a:avLst>
                  <a:gd name="adj" fmla="val 50000"/>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73" name="AutoShape 19"/>
              <p:cNvSpPr>
                <a:spLocks noChangeArrowheads="1"/>
              </p:cNvSpPr>
              <p:nvPr/>
            </p:nvSpPr>
            <p:spPr bwMode="auto">
              <a:xfrm rot="5400000" flipH="1">
                <a:off x="2700" y="2196"/>
                <a:ext cx="264" cy="576"/>
              </a:xfrm>
              <a:prstGeom prst="triangle">
                <a:avLst>
                  <a:gd name="adj" fmla="val 50000"/>
                </a:avLst>
              </a:prstGeom>
              <a:solidFill>
                <a:srgbClr val="CC3300"/>
              </a:solidFill>
              <a:ln w="28575">
                <a:solidFill>
                  <a:schemeClr val="accent2"/>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grpSp>
        <p:sp>
          <p:nvSpPr>
            <p:cNvPr id="26665" name="Freeform 20"/>
            <p:cNvSpPr>
              <a:spLocks/>
            </p:cNvSpPr>
            <p:nvPr/>
          </p:nvSpPr>
          <p:spPr bwMode="auto">
            <a:xfrm>
              <a:off x="1210" y="2398"/>
              <a:ext cx="364" cy="19"/>
            </a:xfrm>
            <a:custGeom>
              <a:avLst/>
              <a:gdLst>
                <a:gd name="T0" fmla="*/ 0 w 364"/>
                <a:gd name="T1" fmla="*/ 19 h 19"/>
                <a:gd name="T2" fmla="*/ 45 w 364"/>
                <a:gd name="T3" fmla="*/ 12 h 19"/>
                <a:gd name="T4" fmla="*/ 134 w 364"/>
                <a:gd name="T5" fmla="*/ 2 h 19"/>
                <a:gd name="T6" fmla="*/ 182 w 364"/>
                <a:gd name="T7" fmla="*/ 2 h 19"/>
                <a:gd name="T8" fmla="*/ 278 w 364"/>
                <a:gd name="T9" fmla="*/ 7 h 19"/>
                <a:gd name="T10" fmla="*/ 336 w 364"/>
                <a:gd name="T11" fmla="*/ 14 h 19"/>
                <a:gd name="T12" fmla="*/ 364 w 364"/>
                <a:gd name="T13" fmla="*/ 19 h 19"/>
                <a:gd name="T14" fmla="*/ 0 60000 65536"/>
                <a:gd name="T15" fmla="*/ 0 60000 65536"/>
                <a:gd name="T16" fmla="*/ 0 60000 65536"/>
                <a:gd name="T17" fmla="*/ 0 60000 65536"/>
                <a:gd name="T18" fmla="*/ 0 60000 65536"/>
                <a:gd name="T19" fmla="*/ 0 60000 65536"/>
                <a:gd name="T20" fmla="*/ 0 60000 65536"/>
                <a:gd name="T21" fmla="*/ 0 w 364"/>
                <a:gd name="T22" fmla="*/ 0 h 19"/>
                <a:gd name="T23" fmla="*/ 364 w 364"/>
                <a:gd name="T24" fmla="*/ 19 h 1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 h="19">
                  <a:moveTo>
                    <a:pt x="0" y="19"/>
                  </a:moveTo>
                  <a:cubicBezTo>
                    <a:pt x="7" y="18"/>
                    <a:pt x="23" y="15"/>
                    <a:pt x="45" y="12"/>
                  </a:cubicBezTo>
                  <a:cubicBezTo>
                    <a:pt x="67" y="9"/>
                    <a:pt x="111" y="4"/>
                    <a:pt x="134" y="2"/>
                  </a:cubicBezTo>
                  <a:cubicBezTo>
                    <a:pt x="157" y="0"/>
                    <a:pt x="158" y="1"/>
                    <a:pt x="182" y="2"/>
                  </a:cubicBezTo>
                  <a:cubicBezTo>
                    <a:pt x="206" y="3"/>
                    <a:pt x="252" y="5"/>
                    <a:pt x="278" y="7"/>
                  </a:cubicBezTo>
                  <a:cubicBezTo>
                    <a:pt x="304" y="9"/>
                    <a:pt x="322" y="12"/>
                    <a:pt x="336" y="14"/>
                  </a:cubicBezTo>
                  <a:cubicBezTo>
                    <a:pt x="350" y="16"/>
                    <a:pt x="358" y="18"/>
                    <a:pt x="364" y="19"/>
                  </a:cubicBezTo>
                </a:path>
              </a:pathLst>
            </a:custGeom>
            <a:solidFill>
              <a:schemeClr val="bg1"/>
            </a:solidFill>
            <a:ln w="28575" cmpd="sng">
              <a:solidFill>
                <a:schemeClr val="accent2"/>
              </a:solidFill>
              <a:round/>
              <a:headEnd/>
              <a:tailEnd/>
            </a:ln>
          </p:spPr>
          <p:txBody>
            <a:bodyPr wrap="none" anchor="ctr"/>
            <a:lstStyle/>
            <a:p>
              <a:endParaRPr lang="zh-CN" altLang="en-US"/>
            </a:p>
          </p:txBody>
        </p:sp>
        <p:sp>
          <p:nvSpPr>
            <p:cNvPr id="26666" name="Line 21"/>
            <p:cNvSpPr>
              <a:spLocks noChangeShapeType="1"/>
            </p:cNvSpPr>
            <p:nvPr/>
          </p:nvSpPr>
          <p:spPr bwMode="auto">
            <a:xfrm flipH="1">
              <a:off x="1056" y="1344"/>
              <a:ext cx="720" cy="0"/>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7" name="AutoShape 22"/>
            <p:cNvSpPr>
              <a:spLocks noChangeArrowheads="1"/>
            </p:cNvSpPr>
            <p:nvPr/>
          </p:nvSpPr>
          <p:spPr bwMode="auto">
            <a:xfrm>
              <a:off x="2016" y="1632"/>
              <a:ext cx="96" cy="384"/>
            </a:xfrm>
            <a:prstGeom prst="curvedLeftArrow">
              <a:avLst>
                <a:gd name="adj1" fmla="val 80000"/>
                <a:gd name="adj2" fmla="val 160000"/>
                <a:gd name="adj3" fmla="val 33333"/>
              </a:avLst>
            </a:prstGeom>
            <a:solidFill>
              <a:srgbClr val="FFCC00"/>
            </a:solidFill>
            <a:ln w="9525">
              <a:solidFill>
                <a:schemeClr val="tx1"/>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68" name="AutoShape 23"/>
            <p:cNvSpPr>
              <a:spLocks noChangeArrowheads="1"/>
            </p:cNvSpPr>
            <p:nvPr/>
          </p:nvSpPr>
          <p:spPr bwMode="auto">
            <a:xfrm flipV="1">
              <a:off x="672" y="1680"/>
              <a:ext cx="96" cy="288"/>
            </a:xfrm>
            <a:prstGeom prst="curvedRightArrow">
              <a:avLst>
                <a:gd name="adj1" fmla="val 60000"/>
                <a:gd name="adj2" fmla="val 120000"/>
                <a:gd name="adj3" fmla="val 33333"/>
              </a:avLst>
            </a:prstGeom>
            <a:solidFill>
              <a:srgbClr val="FFCC00"/>
            </a:solidFill>
            <a:ln w="9525">
              <a:solidFill>
                <a:schemeClr val="tx1"/>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69" name="Text Box 24"/>
            <p:cNvSpPr txBox="1">
              <a:spLocks noChangeArrowheads="1"/>
            </p:cNvSpPr>
            <p:nvPr/>
          </p:nvSpPr>
          <p:spPr bwMode="auto">
            <a:xfrm>
              <a:off x="1285" y="986"/>
              <a:ext cx="255"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a:solidFill>
                    <a:schemeClr val="accent2"/>
                  </a:solidFill>
                </a:rPr>
                <a:t>I</a:t>
              </a:r>
              <a:endParaRPr lang="en-US" altLang="zh-CN" b="0">
                <a:solidFill>
                  <a:schemeClr val="accent2"/>
                </a:solidFill>
              </a:endParaRPr>
            </a:p>
          </p:txBody>
        </p:sp>
        <p:sp>
          <p:nvSpPr>
            <p:cNvPr id="26670" name="Text Box 25"/>
            <p:cNvSpPr txBox="1">
              <a:spLocks noChangeArrowheads="1"/>
            </p:cNvSpPr>
            <p:nvPr/>
          </p:nvSpPr>
          <p:spPr bwMode="auto">
            <a:xfrm>
              <a:off x="1728" y="1536"/>
              <a:ext cx="404"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a:solidFill>
                    <a:schemeClr val="accent2"/>
                  </a:solidFill>
                </a:rPr>
                <a:t>N </a:t>
              </a:r>
            </a:p>
          </p:txBody>
        </p:sp>
        <p:sp>
          <p:nvSpPr>
            <p:cNvPr id="26671" name="Text Box 26"/>
            <p:cNvSpPr txBox="1">
              <a:spLocks noChangeArrowheads="1"/>
            </p:cNvSpPr>
            <p:nvPr/>
          </p:nvSpPr>
          <p:spPr bwMode="auto">
            <a:xfrm>
              <a:off x="805" y="1536"/>
              <a:ext cx="298"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a:solidFill>
                    <a:schemeClr val="accent2"/>
                  </a:solidFill>
                </a:rPr>
                <a:t>S</a:t>
              </a:r>
            </a:p>
          </p:txBody>
        </p:sp>
      </p:grpSp>
      <p:sp>
        <p:nvSpPr>
          <p:cNvPr id="93211" name="Text Box 27"/>
          <p:cNvSpPr txBox="1">
            <a:spLocks noChangeArrowheads="1"/>
          </p:cNvSpPr>
          <p:nvPr/>
        </p:nvSpPr>
        <p:spPr bwMode="auto">
          <a:xfrm>
            <a:off x="508000" y="2770188"/>
            <a:ext cx="43195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sz="2800">
                <a:solidFill>
                  <a:schemeClr val="accent2"/>
                </a:solidFill>
              </a:rPr>
              <a:t>    </a:t>
            </a:r>
            <a:r>
              <a:rPr lang="en-US" altLang="zh-CN" sz="2800">
                <a:solidFill>
                  <a:srgbClr val="0000CC"/>
                </a:solidFill>
                <a:latin typeface="宋体" charset="-122"/>
              </a:rPr>
              <a:t>1820</a:t>
            </a:r>
            <a:r>
              <a:rPr lang="zh-CN" altLang="en-US" sz="2800">
                <a:solidFill>
                  <a:srgbClr val="0000CC"/>
                </a:solidFill>
                <a:latin typeface="宋体" charset="-122"/>
              </a:rPr>
              <a:t>年</a:t>
            </a:r>
            <a:r>
              <a:rPr lang="zh-CN" altLang="en-US" sz="2800">
                <a:solidFill>
                  <a:schemeClr val="accent2"/>
                </a:solidFill>
              </a:rPr>
              <a:t>奥斯特发现</a:t>
            </a:r>
            <a:r>
              <a:rPr lang="zh-CN" altLang="en-US" sz="2800">
                <a:solidFill>
                  <a:srgbClr val="0000CC"/>
                </a:solidFill>
              </a:rPr>
              <a:t>电流对磁铁的作用。</a:t>
            </a:r>
          </a:p>
        </p:txBody>
      </p:sp>
      <p:sp>
        <p:nvSpPr>
          <p:cNvPr id="93238" name="Text Box 54"/>
          <p:cNvSpPr txBox="1">
            <a:spLocks noChangeArrowheads="1"/>
          </p:cNvSpPr>
          <p:nvPr/>
        </p:nvSpPr>
        <p:spPr bwMode="auto">
          <a:xfrm>
            <a:off x="4643438" y="6223000"/>
            <a:ext cx="42116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854075" indent="-854075">
              <a:tabLst>
                <a:tab pos="854075" algn="l"/>
              </a:tabLst>
              <a:defRPr kumimoji="1" sz="2400" b="1">
                <a:solidFill>
                  <a:schemeClr val="tx1"/>
                </a:solidFill>
                <a:latin typeface="Times New Roman" pitchFamily="18" charset="0"/>
                <a:ea typeface="宋体" charset="-122"/>
              </a:defRPr>
            </a:lvl1pPr>
            <a:lvl2pPr marL="742950" indent="-285750">
              <a:tabLst>
                <a:tab pos="854075" algn="l"/>
              </a:tabLst>
              <a:defRPr kumimoji="1" sz="2400" b="1">
                <a:solidFill>
                  <a:schemeClr val="tx1"/>
                </a:solidFill>
                <a:latin typeface="Times New Roman" pitchFamily="18" charset="0"/>
                <a:ea typeface="宋体" charset="-122"/>
              </a:defRPr>
            </a:lvl2pPr>
            <a:lvl3pPr marL="1143000" indent="-228600">
              <a:tabLst>
                <a:tab pos="854075" algn="l"/>
              </a:tabLst>
              <a:defRPr kumimoji="1" sz="2400" b="1">
                <a:solidFill>
                  <a:schemeClr val="tx1"/>
                </a:solidFill>
                <a:latin typeface="Times New Roman" pitchFamily="18" charset="0"/>
                <a:ea typeface="宋体" charset="-122"/>
              </a:defRPr>
            </a:lvl3pPr>
            <a:lvl4pPr marL="1600200" indent="-228600">
              <a:tabLst>
                <a:tab pos="854075" algn="l"/>
              </a:tabLst>
              <a:defRPr kumimoji="1" sz="2400" b="1">
                <a:solidFill>
                  <a:schemeClr val="tx1"/>
                </a:solidFill>
                <a:latin typeface="Times New Roman" pitchFamily="18" charset="0"/>
                <a:ea typeface="宋体" charset="-122"/>
              </a:defRPr>
            </a:lvl4pPr>
            <a:lvl5pPr marL="2057400" indent="-228600">
              <a:tabLst>
                <a:tab pos="854075" algn="l"/>
              </a:tabLst>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tabLst>
                <a:tab pos="854075" algn="l"/>
              </a:tabLs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tabLst>
                <a:tab pos="854075" algn="l"/>
              </a:tabLs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tabLst>
                <a:tab pos="854075" algn="l"/>
              </a:tabLs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tabLst>
                <a:tab pos="854075" algn="l"/>
              </a:tabLst>
              <a:defRPr kumimoji="1" sz="2400" b="1">
                <a:solidFill>
                  <a:schemeClr val="tx1"/>
                </a:solidFill>
                <a:latin typeface="Times New Roman" pitchFamily="18" charset="0"/>
                <a:ea typeface="宋体" charset="-122"/>
              </a:defRPr>
            </a:lvl9pPr>
          </a:lstStyle>
          <a:p>
            <a:pPr algn="l" eaLnBrk="1" hangingPunct="1"/>
            <a:r>
              <a:rPr lang="en-US" altLang="zh-CN" sz="2800" dirty="0">
                <a:solidFill>
                  <a:schemeClr val="accent2"/>
                </a:solidFill>
              </a:rPr>
              <a:t>     </a:t>
            </a:r>
            <a:r>
              <a:rPr lang="zh-CN" altLang="en-US" sz="2800" dirty="0">
                <a:solidFill>
                  <a:schemeClr val="accent2"/>
                </a:solidFill>
              </a:rPr>
              <a:t>磁体对载流线圈的作用</a:t>
            </a:r>
          </a:p>
        </p:txBody>
      </p:sp>
      <p:grpSp>
        <p:nvGrpSpPr>
          <p:cNvPr id="4" name="Group 55"/>
          <p:cNvGrpSpPr>
            <a:grpSpLocks/>
          </p:cNvGrpSpPr>
          <p:nvPr/>
        </p:nvGrpSpPr>
        <p:grpSpPr bwMode="auto">
          <a:xfrm>
            <a:off x="5508625" y="4494213"/>
            <a:ext cx="2743200" cy="1524000"/>
            <a:chOff x="576" y="1104"/>
            <a:chExt cx="1920" cy="1104"/>
          </a:xfrm>
        </p:grpSpPr>
        <p:sp>
          <p:nvSpPr>
            <p:cNvPr id="26638" name="Rectangle 56"/>
            <p:cNvSpPr>
              <a:spLocks noChangeArrowheads="1"/>
            </p:cNvSpPr>
            <p:nvPr/>
          </p:nvSpPr>
          <p:spPr bwMode="auto">
            <a:xfrm>
              <a:off x="1920" y="1344"/>
              <a:ext cx="576" cy="864"/>
            </a:xfrm>
            <a:prstGeom prst="rect">
              <a:avLst/>
            </a:prstGeom>
            <a:solidFill>
              <a:schemeClr val="accent1"/>
            </a:solidFill>
            <a:ln w="28575">
              <a:solidFill>
                <a:schemeClr val="accent2"/>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39" name="Text Box 57"/>
            <p:cNvSpPr txBox="1">
              <a:spLocks noChangeArrowheads="1"/>
            </p:cNvSpPr>
            <p:nvPr/>
          </p:nvSpPr>
          <p:spPr bwMode="auto">
            <a:xfrm>
              <a:off x="2064" y="1632"/>
              <a:ext cx="24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a:solidFill>
                    <a:schemeClr val="accent2"/>
                  </a:solidFill>
                </a:rPr>
                <a:t>S</a:t>
              </a:r>
            </a:p>
          </p:txBody>
        </p:sp>
        <p:sp>
          <p:nvSpPr>
            <p:cNvPr id="26640" name="Rectangle 58"/>
            <p:cNvSpPr>
              <a:spLocks noChangeArrowheads="1"/>
            </p:cNvSpPr>
            <p:nvPr/>
          </p:nvSpPr>
          <p:spPr bwMode="auto">
            <a:xfrm>
              <a:off x="576" y="1344"/>
              <a:ext cx="576" cy="864"/>
            </a:xfrm>
            <a:prstGeom prst="rect">
              <a:avLst/>
            </a:prstGeom>
            <a:solidFill>
              <a:schemeClr val="accent1"/>
            </a:solidFill>
            <a:ln w="28575">
              <a:solidFill>
                <a:schemeClr val="accent2"/>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41" name="Line 59"/>
            <p:cNvSpPr>
              <a:spLocks noChangeShapeType="1"/>
            </p:cNvSpPr>
            <p:nvPr/>
          </p:nvSpPr>
          <p:spPr bwMode="auto">
            <a:xfrm>
              <a:off x="576" y="1344"/>
              <a:ext cx="0" cy="864"/>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Text Box 60"/>
            <p:cNvSpPr txBox="1">
              <a:spLocks noChangeArrowheads="1"/>
            </p:cNvSpPr>
            <p:nvPr/>
          </p:nvSpPr>
          <p:spPr bwMode="auto">
            <a:xfrm>
              <a:off x="768" y="1632"/>
              <a:ext cx="28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a:solidFill>
                    <a:schemeClr val="accent2"/>
                  </a:solidFill>
                </a:rPr>
                <a:t>N </a:t>
              </a:r>
            </a:p>
          </p:txBody>
        </p:sp>
        <p:sp>
          <p:nvSpPr>
            <p:cNvPr id="26643" name="Line 61"/>
            <p:cNvSpPr>
              <a:spLocks noChangeShapeType="1"/>
            </p:cNvSpPr>
            <p:nvPr/>
          </p:nvSpPr>
          <p:spPr bwMode="auto">
            <a:xfrm>
              <a:off x="1488" y="1104"/>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62"/>
            <p:cNvSpPr>
              <a:spLocks noChangeShapeType="1"/>
            </p:cNvSpPr>
            <p:nvPr/>
          </p:nvSpPr>
          <p:spPr bwMode="auto">
            <a:xfrm>
              <a:off x="1584" y="1104"/>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63"/>
            <p:cNvSpPr>
              <a:spLocks noChangeShapeType="1"/>
            </p:cNvSpPr>
            <p:nvPr/>
          </p:nvSpPr>
          <p:spPr bwMode="auto">
            <a:xfrm flipH="1">
              <a:off x="1296" y="148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64"/>
            <p:cNvSpPr>
              <a:spLocks noChangeShapeType="1"/>
            </p:cNvSpPr>
            <p:nvPr/>
          </p:nvSpPr>
          <p:spPr bwMode="auto">
            <a:xfrm>
              <a:off x="1296" y="1488"/>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Line 65"/>
            <p:cNvSpPr>
              <a:spLocks noChangeShapeType="1"/>
            </p:cNvSpPr>
            <p:nvPr/>
          </p:nvSpPr>
          <p:spPr bwMode="auto">
            <a:xfrm>
              <a:off x="1296" y="206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66"/>
            <p:cNvSpPr>
              <a:spLocks noChangeShapeType="1"/>
            </p:cNvSpPr>
            <p:nvPr/>
          </p:nvSpPr>
          <p:spPr bwMode="auto">
            <a:xfrm flipV="1">
              <a:off x="1776" y="1488"/>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9" name="Line 67"/>
            <p:cNvSpPr>
              <a:spLocks noChangeShapeType="1"/>
            </p:cNvSpPr>
            <p:nvPr/>
          </p:nvSpPr>
          <p:spPr bwMode="auto">
            <a:xfrm>
              <a:off x="1584" y="148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0" name="AutoShape 68"/>
            <p:cNvSpPr>
              <a:spLocks noChangeArrowheads="1"/>
            </p:cNvSpPr>
            <p:nvPr/>
          </p:nvSpPr>
          <p:spPr bwMode="auto">
            <a:xfrm>
              <a:off x="1296" y="1200"/>
              <a:ext cx="576" cy="192"/>
            </a:xfrm>
            <a:prstGeom prst="curvedUpArrow">
              <a:avLst>
                <a:gd name="adj1" fmla="val 60000"/>
                <a:gd name="adj2" fmla="val 120000"/>
                <a:gd name="adj3" fmla="val 33333"/>
              </a:avLst>
            </a:prstGeom>
            <a:solidFill>
              <a:schemeClr val="accent1"/>
            </a:solidFill>
            <a:ln w="28575">
              <a:solidFill>
                <a:schemeClr val="accent2"/>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sp>
          <p:nvSpPr>
            <p:cNvPr id="26651" name="Line 69"/>
            <p:cNvSpPr>
              <a:spLocks noChangeShapeType="1"/>
            </p:cNvSpPr>
            <p:nvPr/>
          </p:nvSpPr>
          <p:spPr bwMode="auto">
            <a:xfrm>
              <a:off x="1296" y="1680"/>
              <a:ext cx="0" cy="192"/>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2" name="Line 70"/>
            <p:cNvSpPr>
              <a:spLocks noChangeShapeType="1"/>
            </p:cNvSpPr>
            <p:nvPr/>
          </p:nvSpPr>
          <p:spPr bwMode="auto">
            <a:xfrm flipV="1">
              <a:off x="1776" y="1728"/>
              <a:ext cx="0" cy="192"/>
            </a:xfrm>
            <a:prstGeom prst="line">
              <a:avLst/>
            </a:prstGeom>
            <a:noFill/>
            <a:ln w="28575">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53" name="Line 71"/>
            <p:cNvSpPr>
              <a:spLocks noChangeShapeType="1"/>
            </p:cNvSpPr>
            <p:nvPr/>
          </p:nvSpPr>
          <p:spPr bwMode="auto">
            <a:xfrm>
              <a:off x="2496" y="1344"/>
              <a:ext cx="0" cy="864"/>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3256" name="Text Box 72"/>
          <p:cNvSpPr txBox="1">
            <a:spLocks noChangeArrowheads="1"/>
          </p:cNvSpPr>
          <p:nvPr/>
        </p:nvSpPr>
        <p:spPr bwMode="auto">
          <a:xfrm>
            <a:off x="468313" y="3789363"/>
            <a:ext cx="4267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gn="l" eaLnBrk="1" hangingPunct="1"/>
            <a:r>
              <a:rPr lang="en-US" altLang="zh-CN" sz="3200">
                <a:solidFill>
                  <a:schemeClr val="accent2"/>
                </a:solidFill>
              </a:rPr>
              <a:t>3. </a:t>
            </a:r>
            <a:r>
              <a:rPr lang="zh-CN" altLang="en-US" sz="3200">
                <a:solidFill>
                  <a:srgbClr val="CC3300"/>
                </a:solidFill>
              </a:rPr>
              <a:t>磁铁对电流的作用</a:t>
            </a:r>
            <a:endParaRPr lang="en-US" altLang="zh-CN" sz="3200">
              <a:solidFill>
                <a:srgbClr val="CC3300"/>
              </a:solidFill>
            </a:endParaRPr>
          </a:p>
        </p:txBody>
      </p:sp>
      <p:sp>
        <p:nvSpPr>
          <p:cNvPr id="26635" name="Text Box 74"/>
          <p:cNvSpPr txBox="1">
            <a:spLocks noChangeArrowheads="1"/>
          </p:cNvSpPr>
          <p:nvPr/>
        </p:nvSpPr>
        <p:spPr bwMode="auto">
          <a:xfrm>
            <a:off x="-107950" y="0"/>
            <a:ext cx="9144000" cy="818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pPr>
              <a:lnSpc>
                <a:spcPct val="150000"/>
              </a:lnSpc>
            </a:pPr>
            <a:r>
              <a:rPr lang="en-US" altLang="zh-CN" sz="3600" dirty="0" smtClean="0">
                <a:solidFill>
                  <a:srgbClr val="CC3300"/>
                </a:solidFill>
              </a:rPr>
              <a:t>§3.2 </a:t>
            </a:r>
            <a:r>
              <a:rPr lang="zh-CN" altLang="en-US" sz="3600" dirty="0">
                <a:solidFill>
                  <a:srgbClr val="CC3300"/>
                </a:solidFill>
              </a:rPr>
              <a:t>电流的磁场</a:t>
            </a:r>
          </a:p>
        </p:txBody>
      </p:sp>
      <p:sp>
        <p:nvSpPr>
          <p:cNvPr id="26636" name="Rectangle 75"/>
          <p:cNvSpPr>
            <a:spLocks noChangeArrowheads="1"/>
          </p:cNvSpPr>
          <p:nvPr/>
        </p:nvSpPr>
        <p:spPr bwMode="auto">
          <a:xfrm>
            <a:off x="0" y="785813"/>
            <a:ext cx="9144000" cy="76200"/>
          </a:xfrm>
          <a:prstGeom prst="rect">
            <a:avLst/>
          </a:prstGeom>
          <a:solidFill>
            <a:srgbClr val="FFCC66"/>
          </a:solidFill>
          <a:ln w="9525">
            <a:solidFill>
              <a:srgbClr val="FFCC66"/>
            </a:solidFill>
            <a:miter lim="800000"/>
            <a:headEnd/>
            <a:tailEnd/>
          </a:ln>
        </p:spPr>
        <p:txBody>
          <a:bodyPr wrap="none" anchor="ctr"/>
          <a:lstStyle>
            <a:lvl1pPr>
              <a:defRPr kumimoji="1" sz="2400" b="1">
                <a:solidFill>
                  <a:schemeClr val="tx1"/>
                </a:solidFill>
                <a:latin typeface="Times New Roman" pitchFamily="18" charset="0"/>
                <a:ea typeface="宋体" charset="-122"/>
              </a:defRPr>
            </a:lvl1pPr>
            <a:lvl2pPr marL="742950" indent="-285750">
              <a:defRPr kumimoji="1" sz="2400" b="1">
                <a:solidFill>
                  <a:schemeClr val="tx1"/>
                </a:solidFill>
                <a:latin typeface="Times New Roman" pitchFamily="18" charset="0"/>
                <a:ea typeface="宋体" charset="-122"/>
              </a:defRPr>
            </a:lvl2pPr>
            <a:lvl3pPr marL="1143000" indent="-228600">
              <a:defRPr kumimoji="1" sz="2400" b="1">
                <a:solidFill>
                  <a:schemeClr val="tx1"/>
                </a:solidFill>
                <a:latin typeface="Times New Roman" pitchFamily="18" charset="0"/>
                <a:ea typeface="宋体" charset="-122"/>
              </a:defRPr>
            </a:lvl3pPr>
            <a:lvl4pPr marL="1600200" indent="-228600">
              <a:defRPr kumimoji="1" sz="2400" b="1">
                <a:solidFill>
                  <a:schemeClr val="tx1"/>
                </a:solidFill>
                <a:latin typeface="Times New Roman" pitchFamily="18" charset="0"/>
                <a:ea typeface="宋体" charset="-122"/>
              </a:defRPr>
            </a:lvl4pPr>
            <a:lvl5pPr marL="2057400" indent="-228600">
              <a:defRPr kumimoji="1" sz="2400" b="1">
                <a:solidFill>
                  <a:schemeClr val="tx1"/>
                </a:solidFill>
                <a:latin typeface="Times New Roman" pitchFamily="18" charset="0"/>
                <a:ea typeface="宋体" charset="-122"/>
              </a:defRPr>
            </a:lvl5pPr>
            <a:lvl6pPr marL="25146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6pPr>
            <a:lvl7pPr marL="29718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7pPr>
            <a:lvl8pPr marL="34290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8pPr>
            <a:lvl9pPr marL="3886200" indent="-228600" algn="ctr" eaLnBrk="0" fontAlgn="base" hangingPunct="0">
              <a:spcBef>
                <a:spcPct val="0"/>
              </a:spcBef>
              <a:spcAft>
                <a:spcPct val="0"/>
              </a:spcAft>
              <a:defRPr kumimoji="1" sz="2400" b="1">
                <a:solidFill>
                  <a:schemeClr val="tx1"/>
                </a:solidFill>
                <a:latin typeface="Times New Roman" pitchFamily="18" charset="0"/>
                <a:ea typeface="宋体" charset="-122"/>
              </a:defRPr>
            </a:lvl9pPr>
          </a:lstStyle>
          <a:p>
            <a:endParaRPr lang="zh-CN" altLang="en-US"/>
          </a:p>
        </p:txBody>
      </p:sp>
      <p:pic>
        <p:nvPicPr>
          <p:cNvPr id="93262" name="Picture 78" descr="E:\Dropbox\电磁学\image0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37063"/>
            <a:ext cx="2062163"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p:nvSpPr>
        <p:spPr>
          <a:xfrm>
            <a:off x="5323699" y="3255394"/>
            <a:ext cx="3206327" cy="369332"/>
          </a:xfrm>
          <a:prstGeom prst="rect">
            <a:avLst/>
          </a:prstGeom>
        </p:spPr>
        <p:txBody>
          <a:bodyPr wrap="none">
            <a:spAutoFit/>
          </a:bodyPr>
          <a:lstStyle/>
          <a:p>
            <a:r>
              <a:rPr lang="zh-CN" altLang="en-US" sz="1800" dirty="0"/>
              <a:t>小磁针北极指向该点磁场方向</a:t>
            </a:r>
          </a:p>
        </p:txBody>
      </p:sp>
      <p:sp>
        <p:nvSpPr>
          <p:cNvPr id="5" name="TextBox 4"/>
          <p:cNvSpPr txBox="1"/>
          <p:nvPr/>
        </p:nvSpPr>
        <p:spPr>
          <a:xfrm>
            <a:off x="3446463" y="5436289"/>
            <a:ext cx="1962200" cy="461665"/>
          </a:xfrm>
          <a:prstGeom prst="rect">
            <a:avLst/>
          </a:prstGeom>
          <a:noFill/>
        </p:spPr>
        <p:txBody>
          <a:bodyPr wrap="square" rtlCol="0">
            <a:spAutoFit/>
          </a:bodyPr>
          <a:lstStyle/>
          <a:p>
            <a:r>
              <a:rPr lang="en-US" altLang="zh-CN" dirty="0"/>
              <a:t>F</a:t>
            </a:r>
            <a:r>
              <a:rPr lang="zh-CN" altLang="en-US" dirty="0"/>
              <a:t>方向：</a:t>
            </a:r>
            <a:r>
              <a:rPr lang="en-US" altLang="zh-CN" dirty="0"/>
              <a:t>I×B</a:t>
            </a:r>
            <a:endParaRPr lang="zh-CN" altLang="en-US" dirty="0"/>
          </a:p>
        </p:txBody>
      </p:sp>
      <p:pic>
        <p:nvPicPr>
          <p:cNvPr id="7" name="图片 6">
            <a:extLst>
              <a:ext uri="{FF2B5EF4-FFF2-40B4-BE49-F238E27FC236}">
                <a16:creationId xmlns:a16="http://schemas.microsoft.com/office/drawing/2014/main" id="{E809C8DF-B813-2B43-BBDE-46419E260D0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23732" y="4345137"/>
            <a:ext cx="1320887" cy="1102182"/>
          </a:xfrm>
          <a:prstGeom prst="rect">
            <a:avLst/>
          </a:prstGeom>
        </p:spPr>
      </p:pic>
    </p:spTree>
    <p:extLst>
      <p:ext uri="{BB962C8B-B14F-4D97-AF65-F5344CB8AC3E}">
        <p14:creationId xmlns:p14="http://schemas.microsoft.com/office/powerpoint/2010/main" val="30923953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blinds(horizontal)">
                                      <p:cBhvr>
                                        <p:cTn id="7" dur="500"/>
                                        <p:tgtEl>
                                          <p:spTgt spid="931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gtEl>
                                        <p:attrNameLst>
                                          <p:attrName>style.visibility</p:attrName>
                                        </p:attrNameLst>
                                      </p:cBhvr>
                                      <p:to>
                                        <p:strVal val="visible"/>
                                      </p:to>
                                    </p:set>
                                    <p:animEffect transition="in" filter="wipe(left)">
                                      <p:cBhvr>
                                        <p:cTn id="12" dur="500"/>
                                        <p:tgtEl>
                                          <p:spTgt spid="9318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wipe(up)">
                                      <p:cBhvr>
                                        <p:cTn id="17" dur="500"/>
                                        <p:tgtEl>
                                          <p:spTgt spid="931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89"/>
                                        </p:tgtEl>
                                        <p:attrNameLst>
                                          <p:attrName>style.visibility</p:attrName>
                                        </p:attrNameLst>
                                      </p:cBhvr>
                                      <p:to>
                                        <p:strVal val="visible"/>
                                      </p:to>
                                    </p:set>
                                    <p:animEffect transition="in" filter="wipe(left)">
                                      <p:cBhvr>
                                        <p:cTn id="22" dur="500"/>
                                        <p:tgtEl>
                                          <p:spTgt spid="9318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1+#ppt_w/2"/>
                                          </p:val>
                                        </p:tav>
                                        <p:tav tm="100000">
                                          <p:val>
                                            <p:strVal val="#ppt_x"/>
                                          </p:val>
                                        </p:tav>
                                      </p:tavLst>
                                    </p:anim>
                                    <p:anim calcmode="lin" valueType="num">
                                      <p:cBhvr additive="base">
                                        <p:cTn id="28" dur="500" fill="hold"/>
                                        <p:tgtEl>
                                          <p:spTgt spid="2"/>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500"/>
                            </p:stCondLst>
                            <p:childTnLst>
                              <p:par>
                                <p:cTn id="30" presetID="22" presetClass="entr" presetSubtype="1" fill="hold" grpId="0" nodeType="afterEffect">
                                  <p:stCondLst>
                                    <p:cond delay="0"/>
                                  </p:stCondLst>
                                  <p:childTnLst>
                                    <p:set>
                                      <p:cBhvr>
                                        <p:cTn id="31" dur="1" fill="hold">
                                          <p:stCondLst>
                                            <p:cond delay="0"/>
                                          </p:stCondLst>
                                        </p:cTn>
                                        <p:tgtEl>
                                          <p:spTgt spid="93211"/>
                                        </p:tgtEl>
                                        <p:attrNameLst>
                                          <p:attrName>style.visibility</p:attrName>
                                        </p:attrNameLst>
                                      </p:cBhvr>
                                      <p:to>
                                        <p:strVal val="visible"/>
                                      </p:to>
                                    </p:set>
                                    <p:animEffect transition="in" filter="wipe(up)">
                                      <p:cBhvr>
                                        <p:cTn id="32" dur="500"/>
                                        <p:tgtEl>
                                          <p:spTgt spid="93211"/>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93256"/>
                                        </p:tgtEl>
                                        <p:attrNameLst>
                                          <p:attrName>style.visibility</p:attrName>
                                        </p:attrNameLst>
                                      </p:cBhvr>
                                      <p:to>
                                        <p:strVal val="visible"/>
                                      </p:to>
                                    </p:set>
                                    <p:animEffect transition="in" filter="wipe(left)">
                                      <p:cBhvr>
                                        <p:cTn id="39" dur="500"/>
                                        <p:tgtEl>
                                          <p:spTgt spid="9325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nodeType="clickEffect">
                                  <p:stCondLst>
                                    <p:cond delay="0"/>
                                  </p:stCondLst>
                                  <p:childTnLst>
                                    <p:set>
                                      <p:cBhvr>
                                        <p:cTn id="43" dur="1" fill="hold">
                                          <p:stCondLst>
                                            <p:cond delay="0"/>
                                          </p:stCondLst>
                                        </p:cTn>
                                        <p:tgtEl>
                                          <p:spTgt spid="93262"/>
                                        </p:tgtEl>
                                        <p:attrNameLst>
                                          <p:attrName>style.visibility</p:attrName>
                                        </p:attrNameLst>
                                      </p:cBhvr>
                                      <p:to>
                                        <p:strVal val="visible"/>
                                      </p:to>
                                    </p:set>
                                    <p:anim calcmode="lin" valueType="num">
                                      <p:cBhvr additive="base">
                                        <p:cTn id="44" dur="500" fill="hold"/>
                                        <p:tgtEl>
                                          <p:spTgt spid="93262"/>
                                        </p:tgtEl>
                                        <p:attrNameLst>
                                          <p:attrName>ppt_x</p:attrName>
                                        </p:attrNameLst>
                                      </p:cBhvr>
                                      <p:tavLst>
                                        <p:tav tm="0">
                                          <p:val>
                                            <p:strVal val="0-#ppt_w/2"/>
                                          </p:val>
                                        </p:tav>
                                        <p:tav tm="100000">
                                          <p:val>
                                            <p:strVal val="#ppt_x"/>
                                          </p:val>
                                        </p:tav>
                                      </p:tavLst>
                                    </p:anim>
                                    <p:anim calcmode="lin" valueType="num">
                                      <p:cBhvr additive="base">
                                        <p:cTn id="45" dur="500" fill="hold"/>
                                        <p:tgtEl>
                                          <p:spTgt spid="93262"/>
                                        </p:tgtEl>
                                        <p:attrNameLst>
                                          <p:attrName>ppt_y</p:attrName>
                                        </p:attrNameLst>
                                      </p:cBhvr>
                                      <p:tavLst>
                                        <p:tav tm="0">
                                          <p:val>
                                            <p:strVal val="#ppt_y"/>
                                          </p:val>
                                        </p:tav>
                                        <p:tav tm="100000">
                                          <p:val>
                                            <p:strVal val="#ppt_y"/>
                                          </p:val>
                                        </p:tav>
                                      </p:tavLst>
                                    </p:anim>
                                  </p:childTnLst>
                                </p:cTn>
                              </p:par>
                              <p:par>
                                <p:cTn id="46" presetID="1"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wipe(left)">
                                      <p:cBhvr>
                                        <p:cTn id="54" dur="500"/>
                                        <p:tgtEl>
                                          <p:spTgt spid="4"/>
                                        </p:tgtEl>
                                      </p:cBhvr>
                                    </p:animEffect>
                                  </p:childTnLst>
                                </p:cTn>
                              </p:par>
                            </p:childTnLst>
                          </p:cTn>
                        </p:par>
                        <p:par>
                          <p:cTn id="55" fill="hold" nodeType="afterGroup">
                            <p:stCondLst>
                              <p:cond delay="500"/>
                            </p:stCondLst>
                            <p:childTnLst>
                              <p:par>
                                <p:cTn id="56" presetID="22" presetClass="entr" presetSubtype="1" fill="hold" grpId="0" nodeType="afterEffect">
                                  <p:stCondLst>
                                    <p:cond delay="0"/>
                                  </p:stCondLst>
                                  <p:childTnLst>
                                    <p:set>
                                      <p:cBhvr>
                                        <p:cTn id="57" dur="1" fill="hold">
                                          <p:stCondLst>
                                            <p:cond delay="0"/>
                                          </p:stCondLst>
                                        </p:cTn>
                                        <p:tgtEl>
                                          <p:spTgt spid="93238"/>
                                        </p:tgtEl>
                                        <p:attrNameLst>
                                          <p:attrName>style.visibility</p:attrName>
                                        </p:attrNameLst>
                                      </p:cBhvr>
                                      <p:to>
                                        <p:strVal val="visible"/>
                                      </p:to>
                                    </p:set>
                                    <p:animEffect transition="in" filter="wipe(up)">
                                      <p:cBhvr>
                                        <p:cTn id="58" dur="500"/>
                                        <p:tgtEl>
                                          <p:spTgt spid="9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6" grpId="0" autoUpdateAnimBg="0"/>
      <p:bldP spid="93187" grpId="0" autoUpdateAnimBg="0"/>
      <p:bldP spid="93188" grpId="0" autoUpdateAnimBg="0"/>
      <p:bldP spid="93189" grpId="0" autoUpdateAnimBg="0"/>
      <p:bldP spid="93211" grpId="0" autoUpdateAnimBg="0"/>
      <p:bldP spid="93238" grpId="0" autoUpdateAnimBg="0"/>
      <p:bldP spid="93256" grpId="0" autoUpdateAnimBg="0"/>
      <p:bldP spid="3" grpId="0"/>
      <p:bldP spid="5" grpId="0"/>
    </p:bldLst>
  </p:timing>
</p:sld>
</file>

<file path=ppt/theme/theme1.xml><?xml version="1.0" encoding="utf-8"?>
<a:theme xmlns:a="http://schemas.openxmlformats.org/drawingml/2006/main" name="空演示文稿">
  <a:themeElements>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Office\Templates\空演示文稿.pot</Template>
  <TotalTime>6116</TotalTime>
  <Words>1835</Words>
  <Application>Microsoft Office PowerPoint</Application>
  <PresentationFormat>全屏显示(4:3)</PresentationFormat>
  <Paragraphs>405</Paragraphs>
  <Slides>38</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4</vt:i4>
      </vt:variant>
      <vt:variant>
        <vt:lpstr>幻灯片标题</vt:lpstr>
      </vt:variant>
      <vt:variant>
        <vt:i4>38</vt:i4>
      </vt:variant>
    </vt:vector>
  </HeadingPairs>
  <TitlesOfParts>
    <vt:vector size="50" baseType="lpstr">
      <vt:lpstr>Monotype Sorts</vt:lpstr>
      <vt:lpstr>黑体</vt:lpstr>
      <vt:lpstr>宋体</vt:lpstr>
      <vt:lpstr>Cambria Math</vt:lpstr>
      <vt:lpstr>Symbol</vt:lpstr>
      <vt:lpstr>Times New Roman</vt:lpstr>
      <vt:lpstr>Wingdings</vt:lpstr>
      <vt:lpstr>空演示文稿</vt:lpstr>
      <vt:lpstr>Equation</vt:lpstr>
      <vt:lpstr>公式</vt:lpstr>
      <vt:lpstr>位图图像</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刘兆龙</dc:creator>
  <cp:lastModifiedBy>Wei Guo</cp:lastModifiedBy>
  <cp:revision>352</cp:revision>
  <cp:lastPrinted>1999-10-27T05:49:48Z</cp:lastPrinted>
  <dcterms:created xsi:type="dcterms:W3CDTF">1999-10-23T13:47:40Z</dcterms:created>
  <dcterms:modified xsi:type="dcterms:W3CDTF">2020-11-23T13:31:40Z</dcterms:modified>
</cp:coreProperties>
</file>