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13" r:id="rId2"/>
    <p:sldId id="362" r:id="rId3"/>
    <p:sldId id="363" r:id="rId4"/>
    <p:sldId id="357" r:id="rId5"/>
    <p:sldId id="365" r:id="rId6"/>
    <p:sldId id="358" r:id="rId7"/>
    <p:sldId id="359" r:id="rId8"/>
    <p:sldId id="360" r:id="rId9"/>
    <p:sldId id="416" r:id="rId10"/>
    <p:sldId id="372" r:id="rId11"/>
    <p:sldId id="373" r:id="rId12"/>
    <p:sldId id="289" r:id="rId13"/>
    <p:sldId id="430" r:id="rId14"/>
    <p:sldId id="318" r:id="rId15"/>
    <p:sldId id="374" r:id="rId16"/>
    <p:sldId id="375" r:id="rId17"/>
    <p:sldId id="376" r:id="rId18"/>
    <p:sldId id="367" r:id="rId19"/>
    <p:sldId id="321" r:id="rId20"/>
    <p:sldId id="377" r:id="rId21"/>
    <p:sldId id="378" r:id="rId22"/>
    <p:sldId id="429" r:id="rId23"/>
    <p:sldId id="265" r:id="rId24"/>
    <p:sldId id="432" r:id="rId25"/>
    <p:sldId id="266" r:id="rId26"/>
    <p:sldId id="267" r:id="rId27"/>
    <p:sldId id="431" r:id="rId28"/>
    <p:sldId id="270" r:id="rId29"/>
    <p:sldId id="280" r:id="rId30"/>
    <p:sldId id="290" r:id="rId31"/>
    <p:sldId id="278" r:id="rId32"/>
    <p:sldId id="279" r:id="rId33"/>
    <p:sldId id="288" r:id="rId34"/>
    <p:sldId id="379" r:id="rId35"/>
  </p:sldIdLst>
  <p:sldSz cx="9144000" cy="6858000" type="screen4x3"/>
  <p:notesSz cx="6858000" cy="9144000"/>
  <p:defaultTextStyle>
    <a:defPPr>
      <a:defRPr lang="zh-CN"/>
    </a:defPPr>
    <a:lvl1pPr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a:srgbClr val="FF66FF"/>
    <a:srgbClr val="996633"/>
    <a:srgbClr val="CC99FF"/>
    <a:srgbClr val="FFCC00"/>
    <a:srgbClr val="00FFCC"/>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p:restoredTop sz="87741" autoAdjust="0"/>
  </p:normalViewPr>
  <p:slideViewPr>
    <p:cSldViewPr>
      <p:cViewPr varScale="1">
        <p:scale>
          <a:sx n="110" d="100"/>
          <a:sy n="110" d="100"/>
        </p:scale>
        <p:origin x="1552" y="17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931"/>
    </p:cViewPr>
  </p:sorterViewPr>
  <p:notesViewPr>
    <p:cSldViewPr>
      <p:cViewPr>
        <p:scale>
          <a:sx n="66" d="100"/>
          <a:sy n="66" d="100"/>
        </p:scale>
        <p:origin x="-84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4C71CE96-EEB4-4964-8FCB-68D98B4D12A7}" type="slidenum">
              <a:rPr lang="en-US" altLang="zh-CN"/>
              <a:pPr>
                <a:defRPr/>
              </a:pPr>
              <a:t>‹#›</a:t>
            </a:fld>
            <a:endParaRPr lang="en-US" altLang="zh-CN"/>
          </a:p>
        </p:txBody>
      </p:sp>
    </p:spTree>
    <p:extLst>
      <p:ext uri="{BB962C8B-B14F-4D97-AF65-F5344CB8AC3E}">
        <p14:creationId xmlns:p14="http://schemas.microsoft.com/office/powerpoint/2010/main" val="2856747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3482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327BD59-2874-4259-946A-C198137B5237}" type="slidenum">
              <a:rPr lang="en-US" altLang="zh-CN"/>
              <a:pPr>
                <a:defRPr/>
              </a:pPr>
              <a:t>‹#›</a:t>
            </a:fld>
            <a:endParaRPr lang="en-US" altLang="zh-CN"/>
          </a:p>
        </p:txBody>
      </p:sp>
    </p:spTree>
    <p:extLst>
      <p:ext uri="{BB962C8B-B14F-4D97-AF65-F5344CB8AC3E}">
        <p14:creationId xmlns:p14="http://schemas.microsoft.com/office/powerpoint/2010/main" val="151715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E1237C11-FB60-46C4-AF6E-18FE020CE01A}" type="slidenum">
              <a:rPr lang="en-US" altLang="zh-CN" sz="1200" b="0" smtClean="0"/>
              <a:pPr/>
              <a:t>1</a:t>
            </a:fld>
            <a:endParaRPr lang="en-US" altLang="zh-CN" sz="1200" b="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2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利用到了力矩平衡的条件</a:t>
            </a:r>
          </a:p>
        </p:txBody>
      </p:sp>
      <p:sp>
        <p:nvSpPr>
          <p:cNvPr id="4" name="灯片编号占位符 3"/>
          <p:cNvSpPr>
            <a:spLocks noGrp="1"/>
          </p:cNvSpPr>
          <p:nvPr>
            <p:ph type="sldNum" sz="quarter" idx="10"/>
          </p:nvPr>
        </p:nvSpPr>
        <p:spPr/>
        <p:txBody>
          <a:bodyPr/>
          <a:lstStyle/>
          <a:p>
            <a:pPr>
              <a:defRPr/>
            </a:pPr>
            <a:fld id="{F327BD59-2874-4259-946A-C198137B5237}" type="slidenum">
              <a:rPr lang="en-US" altLang="zh-CN" smtClean="0"/>
              <a:pPr>
                <a:defRPr/>
              </a:pPr>
              <a:t>30</a:t>
            </a:fld>
            <a:endParaRPr lang="en-US" altLang="zh-CN"/>
          </a:p>
        </p:txBody>
      </p:sp>
    </p:spTree>
    <p:extLst>
      <p:ext uri="{BB962C8B-B14F-4D97-AF65-F5344CB8AC3E}">
        <p14:creationId xmlns:p14="http://schemas.microsoft.com/office/powerpoint/2010/main" val="2798551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4682AC0D-D018-412C-8029-4FD5B2A75094}" type="slidenum">
              <a:rPr lang="en-US" altLang="zh-CN" sz="1200" b="0" smtClean="0"/>
              <a:pPr/>
              <a:t>31</a:t>
            </a:fld>
            <a:endParaRPr lang="en-US" altLang="zh-CN"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a:t>   </a:t>
            </a:r>
          </a:p>
          <a:p>
            <a:pPr eaLnBrk="1" hangingPunct="1"/>
            <a:r>
              <a:rPr lang="en-US" altLang="zh-CN" sz="2400"/>
              <a:t>T</a:t>
            </a:r>
            <a:r>
              <a:rPr lang="zh-CN" altLang="en-US" sz="2400"/>
              <a:t>与</a:t>
            </a:r>
            <a:r>
              <a:rPr lang="en-US" altLang="zh-CN" sz="2400"/>
              <a:t>dF </a:t>
            </a:r>
            <a:r>
              <a:rPr lang="zh-CN" altLang="en-US" sz="2400"/>
              <a:t>的夹角为 </a:t>
            </a:r>
            <a:r>
              <a:rPr lang="en-US" altLang="zh-CN" sz="2400">
                <a:latin typeface="Symbol" pitchFamily="18" charset="2"/>
              </a:rPr>
              <a:t>q</a:t>
            </a:r>
            <a:r>
              <a:rPr lang="en-US" altLang="zh-CN" sz="2400"/>
              <a:t>/2,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457E4A57-8817-4F57-B328-D65E595F458F}" type="slidenum">
              <a:rPr lang="en-US" altLang="zh-CN" sz="1200" b="0" smtClean="0"/>
              <a:pPr/>
              <a:t>34</a:t>
            </a:fld>
            <a:endParaRPr lang="en-US" altLang="zh-CN" sz="1200"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AFA83B0B-F1B6-45E0-A210-0755B7F0FB53}" type="slidenum">
              <a:rPr lang="en-US" altLang="zh-CN" sz="1200" b="0" smtClean="0"/>
              <a:pPr/>
              <a:t>3</a:t>
            </a:fld>
            <a:endParaRPr lang="en-US" altLang="zh-CN" sz="1200" b="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39B98C4E-CD96-41D9-A28D-B2A344F5CBEB}" type="slidenum">
              <a:rPr lang="en-US" altLang="zh-CN" sz="1200" b="0" smtClean="0"/>
              <a:pPr/>
              <a:t>4</a:t>
            </a:fld>
            <a:endParaRPr lang="en-US" altLang="zh-CN" sz="1200" b="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itchFamily="18" charset="0"/>
                <a:ea typeface="宋体" pitchFamily="2" charset="-122"/>
                <a:cs typeface="+mn-cs"/>
              </a:rPr>
              <a:t>范艾伦辐射带是一个高能带电粒子带，其中大部分微粒来自于太阳风暴，它们被地球周围的磁场捕获而形成了一条带状区域环绕地球。</a:t>
            </a:r>
            <a:endParaRPr lang="zh-CN" altLang="en-US" dirty="0"/>
          </a:p>
        </p:txBody>
      </p:sp>
      <p:sp>
        <p:nvSpPr>
          <p:cNvPr id="4" name="灯片编号占位符 3"/>
          <p:cNvSpPr>
            <a:spLocks noGrp="1"/>
          </p:cNvSpPr>
          <p:nvPr>
            <p:ph type="sldNum" sz="quarter" idx="10"/>
          </p:nvPr>
        </p:nvSpPr>
        <p:spPr/>
        <p:txBody>
          <a:bodyPr/>
          <a:lstStyle/>
          <a:p>
            <a:pPr>
              <a:defRPr/>
            </a:pPr>
            <a:fld id="{F327BD59-2874-4259-946A-C198137B5237}" type="slidenum">
              <a:rPr lang="en-US" altLang="zh-CN" smtClean="0"/>
              <a:pPr>
                <a:defRPr/>
              </a:pPr>
              <a:t>6</a:t>
            </a:fld>
            <a:endParaRPr lang="en-US" altLang="zh-CN"/>
          </a:p>
        </p:txBody>
      </p:sp>
    </p:spTree>
    <p:extLst>
      <p:ext uri="{BB962C8B-B14F-4D97-AF65-F5344CB8AC3E}">
        <p14:creationId xmlns:p14="http://schemas.microsoft.com/office/powerpoint/2010/main" val="257427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AFA12A71-1683-42A9-AD82-DB7D3B668794}" type="slidenum">
              <a:rPr lang="en-US" altLang="zh-CN" sz="1200" b="0" smtClean="0"/>
              <a:pPr/>
              <a:t>10</a:t>
            </a:fld>
            <a:endParaRPr lang="en-US" altLang="zh-CN" sz="1200" b="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77E65263-27DC-41A3-A04E-FD6BBC60D77D}" type="slidenum">
              <a:rPr lang="en-US" altLang="zh-CN" sz="1200" b="0" smtClean="0"/>
              <a:pPr/>
              <a:t>11</a:t>
            </a:fld>
            <a:endParaRPr lang="en-US" altLang="zh-CN"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EC51ABAA-7845-4E6C-950A-FCEC454E9FEC}" type="slidenum">
              <a:rPr lang="en-US" altLang="zh-CN" sz="1200" b="0" smtClean="0"/>
              <a:pPr/>
              <a:t>12</a:t>
            </a:fld>
            <a:endParaRPr lang="en-US" altLang="zh-CN" sz="1200" b="0"/>
          </a:p>
        </p:txBody>
      </p:sp>
      <p:sp>
        <p:nvSpPr>
          <p:cNvPr id="40963" name="Rectangle 2"/>
          <p:cNvSpPr>
            <a:spLocks noGrp="1" noRot="1" noChangeAspect="1" noChangeArrowheads="1" noTextEdit="1"/>
          </p:cNvSpPr>
          <p:nvPr>
            <p:ph type="sldImg"/>
          </p:nvPr>
        </p:nvSpPr>
        <p:spPr>
          <a:ln/>
        </p:spPr>
      </p:sp>
      <p:sp>
        <p:nvSpPr>
          <p:cNvPr id="40964" name="Text Box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dirty="0">
                <a:solidFill>
                  <a:schemeClr val="accent2"/>
                </a:solidFill>
              </a:rPr>
              <a:t>1985</a:t>
            </a:r>
            <a:r>
              <a:rPr lang="zh-CN" altLang="en-US" b="1" dirty="0">
                <a:solidFill>
                  <a:schemeClr val="accent2"/>
                </a:solidFill>
              </a:rPr>
              <a:t>年 获 </a:t>
            </a:r>
            <a:r>
              <a:rPr lang="en-US" altLang="zh-CN" b="1" dirty="0">
                <a:solidFill>
                  <a:schemeClr val="accent2"/>
                </a:solidFill>
              </a:rPr>
              <a:t>Nobel  Prize</a:t>
            </a:r>
            <a:endParaRPr lang="en-US" altLang="zh-CN" dirty="0">
              <a:solidFill>
                <a:schemeClr val="accent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量子霍尔效应中，电子在磁场中处于高度简并的分立的郎道能级中，简并度和磁场强度成正比。增加磁场时，只有高出简并度数目的电子才能参与导电，因此霍尔电压出现了平台</a:t>
            </a:r>
          </a:p>
        </p:txBody>
      </p:sp>
      <p:sp>
        <p:nvSpPr>
          <p:cNvPr id="4" name="灯片编号占位符 3"/>
          <p:cNvSpPr>
            <a:spLocks noGrp="1"/>
          </p:cNvSpPr>
          <p:nvPr>
            <p:ph type="sldNum" sz="quarter" idx="10"/>
          </p:nvPr>
        </p:nvSpPr>
        <p:spPr/>
        <p:txBody>
          <a:bodyPr/>
          <a:lstStyle/>
          <a:p>
            <a:pPr>
              <a:defRPr/>
            </a:pPr>
            <a:fld id="{F327BD59-2874-4259-946A-C198137B5237}" type="slidenum">
              <a:rPr lang="en-US" altLang="zh-CN" smtClean="0"/>
              <a:pPr>
                <a:defRPr/>
              </a:pPr>
              <a:t>13</a:t>
            </a:fld>
            <a:endParaRPr lang="en-US" altLang="zh-CN"/>
          </a:p>
        </p:txBody>
      </p:sp>
    </p:spTree>
    <p:extLst>
      <p:ext uri="{BB962C8B-B14F-4D97-AF65-F5344CB8AC3E}">
        <p14:creationId xmlns:p14="http://schemas.microsoft.com/office/powerpoint/2010/main" val="26017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F84D411B-F85D-494C-85E5-0CB58CF4AFD2}" type="slidenum">
              <a:rPr lang="en-US" altLang="zh-CN" sz="1200" b="0" smtClean="0"/>
              <a:pPr/>
              <a:t>28</a:t>
            </a:fld>
            <a:endParaRPr lang="en-US" altLang="zh-CN"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1</a:t>
            </a:r>
            <a:r>
              <a:rPr lang="zh-CN" altLang="en-US" dirty="0"/>
              <a:t>）力矩是相对某一点定义的（</a:t>
            </a:r>
            <a:r>
              <a:rPr lang="en-US" altLang="zh-CN" dirty="0"/>
              <a:t>r x F, </a:t>
            </a:r>
            <a:r>
              <a:rPr lang="zh-CN" altLang="en-US" dirty="0"/>
              <a:t>这里的</a:t>
            </a:r>
            <a:r>
              <a:rPr lang="en-US" altLang="zh-CN" dirty="0"/>
              <a:t>r</a:t>
            </a:r>
            <a:r>
              <a:rPr lang="zh-CN" altLang="en-US" dirty="0"/>
              <a:t>是相对坐标原点的）。磁力矩 </a:t>
            </a:r>
            <a:r>
              <a:rPr lang="en-US" altLang="zh-CN" dirty="0"/>
              <a:t>m</a:t>
            </a:r>
            <a:r>
              <a:rPr lang="en-US" altLang="zh-CN" baseline="0" dirty="0"/>
              <a:t> x B </a:t>
            </a:r>
            <a:r>
              <a:rPr lang="zh-CN" altLang="en-US" baseline="0" dirty="0"/>
              <a:t>与坐标原点选择无关，这里</a:t>
            </a:r>
            <a:r>
              <a:rPr lang="zh-CN" altLang="en-US" dirty="0"/>
              <a:t>方向为</a:t>
            </a:r>
            <a:r>
              <a:rPr lang="en-US" altLang="zh-CN" dirty="0"/>
              <a:t>z</a:t>
            </a:r>
            <a:r>
              <a:rPr lang="zh-CN" altLang="en-US" dirty="0"/>
              <a:t>轴负方向。</a:t>
            </a:r>
            <a:r>
              <a:rPr lang="en-US" altLang="zh-CN" dirty="0"/>
              <a:t>OB</a:t>
            </a:r>
            <a:r>
              <a:rPr lang="zh-CN" altLang="en-US" dirty="0"/>
              <a:t>与</a:t>
            </a:r>
            <a:r>
              <a:rPr lang="en-US" altLang="zh-CN" dirty="0"/>
              <a:t>OA</a:t>
            </a:r>
            <a:r>
              <a:rPr lang="zh-CN" altLang="en-US" dirty="0"/>
              <a:t>所受力不在</a:t>
            </a:r>
            <a:r>
              <a:rPr lang="en-US" altLang="zh-CN" dirty="0"/>
              <a:t>z</a:t>
            </a:r>
            <a:r>
              <a:rPr lang="zh-CN" altLang="en-US" dirty="0"/>
              <a:t>轴负方向贡献力矩。</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B88270-972E-43A2-8B54-EE7FC9AF1936}" type="slidenum">
              <a:rPr lang="en-US" altLang="zh-CN"/>
              <a:pPr>
                <a:defRPr/>
              </a:pPr>
              <a:t>‹#›</a:t>
            </a:fld>
            <a:endParaRPr lang="en-US" altLang="zh-CN"/>
          </a:p>
        </p:txBody>
      </p:sp>
    </p:spTree>
    <p:extLst>
      <p:ext uri="{BB962C8B-B14F-4D97-AF65-F5344CB8AC3E}">
        <p14:creationId xmlns:p14="http://schemas.microsoft.com/office/powerpoint/2010/main" val="320354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7CA2A9-6F8E-43ED-9FB0-025115716C65}" type="slidenum">
              <a:rPr lang="en-US" altLang="zh-CN"/>
              <a:pPr>
                <a:defRPr/>
              </a:pPr>
              <a:t>‹#›</a:t>
            </a:fld>
            <a:endParaRPr lang="en-US" altLang="zh-CN"/>
          </a:p>
        </p:txBody>
      </p:sp>
    </p:spTree>
    <p:extLst>
      <p:ext uri="{BB962C8B-B14F-4D97-AF65-F5344CB8AC3E}">
        <p14:creationId xmlns:p14="http://schemas.microsoft.com/office/powerpoint/2010/main" val="228652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6C727F-7ED6-4E8C-8723-C05271DD430B}" type="slidenum">
              <a:rPr lang="en-US" altLang="zh-CN"/>
              <a:pPr>
                <a:defRPr/>
              </a:pPr>
              <a:t>‹#›</a:t>
            </a:fld>
            <a:endParaRPr lang="en-US" altLang="zh-CN"/>
          </a:p>
        </p:txBody>
      </p:sp>
    </p:spTree>
    <p:extLst>
      <p:ext uri="{BB962C8B-B14F-4D97-AF65-F5344CB8AC3E}">
        <p14:creationId xmlns:p14="http://schemas.microsoft.com/office/powerpoint/2010/main" val="65878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FB56ED-A7A0-4C5F-86E7-3A86BC0B9911}" type="slidenum">
              <a:rPr lang="en-US" altLang="zh-CN"/>
              <a:pPr>
                <a:defRPr/>
              </a:pPr>
              <a:t>‹#›</a:t>
            </a:fld>
            <a:endParaRPr lang="en-US" altLang="zh-CN"/>
          </a:p>
        </p:txBody>
      </p:sp>
    </p:spTree>
    <p:extLst>
      <p:ext uri="{BB962C8B-B14F-4D97-AF65-F5344CB8AC3E}">
        <p14:creationId xmlns:p14="http://schemas.microsoft.com/office/powerpoint/2010/main" val="415617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F1CC7C-445A-4842-B9C3-F2B82458D908}" type="slidenum">
              <a:rPr lang="en-US" altLang="zh-CN"/>
              <a:pPr>
                <a:defRPr/>
              </a:pPr>
              <a:t>‹#›</a:t>
            </a:fld>
            <a:endParaRPr lang="en-US" altLang="zh-CN"/>
          </a:p>
        </p:txBody>
      </p:sp>
    </p:spTree>
    <p:extLst>
      <p:ext uri="{BB962C8B-B14F-4D97-AF65-F5344CB8AC3E}">
        <p14:creationId xmlns:p14="http://schemas.microsoft.com/office/powerpoint/2010/main" val="34426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7A28FE-BE05-4833-9A8F-91711C584D5D}" type="slidenum">
              <a:rPr lang="en-US" altLang="zh-CN"/>
              <a:pPr>
                <a:defRPr/>
              </a:pPr>
              <a:t>‹#›</a:t>
            </a:fld>
            <a:endParaRPr lang="en-US" altLang="zh-CN"/>
          </a:p>
        </p:txBody>
      </p:sp>
    </p:spTree>
    <p:extLst>
      <p:ext uri="{BB962C8B-B14F-4D97-AF65-F5344CB8AC3E}">
        <p14:creationId xmlns:p14="http://schemas.microsoft.com/office/powerpoint/2010/main" val="44461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2162979-91C5-4335-925B-55C0ECE098A0}" type="slidenum">
              <a:rPr lang="en-US" altLang="zh-CN"/>
              <a:pPr>
                <a:defRPr/>
              </a:pPr>
              <a:t>‹#›</a:t>
            </a:fld>
            <a:endParaRPr lang="en-US" altLang="zh-CN"/>
          </a:p>
        </p:txBody>
      </p:sp>
    </p:spTree>
    <p:extLst>
      <p:ext uri="{BB962C8B-B14F-4D97-AF65-F5344CB8AC3E}">
        <p14:creationId xmlns:p14="http://schemas.microsoft.com/office/powerpoint/2010/main" val="310855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B7A5179-B76D-49C3-8CF9-6DEF4273D49B}" type="slidenum">
              <a:rPr lang="en-US" altLang="zh-CN"/>
              <a:pPr>
                <a:defRPr/>
              </a:pPr>
              <a:t>‹#›</a:t>
            </a:fld>
            <a:endParaRPr lang="en-US" altLang="zh-CN"/>
          </a:p>
        </p:txBody>
      </p:sp>
    </p:spTree>
    <p:extLst>
      <p:ext uri="{BB962C8B-B14F-4D97-AF65-F5344CB8AC3E}">
        <p14:creationId xmlns:p14="http://schemas.microsoft.com/office/powerpoint/2010/main" val="223349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2CEC13E-F879-4BD0-B6EB-3BAC21BDBC3E}" type="slidenum">
              <a:rPr lang="en-US" altLang="zh-CN"/>
              <a:pPr>
                <a:defRPr/>
              </a:pPr>
              <a:t>‹#›</a:t>
            </a:fld>
            <a:endParaRPr lang="en-US" altLang="zh-CN"/>
          </a:p>
        </p:txBody>
      </p:sp>
    </p:spTree>
    <p:extLst>
      <p:ext uri="{BB962C8B-B14F-4D97-AF65-F5344CB8AC3E}">
        <p14:creationId xmlns:p14="http://schemas.microsoft.com/office/powerpoint/2010/main" val="295629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657F4D-30FB-42D4-B6B3-71AB1193A207}" type="slidenum">
              <a:rPr lang="en-US" altLang="zh-CN"/>
              <a:pPr>
                <a:defRPr/>
              </a:pPr>
              <a:t>‹#›</a:t>
            </a:fld>
            <a:endParaRPr lang="en-US" altLang="zh-CN"/>
          </a:p>
        </p:txBody>
      </p:sp>
    </p:spTree>
    <p:extLst>
      <p:ext uri="{BB962C8B-B14F-4D97-AF65-F5344CB8AC3E}">
        <p14:creationId xmlns:p14="http://schemas.microsoft.com/office/powerpoint/2010/main" val="247313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1A9717-A115-400B-AE83-B47C55A06563}" type="slidenum">
              <a:rPr lang="en-US" altLang="zh-CN"/>
              <a:pPr>
                <a:defRPr/>
              </a:pPr>
              <a:t>‹#›</a:t>
            </a:fld>
            <a:endParaRPr lang="en-US" altLang="zh-CN"/>
          </a:p>
        </p:txBody>
      </p:sp>
    </p:spTree>
    <p:extLst>
      <p:ext uri="{BB962C8B-B14F-4D97-AF65-F5344CB8AC3E}">
        <p14:creationId xmlns:p14="http://schemas.microsoft.com/office/powerpoint/2010/main" val="138049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spcBef>
                <a:spcPct val="50000"/>
              </a:spcBef>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b="0"/>
            </a:lvl1pPr>
          </a:lstStyle>
          <a:p>
            <a:pPr>
              <a:defRPr/>
            </a:pPr>
            <a:fld id="{10802F71-EFCC-4E19-83C1-7969574606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audio" Target="../media/audio1.wav"/><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notesSlide" Target="../notesSlides/notesSlide1.xml"/><Relationship Id="rId16"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e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10.xml.rels><?xml version="1.0" encoding="UTF-8" standalone="yes"?>
<Relationships xmlns="http://schemas.openxmlformats.org/package/2006/relationships"><Relationship Id="rId13" Type="http://schemas.openxmlformats.org/officeDocument/2006/relationships/image" Target="../media/image26.wmf"/><Relationship Id="rId18" Type="http://schemas.openxmlformats.org/officeDocument/2006/relationships/oleObject" Target="../embeddings/oleObject27.bin"/><Relationship Id="rId26" Type="http://schemas.openxmlformats.org/officeDocument/2006/relationships/oleObject" Target="../embeddings/oleObject31.bin"/><Relationship Id="rId3" Type="http://schemas.openxmlformats.org/officeDocument/2006/relationships/oleObject" Target="../embeddings/oleObject19.bin"/><Relationship Id="rId21" Type="http://schemas.openxmlformats.org/officeDocument/2006/relationships/image" Target="../media/image30.wmf"/><Relationship Id="rId7" Type="http://schemas.openxmlformats.org/officeDocument/2006/relationships/oleObject" Target="../embeddings/oleObject21.bin"/><Relationship Id="rId12" Type="http://schemas.openxmlformats.org/officeDocument/2006/relationships/oleObject" Target="../embeddings/oleObject24.bin"/><Relationship Id="rId17" Type="http://schemas.openxmlformats.org/officeDocument/2006/relationships/image" Target="../media/image28.wmf"/><Relationship Id="rId25" Type="http://schemas.openxmlformats.org/officeDocument/2006/relationships/image" Target="../media/image32.emf"/><Relationship Id="rId33" Type="http://schemas.openxmlformats.org/officeDocument/2006/relationships/image" Target="../media/image36.wmf"/><Relationship Id="rId2" Type="http://schemas.openxmlformats.org/officeDocument/2006/relationships/notesSlide" Target="../notesSlides/notesSlide5.xml"/><Relationship Id="rId16" Type="http://schemas.openxmlformats.org/officeDocument/2006/relationships/oleObject" Target="../embeddings/oleObject26.bin"/><Relationship Id="rId20" Type="http://schemas.openxmlformats.org/officeDocument/2006/relationships/oleObject" Target="../embeddings/oleObject28.bin"/><Relationship Id="rId29" Type="http://schemas.openxmlformats.org/officeDocument/2006/relationships/image" Target="../media/image34.wmf"/><Relationship Id="rId1" Type="http://schemas.openxmlformats.org/officeDocument/2006/relationships/slideLayout" Target="../slideLayouts/slideLayout7.xml"/><Relationship Id="rId6" Type="http://schemas.openxmlformats.org/officeDocument/2006/relationships/image" Target="../media/image23.wmf"/><Relationship Id="rId11" Type="http://schemas.openxmlformats.org/officeDocument/2006/relationships/image" Target="../media/image25.wmf"/><Relationship Id="rId24" Type="http://schemas.openxmlformats.org/officeDocument/2006/relationships/oleObject" Target="../embeddings/oleObject30.bin"/><Relationship Id="rId32" Type="http://schemas.openxmlformats.org/officeDocument/2006/relationships/oleObject" Target="../embeddings/oleObject34.bin"/><Relationship Id="rId5" Type="http://schemas.openxmlformats.org/officeDocument/2006/relationships/oleObject" Target="../embeddings/oleObject20.bin"/><Relationship Id="rId15" Type="http://schemas.openxmlformats.org/officeDocument/2006/relationships/image" Target="../media/image27.wmf"/><Relationship Id="rId23" Type="http://schemas.openxmlformats.org/officeDocument/2006/relationships/image" Target="../media/image31.wmf"/><Relationship Id="rId28" Type="http://schemas.openxmlformats.org/officeDocument/2006/relationships/oleObject" Target="../embeddings/oleObject32.bin"/><Relationship Id="rId10" Type="http://schemas.openxmlformats.org/officeDocument/2006/relationships/oleObject" Target="../embeddings/oleObject23.bin"/><Relationship Id="rId19" Type="http://schemas.openxmlformats.org/officeDocument/2006/relationships/image" Target="../media/image29.wmf"/><Relationship Id="rId31" Type="http://schemas.openxmlformats.org/officeDocument/2006/relationships/image" Target="../media/image35.wmf"/><Relationship Id="rId4" Type="http://schemas.openxmlformats.org/officeDocument/2006/relationships/image" Target="../media/image22.wmf"/><Relationship Id="rId9" Type="http://schemas.openxmlformats.org/officeDocument/2006/relationships/oleObject" Target="../embeddings/oleObject22.bin"/><Relationship Id="rId14" Type="http://schemas.openxmlformats.org/officeDocument/2006/relationships/oleObject" Target="../embeddings/oleObject25.bin"/><Relationship Id="rId22" Type="http://schemas.openxmlformats.org/officeDocument/2006/relationships/oleObject" Target="../embeddings/oleObject29.bin"/><Relationship Id="rId27" Type="http://schemas.openxmlformats.org/officeDocument/2006/relationships/image" Target="../media/image33.wmf"/><Relationship Id="rId30" Type="http://schemas.openxmlformats.org/officeDocument/2006/relationships/oleObject" Target="../embeddings/oleObject33.bin"/><Relationship Id="rId8"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36.bin"/><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1.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8.e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0.wmf"/><Relationship Id="rId4" Type="http://schemas.openxmlformats.org/officeDocument/2006/relationships/image" Target="../media/image37.emf"/><Relationship Id="rId9"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9.emf"/><Relationship Id="rId18" Type="http://schemas.openxmlformats.org/officeDocument/2006/relationships/oleObject" Target="../embeddings/oleObject50.bin"/><Relationship Id="rId26" Type="http://schemas.openxmlformats.org/officeDocument/2006/relationships/oleObject" Target="../embeddings/oleObject54.bin"/><Relationship Id="rId3" Type="http://schemas.openxmlformats.org/officeDocument/2006/relationships/image" Target="../media/image44.emf"/><Relationship Id="rId21" Type="http://schemas.openxmlformats.org/officeDocument/2006/relationships/image" Target="../media/image53.emf"/><Relationship Id="rId7" Type="http://schemas.openxmlformats.org/officeDocument/2006/relationships/image" Target="../media/image46.emf"/><Relationship Id="rId12" Type="http://schemas.openxmlformats.org/officeDocument/2006/relationships/oleObject" Target="../embeddings/oleObject47.bin"/><Relationship Id="rId17" Type="http://schemas.openxmlformats.org/officeDocument/2006/relationships/image" Target="../media/image51.emf"/><Relationship Id="rId25" Type="http://schemas.openxmlformats.org/officeDocument/2006/relationships/image" Target="../media/image55.emf"/><Relationship Id="rId2" Type="http://schemas.openxmlformats.org/officeDocument/2006/relationships/oleObject" Target="../embeddings/oleObject42.bin"/><Relationship Id="rId16" Type="http://schemas.openxmlformats.org/officeDocument/2006/relationships/oleObject" Target="../embeddings/oleObject49.bin"/><Relationship Id="rId20" Type="http://schemas.openxmlformats.org/officeDocument/2006/relationships/oleObject" Target="../embeddings/oleObject51.bin"/><Relationship Id="rId29" Type="http://schemas.openxmlformats.org/officeDocument/2006/relationships/image" Target="../media/image57.emf"/><Relationship Id="rId1" Type="http://schemas.openxmlformats.org/officeDocument/2006/relationships/slideLayout" Target="../slideLayouts/slideLayout7.xml"/><Relationship Id="rId6" Type="http://schemas.openxmlformats.org/officeDocument/2006/relationships/oleObject" Target="../embeddings/oleObject44.bin"/><Relationship Id="rId11" Type="http://schemas.openxmlformats.org/officeDocument/2006/relationships/image" Target="../media/image48.emf"/><Relationship Id="rId24" Type="http://schemas.openxmlformats.org/officeDocument/2006/relationships/oleObject" Target="../embeddings/oleObject53.bin"/><Relationship Id="rId5" Type="http://schemas.openxmlformats.org/officeDocument/2006/relationships/image" Target="../media/image45.emf"/><Relationship Id="rId15" Type="http://schemas.openxmlformats.org/officeDocument/2006/relationships/image" Target="../media/image50.emf"/><Relationship Id="rId23" Type="http://schemas.openxmlformats.org/officeDocument/2006/relationships/image" Target="../media/image54.emf"/><Relationship Id="rId28" Type="http://schemas.openxmlformats.org/officeDocument/2006/relationships/oleObject" Target="../embeddings/oleObject55.bin"/><Relationship Id="rId10" Type="http://schemas.openxmlformats.org/officeDocument/2006/relationships/oleObject" Target="../embeddings/oleObject46.bin"/><Relationship Id="rId19" Type="http://schemas.openxmlformats.org/officeDocument/2006/relationships/image" Target="../media/image52.emf"/><Relationship Id="rId31" Type="http://schemas.openxmlformats.org/officeDocument/2006/relationships/image" Target="../media/image58.emf"/><Relationship Id="rId4" Type="http://schemas.openxmlformats.org/officeDocument/2006/relationships/oleObject" Target="../embeddings/oleObject43.bin"/><Relationship Id="rId9" Type="http://schemas.openxmlformats.org/officeDocument/2006/relationships/image" Target="../media/image47.emf"/><Relationship Id="rId14" Type="http://schemas.openxmlformats.org/officeDocument/2006/relationships/oleObject" Target="../embeddings/oleObject48.bin"/><Relationship Id="rId22" Type="http://schemas.openxmlformats.org/officeDocument/2006/relationships/oleObject" Target="../embeddings/oleObject52.bin"/><Relationship Id="rId27" Type="http://schemas.openxmlformats.org/officeDocument/2006/relationships/image" Target="../media/image56.emf"/><Relationship Id="rId30" Type="http://schemas.openxmlformats.org/officeDocument/2006/relationships/oleObject" Target="../embeddings/oleObject5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4.emf"/><Relationship Id="rId18" Type="http://schemas.openxmlformats.org/officeDocument/2006/relationships/oleObject" Target="../embeddings/oleObject65.bin"/><Relationship Id="rId3" Type="http://schemas.openxmlformats.org/officeDocument/2006/relationships/image" Target="../media/image59.emf"/><Relationship Id="rId21" Type="http://schemas.openxmlformats.org/officeDocument/2006/relationships/image" Target="../media/image68.emf"/><Relationship Id="rId7" Type="http://schemas.openxmlformats.org/officeDocument/2006/relationships/image" Target="../media/image61.emf"/><Relationship Id="rId12" Type="http://schemas.openxmlformats.org/officeDocument/2006/relationships/oleObject" Target="../embeddings/oleObject62.bin"/><Relationship Id="rId17" Type="http://schemas.openxmlformats.org/officeDocument/2006/relationships/image" Target="../media/image66.emf"/><Relationship Id="rId2" Type="http://schemas.openxmlformats.org/officeDocument/2006/relationships/oleObject" Target="../embeddings/oleObject57.bin"/><Relationship Id="rId16" Type="http://schemas.openxmlformats.org/officeDocument/2006/relationships/oleObject" Target="../embeddings/oleObject64.bin"/><Relationship Id="rId20"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oleObject" Target="../embeddings/oleObject59.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emf"/><Relationship Id="rId23" Type="http://schemas.openxmlformats.org/officeDocument/2006/relationships/image" Target="../media/image69.wmf"/><Relationship Id="rId10" Type="http://schemas.openxmlformats.org/officeDocument/2006/relationships/oleObject" Target="../embeddings/oleObject61.bin"/><Relationship Id="rId19" Type="http://schemas.openxmlformats.org/officeDocument/2006/relationships/image" Target="../media/image67.emf"/><Relationship Id="rId4" Type="http://schemas.openxmlformats.org/officeDocument/2006/relationships/oleObject" Target="../embeddings/oleObject58.bin"/><Relationship Id="rId9" Type="http://schemas.openxmlformats.org/officeDocument/2006/relationships/image" Target="../media/image62.emf"/><Relationship Id="rId14" Type="http://schemas.openxmlformats.org/officeDocument/2006/relationships/oleObject" Target="../embeddings/oleObject63.bin"/><Relationship Id="rId22" Type="http://schemas.openxmlformats.org/officeDocument/2006/relationships/oleObject" Target="../embeddings/oleObject6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5.wmf"/><Relationship Id="rId18" Type="http://schemas.openxmlformats.org/officeDocument/2006/relationships/oleObject" Target="../embeddings/oleObject76.bin"/><Relationship Id="rId3" Type="http://schemas.openxmlformats.org/officeDocument/2006/relationships/image" Target="../media/image70.wmf"/><Relationship Id="rId21" Type="http://schemas.openxmlformats.org/officeDocument/2006/relationships/image" Target="../media/image79.wmf"/><Relationship Id="rId7" Type="http://schemas.openxmlformats.org/officeDocument/2006/relationships/image" Target="../media/image72.wmf"/><Relationship Id="rId12" Type="http://schemas.openxmlformats.org/officeDocument/2006/relationships/oleObject" Target="../embeddings/oleObject73.bin"/><Relationship Id="rId17" Type="http://schemas.openxmlformats.org/officeDocument/2006/relationships/image" Target="../media/image77.wmf"/><Relationship Id="rId2" Type="http://schemas.openxmlformats.org/officeDocument/2006/relationships/oleObject" Target="../embeddings/oleObject68.bin"/><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0.bin"/><Relationship Id="rId11" Type="http://schemas.openxmlformats.org/officeDocument/2006/relationships/image" Target="../media/image74.wmf"/><Relationship Id="rId5" Type="http://schemas.openxmlformats.org/officeDocument/2006/relationships/image" Target="../media/image71.wmf"/><Relationship Id="rId15" Type="http://schemas.openxmlformats.org/officeDocument/2006/relationships/image" Target="../media/image76.wmf"/><Relationship Id="rId10" Type="http://schemas.openxmlformats.org/officeDocument/2006/relationships/oleObject" Target="../embeddings/oleObject72.bin"/><Relationship Id="rId19" Type="http://schemas.openxmlformats.org/officeDocument/2006/relationships/image" Target="../media/image78.wmf"/><Relationship Id="rId4" Type="http://schemas.openxmlformats.org/officeDocument/2006/relationships/oleObject" Target="../embeddings/oleObject69.bin"/><Relationship Id="rId9" Type="http://schemas.openxmlformats.org/officeDocument/2006/relationships/image" Target="../media/image73.wmf"/><Relationship Id="rId14" Type="http://schemas.openxmlformats.org/officeDocument/2006/relationships/oleObject" Target="../embeddings/oleObject7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oleObject" Target="../embeddings/oleObject84.bin"/><Relationship Id="rId3" Type="http://schemas.openxmlformats.org/officeDocument/2006/relationships/image" Target="../media/image80.wmf"/><Relationship Id="rId7" Type="http://schemas.openxmlformats.org/officeDocument/2006/relationships/image" Target="../media/image82.wmf"/><Relationship Id="rId12" Type="http://schemas.openxmlformats.org/officeDocument/2006/relationships/image" Target="../media/image84.wmf"/><Relationship Id="rId2" Type="http://schemas.openxmlformats.org/officeDocument/2006/relationships/oleObject" Target="../embeddings/oleObject78.bin"/><Relationship Id="rId16" Type="http://schemas.openxmlformats.org/officeDocument/2006/relationships/image" Target="../media/image70.wmf"/><Relationship Id="rId1" Type="http://schemas.openxmlformats.org/officeDocument/2006/relationships/slideLayout" Target="../slideLayouts/slideLayout7.xml"/><Relationship Id="rId6" Type="http://schemas.openxmlformats.org/officeDocument/2006/relationships/oleObject" Target="../embeddings/oleObject80.bin"/><Relationship Id="rId11" Type="http://schemas.openxmlformats.org/officeDocument/2006/relationships/oleObject" Target="../embeddings/oleObject83.bin"/><Relationship Id="rId5" Type="http://schemas.openxmlformats.org/officeDocument/2006/relationships/image" Target="../media/image81.wmf"/><Relationship Id="rId15" Type="http://schemas.openxmlformats.org/officeDocument/2006/relationships/oleObject" Target="../embeddings/oleObject85.bin"/><Relationship Id="rId10" Type="http://schemas.openxmlformats.org/officeDocument/2006/relationships/image" Target="../media/image83.wmf"/><Relationship Id="rId4" Type="http://schemas.openxmlformats.org/officeDocument/2006/relationships/oleObject" Target="../embeddings/oleObject79.bin"/><Relationship Id="rId9" Type="http://schemas.openxmlformats.org/officeDocument/2006/relationships/oleObject" Target="../embeddings/oleObject82.bin"/><Relationship Id="rId14" Type="http://schemas.openxmlformats.org/officeDocument/2006/relationships/image" Target="../media/image85.wmf"/></Relationships>
</file>

<file path=ppt/slides/_rels/slide18.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88.jpeg"/><Relationship Id="rId1" Type="http://schemas.openxmlformats.org/officeDocument/2006/relationships/slideLayout" Target="../slideLayouts/slideLayout7.xml"/><Relationship Id="rId4" Type="http://schemas.openxmlformats.org/officeDocument/2006/relationships/image" Target="../media/image90.jpe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oleObject" Target="../embeddings/oleObject92.bin"/><Relationship Id="rId18" Type="http://schemas.openxmlformats.org/officeDocument/2006/relationships/image" Target="../media/image98.wmf"/><Relationship Id="rId3" Type="http://schemas.openxmlformats.org/officeDocument/2006/relationships/image" Target="../media/image91.wmf"/><Relationship Id="rId21" Type="http://schemas.openxmlformats.org/officeDocument/2006/relationships/oleObject" Target="../embeddings/oleObject96.bin"/><Relationship Id="rId7" Type="http://schemas.openxmlformats.org/officeDocument/2006/relationships/image" Target="../media/image93.wmf"/><Relationship Id="rId12" Type="http://schemas.openxmlformats.org/officeDocument/2006/relationships/oleObject" Target="../embeddings/oleObject91.bin"/><Relationship Id="rId17" Type="http://schemas.openxmlformats.org/officeDocument/2006/relationships/oleObject" Target="../embeddings/oleObject94.bin"/><Relationship Id="rId2" Type="http://schemas.openxmlformats.org/officeDocument/2006/relationships/oleObject" Target="../embeddings/oleObject86.bin"/><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slideLayout" Target="../slideLayouts/slideLayout7.xml"/><Relationship Id="rId6" Type="http://schemas.openxmlformats.org/officeDocument/2006/relationships/oleObject" Target="../embeddings/oleObject88.bin"/><Relationship Id="rId11" Type="http://schemas.openxmlformats.org/officeDocument/2006/relationships/image" Target="../media/image95.wmf"/><Relationship Id="rId24" Type="http://schemas.openxmlformats.org/officeDocument/2006/relationships/image" Target="../media/image101.wmf"/><Relationship Id="rId5" Type="http://schemas.openxmlformats.org/officeDocument/2006/relationships/image" Target="../media/image92.wmf"/><Relationship Id="rId15" Type="http://schemas.openxmlformats.org/officeDocument/2006/relationships/oleObject" Target="../embeddings/oleObject93.bin"/><Relationship Id="rId23" Type="http://schemas.openxmlformats.org/officeDocument/2006/relationships/oleObject" Target="../embeddings/oleObject97.bin"/><Relationship Id="rId10" Type="http://schemas.openxmlformats.org/officeDocument/2006/relationships/oleObject" Target="../embeddings/oleObject90.bin"/><Relationship Id="rId19" Type="http://schemas.openxmlformats.org/officeDocument/2006/relationships/oleObject" Target="../embeddings/oleObject95.bin"/><Relationship Id="rId4" Type="http://schemas.openxmlformats.org/officeDocument/2006/relationships/oleObject" Target="../embeddings/oleObject87.bin"/><Relationship Id="rId9" Type="http://schemas.openxmlformats.org/officeDocument/2006/relationships/image" Target="../media/image94.wmf"/><Relationship Id="rId14" Type="http://schemas.openxmlformats.org/officeDocument/2006/relationships/image" Target="../media/image96.wmf"/><Relationship Id="rId22" Type="http://schemas.openxmlformats.org/officeDocument/2006/relationships/image" Target="../media/image100.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98.wmf"/><Relationship Id="rId18" Type="http://schemas.openxmlformats.org/officeDocument/2006/relationships/oleObject" Target="../embeddings/oleObject106.bin"/><Relationship Id="rId3" Type="http://schemas.openxmlformats.org/officeDocument/2006/relationships/image" Target="../media/image102.wmf"/><Relationship Id="rId7" Type="http://schemas.openxmlformats.org/officeDocument/2006/relationships/image" Target="../media/image104.wmf"/><Relationship Id="rId12" Type="http://schemas.openxmlformats.org/officeDocument/2006/relationships/oleObject" Target="../embeddings/oleObject103.bin"/><Relationship Id="rId17" Type="http://schemas.openxmlformats.org/officeDocument/2006/relationships/image" Target="../media/image100.wmf"/><Relationship Id="rId2" Type="http://schemas.openxmlformats.org/officeDocument/2006/relationships/oleObject" Target="../embeddings/oleObject98.bin"/><Relationship Id="rId16"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0.bin"/><Relationship Id="rId11" Type="http://schemas.openxmlformats.org/officeDocument/2006/relationships/image" Target="../media/image97.wmf"/><Relationship Id="rId5" Type="http://schemas.openxmlformats.org/officeDocument/2006/relationships/image" Target="../media/image103.wmf"/><Relationship Id="rId15" Type="http://schemas.openxmlformats.org/officeDocument/2006/relationships/image" Target="../media/image99.wmf"/><Relationship Id="rId10" Type="http://schemas.openxmlformats.org/officeDocument/2006/relationships/oleObject" Target="../embeddings/oleObject102.bin"/><Relationship Id="rId19" Type="http://schemas.openxmlformats.org/officeDocument/2006/relationships/image" Target="../media/image101.wmf"/><Relationship Id="rId4" Type="http://schemas.openxmlformats.org/officeDocument/2006/relationships/oleObject" Target="../embeddings/oleObject99.bin"/><Relationship Id="rId9" Type="http://schemas.openxmlformats.org/officeDocument/2006/relationships/image" Target="../media/image96.wmf"/><Relationship Id="rId14" Type="http://schemas.openxmlformats.org/officeDocument/2006/relationships/oleObject" Target="../embeddings/oleObject10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09.wmf"/><Relationship Id="rId18" Type="http://schemas.openxmlformats.org/officeDocument/2006/relationships/oleObject" Target="../embeddings/oleObject115.bin"/><Relationship Id="rId26" Type="http://schemas.openxmlformats.org/officeDocument/2006/relationships/oleObject" Target="../embeddings/oleObject119.bin"/><Relationship Id="rId3" Type="http://schemas.openxmlformats.org/officeDocument/2006/relationships/image" Target="../media/image105.wmf"/><Relationship Id="rId21" Type="http://schemas.openxmlformats.org/officeDocument/2006/relationships/image" Target="../media/image113.wmf"/><Relationship Id="rId7" Type="http://schemas.openxmlformats.org/officeDocument/2006/relationships/image" Target="../media/image107.wmf"/><Relationship Id="rId12" Type="http://schemas.openxmlformats.org/officeDocument/2006/relationships/oleObject" Target="../embeddings/oleObject112.bin"/><Relationship Id="rId17" Type="http://schemas.openxmlformats.org/officeDocument/2006/relationships/image" Target="../media/image111.wmf"/><Relationship Id="rId25" Type="http://schemas.openxmlformats.org/officeDocument/2006/relationships/image" Target="../media/image115.wmf"/><Relationship Id="rId2" Type="http://schemas.openxmlformats.org/officeDocument/2006/relationships/oleObject" Target="../embeddings/oleObject107.bin"/><Relationship Id="rId16" Type="http://schemas.openxmlformats.org/officeDocument/2006/relationships/oleObject" Target="../embeddings/oleObject114.bin"/><Relationship Id="rId20" Type="http://schemas.openxmlformats.org/officeDocument/2006/relationships/oleObject" Target="../embeddings/oleObject116.bin"/><Relationship Id="rId29" Type="http://schemas.openxmlformats.org/officeDocument/2006/relationships/oleObject" Target="../embeddings/oleObject121.bin"/><Relationship Id="rId1" Type="http://schemas.openxmlformats.org/officeDocument/2006/relationships/slideLayout" Target="../slideLayouts/slideLayout7.xml"/><Relationship Id="rId6" Type="http://schemas.openxmlformats.org/officeDocument/2006/relationships/oleObject" Target="../embeddings/oleObject109.bin"/><Relationship Id="rId11" Type="http://schemas.openxmlformats.org/officeDocument/2006/relationships/image" Target="../media/image108.wmf"/><Relationship Id="rId24" Type="http://schemas.openxmlformats.org/officeDocument/2006/relationships/oleObject" Target="../embeddings/oleObject118.bin"/><Relationship Id="rId32" Type="http://schemas.openxmlformats.org/officeDocument/2006/relationships/image" Target="../media/image118.wmf"/><Relationship Id="rId5" Type="http://schemas.openxmlformats.org/officeDocument/2006/relationships/image" Target="../media/image106.wmf"/><Relationship Id="rId15" Type="http://schemas.openxmlformats.org/officeDocument/2006/relationships/image" Target="../media/image110.wmf"/><Relationship Id="rId23" Type="http://schemas.openxmlformats.org/officeDocument/2006/relationships/image" Target="../media/image114.wmf"/><Relationship Id="rId28" Type="http://schemas.openxmlformats.org/officeDocument/2006/relationships/oleObject" Target="../embeddings/oleObject120.bin"/><Relationship Id="rId10" Type="http://schemas.openxmlformats.org/officeDocument/2006/relationships/oleObject" Target="../embeddings/oleObject111.bin"/><Relationship Id="rId19" Type="http://schemas.openxmlformats.org/officeDocument/2006/relationships/image" Target="../media/image112.wmf"/><Relationship Id="rId31" Type="http://schemas.openxmlformats.org/officeDocument/2006/relationships/oleObject" Target="../embeddings/oleObject122.bin"/><Relationship Id="rId4" Type="http://schemas.openxmlformats.org/officeDocument/2006/relationships/oleObject" Target="../embeddings/oleObject108.bin"/><Relationship Id="rId9" Type="http://schemas.openxmlformats.org/officeDocument/2006/relationships/image" Target="../media/image22.wmf"/><Relationship Id="rId14" Type="http://schemas.openxmlformats.org/officeDocument/2006/relationships/oleObject" Target="../embeddings/oleObject113.bin"/><Relationship Id="rId22" Type="http://schemas.openxmlformats.org/officeDocument/2006/relationships/oleObject" Target="../embeddings/oleObject117.bin"/><Relationship Id="rId27" Type="http://schemas.openxmlformats.org/officeDocument/2006/relationships/image" Target="../media/image116.wmf"/><Relationship Id="rId30" Type="http://schemas.openxmlformats.org/officeDocument/2006/relationships/image" Target="../media/image117.wmf"/></Relationships>
</file>

<file path=ppt/slides/_rels/slide24.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2.wmf"/><Relationship Id="rId3" Type="http://schemas.openxmlformats.org/officeDocument/2006/relationships/image" Target="../media/image119.wmf"/><Relationship Id="rId7" Type="http://schemas.openxmlformats.org/officeDocument/2006/relationships/image" Target="../media/image122.png"/><Relationship Id="rId12" Type="http://schemas.openxmlformats.org/officeDocument/2006/relationships/oleObject" Target="../embeddings/oleObject126.bin"/><Relationship Id="rId2" Type="http://schemas.openxmlformats.org/officeDocument/2006/relationships/oleObject" Target="../embeddings/oleObject123.bin"/><Relationship Id="rId1" Type="http://schemas.openxmlformats.org/officeDocument/2006/relationships/slideLayout" Target="../slideLayouts/slideLayout7.xml"/><Relationship Id="rId11" Type="http://schemas.openxmlformats.org/officeDocument/2006/relationships/image" Target="../media/image121.wmf"/><Relationship Id="rId5" Type="http://schemas.openxmlformats.org/officeDocument/2006/relationships/image" Target="../media/image120.wmf"/><Relationship Id="rId10" Type="http://schemas.openxmlformats.org/officeDocument/2006/relationships/oleObject" Target="../embeddings/oleObject125.bin"/><Relationship Id="rId4" Type="http://schemas.openxmlformats.org/officeDocument/2006/relationships/oleObject" Target="../embeddings/oleObject124.bin"/><Relationship Id="rId9" Type="http://schemas.openxmlformats.org/officeDocument/2006/relationships/image" Target="../media/image124.png"/></Relationships>
</file>

<file path=ppt/slides/_rels/slide25.xml.rels><?xml version="1.0" encoding="UTF-8" standalone="yes"?>
<Relationships xmlns="http://schemas.openxmlformats.org/package/2006/relationships"><Relationship Id="rId13" Type="http://schemas.openxmlformats.org/officeDocument/2006/relationships/image" Target="../media/image128.wmf"/><Relationship Id="rId18" Type="http://schemas.openxmlformats.org/officeDocument/2006/relationships/oleObject" Target="../embeddings/oleObject135.bin"/><Relationship Id="rId26" Type="http://schemas.openxmlformats.org/officeDocument/2006/relationships/oleObject" Target="../embeddings/oleObject139.bin"/><Relationship Id="rId3" Type="http://schemas.openxmlformats.org/officeDocument/2006/relationships/image" Target="../media/image123.wmf"/><Relationship Id="rId21" Type="http://schemas.openxmlformats.org/officeDocument/2006/relationships/image" Target="../media/image132.wmf"/><Relationship Id="rId7" Type="http://schemas.openxmlformats.org/officeDocument/2006/relationships/image" Target="../media/image125.wmf"/><Relationship Id="rId12" Type="http://schemas.openxmlformats.org/officeDocument/2006/relationships/oleObject" Target="../embeddings/oleObject132.bin"/><Relationship Id="rId17" Type="http://schemas.openxmlformats.org/officeDocument/2006/relationships/image" Target="../media/image130.wmf"/><Relationship Id="rId25" Type="http://schemas.openxmlformats.org/officeDocument/2006/relationships/image" Target="../media/image134.wmf"/><Relationship Id="rId33" Type="http://schemas.openxmlformats.org/officeDocument/2006/relationships/image" Target="../media/image70.wmf"/><Relationship Id="rId2" Type="http://schemas.openxmlformats.org/officeDocument/2006/relationships/oleObject" Target="../embeddings/oleObject127.bin"/><Relationship Id="rId16" Type="http://schemas.openxmlformats.org/officeDocument/2006/relationships/oleObject" Target="../embeddings/oleObject134.bin"/><Relationship Id="rId20" Type="http://schemas.openxmlformats.org/officeDocument/2006/relationships/oleObject" Target="../embeddings/oleObject136.bin"/><Relationship Id="rId29" Type="http://schemas.openxmlformats.org/officeDocument/2006/relationships/image" Target="../media/image136.emf"/><Relationship Id="rId1" Type="http://schemas.openxmlformats.org/officeDocument/2006/relationships/slideLayout" Target="../slideLayouts/slideLayout7.xml"/><Relationship Id="rId6" Type="http://schemas.openxmlformats.org/officeDocument/2006/relationships/oleObject" Target="../embeddings/oleObject129.bin"/><Relationship Id="rId11" Type="http://schemas.openxmlformats.org/officeDocument/2006/relationships/image" Target="../media/image127.wmf"/><Relationship Id="rId24" Type="http://schemas.openxmlformats.org/officeDocument/2006/relationships/oleObject" Target="../embeddings/oleObject138.bin"/><Relationship Id="rId32" Type="http://schemas.openxmlformats.org/officeDocument/2006/relationships/oleObject" Target="../embeddings/oleObject142.bin"/><Relationship Id="rId5" Type="http://schemas.openxmlformats.org/officeDocument/2006/relationships/image" Target="../media/image124.wmf"/><Relationship Id="rId15" Type="http://schemas.openxmlformats.org/officeDocument/2006/relationships/image" Target="../media/image129.wmf"/><Relationship Id="rId23" Type="http://schemas.openxmlformats.org/officeDocument/2006/relationships/image" Target="../media/image133.wmf"/><Relationship Id="rId28" Type="http://schemas.openxmlformats.org/officeDocument/2006/relationships/oleObject" Target="../embeddings/oleObject140.bin"/><Relationship Id="rId10" Type="http://schemas.openxmlformats.org/officeDocument/2006/relationships/oleObject" Target="../embeddings/oleObject131.bin"/><Relationship Id="rId19" Type="http://schemas.openxmlformats.org/officeDocument/2006/relationships/image" Target="../media/image131.wmf"/><Relationship Id="rId31" Type="http://schemas.openxmlformats.org/officeDocument/2006/relationships/image" Target="../media/image116.wmf"/><Relationship Id="rId4" Type="http://schemas.openxmlformats.org/officeDocument/2006/relationships/oleObject" Target="../embeddings/oleObject128.bin"/><Relationship Id="rId9" Type="http://schemas.openxmlformats.org/officeDocument/2006/relationships/image" Target="../media/image126.wmf"/><Relationship Id="rId14" Type="http://schemas.openxmlformats.org/officeDocument/2006/relationships/oleObject" Target="../embeddings/oleObject133.bin"/><Relationship Id="rId22" Type="http://schemas.openxmlformats.org/officeDocument/2006/relationships/oleObject" Target="../embeddings/oleObject137.bin"/><Relationship Id="rId27" Type="http://schemas.openxmlformats.org/officeDocument/2006/relationships/image" Target="../media/image135.wmf"/><Relationship Id="rId30" Type="http://schemas.openxmlformats.org/officeDocument/2006/relationships/oleObject" Target="../embeddings/oleObject141.bin"/><Relationship Id="rId8" Type="http://schemas.openxmlformats.org/officeDocument/2006/relationships/oleObject" Target="../embeddings/oleObject130.bin"/></Relationships>
</file>

<file path=ppt/slides/_rels/slide26.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50.bin"/><Relationship Id="rId18" Type="http://schemas.openxmlformats.org/officeDocument/2006/relationships/oleObject" Target="../embeddings/oleObject153.bin"/><Relationship Id="rId3" Type="http://schemas.openxmlformats.org/officeDocument/2006/relationships/image" Target="../media/image137.wmf"/><Relationship Id="rId21" Type="http://schemas.openxmlformats.org/officeDocument/2006/relationships/image" Target="../media/image144.wmf"/><Relationship Id="rId7" Type="http://schemas.openxmlformats.org/officeDocument/2006/relationships/oleObject" Target="../embeddings/oleObject146.bin"/><Relationship Id="rId12" Type="http://schemas.openxmlformats.org/officeDocument/2006/relationships/oleObject" Target="../embeddings/oleObject149.bin"/><Relationship Id="rId17" Type="http://schemas.openxmlformats.org/officeDocument/2006/relationships/image" Target="../media/image142.wmf"/><Relationship Id="rId2" Type="http://schemas.openxmlformats.org/officeDocument/2006/relationships/oleObject" Target="../embeddings/oleObject143.bin"/><Relationship Id="rId16" Type="http://schemas.openxmlformats.org/officeDocument/2006/relationships/oleObject" Target="../embeddings/oleObject152.bin"/><Relationship Id="rId20" Type="http://schemas.openxmlformats.org/officeDocument/2006/relationships/oleObject" Target="../embeddings/oleObject154.bin"/><Relationship Id="rId1" Type="http://schemas.openxmlformats.org/officeDocument/2006/relationships/slideLayout" Target="../slideLayouts/slideLayout7.xml"/><Relationship Id="rId6" Type="http://schemas.openxmlformats.org/officeDocument/2006/relationships/oleObject" Target="../embeddings/oleObject145.bin"/><Relationship Id="rId11" Type="http://schemas.openxmlformats.org/officeDocument/2006/relationships/image" Target="../media/image140.wmf"/><Relationship Id="rId5" Type="http://schemas.openxmlformats.org/officeDocument/2006/relationships/image" Target="../media/image138.wmf"/><Relationship Id="rId15" Type="http://schemas.openxmlformats.org/officeDocument/2006/relationships/oleObject" Target="../embeddings/oleObject151.bin"/><Relationship Id="rId10" Type="http://schemas.openxmlformats.org/officeDocument/2006/relationships/oleObject" Target="../embeddings/oleObject148.bin"/><Relationship Id="rId19" Type="http://schemas.openxmlformats.org/officeDocument/2006/relationships/image" Target="../media/image143.wmf"/><Relationship Id="rId4" Type="http://schemas.openxmlformats.org/officeDocument/2006/relationships/oleObject" Target="../embeddings/oleObject144.bin"/><Relationship Id="rId9" Type="http://schemas.openxmlformats.org/officeDocument/2006/relationships/oleObject" Target="../embeddings/oleObject147.bin"/><Relationship Id="rId14" Type="http://schemas.openxmlformats.org/officeDocument/2006/relationships/image" Target="../media/image141.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58.bin"/><Relationship Id="rId3" Type="http://schemas.openxmlformats.org/officeDocument/2006/relationships/image" Target="../media/image145.wmf"/><Relationship Id="rId7" Type="http://schemas.openxmlformats.org/officeDocument/2006/relationships/image" Target="../media/image147.wmf"/><Relationship Id="rId2" Type="http://schemas.openxmlformats.org/officeDocument/2006/relationships/oleObject" Target="../embeddings/oleObject155.bin"/><Relationship Id="rId1" Type="http://schemas.openxmlformats.org/officeDocument/2006/relationships/slideLayout" Target="../slideLayouts/slideLayout7.xml"/><Relationship Id="rId6" Type="http://schemas.openxmlformats.org/officeDocument/2006/relationships/oleObject" Target="../embeddings/oleObject157.bin"/><Relationship Id="rId5" Type="http://schemas.openxmlformats.org/officeDocument/2006/relationships/image" Target="../media/image146.wmf"/><Relationship Id="rId4" Type="http://schemas.openxmlformats.org/officeDocument/2006/relationships/oleObject" Target="../embeddings/oleObject156.bin"/><Relationship Id="rId9" Type="http://schemas.openxmlformats.org/officeDocument/2006/relationships/image" Target="../media/image148.wmf"/></Relationships>
</file>

<file path=ppt/slides/_rels/slide28.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64.bin"/><Relationship Id="rId18" Type="http://schemas.openxmlformats.org/officeDocument/2006/relationships/image" Target="../media/image156.wmf"/><Relationship Id="rId26" Type="http://schemas.openxmlformats.org/officeDocument/2006/relationships/image" Target="../media/image160.wmf"/><Relationship Id="rId3" Type="http://schemas.openxmlformats.org/officeDocument/2006/relationships/oleObject" Target="../embeddings/oleObject159.bin"/><Relationship Id="rId21" Type="http://schemas.openxmlformats.org/officeDocument/2006/relationships/oleObject" Target="../embeddings/oleObject168.bin"/><Relationship Id="rId7" Type="http://schemas.openxmlformats.org/officeDocument/2006/relationships/oleObject" Target="../embeddings/oleObject161.bin"/><Relationship Id="rId12" Type="http://schemas.openxmlformats.org/officeDocument/2006/relationships/image" Target="../media/image153.wmf"/><Relationship Id="rId17" Type="http://schemas.openxmlformats.org/officeDocument/2006/relationships/oleObject" Target="../embeddings/oleObject166.bin"/><Relationship Id="rId25" Type="http://schemas.openxmlformats.org/officeDocument/2006/relationships/oleObject" Target="../embeddings/oleObject170.bin"/><Relationship Id="rId2" Type="http://schemas.openxmlformats.org/officeDocument/2006/relationships/notesSlide" Target="../notesSlides/notesSlide9.xml"/><Relationship Id="rId16" Type="http://schemas.openxmlformats.org/officeDocument/2006/relationships/image" Target="../media/image155.wmf"/><Relationship Id="rId20" Type="http://schemas.openxmlformats.org/officeDocument/2006/relationships/image" Target="../media/image157.wmf"/><Relationship Id="rId29" Type="http://schemas.openxmlformats.org/officeDocument/2006/relationships/oleObject" Target="../embeddings/oleObject172.bin"/><Relationship Id="rId1" Type="http://schemas.openxmlformats.org/officeDocument/2006/relationships/slideLayout" Target="../slideLayouts/slideLayout7.xml"/><Relationship Id="rId6" Type="http://schemas.openxmlformats.org/officeDocument/2006/relationships/image" Target="../media/image150.wmf"/><Relationship Id="rId11" Type="http://schemas.openxmlformats.org/officeDocument/2006/relationships/oleObject" Target="../embeddings/oleObject163.bin"/><Relationship Id="rId24" Type="http://schemas.openxmlformats.org/officeDocument/2006/relationships/image" Target="../media/image159.wmf"/><Relationship Id="rId5" Type="http://schemas.openxmlformats.org/officeDocument/2006/relationships/oleObject" Target="../embeddings/oleObject160.bin"/><Relationship Id="rId15" Type="http://schemas.openxmlformats.org/officeDocument/2006/relationships/oleObject" Target="../embeddings/oleObject165.bin"/><Relationship Id="rId23" Type="http://schemas.openxmlformats.org/officeDocument/2006/relationships/oleObject" Target="../embeddings/oleObject169.bin"/><Relationship Id="rId28" Type="http://schemas.openxmlformats.org/officeDocument/2006/relationships/image" Target="../media/image161.wmf"/><Relationship Id="rId10" Type="http://schemas.openxmlformats.org/officeDocument/2006/relationships/image" Target="../media/image152.wmf"/><Relationship Id="rId19" Type="http://schemas.openxmlformats.org/officeDocument/2006/relationships/oleObject" Target="../embeddings/oleObject167.bin"/><Relationship Id="rId4" Type="http://schemas.openxmlformats.org/officeDocument/2006/relationships/image" Target="../media/image149.wmf"/><Relationship Id="rId9" Type="http://schemas.openxmlformats.org/officeDocument/2006/relationships/oleObject" Target="../embeddings/oleObject162.bin"/><Relationship Id="rId14" Type="http://schemas.openxmlformats.org/officeDocument/2006/relationships/image" Target="../media/image154.wmf"/><Relationship Id="rId22" Type="http://schemas.openxmlformats.org/officeDocument/2006/relationships/image" Target="../media/image158.wmf"/><Relationship Id="rId27" Type="http://schemas.openxmlformats.org/officeDocument/2006/relationships/oleObject" Target="../embeddings/oleObject171.bin"/><Relationship Id="rId30" Type="http://schemas.openxmlformats.org/officeDocument/2006/relationships/image" Target="../media/image162.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image" Target="../media/image167.wmf"/><Relationship Id="rId3" Type="http://schemas.openxmlformats.org/officeDocument/2006/relationships/image" Target="../media/image163.wmf"/><Relationship Id="rId7" Type="http://schemas.openxmlformats.org/officeDocument/2006/relationships/image" Target="../media/image164.wmf"/><Relationship Id="rId12" Type="http://schemas.openxmlformats.org/officeDocument/2006/relationships/oleObject" Target="../embeddings/oleObject178.bin"/><Relationship Id="rId2" Type="http://schemas.openxmlformats.org/officeDocument/2006/relationships/oleObject" Target="../embeddings/oleObject173.bin"/><Relationship Id="rId1" Type="http://schemas.openxmlformats.org/officeDocument/2006/relationships/slideLayout" Target="../slideLayouts/slideLayout7.xml"/><Relationship Id="rId6" Type="http://schemas.openxmlformats.org/officeDocument/2006/relationships/oleObject" Target="../embeddings/oleObject175.bin"/><Relationship Id="rId11" Type="http://schemas.openxmlformats.org/officeDocument/2006/relationships/image" Target="../media/image166.wmf"/><Relationship Id="rId5" Type="http://schemas.openxmlformats.org/officeDocument/2006/relationships/image" Target="../media/image70.wmf"/><Relationship Id="rId15" Type="http://schemas.openxmlformats.org/officeDocument/2006/relationships/image" Target="../media/image168.wmf"/><Relationship Id="rId10" Type="http://schemas.openxmlformats.org/officeDocument/2006/relationships/oleObject" Target="../embeddings/oleObject177.bin"/><Relationship Id="rId4" Type="http://schemas.openxmlformats.org/officeDocument/2006/relationships/oleObject" Target="../embeddings/oleObject174.bin"/><Relationship Id="rId9" Type="http://schemas.openxmlformats.org/officeDocument/2006/relationships/image" Target="../media/image165.wmf"/><Relationship Id="rId14" Type="http://schemas.openxmlformats.org/officeDocument/2006/relationships/oleObject" Target="../embeddings/oleObject179.bin"/></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emf"/><Relationship Id="rId9" Type="http://schemas.openxmlformats.org/officeDocument/2006/relationships/oleObject" Target="../embeddings/oleObject12.bin"/><Relationship Id="rId14" Type="http://schemas.openxmlformats.org/officeDocument/2006/relationships/image" Target="../media/image14.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3.bin"/><Relationship Id="rId13" Type="http://schemas.openxmlformats.org/officeDocument/2006/relationships/image" Target="../media/image173.wmf"/><Relationship Id="rId18" Type="http://schemas.openxmlformats.org/officeDocument/2006/relationships/oleObject" Target="../embeddings/oleObject188.bin"/><Relationship Id="rId3" Type="http://schemas.openxmlformats.org/officeDocument/2006/relationships/oleObject" Target="../embeddings/oleObject180.bin"/><Relationship Id="rId21" Type="http://schemas.openxmlformats.org/officeDocument/2006/relationships/image" Target="../media/image177.wmf"/><Relationship Id="rId7" Type="http://schemas.openxmlformats.org/officeDocument/2006/relationships/image" Target="../media/image170.wmf"/><Relationship Id="rId12" Type="http://schemas.openxmlformats.org/officeDocument/2006/relationships/oleObject" Target="../embeddings/oleObject185.bin"/><Relationship Id="rId17" Type="http://schemas.openxmlformats.org/officeDocument/2006/relationships/image" Target="../media/image175.wmf"/><Relationship Id="rId2" Type="http://schemas.openxmlformats.org/officeDocument/2006/relationships/notesSlide" Target="../notesSlides/notesSlide10.xml"/><Relationship Id="rId16" Type="http://schemas.openxmlformats.org/officeDocument/2006/relationships/oleObject" Target="../embeddings/oleObject187.bin"/><Relationship Id="rId20" Type="http://schemas.openxmlformats.org/officeDocument/2006/relationships/oleObject" Target="../embeddings/oleObject189.bin"/><Relationship Id="rId1" Type="http://schemas.openxmlformats.org/officeDocument/2006/relationships/slideLayout" Target="../slideLayouts/slideLayout7.xml"/><Relationship Id="rId6" Type="http://schemas.openxmlformats.org/officeDocument/2006/relationships/oleObject" Target="../embeddings/oleObject182.bin"/><Relationship Id="rId11" Type="http://schemas.openxmlformats.org/officeDocument/2006/relationships/image" Target="../media/image172.wmf"/><Relationship Id="rId5" Type="http://schemas.openxmlformats.org/officeDocument/2006/relationships/oleObject" Target="../embeddings/oleObject181.bin"/><Relationship Id="rId15" Type="http://schemas.openxmlformats.org/officeDocument/2006/relationships/image" Target="../media/image174.wmf"/><Relationship Id="rId10" Type="http://schemas.openxmlformats.org/officeDocument/2006/relationships/oleObject" Target="../embeddings/oleObject184.bin"/><Relationship Id="rId19" Type="http://schemas.openxmlformats.org/officeDocument/2006/relationships/image" Target="../media/image176.wmf"/><Relationship Id="rId4" Type="http://schemas.openxmlformats.org/officeDocument/2006/relationships/image" Target="../media/image169.wmf"/><Relationship Id="rId9" Type="http://schemas.openxmlformats.org/officeDocument/2006/relationships/image" Target="../media/image171.wmf"/><Relationship Id="rId14" Type="http://schemas.openxmlformats.org/officeDocument/2006/relationships/oleObject" Target="../embeddings/oleObject186.bin"/></Relationships>
</file>

<file path=ppt/slides/_rels/slide31.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195.bin"/><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82.w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9.w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93.bin"/><Relationship Id="rId14" Type="http://schemas.openxmlformats.org/officeDocument/2006/relationships/image" Target="../media/image183.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99.bin"/><Relationship Id="rId13" Type="http://schemas.openxmlformats.org/officeDocument/2006/relationships/image" Target="../media/image189.wmf"/><Relationship Id="rId3" Type="http://schemas.openxmlformats.org/officeDocument/2006/relationships/image" Target="../media/image184.wmf"/><Relationship Id="rId7" Type="http://schemas.openxmlformats.org/officeDocument/2006/relationships/image" Target="../media/image186.wmf"/><Relationship Id="rId12" Type="http://schemas.openxmlformats.org/officeDocument/2006/relationships/oleObject" Target="../embeddings/oleObject201.bin"/><Relationship Id="rId17" Type="http://schemas.openxmlformats.org/officeDocument/2006/relationships/image" Target="../media/image191.emf"/><Relationship Id="rId2" Type="http://schemas.openxmlformats.org/officeDocument/2006/relationships/oleObject" Target="../embeddings/oleObject196.bin"/><Relationship Id="rId16" Type="http://schemas.openxmlformats.org/officeDocument/2006/relationships/oleObject" Target="../embeddings/oleObject203.bin"/><Relationship Id="rId1" Type="http://schemas.openxmlformats.org/officeDocument/2006/relationships/slideLayout" Target="../slideLayouts/slideLayout7.xml"/><Relationship Id="rId6" Type="http://schemas.openxmlformats.org/officeDocument/2006/relationships/oleObject" Target="../embeddings/oleObject198.bin"/><Relationship Id="rId11" Type="http://schemas.openxmlformats.org/officeDocument/2006/relationships/image" Target="../media/image188.wmf"/><Relationship Id="rId5" Type="http://schemas.openxmlformats.org/officeDocument/2006/relationships/image" Target="../media/image185.wmf"/><Relationship Id="rId15" Type="http://schemas.openxmlformats.org/officeDocument/2006/relationships/image" Target="../media/image190.wmf"/><Relationship Id="rId10" Type="http://schemas.openxmlformats.org/officeDocument/2006/relationships/oleObject" Target="../embeddings/oleObject200.bin"/><Relationship Id="rId4" Type="http://schemas.openxmlformats.org/officeDocument/2006/relationships/oleObject" Target="../embeddings/oleObject197.bin"/><Relationship Id="rId9" Type="http://schemas.openxmlformats.org/officeDocument/2006/relationships/image" Target="../media/image187.wmf"/><Relationship Id="rId14" Type="http://schemas.openxmlformats.org/officeDocument/2006/relationships/oleObject" Target="../embeddings/oleObject20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07.bin"/><Relationship Id="rId13" Type="http://schemas.openxmlformats.org/officeDocument/2006/relationships/image" Target="../media/image196.wmf"/><Relationship Id="rId18" Type="http://schemas.openxmlformats.org/officeDocument/2006/relationships/oleObject" Target="../embeddings/oleObject212.bin"/><Relationship Id="rId3" Type="http://schemas.openxmlformats.org/officeDocument/2006/relationships/image" Target="../media/image192.wmf"/><Relationship Id="rId21" Type="http://schemas.openxmlformats.org/officeDocument/2006/relationships/image" Target="../media/image200.emf"/><Relationship Id="rId7" Type="http://schemas.openxmlformats.org/officeDocument/2006/relationships/image" Target="../media/image194.emf"/><Relationship Id="rId12" Type="http://schemas.openxmlformats.org/officeDocument/2006/relationships/oleObject" Target="../embeddings/oleObject209.bin"/><Relationship Id="rId17" Type="http://schemas.openxmlformats.org/officeDocument/2006/relationships/image" Target="../media/image198.emf"/><Relationship Id="rId2" Type="http://schemas.openxmlformats.org/officeDocument/2006/relationships/oleObject" Target="../embeddings/oleObject204.bin"/><Relationship Id="rId16" Type="http://schemas.openxmlformats.org/officeDocument/2006/relationships/oleObject" Target="../embeddings/oleObject211.bin"/><Relationship Id="rId20" Type="http://schemas.openxmlformats.org/officeDocument/2006/relationships/oleObject" Target="../embeddings/oleObject213.bin"/><Relationship Id="rId1" Type="http://schemas.openxmlformats.org/officeDocument/2006/relationships/slideLayout" Target="../slideLayouts/slideLayout7.xml"/><Relationship Id="rId6" Type="http://schemas.openxmlformats.org/officeDocument/2006/relationships/oleObject" Target="../embeddings/oleObject206.bin"/><Relationship Id="rId11" Type="http://schemas.openxmlformats.org/officeDocument/2006/relationships/image" Target="../media/image185.wmf"/><Relationship Id="rId5" Type="http://schemas.openxmlformats.org/officeDocument/2006/relationships/image" Target="../media/image193.wmf"/><Relationship Id="rId15" Type="http://schemas.openxmlformats.org/officeDocument/2006/relationships/image" Target="../media/image197.wmf"/><Relationship Id="rId23" Type="http://schemas.openxmlformats.org/officeDocument/2006/relationships/image" Target="../media/image189.png"/><Relationship Id="rId10" Type="http://schemas.openxmlformats.org/officeDocument/2006/relationships/oleObject" Target="../embeddings/oleObject208.bin"/><Relationship Id="rId19" Type="http://schemas.openxmlformats.org/officeDocument/2006/relationships/image" Target="../media/image199.emf"/><Relationship Id="rId4" Type="http://schemas.openxmlformats.org/officeDocument/2006/relationships/oleObject" Target="../embeddings/oleObject205.bin"/><Relationship Id="rId9" Type="http://schemas.openxmlformats.org/officeDocument/2006/relationships/image" Target="../media/image195.wmf"/><Relationship Id="rId14" Type="http://schemas.openxmlformats.org/officeDocument/2006/relationships/oleObject" Target="../embeddings/oleObject210.bin"/></Relationships>
</file>

<file path=ppt/slides/_rels/slide34.xml.rels><?xml version="1.0" encoding="UTF-8" standalone="yes"?>
<Relationships xmlns="http://schemas.openxmlformats.org/package/2006/relationships"><Relationship Id="rId8" Type="http://schemas.openxmlformats.org/officeDocument/2006/relationships/image" Target="../media/image203.emf"/><Relationship Id="rId13" Type="http://schemas.openxmlformats.org/officeDocument/2006/relationships/oleObject" Target="../embeddings/oleObject219.bin"/><Relationship Id="rId18" Type="http://schemas.openxmlformats.org/officeDocument/2006/relationships/image" Target="../media/image208.emf"/><Relationship Id="rId3" Type="http://schemas.openxmlformats.org/officeDocument/2006/relationships/oleObject" Target="../embeddings/oleObject214.bin"/><Relationship Id="rId21" Type="http://schemas.openxmlformats.org/officeDocument/2006/relationships/oleObject" Target="../embeddings/oleObject223.bin"/><Relationship Id="rId7" Type="http://schemas.openxmlformats.org/officeDocument/2006/relationships/oleObject" Target="../embeddings/oleObject216.bin"/><Relationship Id="rId12" Type="http://schemas.openxmlformats.org/officeDocument/2006/relationships/image" Target="../media/image205.emf"/><Relationship Id="rId17" Type="http://schemas.openxmlformats.org/officeDocument/2006/relationships/oleObject" Target="../embeddings/oleObject221.bin"/><Relationship Id="rId2" Type="http://schemas.openxmlformats.org/officeDocument/2006/relationships/notesSlide" Target="../notesSlides/notesSlide12.xml"/><Relationship Id="rId16" Type="http://schemas.openxmlformats.org/officeDocument/2006/relationships/image" Target="../media/image207.emf"/><Relationship Id="rId20" Type="http://schemas.openxmlformats.org/officeDocument/2006/relationships/image" Target="../media/image209.emf"/><Relationship Id="rId1" Type="http://schemas.openxmlformats.org/officeDocument/2006/relationships/slideLayout" Target="../slideLayouts/slideLayout7.xml"/><Relationship Id="rId6" Type="http://schemas.openxmlformats.org/officeDocument/2006/relationships/image" Target="../media/image202.emf"/><Relationship Id="rId11" Type="http://schemas.openxmlformats.org/officeDocument/2006/relationships/oleObject" Target="../embeddings/oleObject218.bin"/><Relationship Id="rId5" Type="http://schemas.openxmlformats.org/officeDocument/2006/relationships/oleObject" Target="../embeddings/oleObject215.bin"/><Relationship Id="rId15" Type="http://schemas.openxmlformats.org/officeDocument/2006/relationships/oleObject" Target="../embeddings/oleObject220.bin"/><Relationship Id="rId23" Type="http://schemas.openxmlformats.org/officeDocument/2006/relationships/hyperlink" Target="&#31532;&#19971;&#31456;&#32451;&#20064;.ppt" TargetMode="External"/><Relationship Id="rId10" Type="http://schemas.openxmlformats.org/officeDocument/2006/relationships/image" Target="../media/image204.emf"/><Relationship Id="rId19" Type="http://schemas.openxmlformats.org/officeDocument/2006/relationships/oleObject" Target="../embeddings/oleObject222.bin"/><Relationship Id="rId4" Type="http://schemas.openxmlformats.org/officeDocument/2006/relationships/image" Target="../media/image201.emf"/><Relationship Id="rId9" Type="http://schemas.openxmlformats.org/officeDocument/2006/relationships/oleObject" Target="../embeddings/oleObject217.bin"/><Relationship Id="rId14" Type="http://schemas.openxmlformats.org/officeDocument/2006/relationships/image" Target="../media/image206.emf"/><Relationship Id="rId22" Type="http://schemas.openxmlformats.org/officeDocument/2006/relationships/image" Target="../media/image210.emf"/></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9"/>
          <p:cNvGrpSpPr>
            <a:grpSpLocks/>
          </p:cNvGrpSpPr>
          <p:nvPr/>
        </p:nvGrpSpPr>
        <p:grpSpPr bwMode="auto">
          <a:xfrm>
            <a:off x="0" y="74613"/>
            <a:ext cx="9144000" cy="766762"/>
            <a:chOff x="0" y="47"/>
            <a:chExt cx="5760" cy="483"/>
          </a:xfrm>
        </p:grpSpPr>
        <p:sp>
          <p:nvSpPr>
            <p:cNvPr id="2091" name="Rectangle 30"/>
            <p:cNvSpPr>
              <a:spLocks noChangeArrowheads="1"/>
            </p:cNvSpPr>
            <p:nvPr/>
          </p:nvSpPr>
          <p:spPr bwMode="auto">
            <a:xfrm>
              <a:off x="0" y="47"/>
              <a:ext cx="5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l" defTabSz="762000">
                <a:spcBef>
                  <a:spcPct val="20000"/>
                </a:spcBef>
                <a:buChar char="•"/>
                <a:defRPr kumimoji="1" sz="3200">
                  <a:solidFill>
                    <a:schemeClr val="tx1"/>
                  </a:solidFill>
                  <a:latin typeface="Times New Roman" pitchFamily="18" charset="0"/>
                  <a:ea typeface="宋体" pitchFamily="2" charset="-122"/>
                </a:defRPr>
              </a:lvl1pPr>
              <a:lvl2pPr marL="742950" indent="-285750" algn="l" defTabSz="762000">
                <a:spcBef>
                  <a:spcPct val="20000"/>
                </a:spcBef>
                <a:buChar char="–"/>
                <a:defRPr kumimoji="1" sz="2800">
                  <a:solidFill>
                    <a:schemeClr val="tx1"/>
                  </a:solidFill>
                  <a:latin typeface="Times New Roman" pitchFamily="18" charset="0"/>
                  <a:ea typeface="宋体" pitchFamily="2" charset="-122"/>
                </a:defRPr>
              </a:lvl2pPr>
              <a:lvl3pPr marL="1143000" indent="-228600" algn="l" defTabSz="762000">
                <a:spcBef>
                  <a:spcPct val="20000"/>
                </a:spcBef>
                <a:buChar char="•"/>
                <a:defRPr kumimoji="1" sz="2400">
                  <a:solidFill>
                    <a:schemeClr val="tx1"/>
                  </a:solidFill>
                  <a:latin typeface="Times New Roman" pitchFamily="18" charset="0"/>
                  <a:ea typeface="宋体" pitchFamily="2" charset="-122"/>
                </a:defRPr>
              </a:lvl3pPr>
              <a:lvl4pPr marL="1600200" indent="-228600" algn="l" defTabSz="762000">
                <a:spcBef>
                  <a:spcPct val="20000"/>
                </a:spcBef>
                <a:buChar char="–"/>
                <a:defRPr kumimoji="1" sz="2000">
                  <a:solidFill>
                    <a:schemeClr val="tx1"/>
                  </a:solidFill>
                  <a:latin typeface="Times New Roman" pitchFamily="18" charset="0"/>
                  <a:ea typeface="宋体" pitchFamily="2" charset="-122"/>
                </a:defRPr>
              </a:lvl4pPr>
              <a:lvl5pPr marL="2057400" indent="-228600" algn="l"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3600" dirty="0">
                  <a:solidFill>
                    <a:srgbClr val="CC3300"/>
                  </a:solidFill>
                  <a:latin typeface="宋体" pitchFamily="2" charset="-122"/>
                </a:rPr>
                <a:t>§3.5 </a:t>
              </a:r>
              <a:r>
                <a:rPr lang="zh-CN" altLang="en-US" sz="3600" dirty="0">
                  <a:solidFill>
                    <a:srgbClr val="CC3300"/>
                  </a:solidFill>
                  <a:latin typeface="宋体" pitchFamily="2" charset="-122"/>
                </a:rPr>
                <a:t>洛伦兹力和安培力</a:t>
              </a:r>
            </a:p>
          </p:txBody>
        </p:sp>
        <p:sp>
          <p:nvSpPr>
            <p:cNvPr id="2092" name="Rectangle 31"/>
            <p:cNvSpPr>
              <a:spLocks noChangeArrowheads="1"/>
            </p:cNvSpPr>
            <p:nvPr/>
          </p:nvSpPr>
          <p:spPr bwMode="auto">
            <a:xfrm>
              <a:off x="0" y="482"/>
              <a:ext cx="5760" cy="48"/>
            </a:xfrm>
            <a:prstGeom prst="rect">
              <a:avLst/>
            </a:prstGeom>
            <a:gradFill rotWithShape="0">
              <a:gsLst>
                <a:gs pos="0">
                  <a:srgbClr val="FFFFCC"/>
                </a:gs>
                <a:gs pos="50000">
                  <a:srgbClr val="FFCC00"/>
                </a:gs>
                <a:gs pos="100000">
                  <a:srgbClr val="FFFFCC"/>
                </a:gs>
              </a:gsLst>
              <a:lin ang="5400000" scaled="1"/>
            </a:gradFill>
            <a:ln w="317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114760" name="Rectangle 72"/>
          <p:cNvSpPr>
            <a:spLocks noChangeArrowheads="1"/>
          </p:cNvSpPr>
          <p:nvPr/>
        </p:nvSpPr>
        <p:spPr bwMode="auto">
          <a:xfrm>
            <a:off x="6373813" y="973138"/>
            <a:ext cx="2590800" cy="2743200"/>
          </a:xfrm>
          <a:prstGeom prst="rect">
            <a:avLst/>
          </a:prstGeom>
          <a:noFill/>
          <a:ln w="9525">
            <a:solidFill>
              <a:srgbClr val="FF99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4761" name="Text Box 73"/>
          <p:cNvSpPr txBox="1">
            <a:spLocks noChangeArrowheads="1"/>
          </p:cNvSpPr>
          <p:nvPr/>
        </p:nvSpPr>
        <p:spPr bwMode="auto">
          <a:xfrm>
            <a:off x="539750" y="1700213"/>
            <a:ext cx="8604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a:solidFill>
                  <a:srgbClr val="CC3300"/>
                </a:solidFill>
              </a:rPr>
              <a:t>洛仑兹力</a:t>
            </a:r>
            <a:endParaRPr lang="zh-CN" altLang="en-US" sz="2800">
              <a:solidFill>
                <a:schemeClr val="accent2"/>
              </a:solidFill>
            </a:endParaRPr>
          </a:p>
        </p:txBody>
      </p:sp>
      <p:graphicFrame>
        <p:nvGraphicFramePr>
          <p:cNvPr id="114762" name="Object 74"/>
          <p:cNvGraphicFramePr>
            <a:graphicFrameLocks noChangeAspect="1"/>
          </p:cNvGraphicFramePr>
          <p:nvPr/>
        </p:nvGraphicFramePr>
        <p:xfrm>
          <a:off x="1042988" y="2568575"/>
          <a:ext cx="1963737" cy="571500"/>
        </p:xfrm>
        <a:graphic>
          <a:graphicData uri="http://schemas.openxmlformats.org/presentationml/2006/ole">
            <mc:AlternateContent xmlns:mc="http://schemas.openxmlformats.org/markup-compatibility/2006">
              <mc:Choice xmlns:v="urn:schemas-microsoft-com:vml" Requires="v">
                <p:oleObj name="公式" r:id="rId4" imgW="761940" imgH="171450" progId="Equation.3">
                  <p:embed/>
                </p:oleObj>
              </mc:Choice>
              <mc:Fallback>
                <p:oleObj name="公式" r:id="rId4" imgW="761940" imgH="171450" progId="Equation.3">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568575"/>
                        <a:ext cx="1963737"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63" name="Text Box 75"/>
          <p:cNvSpPr txBox="1">
            <a:spLocks noChangeArrowheads="1"/>
          </p:cNvSpPr>
          <p:nvPr/>
        </p:nvSpPr>
        <p:spPr bwMode="auto">
          <a:xfrm>
            <a:off x="3848100" y="25685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磁力</a:t>
            </a:r>
          </a:p>
        </p:txBody>
      </p:sp>
      <p:sp>
        <p:nvSpPr>
          <p:cNvPr id="114764" name="Text Box 76"/>
          <p:cNvSpPr txBox="1">
            <a:spLocks noChangeArrowheads="1"/>
          </p:cNvSpPr>
          <p:nvPr/>
        </p:nvSpPr>
        <p:spPr bwMode="auto">
          <a:xfrm>
            <a:off x="323850" y="1052513"/>
            <a:ext cx="6097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一、带电粒子在磁场中的运动      </a:t>
            </a:r>
          </a:p>
        </p:txBody>
      </p:sp>
      <p:sp>
        <p:nvSpPr>
          <p:cNvPr id="114765" name="Text Box 77"/>
          <p:cNvSpPr txBox="1">
            <a:spLocks noChangeArrowheads="1"/>
          </p:cNvSpPr>
          <p:nvPr/>
        </p:nvSpPr>
        <p:spPr bwMode="auto">
          <a:xfrm>
            <a:off x="611188" y="3573463"/>
            <a:ext cx="383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b="0">
                <a:solidFill>
                  <a:schemeClr val="accent2"/>
                </a:solidFill>
              </a:rPr>
              <a:t>1.              </a:t>
            </a:r>
            <a:r>
              <a:rPr lang="zh-CN" altLang="en-US" sz="2800">
                <a:solidFill>
                  <a:schemeClr val="accent2"/>
                </a:solidFill>
              </a:rPr>
              <a:t>（均匀磁场）</a:t>
            </a:r>
            <a:endParaRPr lang="zh-CN" altLang="en-US" sz="2800" b="0">
              <a:solidFill>
                <a:schemeClr val="accent2"/>
              </a:solidFill>
            </a:endParaRPr>
          </a:p>
        </p:txBody>
      </p:sp>
      <p:graphicFrame>
        <p:nvGraphicFramePr>
          <p:cNvPr id="114766" name="Object 78"/>
          <p:cNvGraphicFramePr>
            <a:graphicFrameLocks noChangeAspect="1"/>
          </p:cNvGraphicFramePr>
          <p:nvPr/>
        </p:nvGraphicFramePr>
        <p:xfrm>
          <a:off x="1160463" y="3589338"/>
          <a:ext cx="914400" cy="450850"/>
        </p:xfrm>
        <a:graphic>
          <a:graphicData uri="http://schemas.openxmlformats.org/presentationml/2006/ole">
            <mc:AlternateContent xmlns:mc="http://schemas.openxmlformats.org/markup-compatibility/2006">
              <mc:Choice xmlns:v="urn:schemas-microsoft-com:vml" Requires="v">
                <p:oleObj name="公式" r:id="rId6" imgW="342751" imgH="203112" progId="Equation.3">
                  <p:embed/>
                </p:oleObj>
              </mc:Choice>
              <mc:Fallback>
                <p:oleObj name="公式" r:id="rId6" imgW="342751" imgH="203112" progId="Equation.3">
                  <p:embed/>
                  <p:pic>
                    <p:nvPicPr>
                      <p:cNvPr id="0" name="Object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463" y="3589338"/>
                        <a:ext cx="914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79"/>
          <p:cNvGrpSpPr>
            <a:grpSpLocks/>
          </p:cNvGrpSpPr>
          <p:nvPr/>
        </p:nvGrpSpPr>
        <p:grpSpPr bwMode="auto">
          <a:xfrm>
            <a:off x="6677025" y="1201738"/>
            <a:ext cx="1982788" cy="2057400"/>
            <a:chOff x="4072" y="2304"/>
            <a:chExt cx="1249" cy="1296"/>
          </a:xfrm>
        </p:grpSpPr>
        <p:sp>
          <p:nvSpPr>
            <p:cNvPr id="2074" name="Text Box 80"/>
            <p:cNvSpPr txBox="1">
              <a:spLocks noChangeArrowheads="1"/>
            </p:cNvSpPr>
            <p:nvPr/>
          </p:nvSpPr>
          <p:spPr bwMode="auto">
            <a:xfrm>
              <a:off x="4072" y="240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75" name="Text Box 81"/>
            <p:cNvSpPr txBox="1">
              <a:spLocks noChangeArrowheads="1"/>
            </p:cNvSpPr>
            <p:nvPr/>
          </p:nvSpPr>
          <p:spPr bwMode="auto">
            <a:xfrm>
              <a:off x="4348" y="240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76" name="Text Box 82"/>
            <p:cNvSpPr txBox="1">
              <a:spLocks noChangeArrowheads="1"/>
            </p:cNvSpPr>
            <p:nvPr/>
          </p:nvSpPr>
          <p:spPr bwMode="auto">
            <a:xfrm>
              <a:off x="4623" y="240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77" name="Text Box 83"/>
            <p:cNvSpPr txBox="1">
              <a:spLocks noChangeArrowheads="1"/>
            </p:cNvSpPr>
            <p:nvPr/>
          </p:nvSpPr>
          <p:spPr bwMode="auto">
            <a:xfrm>
              <a:off x="4898" y="240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78" name="Text Box 84"/>
            <p:cNvSpPr txBox="1">
              <a:spLocks noChangeArrowheads="1"/>
            </p:cNvSpPr>
            <p:nvPr/>
          </p:nvSpPr>
          <p:spPr bwMode="auto">
            <a:xfrm>
              <a:off x="4082" y="27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79" name="Text Box 85"/>
            <p:cNvSpPr txBox="1">
              <a:spLocks noChangeArrowheads="1"/>
            </p:cNvSpPr>
            <p:nvPr/>
          </p:nvSpPr>
          <p:spPr bwMode="auto">
            <a:xfrm>
              <a:off x="4358" y="27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0" name="Text Box 86"/>
            <p:cNvSpPr txBox="1">
              <a:spLocks noChangeArrowheads="1"/>
            </p:cNvSpPr>
            <p:nvPr/>
          </p:nvSpPr>
          <p:spPr bwMode="auto">
            <a:xfrm>
              <a:off x="4633" y="27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1" name="Text Box 87"/>
            <p:cNvSpPr txBox="1">
              <a:spLocks noChangeArrowheads="1"/>
            </p:cNvSpPr>
            <p:nvPr/>
          </p:nvSpPr>
          <p:spPr bwMode="auto">
            <a:xfrm>
              <a:off x="4908" y="27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2" name="Text Box 88"/>
            <p:cNvSpPr txBox="1">
              <a:spLocks noChangeArrowheads="1"/>
            </p:cNvSpPr>
            <p:nvPr/>
          </p:nvSpPr>
          <p:spPr bwMode="auto">
            <a:xfrm>
              <a:off x="4082" y="30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3" name="Text Box 89"/>
            <p:cNvSpPr txBox="1">
              <a:spLocks noChangeArrowheads="1"/>
            </p:cNvSpPr>
            <p:nvPr/>
          </p:nvSpPr>
          <p:spPr bwMode="auto">
            <a:xfrm>
              <a:off x="4358" y="30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4" name="Text Box 90"/>
            <p:cNvSpPr txBox="1">
              <a:spLocks noChangeArrowheads="1"/>
            </p:cNvSpPr>
            <p:nvPr/>
          </p:nvSpPr>
          <p:spPr bwMode="auto">
            <a:xfrm>
              <a:off x="4633" y="30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5" name="Text Box 91"/>
            <p:cNvSpPr txBox="1">
              <a:spLocks noChangeArrowheads="1"/>
            </p:cNvSpPr>
            <p:nvPr/>
          </p:nvSpPr>
          <p:spPr bwMode="auto">
            <a:xfrm>
              <a:off x="4908" y="30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6" name="Text Box 92"/>
            <p:cNvSpPr txBox="1">
              <a:spLocks noChangeArrowheads="1"/>
            </p:cNvSpPr>
            <p:nvPr/>
          </p:nvSpPr>
          <p:spPr bwMode="auto">
            <a:xfrm>
              <a:off x="4082" y="335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7" name="Text Box 93"/>
            <p:cNvSpPr txBox="1">
              <a:spLocks noChangeArrowheads="1"/>
            </p:cNvSpPr>
            <p:nvPr/>
          </p:nvSpPr>
          <p:spPr bwMode="auto">
            <a:xfrm>
              <a:off x="4358" y="335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8" name="Text Box 94"/>
            <p:cNvSpPr txBox="1">
              <a:spLocks noChangeArrowheads="1"/>
            </p:cNvSpPr>
            <p:nvPr/>
          </p:nvSpPr>
          <p:spPr bwMode="auto">
            <a:xfrm>
              <a:off x="4633" y="335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sp>
          <p:nvSpPr>
            <p:cNvPr id="2089" name="Text Box 95"/>
            <p:cNvSpPr txBox="1">
              <a:spLocks noChangeArrowheads="1"/>
            </p:cNvSpPr>
            <p:nvPr/>
          </p:nvSpPr>
          <p:spPr bwMode="auto">
            <a:xfrm>
              <a:off x="4908" y="335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b="0">
                  <a:solidFill>
                    <a:schemeClr val="accent2"/>
                  </a:solidFill>
                </a:rPr>
                <a:t>×</a:t>
              </a:r>
            </a:p>
          </p:txBody>
        </p:sp>
        <p:graphicFrame>
          <p:nvGraphicFramePr>
            <p:cNvPr id="2090" name="Object 96"/>
            <p:cNvGraphicFramePr>
              <a:graphicFrameLocks noChangeAspect="1"/>
            </p:cNvGraphicFramePr>
            <p:nvPr/>
          </p:nvGraphicFramePr>
          <p:xfrm>
            <a:off x="5136" y="2304"/>
            <a:ext cx="185" cy="216"/>
          </p:xfrm>
          <a:graphic>
            <a:graphicData uri="http://schemas.openxmlformats.org/presentationml/2006/ole">
              <mc:AlternateContent xmlns:mc="http://schemas.openxmlformats.org/markup-compatibility/2006">
                <mc:Choice xmlns:v="urn:schemas-microsoft-com:vml" Requires="v">
                  <p:oleObj name="公式" r:id="rId8" imgW="164957" imgH="190335" progId="Equation.3">
                    <p:embed/>
                  </p:oleObj>
                </mc:Choice>
                <mc:Fallback>
                  <p:oleObj name="公式" r:id="rId8" imgW="164957" imgH="190335" progId="Equation.3">
                    <p:embed/>
                    <p:pic>
                      <p:nvPicPr>
                        <p:cNvPr id="0" name="Object 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6" y="2304"/>
                          <a:ext cx="185"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4785" name="Oval 97"/>
          <p:cNvSpPr>
            <a:spLocks noChangeArrowheads="1"/>
          </p:cNvSpPr>
          <p:nvPr/>
        </p:nvSpPr>
        <p:spPr bwMode="auto">
          <a:xfrm>
            <a:off x="6983413" y="1735138"/>
            <a:ext cx="1130300" cy="1130300"/>
          </a:xfrm>
          <a:prstGeom prst="ellipse">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4" name="Group 98"/>
          <p:cNvGrpSpPr>
            <a:grpSpLocks/>
          </p:cNvGrpSpPr>
          <p:nvPr/>
        </p:nvGrpSpPr>
        <p:grpSpPr bwMode="auto">
          <a:xfrm>
            <a:off x="7364413" y="2725738"/>
            <a:ext cx="1198562" cy="595312"/>
            <a:chOff x="4608" y="2688"/>
            <a:chExt cx="755" cy="375"/>
          </a:xfrm>
        </p:grpSpPr>
        <p:sp>
          <p:nvSpPr>
            <p:cNvPr id="2070" name="Oval 99"/>
            <p:cNvSpPr>
              <a:spLocks noChangeArrowheads="1"/>
            </p:cNvSpPr>
            <p:nvPr/>
          </p:nvSpPr>
          <p:spPr bwMode="auto">
            <a:xfrm>
              <a:off x="4704" y="2764"/>
              <a:ext cx="68" cy="68"/>
            </a:xfrm>
            <a:prstGeom prst="ellipse">
              <a:avLst/>
            </a:prstGeom>
            <a:solidFill>
              <a:srgbClr val="FF99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071" name="Text Box 100"/>
            <p:cNvSpPr txBox="1">
              <a:spLocks noChangeArrowheads="1"/>
            </p:cNvSpPr>
            <p:nvPr/>
          </p:nvSpPr>
          <p:spPr bwMode="auto">
            <a:xfrm>
              <a:off x="4608"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q</a:t>
              </a:r>
            </a:p>
          </p:txBody>
        </p:sp>
        <p:sp>
          <p:nvSpPr>
            <p:cNvPr id="2072" name="Freeform 101"/>
            <p:cNvSpPr>
              <a:spLocks/>
            </p:cNvSpPr>
            <p:nvPr/>
          </p:nvSpPr>
          <p:spPr bwMode="auto">
            <a:xfrm>
              <a:off x="4780" y="2785"/>
              <a:ext cx="452" cy="3"/>
            </a:xfrm>
            <a:custGeom>
              <a:avLst/>
              <a:gdLst>
                <a:gd name="T0" fmla="*/ 0 w 452"/>
                <a:gd name="T1" fmla="*/ 3 h 3"/>
                <a:gd name="T2" fmla="*/ 452 w 452"/>
                <a:gd name="T3" fmla="*/ 0 h 3"/>
                <a:gd name="T4" fmla="*/ 0 60000 65536"/>
                <a:gd name="T5" fmla="*/ 0 60000 65536"/>
                <a:gd name="T6" fmla="*/ 0 w 452"/>
                <a:gd name="T7" fmla="*/ 0 h 3"/>
                <a:gd name="T8" fmla="*/ 452 w 452"/>
                <a:gd name="T9" fmla="*/ 3 h 3"/>
              </a:gdLst>
              <a:ahLst/>
              <a:cxnLst>
                <a:cxn ang="T4">
                  <a:pos x="T0" y="T1"/>
                </a:cxn>
                <a:cxn ang="T5">
                  <a:pos x="T2" y="T3"/>
                </a:cxn>
              </a:cxnLst>
              <a:rect l="T6" t="T7" r="T8" b="T9"/>
              <a:pathLst>
                <a:path w="452" h="3">
                  <a:moveTo>
                    <a:pt x="0" y="3"/>
                  </a:moveTo>
                  <a:lnTo>
                    <a:pt x="452"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073" name="Object 102"/>
            <p:cNvGraphicFramePr>
              <a:graphicFrameLocks noChangeAspect="1"/>
            </p:cNvGraphicFramePr>
            <p:nvPr/>
          </p:nvGraphicFramePr>
          <p:xfrm>
            <a:off x="5232" y="2688"/>
            <a:ext cx="131" cy="175"/>
          </p:xfrm>
          <a:graphic>
            <a:graphicData uri="http://schemas.openxmlformats.org/presentationml/2006/ole">
              <mc:AlternateContent xmlns:mc="http://schemas.openxmlformats.org/markup-compatibility/2006">
                <mc:Choice xmlns:v="urn:schemas-microsoft-com:vml" Requires="v">
                  <p:oleObj name="公式" r:id="rId10" imgW="152268" imgH="203024" progId="Equation.3">
                    <p:embed/>
                  </p:oleObj>
                </mc:Choice>
                <mc:Fallback>
                  <p:oleObj name="公式" r:id="rId10" imgW="152268" imgH="203024" progId="Equation.3">
                    <p:embed/>
                    <p:pic>
                      <p:nvPicPr>
                        <p:cNvPr id="0" name="Object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2" y="2688"/>
                          <a:ext cx="131"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4791" name="Freeform 103"/>
          <p:cNvSpPr>
            <a:spLocks/>
          </p:cNvSpPr>
          <p:nvPr/>
        </p:nvSpPr>
        <p:spPr bwMode="auto">
          <a:xfrm>
            <a:off x="7564438" y="2317750"/>
            <a:ext cx="3175" cy="531813"/>
          </a:xfrm>
          <a:custGeom>
            <a:avLst/>
            <a:gdLst>
              <a:gd name="T0" fmla="*/ 0 w 1"/>
              <a:gd name="T1" fmla="*/ 2147483647 h 300"/>
              <a:gd name="T2" fmla="*/ 0 w 1"/>
              <a:gd name="T3" fmla="*/ 0 h 300"/>
              <a:gd name="T4" fmla="*/ 0 60000 65536"/>
              <a:gd name="T5" fmla="*/ 0 60000 65536"/>
              <a:gd name="T6" fmla="*/ 0 w 1"/>
              <a:gd name="T7" fmla="*/ 0 h 300"/>
              <a:gd name="T8" fmla="*/ 1 w 1"/>
              <a:gd name="T9" fmla="*/ 300 h 300"/>
            </a:gdLst>
            <a:ahLst/>
            <a:cxnLst>
              <a:cxn ang="T4">
                <a:pos x="T0" y="T1"/>
              </a:cxn>
              <a:cxn ang="T5">
                <a:pos x="T2" y="T3"/>
              </a:cxn>
            </a:cxnLst>
            <a:rect l="T6" t="T7" r="T8" b="T9"/>
            <a:pathLst>
              <a:path w="1" h="300">
                <a:moveTo>
                  <a:pt x="0" y="300"/>
                </a:moveTo>
                <a:lnTo>
                  <a:pt x="0" y="0"/>
                </a:lnTo>
              </a:path>
            </a:pathLst>
          </a:custGeom>
          <a:noFill/>
          <a:ln w="38100">
            <a:solidFill>
              <a:srgbClr val="FF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14792" name="Object 104"/>
          <p:cNvGraphicFramePr>
            <a:graphicFrameLocks noChangeAspect="1"/>
          </p:cNvGraphicFramePr>
          <p:nvPr/>
        </p:nvGraphicFramePr>
        <p:xfrm>
          <a:off x="855663" y="4144963"/>
          <a:ext cx="1752600" cy="876300"/>
        </p:xfrm>
        <a:graphic>
          <a:graphicData uri="http://schemas.openxmlformats.org/presentationml/2006/ole">
            <mc:AlternateContent xmlns:mc="http://schemas.openxmlformats.org/markup-compatibility/2006">
              <mc:Choice xmlns:v="urn:schemas-microsoft-com:vml" Requires="v">
                <p:oleObj name="公式" r:id="rId12" imgW="838200" imgH="419100" progId="Equation.3">
                  <p:embed/>
                </p:oleObj>
              </mc:Choice>
              <mc:Fallback>
                <p:oleObj name="公式" r:id="rId12" imgW="838200" imgH="419100" progId="Equation.3">
                  <p:embed/>
                  <p:pic>
                    <p:nvPicPr>
                      <p:cNvPr id="0" name="Object 1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5663" y="4144963"/>
                        <a:ext cx="1752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93" name="Text Box 105"/>
          <p:cNvSpPr txBox="1">
            <a:spLocks noChangeArrowheads="1"/>
          </p:cNvSpPr>
          <p:nvPr/>
        </p:nvSpPr>
        <p:spPr bwMode="auto">
          <a:xfrm>
            <a:off x="2843213" y="4292600"/>
            <a:ext cx="3128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R</a:t>
            </a:r>
            <a:r>
              <a:rPr lang="en-US" altLang="zh-CN" sz="2800">
                <a:solidFill>
                  <a:schemeClr val="accent2"/>
                </a:solidFill>
              </a:rPr>
              <a:t>: </a:t>
            </a:r>
            <a:r>
              <a:rPr lang="zh-CN" altLang="zh-CN" sz="2800">
                <a:solidFill>
                  <a:schemeClr val="accent2"/>
                </a:solidFill>
              </a:rPr>
              <a:t>圆周运动的半径</a:t>
            </a:r>
            <a:endParaRPr lang="zh-CN" altLang="en-US" sz="2800">
              <a:solidFill>
                <a:schemeClr val="accent2"/>
              </a:solidFill>
            </a:endParaRPr>
          </a:p>
        </p:txBody>
      </p:sp>
      <p:graphicFrame>
        <p:nvGraphicFramePr>
          <p:cNvPr id="114794" name="Object 106"/>
          <p:cNvGraphicFramePr>
            <a:graphicFrameLocks noChangeAspect="1"/>
          </p:cNvGraphicFramePr>
          <p:nvPr/>
        </p:nvGraphicFramePr>
        <p:xfrm>
          <a:off x="892175" y="5195888"/>
          <a:ext cx="1447800" cy="969962"/>
        </p:xfrm>
        <a:graphic>
          <a:graphicData uri="http://schemas.openxmlformats.org/presentationml/2006/ole">
            <mc:AlternateContent xmlns:mc="http://schemas.openxmlformats.org/markup-compatibility/2006">
              <mc:Choice xmlns:v="urn:schemas-microsoft-com:vml" Requires="v">
                <p:oleObj name="公式" r:id="rId14" imgW="596900" imgH="431800" progId="Equation.3">
                  <p:embed/>
                </p:oleObj>
              </mc:Choice>
              <mc:Fallback>
                <p:oleObj name="公式" r:id="rId14" imgW="596900" imgH="431800" progId="Equation.3">
                  <p:embed/>
                  <p:pic>
                    <p:nvPicPr>
                      <p:cNvPr id="0" name="Object 10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2175" y="5195888"/>
                        <a:ext cx="1447800"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95" name="Text Box 107"/>
          <p:cNvSpPr txBox="1">
            <a:spLocks noChangeArrowheads="1"/>
          </p:cNvSpPr>
          <p:nvPr/>
        </p:nvSpPr>
        <p:spPr bwMode="auto">
          <a:xfrm>
            <a:off x="2836863" y="5478463"/>
            <a:ext cx="1616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R </a:t>
            </a:r>
            <a:r>
              <a:rPr lang="en-US" altLang="zh-CN" sz="2800">
                <a:solidFill>
                  <a:schemeClr val="accent2"/>
                </a:solidFill>
              </a:rPr>
              <a:t>∝ </a:t>
            </a:r>
            <a:r>
              <a:rPr lang="en-US" altLang="zh-CN" sz="2800" i="1">
                <a:solidFill>
                  <a:schemeClr val="accent2"/>
                </a:solidFill>
              </a:rPr>
              <a:t>V</a:t>
            </a:r>
            <a:endParaRPr lang="en-US" altLang="zh-CN" sz="2800">
              <a:solidFill>
                <a:schemeClr val="accent2"/>
              </a:solidFill>
            </a:endParaRPr>
          </a:p>
        </p:txBody>
      </p:sp>
      <p:graphicFrame>
        <p:nvGraphicFramePr>
          <p:cNvPr id="114796" name="Object 108"/>
          <p:cNvGraphicFramePr>
            <a:graphicFrameLocks noChangeAspect="1"/>
          </p:cNvGraphicFramePr>
          <p:nvPr/>
        </p:nvGraphicFramePr>
        <p:xfrm>
          <a:off x="6342063" y="3649663"/>
          <a:ext cx="1600200" cy="1066800"/>
        </p:xfrm>
        <a:graphic>
          <a:graphicData uri="http://schemas.openxmlformats.org/presentationml/2006/ole">
            <mc:AlternateContent xmlns:mc="http://schemas.openxmlformats.org/markup-compatibility/2006">
              <mc:Choice xmlns:v="urn:schemas-microsoft-com:vml" Requires="v">
                <p:oleObj name="公式" r:id="rId16" imgW="609336" imgH="431613" progId="Equation.3">
                  <p:embed/>
                </p:oleObj>
              </mc:Choice>
              <mc:Fallback>
                <p:oleObj name="公式" r:id="rId16" imgW="609336" imgH="431613" progId="Equation.3">
                  <p:embed/>
                  <p:pic>
                    <p:nvPicPr>
                      <p:cNvPr id="0" name="Object 10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42063" y="3649663"/>
                        <a:ext cx="1600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97" name="Text Box 109"/>
          <p:cNvSpPr txBox="1">
            <a:spLocks noChangeArrowheads="1"/>
          </p:cNvSpPr>
          <p:nvPr/>
        </p:nvSpPr>
        <p:spPr bwMode="auto">
          <a:xfrm>
            <a:off x="5427663" y="5264150"/>
            <a:ext cx="3716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T</a:t>
            </a:r>
            <a:r>
              <a:rPr lang="en-US" altLang="zh-CN" sz="2800">
                <a:solidFill>
                  <a:schemeClr val="accent2"/>
                </a:solidFill>
              </a:rPr>
              <a:t> : </a:t>
            </a:r>
            <a:r>
              <a:rPr lang="zh-CN" altLang="zh-CN" sz="2800">
                <a:solidFill>
                  <a:schemeClr val="accent2"/>
                </a:solidFill>
              </a:rPr>
              <a:t>圆周运动的周期</a:t>
            </a:r>
            <a:endParaRPr lang="zh-CN" altLang="en-US" sz="2800">
              <a:solidFill>
                <a:schemeClr val="accent2"/>
              </a:solidFill>
            </a:endParaRPr>
          </a:p>
        </p:txBody>
      </p:sp>
      <p:sp>
        <p:nvSpPr>
          <p:cNvPr id="114798" name="Text Box 110"/>
          <p:cNvSpPr txBox="1">
            <a:spLocks noChangeArrowheads="1"/>
          </p:cNvSpPr>
          <p:nvPr/>
        </p:nvSpPr>
        <p:spPr bwMode="auto">
          <a:xfrm>
            <a:off x="5427663" y="5926138"/>
            <a:ext cx="1976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T </a:t>
            </a:r>
            <a:r>
              <a:rPr lang="zh-CN" altLang="en-US" sz="2800">
                <a:solidFill>
                  <a:schemeClr val="accent2"/>
                </a:solidFill>
              </a:rPr>
              <a:t>与 </a:t>
            </a:r>
            <a:r>
              <a:rPr lang="en-US" altLang="zh-CN" sz="2800" i="1">
                <a:solidFill>
                  <a:schemeClr val="accent2"/>
                </a:solidFill>
              </a:rPr>
              <a:t>V </a:t>
            </a:r>
            <a:r>
              <a:rPr lang="zh-CN" altLang="en-US" sz="2800">
                <a:solidFill>
                  <a:schemeClr val="accent2"/>
                </a:solidFill>
              </a:rPr>
              <a:t>无关</a:t>
            </a:r>
          </a:p>
        </p:txBody>
      </p:sp>
      <p:graphicFrame>
        <p:nvGraphicFramePr>
          <p:cNvPr id="114799" name="Object 111"/>
          <p:cNvGraphicFramePr>
            <a:graphicFrameLocks noChangeAspect="1"/>
          </p:cNvGraphicFramePr>
          <p:nvPr/>
        </p:nvGraphicFramePr>
        <p:xfrm>
          <a:off x="6981825" y="2039938"/>
          <a:ext cx="609600" cy="552450"/>
        </p:xfrm>
        <a:graphic>
          <a:graphicData uri="http://schemas.openxmlformats.org/presentationml/2006/ole">
            <mc:AlternateContent xmlns:mc="http://schemas.openxmlformats.org/markup-compatibility/2006">
              <mc:Choice xmlns:v="urn:schemas-microsoft-com:vml" Requires="v">
                <p:oleObj name="公式" r:id="rId18" imgW="228600" imgH="241300" progId="Equation.3">
                  <p:embed/>
                </p:oleObj>
              </mc:Choice>
              <mc:Fallback>
                <p:oleObj name="公式" r:id="rId18" imgW="228600" imgH="241300" progId="Equation.3">
                  <p:embed/>
                  <p:pic>
                    <p:nvPicPr>
                      <p:cNvPr id="0" name="Object 1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81825" y="2039938"/>
                        <a:ext cx="609600" cy="552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7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47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7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765"/>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1476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1476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4791"/>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11479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1478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1479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1479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1479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1479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11479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14797"/>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14798"/>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60" grpId="0" animBg="1"/>
      <p:bldP spid="114761" grpId="0" autoUpdateAnimBg="0"/>
      <p:bldP spid="114763" grpId="0" autoUpdateAnimBg="0"/>
      <p:bldP spid="114764" grpId="0" autoUpdateAnimBg="0"/>
      <p:bldP spid="114765" grpId="0" autoUpdateAnimBg="0"/>
      <p:bldP spid="114785" grpId="0" animBg="1"/>
      <p:bldP spid="114791" grpId="0" animBg="1"/>
      <p:bldP spid="114793" grpId="0" autoUpdateAnimBg="0"/>
      <p:bldP spid="114795" grpId="0" autoUpdateAnimBg="0"/>
      <p:bldP spid="114797" grpId="0" autoUpdateAnimBg="0"/>
      <p:bldP spid="11479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18050" y="2819400"/>
            <a:ext cx="4425950" cy="3276600"/>
            <a:chOff x="2832" y="1776"/>
            <a:chExt cx="2788" cy="2064"/>
          </a:xfrm>
        </p:grpSpPr>
        <p:sp>
          <p:nvSpPr>
            <p:cNvPr id="11391" name="AutoShape 3"/>
            <p:cNvSpPr>
              <a:spLocks noChangeArrowheads="1"/>
            </p:cNvSpPr>
            <p:nvPr/>
          </p:nvSpPr>
          <p:spPr bwMode="auto">
            <a:xfrm>
              <a:off x="2832" y="1968"/>
              <a:ext cx="2496" cy="1584"/>
            </a:xfrm>
            <a:prstGeom prst="cube">
              <a:avLst>
                <a:gd name="adj" fmla="val 23611"/>
              </a:avLst>
            </a:prstGeom>
            <a:solidFill>
              <a:schemeClr val="folHlink"/>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a:solidFill>
                  <a:schemeClr val="accent2"/>
                </a:solidFill>
              </a:endParaRPr>
            </a:p>
          </p:txBody>
        </p:sp>
        <p:sp>
          <p:nvSpPr>
            <p:cNvPr id="11392" name="Freeform 4"/>
            <p:cNvSpPr>
              <a:spLocks/>
            </p:cNvSpPr>
            <p:nvPr/>
          </p:nvSpPr>
          <p:spPr bwMode="auto">
            <a:xfrm>
              <a:off x="5336" y="1972"/>
              <a:ext cx="284" cy="1"/>
            </a:xfrm>
            <a:custGeom>
              <a:avLst/>
              <a:gdLst>
                <a:gd name="T0" fmla="*/ 0 w 284"/>
                <a:gd name="T1" fmla="*/ 0 h 1"/>
                <a:gd name="T2" fmla="*/ 284 w 284"/>
                <a:gd name="T3" fmla="*/ 0 h 1"/>
                <a:gd name="T4" fmla="*/ 0 60000 65536"/>
                <a:gd name="T5" fmla="*/ 0 60000 65536"/>
                <a:gd name="T6" fmla="*/ 0 w 284"/>
                <a:gd name="T7" fmla="*/ 0 h 1"/>
                <a:gd name="T8" fmla="*/ 284 w 284"/>
                <a:gd name="T9" fmla="*/ 1 h 1"/>
              </a:gdLst>
              <a:ahLst/>
              <a:cxnLst>
                <a:cxn ang="T4">
                  <a:pos x="T0" y="T1"/>
                </a:cxn>
                <a:cxn ang="T5">
                  <a:pos x="T2" y="T3"/>
                </a:cxn>
              </a:cxnLst>
              <a:rect l="T6" t="T7" r="T8" b="T9"/>
              <a:pathLst>
                <a:path w="284" h="1">
                  <a:moveTo>
                    <a:pt x="0" y="0"/>
                  </a:moveTo>
                  <a:lnTo>
                    <a:pt x="284"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93" name="Line 5"/>
            <p:cNvSpPr>
              <a:spLocks noChangeShapeType="1"/>
            </p:cNvSpPr>
            <p:nvPr/>
          </p:nvSpPr>
          <p:spPr bwMode="auto">
            <a:xfrm>
              <a:off x="5328" y="31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94" name="Freeform 6"/>
            <p:cNvSpPr>
              <a:spLocks/>
            </p:cNvSpPr>
            <p:nvPr/>
          </p:nvSpPr>
          <p:spPr bwMode="auto">
            <a:xfrm>
              <a:off x="5472" y="1984"/>
              <a:ext cx="1" cy="320"/>
            </a:xfrm>
            <a:custGeom>
              <a:avLst/>
              <a:gdLst>
                <a:gd name="T0" fmla="*/ 0 w 1"/>
                <a:gd name="T1" fmla="*/ 0 h 320"/>
                <a:gd name="T2" fmla="*/ 1 w 1"/>
                <a:gd name="T3" fmla="*/ 320 h 320"/>
                <a:gd name="T4" fmla="*/ 0 60000 65536"/>
                <a:gd name="T5" fmla="*/ 0 60000 65536"/>
                <a:gd name="T6" fmla="*/ 0 w 1"/>
                <a:gd name="T7" fmla="*/ 0 h 320"/>
                <a:gd name="T8" fmla="*/ 1 w 1"/>
                <a:gd name="T9" fmla="*/ 320 h 320"/>
              </a:gdLst>
              <a:ahLst/>
              <a:cxnLst>
                <a:cxn ang="T4">
                  <a:pos x="T0" y="T1"/>
                </a:cxn>
                <a:cxn ang="T5">
                  <a:pos x="T2" y="T3"/>
                </a:cxn>
              </a:cxnLst>
              <a:rect l="T6" t="T7" r="T8" b="T9"/>
              <a:pathLst>
                <a:path w="1" h="320">
                  <a:moveTo>
                    <a:pt x="0" y="0"/>
                  </a:moveTo>
                  <a:lnTo>
                    <a:pt x="1" y="320"/>
                  </a:lnTo>
                </a:path>
              </a:pathLst>
            </a:custGeom>
            <a:noFill/>
            <a:ln w="9525">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95" name="Line 7"/>
            <p:cNvSpPr>
              <a:spLocks noChangeShapeType="1"/>
            </p:cNvSpPr>
            <p:nvPr/>
          </p:nvSpPr>
          <p:spPr bwMode="auto">
            <a:xfrm>
              <a:off x="5472" y="2832"/>
              <a:ext cx="0" cy="33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96" name="Text Box 8"/>
            <p:cNvSpPr txBox="1">
              <a:spLocks noChangeArrowheads="1"/>
            </p:cNvSpPr>
            <p:nvPr/>
          </p:nvSpPr>
          <p:spPr bwMode="auto">
            <a:xfrm>
              <a:off x="5328" y="235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h</a:t>
              </a:r>
            </a:p>
          </p:txBody>
        </p:sp>
        <p:sp>
          <p:nvSpPr>
            <p:cNvPr id="11397" name="Line 9"/>
            <p:cNvSpPr>
              <a:spLocks noChangeShapeType="1"/>
            </p:cNvSpPr>
            <p:nvPr/>
          </p:nvSpPr>
          <p:spPr bwMode="auto">
            <a:xfrm>
              <a:off x="5328" y="31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98" name="Line 10"/>
            <p:cNvSpPr>
              <a:spLocks noChangeShapeType="1"/>
            </p:cNvSpPr>
            <p:nvPr/>
          </p:nvSpPr>
          <p:spPr bwMode="auto">
            <a:xfrm>
              <a:off x="4944" y="355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99" name="Freeform 11"/>
            <p:cNvSpPr>
              <a:spLocks/>
            </p:cNvSpPr>
            <p:nvPr/>
          </p:nvSpPr>
          <p:spPr bwMode="auto">
            <a:xfrm>
              <a:off x="4948" y="3312"/>
              <a:ext cx="380" cy="376"/>
            </a:xfrm>
            <a:custGeom>
              <a:avLst/>
              <a:gdLst>
                <a:gd name="T0" fmla="*/ 380 w 380"/>
                <a:gd name="T1" fmla="*/ 0 h 376"/>
                <a:gd name="T2" fmla="*/ 0 w 380"/>
                <a:gd name="T3" fmla="*/ 376 h 376"/>
                <a:gd name="T4" fmla="*/ 0 60000 65536"/>
                <a:gd name="T5" fmla="*/ 0 60000 65536"/>
                <a:gd name="T6" fmla="*/ 0 w 380"/>
                <a:gd name="T7" fmla="*/ 0 h 376"/>
                <a:gd name="T8" fmla="*/ 380 w 380"/>
                <a:gd name="T9" fmla="*/ 376 h 376"/>
              </a:gdLst>
              <a:ahLst/>
              <a:cxnLst>
                <a:cxn ang="T4">
                  <a:pos x="T0" y="T1"/>
                </a:cxn>
                <a:cxn ang="T5">
                  <a:pos x="T2" y="T3"/>
                </a:cxn>
              </a:cxnLst>
              <a:rect l="T6" t="T7" r="T8" b="T9"/>
              <a:pathLst>
                <a:path w="380" h="376">
                  <a:moveTo>
                    <a:pt x="380" y="0"/>
                  </a:moveTo>
                  <a:lnTo>
                    <a:pt x="0" y="376"/>
                  </a:lnTo>
                </a:path>
              </a:pathLst>
            </a:custGeom>
            <a:noFill/>
            <a:ln w="9525">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400" name="Text Box 12"/>
            <p:cNvSpPr txBox="1">
              <a:spLocks noChangeArrowheads="1"/>
            </p:cNvSpPr>
            <p:nvPr/>
          </p:nvSpPr>
          <p:spPr bwMode="auto">
            <a:xfrm>
              <a:off x="5088" y="34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b</a:t>
              </a:r>
            </a:p>
          </p:txBody>
        </p:sp>
        <p:sp>
          <p:nvSpPr>
            <p:cNvPr id="11401" name="AutoShape 13"/>
            <p:cNvSpPr>
              <a:spLocks noChangeArrowheads="1"/>
            </p:cNvSpPr>
            <p:nvPr/>
          </p:nvSpPr>
          <p:spPr bwMode="auto">
            <a:xfrm>
              <a:off x="3072" y="2064"/>
              <a:ext cx="1056" cy="96"/>
            </a:xfrm>
            <a:prstGeom prst="leftArrow">
              <a:avLst>
                <a:gd name="adj1" fmla="val 50000"/>
                <a:gd name="adj2" fmla="val 275000"/>
              </a:avLst>
            </a:prstGeom>
            <a:solidFill>
              <a:srgbClr val="FFFF00"/>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402" name="Text Box 14"/>
            <p:cNvSpPr txBox="1">
              <a:spLocks noChangeArrowheads="1"/>
            </p:cNvSpPr>
            <p:nvPr/>
          </p:nvSpPr>
          <p:spPr bwMode="auto">
            <a:xfrm>
              <a:off x="2892" y="1776"/>
              <a:ext cx="2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3600" i="1">
                  <a:solidFill>
                    <a:schemeClr val="accent2"/>
                  </a:solidFill>
                </a:rPr>
                <a:t>I</a:t>
              </a:r>
            </a:p>
          </p:txBody>
        </p:sp>
      </p:grpSp>
      <p:sp>
        <p:nvSpPr>
          <p:cNvPr id="11267" name="Text Box 15"/>
          <p:cNvSpPr txBox="1">
            <a:spLocks noChangeArrowheads="1"/>
          </p:cNvSpPr>
          <p:nvPr/>
        </p:nvSpPr>
        <p:spPr bwMode="auto">
          <a:xfrm>
            <a:off x="179388" y="79375"/>
            <a:ext cx="57673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二    霍耳效应 </a:t>
            </a:r>
            <a:r>
              <a:rPr lang="en-US" altLang="zh-CN">
                <a:solidFill>
                  <a:srgbClr val="CC3300"/>
                </a:solidFill>
              </a:rPr>
              <a:t>( The Hall Effect)</a:t>
            </a:r>
          </a:p>
        </p:txBody>
      </p:sp>
      <p:sp>
        <p:nvSpPr>
          <p:cNvPr id="181264" name="Text Box 16"/>
          <p:cNvSpPr txBox="1">
            <a:spLocks noChangeArrowheads="1"/>
          </p:cNvSpPr>
          <p:nvPr/>
        </p:nvSpPr>
        <p:spPr bwMode="auto">
          <a:xfrm>
            <a:off x="179388" y="908050"/>
            <a:ext cx="4964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、什么是霍耳效应</a:t>
            </a:r>
          </a:p>
        </p:txBody>
      </p:sp>
      <p:sp>
        <p:nvSpPr>
          <p:cNvPr id="181265" name="Text Box 17"/>
          <p:cNvSpPr txBox="1">
            <a:spLocks noChangeArrowheads="1"/>
          </p:cNvSpPr>
          <p:nvPr/>
        </p:nvSpPr>
        <p:spPr bwMode="auto">
          <a:xfrm>
            <a:off x="179388" y="1470025"/>
            <a:ext cx="6970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磁场中载流导体上出现横向电势差的现象。</a:t>
            </a:r>
          </a:p>
        </p:txBody>
      </p:sp>
      <p:sp>
        <p:nvSpPr>
          <p:cNvPr id="181266" name="Text Box 18"/>
          <p:cNvSpPr txBox="1">
            <a:spLocks noChangeArrowheads="1"/>
          </p:cNvSpPr>
          <p:nvPr/>
        </p:nvSpPr>
        <p:spPr bwMode="auto">
          <a:xfrm>
            <a:off x="179388" y="2046288"/>
            <a:ext cx="1433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a:t>
            </a:r>
            <a:r>
              <a:rPr lang="zh-CN" altLang="en-US" sz="2800">
                <a:solidFill>
                  <a:schemeClr val="accent2"/>
                </a:solidFill>
              </a:rPr>
              <a:t>、解释</a:t>
            </a:r>
          </a:p>
        </p:txBody>
      </p:sp>
      <p:grpSp>
        <p:nvGrpSpPr>
          <p:cNvPr id="3" name="Group 19"/>
          <p:cNvGrpSpPr>
            <a:grpSpLocks/>
          </p:cNvGrpSpPr>
          <p:nvPr/>
        </p:nvGrpSpPr>
        <p:grpSpPr bwMode="auto">
          <a:xfrm>
            <a:off x="4870450" y="3962400"/>
            <a:ext cx="3200400" cy="1219200"/>
            <a:chOff x="2928" y="2496"/>
            <a:chExt cx="2016" cy="768"/>
          </a:xfrm>
        </p:grpSpPr>
        <p:grpSp>
          <p:nvGrpSpPr>
            <p:cNvPr id="11319" name="Group 20"/>
            <p:cNvGrpSpPr>
              <a:grpSpLocks/>
            </p:cNvGrpSpPr>
            <p:nvPr/>
          </p:nvGrpSpPr>
          <p:grpSpPr bwMode="auto">
            <a:xfrm>
              <a:off x="2928" y="2736"/>
              <a:ext cx="2016" cy="288"/>
              <a:chOff x="432" y="2496"/>
              <a:chExt cx="2016" cy="288"/>
            </a:xfrm>
          </p:grpSpPr>
          <p:grpSp>
            <p:nvGrpSpPr>
              <p:cNvPr id="11376" name="Group 21"/>
              <p:cNvGrpSpPr>
                <a:grpSpLocks/>
              </p:cNvGrpSpPr>
              <p:nvPr/>
            </p:nvGrpSpPr>
            <p:grpSpPr bwMode="auto">
              <a:xfrm>
                <a:off x="1327" y="2496"/>
                <a:ext cx="225" cy="288"/>
                <a:chOff x="3206" y="3050"/>
                <a:chExt cx="225" cy="288"/>
              </a:xfrm>
            </p:grpSpPr>
            <p:sp>
              <p:nvSpPr>
                <p:cNvPr id="11389" name="Oval 22"/>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90" name="Text Box 23"/>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77" name="Group 24"/>
              <p:cNvGrpSpPr>
                <a:grpSpLocks/>
              </p:cNvGrpSpPr>
              <p:nvPr/>
            </p:nvGrpSpPr>
            <p:grpSpPr bwMode="auto">
              <a:xfrm>
                <a:off x="912" y="2496"/>
                <a:ext cx="225" cy="288"/>
                <a:chOff x="3206" y="3050"/>
                <a:chExt cx="225" cy="288"/>
              </a:xfrm>
            </p:grpSpPr>
            <p:sp>
              <p:nvSpPr>
                <p:cNvPr id="11387" name="Oval 25"/>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88" name="Text Box 26"/>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78" name="Group 27"/>
              <p:cNvGrpSpPr>
                <a:grpSpLocks/>
              </p:cNvGrpSpPr>
              <p:nvPr/>
            </p:nvGrpSpPr>
            <p:grpSpPr bwMode="auto">
              <a:xfrm>
                <a:off x="1743" y="2496"/>
                <a:ext cx="225" cy="288"/>
                <a:chOff x="3206" y="3050"/>
                <a:chExt cx="225" cy="288"/>
              </a:xfrm>
            </p:grpSpPr>
            <p:sp>
              <p:nvSpPr>
                <p:cNvPr id="11385" name="Oval 28"/>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86" name="Text Box 29"/>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79" name="Group 30"/>
              <p:cNvGrpSpPr>
                <a:grpSpLocks/>
              </p:cNvGrpSpPr>
              <p:nvPr/>
            </p:nvGrpSpPr>
            <p:grpSpPr bwMode="auto">
              <a:xfrm>
                <a:off x="2223" y="2496"/>
                <a:ext cx="225" cy="288"/>
                <a:chOff x="3206" y="3050"/>
                <a:chExt cx="225" cy="288"/>
              </a:xfrm>
            </p:grpSpPr>
            <p:sp>
              <p:nvSpPr>
                <p:cNvPr id="11383" name="Oval 31"/>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84" name="Text Box 32"/>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80" name="Group 33"/>
              <p:cNvGrpSpPr>
                <a:grpSpLocks/>
              </p:cNvGrpSpPr>
              <p:nvPr/>
            </p:nvGrpSpPr>
            <p:grpSpPr bwMode="auto">
              <a:xfrm>
                <a:off x="432" y="2496"/>
                <a:ext cx="225" cy="288"/>
                <a:chOff x="3206" y="3050"/>
                <a:chExt cx="225" cy="288"/>
              </a:xfrm>
            </p:grpSpPr>
            <p:sp>
              <p:nvSpPr>
                <p:cNvPr id="11381" name="Oval 34"/>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82" name="Text Box 35"/>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grpSp>
          <p:nvGrpSpPr>
            <p:cNvPr id="11320" name="Group 36"/>
            <p:cNvGrpSpPr>
              <a:grpSpLocks/>
            </p:cNvGrpSpPr>
            <p:nvPr/>
          </p:nvGrpSpPr>
          <p:grpSpPr bwMode="auto">
            <a:xfrm>
              <a:off x="2928" y="2496"/>
              <a:ext cx="2016" cy="288"/>
              <a:chOff x="432" y="2496"/>
              <a:chExt cx="2016" cy="288"/>
            </a:xfrm>
          </p:grpSpPr>
          <p:grpSp>
            <p:nvGrpSpPr>
              <p:cNvPr id="11361" name="Group 37"/>
              <p:cNvGrpSpPr>
                <a:grpSpLocks/>
              </p:cNvGrpSpPr>
              <p:nvPr/>
            </p:nvGrpSpPr>
            <p:grpSpPr bwMode="auto">
              <a:xfrm>
                <a:off x="1327" y="2496"/>
                <a:ext cx="225" cy="288"/>
                <a:chOff x="3206" y="3050"/>
                <a:chExt cx="225" cy="288"/>
              </a:xfrm>
            </p:grpSpPr>
            <p:sp>
              <p:nvSpPr>
                <p:cNvPr id="11374" name="Oval 38"/>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75" name="Text Box 39"/>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62" name="Group 40"/>
              <p:cNvGrpSpPr>
                <a:grpSpLocks/>
              </p:cNvGrpSpPr>
              <p:nvPr/>
            </p:nvGrpSpPr>
            <p:grpSpPr bwMode="auto">
              <a:xfrm>
                <a:off x="912" y="2496"/>
                <a:ext cx="225" cy="288"/>
                <a:chOff x="3206" y="3050"/>
                <a:chExt cx="225" cy="288"/>
              </a:xfrm>
            </p:grpSpPr>
            <p:sp>
              <p:nvSpPr>
                <p:cNvPr id="11372" name="Oval 41"/>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73" name="Text Box 42"/>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63" name="Group 43"/>
              <p:cNvGrpSpPr>
                <a:grpSpLocks/>
              </p:cNvGrpSpPr>
              <p:nvPr/>
            </p:nvGrpSpPr>
            <p:grpSpPr bwMode="auto">
              <a:xfrm>
                <a:off x="1743" y="2496"/>
                <a:ext cx="225" cy="288"/>
                <a:chOff x="3206" y="3050"/>
                <a:chExt cx="225" cy="288"/>
              </a:xfrm>
            </p:grpSpPr>
            <p:sp>
              <p:nvSpPr>
                <p:cNvPr id="11370" name="Oval 44"/>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71" name="Text Box 45"/>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64" name="Group 46"/>
              <p:cNvGrpSpPr>
                <a:grpSpLocks/>
              </p:cNvGrpSpPr>
              <p:nvPr/>
            </p:nvGrpSpPr>
            <p:grpSpPr bwMode="auto">
              <a:xfrm>
                <a:off x="2223" y="2496"/>
                <a:ext cx="225" cy="288"/>
                <a:chOff x="3206" y="3050"/>
                <a:chExt cx="225" cy="288"/>
              </a:xfrm>
            </p:grpSpPr>
            <p:sp>
              <p:nvSpPr>
                <p:cNvPr id="11368" name="Oval 47"/>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69" name="Text Box 48"/>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65" name="Group 49"/>
              <p:cNvGrpSpPr>
                <a:grpSpLocks/>
              </p:cNvGrpSpPr>
              <p:nvPr/>
            </p:nvGrpSpPr>
            <p:grpSpPr bwMode="auto">
              <a:xfrm>
                <a:off x="432" y="2496"/>
                <a:ext cx="225" cy="288"/>
                <a:chOff x="3206" y="3050"/>
                <a:chExt cx="225" cy="288"/>
              </a:xfrm>
            </p:grpSpPr>
            <p:sp>
              <p:nvSpPr>
                <p:cNvPr id="11366" name="Oval 50"/>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67" name="Text Box 51"/>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grpSp>
          <p:nvGrpSpPr>
            <p:cNvPr id="11321" name="Group 52"/>
            <p:cNvGrpSpPr>
              <a:grpSpLocks/>
            </p:cNvGrpSpPr>
            <p:nvPr/>
          </p:nvGrpSpPr>
          <p:grpSpPr bwMode="auto">
            <a:xfrm>
              <a:off x="2928" y="2976"/>
              <a:ext cx="2016" cy="288"/>
              <a:chOff x="432" y="2496"/>
              <a:chExt cx="2016" cy="288"/>
            </a:xfrm>
          </p:grpSpPr>
          <p:grpSp>
            <p:nvGrpSpPr>
              <p:cNvPr id="11346" name="Group 53"/>
              <p:cNvGrpSpPr>
                <a:grpSpLocks/>
              </p:cNvGrpSpPr>
              <p:nvPr/>
            </p:nvGrpSpPr>
            <p:grpSpPr bwMode="auto">
              <a:xfrm>
                <a:off x="1327" y="2496"/>
                <a:ext cx="225" cy="288"/>
                <a:chOff x="3206" y="3050"/>
                <a:chExt cx="225" cy="288"/>
              </a:xfrm>
            </p:grpSpPr>
            <p:sp>
              <p:nvSpPr>
                <p:cNvPr id="11359" name="Oval 54"/>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60" name="Text Box 55"/>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47" name="Group 56"/>
              <p:cNvGrpSpPr>
                <a:grpSpLocks/>
              </p:cNvGrpSpPr>
              <p:nvPr/>
            </p:nvGrpSpPr>
            <p:grpSpPr bwMode="auto">
              <a:xfrm>
                <a:off x="912" y="2496"/>
                <a:ext cx="225" cy="288"/>
                <a:chOff x="3206" y="3050"/>
                <a:chExt cx="225" cy="288"/>
              </a:xfrm>
            </p:grpSpPr>
            <p:sp>
              <p:nvSpPr>
                <p:cNvPr id="11357" name="Oval 57"/>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58" name="Text Box 58"/>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48" name="Group 59"/>
              <p:cNvGrpSpPr>
                <a:grpSpLocks/>
              </p:cNvGrpSpPr>
              <p:nvPr/>
            </p:nvGrpSpPr>
            <p:grpSpPr bwMode="auto">
              <a:xfrm>
                <a:off x="1743" y="2496"/>
                <a:ext cx="225" cy="288"/>
                <a:chOff x="3206" y="3050"/>
                <a:chExt cx="225" cy="288"/>
              </a:xfrm>
            </p:grpSpPr>
            <p:sp>
              <p:nvSpPr>
                <p:cNvPr id="11355" name="Oval 60"/>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56" name="Text Box 61"/>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49" name="Group 62"/>
              <p:cNvGrpSpPr>
                <a:grpSpLocks/>
              </p:cNvGrpSpPr>
              <p:nvPr/>
            </p:nvGrpSpPr>
            <p:grpSpPr bwMode="auto">
              <a:xfrm>
                <a:off x="2223" y="2496"/>
                <a:ext cx="225" cy="288"/>
                <a:chOff x="3206" y="3050"/>
                <a:chExt cx="225" cy="288"/>
              </a:xfrm>
            </p:grpSpPr>
            <p:sp>
              <p:nvSpPr>
                <p:cNvPr id="11353" name="Oval 63"/>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54" name="Text Box 64"/>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1350" name="Group 65"/>
              <p:cNvGrpSpPr>
                <a:grpSpLocks/>
              </p:cNvGrpSpPr>
              <p:nvPr/>
            </p:nvGrpSpPr>
            <p:grpSpPr bwMode="auto">
              <a:xfrm>
                <a:off x="432" y="2496"/>
                <a:ext cx="225" cy="288"/>
                <a:chOff x="3206" y="3050"/>
                <a:chExt cx="225" cy="288"/>
              </a:xfrm>
            </p:grpSpPr>
            <p:sp>
              <p:nvSpPr>
                <p:cNvPr id="11351" name="Oval 66"/>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52" name="Text Box 67"/>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grpSp>
          <p:nvGrpSpPr>
            <p:cNvPr id="11322" name="Group 68"/>
            <p:cNvGrpSpPr>
              <a:grpSpLocks/>
            </p:cNvGrpSpPr>
            <p:nvPr/>
          </p:nvGrpSpPr>
          <p:grpSpPr bwMode="auto">
            <a:xfrm>
              <a:off x="3168" y="2544"/>
              <a:ext cx="212" cy="308"/>
              <a:chOff x="3648" y="2736"/>
              <a:chExt cx="212" cy="308"/>
            </a:xfrm>
          </p:grpSpPr>
          <p:sp>
            <p:nvSpPr>
              <p:cNvPr id="11344" name="Oval 69"/>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45" name="Text Box 70"/>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1323" name="Group 71"/>
            <p:cNvGrpSpPr>
              <a:grpSpLocks/>
            </p:cNvGrpSpPr>
            <p:nvPr/>
          </p:nvGrpSpPr>
          <p:grpSpPr bwMode="auto">
            <a:xfrm>
              <a:off x="3628" y="2544"/>
              <a:ext cx="212" cy="308"/>
              <a:chOff x="3648" y="2736"/>
              <a:chExt cx="212" cy="308"/>
            </a:xfrm>
          </p:grpSpPr>
          <p:sp>
            <p:nvSpPr>
              <p:cNvPr id="11342" name="Oval 72"/>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43" name="Text Box 73"/>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1324" name="Group 74"/>
            <p:cNvGrpSpPr>
              <a:grpSpLocks/>
            </p:cNvGrpSpPr>
            <p:nvPr/>
          </p:nvGrpSpPr>
          <p:grpSpPr bwMode="auto">
            <a:xfrm>
              <a:off x="4032" y="2544"/>
              <a:ext cx="212" cy="308"/>
              <a:chOff x="3648" y="2736"/>
              <a:chExt cx="212" cy="308"/>
            </a:xfrm>
          </p:grpSpPr>
          <p:sp>
            <p:nvSpPr>
              <p:cNvPr id="11340" name="Oval 75"/>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41" name="Text Box 76"/>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1325" name="Group 77"/>
            <p:cNvGrpSpPr>
              <a:grpSpLocks/>
            </p:cNvGrpSpPr>
            <p:nvPr/>
          </p:nvGrpSpPr>
          <p:grpSpPr bwMode="auto">
            <a:xfrm>
              <a:off x="4492" y="2544"/>
              <a:ext cx="212" cy="308"/>
              <a:chOff x="3648" y="2736"/>
              <a:chExt cx="212" cy="308"/>
            </a:xfrm>
          </p:grpSpPr>
          <p:sp>
            <p:nvSpPr>
              <p:cNvPr id="11338" name="Oval 78"/>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39" name="Text Box 79"/>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1326" name="Group 80"/>
            <p:cNvGrpSpPr>
              <a:grpSpLocks/>
            </p:cNvGrpSpPr>
            <p:nvPr/>
          </p:nvGrpSpPr>
          <p:grpSpPr bwMode="auto">
            <a:xfrm>
              <a:off x="3168" y="2812"/>
              <a:ext cx="212" cy="308"/>
              <a:chOff x="3648" y="2736"/>
              <a:chExt cx="212" cy="308"/>
            </a:xfrm>
          </p:grpSpPr>
          <p:sp>
            <p:nvSpPr>
              <p:cNvPr id="11336" name="Oval 81"/>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37" name="Text Box 82"/>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1327" name="Group 83"/>
            <p:cNvGrpSpPr>
              <a:grpSpLocks/>
            </p:cNvGrpSpPr>
            <p:nvPr/>
          </p:nvGrpSpPr>
          <p:grpSpPr bwMode="auto">
            <a:xfrm>
              <a:off x="3628" y="2812"/>
              <a:ext cx="212" cy="308"/>
              <a:chOff x="3648" y="2736"/>
              <a:chExt cx="212" cy="308"/>
            </a:xfrm>
          </p:grpSpPr>
          <p:sp>
            <p:nvSpPr>
              <p:cNvPr id="11334" name="Oval 84"/>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35" name="Text Box 85"/>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1328" name="Group 86"/>
            <p:cNvGrpSpPr>
              <a:grpSpLocks/>
            </p:cNvGrpSpPr>
            <p:nvPr/>
          </p:nvGrpSpPr>
          <p:grpSpPr bwMode="auto">
            <a:xfrm>
              <a:off x="4032" y="2812"/>
              <a:ext cx="212" cy="308"/>
              <a:chOff x="3648" y="2736"/>
              <a:chExt cx="212" cy="308"/>
            </a:xfrm>
          </p:grpSpPr>
          <p:sp>
            <p:nvSpPr>
              <p:cNvPr id="11332" name="Oval 87"/>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33" name="Text Box 88"/>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1329" name="Group 89"/>
            <p:cNvGrpSpPr>
              <a:grpSpLocks/>
            </p:cNvGrpSpPr>
            <p:nvPr/>
          </p:nvGrpSpPr>
          <p:grpSpPr bwMode="auto">
            <a:xfrm>
              <a:off x="4492" y="2812"/>
              <a:ext cx="212" cy="308"/>
              <a:chOff x="3648" y="2736"/>
              <a:chExt cx="212" cy="308"/>
            </a:xfrm>
          </p:grpSpPr>
          <p:sp>
            <p:nvSpPr>
              <p:cNvPr id="11330" name="Oval 90"/>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31" name="Text Box 91"/>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grpSp>
        <p:nvGrpSpPr>
          <p:cNvPr id="30" name="Group 92"/>
          <p:cNvGrpSpPr>
            <a:grpSpLocks/>
          </p:cNvGrpSpPr>
          <p:nvPr/>
        </p:nvGrpSpPr>
        <p:grpSpPr bwMode="auto">
          <a:xfrm>
            <a:off x="5715000" y="5791200"/>
            <a:ext cx="1066800" cy="990600"/>
            <a:chOff x="3216" y="3648"/>
            <a:chExt cx="672" cy="624"/>
          </a:xfrm>
        </p:grpSpPr>
        <p:sp>
          <p:nvSpPr>
            <p:cNvPr id="11317" name="Line 93"/>
            <p:cNvSpPr>
              <a:spLocks noChangeShapeType="1"/>
            </p:cNvSpPr>
            <p:nvPr/>
          </p:nvSpPr>
          <p:spPr bwMode="auto">
            <a:xfrm flipH="1">
              <a:off x="3216" y="3648"/>
              <a:ext cx="672" cy="624"/>
            </a:xfrm>
            <a:prstGeom prst="line">
              <a:avLst/>
            </a:prstGeom>
            <a:noFill/>
            <a:ln w="76200">
              <a:solidFill>
                <a:srgbClr val="0033CC"/>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318" name="Object 94"/>
            <p:cNvGraphicFramePr>
              <a:graphicFrameLocks noChangeAspect="1"/>
            </p:cNvGraphicFramePr>
            <p:nvPr/>
          </p:nvGraphicFramePr>
          <p:xfrm>
            <a:off x="3648" y="3936"/>
            <a:ext cx="216" cy="252"/>
          </p:xfrm>
          <a:graphic>
            <a:graphicData uri="http://schemas.openxmlformats.org/presentationml/2006/ole">
              <mc:AlternateContent xmlns:mc="http://schemas.openxmlformats.org/markup-compatibility/2006">
                <mc:Choice xmlns:v="urn:schemas-microsoft-com:vml" Requires="v">
                  <p:oleObj name="公式" r:id="rId3" imgW="164957" imgH="190335" progId="Equation.3">
                    <p:embed/>
                  </p:oleObj>
                </mc:Choice>
                <mc:Fallback>
                  <p:oleObj name="公式" r:id="rId3" imgW="164957" imgH="190335" progId="Equation.3">
                    <p:embed/>
                    <p:pic>
                      <p:nvPicPr>
                        <p:cNvPr id="0" name="Object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3936"/>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95"/>
          <p:cNvGrpSpPr>
            <a:grpSpLocks/>
          </p:cNvGrpSpPr>
          <p:nvPr/>
        </p:nvGrpSpPr>
        <p:grpSpPr bwMode="auto">
          <a:xfrm>
            <a:off x="5480050" y="4462463"/>
            <a:ext cx="2251075" cy="795337"/>
            <a:chOff x="3312" y="2811"/>
            <a:chExt cx="1418" cy="501"/>
          </a:xfrm>
        </p:grpSpPr>
        <p:sp>
          <p:nvSpPr>
            <p:cNvPr id="11309" name="Freeform 96"/>
            <p:cNvSpPr>
              <a:spLocks/>
            </p:cNvSpPr>
            <p:nvPr/>
          </p:nvSpPr>
          <p:spPr bwMode="auto">
            <a:xfrm>
              <a:off x="3345" y="2811"/>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0" name="Freeform 97"/>
            <p:cNvSpPr>
              <a:spLocks/>
            </p:cNvSpPr>
            <p:nvPr/>
          </p:nvSpPr>
          <p:spPr bwMode="auto">
            <a:xfrm>
              <a:off x="3312"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1" name="Freeform 98"/>
            <p:cNvSpPr>
              <a:spLocks/>
            </p:cNvSpPr>
            <p:nvPr/>
          </p:nvSpPr>
          <p:spPr bwMode="auto">
            <a:xfrm>
              <a:off x="3759" y="2847"/>
              <a:ext cx="93" cy="177"/>
            </a:xfrm>
            <a:custGeom>
              <a:avLst/>
              <a:gdLst>
                <a:gd name="T0" fmla="*/ 0 w 93"/>
                <a:gd name="T1" fmla="*/ 0 h 177"/>
                <a:gd name="T2" fmla="*/ 78 w 93"/>
                <a:gd name="T3" fmla="*/ 60 h 177"/>
                <a:gd name="T4" fmla="*/ 93 w 93"/>
                <a:gd name="T5" fmla="*/ 177 h 177"/>
                <a:gd name="T6" fmla="*/ 0 60000 65536"/>
                <a:gd name="T7" fmla="*/ 0 60000 65536"/>
                <a:gd name="T8" fmla="*/ 0 60000 65536"/>
                <a:gd name="T9" fmla="*/ 0 w 93"/>
                <a:gd name="T10" fmla="*/ 0 h 177"/>
                <a:gd name="T11" fmla="*/ 93 w 93"/>
                <a:gd name="T12" fmla="*/ 177 h 177"/>
              </a:gdLst>
              <a:ahLst/>
              <a:cxnLst>
                <a:cxn ang="T6">
                  <a:pos x="T0" y="T1"/>
                </a:cxn>
                <a:cxn ang="T7">
                  <a:pos x="T2" y="T3"/>
                </a:cxn>
                <a:cxn ang="T8">
                  <a:pos x="T4" y="T5"/>
                </a:cxn>
              </a:cxnLst>
              <a:rect l="T9" t="T10" r="T11" b="T12"/>
              <a:pathLst>
                <a:path w="93" h="177">
                  <a:moveTo>
                    <a:pt x="0" y="0"/>
                  </a:moveTo>
                  <a:cubicBezTo>
                    <a:pt x="13" y="10"/>
                    <a:pt x="63" y="31"/>
                    <a:pt x="78" y="60"/>
                  </a:cubicBezTo>
                  <a:cubicBezTo>
                    <a:pt x="93" y="89"/>
                    <a:pt x="90" y="153"/>
                    <a:pt x="93" y="177"/>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2" name="Freeform 99"/>
            <p:cNvSpPr>
              <a:spLocks/>
            </p:cNvSpPr>
            <p:nvPr/>
          </p:nvSpPr>
          <p:spPr bwMode="auto">
            <a:xfrm>
              <a:off x="3766"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3" name="Freeform 100"/>
            <p:cNvSpPr>
              <a:spLocks/>
            </p:cNvSpPr>
            <p:nvPr/>
          </p:nvSpPr>
          <p:spPr bwMode="auto">
            <a:xfrm>
              <a:off x="4198" y="2832"/>
              <a:ext cx="63" cy="198"/>
            </a:xfrm>
            <a:custGeom>
              <a:avLst/>
              <a:gdLst>
                <a:gd name="T0" fmla="*/ 0 w 63"/>
                <a:gd name="T1" fmla="*/ 0 h 198"/>
                <a:gd name="T2" fmla="*/ 53 w 63"/>
                <a:gd name="T3" fmla="*/ 72 h 198"/>
                <a:gd name="T4" fmla="*/ 62 w 63"/>
                <a:gd name="T5" fmla="*/ 198 h 198"/>
                <a:gd name="T6" fmla="*/ 0 60000 65536"/>
                <a:gd name="T7" fmla="*/ 0 60000 65536"/>
                <a:gd name="T8" fmla="*/ 0 60000 65536"/>
                <a:gd name="T9" fmla="*/ 0 w 63"/>
                <a:gd name="T10" fmla="*/ 0 h 198"/>
                <a:gd name="T11" fmla="*/ 63 w 63"/>
                <a:gd name="T12" fmla="*/ 198 h 198"/>
              </a:gdLst>
              <a:ahLst/>
              <a:cxnLst>
                <a:cxn ang="T6">
                  <a:pos x="T0" y="T1"/>
                </a:cxn>
                <a:cxn ang="T7">
                  <a:pos x="T2" y="T3"/>
                </a:cxn>
                <a:cxn ang="T8">
                  <a:pos x="T4" y="T5"/>
                </a:cxn>
              </a:cxnLst>
              <a:rect l="T9" t="T10" r="T11" b="T12"/>
              <a:pathLst>
                <a:path w="63" h="198">
                  <a:moveTo>
                    <a:pt x="0" y="0"/>
                  </a:moveTo>
                  <a:cubicBezTo>
                    <a:pt x="9" y="12"/>
                    <a:pt x="43" y="39"/>
                    <a:pt x="53" y="72"/>
                  </a:cubicBezTo>
                  <a:cubicBezTo>
                    <a:pt x="63" y="105"/>
                    <a:pt x="60" y="172"/>
                    <a:pt x="62" y="198"/>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4" name="Freeform 101"/>
            <p:cNvSpPr>
              <a:spLocks/>
            </p:cNvSpPr>
            <p:nvPr/>
          </p:nvSpPr>
          <p:spPr bwMode="auto">
            <a:xfrm>
              <a:off x="4176"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5" name="Freeform 102"/>
            <p:cNvSpPr>
              <a:spLocks/>
            </p:cNvSpPr>
            <p:nvPr/>
          </p:nvSpPr>
          <p:spPr bwMode="auto">
            <a:xfrm>
              <a:off x="4656" y="2832"/>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6" name="Freeform 103"/>
            <p:cNvSpPr>
              <a:spLocks/>
            </p:cNvSpPr>
            <p:nvPr/>
          </p:nvSpPr>
          <p:spPr bwMode="auto">
            <a:xfrm>
              <a:off x="4630"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2123" name="Group 104"/>
          <p:cNvGrpSpPr>
            <a:grpSpLocks/>
          </p:cNvGrpSpPr>
          <p:nvPr/>
        </p:nvGrpSpPr>
        <p:grpSpPr bwMode="auto">
          <a:xfrm>
            <a:off x="4737100" y="3533775"/>
            <a:ext cx="3257550" cy="2486025"/>
            <a:chOff x="2844" y="2198"/>
            <a:chExt cx="2052" cy="1566"/>
          </a:xfrm>
        </p:grpSpPr>
        <p:sp>
          <p:nvSpPr>
            <p:cNvPr id="11302" name="Text Box 105"/>
            <p:cNvSpPr txBox="1">
              <a:spLocks noChangeArrowheads="1"/>
            </p:cNvSpPr>
            <p:nvPr/>
          </p:nvSpPr>
          <p:spPr bwMode="auto">
            <a:xfrm>
              <a:off x="3300"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1303" name="Text Box 106"/>
            <p:cNvSpPr txBox="1">
              <a:spLocks noChangeArrowheads="1"/>
            </p:cNvSpPr>
            <p:nvPr/>
          </p:nvSpPr>
          <p:spPr bwMode="auto">
            <a:xfrm>
              <a:off x="3624"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1304" name="Text Box 107"/>
            <p:cNvSpPr txBox="1">
              <a:spLocks noChangeArrowheads="1"/>
            </p:cNvSpPr>
            <p:nvPr/>
          </p:nvSpPr>
          <p:spPr bwMode="auto">
            <a:xfrm>
              <a:off x="3949"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1305" name="Text Box 108"/>
            <p:cNvSpPr txBox="1">
              <a:spLocks noChangeArrowheads="1"/>
            </p:cNvSpPr>
            <p:nvPr/>
          </p:nvSpPr>
          <p:spPr bwMode="auto">
            <a:xfrm>
              <a:off x="4273"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1306" name="Text Box 109"/>
            <p:cNvSpPr txBox="1">
              <a:spLocks noChangeArrowheads="1"/>
            </p:cNvSpPr>
            <p:nvPr/>
          </p:nvSpPr>
          <p:spPr bwMode="auto">
            <a:xfrm>
              <a:off x="4598"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1307" name="Text Box 110"/>
            <p:cNvSpPr txBox="1">
              <a:spLocks noChangeArrowheads="1"/>
            </p:cNvSpPr>
            <p:nvPr/>
          </p:nvSpPr>
          <p:spPr bwMode="auto">
            <a:xfrm>
              <a:off x="2976"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1308" name="Text Box 111"/>
            <p:cNvSpPr txBox="1">
              <a:spLocks noChangeArrowheads="1"/>
            </p:cNvSpPr>
            <p:nvPr/>
          </p:nvSpPr>
          <p:spPr bwMode="auto">
            <a:xfrm>
              <a:off x="2844" y="3072"/>
              <a:ext cx="2052"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6600">
                  <a:solidFill>
                    <a:schemeClr val="accent2"/>
                  </a:solidFill>
                </a:rPr>
                <a:t>-  -  -  -  -</a:t>
              </a:r>
            </a:p>
          </p:txBody>
        </p:sp>
      </p:grpSp>
      <p:sp>
        <p:nvSpPr>
          <p:cNvPr id="181360" name="AutoShape 112"/>
          <p:cNvSpPr>
            <a:spLocks noChangeArrowheads="1"/>
          </p:cNvSpPr>
          <p:nvPr/>
        </p:nvSpPr>
        <p:spPr bwMode="auto">
          <a:xfrm>
            <a:off x="4748213" y="3886200"/>
            <a:ext cx="152400" cy="1295400"/>
          </a:xfrm>
          <a:prstGeom prst="downArrow">
            <a:avLst>
              <a:gd name="adj1" fmla="val 50000"/>
              <a:gd name="adj2" fmla="val 212500"/>
            </a:avLst>
          </a:prstGeom>
          <a:solidFill>
            <a:srgbClr val="FF3300"/>
          </a:solidFill>
          <a:ln w="9525">
            <a:solidFill>
              <a:srgbClr val="FF3300"/>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81361" name="Object 113"/>
          <p:cNvGraphicFramePr>
            <a:graphicFrameLocks noChangeAspect="1"/>
          </p:cNvGraphicFramePr>
          <p:nvPr/>
        </p:nvGraphicFramePr>
        <p:xfrm>
          <a:off x="4181475" y="4365625"/>
          <a:ext cx="466725" cy="423863"/>
        </p:xfrm>
        <a:graphic>
          <a:graphicData uri="http://schemas.openxmlformats.org/presentationml/2006/ole">
            <mc:AlternateContent xmlns:mc="http://schemas.openxmlformats.org/markup-compatibility/2006">
              <mc:Choice xmlns:v="urn:schemas-microsoft-com:vml" Requires="v">
                <p:oleObj name="公式" r:id="rId5" imgW="253890" imgH="228501" progId="Equation.3">
                  <p:embed/>
                </p:oleObj>
              </mc:Choice>
              <mc:Fallback>
                <p:oleObj name="公式" r:id="rId5" imgW="253890" imgH="228501" progId="Equation.3">
                  <p:embed/>
                  <p:pic>
                    <p:nvPicPr>
                      <p:cNvPr id="0" name="Object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1475" y="4365625"/>
                        <a:ext cx="46672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124" name="Group 114"/>
          <p:cNvGrpSpPr>
            <a:grpSpLocks/>
          </p:cNvGrpSpPr>
          <p:nvPr/>
        </p:nvGrpSpPr>
        <p:grpSpPr bwMode="auto">
          <a:xfrm>
            <a:off x="7018338" y="1404938"/>
            <a:ext cx="354012" cy="701675"/>
            <a:chOff x="4721" y="3744"/>
            <a:chExt cx="223" cy="442"/>
          </a:xfrm>
        </p:grpSpPr>
        <p:sp>
          <p:nvSpPr>
            <p:cNvPr id="11300" name="Oval 115"/>
            <p:cNvSpPr>
              <a:spLocks noChangeArrowheads="1"/>
            </p:cNvSpPr>
            <p:nvPr/>
          </p:nvSpPr>
          <p:spPr bwMode="auto">
            <a:xfrm>
              <a:off x="4752" y="393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301" name="Text Box 116"/>
            <p:cNvSpPr txBox="1">
              <a:spLocks noChangeArrowheads="1"/>
            </p:cNvSpPr>
            <p:nvPr/>
          </p:nvSpPr>
          <p:spPr bwMode="auto">
            <a:xfrm>
              <a:off x="4721" y="3744"/>
              <a:ext cx="22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grpSp>
      <p:grpSp>
        <p:nvGrpSpPr>
          <p:cNvPr id="42125" name="Group 117"/>
          <p:cNvGrpSpPr>
            <a:grpSpLocks/>
          </p:cNvGrpSpPr>
          <p:nvPr/>
        </p:nvGrpSpPr>
        <p:grpSpPr bwMode="auto">
          <a:xfrm>
            <a:off x="7361238" y="1393825"/>
            <a:ext cx="823912" cy="468313"/>
            <a:chOff x="4200" y="761"/>
            <a:chExt cx="519" cy="295"/>
          </a:xfrm>
        </p:grpSpPr>
        <p:sp>
          <p:nvSpPr>
            <p:cNvPr id="11298" name="Line 118"/>
            <p:cNvSpPr>
              <a:spLocks noChangeShapeType="1"/>
            </p:cNvSpPr>
            <p:nvPr/>
          </p:nvSpPr>
          <p:spPr bwMode="auto">
            <a:xfrm>
              <a:off x="4200" y="1056"/>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99" name="Object 119"/>
            <p:cNvGraphicFramePr>
              <a:graphicFrameLocks noChangeAspect="1"/>
            </p:cNvGraphicFramePr>
            <p:nvPr/>
          </p:nvGraphicFramePr>
          <p:xfrm>
            <a:off x="4520" y="761"/>
            <a:ext cx="199" cy="267"/>
          </p:xfrm>
          <a:graphic>
            <a:graphicData uri="http://schemas.openxmlformats.org/presentationml/2006/ole">
              <mc:AlternateContent xmlns:mc="http://schemas.openxmlformats.org/markup-compatibility/2006">
                <mc:Choice xmlns:v="urn:schemas-microsoft-com:vml" Requires="v">
                  <p:oleObj name="公式" r:id="rId7" imgW="152268" imgH="203024" progId="Equation.3">
                    <p:embed/>
                  </p:oleObj>
                </mc:Choice>
                <mc:Fallback>
                  <p:oleObj name="公式" r:id="rId7" imgW="152268" imgH="203024" progId="Equation.3">
                    <p:embed/>
                    <p:pic>
                      <p:nvPicPr>
                        <p:cNvPr id="0" name="Object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0" y="761"/>
                          <a:ext cx="19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126" name="Group 120"/>
          <p:cNvGrpSpPr>
            <a:grpSpLocks/>
          </p:cNvGrpSpPr>
          <p:nvPr/>
        </p:nvGrpSpPr>
        <p:grpSpPr bwMode="auto">
          <a:xfrm>
            <a:off x="6675438" y="1862138"/>
            <a:ext cx="1044575" cy="966787"/>
            <a:chOff x="3768" y="1056"/>
            <a:chExt cx="658" cy="609"/>
          </a:xfrm>
        </p:grpSpPr>
        <p:sp>
          <p:nvSpPr>
            <p:cNvPr id="11295" name="AutoShape 121"/>
            <p:cNvSpPr>
              <a:spLocks noChangeArrowheads="1"/>
            </p:cNvSpPr>
            <p:nvPr/>
          </p:nvSpPr>
          <p:spPr bwMode="auto">
            <a:xfrm>
              <a:off x="4008" y="1104"/>
              <a:ext cx="192" cy="192"/>
            </a:xfrm>
            <a:prstGeom prst="flowChartSummingJunction">
              <a:avLst/>
            </a:prstGeom>
            <a:noFill/>
            <a:ln w="5715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1296" name="Object 122"/>
            <p:cNvGraphicFramePr>
              <a:graphicFrameLocks noChangeAspect="1"/>
            </p:cNvGraphicFramePr>
            <p:nvPr/>
          </p:nvGraphicFramePr>
          <p:xfrm>
            <a:off x="3768" y="1056"/>
            <a:ext cx="216" cy="252"/>
          </p:xfrm>
          <a:graphic>
            <a:graphicData uri="http://schemas.openxmlformats.org/presentationml/2006/ole">
              <mc:AlternateContent xmlns:mc="http://schemas.openxmlformats.org/markup-compatibility/2006">
                <mc:Choice xmlns:v="urn:schemas-microsoft-com:vml" Requires="v">
                  <p:oleObj name="公式" r:id="rId9" imgW="164957" imgH="190335" progId="Equation.3">
                    <p:embed/>
                  </p:oleObj>
                </mc:Choice>
                <mc:Fallback>
                  <p:oleObj name="公式" r:id="rId9" imgW="164957" imgH="190335" progId="Equation.3">
                    <p:embed/>
                    <p:pic>
                      <p:nvPicPr>
                        <p:cNvPr id="0" name="Object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8" y="1056"/>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7" name="Object 123"/>
            <p:cNvGraphicFramePr>
              <a:graphicFrameLocks noChangeAspect="1"/>
            </p:cNvGraphicFramePr>
            <p:nvPr/>
          </p:nvGraphicFramePr>
          <p:xfrm>
            <a:off x="4142" y="1348"/>
            <a:ext cx="284" cy="317"/>
          </p:xfrm>
          <a:graphic>
            <a:graphicData uri="http://schemas.openxmlformats.org/presentationml/2006/ole">
              <mc:AlternateContent xmlns:mc="http://schemas.openxmlformats.org/markup-compatibility/2006">
                <mc:Choice xmlns:v="urn:schemas-microsoft-com:vml" Requires="v">
                  <p:oleObj name="公式" r:id="rId10" imgW="215713" imgH="241091" progId="Equation.3">
                    <p:embed/>
                  </p:oleObj>
                </mc:Choice>
                <mc:Fallback>
                  <p:oleObj name="公式" r:id="rId10" imgW="215713" imgH="241091" progId="Equation.3">
                    <p:embed/>
                    <p:pic>
                      <p:nvPicPr>
                        <p:cNvPr id="0" name="Object 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2" y="1348"/>
                          <a:ext cx="284"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1372" name="Object 124"/>
          <p:cNvGraphicFramePr>
            <a:graphicFrameLocks noChangeAspect="1"/>
          </p:cNvGraphicFramePr>
          <p:nvPr/>
        </p:nvGraphicFramePr>
        <p:xfrm>
          <a:off x="7670800" y="2319338"/>
          <a:ext cx="1438275" cy="422275"/>
        </p:xfrm>
        <a:graphic>
          <a:graphicData uri="http://schemas.openxmlformats.org/presentationml/2006/ole">
            <mc:AlternateContent xmlns:mc="http://schemas.openxmlformats.org/markup-compatibility/2006">
              <mc:Choice xmlns:v="urn:schemas-microsoft-com:vml" Requires="v">
                <p:oleObj name="公式" r:id="rId12" imgW="685800" imgH="203200" progId="Equation.3">
                  <p:embed/>
                </p:oleObj>
              </mc:Choice>
              <mc:Fallback>
                <p:oleObj name="公式" r:id="rId12" imgW="685800" imgH="203200" progId="Equation.3">
                  <p:embed/>
                  <p:pic>
                    <p:nvPicPr>
                      <p:cNvPr id="0" name="Object 1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70800" y="2319338"/>
                        <a:ext cx="14382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73" name="Object 125"/>
          <p:cNvGraphicFramePr>
            <a:graphicFrameLocks noChangeAspect="1"/>
          </p:cNvGraphicFramePr>
          <p:nvPr/>
        </p:nvGraphicFramePr>
        <p:xfrm>
          <a:off x="323850" y="2652713"/>
          <a:ext cx="2689225" cy="477837"/>
        </p:xfrm>
        <a:graphic>
          <a:graphicData uri="http://schemas.openxmlformats.org/presentationml/2006/ole">
            <mc:AlternateContent xmlns:mc="http://schemas.openxmlformats.org/markup-compatibility/2006">
              <mc:Choice xmlns:v="urn:schemas-microsoft-com:vml" Requires="v">
                <p:oleObj name="公式" r:id="rId14" imgW="1282700" imgH="228600" progId="Equation.3">
                  <p:embed/>
                </p:oleObj>
              </mc:Choice>
              <mc:Fallback>
                <p:oleObj name="公式" r:id="rId14" imgW="1282700" imgH="228600" progId="Equation.3">
                  <p:embed/>
                  <p:pic>
                    <p:nvPicPr>
                      <p:cNvPr id="0" name="Object 1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3850" y="2652713"/>
                        <a:ext cx="2689225"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74" name="Object 126"/>
          <p:cNvGraphicFramePr>
            <a:graphicFrameLocks noChangeAspect="1"/>
          </p:cNvGraphicFramePr>
          <p:nvPr/>
        </p:nvGraphicFramePr>
        <p:xfrm>
          <a:off x="3303588" y="2667000"/>
          <a:ext cx="1171575" cy="447675"/>
        </p:xfrm>
        <a:graphic>
          <a:graphicData uri="http://schemas.openxmlformats.org/presentationml/2006/ole">
            <mc:AlternateContent xmlns:mc="http://schemas.openxmlformats.org/markup-compatibility/2006">
              <mc:Choice xmlns:v="urn:schemas-microsoft-com:vml" Requires="v">
                <p:oleObj name="Equation" r:id="rId16" imgW="558558" imgH="215806" progId="Equation.3">
                  <p:embed/>
                </p:oleObj>
              </mc:Choice>
              <mc:Fallback>
                <p:oleObj name="Equation" r:id="rId16" imgW="558558" imgH="215806" progId="Equation.3">
                  <p:embed/>
                  <p:pic>
                    <p:nvPicPr>
                      <p:cNvPr id="0" name="Object 1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03588" y="2667000"/>
                        <a:ext cx="11715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75" name="Object 127"/>
          <p:cNvGraphicFramePr>
            <a:graphicFrameLocks noChangeAspect="1"/>
          </p:cNvGraphicFramePr>
          <p:nvPr/>
        </p:nvGraphicFramePr>
        <p:xfrm>
          <a:off x="355600" y="3317875"/>
          <a:ext cx="1379538" cy="414338"/>
        </p:xfrm>
        <a:graphic>
          <a:graphicData uri="http://schemas.openxmlformats.org/presentationml/2006/ole">
            <mc:AlternateContent xmlns:mc="http://schemas.openxmlformats.org/markup-compatibility/2006">
              <mc:Choice xmlns:v="urn:schemas-microsoft-com:vml" Requires="v">
                <p:oleObj name="公式" r:id="rId18" imgW="710891" imgH="215806" progId="Equation.3">
                  <p:embed/>
                </p:oleObj>
              </mc:Choice>
              <mc:Fallback>
                <p:oleObj name="公式" r:id="rId18" imgW="710891" imgH="215806" progId="Equation.3">
                  <p:embed/>
                  <p:pic>
                    <p:nvPicPr>
                      <p:cNvPr id="0" name="Object 1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600" y="3317875"/>
                        <a:ext cx="13795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76" name="Object 128"/>
          <p:cNvGraphicFramePr>
            <a:graphicFrameLocks noChangeAspect="1"/>
          </p:cNvGraphicFramePr>
          <p:nvPr>
            <p:extLst>
              <p:ext uri="{D42A27DB-BD31-4B8C-83A1-F6EECF244321}">
                <p14:modId xmlns:p14="http://schemas.microsoft.com/office/powerpoint/2010/main" val="1369636263"/>
              </p:ext>
            </p:extLst>
          </p:nvPr>
        </p:nvGraphicFramePr>
        <p:xfrm>
          <a:off x="1774825" y="3367088"/>
          <a:ext cx="1144814" cy="366712"/>
        </p:xfrm>
        <a:graphic>
          <a:graphicData uri="http://schemas.openxmlformats.org/presentationml/2006/ole">
            <mc:AlternateContent xmlns:mc="http://schemas.openxmlformats.org/markup-compatibility/2006">
              <mc:Choice xmlns:v="urn:schemas-microsoft-com:vml" Requires="v">
                <p:oleObj name="Equation" r:id="rId20" imgW="406080" imgH="177480" progId="Equation.DSMT4">
                  <p:embed/>
                </p:oleObj>
              </mc:Choice>
              <mc:Fallback>
                <p:oleObj name="Equation" r:id="rId20" imgW="406080" imgH="177480" progId="Equation.DSMT4">
                  <p:embed/>
                  <p:pic>
                    <p:nvPicPr>
                      <p:cNvPr id="0" name="Object 128"/>
                      <p:cNvPicPr>
                        <a:picLocks noChangeAspect="1" noChangeArrowheads="1"/>
                      </p:cNvPicPr>
                      <p:nvPr/>
                    </p:nvPicPr>
                    <p:blipFill>
                      <a:blip r:embed="rId21"/>
                      <a:srcRect/>
                      <a:stretch>
                        <a:fillRect/>
                      </a:stretch>
                    </p:blipFill>
                    <p:spPr bwMode="auto">
                      <a:xfrm>
                        <a:off x="1774825" y="3367088"/>
                        <a:ext cx="1144814" cy="366712"/>
                      </a:xfrm>
                      <a:prstGeom prst="rect">
                        <a:avLst/>
                      </a:prstGeom>
                      <a:noFill/>
                      <a:ln>
                        <a:noFill/>
                      </a:ln>
                      <a:effectLst/>
                    </p:spPr>
                  </p:pic>
                </p:oleObj>
              </mc:Fallback>
            </mc:AlternateContent>
          </a:graphicData>
        </a:graphic>
      </p:graphicFrame>
      <p:graphicFrame>
        <p:nvGraphicFramePr>
          <p:cNvPr id="181378" name="Object 130"/>
          <p:cNvGraphicFramePr>
            <a:graphicFrameLocks noChangeAspect="1"/>
          </p:cNvGraphicFramePr>
          <p:nvPr/>
        </p:nvGraphicFramePr>
        <p:xfrm>
          <a:off x="323850" y="4941888"/>
          <a:ext cx="1828800" cy="901700"/>
        </p:xfrm>
        <a:graphic>
          <a:graphicData uri="http://schemas.openxmlformats.org/presentationml/2006/ole">
            <mc:AlternateContent xmlns:mc="http://schemas.openxmlformats.org/markup-compatibility/2006">
              <mc:Choice xmlns:v="urn:schemas-microsoft-com:vml" Requires="v">
                <p:oleObj name="公式" r:id="rId22" imgW="977900" imgH="431800" progId="Equation.3">
                  <p:embed/>
                </p:oleObj>
              </mc:Choice>
              <mc:Fallback>
                <p:oleObj name="公式" r:id="rId22" imgW="977900" imgH="431800" progId="Equation.3">
                  <p:embed/>
                  <p:pic>
                    <p:nvPicPr>
                      <p:cNvPr id="0" name="Object 1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3850" y="4941888"/>
                        <a:ext cx="1828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379" name="Object 131"/>
          <p:cNvGraphicFramePr>
            <a:graphicFrameLocks noChangeAspect="1"/>
          </p:cNvGraphicFramePr>
          <p:nvPr/>
        </p:nvGraphicFramePr>
        <p:xfrm>
          <a:off x="1763713" y="5668963"/>
          <a:ext cx="2057400" cy="1189037"/>
        </p:xfrm>
        <a:graphic>
          <a:graphicData uri="http://schemas.openxmlformats.org/presentationml/2006/ole">
            <mc:AlternateContent xmlns:mc="http://schemas.openxmlformats.org/markup-compatibility/2006">
              <mc:Choice xmlns:v="urn:schemas-microsoft-com:vml" Requires="v">
                <p:oleObj name="公式" r:id="rId24" imgW="619110" imgH="362040" progId="Equation.3">
                  <p:embed/>
                </p:oleObj>
              </mc:Choice>
              <mc:Fallback>
                <p:oleObj name="公式" r:id="rId24" imgW="619110" imgH="362040" progId="Equation.3">
                  <p:embed/>
                  <p:pic>
                    <p:nvPicPr>
                      <p:cNvPr id="0" name="Object 1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3713" y="5668963"/>
                        <a:ext cx="2057400" cy="1189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380" name="Line 132"/>
          <p:cNvSpPr>
            <a:spLocks noChangeShapeType="1"/>
          </p:cNvSpPr>
          <p:nvPr/>
        </p:nvSpPr>
        <p:spPr bwMode="auto">
          <a:xfrm>
            <a:off x="7170738" y="1100138"/>
            <a:ext cx="0" cy="533400"/>
          </a:xfrm>
          <a:prstGeom prst="line">
            <a:avLst/>
          </a:prstGeom>
          <a:noFill/>
          <a:ln w="7620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1381" name="Object 133"/>
          <p:cNvGraphicFramePr>
            <a:graphicFrameLocks noChangeAspect="1"/>
          </p:cNvGraphicFramePr>
          <p:nvPr/>
        </p:nvGraphicFramePr>
        <p:xfrm>
          <a:off x="7323138" y="1023938"/>
          <a:ext cx="400050" cy="544512"/>
        </p:xfrm>
        <a:graphic>
          <a:graphicData uri="http://schemas.openxmlformats.org/presentationml/2006/ole">
            <mc:AlternateContent xmlns:mc="http://schemas.openxmlformats.org/markup-compatibility/2006">
              <mc:Choice xmlns:v="urn:schemas-microsoft-com:vml" Requires="v">
                <p:oleObj name="公式" r:id="rId26" imgW="177646" imgH="241091" progId="Equation.3">
                  <p:embed/>
                </p:oleObj>
              </mc:Choice>
              <mc:Fallback>
                <p:oleObj name="公式" r:id="rId26" imgW="177646" imgH="241091" progId="Equation.3">
                  <p:embed/>
                  <p:pic>
                    <p:nvPicPr>
                      <p:cNvPr id="0" name="Object 1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323138" y="1023938"/>
                        <a:ext cx="40005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382" name="Line 134"/>
          <p:cNvSpPr>
            <a:spLocks noChangeShapeType="1"/>
          </p:cNvSpPr>
          <p:nvPr/>
        </p:nvSpPr>
        <p:spPr bwMode="auto">
          <a:xfrm>
            <a:off x="7170738" y="2319338"/>
            <a:ext cx="0" cy="533400"/>
          </a:xfrm>
          <a:prstGeom prst="line">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383" name="Text Box 135"/>
          <p:cNvSpPr txBox="1">
            <a:spLocks noChangeArrowheads="1"/>
          </p:cNvSpPr>
          <p:nvPr/>
        </p:nvSpPr>
        <p:spPr bwMode="auto">
          <a:xfrm>
            <a:off x="2339975" y="508476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dirty="0">
                <a:solidFill>
                  <a:schemeClr val="accent2"/>
                </a:solidFill>
              </a:rPr>
              <a:t> </a:t>
            </a:r>
            <a:r>
              <a:rPr lang="en-US" altLang="zh-CN" sz="2400" i="1" dirty="0">
                <a:solidFill>
                  <a:schemeClr val="accent2"/>
                </a:solidFill>
              </a:rPr>
              <a:t>n</a:t>
            </a:r>
            <a:r>
              <a:rPr lang="en-US" altLang="zh-CN" sz="2400" dirty="0">
                <a:solidFill>
                  <a:schemeClr val="accent2"/>
                </a:solidFill>
              </a:rPr>
              <a:t> </a:t>
            </a:r>
            <a:r>
              <a:rPr lang="zh-CN" altLang="en-US" sz="2400" dirty="0">
                <a:solidFill>
                  <a:schemeClr val="accent2"/>
                </a:solidFill>
              </a:rPr>
              <a:t>：载流子浓度</a:t>
            </a:r>
          </a:p>
        </p:txBody>
      </p:sp>
      <p:sp>
        <p:nvSpPr>
          <p:cNvPr id="11291" name="Rectangle 136"/>
          <p:cNvSpPr>
            <a:spLocks noChangeArrowheads="1"/>
          </p:cNvSpPr>
          <p:nvPr/>
        </p:nvSpPr>
        <p:spPr bwMode="auto">
          <a:xfrm>
            <a:off x="0" y="688975"/>
            <a:ext cx="9144000" cy="76200"/>
          </a:xfrm>
          <a:prstGeom prst="rect">
            <a:avLst/>
          </a:prstGeom>
          <a:solidFill>
            <a:srgbClr val="FFCC66"/>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81385" name="Object 137"/>
          <p:cNvGraphicFramePr>
            <a:graphicFrameLocks noChangeAspect="1"/>
          </p:cNvGraphicFramePr>
          <p:nvPr/>
        </p:nvGraphicFramePr>
        <p:xfrm>
          <a:off x="349250" y="3948113"/>
          <a:ext cx="1052513" cy="849312"/>
        </p:xfrm>
        <a:graphic>
          <a:graphicData uri="http://schemas.openxmlformats.org/presentationml/2006/ole">
            <mc:AlternateContent xmlns:mc="http://schemas.openxmlformats.org/markup-compatibility/2006">
              <mc:Choice xmlns:v="urn:schemas-microsoft-com:vml" Requires="v">
                <p:oleObj name="公式" r:id="rId28" imgW="507780" imgH="406224" progId="Equation.3">
                  <p:embed/>
                </p:oleObj>
              </mc:Choice>
              <mc:Fallback>
                <p:oleObj name="公式" r:id="rId28" imgW="507780" imgH="406224" progId="Equation.3">
                  <p:embed/>
                  <p:pic>
                    <p:nvPicPr>
                      <p:cNvPr id="0" name="Object 1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9250" y="3948113"/>
                        <a:ext cx="1052513"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1386" name="Object 138"/>
          <p:cNvGraphicFramePr>
            <a:graphicFrameLocks noChangeAspect="1"/>
          </p:cNvGraphicFramePr>
          <p:nvPr/>
        </p:nvGraphicFramePr>
        <p:xfrm>
          <a:off x="1428750" y="3948113"/>
          <a:ext cx="1474788" cy="849312"/>
        </p:xfrm>
        <a:graphic>
          <a:graphicData uri="http://schemas.openxmlformats.org/presentationml/2006/ole">
            <mc:AlternateContent xmlns:mc="http://schemas.openxmlformats.org/markup-compatibility/2006">
              <mc:Choice xmlns:v="urn:schemas-microsoft-com:vml" Requires="v">
                <p:oleObj name="公式" r:id="rId30" imgW="710891" imgH="406224" progId="Equation.3">
                  <p:embed/>
                </p:oleObj>
              </mc:Choice>
              <mc:Fallback>
                <p:oleObj name="公式" r:id="rId30" imgW="710891" imgH="406224" progId="Equation.3">
                  <p:embed/>
                  <p:pic>
                    <p:nvPicPr>
                      <p:cNvPr id="0" name="Object 1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28750" y="3948113"/>
                        <a:ext cx="1474788"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1387" name="Object 139"/>
          <p:cNvGraphicFramePr>
            <a:graphicFrameLocks noChangeAspect="1"/>
          </p:cNvGraphicFramePr>
          <p:nvPr/>
        </p:nvGraphicFramePr>
        <p:xfrm>
          <a:off x="2940050" y="4164013"/>
          <a:ext cx="1184275" cy="425450"/>
        </p:xfrm>
        <a:graphic>
          <a:graphicData uri="http://schemas.openxmlformats.org/presentationml/2006/ole">
            <mc:AlternateContent xmlns:mc="http://schemas.openxmlformats.org/markup-compatibility/2006">
              <mc:Choice xmlns:v="urn:schemas-microsoft-com:vml" Requires="v">
                <p:oleObj name="公式" r:id="rId32" imgW="571252" imgH="203112" progId="Equation.3">
                  <p:embed/>
                </p:oleObj>
              </mc:Choice>
              <mc:Fallback>
                <p:oleObj name="公式" r:id="rId32" imgW="571252" imgH="203112" progId="Equation.3">
                  <p:embed/>
                  <p:pic>
                    <p:nvPicPr>
                      <p:cNvPr id="0" name="Object 13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40050" y="4164013"/>
                        <a:ext cx="1184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264"/>
                                        </p:tgtEl>
                                        <p:attrNameLst>
                                          <p:attrName>style.visibility</p:attrName>
                                        </p:attrNameLst>
                                      </p:cBhvr>
                                      <p:to>
                                        <p:strVal val="visible"/>
                                      </p:to>
                                    </p:set>
                                    <p:animEffect transition="in" filter="wipe(left)">
                                      <p:cBhvr>
                                        <p:cTn id="7" dur="500"/>
                                        <p:tgtEl>
                                          <p:spTgt spid="181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265"/>
                                        </p:tgtEl>
                                        <p:attrNameLst>
                                          <p:attrName>style.visibility</p:attrName>
                                        </p:attrNameLst>
                                      </p:cBhvr>
                                      <p:to>
                                        <p:strVal val="visible"/>
                                      </p:to>
                                    </p:set>
                                    <p:animEffect transition="in" filter="wipe(left)">
                                      <p:cBhvr>
                                        <p:cTn id="12" dur="500"/>
                                        <p:tgtEl>
                                          <p:spTgt spid="1812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1266"/>
                                        </p:tgtEl>
                                        <p:attrNameLst>
                                          <p:attrName>style.visibility</p:attrName>
                                        </p:attrNameLst>
                                      </p:cBhvr>
                                      <p:to>
                                        <p:strVal val="visible"/>
                                      </p:to>
                                    </p:set>
                                    <p:animEffect transition="in" filter="wipe(left)">
                                      <p:cBhvr>
                                        <p:cTn id="17" dur="500"/>
                                        <p:tgtEl>
                                          <p:spTgt spid="1812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3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21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21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421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8137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181382"/>
                                        </p:tgtEl>
                                        <p:attrNameLst>
                                          <p:attrName>style.visibility</p:attrName>
                                        </p:attrNameLst>
                                      </p:cBhvr>
                                      <p:to>
                                        <p:strVal val="visible"/>
                                      </p:to>
                                    </p:set>
                                    <p:anim calcmode="lin" valueType="num">
                                      <p:cBhvr>
                                        <p:cTn id="49" dur="5000" fill="hold"/>
                                        <p:tgtEl>
                                          <p:spTgt spid="181382"/>
                                        </p:tgtEl>
                                        <p:attrNameLst>
                                          <p:attrName>ppt_w</p:attrName>
                                        </p:attrNameLst>
                                      </p:cBhvr>
                                      <p:tavLst>
                                        <p:tav tm="0" fmla="#ppt_w*sin(2.5*pi*$)">
                                          <p:val>
                                            <p:fltVal val="0"/>
                                          </p:val>
                                        </p:tav>
                                        <p:tav tm="100000">
                                          <p:val>
                                            <p:fltVal val="1"/>
                                          </p:val>
                                        </p:tav>
                                      </p:tavLst>
                                    </p:anim>
                                    <p:anim calcmode="lin" valueType="num">
                                      <p:cBhvr>
                                        <p:cTn id="50" dur="5000" fill="hold"/>
                                        <p:tgtEl>
                                          <p:spTgt spid="18138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421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81360"/>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181361"/>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181381"/>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9" presetClass="entr" presetSubtype="10" fill="hold" grpId="0" nodeType="clickEffect">
                                  <p:stCondLst>
                                    <p:cond delay="0"/>
                                  </p:stCondLst>
                                  <p:childTnLst>
                                    <p:set>
                                      <p:cBhvr>
                                        <p:cTn id="73" dur="1" fill="hold">
                                          <p:stCondLst>
                                            <p:cond delay="0"/>
                                          </p:stCondLst>
                                        </p:cTn>
                                        <p:tgtEl>
                                          <p:spTgt spid="181380"/>
                                        </p:tgtEl>
                                        <p:attrNameLst>
                                          <p:attrName>style.visibility</p:attrName>
                                        </p:attrNameLst>
                                      </p:cBhvr>
                                      <p:to>
                                        <p:strVal val="visible"/>
                                      </p:to>
                                    </p:set>
                                    <p:anim calcmode="lin" valueType="num">
                                      <p:cBhvr>
                                        <p:cTn id="74" dur="5000" fill="hold"/>
                                        <p:tgtEl>
                                          <p:spTgt spid="181380"/>
                                        </p:tgtEl>
                                        <p:attrNameLst>
                                          <p:attrName>ppt_w</p:attrName>
                                        </p:attrNameLst>
                                      </p:cBhvr>
                                      <p:tavLst>
                                        <p:tav tm="0" fmla="#ppt_w*sin(2.5*pi*$)">
                                          <p:val>
                                            <p:fltVal val="0"/>
                                          </p:val>
                                        </p:tav>
                                        <p:tav tm="100000">
                                          <p:val>
                                            <p:fltVal val="1"/>
                                          </p:val>
                                        </p:tav>
                                      </p:tavLst>
                                    </p:anim>
                                    <p:anim calcmode="lin" valueType="num">
                                      <p:cBhvr>
                                        <p:cTn id="75" dur="5000" fill="hold"/>
                                        <p:tgtEl>
                                          <p:spTgt spid="181380"/>
                                        </p:tgtEl>
                                        <p:attrNameLst>
                                          <p:attrName>ppt_h</p:attrName>
                                        </p:attrNameLst>
                                      </p:cBhvr>
                                      <p:tavLst>
                                        <p:tav tm="0">
                                          <p:val>
                                            <p:strVal val="#ppt_h"/>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181373"/>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18137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81375"/>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181376"/>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0"/>
                                          </p:stCondLst>
                                        </p:cTn>
                                        <p:tgtEl>
                                          <p:spTgt spid="181385"/>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81386"/>
                                        </p:tgtEl>
                                        <p:attrNameLst>
                                          <p:attrName>style.visibility</p:attrName>
                                        </p:attrNameLst>
                                      </p:cBhvr>
                                      <p:to>
                                        <p:strVal val="visible"/>
                                      </p:to>
                                    </p:set>
                                    <p:animEffect transition="in" filter="wipe(left)">
                                      <p:cBhvr>
                                        <p:cTn id="100" dur="500"/>
                                        <p:tgtEl>
                                          <p:spTgt spid="18138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16" fill="hold" nodeType="clickEffect">
                                  <p:stCondLst>
                                    <p:cond delay="0"/>
                                  </p:stCondLst>
                                  <p:childTnLst>
                                    <p:set>
                                      <p:cBhvr>
                                        <p:cTn id="104" dur="1" fill="hold">
                                          <p:stCondLst>
                                            <p:cond delay="0"/>
                                          </p:stCondLst>
                                        </p:cTn>
                                        <p:tgtEl>
                                          <p:spTgt spid="181387"/>
                                        </p:tgtEl>
                                        <p:attrNameLst>
                                          <p:attrName>style.visibility</p:attrName>
                                        </p:attrNameLst>
                                      </p:cBhvr>
                                      <p:to>
                                        <p:strVal val="visible"/>
                                      </p:to>
                                    </p:set>
                                    <p:anim calcmode="lin" valueType="num">
                                      <p:cBhvr>
                                        <p:cTn id="105" dur="500" fill="hold"/>
                                        <p:tgtEl>
                                          <p:spTgt spid="181387"/>
                                        </p:tgtEl>
                                        <p:attrNameLst>
                                          <p:attrName>ppt_w</p:attrName>
                                        </p:attrNameLst>
                                      </p:cBhvr>
                                      <p:tavLst>
                                        <p:tav tm="0">
                                          <p:val>
                                            <p:fltVal val="0"/>
                                          </p:val>
                                        </p:tav>
                                        <p:tav tm="100000">
                                          <p:val>
                                            <p:strVal val="#ppt_w"/>
                                          </p:val>
                                        </p:tav>
                                      </p:tavLst>
                                    </p:anim>
                                    <p:anim calcmode="lin" valueType="num">
                                      <p:cBhvr>
                                        <p:cTn id="106" dur="500" fill="hold"/>
                                        <p:tgtEl>
                                          <p:spTgt spid="181387"/>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181378"/>
                                        </p:tgtEl>
                                        <p:attrNameLst>
                                          <p:attrName>style.visibility</p:attrName>
                                        </p:attrNameLst>
                                      </p:cBhvr>
                                      <p:to>
                                        <p:strVal val="visible"/>
                                      </p:to>
                                    </p:set>
                                  </p:childTnLst>
                                </p:cTn>
                              </p:par>
                            </p:childTnLst>
                          </p:cTn>
                        </p:par>
                        <p:par>
                          <p:cTn id="111" fill="hold" nodeType="afterGroup">
                            <p:stCondLst>
                              <p:cond delay="500"/>
                            </p:stCondLst>
                            <p:childTnLst>
                              <p:par>
                                <p:cTn id="112" presetID="1" presetClass="entr" presetSubtype="0" fill="hold" grpId="0" nodeType="afterEffect">
                                  <p:stCondLst>
                                    <p:cond delay="0"/>
                                  </p:stCondLst>
                                  <p:childTnLst>
                                    <p:set>
                                      <p:cBhvr>
                                        <p:cTn id="113" dur="1" fill="hold">
                                          <p:stCondLst>
                                            <p:cond delay="499"/>
                                          </p:stCondLst>
                                        </p:cTn>
                                        <p:tgtEl>
                                          <p:spTgt spid="181383"/>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3" presetClass="entr" presetSubtype="16" fill="hold" nodeType="clickEffect">
                                  <p:stCondLst>
                                    <p:cond delay="0"/>
                                  </p:stCondLst>
                                  <p:childTnLst>
                                    <p:set>
                                      <p:cBhvr>
                                        <p:cTn id="117" dur="1" fill="hold">
                                          <p:stCondLst>
                                            <p:cond delay="0"/>
                                          </p:stCondLst>
                                        </p:cTn>
                                        <p:tgtEl>
                                          <p:spTgt spid="181379"/>
                                        </p:tgtEl>
                                        <p:attrNameLst>
                                          <p:attrName>style.visibility</p:attrName>
                                        </p:attrNameLst>
                                      </p:cBhvr>
                                      <p:to>
                                        <p:strVal val="visible"/>
                                      </p:to>
                                    </p:set>
                                    <p:anim calcmode="lin" valueType="num">
                                      <p:cBhvr>
                                        <p:cTn id="118" dur="500" fill="hold"/>
                                        <p:tgtEl>
                                          <p:spTgt spid="181379"/>
                                        </p:tgtEl>
                                        <p:attrNameLst>
                                          <p:attrName>ppt_w</p:attrName>
                                        </p:attrNameLst>
                                      </p:cBhvr>
                                      <p:tavLst>
                                        <p:tav tm="0">
                                          <p:val>
                                            <p:fltVal val="0"/>
                                          </p:val>
                                        </p:tav>
                                        <p:tav tm="100000">
                                          <p:val>
                                            <p:strVal val="#ppt_w"/>
                                          </p:val>
                                        </p:tav>
                                      </p:tavLst>
                                    </p:anim>
                                    <p:anim calcmode="lin" valueType="num">
                                      <p:cBhvr>
                                        <p:cTn id="119" dur="500" fill="hold"/>
                                        <p:tgtEl>
                                          <p:spTgt spid="1813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4" grpId="0" autoUpdateAnimBg="0"/>
      <p:bldP spid="181265" grpId="0" autoUpdateAnimBg="0"/>
      <p:bldP spid="181266" grpId="0" autoUpdateAnimBg="0"/>
      <p:bldP spid="181360" grpId="0" animBg="1"/>
      <p:bldP spid="181380" grpId="0" animBg="1"/>
      <p:bldP spid="181382" grpId="0" animBg="1"/>
      <p:bldP spid="18138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73" name="Text Box 77"/>
          <p:cNvSpPr txBox="1">
            <a:spLocks noChangeArrowheads="1"/>
          </p:cNvSpPr>
          <p:nvPr/>
        </p:nvSpPr>
        <p:spPr bwMode="auto">
          <a:xfrm>
            <a:off x="323850" y="5805488"/>
            <a:ext cx="386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反常霍耳效应</a:t>
            </a:r>
          </a:p>
        </p:txBody>
      </p:sp>
      <p:sp>
        <p:nvSpPr>
          <p:cNvPr id="183376" name="Text Box 80"/>
          <p:cNvSpPr txBox="1">
            <a:spLocks noChangeArrowheads="1"/>
          </p:cNvSpPr>
          <p:nvPr/>
        </p:nvSpPr>
        <p:spPr bwMode="auto">
          <a:xfrm>
            <a:off x="323850" y="360363"/>
            <a:ext cx="3854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Clr>
                <a:srgbClr val="CC3300"/>
              </a:buClr>
              <a:buFont typeface="Wingdings" pitchFamily="2" charset="2"/>
              <a:buNone/>
            </a:pPr>
            <a:r>
              <a:rPr lang="en-US" altLang="zh-CN">
                <a:solidFill>
                  <a:schemeClr val="accent2"/>
                </a:solidFill>
              </a:rPr>
              <a:t>3. </a:t>
            </a:r>
            <a:r>
              <a:rPr lang="zh-CN" altLang="en-US">
                <a:solidFill>
                  <a:schemeClr val="accent2"/>
                </a:solidFill>
              </a:rPr>
              <a:t>霍耳效应的应用：</a:t>
            </a:r>
          </a:p>
        </p:txBody>
      </p:sp>
      <p:sp>
        <p:nvSpPr>
          <p:cNvPr id="12292" name="Text Box 81"/>
          <p:cNvSpPr txBox="1">
            <a:spLocks noChangeArrowheads="1"/>
          </p:cNvSpPr>
          <p:nvPr/>
        </p:nvSpPr>
        <p:spPr bwMode="auto">
          <a:xfrm>
            <a:off x="304800" y="415925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183378" name="Text Box 82"/>
          <p:cNvSpPr txBox="1">
            <a:spLocks noChangeArrowheads="1"/>
          </p:cNvSpPr>
          <p:nvPr/>
        </p:nvSpPr>
        <p:spPr bwMode="auto">
          <a:xfrm>
            <a:off x="250825" y="1268413"/>
            <a:ext cx="39608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 </a:t>
            </a:r>
            <a:r>
              <a:rPr lang="zh-CN" altLang="en-US" sz="2800">
                <a:solidFill>
                  <a:schemeClr val="accent2"/>
                </a:solidFill>
              </a:rPr>
              <a:t>根据霍耳电压的极性，可以判断导体或半导体中载流子的种类，例如半导体中是电子导电还是空穴导电；</a:t>
            </a:r>
            <a:endParaRPr lang="en-US" altLang="zh-CN" sz="2800">
              <a:solidFill>
                <a:schemeClr val="accent2"/>
              </a:solidFill>
            </a:endParaRPr>
          </a:p>
        </p:txBody>
      </p:sp>
      <p:sp>
        <p:nvSpPr>
          <p:cNvPr id="183379" name="Text Box 83"/>
          <p:cNvSpPr txBox="1">
            <a:spLocks noChangeArrowheads="1"/>
          </p:cNvSpPr>
          <p:nvPr/>
        </p:nvSpPr>
        <p:spPr bwMode="auto">
          <a:xfrm>
            <a:off x="323850" y="3716338"/>
            <a:ext cx="3457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a:t>
            </a:r>
            <a:r>
              <a:rPr lang="zh-CN" altLang="en-US" sz="2800">
                <a:solidFill>
                  <a:schemeClr val="accent2"/>
                </a:solidFill>
              </a:rPr>
              <a:t>测定载流子浓度；</a:t>
            </a:r>
            <a:endParaRPr lang="en-US" altLang="zh-CN" sz="2800">
              <a:solidFill>
                <a:schemeClr val="accent2"/>
              </a:solidFill>
            </a:endParaRPr>
          </a:p>
        </p:txBody>
      </p:sp>
      <p:sp>
        <p:nvSpPr>
          <p:cNvPr id="183380" name="Text Box 84"/>
          <p:cNvSpPr txBox="1">
            <a:spLocks noChangeArrowheads="1"/>
          </p:cNvSpPr>
          <p:nvPr/>
        </p:nvSpPr>
        <p:spPr bwMode="auto">
          <a:xfrm>
            <a:off x="323850" y="4508500"/>
            <a:ext cx="8474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(3)</a:t>
            </a:r>
            <a:r>
              <a:rPr lang="zh-CN" altLang="en-US" sz="2800">
                <a:solidFill>
                  <a:schemeClr val="accent2"/>
                </a:solidFill>
              </a:rPr>
              <a:t>测量磁感应强度，是目前测量磁场常用的而且比较精确的方法。</a:t>
            </a:r>
            <a:endParaRPr lang="en-US" altLang="zh-CN" sz="2800">
              <a:solidFill>
                <a:schemeClr val="accent2"/>
              </a:solidFill>
            </a:endParaRPr>
          </a:p>
        </p:txBody>
      </p:sp>
      <p:sp>
        <p:nvSpPr>
          <p:cNvPr id="183381" name="Oval 85"/>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12297" name="Group 194"/>
          <p:cNvGrpSpPr>
            <a:grpSpLocks/>
          </p:cNvGrpSpPr>
          <p:nvPr/>
        </p:nvGrpSpPr>
        <p:grpSpPr bwMode="auto">
          <a:xfrm>
            <a:off x="4067175" y="-26988"/>
            <a:ext cx="4962525" cy="3962401"/>
            <a:chOff x="2562" y="-17"/>
            <a:chExt cx="3126" cy="2496"/>
          </a:xfrm>
        </p:grpSpPr>
        <p:grpSp>
          <p:nvGrpSpPr>
            <p:cNvPr id="12298" name="Group 86"/>
            <p:cNvGrpSpPr>
              <a:grpSpLocks/>
            </p:cNvGrpSpPr>
            <p:nvPr/>
          </p:nvGrpSpPr>
          <p:grpSpPr bwMode="auto">
            <a:xfrm>
              <a:off x="2900" y="-17"/>
              <a:ext cx="2788" cy="2064"/>
              <a:chOff x="2832" y="1776"/>
              <a:chExt cx="2788" cy="2064"/>
            </a:xfrm>
          </p:grpSpPr>
          <p:sp>
            <p:nvSpPr>
              <p:cNvPr id="12394" name="AutoShape 87"/>
              <p:cNvSpPr>
                <a:spLocks noChangeArrowheads="1"/>
              </p:cNvSpPr>
              <p:nvPr/>
            </p:nvSpPr>
            <p:spPr bwMode="auto">
              <a:xfrm>
                <a:off x="2832" y="1968"/>
                <a:ext cx="2496" cy="1584"/>
              </a:xfrm>
              <a:prstGeom prst="cube">
                <a:avLst>
                  <a:gd name="adj" fmla="val 23611"/>
                </a:avLst>
              </a:prstGeom>
              <a:solidFill>
                <a:schemeClr val="folHlink"/>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a:solidFill>
                    <a:schemeClr val="accent2"/>
                  </a:solidFill>
                </a:endParaRPr>
              </a:p>
            </p:txBody>
          </p:sp>
          <p:sp>
            <p:nvSpPr>
              <p:cNvPr id="12395" name="Freeform 88"/>
              <p:cNvSpPr>
                <a:spLocks/>
              </p:cNvSpPr>
              <p:nvPr/>
            </p:nvSpPr>
            <p:spPr bwMode="auto">
              <a:xfrm>
                <a:off x="5336" y="1972"/>
                <a:ext cx="284" cy="1"/>
              </a:xfrm>
              <a:custGeom>
                <a:avLst/>
                <a:gdLst>
                  <a:gd name="T0" fmla="*/ 0 w 284"/>
                  <a:gd name="T1" fmla="*/ 0 h 1"/>
                  <a:gd name="T2" fmla="*/ 284 w 284"/>
                  <a:gd name="T3" fmla="*/ 0 h 1"/>
                  <a:gd name="T4" fmla="*/ 0 60000 65536"/>
                  <a:gd name="T5" fmla="*/ 0 60000 65536"/>
                  <a:gd name="T6" fmla="*/ 0 w 284"/>
                  <a:gd name="T7" fmla="*/ 0 h 1"/>
                  <a:gd name="T8" fmla="*/ 284 w 284"/>
                  <a:gd name="T9" fmla="*/ 1 h 1"/>
                </a:gdLst>
                <a:ahLst/>
                <a:cxnLst>
                  <a:cxn ang="T4">
                    <a:pos x="T0" y="T1"/>
                  </a:cxn>
                  <a:cxn ang="T5">
                    <a:pos x="T2" y="T3"/>
                  </a:cxn>
                </a:cxnLst>
                <a:rect l="T6" t="T7" r="T8" b="T9"/>
                <a:pathLst>
                  <a:path w="284" h="1">
                    <a:moveTo>
                      <a:pt x="0" y="0"/>
                    </a:moveTo>
                    <a:lnTo>
                      <a:pt x="284"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96" name="Line 89"/>
              <p:cNvSpPr>
                <a:spLocks noChangeShapeType="1"/>
              </p:cNvSpPr>
              <p:nvPr/>
            </p:nvSpPr>
            <p:spPr bwMode="auto">
              <a:xfrm>
                <a:off x="5328" y="31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7" name="Freeform 90"/>
              <p:cNvSpPr>
                <a:spLocks/>
              </p:cNvSpPr>
              <p:nvPr/>
            </p:nvSpPr>
            <p:spPr bwMode="auto">
              <a:xfrm>
                <a:off x="5472" y="1984"/>
                <a:ext cx="1" cy="320"/>
              </a:xfrm>
              <a:custGeom>
                <a:avLst/>
                <a:gdLst>
                  <a:gd name="T0" fmla="*/ 0 w 1"/>
                  <a:gd name="T1" fmla="*/ 0 h 320"/>
                  <a:gd name="T2" fmla="*/ 1 w 1"/>
                  <a:gd name="T3" fmla="*/ 320 h 320"/>
                  <a:gd name="T4" fmla="*/ 0 60000 65536"/>
                  <a:gd name="T5" fmla="*/ 0 60000 65536"/>
                  <a:gd name="T6" fmla="*/ 0 w 1"/>
                  <a:gd name="T7" fmla="*/ 0 h 320"/>
                  <a:gd name="T8" fmla="*/ 1 w 1"/>
                  <a:gd name="T9" fmla="*/ 320 h 320"/>
                </a:gdLst>
                <a:ahLst/>
                <a:cxnLst>
                  <a:cxn ang="T4">
                    <a:pos x="T0" y="T1"/>
                  </a:cxn>
                  <a:cxn ang="T5">
                    <a:pos x="T2" y="T3"/>
                  </a:cxn>
                </a:cxnLst>
                <a:rect l="T6" t="T7" r="T8" b="T9"/>
                <a:pathLst>
                  <a:path w="1" h="320">
                    <a:moveTo>
                      <a:pt x="0" y="0"/>
                    </a:moveTo>
                    <a:lnTo>
                      <a:pt x="1" y="320"/>
                    </a:lnTo>
                  </a:path>
                </a:pathLst>
              </a:custGeom>
              <a:noFill/>
              <a:ln w="9525">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98" name="Line 91"/>
              <p:cNvSpPr>
                <a:spLocks noChangeShapeType="1"/>
              </p:cNvSpPr>
              <p:nvPr/>
            </p:nvSpPr>
            <p:spPr bwMode="auto">
              <a:xfrm>
                <a:off x="5472" y="2832"/>
                <a:ext cx="0" cy="33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9" name="Text Box 92"/>
              <p:cNvSpPr txBox="1">
                <a:spLocks noChangeArrowheads="1"/>
              </p:cNvSpPr>
              <p:nvPr/>
            </p:nvSpPr>
            <p:spPr bwMode="auto">
              <a:xfrm>
                <a:off x="5328" y="235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h</a:t>
                </a:r>
              </a:p>
            </p:txBody>
          </p:sp>
          <p:sp>
            <p:nvSpPr>
              <p:cNvPr id="12400" name="Line 93"/>
              <p:cNvSpPr>
                <a:spLocks noChangeShapeType="1"/>
              </p:cNvSpPr>
              <p:nvPr/>
            </p:nvSpPr>
            <p:spPr bwMode="auto">
              <a:xfrm>
                <a:off x="5328" y="31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01" name="Line 94"/>
              <p:cNvSpPr>
                <a:spLocks noChangeShapeType="1"/>
              </p:cNvSpPr>
              <p:nvPr/>
            </p:nvSpPr>
            <p:spPr bwMode="auto">
              <a:xfrm>
                <a:off x="4944" y="355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02" name="Freeform 95"/>
              <p:cNvSpPr>
                <a:spLocks/>
              </p:cNvSpPr>
              <p:nvPr/>
            </p:nvSpPr>
            <p:spPr bwMode="auto">
              <a:xfrm>
                <a:off x="4948" y="3312"/>
                <a:ext cx="380" cy="376"/>
              </a:xfrm>
              <a:custGeom>
                <a:avLst/>
                <a:gdLst>
                  <a:gd name="T0" fmla="*/ 380 w 380"/>
                  <a:gd name="T1" fmla="*/ 0 h 376"/>
                  <a:gd name="T2" fmla="*/ 0 w 380"/>
                  <a:gd name="T3" fmla="*/ 376 h 376"/>
                  <a:gd name="T4" fmla="*/ 0 60000 65536"/>
                  <a:gd name="T5" fmla="*/ 0 60000 65536"/>
                  <a:gd name="T6" fmla="*/ 0 w 380"/>
                  <a:gd name="T7" fmla="*/ 0 h 376"/>
                  <a:gd name="T8" fmla="*/ 380 w 380"/>
                  <a:gd name="T9" fmla="*/ 376 h 376"/>
                </a:gdLst>
                <a:ahLst/>
                <a:cxnLst>
                  <a:cxn ang="T4">
                    <a:pos x="T0" y="T1"/>
                  </a:cxn>
                  <a:cxn ang="T5">
                    <a:pos x="T2" y="T3"/>
                  </a:cxn>
                </a:cxnLst>
                <a:rect l="T6" t="T7" r="T8" b="T9"/>
                <a:pathLst>
                  <a:path w="380" h="376">
                    <a:moveTo>
                      <a:pt x="380" y="0"/>
                    </a:moveTo>
                    <a:lnTo>
                      <a:pt x="0" y="376"/>
                    </a:lnTo>
                  </a:path>
                </a:pathLst>
              </a:custGeom>
              <a:noFill/>
              <a:ln w="9525">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403" name="Text Box 96"/>
              <p:cNvSpPr txBox="1">
                <a:spLocks noChangeArrowheads="1"/>
              </p:cNvSpPr>
              <p:nvPr/>
            </p:nvSpPr>
            <p:spPr bwMode="auto">
              <a:xfrm>
                <a:off x="5088" y="34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b</a:t>
                </a:r>
              </a:p>
            </p:txBody>
          </p:sp>
          <p:sp>
            <p:nvSpPr>
              <p:cNvPr id="12404" name="AutoShape 97"/>
              <p:cNvSpPr>
                <a:spLocks noChangeArrowheads="1"/>
              </p:cNvSpPr>
              <p:nvPr/>
            </p:nvSpPr>
            <p:spPr bwMode="auto">
              <a:xfrm>
                <a:off x="3072" y="2064"/>
                <a:ext cx="1056" cy="96"/>
              </a:xfrm>
              <a:prstGeom prst="leftArrow">
                <a:avLst>
                  <a:gd name="adj1" fmla="val 50000"/>
                  <a:gd name="adj2" fmla="val 275000"/>
                </a:avLst>
              </a:prstGeom>
              <a:solidFill>
                <a:srgbClr val="FFFF00"/>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405" name="Text Box 98"/>
              <p:cNvSpPr txBox="1">
                <a:spLocks noChangeArrowheads="1"/>
              </p:cNvSpPr>
              <p:nvPr/>
            </p:nvSpPr>
            <p:spPr bwMode="auto">
              <a:xfrm>
                <a:off x="2892" y="1776"/>
                <a:ext cx="2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3600" i="1">
                    <a:solidFill>
                      <a:schemeClr val="accent2"/>
                    </a:solidFill>
                  </a:rPr>
                  <a:t>I</a:t>
                </a:r>
              </a:p>
            </p:txBody>
          </p:sp>
        </p:grpSp>
        <p:grpSp>
          <p:nvGrpSpPr>
            <p:cNvPr id="12299" name="Group 99"/>
            <p:cNvGrpSpPr>
              <a:grpSpLocks/>
            </p:cNvGrpSpPr>
            <p:nvPr/>
          </p:nvGrpSpPr>
          <p:grpSpPr bwMode="auto">
            <a:xfrm>
              <a:off x="2996" y="703"/>
              <a:ext cx="2016" cy="768"/>
              <a:chOff x="2928" y="2496"/>
              <a:chExt cx="2016" cy="768"/>
            </a:xfrm>
          </p:grpSpPr>
          <p:grpSp>
            <p:nvGrpSpPr>
              <p:cNvPr id="12322" name="Group 100"/>
              <p:cNvGrpSpPr>
                <a:grpSpLocks/>
              </p:cNvGrpSpPr>
              <p:nvPr/>
            </p:nvGrpSpPr>
            <p:grpSpPr bwMode="auto">
              <a:xfrm>
                <a:off x="2928" y="2736"/>
                <a:ext cx="2016" cy="288"/>
                <a:chOff x="432" y="2496"/>
                <a:chExt cx="2016" cy="288"/>
              </a:xfrm>
            </p:grpSpPr>
            <p:grpSp>
              <p:nvGrpSpPr>
                <p:cNvPr id="12379" name="Group 101"/>
                <p:cNvGrpSpPr>
                  <a:grpSpLocks/>
                </p:cNvGrpSpPr>
                <p:nvPr/>
              </p:nvGrpSpPr>
              <p:grpSpPr bwMode="auto">
                <a:xfrm>
                  <a:off x="1327" y="2496"/>
                  <a:ext cx="225" cy="288"/>
                  <a:chOff x="3206" y="3050"/>
                  <a:chExt cx="225" cy="288"/>
                </a:xfrm>
              </p:grpSpPr>
              <p:sp>
                <p:nvSpPr>
                  <p:cNvPr id="12392" name="Oval 102"/>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93" name="Text Box 103"/>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80" name="Group 104"/>
                <p:cNvGrpSpPr>
                  <a:grpSpLocks/>
                </p:cNvGrpSpPr>
                <p:nvPr/>
              </p:nvGrpSpPr>
              <p:grpSpPr bwMode="auto">
                <a:xfrm>
                  <a:off x="912" y="2496"/>
                  <a:ext cx="225" cy="288"/>
                  <a:chOff x="3206" y="3050"/>
                  <a:chExt cx="225" cy="288"/>
                </a:xfrm>
              </p:grpSpPr>
              <p:sp>
                <p:nvSpPr>
                  <p:cNvPr id="12390" name="Oval 105"/>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91" name="Text Box 106"/>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81" name="Group 107"/>
                <p:cNvGrpSpPr>
                  <a:grpSpLocks/>
                </p:cNvGrpSpPr>
                <p:nvPr/>
              </p:nvGrpSpPr>
              <p:grpSpPr bwMode="auto">
                <a:xfrm>
                  <a:off x="1743" y="2496"/>
                  <a:ext cx="225" cy="288"/>
                  <a:chOff x="3206" y="3050"/>
                  <a:chExt cx="225" cy="288"/>
                </a:xfrm>
              </p:grpSpPr>
              <p:sp>
                <p:nvSpPr>
                  <p:cNvPr id="12388" name="Oval 108"/>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89" name="Text Box 109"/>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82" name="Group 110"/>
                <p:cNvGrpSpPr>
                  <a:grpSpLocks/>
                </p:cNvGrpSpPr>
                <p:nvPr/>
              </p:nvGrpSpPr>
              <p:grpSpPr bwMode="auto">
                <a:xfrm>
                  <a:off x="2223" y="2496"/>
                  <a:ext cx="225" cy="288"/>
                  <a:chOff x="3206" y="3050"/>
                  <a:chExt cx="225" cy="288"/>
                </a:xfrm>
              </p:grpSpPr>
              <p:sp>
                <p:nvSpPr>
                  <p:cNvPr id="12386" name="Oval 111"/>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87" name="Text Box 112"/>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83" name="Group 113"/>
                <p:cNvGrpSpPr>
                  <a:grpSpLocks/>
                </p:cNvGrpSpPr>
                <p:nvPr/>
              </p:nvGrpSpPr>
              <p:grpSpPr bwMode="auto">
                <a:xfrm>
                  <a:off x="432" y="2496"/>
                  <a:ext cx="225" cy="288"/>
                  <a:chOff x="3206" y="3050"/>
                  <a:chExt cx="225" cy="288"/>
                </a:xfrm>
              </p:grpSpPr>
              <p:sp>
                <p:nvSpPr>
                  <p:cNvPr id="12384" name="Oval 114"/>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85" name="Text Box 115"/>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grpSp>
            <p:nvGrpSpPr>
              <p:cNvPr id="12323" name="Group 116"/>
              <p:cNvGrpSpPr>
                <a:grpSpLocks/>
              </p:cNvGrpSpPr>
              <p:nvPr/>
            </p:nvGrpSpPr>
            <p:grpSpPr bwMode="auto">
              <a:xfrm>
                <a:off x="2928" y="2496"/>
                <a:ext cx="2016" cy="288"/>
                <a:chOff x="432" y="2496"/>
                <a:chExt cx="2016" cy="288"/>
              </a:xfrm>
            </p:grpSpPr>
            <p:grpSp>
              <p:nvGrpSpPr>
                <p:cNvPr id="12364" name="Group 117"/>
                <p:cNvGrpSpPr>
                  <a:grpSpLocks/>
                </p:cNvGrpSpPr>
                <p:nvPr/>
              </p:nvGrpSpPr>
              <p:grpSpPr bwMode="auto">
                <a:xfrm>
                  <a:off x="1327" y="2496"/>
                  <a:ext cx="225" cy="288"/>
                  <a:chOff x="3206" y="3050"/>
                  <a:chExt cx="225" cy="288"/>
                </a:xfrm>
              </p:grpSpPr>
              <p:sp>
                <p:nvSpPr>
                  <p:cNvPr id="12377" name="Oval 118"/>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78" name="Text Box 119"/>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65" name="Group 120"/>
                <p:cNvGrpSpPr>
                  <a:grpSpLocks/>
                </p:cNvGrpSpPr>
                <p:nvPr/>
              </p:nvGrpSpPr>
              <p:grpSpPr bwMode="auto">
                <a:xfrm>
                  <a:off x="912" y="2496"/>
                  <a:ext cx="225" cy="288"/>
                  <a:chOff x="3206" y="3050"/>
                  <a:chExt cx="225" cy="288"/>
                </a:xfrm>
              </p:grpSpPr>
              <p:sp>
                <p:nvSpPr>
                  <p:cNvPr id="12375" name="Oval 121"/>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76" name="Text Box 122"/>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66" name="Group 123"/>
                <p:cNvGrpSpPr>
                  <a:grpSpLocks/>
                </p:cNvGrpSpPr>
                <p:nvPr/>
              </p:nvGrpSpPr>
              <p:grpSpPr bwMode="auto">
                <a:xfrm>
                  <a:off x="1743" y="2496"/>
                  <a:ext cx="225" cy="288"/>
                  <a:chOff x="3206" y="3050"/>
                  <a:chExt cx="225" cy="288"/>
                </a:xfrm>
              </p:grpSpPr>
              <p:sp>
                <p:nvSpPr>
                  <p:cNvPr id="12373" name="Oval 124"/>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74" name="Text Box 125"/>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67" name="Group 126"/>
                <p:cNvGrpSpPr>
                  <a:grpSpLocks/>
                </p:cNvGrpSpPr>
                <p:nvPr/>
              </p:nvGrpSpPr>
              <p:grpSpPr bwMode="auto">
                <a:xfrm>
                  <a:off x="2223" y="2496"/>
                  <a:ext cx="225" cy="288"/>
                  <a:chOff x="3206" y="3050"/>
                  <a:chExt cx="225" cy="288"/>
                </a:xfrm>
              </p:grpSpPr>
              <p:sp>
                <p:nvSpPr>
                  <p:cNvPr id="12371" name="Oval 127"/>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72" name="Text Box 128"/>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68" name="Group 129"/>
                <p:cNvGrpSpPr>
                  <a:grpSpLocks/>
                </p:cNvGrpSpPr>
                <p:nvPr/>
              </p:nvGrpSpPr>
              <p:grpSpPr bwMode="auto">
                <a:xfrm>
                  <a:off x="432" y="2496"/>
                  <a:ext cx="225" cy="288"/>
                  <a:chOff x="3206" y="3050"/>
                  <a:chExt cx="225" cy="288"/>
                </a:xfrm>
              </p:grpSpPr>
              <p:sp>
                <p:nvSpPr>
                  <p:cNvPr id="12369" name="Oval 130"/>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70" name="Text Box 131"/>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grpSp>
            <p:nvGrpSpPr>
              <p:cNvPr id="12324" name="Group 132"/>
              <p:cNvGrpSpPr>
                <a:grpSpLocks/>
              </p:cNvGrpSpPr>
              <p:nvPr/>
            </p:nvGrpSpPr>
            <p:grpSpPr bwMode="auto">
              <a:xfrm>
                <a:off x="2928" y="2976"/>
                <a:ext cx="2016" cy="288"/>
                <a:chOff x="432" y="2496"/>
                <a:chExt cx="2016" cy="288"/>
              </a:xfrm>
            </p:grpSpPr>
            <p:grpSp>
              <p:nvGrpSpPr>
                <p:cNvPr id="12349" name="Group 133"/>
                <p:cNvGrpSpPr>
                  <a:grpSpLocks/>
                </p:cNvGrpSpPr>
                <p:nvPr/>
              </p:nvGrpSpPr>
              <p:grpSpPr bwMode="auto">
                <a:xfrm>
                  <a:off x="1327" y="2496"/>
                  <a:ext cx="225" cy="288"/>
                  <a:chOff x="3206" y="3050"/>
                  <a:chExt cx="225" cy="288"/>
                </a:xfrm>
              </p:grpSpPr>
              <p:sp>
                <p:nvSpPr>
                  <p:cNvPr id="12362" name="Oval 134"/>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63" name="Text Box 135"/>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50" name="Group 136"/>
                <p:cNvGrpSpPr>
                  <a:grpSpLocks/>
                </p:cNvGrpSpPr>
                <p:nvPr/>
              </p:nvGrpSpPr>
              <p:grpSpPr bwMode="auto">
                <a:xfrm>
                  <a:off x="912" y="2496"/>
                  <a:ext cx="225" cy="288"/>
                  <a:chOff x="3206" y="3050"/>
                  <a:chExt cx="225" cy="288"/>
                </a:xfrm>
              </p:grpSpPr>
              <p:sp>
                <p:nvSpPr>
                  <p:cNvPr id="12360" name="Oval 137"/>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61" name="Text Box 138"/>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51" name="Group 139"/>
                <p:cNvGrpSpPr>
                  <a:grpSpLocks/>
                </p:cNvGrpSpPr>
                <p:nvPr/>
              </p:nvGrpSpPr>
              <p:grpSpPr bwMode="auto">
                <a:xfrm>
                  <a:off x="1743" y="2496"/>
                  <a:ext cx="225" cy="288"/>
                  <a:chOff x="3206" y="3050"/>
                  <a:chExt cx="225" cy="288"/>
                </a:xfrm>
              </p:grpSpPr>
              <p:sp>
                <p:nvSpPr>
                  <p:cNvPr id="12358" name="Oval 140"/>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59" name="Text Box 141"/>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52" name="Group 142"/>
                <p:cNvGrpSpPr>
                  <a:grpSpLocks/>
                </p:cNvGrpSpPr>
                <p:nvPr/>
              </p:nvGrpSpPr>
              <p:grpSpPr bwMode="auto">
                <a:xfrm>
                  <a:off x="2223" y="2496"/>
                  <a:ext cx="225" cy="288"/>
                  <a:chOff x="3206" y="3050"/>
                  <a:chExt cx="225" cy="288"/>
                </a:xfrm>
              </p:grpSpPr>
              <p:sp>
                <p:nvSpPr>
                  <p:cNvPr id="12356" name="Oval 143"/>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57" name="Text Box 144"/>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nvGrpSpPr>
                <p:cNvPr id="12353" name="Group 145"/>
                <p:cNvGrpSpPr>
                  <a:grpSpLocks/>
                </p:cNvGrpSpPr>
                <p:nvPr/>
              </p:nvGrpSpPr>
              <p:grpSpPr bwMode="auto">
                <a:xfrm>
                  <a:off x="432" y="2496"/>
                  <a:ext cx="225" cy="288"/>
                  <a:chOff x="3206" y="3050"/>
                  <a:chExt cx="225" cy="288"/>
                </a:xfrm>
              </p:grpSpPr>
              <p:sp>
                <p:nvSpPr>
                  <p:cNvPr id="12354" name="Oval 146"/>
                  <p:cNvSpPr>
                    <a:spLocks noChangeArrowheads="1"/>
                  </p:cNvSpPr>
                  <p:nvPr/>
                </p:nvSpPr>
                <p:spPr bwMode="auto">
                  <a:xfrm>
                    <a:off x="3251" y="3126"/>
                    <a:ext cx="136" cy="136"/>
                  </a:xfrm>
                  <a:prstGeom prst="ellipse">
                    <a:avLst/>
                  </a:prstGeom>
                  <a:solidFill>
                    <a:schemeClr val="bg1"/>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55" name="Text Box 147"/>
                  <p:cNvSpPr txBox="1">
                    <a:spLocks noChangeArrowheads="1"/>
                  </p:cNvSpPr>
                  <p:nvPr/>
                </p:nvSpPr>
                <p:spPr bwMode="auto">
                  <a:xfrm>
                    <a:off x="3206" y="30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p>
                </p:txBody>
              </p:sp>
            </p:grpSp>
          </p:grpSp>
          <p:grpSp>
            <p:nvGrpSpPr>
              <p:cNvPr id="12325" name="Group 148"/>
              <p:cNvGrpSpPr>
                <a:grpSpLocks/>
              </p:cNvGrpSpPr>
              <p:nvPr/>
            </p:nvGrpSpPr>
            <p:grpSpPr bwMode="auto">
              <a:xfrm>
                <a:off x="3168" y="2544"/>
                <a:ext cx="212" cy="308"/>
                <a:chOff x="3648" y="2736"/>
                <a:chExt cx="212" cy="308"/>
              </a:xfrm>
            </p:grpSpPr>
            <p:sp>
              <p:nvSpPr>
                <p:cNvPr id="12347" name="Oval 149"/>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48" name="Text Box 150"/>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2326" name="Group 151"/>
              <p:cNvGrpSpPr>
                <a:grpSpLocks/>
              </p:cNvGrpSpPr>
              <p:nvPr/>
            </p:nvGrpSpPr>
            <p:grpSpPr bwMode="auto">
              <a:xfrm>
                <a:off x="3628" y="2544"/>
                <a:ext cx="212" cy="308"/>
                <a:chOff x="3648" y="2736"/>
                <a:chExt cx="212" cy="308"/>
              </a:xfrm>
            </p:grpSpPr>
            <p:sp>
              <p:nvSpPr>
                <p:cNvPr id="12345" name="Oval 152"/>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46" name="Text Box 153"/>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2327" name="Group 154"/>
              <p:cNvGrpSpPr>
                <a:grpSpLocks/>
              </p:cNvGrpSpPr>
              <p:nvPr/>
            </p:nvGrpSpPr>
            <p:grpSpPr bwMode="auto">
              <a:xfrm>
                <a:off x="4032" y="2544"/>
                <a:ext cx="212" cy="308"/>
                <a:chOff x="3648" y="2736"/>
                <a:chExt cx="212" cy="308"/>
              </a:xfrm>
            </p:grpSpPr>
            <p:sp>
              <p:nvSpPr>
                <p:cNvPr id="12343" name="Oval 155"/>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44" name="Text Box 156"/>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2328" name="Group 157"/>
              <p:cNvGrpSpPr>
                <a:grpSpLocks/>
              </p:cNvGrpSpPr>
              <p:nvPr/>
            </p:nvGrpSpPr>
            <p:grpSpPr bwMode="auto">
              <a:xfrm>
                <a:off x="4492" y="2544"/>
                <a:ext cx="212" cy="308"/>
                <a:chOff x="3648" y="2736"/>
                <a:chExt cx="212" cy="308"/>
              </a:xfrm>
            </p:grpSpPr>
            <p:sp>
              <p:nvSpPr>
                <p:cNvPr id="12341" name="Oval 158"/>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42" name="Text Box 159"/>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2329" name="Group 160"/>
              <p:cNvGrpSpPr>
                <a:grpSpLocks/>
              </p:cNvGrpSpPr>
              <p:nvPr/>
            </p:nvGrpSpPr>
            <p:grpSpPr bwMode="auto">
              <a:xfrm>
                <a:off x="3168" y="2812"/>
                <a:ext cx="212" cy="308"/>
                <a:chOff x="3648" y="2736"/>
                <a:chExt cx="212" cy="308"/>
              </a:xfrm>
            </p:grpSpPr>
            <p:sp>
              <p:nvSpPr>
                <p:cNvPr id="12339" name="Oval 161"/>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40" name="Text Box 162"/>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2330" name="Group 163"/>
              <p:cNvGrpSpPr>
                <a:grpSpLocks/>
              </p:cNvGrpSpPr>
              <p:nvPr/>
            </p:nvGrpSpPr>
            <p:grpSpPr bwMode="auto">
              <a:xfrm>
                <a:off x="3628" y="2812"/>
                <a:ext cx="212" cy="308"/>
                <a:chOff x="3648" y="2736"/>
                <a:chExt cx="212" cy="308"/>
              </a:xfrm>
            </p:grpSpPr>
            <p:sp>
              <p:nvSpPr>
                <p:cNvPr id="12337" name="Oval 164"/>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38" name="Text Box 165"/>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2331" name="Group 166"/>
              <p:cNvGrpSpPr>
                <a:grpSpLocks/>
              </p:cNvGrpSpPr>
              <p:nvPr/>
            </p:nvGrpSpPr>
            <p:grpSpPr bwMode="auto">
              <a:xfrm>
                <a:off x="4032" y="2812"/>
                <a:ext cx="212" cy="308"/>
                <a:chOff x="3648" y="2736"/>
                <a:chExt cx="212" cy="308"/>
              </a:xfrm>
            </p:grpSpPr>
            <p:sp>
              <p:nvSpPr>
                <p:cNvPr id="12335" name="Oval 167"/>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36" name="Text Box 168"/>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nvGrpSpPr>
              <p:cNvPr id="12332" name="Group 169"/>
              <p:cNvGrpSpPr>
                <a:grpSpLocks/>
              </p:cNvGrpSpPr>
              <p:nvPr/>
            </p:nvGrpSpPr>
            <p:grpSpPr bwMode="auto">
              <a:xfrm>
                <a:off x="4492" y="2812"/>
                <a:ext cx="212" cy="308"/>
                <a:chOff x="3648" y="2736"/>
                <a:chExt cx="212" cy="308"/>
              </a:xfrm>
            </p:grpSpPr>
            <p:sp>
              <p:nvSpPr>
                <p:cNvPr id="12333" name="Oval 170"/>
                <p:cNvSpPr>
                  <a:spLocks noChangeArrowheads="1"/>
                </p:cNvSpPr>
                <p:nvPr/>
              </p:nvSpPr>
              <p:spPr bwMode="auto">
                <a:xfrm>
                  <a:off x="3693" y="2908"/>
                  <a:ext cx="136" cy="136"/>
                </a:xfrm>
                <a:prstGeom prst="ellipse">
                  <a:avLst/>
                </a:prstGeom>
                <a:solidFill>
                  <a:srgbClr val="FFCC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34" name="Text Box 171"/>
                <p:cNvSpPr txBox="1">
                  <a:spLocks noChangeArrowheads="1"/>
                </p:cNvSpPr>
                <p:nvPr/>
              </p:nvSpPr>
              <p:spPr bwMode="auto">
                <a:xfrm>
                  <a:off x="364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_</a:t>
                  </a:r>
                </a:p>
              </p:txBody>
            </p:sp>
          </p:grpSp>
        </p:grpSp>
        <p:grpSp>
          <p:nvGrpSpPr>
            <p:cNvPr id="12300" name="Group 172"/>
            <p:cNvGrpSpPr>
              <a:grpSpLocks/>
            </p:cNvGrpSpPr>
            <p:nvPr/>
          </p:nvGrpSpPr>
          <p:grpSpPr bwMode="auto">
            <a:xfrm>
              <a:off x="3528" y="1855"/>
              <a:ext cx="672" cy="624"/>
              <a:chOff x="3216" y="3648"/>
              <a:chExt cx="672" cy="624"/>
            </a:xfrm>
          </p:grpSpPr>
          <p:sp>
            <p:nvSpPr>
              <p:cNvPr id="12320" name="Line 173"/>
              <p:cNvSpPr>
                <a:spLocks noChangeShapeType="1"/>
              </p:cNvSpPr>
              <p:nvPr/>
            </p:nvSpPr>
            <p:spPr bwMode="auto">
              <a:xfrm flipH="1">
                <a:off x="3216" y="3648"/>
                <a:ext cx="672" cy="624"/>
              </a:xfrm>
              <a:prstGeom prst="line">
                <a:avLst/>
              </a:prstGeom>
              <a:noFill/>
              <a:ln w="76200">
                <a:solidFill>
                  <a:srgbClr val="0033CC"/>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321" name="Object 174"/>
              <p:cNvGraphicFramePr>
                <a:graphicFrameLocks noChangeAspect="1"/>
              </p:cNvGraphicFramePr>
              <p:nvPr/>
            </p:nvGraphicFramePr>
            <p:xfrm>
              <a:off x="3648" y="3936"/>
              <a:ext cx="216" cy="252"/>
            </p:xfrm>
            <a:graphic>
              <a:graphicData uri="http://schemas.openxmlformats.org/presentationml/2006/ole">
                <mc:AlternateContent xmlns:mc="http://schemas.openxmlformats.org/markup-compatibility/2006">
                  <mc:Choice xmlns:v="urn:schemas-microsoft-com:vml" Requires="v">
                    <p:oleObj name="公式" r:id="rId3" imgW="164957" imgH="190335" progId="Equation.3">
                      <p:embed/>
                    </p:oleObj>
                  </mc:Choice>
                  <mc:Fallback>
                    <p:oleObj name="公式" r:id="rId3" imgW="164957" imgH="190335" progId="Equation.3">
                      <p:embed/>
                      <p:pic>
                        <p:nvPicPr>
                          <p:cNvPr id="0" name="Object 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3936"/>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01" name="Group 175"/>
            <p:cNvGrpSpPr>
              <a:grpSpLocks/>
            </p:cNvGrpSpPr>
            <p:nvPr/>
          </p:nvGrpSpPr>
          <p:grpSpPr bwMode="auto">
            <a:xfrm>
              <a:off x="3380" y="1018"/>
              <a:ext cx="1418" cy="501"/>
              <a:chOff x="3312" y="2811"/>
              <a:chExt cx="1418" cy="501"/>
            </a:xfrm>
          </p:grpSpPr>
          <p:sp>
            <p:nvSpPr>
              <p:cNvPr id="12312" name="Freeform 176"/>
              <p:cNvSpPr>
                <a:spLocks/>
              </p:cNvSpPr>
              <p:nvPr/>
            </p:nvSpPr>
            <p:spPr bwMode="auto">
              <a:xfrm>
                <a:off x="3345" y="2811"/>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3" name="Freeform 177"/>
              <p:cNvSpPr>
                <a:spLocks/>
              </p:cNvSpPr>
              <p:nvPr/>
            </p:nvSpPr>
            <p:spPr bwMode="auto">
              <a:xfrm>
                <a:off x="3312"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4" name="Freeform 178"/>
              <p:cNvSpPr>
                <a:spLocks/>
              </p:cNvSpPr>
              <p:nvPr/>
            </p:nvSpPr>
            <p:spPr bwMode="auto">
              <a:xfrm>
                <a:off x="3759" y="2847"/>
                <a:ext cx="93" cy="177"/>
              </a:xfrm>
              <a:custGeom>
                <a:avLst/>
                <a:gdLst>
                  <a:gd name="T0" fmla="*/ 0 w 93"/>
                  <a:gd name="T1" fmla="*/ 0 h 177"/>
                  <a:gd name="T2" fmla="*/ 78 w 93"/>
                  <a:gd name="T3" fmla="*/ 60 h 177"/>
                  <a:gd name="T4" fmla="*/ 93 w 93"/>
                  <a:gd name="T5" fmla="*/ 177 h 177"/>
                  <a:gd name="T6" fmla="*/ 0 60000 65536"/>
                  <a:gd name="T7" fmla="*/ 0 60000 65536"/>
                  <a:gd name="T8" fmla="*/ 0 60000 65536"/>
                  <a:gd name="T9" fmla="*/ 0 w 93"/>
                  <a:gd name="T10" fmla="*/ 0 h 177"/>
                  <a:gd name="T11" fmla="*/ 93 w 93"/>
                  <a:gd name="T12" fmla="*/ 177 h 177"/>
                </a:gdLst>
                <a:ahLst/>
                <a:cxnLst>
                  <a:cxn ang="T6">
                    <a:pos x="T0" y="T1"/>
                  </a:cxn>
                  <a:cxn ang="T7">
                    <a:pos x="T2" y="T3"/>
                  </a:cxn>
                  <a:cxn ang="T8">
                    <a:pos x="T4" y="T5"/>
                  </a:cxn>
                </a:cxnLst>
                <a:rect l="T9" t="T10" r="T11" b="T12"/>
                <a:pathLst>
                  <a:path w="93" h="177">
                    <a:moveTo>
                      <a:pt x="0" y="0"/>
                    </a:moveTo>
                    <a:cubicBezTo>
                      <a:pt x="13" y="10"/>
                      <a:pt x="63" y="31"/>
                      <a:pt x="78" y="60"/>
                    </a:cubicBezTo>
                    <a:cubicBezTo>
                      <a:pt x="93" y="89"/>
                      <a:pt x="90" y="153"/>
                      <a:pt x="93" y="177"/>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5" name="Freeform 179"/>
              <p:cNvSpPr>
                <a:spLocks/>
              </p:cNvSpPr>
              <p:nvPr/>
            </p:nvSpPr>
            <p:spPr bwMode="auto">
              <a:xfrm>
                <a:off x="3766"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6" name="Freeform 180"/>
              <p:cNvSpPr>
                <a:spLocks/>
              </p:cNvSpPr>
              <p:nvPr/>
            </p:nvSpPr>
            <p:spPr bwMode="auto">
              <a:xfrm>
                <a:off x="4198" y="2832"/>
                <a:ext cx="63" cy="198"/>
              </a:xfrm>
              <a:custGeom>
                <a:avLst/>
                <a:gdLst>
                  <a:gd name="T0" fmla="*/ 0 w 63"/>
                  <a:gd name="T1" fmla="*/ 0 h 198"/>
                  <a:gd name="T2" fmla="*/ 53 w 63"/>
                  <a:gd name="T3" fmla="*/ 72 h 198"/>
                  <a:gd name="T4" fmla="*/ 62 w 63"/>
                  <a:gd name="T5" fmla="*/ 198 h 198"/>
                  <a:gd name="T6" fmla="*/ 0 60000 65536"/>
                  <a:gd name="T7" fmla="*/ 0 60000 65536"/>
                  <a:gd name="T8" fmla="*/ 0 60000 65536"/>
                  <a:gd name="T9" fmla="*/ 0 w 63"/>
                  <a:gd name="T10" fmla="*/ 0 h 198"/>
                  <a:gd name="T11" fmla="*/ 63 w 63"/>
                  <a:gd name="T12" fmla="*/ 198 h 198"/>
                </a:gdLst>
                <a:ahLst/>
                <a:cxnLst>
                  <a:cxn ang="T6">
                    <a:pos x="T0" y="T1"/>
                  </a:cxn>
                  <a:cxn ang="T7">
                    <a:pos x="T2" y="T3"/>
                  </a:cxn>
                  <a:cxn ang="T8">
                    <a:pos x="T4" y="T5"/>
                  </a:cxn>
                </a:cxnLst>
                <a:rect l="T9" t="T10" r="T11" b="T12"/>
                <a:pathLst>
                  <a:path w="63" h="198">
                    <a:moveTo>
                      <a:pt x="0" y="0"/>
                    </a:moveTo>
                    <a:cubicBezTo>
                      <a:pt x="9" y="12"/>
                      <a:pt x="43" y="39"/>
                      <a:pt x="53" y="72"/>
                    </a:cubicBezTo>
                    <a:cubicBezTo>
                      <a:pt x="63" y="105"/>
                      <a:pt x="60" y="172"/>
                      <a:pt x="62" y="198"/>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7" name="Freeform 181"/>
              <p:cNvSpPr>
                <a:spLocks/>
              </p:cNvSpPr>
              <p:nvPr/>
            </p:nvSpPr>
            <p:spPr bwMode="auto">
              <a:xfrm>
                <a:off x="4176"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8" name="Freeform 182"/>
              <p:cNvSpPr>
                <a:spLocks/>
              </p:cNvSpPr>
              <p:nvPr/>
            </p:nvSpPr>
            <p:spPr bwMode="auto">
              <a:xfrm>
                <a:off x="4656" y="2832"/>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9" name="Freeform 183"/>
              <p:cNvSpPr>
                <a:spLocks/>
              </p:cNvSpPr>
              <p:nvPr/>
            </p:nvSpPr>
            <p:spPr bwMode="auto">
              <a:xfrm>
                <a:off x="4630" y="3120"/>
                <a:ext cx="74" cy="192"/>
              </a:xfrm>
              <a:custGeom>
                <a:avLst/>
                <a:gdLst>
                  <a:gd name="T0" fmla="*/ 0 w 74"/>
                  <a:gd name="T1" fmla="*/ 0 h 192"/>
                  <a:gd name="T2" fmla="*/ 63 w 74"/>
                  <a:gd name="T3" fmla="*/ 66 h 192"/>
                  <a:gd name="T4" fmla="*/ 66 w 74"/>
                  <a:gd name="T5" fmla="*/ 192 h 192"/>
                  <a:gd name="T6" fmla="*/ 0 60000 65536"/>
                  <a:gd name="T7" fmla="*/ 0 60000 65536"/>
                  <a:gd name="T8" fmla="*/ 0 60000 65536"/>
                  <a:gd name="T9" fmla="*/ 0 w 74"/>
                  <a:gd name="T10" fmla="*/ 0 h 192"/>
                  <a:gd name="T11" fmla="*/ 74 w 74"/>
                  <a:gd name="T12" fmla="*/ 192 h 192"/>
                </a:gdLst>
                <a:ahLst/>
                <a:cxnLst>
                  <a:cxn ang="T6">
                    <a:pos x="T0" y="T1"/>
                  </a:cxn>
                  <a:cxn ang="T7">
                    <a:pos x="T2" y="T3"/>
                  </a:cxn>
                  <a:cxn ang="T8">
                    <a:pos x="T4" y="T5"/>
                  </a:cxn>
                </a:cxnLst>
                <a:rect l="T9" t="T10" r="T11" b="T12"/>
                <a:pathLst>
                  <a:path w="74" h="192">
                    <a:moveTo>
                      <a:pt x="0" y="0"/>
                    </a:moveTo>
                    <a:cubicBezTo>
                      <a:pt x="10" y="11"/>
                      <a:pt x="52" y="34"/>
                      <a:pt x="63" y="66"/>
                    </a:cubicBezTo>
                    <a:cubicBezTo>
                      <a:pt x="74" y="98"/>
                      <a:pt x="66" y="166"/>
                      <a:pt x="66" y="192"/>
                    </a:cubicBezTo>
                  </a:path>
                </a:pathLst>
              </a:custGeom>
              <a:noFill/>
              <a:ln w="57150">
                <a:solidFill>
                  <a:srgbClr val="CCFF33"/>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2302" name="Group 184"/>
            <p:cNvGrpSpPr>
              <a:grpSpLocks/>
            </p:cNvGrpSpPr>
            <p:nvPr/>
          </p:nvGrpSpPr>
          <p:grpSpPr bwMode="auto">
            <a:xfrm>
              <a:off x="2912" y="433"/>
              <a:ext cx="2052" cy="1566"/>
              <a:chOff x="2844" y="2198"/>
              <a:chExt cx="2052" cy="1566"/>
            </a:xfrm>
          </p:grpSpPr>
          <p:sp>
            <p:nvSpPr>
              <p:cNvPr id="12305" name="Text Box 185"/>
              <p:cNvSpPr txBox="1">
                <a:spLocks noChangeArrowheads="1"/>
              </p:cNvSpPr>
              <p:nvPr/>
            </p:nvSpPr>
            <p:spPr bwMode="auto">
              <a:xfrm>
                <a:off x="3300"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2306" name="Text Box 186"/>
              <p:cNvSpPr txBox="1">
                <a:spLocks noChangeArrowheads="1"/>
              </p:cNvSpPr>
              <p:nvPr/>
            </p:nvSpPr>
            <p:spPr bwMode="auto">
              <a:xfrm>
                <a:off x="3624"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2307" name="Text Box 187"/>
              <p:cNvSpPr txBox="1">
                <a:spLocks noChangeArrowheads="1"/>
              </p:cNvSpPr>
              <p:nvPr/>
            </p:nvSpPr>
            <p:spPr bwMode="auto">
              <a:xfrm>
                <a:off x="3949"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2308" name="Text Box 188"/>
              <p:cNvSpPr txBox="1">
                <a:spLocks noChangeArrowheads="1"/>
              </p:cNvSpPr>
              <p:nvPr/>
            </p:nvSpPr>
            <p:spPr bwMode="auto">
              <a:xfrm>
                <a:off x="4273"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2309" name="Text Box 189"/>
              <p:cNvSpPr txBox="1">
                <a:spLocks noChangeArrowheads="1"/>
              </p:cNvSpPr>
              <p:nvPr/>
            </p:nvSpPr>
            <p:spPr bwMode="auto">
              <a:xfrm>
                <a:off x="4598"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2310" name="Text Box 190"/>
              <p:cNvSpPr txBox="1">
                <a:spLocks noChangeArrowheads="1"/>
              </p:cNvSpPr>
              <p:nvPr/>
            </p:nvSpPr>
            <p:spPr bwMode="auto">
              <a:xfrm>
                <a:off x="2976" y="2198"/>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4000">
                    <a:solidFill>
                      <a:schemeClr val="accent2"/>
                    </a:solidFill>
                  </a:rPr>
                  <a:t>+</a:t>
                </a:r>
              </a:p>
            </p:txBody>
          </p:sp>
          <p:sp>
            <p:nvSpPr>
              <p:cNvPr id="12311" name="Text Box 191"/>
              <p:cNvSpPr txBox="1">
                <a:spLocks noChangeArrowheads="1"/>
              </p:cNvSpPr>
              <p:nvPr/>
            </p:nvSpPr>
            <p:spPr bwMode="auto">
              <a:xfrm>
                <a:off x="2844" y="3072"/>
                <a:ext cx="2052"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6600">
                    <a:solidFill>
                      <a:schemeClr val="accent2"/>
                    </a:solidFill>
                  </a:rPr>
                  <a:t>-  -  -  -  -</a:t>
                </a:r>
              </a:p>
            </p:txBody>
          </p:sp>
        </p:grpSp>
        <p:sp>
          <p:nvSpPr>
            <p:cNvPr id="12303" name="AutoShape 192"/>
            <p:cNvSpPr>
              <a:spLocks noChangeArrowheads="1"/>
            </p:cNvSpPr>
            <p:nvPr/>
          </p:nvSpPr>
          <p:spPr bwMode="auto">
            <a:xfrm>
              <a:off x="2919" y="655"/>
              <a:ext cx="96" cy="816"/>
            </a:xfrm>
            <a:prstGeom prst="downArrow">
              <a:avLst>
                <a:gd name="adj1" fmla="val 50000"/>
                <a:gd name="adj2" fmla="val 212500"/>
              </a:avLst>
            </a:prstGeom>
            <a:solidFill>
              <a:srgbClr val="FF3300"/>
            </a:solidFill>
            <a:ln w="9525">
              <a:solidFill>
                <a:srgbClr val="FF3300"/>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2304" name="Object 193"/>
            <p:cNvGraphicFramePr>
              <a:graphicFrameLocks noChangeAspect="1"/>
            </p:cNvGraphicFramePr>
            <p:nvPr/>
          </p:nvGraphicFramePr>
          <p:xfrm>
            <a:off x="2562" y="957"/>
            <a:ext cx="294" cy="267"/>
          </p:xfrm>
          <a:graphic>
            <a:graphicData uri="http://schemas.openxmlformats.org/presentationml/2006/ole">
              <mc:AlternateContent xmlns:mc="http://schemas.openxmlformats.org/markup-compatibility/2006">
                <mc:Choice xmlns:v="urn:schemas-microsoft-com:vml" Requires="v">
                  <p:oleObj name="公式" r:id="rId5" imgW="253890" imgH="228501" progId="Equation.3">
                    <p:embed/>
                  </p:oleObj>
                </mc:Choice>
                <mc:Fallback>
                  <p:oleObj name="公式" r:id="rId5" imgW="253890" imgH="228501" progId="Equation.3">
                    <p:embed/>
                    <p:pic>
                      <p:nvPicPr>
                        <p:cNvPr id="0" name="Object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 y="957"/>
                          <a:ext cx="294"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76"/>
                                        </p:tgtEl>
                                        <p:attrNameLst>
                                          <p:attrName>style.visibility</p:attrName>
                                        </p:attrNameLst>
                                      </p:cBhvr>
                                      <p:to>
                                        <p:strVal val="visible"/>
                                      </p:to>
                                    </p:set>
                                    <p:animEffect transition="in" filter="wipe(left)">
                                      <p:cBhvr>
                                        <p:cTn id="7" dur="500"/>
                                        <p:tgtEl>
                                          <p:spTgt spid="183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3378"/>
                                        </p:tgtEl>
                                        <p:attrNameLst>
                                          <p:attrName>style.visibility</p:attrName>
                                        </p:attrNameLst>
                                      </p:cBhvr>
                                      <p:to>
                                        <p:strVal val="visible"/>
                                      </p:to>
                                    </p:set>
                                    <p:animEffect transition="in" filter="wipe(up)">
                                      <p:cBhvr>
                                        <p:cTn id="12" dur="500"/>
                                        <p:tgtEl>
                                          <p:spTgt spid="1833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3379"/>
                                        </p:tgtEl>
                                        <p:attrNameLst>
                                          <p:attrName>style.visibility</p:attrName>
                                        </p:attrNameLst>
                                      </p:cBhvr>
                                      <p:to>
                                        <p:strVal val="visible"/>
                                      </p:to>
                                    </p:set>
                                    <p:animEffect transition="in" filter="wipe(up)">
                                      <p:cBhvr>
                                        <p:cTn id="17" dur="500"/>
                                        <p:tgtEl>
                                          <p:spTgt spid="183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3380"/>
                                        </p:tgtEl>
                                        <p:attrNameLst>
                                          <p:attrName>style.visibility</p:attrName>
                                        </p:attrNameLst>
                                      </p:cBhvr>
                                      <p:to>
                                        <p:strVal val="visible"/>
                                      </p:to>
                                    </p:set>
                                    <p:animEffect transition="in" filter="wipe(up)">
                                      <p:cBhvr>
                                        <p:cTn id="22" dur="500"/>
                                        <p:tgtEl>
                                          <p:spTgt spid="1833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83373"/>
                                        </p:tgtEl>
                                        <p:attrNameLst>
                                          <p:attrName>style.visibility</p:attrName>
                                        </p:attrNameLst>
                                      </p:cBhvr>
                                      <p:to>
                                        <p:strVal val="visible"/>
                                      </p:to>
                                    </p:set>
                                  </p:childTnLst>
                                </p:cTn>
                              </p:par>
                            </p:childTnLst>
                          </p:cTn>
                        </p:par>
                        <p:par>
                          <p:cTn id="27" fill="hold" nodeType="afterGroup">
                            <p:stCondLst>
                              <p:cond delay="500"/>
                            </p:stCondLst>
                            <p:childTnLst>
                              <p:par>
                                <p:cTn id="28" presetID="3" presetClass="entr" presetSubtype="5" fill="hold" grpId="0" nodeType="afterEffect">
                                  <p:stCondLst>
                                    <p:cond delay="0"/>
                                  </p:stCondLst>
                                  <p:childTnLst>
                                    <p:set>
                                      <p:cBhvr>
                                        <p:cTn id="29" dur="1" fill="hold">
                                          <p:stCondLst>
                                            <p:cond delay="0"/>
                                          </p:stCondLst>
                                        </p:cTn>
                                        <p:tgtEl>
                                          <p:spTgt spid="183381"/>
                                        </p:tgtEl>
                                        <p:attrNameLst>
                                          <p:attrName>style.visibility</p:attrName>
                                        </p:attrNameLst>
                                      </p:cBhvr>
                                      <p:to>
                                        <p:strVal val="visible"/>
                                      </p:to>
                                    </p:set>
                                    <p:animEffect transition="in" filter="blinds(vertical)">
                                      <p:cBhvr>
                                        <p:cTn id="30" dur="500"/>
                                        <p:tgtEl>
                                          <p:spTgt spid="183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76" grpId="0" autoUpdateAnimBg="0"/>
      <p:bldP spid="183378" grpId="0" autoUpdateAnimBg="0"/>
      <p:bldP spid="183379" grpId="0" autoUpdateAnimBg="0"/>
      <p:bldP spid="183380" grpId="0" autoUpdateAnimBg="0"/>
      <p:bldP spid="1833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2725" y="333375"/>
            <a:ext cx="8247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dirty="0">
                <a:solidFill>
                  <a:schemeClr val="accent2"/>
                </a:solidFill>
              </a:rPr>
              <a:t>*</a:t>
            </a:r>
            <a:r>
              <a:rPr lang="zh-CN" altLang="en-US" dirty="0">
                <a:solidFill>
                  <a:schemeClr val="accent2"/>
                </a:solidFill>
              </a:rPr>
              <a:t>量子霍耳效应 </a:t>
            </a:r>
            <a:r>
              <a:rPr lang="en-US" altLang="zh-CN" dirty="0">
                <a:solidFill>
                  <a:schemeClr val="accent2"/>
                </a:solidFill>
              </a:rPr>
              <a:t>(The Quantum Hall Effect)</a:t>
            </a:r>
          </a:p>
        </p:txBody>
      </p:sp>
      <p:graphicFrame>
        <p:nvGraphicFramePr>
          <p:cNvPr id="14339" name="Object 3"/>
          <p:cNvGraphicFramePr>
            <a:graphicFrameLocks noChangeAspect="1"/>
          </p:cNvGraphicFramePr>
          <p:nvPr/>
        </p:nvGraphicFramePr>
        <p:xfrm>
          <a:off x="381000" y="1155700"/>
          <a:ext cx="1447800" cy="920750"/>
        </p:xfrm>
        <a:graphic>
          <a:graphicData uri="http://schemas.openxmlformats.org/presentationml/2006/ole">
            <mc:AlternateContent xmlns:mc="http://schemas.openxmlformats.org/markup-compatibility/2006">
              <mc:Choice xmlns:v="urn:schemas-microsoft-com:vml" Requires="v">
                <p:oleObj name="公式" r:id="rId3" imgW="619110" imgH="362040" progId="Equation.3">
                  <p:embed/>
                </p:oleObj>
              </mc:Choice>
              <mc:Fallback>
                <p:oleObj name="公式" r:id="rId3" imgW="619110" imgH="362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55700"/>
                        <a:ext cx="1447800" cy="920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8" name="Text Box 4"/>
          <p:cNvSpPr txBox="1">
            <a:spLocks noChangeArrowheads="1"/>
          </p:cNvSpPr>
          <p:nvPr/>
        </p:nvSpPr>
        <p:spPr bwMode="auto">
          <a:xfrm>
            <a:off x="2667000" y="1195388"/>
            <a:ext cx="37211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en-US" altLang="zh-CN" sz="2800" i="1">
                <a:solidFill>
                  <a:schemeClr val="accent2"/>
                </a:solidFill>
              </a:rPr>
              <a:t>U</a:t>
            </a:r>
            <a:r>
              <a:rPr lang="en-US" altLang="zh-CN" sz="2800" baseline="-25000">
                <a:solidFill>
                  <a:schemeClr val="accent2"/>
                </a:solidFill>
              </a:rPr>
              <a:t>H</a:t>
            </a:r>
            <a:r>
              <a:rPr lang="en-US" altLang="zh-CN" sz="2800">
                <a:solidFill>
                  <a:schemeClr val="accent2"/>
                </a:solidFill>
              </a:rPr>
              <a:t> </a:t>
            </a:r>
            <a:r>
              <a:rPr lang="zh-CN" altLang="en-US" sz="2800">
                <a:solidFill>
                  <a:schemeClr val="accent2"/>
                </a:solidFill>
              </a:rPr>
              <a:t>与 </a:t>
            </a:r>
            <a:r>
              <a:rPr lang="en-US" altLang="zh-CN" sz="2800" i="1">
                <a:solidFill>
                  <a:schemeClr val="accent2"/>
                </a:solidFill>
              </a:rPr>
              <a:t>B</a:t>
            </a:r>
            <a:r>
              <a:rPr lang="en-US" altLang="zh-CN" sz="2800">
                <a:solidFill>
                  <a:schemeClr val="accent2"/>
                </a:solidFill>
              </a:rPr>
              <a:t> </a:t>
            </a:r>
            <a:r>
              <a:rPr lang="zh-CN" altLang="en-US" sz="2800">
                <a:solidFill>
                  <a:schemeClr val="accent2"/>
                </a:solidFill>
              </a:rPr>
              <a:t>间 成线性关系</a:t>
            </a:r>
          </a:p>
        </p:txBody>
      </p:sp>
      <p:graphicFrame>
        <p:nvGraphicFramePr>
          <p:cNvPr id="52239" name="Object 15"/>
          <p:cNvGraphicFramePr>
            <a:graphicFrameLocks noChangeAspect="1"/>
          </p:cNvGraphicFramePr>
          <p:nvPr/>
        </p:nvGraphicFramePr>
        <p:xfrm>
          <a:off x="381000" y="3822700"/>
          <a:ext cx="1468438" cy="911225"/>
        </p:xfrm>
        <a:graphic>
          <a:graphicData uri="http://schemas.openxmlformats.org/presentationml/2006/ole">
            <mc:AlternateContent xmlns:mc="http://schemas.openxmlformats.org/markup-compatibility/2006">
              <mc:Choice xmlns:v="urn:schemas-microsoft-com:vml" Requires="v">
                <p:oleObj name="公式" r:id="rId5" imgW="590490" imgH="342900" progId="Equation.3">
                  <p:embed/>
                </p:oleObj>
              </mc:Choice>
              <mc:Fallback>
                <p:oleObj name="公式" r:id="rId5" imgW="590490" imgH="3429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822700"/>
                        <a:ext cx="1468438" cy="911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0" name="Text Box 16"/>
          <p:cNvSpPr txBox="1">
            <a:spLocks noChangeArrowheads="1"/>
          </p:cNvSpPr>
          <p:nvPr/>
        </p:nvSpPr>
        <p:spPr bwMode="auto">
          <a:xfrm>
            <a:off x="228600" y="3106738"/>
            <a:ext cx="2151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Hall </a:t>
            </a:r>
            <a:r>
              <a:rPr lang="zh-CN" altLang="zh-CN" sz="2800">
                <a:solidFill>
                  <a:schemeClr val="accent2"/>
                </a:solidFill>
              </a:rPr>
              <a:t>电阻 </a:t>
            </a:r>
            <a:r>
              <a:rPr lang="en-US" altLang="zh-CN" sz="2800" i="1">
                <a:solidFill>
                  <a:schemeClr val="accent2"/>
                </a:solidFill>
              </a:rPr>
              <a:t>R</a:t>
            </a:r>
            <a:r>
              <a:rPr lang="en-US" altLang="zh-CN" sz="2800" baseline="-25000">
                <a:solidFill>
                  <a:schemeClr val="accent2"/>
                </a:solidFill>
              </a:rPr>
              <a:t>H</a:t>
            </a:r>
            <a:endParaRPr lang="en-US" altLang="zh-CN" sz="2800">
              <a:solidFill>
                <a:schemeClr val="accent2"/>
              </a:solidFill>
            </a:endParaRPr>
          </a:p>
        </p:txBody>
      </p:sp>
      <p:graphicFrame>
        <p:nvGraphicFramePr>
          <p:cNvPr id="52242" name="Object 18"/>
          <p:cNvGraphicFramePr>
            <a:graphicFrameLocks noChangeAspect="1"/>
          </p:cNvGraphicFramePr>
          <p:nvPr/>
        </p:nvGraphicFramePr>
        <p:xfrm>
          <a:off x="1905000" y="3825875"/>
          <a:ext cx="1125538" cy="911225"/>
        </p:xfrm>
        <a:graphic>
          <a:graphicData uri="http://schemas.openxmlformats.org/presentationml/2006/ole">
            <mc:AlternateContent xmlns:mc="http://schemas.openxmlformats.org/markup-compatibility/2006">
              <mc:Choice xmlns:v="urn:schemas-microsoft-com:vml" Requires="v">
                <p:oleObj name="公式" r:id="rId7" imgW="342900" imgH="342900" progId="Equation.3">
                  <p:embed/>
                </p:oleObj>
              </mc:Choice>
              <mc:Fallback>
                <p:oleObj name="公式" r:id="rId7" imgW="342900" imgH="3429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825875"/>
                        <a:ext cx="1125538" cy="911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3" name="Object 19"/>
          <p:cNvGraphicFramePr>
            <a:graphicFrameLocks noChangeAspect="1"/>
          </p:cNvGraphicFramePr>
          <p:nvPr/>
        </p:nvGraphicFramePr>
        <p:xfrm>
          <a:off x="457200" y="5499100"/>
          <a:ext cx="1295400" cy="917575"/>
        </p:xfrm>
        <a:graphic>
          <a:graphicData uri="http://schemas.openxmlformats.org/presentationml/2006/ole">
            <mc:AlternateContent xmlns:mc="http://schemas.openxmlformats.org/markup-compatibility/2006">
              <mc:Choice xmlns:v="urn:schemas-microsoft-com:vml" Requires="v">
                <p:oleObj name="公式" r:id="rId9" imgW="571252" imgH="406224" progId="Equation.3">
                  <p:embed/>
                </p:oleObj>
              </mc:Choice>
              <mc:Fallback>
                <p:oleObj name="公式" r:id="rId9" imgW="571252" imgH="406224"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499100"/>
                        <a:ext cx="12954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4" name="Text Box 20"/>
          <p:cNvSpPr txBox="1">
            <a:spLocks noChangeArrowheads="1"/>
          </p:cNvSpPr>
          <p:nvPr/>
        </p:nvSpPr>
        <p:spPr bwMode="auto">
          <a:xfrm>
            <a:off x="1828800" y="5773738"/>
            <a:ext cx="339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b="0">
                <a:solidFill>
                  <a:schemeClr val="accent2"/>
                </a:solidFill>
              </a:rPr>
              <a:t> </a:t>
            </a:r>
            <a:r>
              <a:rPr lang="en-US" altLang="zh-CN" sz="2800" i="1">
                <a:solidFill>
                  <a:schemeClr val="accent2"/>
                </a:solidFill>
              </a:rPr>
              <a:t>h</a:t>
            </a:r>
            <a:r>
              <a:rPr lang="en-US" altLang="zh-CN" sz="2800">
                <a:solidFill>
                  <a:schemeClr val="accent2"/>
                </a:solidFill>
              </a:rPr>
              <a:t> : Plank’s Constant</a:t>
            </a:r>
            <a:endParaRPr lang="en-US" altLang="zh-CN" sz="2800" b="0">
              <a:solidFill>
                <a:schemeClr val="accent2"/>
              </a:solidFill>
            </a:endParaRPr>
          </a:p>
        </p:txBody>
      </p:sp>
      <p:sp>
        <p:nvSpPr>
          <p:cNvPr id="52263" name="Text Box 39"/>
          <p:cNvSpPr txBox="1">
            <a:spLocks noChangeArrowheads="1"/>
          </p:cNvSpPr>
          <p:nvPr/>
        </p:nvSpPr>
        <p:spPr bwMode="auto">
          <a:xfrm>
            <a:off x="179388" y="2008188"/>
            <a:ext cx="7151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1980</a:t>
            </a:r>
            <a:r>
              <a:rPr lang="zh-CN" altLang="en-US" sz="2800">
                <a:solidFill>
                  <a:schemeClr val="accent2"/>
                </a:solidFill>
              </a:rPr>
              <a:t>年， 德国物理学家</a:t>
            </a:r>
            <a:r>
              <a:rPr lang="en-US" altLang="zh-CN" sz="2800">
                <a:solidFill>
                  <a:schemeClr val="accent2"/>
                </a:solidFill>
              </a:rPr>
              <a:t>Klaus von Klitzing </a:t>
            </a:r>
          </a:p>
          <a:p>
            <a:pPr eaLnBrk="1" hangingPunct="1">
              <a:spcBef>
                <a:spcPct val="0"/>
              </a:spcBef>
              <a:buFontTx/>
              <a:buNone/>
            </a:pPr>
            <a:r>
              <a:rPr lang="zh-CN" altLang="en-US" sz="2800">
                <a:solidFill>
                  <a:schemeClr val="accent2"/>
                </a:solidFill>
              </a:rPr>
              <a:t>发现低温、强磁场时， 对半导体</a:t>
            </a:r>
          </a:p>
        </p:txBody>
      </p:sp>
      <p:sp>
        <p:nvSpPr>
          <p:cNvPr id="14347" name="Rectangle 40"/>
          <p:cNvSpPr>
            <a:spLocks noChangeArrowheads="1"/>
          </p:cNvSpPr>
          <p:nvPr/>
        </p:nvSpPr>
        <p:spPr bwMode="auto">
          <a:xfrm>
            <a:off x="0" y="1003300"/>
            <a:ext cx="9144000" cy="76200"/>
          </a:xfrm>
          <a:prstGeom prst="rect">
            <a:avLst/>
          </a:prstGeom>
          <a:solidFill>
            <a:srgbClr val="FF9900"/>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 name="Group 65"/>
          <p:cNvGrpSpPr>
            <a:grpSpLocks/>
          </p:cNvGrpSpPr>
          <p:nvPr/>
        </p:nvGrpSpPr>
        <p:grpSpPr bwMode="auto">
          <a:xfrm>
            <a:off x="4500563" y="2792413"/>
            <a:ext cx="4648200" cy="3886200"/>
            <a:chOff x="2832" y="1872"/>
            <a:chExt cx="2928" cy="2448"/>
          </a:xfrm>
        </p:grpSpPr>
        <p:sp>
          <p:nvSpPr>
            <p:cNvPr id="14351" name="Rectangle 66"/>
            <p:cNvSpPr>
              <a:spLocks noChangeArrowheads="1"/>
            </p:cNvSpPr>
            <p:nvPr/>
          </p:nvSpPr>
          <p:spPr bwMode="auto">
            <a:xfrm>
              <a:off x="2832" y="1872"/>
              <a:ext cx="2928"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52" name="Line 67"/>
            <p:cNvSpPr>
              <a:spLocks noChangeShapeType="1"/>
            </p:cNvSpPr>
            <p:nvPr/>
          </p:nvSpPr>
          <p:spPr bwMode="auto">
            <a:xfrm>
              <a:off x="3235" y="3600"/>
              <a:ext cx="23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Freeform 68"/>
            <p:cNvSpPr>
              <a:spLocks/>
            </p:cNvSpPr>
            <p:nvPr/>
          </p:nvSpPr>
          <p:spPr bwMode="auto">
            <a:xfrm>
              <a:off x="3378" y="1944"/>
              <a:ext cx="2" cy="2184"/>
            </a:xfrm>
            <a:custGeom>
              <a:avLst/>
              <a:gdLst>
                <a:gd name="T0" fmla="*/ 2 w 2"/>
                <a:gd name="T1" fmla="*/ 2184 h 2184"/>
                <a:gd name="T2" fmla="*/ 0 w 2"/>
                <a:gd name="T3" fmla="*/ 0 h 2184"/>
                <a:gd name="T4" fmla="*/ 0 60000 65536"/>
                <a:gd name="T5" fmla="*/ 0 60000 65536"/>
                <a:gd name="T6" fmla="*/ 0 w 2"/>
                <a:gd name="T7" fmla="*/ 0 h 2184"/>
                <a:gd name="T8" fmla="*/ 2 w 2"/>
                <a:gd name="T9" fmla="*/ 2184 h 2184"/>
              </a:gdLst>
              <a:ahLst/>
              <a:cxnLst>
                <a:cxn ang="T4">
                  <a:pos x="T0" y="T1"/>
                </a:cxn>
                <a:cxn ang="T5">
                  <a:pos x="T2" y="T3"/>
                </a:cxn>
              </a:cxnLst>
              <a:rect l="T6" t="T7" r="T8" b="T9"/>
              <a:pathLst>
                <a:path w="2" h="2184">
                  <a:moveTo>
                    <a:pt x="2" y="2184"/>
                  </a:move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4" name="Freeform 69"/>
            <p:cNvSpPr>
              <a:spLocks/>
            </p:cNvSpPr>
            <p:nvPr/>
          </p:nvSpPr>
          <p:spPr bwMode="auto">
            <a:xfrm>
              <a:off x="3379" y="2256"/>
              <a:ext cx="1632" cy="1344"/>
            </a:xfrm>
            <a:custGeom>
              <a:avLst/>
              <a:gdLst>
                <a:gd name="T0" fmla="*/ 0 w 1632"/>
                <a:gd name="T1" fmla="*/ 1344 h 1344"/>
                <a:gd name="T2" fmla="*/ 116 w 1632"/>
                <a:gd name="T3" fmla="*/ 1200 h 1344"/>
                <a:gd name="T4" fmla="*/ 132 w 1632"/>
                <a:gd name="T5" fmla="*/ 1168 h 1344"/>
                <a:gd name="T6" fmla="*/ 160 w 1632"/>
                <a:gd name="T7" fmla="*/ 1148 h 1344"/>
                <a:gd name="T8" fmla="*/ 168 w 1632"/>
                <a:gd name="T9" fmla="*/ 1112 h 1344"/>
                <a:gd name="T10" fmla="*/ 196 w 1632"/>
                <a:gd name="T11" fmla="*/ 1100 h 1344"/>
                <a:gd name="T12" fmla="*/ 260 w 1632"/>
                <a:gd name="T13" fmla="*/ 1044 h 1344"/>
                <a:gd name="T14" fmla="*/ 300 w 1632"/>
                <a:gd name="T15" fmla="*/ 980 h 1344"/>
                <a:gd name="T16" fmla="*/ 418 w 1632"/>
                <a:gd name="T17" fmla="*/ 924 h 1344"/>
                <a:gd name="T18" fmla="*/ 500 w 1632"/>
                <a:gd name="T19" fmla="*/ 776 h 1344"/>
                <a:gd name="T20" fmla="*/ 668 w 1632"/>
                <a:gd name="T21" fmla="*/ 720 h 1344"/>
                <a:gd name="T22" fmla="*/ 732 w 1632"/>
                <a:gd name="T23" fmla="*/ 552 h 1344"/>
                <a:gd name="T24" fmla="*/ 944 w 1632"/>
                <a:gd name="T25" fmla="*/ 480 h 1344"/>
                <a:gd name="T26" fmla="*/ 1104 w 1632"/>
                <a:gd name="T27" fmla="*/ 164 h 1344"/>
                <a:gd name="T28" fmla="*/ 1488 w 1632"/>
                <a:gd name="T29" fmla="*/ 108 h 1344"/>
                <a:gd name="T30" fmla="*/ 1632 w 1632"/>
                <a:gd name="T31" fmla="*/ 0 h 13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32"/>
                <a:gd name="T49" fmla="*/ 0 h 1344"/>
                <a:gd name="T50" fmla="*/ 1632 w 1632"/>
                <a:gd name="T51" fmla="*/ 1344 h 13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32" h="1344">
                  <a:moveTo>
                    <a:pt x="0" y="1344"/>
                  </a:moveTo>
                  <a:cubicBezTo>
                    <a:pt x="19" y="1320"/>
                    <a:pt x="94" y="1229"/>
                    <a:pt x="116" y="1200"/>
                  </a:cubicBezTo>
                  <a:cubicBezTo>
                    <a:pt x="138" y="1171"/>
                    <a:pt x="125" y="1177"/>
                    <a:pt x="132" y="1168"/>
                  </a:cubicBezTo>
                  <a:cubicBezTo>
                    <a:pt x="139" y="1159"/>
                    <a:pt x="154" y="1157"/>
                    <a:pt x="160" y="1148"/>
                  </a:cubicBezTo>
                  <a:cubicBezTo>
                    <a:pt x="166" y="1139"/>
                    <a:pt x="162" y="1120"/>
                    <a:pt x="168" y="1112"/>
                  </a:cubicBezTo>
                  <a:cubicBezTo>
                    <a:pt x="174" y="1104"/>
                    <a:pt x="181" y="1111"/>
                    <a:pt x="196" y="1100"/>
                  </a:cubicBezTo>
                  <a:cubicBezTo>
                    <a:pt x="211" y="1089"/>
                    <a:pt x="243" y="1064"/>
                    <a:pt x="260" y="1044"/>
                  </a:cubicBezTo>
                  <a:cubicBezTo>
                    <a:pt x="277" y="1024"/>
                    <a:pt x="274" y="1000"/>
                    <a:pt x="300" y="980"/>
                  </a:cubicBezTo>
                  <a:cubicBezTo>
                    <a:pt x="326" y="960"/>
                    <a:pt x="385" y="958"/>
                    <a:pt x="418" y="924"/>
                  </a:cubicBezTo>
                  <a:cubicBezTo>
                    <a:pt x="451" y="890"/>
                    <a:pt x="458" y="810"/>
                    <a:pt x="500" y="776"/>
                  </a:cubicBezTo>
                  <a:cubicBezTo>
                    <a:pt x="542" y="742"/>
                    <a:pt x="629" y="757"/>
                    <a:pt x="668" y="720"/>
                  </a:cubicBezTo>
                  <a:cubicBezTo>
                    <a:pt x="707" y="683"/>
                    <a:pt x="686" y="592"/>
                    <a:pt x="732" y="552"/>
                  </a:cubicBezTo>
                  <a:cubicBezTo>
                    <a:pt x="778" y="512"/>
                    <a:pt x="882" y="545"/>
                    <a:pt x="944" y="480"/>
                  </a:cubicBezTo>
                  <a:cubicBezTo>
                    <a:pt x="1006" y="415"/>
                    <a:pt x="1013" y="226"/>
                    <a:pt x="1104" y="164"/>
                  </a:cubicBezTo>
                  <a:cubicBezTo>
                    <a:pt x="1195" y="102"/>
                    <a:pt x="1400" y="135"/>
                    <a:pt x="1488" y="108"/>
                  </a:cubicBezTo>
                  <a:cubicBezTo>
                    <a:pt x="1576" y="81"/>
                    <a:pt x="1602" y="22"/>
                    <a:pt x="1632" y="0"/>
                  </a:cubicBezTo>
                </a:path>
              </a:pathLst>
            </a:cu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5" name="Text Box 70"/>
            <p:cNvSpPr txBox="1">
              <a:spLocks noChangeArrowheads="1"/>
            </p:cNvSpPr>
            <p:nvPr/>
          </p:nvSpPr>
          <p:spPr bwMode="auto">
            <a:xfrm>
              <a:off x="4535" y="2304"/>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 n=2</a:t>
              </a:r>
            </a:p>
          </p:txBody>
        </p:sp>
        <p:sp>
          <p:nvSpPr>
            <p:cNvPr id="14356" name="Text Box 71"/>
            <p:cNvSpPr txBox="1">
              <a:spLocks noChangeArrowheads="1"/>
            </p:cNvSpPr>
            <p:nvPr/>
          </p:nvSpPr>
          <p:spPr bwMode="auto">
            <a:xfrm>
              <a:off x="4099" y="2736"/>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 n=3</a:t>
              </a:r>
            </a:p>
          </p:txBody>
        </p:sp>
        <p:sp>
          <p:nvSpPr>
            <p:cNvPr id="14357" name="Text Box 72"/>
            <p:cNvSpPr txBox="1">
              <a:spLocks noChangeArrowheads="1"/>
            </p:cNvSpPr>
            <p:nvPr/>
          </p:nvSpPr>
          <p:spPr bwMode="auto">
            <a:xfrm>
              <a:off x="3811" y="2928"/>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 n=4</a:t>
              </a:r>
            </a:p>
          </p:txBody>
        </p:sp>
        <p:sp>
          <p:nvSpPr>
            <p:cNvPr id="14358" name="Text Box 73"/>
            <p:cNvSpPr txBox="1">
              <a:spLocks noChangeArrowheads="1"/>
            </p:cNvSpPr>
            <p:nvPr/>
          </p:nvSpPr>
          <p:spPr bwMode="auto">
            <a:xfrm>
              <a:off x="5212" y="3168"/>
              <a:ext cx="5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B</a:t>
              </a:r>
              <a:r>
                <a:rPr lang="en-US" altLang="zh-CN" sz="2400">
                  <a:solidFill>
                    <a:schemeClr val="accent2"/>
                  </a:solidFill>
                </a:rPr>
                <a:t>(</a:t>
              </a:r>
              <a:r>
                <a:rPr lang="en-US" altLang="zh-CN" sz="2400" i="1">
                  <a:solidFill>
                    <a:schemeClr val="accent2"/>
                  </a:solidFill>
                </a:rPr>
                <a:t> </a:t>
              </a:r>
              <a:r>
                <a:rPr lang="en-US" altLang="zh-CN" sz="2400">
                  <a:solidFill>
                    <a:schemeClr val="accent2"/>
                  </a:solidFill>
                </a:rPr>
                <a:t>T)</a:t>
              </a:r>
              <a:endParaRPr lang="en-US" altLang="zh-CN" sz="2400" b="0">
                <a:solidFill>
                  <a:schemeClr val="accent2"/>
                </a:solidFill>
              </a:endParaRPr>
            </a:p>
          </p:txBody>
        </p:sp>
        <p:sp>
          <p:nvSpPr>
            <p:cNvPr id="14359" name="Text Box 74"/>
            <p:cNvSpPr txBox="1">
              <a:spLocks noChangeArrowheads="1"/>
            </p:cNvSpPr>
            <p:nvPr/>
          </p:nvSpPr>
          <p:spPr bwMode="auto">
            <a:xfrm>
              <a:off x="3360" y="1872"/>
              <a:ext cx="84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lnSpc>
                  <a:spcPct val="110000"/>
                </a:lnSpc>
                <a:spcBef>
                  <a:spcPct val="0"/>
                </a:spcBef>
                <a:buFontTx/>
                <a:buNone/>
              </a:pPr>
              <a:r>
                <a:rPr lang="en-US" altLang="zh-CN" sz="2400" i="1">
                  <a:solidFill>
                    <a:schemeClr val="accent2"/>
                  </a:solidFill>
                </a:rPr>
                <a:t>U</a:t>
              </a:r>
              <a:r>
                <a:rPr lang="en-US" altLang="zh-CN" sz="2400" baseline="-25000">
                  <a:solidFill>
                    <a:schemeClr val="accent2"/>
                  </a:solidFill>
                </a:rPr>
                <a:t>H  </a:t>
              </a:r>
              <a:r>
                <a:rPr lang="en-US" altLang="zh-CN" sz="2400">
                  <a:solidFill>
                    <a:schemeClr val="accent2"/>
                  </a:solidFill>
                </a:rPr>
                <a:t>(mV)</a:t>
              </a:r>
              <a:endParaRPr lang="en-US" altLang="zh-CN" sz="2400" b="0">
                <a:solidFill>
                  <a:schemeClr val="accent2"/>
                </a:solidFill>
              </a:endParaRPr>
            </a:p>
          </p:txBody>
        </p:sp>
        <p:sp>
          <p:nvSpPr>
            <p:cNvPr id="14360" name="Text Box 75"/>
            <p:cNvSpPr txBox="1">
              <a:spLocks noChangeArrowheads="1"/>
            </p:cNvSpPr>
            <p:nvPr/>
          </p:nvSpPr>
          <p:spPr bwMode="auto">
            <a:xfrm>
              <a:off x="3081" y="36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O</a:t>
              </a:r>
              <a:endParaRPr lang="en-US" altLang="zh-CN" sz="2400" b="0">
                <a:solidFill>
                  <a:schemeClr val="accent2"/>
                </a:solidFill>
              </a:endParaRPr>
            </a:p>
          </p:txBody>
        </p:sp>
        <p:sp>
          <p:nvSpPr>
            <p:cNvPr id="14361" name="Text Box 76"/>
            <p:cNvSpPr txBox="1">
              <a:spLocks noChangeArrowheads="1"/>
            </p:cNvSpPr>
            <p:nvPr/>
          </p:nvSpPr>
          <p:spPr bwMode="auto">
            <a:xfrm>
              <a:off x="3724" y="36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5</a:t>
              </a:r>
            </a:p>
          </p:txBody>
        </p:sp>
        <p:sp>
          <p:nvSpPr>
            <p:cNvPr id="14362" name="Text Box 77"/>
            <p:cNvSpPr txBox="1">
              <a:spLocks noChangeArrowheads="1"/>
            </p:cNvSpPr>
            <p:nvPr/>
          </p:nvSpPr>
          <p:spPr bwMode="auto">
            <a:xfrm>
              <a:off x="4224" y="36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10</a:t>
              </a:r>
            </a:p>
          </p:txBody>
        </p:sp>
        <p:sp>
          <p:nvSpPr>
            <p:cNvPr id="14363" name="Text Box 78"/>
            <p:cNvSpPr txBox="1">
              <a:spLocks noChangeArrowheads="1"/>
            </p:cNvSpPr>
            <p:nvPr/>
          </p:nvSpPr>
          <p:spPr bwMode="auto">
            <a:xfrm>
              <a:off x="4848" y="36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15</a:t>
              </a:r>
            </a:p>
          </p:txBody>
        </p:sp>
        <p:sp>
          <p:nvSpPr>
            <p:cNvPr id="14364" name="Text Box 79"/>
            <p:cNvSpPr txBox="1">
              <a:spLocks noChangeArrowheads="1"/>
            </p:cNvSpPr>
            <p:nvPr/>
          </p:nvSpPr>
          <p:spPr bwMode="auto">
            <a:xfrm>
              <a:off x="2928" y="235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300</a:t>
              </a:r>
              <a:endParaRPr lang="en-US" altLang="zh-CN" sz="2400" b="0">
                <a:solidFill>
                  <a:schemeClr val="accent2"/>
                </a:solidFill>
              </a:endParaRPr>
            </a:p>
          </p:txBody>
        </p:sp>
        <p:sp>
          <p:nvSpPr>
            <p:cNvPr id="14365" name="Text Box 80"/>
            <p:cNvSpPr txBox="1">
              <a:spLocks noChangeArrowheads="1"/>
            </p:cNvSpPr>
            <p:nvPr/>
          </p:nvSpPr>
          <p:spPr bwMode="auto">
            <a:xfrm>
              <a:off x="2928" y="2736"/>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200</a:t>
              </a:r>
              <a:endParaRPr lang="en-US" altLang="zh-CN" sz="2400" b="0">
                <a:solidFill>
                  <a:schemeClr val="accent2"/>
                </a:solidFill>
              </a:endParaRPr>
            </a:p>
          </p:txBody>
        </p:sp>
        <p:sp>
          <p:nvSpPr>
            <p:cNvPr id="14366" name="Text Box 81"/>
            <p:cNvSpPr txBox="1">
              <a:spLocks noChangeArrowheads="1"/>
            </p:cNvSpPr>
            <p:nvPr/>
          </p:nvSpPr>
          <p:spPr bwMode="auto">
            <a:xfrm>
              <a:off x="2928" y="3168"/>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100</a:t>
              </a:r>
              <a:endParaRPr lang="en-US" altLang="zh-CN" sz="2400" b="0">
                <a:solidFill>
                  <a:schemeClr val="accent2"/>
                </a:solidFill>
              </a:endParaRPr>
            </a:p>
          </p:txBody>
        </p:sp>
        <p:sp>
          <p:nvSpPr>
            <p:cNvPr id="14367" name="Line 82"/>
            <p:cNvSpPr>
              <a:spLocks noChangeShapeType="1"/>
            </p:cNvSpPr>
            <p:nvPr/>
          </p:nvSpPr>
          <p:spPr bwMode="auto">
            <a:xfrm>
              <a:off x="3360" y="249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83"/>
            <p:cNvSpPr>
              <a:spLocks noChangeShapeType="1"/>
            </p:cNvSpPr>
            <p:nvPr/>
          </p:nvSpPr>
          <p:spPr bwMode="auto">
            <a:xfrm>
              <a:off x="3360" y="288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84"/>
            <p:cNvSpPr>
              <a:spLocks noChangeShapeType="1"/>
            </p:cNvSpPr>
            <p:nvPr/>
          </p:nvSpPr>
          <p:spPr bwMode="auto">
            <a:xfrm>
              <a:off x="3360" y="331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85"/>
            <p:cNvSpPr>
              <a:spLocks noChangeShapeType="1"/>
            </p:cNvSpPr>
            <p:nvPr/>
          </p:nvSpPr>
          <p:spPr bwMode="auto">
            <a:xfrm>
              <a:off x="3792" y="355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86"/>
            <p:cNvSpPr>
              <a:spLocks noChangeShapeType="1"/>
            </p:cNvSpPr>
            <p:nvPr/>
          </p:nvSpPr>
          <p:spPr bwMode="auto">
            <a:xfrm>
              <a:off x="4368" y="355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87"/>
            <p:cNvSpPr>
              <a:spLocks noChangeShapeType="1"/>
            </p:cNvSpPr>
            <p:nvPr/>
          </p:nvSpPr>
          <p:spPr bwMode="auto">
            <a:xfrm>
              <a:off x="4992" y="355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2312" name="Object 88"/>
          <p:cNvGraphicFramePr>
            <a:graphicFrameLocks noChangeAspect="1"/>
          </p:cNvGraphicFramePr>
          <p:nvPr/>
        </p:nvGraphicFramePr>
        <p:xfrm>
          <a:off x="533400" y="4889500"/>
          <a:ext cx="2049463" cy="454025"/>
        </p:xfrm>
        <a:graphic>
          <a:graphicData uri="http://schemas.openxmlformats.org/presentationml/2006/ole">
            <mc:AlternateContent xmlns:mc="http://schemas.openxmlformats.org/markup-compatibility/2006">
              <mc:Choice xmlns:v="urn:schemas-microsoft-com:vml" Requires="v">
                <p:oleObj name="公式" r:id="rId11" imgW="666630" imgH="133440" progId="Equation.3">
                  <p:embed/>
                </p:oleObj>
              </mc:Choice>
              <mc:Fallback>
                <p:oleObj name="公式" r:id="rId11" imgW="666630" imgH="133440" progId="Equation.3">
                  <p:embed/>
                  <p:pic>
                    <p:nvPicPr>
                      <p:cNvPr id="0" name="Object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889500"/>
                        <a:ext cx="2049463" cy="4540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313" name="Text Box 89"/>
          <p:cNvSpPr txBox="1">
            <a:spLocks noChangeArrowheads="1"/>
          </p:cNvSpPr>
          <p:nvPr/>
        </p:nvSpPr>
        <p:spPr bwMode="auto">
          <a:xfrm>
            <a:off x="5872738" y="6000284"/>
            <a:ext cx="2659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量子</a:t>
            </a:r>
            <a:r>
              <a:rPr lang="en-US" altLang="zh-CN" sz="2800" dirty="0">
                <a:solidFill>
                  <a:schemeClr val="accent2"/>
                </a:solidFill>
              </a:rPr>
              <a:t>Hall Effect</a:t>
            </a:r>
          </a:p>
        </p:txBody>
      </p:sp>
      <p:sp>
        <p:nvSpPr>
          <p:cNvPr id="37" name="Text Box 135"/>
          <p:cNvSpPr txBox="1">
            <a:spLocks noChangeArrowheads="1"/>
          </p:cNvSpPr>
          <p:nvPr/>
        </p:nvSpPr>
        <p:spPr bwMode="auto">
          <a:xfrm>
            <a:off x="6660232" y="1243608"/>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dirty="0">
                <a:solidFill>
                  <a:schemeClr val="accent2"/>
                </a:solidFill>
              </a:rPr>
              <a:t> </a:t>
            </a:r>
            <a:r>
              <a:rPr lang="en-US" altLang="zh-CN" sz="2400" i="1" dirty="0">
                <a:solidFill>
                  <a:schemeClr val="accent2"/>
                </a:solidFill>
              </a:rPr>
              <a:t>n</a:t>
            </a:r>
            <a:r>
              <a:rPr lang="en-US" altLang="zh-CN" sz="2400" dirty="0">
                <a:solidFill>
                  <a:schemeClr val="accent2"/>
                </a:solidFill>
              </a:rPr>
              <a:t> </a:t>
            </a:r>
            <a:r>
              <a:rPr lang="zh-CN" altLang="en-US" sz="2400" dirty="0">
                <a:solidFill>
                  <a:schemeClr val="accent2"/>
                </a:solidFill>
              </a:rPr>
              <a:t>：载流子浓度</a:t>
            </a:r>
          </a:p>
        </p:txBody>
      </p:sp>
      <p:sp>
        <p:nvSpPr>
          <p:cNvPr id="38" name="Text Box 135"/>
          <p:cNvSpPr txBox="1">
            <a:spLocks noChangeArrowheads="1"/>
          </p:cNvSpPr>
          <p:nvPr/>
        </p:nvSpPr>
        <p:spPr bwMode="auto">
          <a:xfrm>
            <a:off x="2628900" y="4872832"/>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dirty="0">
                <a:solidFill>
                  <a:srgbClr val="FF0000"/>
                </a:solidFill>
              </a:rPr>
              <a:t> </a:t>
            </a:r>
            <a:r>
              <a:rPr lang="en-US" altLang="zh-CN" sz="2400" i="1" dirty="0">
                <a:solidFill>
                  <a:srgbClr val="FF0000"/>
                </a:solidFill>
              </a:rPr>
              <a:t>n</a:t>
            </a:r>
            <a:r>
              <a:rPr lang="en-US" altLang="zh-CN" sz="2400" dirty="0">
                <a:solidFill>
                  <a:srgbClr val="FF0000"/>
                </a:solidFill>
              </a:rPr>
              <a:t> </a:t>
            </a:r>
            <a:r>
              <a:rPr lang="zh-CN" altLang="en-US" sz="2400" dirty="0">
                <a:solidFill>
                  <a:srgbClr val="FF0000"/>
                </a:solidFill>
              </a:rPr>
              <a:t>：量子数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226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5231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224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5223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5224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5231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499"/>
                                          </p:stCondLst>
                                        </p:cTn>
                                        <p:tgtEl>
                                          <p:spTgt spid="5224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5224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autoUpdateAnimBg="0"/>
      <p:bldP spid="52240" grpId="0" autoUpdateAnimBg="0"/>
      <p:bldP spid="52244" grpId="0" autoUpdateAnimBg="0"/>
      <p:bldP spid="52263" grpId="0" autoUpdateAnimBg="0"/>
      <p:bldP spid="52313" grpId="0" autoUpdateAnimBg="0"/>
      <p:bldP spid="37" grpId="0" autoUpdateAnimBg="0"/>
      <p:bldP spid="3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496" y="194427"/>
            <a:ext cx="9001000" cy="3172994"/>
            <a:chOff x="35496" y="194427"/>
            <a:chExt cx="9001000" cy="3172994"/>
          </a:xfrm>
        </p:grpSpPr>
        <p:pic>
          <p:nvPicPr>
            <p:cNvPr id="33794" name="Picture 2" descr="https://pic1.zhimg.com/80/bd0c92be76ba71a43a4a856cc89aee1e_1440w.jpg?source=1940ef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94427"/>
              <a:ext cx="6560384" cy="316084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067944" y="1428429"/>
              <a:ext cx="4968552" cy="1938992"/>
            </a:xfrm>
            <a:prstGeom prst="rect">
              <a:avLst/>
            </a:prstGeom>
          </p:spPr>
          <p:txBody>
            <a:bodyPr wrap="square">
              <a:spAutoFit/>
            </a:bodyPr>
            <a:lstStyle/>
            <a:p>
              <a:pPr algn="just"/>
              <a:r>
                <a:rPr lang="zh-CN" altLang="en-US" dirty="0">
                  <a:solidFill>
                    <a:schemeClr val="accent2"/>
                  </a:solidFill>
                </a:rPr>
                <a:t>量子霍耳效应（</a:t>
              </a:r>
              <a:r>
                <a:rPr lang="en-US" altLang="zh-CN" dirty="0">
                  <a:solidFill>
                    <a:schemeClr val="accent2"/>
                  </a:solidFill>
                </a:rPr>
                <a:t>1985</a:t>
              </a:r>
              <a:r>
                <a:rPr lang="zh-CN" altLang="en-US" dirty="0">
                  <a:solidFill>
                    <a:schemeClr val="accent2"/>
                  </a:solidFill>
                </a:rPr>
                <a:t>年诺贝尔奖）：低温强磁场中的薄膜样品中如果存在少量杂质，二维电子气局域在杂质周围，只有边缘的电子可以参与导电</a:t>
              </a:r>
              <a:endParaRPr lang="zh-CN" altLang="en-US" dirty="0"/>
            </a:p>
          </p:txBody>
        </p:sp>
      </p:grpSp>
      <p:grpSp>
        <p:nvGrpSpPr>
          <p:cNvPr id="4" name="组合 3"/>
          <p:cNvGrpSpPr/>
          <p:nvPr/>
        </p:nvGrpSpPr>
        <p:grpSpPr>
          <a:xfrm>
            <a:off x="395536" y="3717032"/>
            <a:ext cx="8568952" cy="2765495"/>
            <a:chOff x="395536" y="3717032"/>
            <a:chExt cx="8568952" cy="2765495"/>
          </a:xfrm>
        </p:grpSpPr>
        <p:pic>
          <p:nvPicPr>
            <p:cNvPr id="33796" name="Picture 4" descr="https://pic3.zhimg.com/80/251a9705593097bb6edef098de64e692_1440w.jpg?source=1940ef5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717032"/>
              <a:ext cx="3885183" cy="276549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499992" y="4000996"/>
              <a:ext cx="4464496" cy="2308324"/>
            </a:xfrm>
            <a:prstGeom prst="rect">
              <a:avLst/>
            </a:prstGeom>
          </p:spPr>
          <p:txBody>
            <a:bodyPr wrap="square">
              <a:spAutoFit/>
            </a:bodyPr>
            <a:lstStyle/>
            <a:p>
              <a:pPr algn="just"/>
              <a:r>
                <a:rPr lang="zh-CN" altLang="en-US" dirty="0">
                  <a:solidFill>
                    <a:schemeClr val="accent2"/>
                  </a:solidFill>
                </a:rPr>
                <a:t>分数量子霍耳效应（</a:t>
              </a:r>
              <a:r>
                <a:rPr lang="en-US" altLang="zh-CN" dirty="0">
                  <a:solidFill>
                    <a:schemeClr val="accent2"/>
                  </a:solidFill>
                </a:rPr>
                <a:t>1998</a:t>
              </a:r>
              <a:r>
                <a:rPr lang="zh-CN" altLang="en-US" dirty="0">
                  <a:solidFill>
                    <a:schemeClr val="accent2"/>
                  </a:solidFill>
                </a:rPr>
                <a:t>年诺贝尔奖，崔琦等人）：低温强磁场中的薄膜样品</a:t>
              </a:r>
              <a:r>
                <a:rPr lang="zh-CN" altLang="en-US" dirty="0">
                  <a:solidFill>
                    <a:srgbClr val="FF0000"/>
                  </a:solidFill>
                </a:rPr>
                <a:t>几乎没有杂质</a:t>
              </a:r>
              <a:r>
                <a:rPr lang="zh-CN" altLang="en-US" dirty="0">
                  <a:solidFill>
                    <a:schemeClr val="accent2"/>
                  </a:solidFill>
                </a:rPr>
                <a:t>，二维电子气中电子的关联效应很强，等效于一个电子同时感受到了多个量子磁通</a:t>
              </a:r>
              <a:endParaRPr lang="zh-CN" altLang="en-US" dirty="0"/>
            </a:p>
          </p:txBody>
        </p:sp>
      </p:grpSp>
    </p:spTree>
    <p:extLst>
      <p:ext uri="{BB962C8B-B14F-4D97-AF65-F5344CB8AC3E}">
        <p14:creationId xmlns:p14="http://schemas.microsoft.com/office/powerpoint/2010/main" val="22872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37"/>
          <p:cNvGrpSpPr>
            <a:grpSpLocks/>
          </p:cNvGrpSpPr>
          <p:nvPr/>
        </p:nvGrpSpPr>
        <p:grpSpPr bwMode="auto">
          <a:xfrm>
            <a:off x="0" y="195263"/>
            <a:ext cx="9144000" cy="862012"/>
            <a:chOff x="0" y="123"/>
            <a:chExt cx="5760" cy="543"/>
          </a:xfrm>
        </p:grpSpPr>
        <p:sp>
          <p:nvSpPr>
            <p:cNvPr id="15414" name="Rectangle 38"/>
            <p:cNvSpPr>
              <a:spLocks noChangeArrowheads="1"/>
            </p:cNvSpPr>
            <p:nvPr/>
          </p:nvSpPr>
          <p:spPr bwMode="auto">
            <a:xfrm>
              <a:off x="158" y="123"/>
              <a:ext cx="50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l" defTabSz="762000">
                <a:spcBef>
                  <a:spcPct val="20000"/>
                </a:spcBef>
                <a:buChar char="•"/>
                <a:defRPr kumimoji="1" sz="3200">
                  <a:solidFill>
                    <a:schemeClr val="tx1"/>
                  </a:solidFill>
                  <a:latin typeface="Times New Roman" pitchFamily="18" charset="0"/>
                  <a:ea typeface="宋体" pitchFamily="2" charset="-122"/>
                </a:defRPr>
              </a:lvl1pPr>
              <a:lvl2pPr marL="742950" indent="-285750" algn="l" defTabSz="762000">
                <a:spcBef>
                  <a:spcPct val="20000"/>
                </a:spcBef>
                <a:buChar char="–"/>
                <a:defRPr kumimoji="1" sz="2800">
                  <a:solidFill>
                    <a:schemeClr val="tx1"/>
                  </a:solidFill>
                  <a:latin typeface="Times New Roman" pitchFamily="18" charset="0"/>
                  <a:ea typeface="宋体" pitchFamily="2" charset="-122"/>
                </a:defRPr>
              </a:lvl2pPr>
              <a:lvl3pPr marL="1143000" indent="-228600" algn="l" defTabSz="762000">
                <a:spcBef>
                  <a:spcPct val="20000"/>
                </a:spcBef>
                <a:buChar char="•"/>
                <a:defRPr kumimoji="1" sz="2400">
                  <a:solidFill>
                    <a:schemeClr val="tx1"/>
                  </a:solidFill>
                  <a:latin typeface="Times New Roman" pitchFamily="18" charset="0"/>
                  <a:ea typeface="宋体" pitchFamily="2" charset="-122"/>
                </a:defRPr>
              </a:lvl3pPr>
              <a:lvl4pPr marL="1600200" indent="-228600" algn="l" defTabSz="762000">
                <a:spcBef>
                  <a:spcPct val="20000"/>
                </a:spcBef>
                <a:buChar char="–"/>
                <a:defRPr kumimoji="1" sz="2000">
                  <a:solidFill>
                    <a:schemeClr val="tx1"/>
                  </a:solidFill>
                  <a:latin typeface="Times New Roman" pitchFamily="18" charset="0"/>
                  <a:ea typeface="宋体" pitchFamily="2" charset="-122"/>
                </a:defRPr>
              </a:lvl4pPr>
              <a:lvl5pPr marL="2057400" indent="-228600" algn="l"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3600">
                  <a:solidFill>
                    <a:srgbClr val="CC3300"/>
                  </a:solidFill>
                  <a:latin typeface="宋体" pitchFamily="2" charset="-122"/>
                </a:rPr>
                <a:t>三 作用在载流导线上的安培力</a:t>
              </a:r>
            </a:p>
          </p:txBody>
        </p:sp>
        <p:sp>
          <p:nvSpPr>
            <p:cNvPr id="15415" name="Rectangle 39"/>
            <p:cNvSpPr>
              <a:spLocks noChangeArrowheads="1"/>
            </p:cNvSpPr>
            <p:nvPr/>
          </p:nvSpPr>
          <p:spPr bwMode="auto">
            <a:xfrm>
              <a:off x="0" y="618"/>
              <a:ext cx="5760" cy="48"/>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pSp>
        <p:nvGrpSpPr>
          <p:cNvPr id="3" name="Group 40"/>
          <p:cNvGrpSpPr>
            <a:grpSpLocks/>
          </p:cNvGrpSpPr>
          <p:nvPr/>
        </p:nvGrpSpPr>
        <p:grpSpPr bwMode="auto">
          <a:xfrm>
            <a:off x="395288" y="2943225"/>
            <a:ext cx="4200525" cy="519113"/>
            <a:chOff x="336" y="1286"/>
            <a:chExt cx="2646" cy="327"/>
          </a:xfrm>
        </p:grpSpPr>
        <p:sp>
          <p:nvSpPr>
            <p:cNvPr id="15412" name="Text Box 41"/>
            <p:cNvSpPr txBox="1">
              <a:spLocks noChangeArrowheads="1"/>
            </p:cNvSpPr>
            <p:nvPr/>
          </p:nvSpPr>
          <p:spPr bwMode="auto">
            <a:xfrm>
              <a:off x="336" y="1286"/>
              <a:ext cx="26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电流元     内所含载流子：</a:t>
              </a:r>
            </a:p>
          </p:txBody>
        </p:sp>
        <p:graphicFrame>
          <p:nvGraphicFramePr>
            <p:cNvPr id="15413" name="Object 42"/>
            <p:cNvGraphicFramePr>
              <a:graphicFrameLocks noChangeAspect="1"/>
            </p:cNvGraphicFramePr>
            <p:nvPr/>
          </p:nvGraphicFramePr>
          <p:xfrm>
            <a:off x="1088" y="1296"/>
            <a:ext cx="256" cy="256"/>
          </p:xfrm>
          <a:graphic>
            <a:graphicData uri="http://schemas.openxmlformats.org/presentationml/2006/ole">
              <mc:AlternateContent xmlns:mc="http://schemas.openxmlformats.org/markup-compatibility/2006">
                <mc:Choice xmlns:v="urn:schemas-microsoft-com:vml" Requires="v">
                  <p:oleObj name="Equation" r:id="rId2" imgW="342900" imgH="342900" progId="Equation.3">
                    <p:embed/>
                  </p:oleObj>
                </mc:Choice>
                <mc:Fallback>
                  <p:oleObj name="Equation" r:id="rId2" imgW="342900" imgH="342900" progId="Equation.3">
                    <p:embed/>
                    <p:pic>
                      <p:nvPicPr>
                        <p:cNvPr id="0"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 y="1296"/>
                          <a:ext cx="25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1899" name="Text Box 43"/>
          <p:cNvSpPr txBox="1">
            <a:spLocks noChangeArrowheads="1"/>
          </p:cNvSpPr>
          <p:nvPr/>
        </p:nvSpPr>
        <p:spPr bwMode="auto">
          <a:xfrm>
            <a:off x="366713" y="1217613"/>
            <a:ext cx="83820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05000"/>
              </a:lnSpc>
              <a:spcBef>
                <a:spcPct val="0"/>
              </a:spcBef>
              <a:buFontTx/>
              <a:buNone/>
            </a:pPr>
            <a:r>
              <a:rPr lang="zh-CN" altLang="en-US" sz="2800">
                <a:solidFill>
                  <a:srgbClr val="CC3300"/>
                </a:solidFill>
                <a:latin typeface="宋体" pitchFamily="2" charset="-122"/>
              </a:rPr>
              <a:t>载流导线在磁场中的受力可归因为洛仑兹力</a:t>
            </a:r>
            <a:r>
              <a:rPr lang="en-US" altLang="zh-CN" sz="2800">
                <a:solidFill>
                  <a:srgbClr val="CC3300"/>
                </a:solidFill>
                <a:latin typeface="宋体" pitchFamily="2" charset="-122"/>
              </a:rPr>
              <a:t>,</a:t>
            </a:r>
            <a:r>
              <a:rPr lang="zh-CN" altLang="en-US" sz="2800">
                <a:solidFill>
                  <a:srgbClr val="CC3300"/>
                </a:solidFill>
              </a:rPr>
              <a:t>这是因为导线中的电流是载流子的定向运动形成的，</a:t>
            </a:r>
            <a:r>
              <a:rPr lang="zh-CN" altLang="en-US" sz="2800">
                <a:solidFill>
                  <a:srgbClr val="CC3300"/>
                </a:solidFill>
                <a:latin typeface="宋体" pitchFamily="2" charset="-122"/>
              </a:rPr>
              <a:t> </a:t>
            </a:r>
            <a:r>
              <a:rPr lang="zh-CN" altLang="en-US" sz="2800">
                <a:solidFill>
                  <a:srgbClr val="CC3300"/>
                </a:solidFill>
              </a:rPr>
              <a:t> </a:t>
            </a:r>
            <a:endParaRPr lang="en-US" altLang="zh-CN" sz="2800">
              <a:solidFill>
                <a:srgbClr val="CC3300"/>
              </a:solidFill>
            </a:endParaRPr>
          </a:p>
        </p:txBody>
      </p:sp>
      <p:grpSp>
        <p:nvGrpSpPr>
          <p:cNvPr id="4" name="Group 44"/>
          <p:cNvGrpSpPr>
            <a:grpSpLocks/>
          </p:cNvGrpSpPr>
          <p:nvPr/>
        </p:nvGrpSpPr>
        <p:grpSpPr bwMode="auto">
          <a:xfrm>
            <a:off x="7011988" y="3170238"/>
            <a:ext cx="623887" cy="450850"/>
            <a:chOff x="4455" y="2160"/>
            <a:chExt cx="393" cy="284"/>
          </a:xfrm>
        </p:grpSpPr>
        <p:sp>
          <p:nvSpPr>
            <p:cNvPr id="15408" name="Rectangle 45"/>
            <p:cNvSpPr>
              <a:spLocks noChangeArrowheads="1"/>
            </p:cNvSpPr>
            <p:nvPr/>
          </p:nvSpPr>
          <p:spPr bwMode="auto">
            <a:xfrm rot="2488975">
              <a:off x="4455" y="2325"/>
              <a:ext cx="255" cy="119"/>
            </a:xfrm>
            <a:prstGeom prst="rect">
              <a:avLst/>
            </a:prstGeom>
            <a:solidFill>
              <a:srgbClr val="FFFFE3"/>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409" name="Oval 46"/>
            <p:cNvSpPr>
              <a:spLocks noChangeArrowheads="1"/>
            </p:cNvSpPr>
            <p:nvPr/>
          </p:nvSpPr>
          <p:spPr bwMode="auto">
            <a:xfrm>
              <a:off x="4560" y="2290"/>
              <a:ext cx="42" cy="49"/>
            </a:xfrm>
            <a:prstGeom prst="ellipse">
              <a:avLst/>
            </a:prstGeom>
            <a:solidFill>
              <a:srgbClr val="FFFFFF"/>
            </a:solidFill>
            <a:ln w="38100">
              <a:solidFill>
                <a:srgbClr val="008000"/>
              </a:solidFill>
              <a:round/>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410" name="Freeform 47"/>
            <p:cNvSpPr>
              <a:spLocks/>
            </p:cNvSpPr>
            <p:nvPr/>
          </p:nvSpPr>
          <p:spPr bwMode="auto">
            <a:xfrm>
              <a:off x="4599" y="2160"/>
              <a:ext cx="93" cy="126"/>
            </a:xfrm>
            <a:custGeom>
              <a:avLst/>
              <a:gdLst>
                <a:gd name="T0" fmla="*/ 0 w 93"/>
                <a:gd name="T1" fmla="*/ 126 h 126"/>
                <a:gd name="T2" fmla="*/ 93 w 93"/>
                <a:gd name="T3" fmla="*/ 0 h 126"/>
                <a:gd name="T4" fmla="*/ 0 60000 65536"/>
                <a:gd name="T5" fmla="*/ 0 60000 65536"/>
                <a:gd name="T6" fmla="*/ 0 w 93"/>
                <a:gd name="T7" fmla="*/ 0 h 126"/>
                <a:gd name="T8" fmla="*/ 93 w 93"/>
                <a:gd name="T9" fmla="*/ 126 h 126"/>
              </a:gdLst>
              <a:ahLst/>
              <a:cxnLst>
                <a:cxn ang="T4">
                  <a:pos x="T0" y="T1"/>
                </a:cxn>
                <a:cxn ang="T5">
                  <a:pos x="T2" y="T3"/>
                </a:cxn>
              </a:cxnLst>
              <a:rect l="T6" t="T7" r="T8" b="T9"/>
              <a:pathLst>
                <a:path w="93" h="126">
                  <a:moveTo>
                    <a:pt x="0" y="126"/>
                  </a:moveTo>
                  <a:lnTo>
                    <a:pt x="93" y="0"/>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5411" name="Object 48"/>
            <p:cNvGraphicFramePr>
              <a:graphicFrameLocks noChangeAspect="1"/>
            </p:cNvGraphicFramePr>
            <p:nvPr/>
          </p:nvGraphicFramePr>
          <p:xfrm>
            <a:off x="4608" y="2208"/>
            <a:ext cx="240" cy="219"/>
          </p:xfrm>
          <a:graphic>
            <a:graphicData uri="http://schemas.openxmlformats.org/presentationml/2006/ole">
              <mc:AlternateContent xmlns:mc="http://schemas.openxmlformats.org/markup-compatibility/2006">
                <mc:Choice xmlns:v="urn:schemas-microsoft-com:vml" Requires="v">
                  <p:oleObj name="Equation" r:id="rId4" imgW="362070" imgH="323760" progId="Equation.3">
                    <p:embed/>
                  </p:oleObj>
                </mc:Choice>
                <mc:Fallback>
                  <p:oleObj name="Equation" r:id="rId4" imgW="362070" imgH="323760" progId="Equation.3">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 y="2208"/>
                          <a:ext cx="240"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49"/>
          <p:cNvGrpSpPr>
            <a:grpSpLocks/>
          </p:cNvGrpSpPr>
          <p:nvPr/>
        </p:nvGrpSpPr>
        <p:grpSpPr bwMode="auto">
          <a:xfrm>
            <a:off x="6696075" y="2636838"/>
            <a:ext cx="1397000" cy="1017587"/>
            <a:chOff x="4256" y="1824"/>
            <a:chExt cx="880" cy="641"/>
          </a:xfrm>
        </p:grpSpPr>
        <p:sp>
          <p:nvSpPr>
            <p:cNvPr id="15400" name="Oval 50"/>
            <p:cNvSpPr>
              <a:spLocks noChangeArrowheads="1"/>
            </p:cNvSpPr>
            <p:nvPr/>
          </p:nvSpPr>
          <p:spPr bwMode="auto">
            <a:xfrm rot="2474226">
              <a:off x="4422" y="2369"/>
              <a:ext cx="278" cy="96"/>
            </a:xfrm>
            <a:prstGeom prst="ellipse">
              <a:avLst/>
            </a:prstGeom>
            <a:solidFill>
              <a:srgbClr val="FFFFFF"/>
            </a:solidFill>
            <a:ln w="28575">
              <a:solidFill>
                <a:schemeClr val="accent2"/>
              </a:solidFill>
              <a:round/>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15401" name="Group 51"/>
            <p:cNvGrpSpPr>
              <a:grpSpLocks/>
            </p:cNvGrpSpPr>
            <p:nvPr/>
          </p:nvGrpSpPr>
          <p:grpSpPr bwMode="auto">
            <a:xfrm>
              <a:off x="4256" y="1824"/>
              <a:ext cx="880" cy="531"/>
              <a:chOff x="4256" y="1824"/>
              <a:chExt cx="880" cy="531"/>
            </a:xfrm>
          </p:grpSpPr>
          <p:sp>
            <p:nvSpPr>
              <p:cNvPr id="15402" name="Oval 52" descr="浅色上对角线"/>
              <p:cNvSpPr>
                <a:spLocks noChangeArrowheads="1"/>
              </p:cNvSpPr>
              <p:nvPr/>
            </p:nvSpPr>
            <p:spPr bwMode="auto">
              <a:xfrm rot="2474226">
                <a:off x="4680" y="2026"/>
                <a:ext cx="278" cy="98"/>
              </a:xfrm>
              <a:prstGeom prst="ellipse">
                <a:avLst/>
              </a:prstGeom>
              <a:pattFill prst="ltUpDiag">
                <a:fgClr>
                  <a:srgbClr val="000000"/>
                </a:fgClr>
                <a:bgClr>
                  <a:srgbClr val="FFFFFF"/>
                </a:bgClr>
              </a:pattFill>
              <a:ln w="28575">
                <a:solidFill>
                  <a:schemeClr val="accent2"/>
                </a:solidFill>
                <a:round/>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403" name="Text Box 53"/>
              <p:cNvSpPr txBox="1">
                <a:spLocks noChangeArrowheads="1"/>
              </p:cNvSpPr>
              <p:nvPr/>
            </p:nvSpPr>
            <p:spPr bwMode="auto">
              <a:xfrm>
                <a:off x="4837" y="1824"/>
                <a:ext cx="2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S</a:t>
                </a:r>
                <a:endParaRPr kumimoji="0" lang="en-US" altLang="zh-CN" sz="2400">
                  <a:solidFill>
                    <a:schemeClr val="accent2"/>
                  </a:solidFill>
                </a:endParaRPr>
              </a:p>
            </p:txBody>
          </p:sp>
          <p:graphicFrame>
            <p:nvGraphicFramePr>
              <p:cNvPr id="15404" name="Object 54"/>
              <p:cNvGraphicFramePr>
                <a:graphicFrameLocks noChangeAspect="1"/>
              </p:cNvGraphicFramePr>
              <p:nvPr/>
            </p:nvGraphicFramePr>
            <p:xfrm>
              <a:off x="4256" y="1920"/>
              <a:ext cx="256" cy="256"/>
            </p:xfrm>
            <a:graphic>
              <a:graphicData uri="http://schemas.openxmlformats.org/presentationml/2006/ole">
                <mc:AlternateContent xmlns:mc="http://schemas.openxmlformats.org/markup-compatibility/2006">
                  <mc:Choice xmlns:v="urn:schemas-microsoft-com:vml" Requires="v">
                    <p:oleObj name="Equation" r:id="rId6" imgW="342900" imgH="342900" progId="Equation.3">
                      <p:embed/>
                    </p:oleObj>
                  </mc:Choice>
                  <mc:Fallback>
                    <p:oleObj name="Equation" r:id="rId6" imgW="342900" imgH="342900" progId="Equation.3">
                      <p:embed/>
                      <p:pic>
                        <p:nvPicPr>
                          <p:cNvPr id="0" name="Object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6" y="1920"/>
                            <a:ext cx="25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5" name="Freeform 55"/>
              <p:cNvSpPr>
                <a:spLocks/>
              </p:cNvSpPr>
              <p:nvPr/>
            </p:nvSpPr>
            <p:spPr bwMode="auto">
              <a:xfrm>
                <a:off x="4590" y="1881"/>
                <a:ext cx="114" cy="87"/>
              </a:xfrm>
              <a:custGeom>
                <a:avLst/>
                <a:gdLst>
                  <a:gd name="T0" fmla="*/ 114 w 114"/>
                  <a:gd name="T1" fmla="*/ 87 h 87"/>
                  <a:gd name="T2" fmla="*/ 0 w 114"/>
                  <a:gd name="T3" fmla="*/ 0 h 87"/>
                  <a:gd name="T4" fmla="*/ 0 60000 65536"/>
                  <a:gd name="T5" fmla="*/ 0 60000 65536"/>
                  <a:gd name="T6" fmla="*/ 0 w 114"/>
                  <a:gd name="T7" fmla="*/ 0 h 87"/>
                  <a:gd name="T8" fmla="*/ 114 w 114"/>
                  <a:gd name="T9" fmla="*/ 87 h 87"/>
                </a:gdLst>
                <a:ahLst/>
                <a:cxnLst>
                  <a:cxn ang="T4">
                    <a:pos x="T0" y="T1"/>
                  </a:cxn>
                  <a:cxn ang="T5">
                    <a:pos x="T2" y="T3"/>
                  </a:cxn>
                </a:cxnLst>
                <a:rect l="T6" t="T7" r="T8" b="T9"/>
                <a:pathLst>
                  <a:path w="114" h="87">
                    <a:moveTo>
                      <a:pt x="114" y="87"/>
                    </a:moveTo>
                    <a:lnTo>
                      <a:pt x="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06" name="Line 56"/>
              <p:cNvSpPr>
                <a:spLocks noChangeShapeType="1"/>
              </p:cNvSpPr>
              <p:nvPr/>
            </p:nvSpPr>
            <p:spPr bwMode="auto">
              <a:xfrm flipV="1">
                <a:off x="4368" y="1920"/>
                <a:ext cx="288"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7" name="Freeform 57"/>
              <p:cNvSpPr>
                <a:spLocks/>
              </p:cNvSpPr>
              <p:nvPr/>
            </p:nvSpPr>
            <p:spPr bwMode="auto">
              <a:xfrm>
                <a:off x="4320" y="2256"/>
                <a:ext cx="120" cy="99"/>
              </a:xfrm>
              <a:custGeom>
                <a:avLst/>
                <a:gdLst>
                  <a:gd name="T0" fmla="*/ 120 w 120"/>
                  <a:gd name="T1" fmla="*/ 99 h 99"/>
                  <a:gd name="T2" fmla="*/ 0 w 120"/>
                  <a:gd name="T3" fmla="*/ 0 h 99"/>
                  <a:gd name="T4" fmla="*/ 0 60000 65536"/>
                  <a:gd name="T5" fmla="*/ 0 60000 65536"/>
                  <a:gd name="T6" fmla="*/ 0 w 120"/>
                  <a:gd name="T7" fmla="*/ 0 h 99"/>
                  <a:gd name="T8" fmla="*/ 120 w 120"/>
                  <a:gd name="T9" fmla="*/ 99 h 99"/>
                </a:gdLst>
                <a:ahLst/>
                <a:cxnLst>
                  <a:cxn ang="T4">
                    <a:pos x="T0" y="T1"/>
                  </a:cxn>
                  <a:cxn ang="T5">
                    <a:pos x="T2" y="T3"/>
                  </a:cxn>
                </a:cxnLst>
                <a:rect l="T6" t="T7" r="T8" b="T9"/>
                <a:pathLst>
                  <a:path w="120" h="99">
                    <a:moveTo>
                      <a:pt x="120" y="99"/>
                    </a:moveTo>
                    <a:lnTo>
                      <a:pt x="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7" name="Group 58"/>
          <p:cNvGrpSpPr>
            <a:grpSpLocks/>
          </p:cNvGrpSpPr>
          <p:nvPr/>
        </p:nvGrpSpPr>
        <p:grpSpPr bwMode="auto">
          <a:xfrm>
            <a:off x="5959475" y="2255838"/>
            <a:ext cx="2667000" cy="2116137"/>
            <a:chOff x="3792" y="1584"/>
            <a:chExt cx="1680" cy="1333"/>
          </a:xfrm>
        </p:grpSpPr>
        <p:sp>
          <p:nvSpPr>
            <p:cNvPr id="15390" name="Freeform 59"/>
            <p:cNvSpPr>
              <a:spLocks/>
            </p:cNvSpPr>
            <p:nvPr/>
          </p:nvSpPr>
          <p:spPr bwMode="auto">
            <a:xfrm>
              <a:off x="4652" y="2174"/>
              <a:ext cx="285" cy="338"/>
            </a:xfrm>
            <a:custGeom>
              <a:avLst/>
              <a:gdLst>
                <a:gd name="T0" fmla="*/ 0 w 285"/>
                <a:gd name="T1" fmla="*/ 338 h 338"/>
                <a:gd name="T2" fmla="*/ 285 w 285"/>
                <a:gd name="T3" fmla="*/ 0 h 338"/>
                <a:gd name="T4" fmla="*/ 0 60000 65536"/>
                <a:gd name="T5" fmla="*/ 0 60000 65536"/>
                <a:gd name="T6" fmla="*/ 0 w 285"/>
                <a:gd name="T7" fmla="*/ 0 h 338"/>
                <a:gd name="T8" fmla="*/ 285 w 285"/>
                <a:gd name="T9" fmla="*/ 338 h 338"/>
              </a:gdLst>
              <a:ahLst/>
              <a:cxnLst>
                <a:cxn ang="T4">
                  <a:pos x="T0" y="T1"/>
                </a:cxn>
                <a:cxn ang="T5">
                  <a:pos x="T2" y="T3"/>
                </a:cxn>
              </a:cxnLst>
              <a:rect l="T6" t="T7" r="T8" b="T9"/>
              <a:pathLst>
                <a:path w="285" h="338">
                  <a:moveTo>
                    <a:pt x="0" y="338"/>
                  </a:moveTo>
                  <a:lnTo>
                    <a:pt x="285"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1" name="Freeform 60"/>
            <p:cNvSpPr>
              <a:spLocks/>
            </p:cNvSpPr>
            <p:nvPr/>
          </p:nvSpPr>
          <p:spPr bwMode="auto">
            <a:xfrm>
              <a:off x="4444" y="1952"/>
              <a:ext cx="284" cy="388"/>
            </a:xfrm>
            <a:custGeom>
              <a:avLst/>
              <a:gdLst>
                <a:gd name="T0" fmla="*/ 0 w 284"/>
                <a:gd name="T1" fmla="*/ 388 h 388"/>
                <a:gd name="T2" fmla="*/ 284 w 284"/>
                <a:gd name="T3" fmla="*/ 0 h 388"/>
                <a:gd name="T4" fmla="*/ 0 60000 65536"/>
                <a:gd name="T5" fmla="*/ 0 60000 65536"/>
                <a:gd name="T6" fmla="*/ 0 w 284"/>
                <a:gd name="T7" fmla="*/ 0 h 388"/>
                <a:gd name="T8" fmla="*/ 284 w 284"/>
                <a:gd name="T9" fmla="*/ 388 h 388"/>
              </a:gdLst>
              <a:ahLst/>
              <a:cxnLst>
                <a:cxn ang="T4">
                  <a:pos x="T0" y="T1"/>
                </a:cxn>
                <a:cxn ang="T5">
                  <a:pos x="T2" y="T3"/>
                </a:cxn>
              </a:cxnLst>
              <a:rect l="T6" t="T7" r="T8" b="T9"/>
              <a:pathLst>
                <a:path w="284" h="388">
                  <a:moveTo>
                    <a:pt x="0" y="388"/>
                  </a:moveTo>
                  <a:lnTo>
                    <a:pt x="284"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2" name="Freeform 61"/>
            <p:cNvSpPr>
              <a:spLocks/>
            </p:cNvSpPr>
            <p:nvPr/>
          </p:nvSpPr>
          <p:spPr bwMode="auto">
            <a:xfrm>
              <a:off x="3936" y="2328"/>
              <a:ext cx="516" cy="327"/>
            </a:xfrm>
            <a:custGeom>
              <a:avLst/>
              <a:gdLst>
                <a:gd name="T0" fmla="*/ 0 w 516"/>
                <a:gd name="T1" fmla="*/ 327 h 327"/>
                <a:gd name="T2" fmla="*/ 244 w 516"/>
                <a:gd name="T3" fmla="*/ 237 h 327"/>
                <a:gd name="T4" fmla="*/ 516 w 516"/>
                <a:gd name="T5" fmla="*/ 0 h 327"/>
                <a:gd name="T6" fmla="*/ 0 60000 65536"/>
                <a:gd name="T7" fmla="*/ 0 60000 65536"/>
                <a:gd name="T8" fmla="*/ 0 60000 65536"/>
                <a:gd name="T9" fmla="*/ 0 w 516"/>
                <a:gd name="T10" fmla="*/ 0 h 327"/>
                <a:gd name="T11" fmla="*/ 516 w 516"/>
                <a:gd name="T12" fmla="*/ 327 h 327"/>
              </a:gdLst>
              <a:ahLst/>
              <a:cxnLst>
                <a:cxn ang="T6">
                  <a:pos x="T0" y="T1"/>
                </a:cxn>
                <a:cxn ang="T7">
                  <a:pos x="T2" y="T3"/>
                </a:cxn>
                <a:cxn ang="T8">
                  <a:pos x="T4" y="T5"/>
                </a:cxn>
              </a:cxnLst>
              <a:rect l="T9" t="T10" r="T11" b="T12"/>
              <a:pathLst>
                <a:path w="516" h="327">
                  <a:moveTo>
                    <a:pt x="0" y="327"/>
                  </a:moveTo>
                  <a:cubicBezTo>
                    <a:pt x="40" y="313"/>
                    <a:pt x="158" y="291"/>
                    <a:pt x="244" y="237"/>
                  </a:cubicBezTo>
                  <a:cubicBezTo>
                    <a:pt x="330" y="183"/>
                    <a:pt x="459" y="49"/>
                    <a:pt x="516"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62"/>
            <p:cNvSpPr>
              <a:spLocks/>
            </p:cNvSpPr>
            <p:nvPr/>
          </p:nvSpPr>
          <p:spPr bwMode="auto">
            <a:xfrm>
              <a:off x="4165" y="2508"/>
              <a:ext cx="491" cy="409"/>
            </a:xfrm>
            <a:custGeom>
              <a:avLst/>
              <a:gdLst>
                <a:gd name="T0" fmla="*/ 0 w 491"/>
                <a:gd name="T1" fmla="*/ 409 h 409"/>
                <a:gd name="T2" fmla="*/ 230 w 491"/>
                <a:gd name="T3" fmla="*/ 278 h 409"/>
                <a:gd name="T4" fmla="*/ 491 w 491"/>
                <a:gd name="T5" fmla="*/ 0 h 409"/>
                <a:gd name="T6" fmla="*/ 0 60000 65536"/>
                <a:gd name="T7" fmla="*/ 0 60000 65536"/>
                <a:gd name="T8" fmla="*/ 0 60000 65536"/>
                <a:gd name="T9" fmla="*/ 0 w 491"/>
                <a:gd name="T10" fmla="*/ 0 h 409"/>
                <a:gd name="T11" fmla="*/ 491 w 491"/>
                <a:gd name="T12" fmla="*/ 409 h 409"/>
              </a:gdLst>
              <a:ahLst/>
              <a:cxnLst>
                <a:cxn ang="T6">
                  <a:pos x="T0" y="T1"/>
                </a:cxn>
                <a:cxn ang="T7">
                  <a:pos x="T2" y="T3"/>
                </a:cxn>
                <a:cxn ang="T8">
                  <a:pos x="T4" y="T5"/>
                </a:cxn>
              </a:cxnLst>
              <a:rect l="T9" t="T10" r="T11" b="T12"/>
              <a:pathLst>
                <a:path w="491" h="409">
                  <a:moveTo>
                    <a:pt x="0" y="409"/>
                  </a:moveTo>
                  <a:cubicBezTo>
                    <a:pt x="38" y="389"/>
                    <a:pt x="148" y="346"/>
                    <a:pt x="230" y="278"/>
                  </a:cubicBezTo>
                  <a:cubicBezTo>
                    <a:pt x="312" y="210"/>
                    <a:pt x="437" y="58"/>
                    <a:pt x="491"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63"/>
            <p:cNvSpPr>
              <a:spLocks/>
            </p:cNvSpPr>
            <p:nvPr/>
          </p:nvSpPr>
          <p:spPr bwMode="auto">
            <a:xfrm>
              <a:off x="4714" y="1584"/>
              <a:ext cx="501" cy="393"/>
            </a:xfrm>
            <a:custGeom>
              <a:avLst/>
              <a:gdLst>
                <a:gd name="T0" fmla="*/ 0 w 1080"/>
                <a:gd name="T1" fmla="*/ 1 h 720"/>
                <a:gd name="T2" fmla="*/ 0 w 1080"/>
                <a:gd name="T3" fmla="*/ 1 h 720"/>
                <a:gd name="T4" fmla="*/ 0 w 1080"/>
                <a:gd name="T5" fmla="*/ 0 h 720"/>
                <a:gd name="T6" fmla="*/ 0 60000 65536"/>
                <a:gd name="T7" fmla="*/ 0 60000 65536"/>
                <a:gd name="T8" fmla="*/ 0 60000 65536"/>
                <a:gd name="T9" fmla="*/ 0 w 1080"/>
                <a:gd name="T10" fmla="*/ 0 h 720"/>
                <a:gd name="T11" fmla="*/ 1080 w 1080"/>
                <a:gd name="T12" fmla="*/ 720 h 720"/>
              </a:gdLst>
              <a:ahLst/>
              <a:cxnLst>
                <a:cxn ang="T6">
                  <a:pos x="T0" y="T1"/>
                </a:cxn>
                <a:cxn ang="T7">
                  <a:pos x="T2" y="T3"/>
                </a:cxn>
                <a:cxn ang="T8">
                  <a:pos x="T4" y="T5"/>
                </a:cxn>
              </a:cxnLst>
              <a:rect l="T9" t="T10" r="T11" b="T12"/>
              <a:pathLst>
                <a:path w="1080" h="720">
                  <a:moveTo>
                    <a:pt x="0" y="720"/>
                  </a:moveTo>
                  <a:cubicBezTo>
                    <a:pt x="67" y="592"/>
                    <a:pt x="135" y="465"/>
                    <a:pt x="315" y="345"/>
                  </a:cubicBezTo>
                  <a:cubicBezTo>
                    <a:pt x="495" y="225"/>
                    <a:pt x="953" y="57"/>
                    <a:pt x="1080"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64"/>
            <p:cNvSpPr>
              <a:spLocks/>
            </p:cNvSpPr>
            <p:nvPr/>
          </p:nvSpPr>
          <p:spPr bwMode="auto">
            <a:xfrm>
              <a:off x="4923" y="1797"/>
              <a:ext cx="501" cy="392"/>
            </a:xfrm>
            <a:custGeom>
              <a:avLst/>
              <a:gdLst>
                <a:gd name="T0" fmla="*/ 0 w 1080"/>
                <a:gd name="T1" fmla="*/ 1 h 720"/>
                <a:gd name="T2" fmla="*/ 0 w 1080"/>
                <a:gd name="T3" fmla="*/ 1 h 720"/>
                <a:gd name="T4" fmla="*/ 0 w 1080"/>
                <a:gd name="T5" fmla="*/ 0 h 720"/>
                <a:gd name="T6" fmla="*/ 0 60000 65536"/>
                <a:gd name="T7" fmla="*/ 0 60000 65536"/>
                <a:gd name="T8" fmla="*/ 0 60000 65536"/>
                <a:gd name="T9" fmla="*/ 0 w 1080"/>
                <a:gd name="T10" fmla="*/ 0 h 720"/>
                <a:gd name="T11" fmla="*/ 1080 w 1080"/>
                <a:gd name="T12" fmla="*/ 720 h 720"/>
              </a:gdLst>
              <a:ahLst/>
              <a:cxnLst>
                <a:cxn ang="T6">
                  <a:pos x="T0" y="T1"/>
                </a:cxn>
                <a:cxn ang="T7">
                  <a:pos x="T2" y="T3"/>
                </a:cxn>
                <a:cxn ang="T8">
                  <a:pos x="T4" y="T5"/>
                </a:cxn>
              </a:cxnLst>
              <a:rect l="T9" t="T10" r="T11" b="T12"/>
              <a:pathLst>
                <a:path w="1080" h="720">
                  <a:moveTo>
                    <a:pt x="0" y="720"/>
                  </a:moveTo>
                  <a:cubicBezTo>
                    <a:pt x="67" y="592"/>
                    <a:pt x="135" y="465"/>
                    <a:pt x="315" y="345"/>
                  </a:cubicBezTo>
                  <a:cubicBezTo>
                    <a:pt x="495" y="225"/>
                    <a:pt x="953" y="57"/>
                    <a:pt x="1080"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Line 65"/>
            <p:cNvSpPr>
              <a:spLocks noChangeShapeType="1"/>
            </p:cNvSpPr>
            <p:nvPr/>
          </p:nvSpPr>
          <p:spPr bwMode="auto">
            <a:xfrm flipV="1">
              <a:off x="4297" y="2475"/>
              <a:ext cx="202" cy="21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7" name="Text Box 66"/>
            <p:cNvSpPr txBox="1">
              <a:spLocks noChangeArrowheads="1"/>
            </p:cNvSpPr>
            <p:nvPr/>
          </p:nvSpPr>
          <p:spPr bwMode="auto">
            <a:xfrm>
              <a:off x="4224" y="24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2400" i="1">
                  <a:solidFill>
                    <a:schemeClr val="accent2"/>
                  </a:solidFill>
                </a:rPr>
                <a:t>I</a:t>
              </a:r>
            </a:p>
          </p:txBody>
        </p:sp>
        <p:sp>
          <p:nvSpPr>
            <p:cNvPr id="15398" name="Line 67"/>
            <p:cNvSpPr>
              <a:spLocks noChangeShapeType="1"/>
            </p:cNvSpPr>
            <p:nvPr/>
          </p:nvSpPr>
          <p:spPr bwMode="auto">
            <a:xfrm>
              <a:off x="3792" y="2400"/>
              <a:ext cx="168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399" name="Object 68"/>
            <p:cNvGraphicFramePr>
              <a:graphicFrameLocks noChangeAspect="1"/>
            </p:cNvGraphicFramePr>
            <p:nvPr/>
          </p:nvGraphicFramePr>
          <p:xfrm>
            <a:off x="5260" y="2456"/>
            <a:ext cx="200" cy="240"/>
          </p:xfrm>
          <a:graphic>
            <a:graphicData uri="http://schemas.openxmlformats.org/presentationml/2006/ole">
              <mc:AlternateContent xmlns:mc="http://schemas.openxmlformats.org/markup-compatibility/2006">
                <mc:Choice xmlns:v="urn:schemas-microsoft-com:vml" Requires="v">
                  <p:oleObj name="Equation" r:id="rId8" imgW="247590" imgH="314325" progId="Equation.3">
                    <p:embed/>
                  </p:oleObj>
                </mc:Choice>
                <mc:Fallback>
                  <p:oleObj name="Equation" r:id="rId8" imgW="247590" imgH="314325" progId="Equation.3">
                    <p:embed/>
                    <p:pic>
                      <p:nvPicPr>
                        <p:cNvPr id="0" name="Object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0" y="2456"/>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69"/>
          <p:cNvGrpSpPr>
            <a:grpSpLocks/>
          </p:cNvGrpSpPr>
          <p:nvPr/>
        </p:nvGrpSpPr>
        <p:grpSpPr bwMode="auto">
          <a:xfrm>
            <a:off x="7788275" y="3081338"/>
            <a:ext cx="825500" cy="393700"/>
            <a:chOff x="4944" y="2104"/>
            <a:chExt cx="520" cy="248"/>
          </a:xfrm>
        </p:grpSpPr>
        <p:graphicFrame>
          <p:nvGraphicFramePr>
            <p:cNvPr id="15388" name="Object 70"/>
            <p:cNvGraphicFramePr>
              <a:graphicFrameLocks/>
            </p:cNvGraphicFramePr>
            <p:nvPr/>
          </p:nvGraphicFramePr>
          <p:xfrm>
            <a:off x="4944" y="2160"/>
            <a:ext cx="192" cy="192"/>
          </p:xfrm>
          <a:graphic>
            <a:graphicData uri="http://schemas.openxmlformats.org/presentationml/2006/ole">
              <mc:AlternateContent xmlns:mc="http://schemas.openxmlformats.org/markup-compatibility/2006">
                <mc:Choice xmlns:v="urn:schemas-microsoft-com:vml" Requires="v">
                  <p:oleObj name="Equation" r:id="rId10" imgW="266760" imgH="266610" progId="Equation.3">
                    <p:embed/>
                  </p:oleObj>
                </mc:Choice>
                <mc:Fallback>
                  <p:oleObj name="Equation" r:id="rId10" imgW="266760" imgH="266610" progId="Equation.3">
                    <p:embed/>
                    <p:pic>
                      <p:nvPicPr>
                        <p:cNvPr id="0" name="Object 7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4" y="216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9" name="Object 71"/>
            <p:cNvGraphicFramePr>
              <a:graphicFrameLocks noChangeAspect="1"/>
            </p:cNvGraphicFramePr>
            <p:nvPr/>
          </p:nvGraphicFramePr>
          <p:xfrm>
            <a:off x="5136" y="2104"/>
            <a:ext cx="328" cy="248"/>
          </p:xfrm>
          <a:graphic>
            <a:graphicData uri="http://schemas.openxmlformats.org/presentationml/2006/ole">
              <mc:AlternateContent xmlns:mc="http://schemas.openxmlformats.org/markup-compatibility/2006">
                <mc:Choice xmlns:v="urn:schemas-microsoft-com:vml" Requires="v">
                  <p:oleObj name="Equation" r:id="rId12" imgW="457110" imgH="323760" progId="Equation.3">
                    <p:embed/>
                  </p:oleObj>
                </mc:Choice>
                <mc:Fallback>
                  <p:oleObj name="Equation" r:id="rId12" imgW="457110" imgH="323760" progId="Equation.3">
                    <p:embed/>
                    <p:pic>
                      <p:nvPicPr>
                        <p:cNvPr id="0" name="Object 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36" y="2104"/>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1928" name="Object 72"/>
          <p:cNvGraphicFramePr>
            <a:graphicFrameLocks noChangeAspect="1"/>
          </p:cNvGraphicFramePr>
          <p:nvPr/>
        </p:nvGraphicFramePr>
        <p:xfrm>
          <a:off x="4359275" y="2941638"/>
          <a:ext cx="1042988" cy="465137"/>
        </p:xfrm>
        <a:graphic>
          <a:graphicData uri="http://schemas.openxmlformats.org/presentationml/2006/ole">
            <mc:AlternateContent xmlns:mc="http://schemas.openxmlformats.org/markup-compatibility/2006">
              <mc:Choice xmlns:v="urn:schemas-microsoft-com:vml" Requires="v">
                <p:oleObj name="Equation" r:id="rId14" imgW="285660" imgH="114300" progId="Equation.3">
                  <p:embed/>
                </p:oleObj>
              </mc:Choice>
              <mc:Fallback>
                <p:oleObj name="Equation" r:id="rId14" imgW="285660" imgH="114300" progId="Equation.3">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9275" y="2941638"/>
                        <a:ext cx="1042988"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29" name="Object 73"/>
          <p:cNvGraphicFramePr>
            <a:graphicFrameLocks noChangeAspect="1"/>
          </p:cNvGraphicFramePr>
          <p:nvPr/>
        </p:nvGraphicFramePr>
        <p:xfrm>
          <a:off x="4435475" y="4075113"/>
          <a:ext cx="1143000" cy="528637"/>
        </p:xfrm>
        <a:graphic>
          <a:graphicData uri="http://schemas.openxmlformats.org/presentationml/2006/ole">
            <mc:AlternateContent xmlns:mc="http://schemas.openxmlformats.org/markup-compatibility/2006">
              <mc:Choice xmlns:v="urn:schemas-microsoft-com:vml" Requires="v">
                <p:oleObj name="Equation" r:id="rId16" imgW="952560" imgH="400050" progId="Equation.3">
                  <p:embed/>
                </p:oleObj>
              </mc:Choice>
              <mc:Fallback>
                <p:oleObj name="Equation" r:id="rId16" imgW="952560" imgH="400050" progId="Equation.3">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35475" y="4075113"/>
                        <a:ext cx="1143000"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930" name="Text Box 74"/>
          <p:cNvSpPr txBox="1">
            <a:spLocks noChangeArrowheads="1"/>
          </p:cNvSpPr>
          <p:nvPr/>
        </p:nvSpPr>
        <p:spPr bwMode="auto">
          <a:xfrm>
            <a:off x="473075" y="4008438"/>
            <a:ext cx="411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每个载流子受</a:t>
            </a:r>
            <a:r>
              <a:rPr lang="zh-CN" altLang="en-US" sz="2800">
                <a:solidFill>
                  <a:srgbClr val="CC3300"/>
                </a:solidFill>
                <a:latin typeface="宋体" pitchFamily="2" charset="-122"/>
              </a:rPr>
              <a:t>洛仑兹</a:t>
            </a:r>
            <a:r>
              <a:rPr lang="zh-CN" altLang="en-US" sz="2800">
                <a:solidFill>
                  <a:srgbClr val="CC3300"/>
                </a:solidFill>
              </a:rPr>
              <a:t>力</a:t>
            </a:r>
            <a:r>
              <a:rPr lang="zh-CN" altLang="en-US" sz="2800">
                <a:solidFill>
                  <a:schemeClr val="accent2"/>
                </a:solidFill>
              </a:rPr>
              <a:t>：</a:t>
            </a:r>
          </a:p>
        </p:txBody>
      </p:sp>
      <p:sp>
        <p:nvSpPr>
          <p:cNvPr id="121931" name="Text Box 75"/>
          <p:cNvSpPr txBox="1">
            <a:spLocks noChangeArrowheads="1"/>
          </p:cNvSpPr>
          <p:nvPr/>
        </p:nvSpPr>
        <p:spPr bwMode="auto">
          <a:xfrm>
            <a:off x="573088" y="5202238"/>
            <a:ext cx="3398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则整个电流元受力：</a:t>
            </a:r>
          </a:p>
        </p:txBody>
      </p:sp>
      <p:graphicFrame>
        <p:nvGraphicFramePr>
          <p:cNvPr id="121932" name="Object 76"/>
          <p:cNvGraphicFramePr>
            <a:graphicFrameLocks noChangeAspect="1"/>
          </p:cNvGraphicFramePr>
          <p:nvPr/>
        </p:nvGraphicFramePr>
        <p:xfrm>
          <a:off x="1997075" y="5824538"/>
          <a:ext cx="2616200" cy="469900"/>
        </p:xfrm>
        <a:graphic>
          <a:graphicData uri="http://schemas.openxmlformats.org/presentationml/2006/ole">
            <mc:AlternateContent xmlns:mc="http://schemas.openxmlformats.org/markup-compatibility/2006">
              <mc:Choice xmlns:v="urn:schemas-microsoft-com:vml" Requires="v">
                <p:oleObj name="Equation" r:id="rId18" imgW="2552580" imgH="400050" progId="Equation.3">
                  <p:embed/>
                </p:oleObj>
              </mc:Choice>
              <mc:Fallback>
                <p:oleObj name="Equation" r:id="rId18" imgW="2552580" imgH="400050" progId="Equation.3">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97075" y="5824538"/>
                        <a:ext cx="2616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933" name="Object 77"/>
          <p:cNvGraphicFramePr>
            <a:graphicFrameLocks noChangeAspect="1"/>
          </p:cNvGraphicFramePr>
          <p:nvPr/>
        </p:nvGraphicFramePr>
        <p:xfrm>
          <a:off x="4740275" y="5748338"/>
          <a:ext cx="2209800" cy="508000"/>
        </p:xfrm>
        <a:graphic>
          <a:graphicData uri="http://schemas.openxmlformats.org/presentationml/2006/ole">
            <mc:AlternateContent xmlns:mc="http://schemas.openxmlformats.org/markup-compatibility/2006">
              <mc:Choice xmlns:v="urn:schemas-microsoft-com:vml" Requires="v">
                <p:oleObj name="Equation" r:id="rId20" imgW="2143260" imgH="438060" progId="Equation.3">
                  <p:embed/>
                </p:oleObj>
              </mc:Choice>
              <mc:Fallback>
                <p:oleObj name="Equation" r:id="rId20" imgW="2143260" imgH="438060" progId="Equation.3">
                  <p:embed/>
                  <p:pic>
                    <p:nvPicPr>
                      <p:cNvPr id="0" name="Object 7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40275" y="5748338"/>
                        <a:ext cx="2209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78"/>
          <p:cNvGrpSpPr>
            <a:grpSpLocks/>
          </p:cNvGrpSpPr>
          <p:nvPr/>
        </p:nvGrpSpPr>
        <p:grpSpPr bwMode="auto">
          <a:xfrm>
            <a:off x="396875" y="2309813"/>
            <a:ext cx="6248400" cy="555625"/>
            <a:chOff x="288" y="1618"/>
            <a:chExt cx="3936" cy="350"/>
          </a:xfrm>
        </p:grpSpPr>
        <p:sp>
          <p:nvSpPr>
            <p:cNvPr id="15386" name="Text Box 79"/>
            <p:cNvSpPr txBox="1">
              <a:spLocks noChangeArrowheads="1"/>
            </p:cNvSpPr>
            <p:nvPr/>
          </p:nvSpPr>
          <p:spPr bwMode="auto">
            <a:xfrm>
              <a:off x="288" y="1633"/>
              <a:ext cx="38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载有电流的一段矢量线元叫</a:t>
              </a:r>
              <a:r>
                <a:rPr lang="zh-CN" altLang="en-US" sz="2800">
                  <a:solidFill>
                    <a:srgbClr val="CC3300"/>
                  </a:solidFill>
                </a:rPr>
                <a:t>电流元</a:t>
              </a:r>
            </a:p>
          </p:txBody>
        </p:sp>
        <p:graphicFrame>
          <p:nvGraphicFramePr>
            <p:cNvPr id="15387" name="Object 80"/>
            <p:cNvGraphicFramePr>
              <a:graphicFrameLocks noChangeAspect="1"/>
            </p:cNvGraphicFramePr>
            <p:nvPr/>
          </p:nvGraphicFramePr>
          <p:xfrm>
            <a:off x="3792" y="1618"/>
            <a:ext cx="432" cy="350"/>
          </p:xfrm>
          <a:graphic>
            <a:graphicData uri="http://schemas.openxmlformats.org/presentationml/2006/ole">
              <mc:AlternateContent xmlns:mc="http://schemas.openxmlformats.org/markup-compatibility/2006">
                <mc:Choice xmlns:v="urn:schemas-microsoft-com:vml" Requires="v">
                  <p:oleObj name="Equation" r:id="rId22" imgW="200070" imgH="152310" progId="Equation.3">
                    <p:embed/>
                  </p:oleObj>
                </mc:Choice>
                <mc:Fallback>
                  <p:oleObj name="Equation" r:id="rId22" imgW="200070" imgH="152310" progId="Equation.3">
                    <p:embed/>
                    <p:pic>
                      <p:nvPicPr>
                        <p:cNvPr id="0" name="Object 8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92" y="1618"/>
                          <a:ext cx="432"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1937" name="Object 81"/>
          <p:cNvGraphicFramePr>
            <a:graphicFrameLocks noChangeAspect="1"/>
          </p:cNvGraphicFramePr>
          <p:nvPr/>
        </p:nvGraphicFramePr>
        <p:xfrm>
          <a:off x="5807075" y="4146550"/>
          <a:ext cx="423863" cy="457200"/>
        </p:xfrm>
        <a:graphic>
          <a:graphicData uri="http://schemas.openxmlformats.org/presentationml/2006/ole">
            <mc:AlternateContent xmlns:mc="http://schemas.openxmlformats.org/markup-compatibility/2006">
              <mc:Choice xmlns:v="urn:schemas-microsoft-com:vml" Requires="v">
                <p:oleObj name="Equation" r:id="rId24" imgW="95310" imgH="114300" progId="Equation.3">
                  <p:embed/>
                </p:oleObj>
              </mc:Choice>
              <mc:Fallback>
                <p:oleObj name="Equation" r:id="rId24" imgW="95310" imgH="114300" progId="Equation.3">
                  <p:embed/>
                  <p:pic>
                    <p:nvPicPr>
                      <p:cNvPr id="0" name="Object 8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07075" y="4146550"/>
                        <a:ext cx="4238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82"/>
          <p:cNvGrpSpPr>
            <a:grpSpLocks/>
          </p:cNvGrpSpPr>
          <p:nvPr/>
        </p:nvGrpSpPr>
        <p:grpSpPr bwMode="auto">
          <a:xfrm>
            <a:off x="1349375" y="3551238"/>
            <a:ext cx="3314700" cy="457200"/>
            <a:chOff x="888" y="2400"/>
            <a:chExt cx="2088" cy="288"/>
          </a:xfrm>
        </p:grpSpPr>
        <p:sp>
          <p:nvSpPr>
            <p:cNvPr id="15384" name="AutoShape 83"/>
            <p:cNvSpPr>
              <a:spLocks noChangeArrowheads="1"/>
            </p:cNvSpPr>
            <p:nvPr/>
          </p:nvSpPr>
          <p:spPr bwMode="auto">
            <a:xfrm>
              <a:off x="912" y="2400"/>
              <a:ext cx="2016" cy="288"/>
            </a:xfrm>
            <a:prstGeom prst="wedgeRoundRectCallout">
              <a:avLst>
                <a:gd name="adj1" fmla="val 46431"/>
                <a:gd name="adj2" fmla="val -94097"/>
                <a:gd name="adj3" fmla="val 16667"/>
              </a:avLst>
            </a:prstGeom>
            <a:solidFill>
              <a:srgbClr val="FFFF66"/>
            </a:solidFill>
            <a:ln w="19050">
              <a:solidFill>
                <a:srgbClr val="009900"/>
              </a:solidFill>
              <a:miter lim="800000"/>
              <a:headEnd/>
              <a:tailEnd/>
            </a:ln>
          </p:spPr>
          <p:txBody>
            <a:bodyPr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p>
          </p:txBody>
        </p:sp>
        <p:sp>
          <p:nvSpPr>
            <p:cNvPr id="15385" name="Text Box 84"/>
            <p:cNvSpPr txBox="1">
              <a:spLocks noChangeArrowheads="1"/>
            </p:cNvSpPr>
            <p:nvPr/>
          </p:nvSpPr>
          <p:spPr bwMode="auto">
            <a:xfrm>
              <a:off x="888" y="2400"/>
              <a:ext cx="2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accent2"/>
                  </a:solidFill>
                </a:rPr>
                <a:t>单位体积内载流子个数</a:t>
              </a:r>
            </a:p>
          </p:txBody>
        </p:sp>
      </p:grpSp>
      <p:grpSp>
        <p:nvGrpSpPr>
          <p:cNvPr id="11" name="Group 85"/>
          <p:cNvGrpSpPr>
            <a:grpSpLocks/>
          </p:cNvGrpSpPr>
          <p:nvPr/>
        </p:nvGrpSpPr>
        <p:grpSpPr bwMode="auto">
          <a:xfrm>
            <a:off x="549275" y="4541838"/>
            <a:ext cx="8385175" cy="685800"/>
            <a:chOff x="384" y="3024"/>
            <a:chExt cx="5282" cy="432"/>
          </a:xfrm>
        </p:grpSpPr>
        <p:sp>
          <p:nvSpPr>
            <p:cNvPr id="15380" name="Text Box 86"/>
            <p:cNvSpPr txBox="1">
              <a:spLocks noChangeArrowheads="1"/>
            </p:cNvSpPr>
            <p:nvPr/>
          </p:nvSpPr>
          <p:spPr bwMode="auto">
            <a:xfrm>
              <a:off x="384" y="3086"/>
              <a:ext cx="52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由于      的方向和     的方向相同，所以                        </a:t>
              </a:r>
              <a:r>
                <a:rPr lang="en-US" altLang="zh-CN" sz="2800">
                  <a:solidFill>
                    <a:schemeClr val="accent2"/>
                  </a:solidFill>
                </a:rPr>
                <a:t>,</a:t>
              </a:r>
            </a:p>
          </p:txBody>
        </p:sp>
        <p:graphicFrame>
          <p:nvGraphicFramePr>
            <p:cNvPr id="15381" name="Object 87"/>
            <p:cNvGraphicFramePr>
              <a:graphicFrameLocks noChangeAspect="1"/>
            </p:cNvGraphicFramePr>
            <p:nvPr/>
          </p:nvGraphicFramePr>
          <p:xfrm>
            <a:off x="864" y="3072"/>
            <a:ext cx="384" cy="384"/>
          </p:xfrm>
          <a:graphic>
            <a:graphicData uri="http://schemas.openxmlformats.org/presentationml/2006/ole">
              <mc:AlternateContent xmlns:mc="http://schemas.openxmlformats.org/markup-compatibility/2006">
                <mc:Choice xmlns:v="urn:schemas-microsoft-com:vml" Requires="v">
                  <p:oleObj name="Equation" r:id="rId26" imgW="133380" imgH="133440" progId="Equation.3">
                    <p:embed/>
                  </p:oleObj>
                </mc:Choice>
                <mc:Fallback>
                  <p:oleObj name="Equation" r:id="rId26" imgW="133380" imgH="133440" progId="Equation.3">
                    <p:embed/>
                    <p:pic>
                      <p:nvPicPr>
                        <p:cNvPr id="0" name="Object 8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64" y="3072"/>
                          <a:ext cx="38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2" name="Object 88"/>
            <p:cNvGraphicFramePr>
              <a:graphicFrameLocks noChangeAspect="1"/>
            </p:cNvGraphicFramePr>
            <p:nvPr/>
          </p:nvGraphicFramePr>
          <p:xfrm>
            <a:off x="2157" y="3024"/>
            <a:ext cx="339" cy="384"/>
          </p:xfrm>
          <a:graphic>
            <a:graphicData uri="http://schemas.openxmlformats.org/presentationml/2006/ole">
              <mc:AlternateContent xmlns:mc="http://schemas.openxmlformats.org/markup-compatibility/2006">
                <mc:Choice xmlns:v="urn:schemas-microsoft-com:vml" Requires="v">
                  <p:oleObj name="Equation" r:id="rId28" imgW="123930" imgH="152310" progId="Equation.3">
                    <p:embed/>
                  </p:oleObj>
                </mc:Choice>
                <mc:Fallback>
                  <p:oleObj name="Equation" r:id="rId28" imgW="123930" imgH="152310" progId="Equation.3">
                    <p:embed/>
                    <p:pic>
                      <p:nvPicPr>
                        <p:cNvPr id="0" name="Object 8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157" y="3024"/>
                          <a:ext cx="339"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3" name="Object 89"/>
            <p:cNvGraphicFramePr>
              <a:graphicFrameLocks noChangeAspect="1"/>
            </p:cNvGraphicFramePr>
            <p:nvPr/>
          </p:nvGraphicFramePr>
          <p:xfrm>
            <a:off x="4224" y="3024"/>
            <a:ext cx="1344" cy="428"/>
          </p:xfrm>
          <a:graphic>
            <a:graphicData uri="http://schemas.openxmlformats.org/presentationml/2006/ole">
              <mc:AlternateContent xmlns:mc="http://schemas.openxmlformats.org/markup-compatibility/2006">
                <mc:Choice xmlns:v="urn:schemas-microsoft-com:vml" Requires="v">
                  <p:oleObj name="Equation" r:id="rId30" imgW="761940" imgH="190590" progId="Equation.3">
                    <p:embed/>
                  </p:oleObj>
                </mc:Choice>
                <mc:Fallback>
                  <p:oleObj name="Equation" r:id="rId30" imgW="761940" imgH="190590" progId="Equation.3">
                    <p:embed/>
                    <p:pic>
                      <p:nvPicPr>
                        <p:cNvPr id="0" name="Object 8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24" y="3024"/>
                          <a:ext cx="1344"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1947" name="Oval 91"/>
          <p:cNvSpPr>
            <a:spLocks noChangeArrowheads="1"/>
          </p:cNvSpPr>
          <p:nvPr/>
        </p:nvSpPr>
        <p:spPr bwMode="auto">
          <a:xfrm>
            <a:off x="8761413" y="6267450"/>
            <a:ext cx="287337" cy="287338"/>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99"/>
                                        </p:tgtEl>
                                        <p:attrNameLst>
                                          <p:attrName>style.visibility</p:attrName>
                                        </p:attrNameLst>
                                      </p:cBhvr>
                                      <p:to>
                                        <p:strVal val="visible"/>
                                      </p:to>
                                    </p:set>
                                    <p:animEffect transition="in" filter="wipe(up)">
                                      <p:cBhvr>
                                        <p:cTn id="7" dur="500"/>
                                        <p:tgtEl>
                                          <p:spTgt spid="121899"/>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nodeType="afterGroup">
                            <p:stCondLst>
                              <p:cond delay="500"/>
                            </p:stCondLst>
                            <p:childTnLst>
                              <p:par>
                                <p:cTn id="18" presetID="55"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strVal val="#ppt_w*0.70"/>
                                          </p:val>
                                        </p:tav>
                                        <p:tav tm="100000">
                                          <p:val>
                                            <p:strVal val="#ppt_w"/>
                                          </p:val>
                                        </p:tav>
                                      </p:tavLst>
                                    </p:anim>
                                    <p:anim calcmode="lin" valueType="num">
                                      <p:cBhvr>
                                        <p:cTn id="21" dur="1000" fill="hold"/>
                                        <p:tgtEl>
                                          <p:spTgt spid="5"/>
                                        </p:tgtEl>
                                        <p:attrNameLst>
                                          <p:attrName>ppt_h</p:attrName>
                                        </p:attrNameLst>
                                      </p:cBhvr>
                                      <p:tavLst>
                                        <p:tav tm="0">
                                          <p:val>
                                            <p:strVal val="#ppt_h"/>
                                          </p:val>
                                        </p:tav>
                                        <p:tav tm="100000">
                                          <p:val>
                                            <p:strVal val="#ppt_h"/>
                                          </p:val>
                                        </p:tav>
                                      </p:tavLst>
                                    </p:anim>
                                    <p:animEffect transition="in" filter="fade">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21928"/>
                                        </p:tgtEl>
                                        <p:attrNameLst>
                                          <p:attrName>style.visibility</p:attrName>
                                        </p:attrNameLst>
                                      </p:cBhvr>
                                      <p:to>
                                        <p:strVal val="visible"/>
                                      </p:to>
                                    </p:set>
                                    <p:animEffect transition="in" filter="wipe(left)">
                                      <p:cBhvr>
                                        <p:cTn id="31" dur="500"/>
                                        <p:tgtEl>
                                          <p:spTgt spid="121928"/>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1930"/>
                                        </p:tgtEl>
                                        <p:attrNameLst>
                                          <p:attrName>style.visibility</p:attrName>
                                        </p:attrNameLst>
                                      </p:cBhvr>
                                      <p:to>
                                        <p:strVal val="visible"/>
                                      </p:to>
                                    </p:set>
                                    <p:animEffect transition="in" filter="wipe(left)">
                                      <p:cBhvr>
                                        <p:cTn id="44" dur="500"/>
                                        <p:tgtEl>
                                          <p:spTgt spid="121930"/>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121929"/>
                                        </p:tgtEl>
                                        <p:attrNameLst>
                                          <p:attrName>style.visibility</p:attrName>
                                        </p:attrNameLst>
                                      </p:cBhvr>
                                      <p:to>
                                        <p:strVal val="visible"/>
                                      </p:to>
                                    </p:set>
                                    <p:animEffect transition="in" filter="wipe(left)">
                                      <p:cBhvr>
                                        <p:cTn id="48" dur="500"/>
                                        <p:tgtEl>
                                          <p:spTgt spid="121929"/>
                                        </p:tgtEl>
                                      </p:cBhvr>
                                    </p:animEffect>
                                  </p:childTnLst>
                                </p:cTn>
                              </p:par>
                            </p:childTnLst>
                          </p:cTn>
                        </p:par>
                        <p:par>
                          <p:cTn id="49" fill="hold" nodeType="afterGroup">
                            <p:stCondLst>
                              <p:cond delay="1000"/>
                            </p:stCondLst>
                            <p:childTnLst>
                              <p:par>
                                <p:cTn id="50" presetID="3" presetClass="entr" presetSubtype="10" fill="hold" nodeType="afterEffect">
                                  <p:stCondLst>
                                    <p:cond delay="0"/>
                                  </p:stCondLst>
                                  <p:childTnLst>
                                    <p:set>
                                      <p:cBhvr>
                                        <p:cTn id="51" dur="1" fill="hold">
                                          <p:stCondLst>
                                            <p:cond delay="0"/>
                                          </p:stCondLst>
                                        </p:cTn>
                                        <p:tgtEl>
                                          <p:spTgt spid="121937"/>
                                        </p:tgtEl>
                                        <p:attrNameLst>
                                          <p:attrName>style.visibility</p:attrName>
                                        </p:attrNameLst>
                                      </p:cBhvr>
                                      <p:to>
                                        <p:strVal val="visible"/>
                                      </p:to>
                                    </p:set>
                                    <p:animEffect transition="in" filter="blinds(horizontal)">
                                      <p:cBhvr>
                                        <p:cTn id="52" dur="500"/>
                                        <p:tgtEl>
                                          <p:spTgt spid="121937"/>
                                        </p:tgtEl>
                                      </p:cBhvr>
                                    </p:animEffect>
                                  </p:childTnLst>
                                </p:cTn>
                              </p:par>
                            </p:childTnLst>
                          </p:cTn>
                        </p:par>
                        <p:par>
                          <p:cTn id="53" fill="hold" nodeType="afterGroup">
                            <p:stCondLst>
                              <p:cond delay="1500"/>
                            </p:stCondLst>
                            <p:childTnLst>
                              <p:par>
                                <p:cTn id="54" presetID="1" presetClass="entr" presetSubtype="0"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blinds(horizontal)">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21931"/>
                                        </p:tgtEl>
                                        <p:attrNameLst>
                                          <p:attrName>style.visibility</p:attrName>
                                        </p:attrNameLst>
                                      </p:cBhvr>
                                      <p:to>
                                        <p:strVal val="visible"/>
                                      </p:to>
                                    </p:set>
                                    <p:animEffect transition="in" filter="wipe(left)">
                                      <p:cBhvr>
                                        <p:cTn id="65" dur="500"/>
                                        <p:tgtEl>
                                          <p:spTgt spid="121931"/>
                                        </p:tgtEl>
                                      </p:cBhvr>
                                    </p:animEffect>
                                  </p:childTnLst>
                                </p:cTn>
                              </p:par>
                            </p:childTnLst>
                          </p:cTn>
                        </p:par>
                        <p:par>
                          <p:cTn id="66" fill="hold" nodeType="afterGroup">
                            <p:stCondLst>
                              <p:cond delay="500"/>
                            </p:stCondLst>
                            <p:childTnLst>
                              <p:par>
                                <p:cTn id="67" presetID="22" presetClass="entr" presetSubtype="8" fill="hold" nodeType="afterEffect">
                                  <p:stCondLst>
                                    <p:cond delay="0"/>
                                  </p:stCondLst>
                                  <p:childTnLst>
                                    <p:set>
                                      <p:cBhvr>
                                        <p:cTn id="68" dur="1" fill="hold">
                                          <p:stCondLst>
                                            <p:cond delay="0"/>
                                          </p:stCondLst>
                                        </p:cTn>
                                        <p:tgtEl>
                                          <p:spTgt spid="121932"/>
                                        </p:tgtEl>
                                        <p:attrNameLst>
                                          <p:attrName>style.visibility</p:attrName>
                                        </p:attrNameLst>
                                      </p:cBhvr>
                                      <p:to>
                                        <p:strVal val="visible"/>
                                      </p:to>
                                    </p:set>
                                    <p:animEffect transition="in" filter="wipe(left)">
                                      <p:cBhvr>
                                        <p:cTn id="69" dur="500"/>
                                        <p:tgtEl>
                                          <p:spTgt spid="12193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21933"/>
                                        </p:tgtEl>
                                        <p:attrNameLst>
                                          <p:attrName>style.visibility</p:attrName>
                                        </p:attrNameLst>
                                      </p:cBhvr>
                                      <p:to>
                                        <p:strVal val="visible"/>
                                      </p:to>
                                    </p:set>
                                    <p:animEffect transition="in" filter="wipe(left)">
                                      <p:cBhvr>
                                        <p:cTn id="74" dur="500"/>
                                        <p:tgtEl>
                                          <p:spTgt spid="121933"/>
                                        </p:tgtEl>
                                      </p:cBhvr>
                                    </p:animEffect>
                                  </p:childTnLst>
                                </p:cTn>
                              </p:par>
                            </p:childTnLst>
                          </p:cTn>
                        </p:par>
                        <p:par>
                          <p:cTn id="75" fill="hold" nodeType="afterGroup">
                            <p:stCondLst>
                              <p:cond delay="500"/>
                            </p:stCondLst>
                            <p:childTnLst>
                              <p:par>
                                <p:cTn id="76" presetID="3" presetClass="entr" presetSubtype="5" fill="hold" grpId="0" nodeType="afterEffect">
                                  <p:stCondLst>
                                    <p:cond delay="0"/>
                                  </p:stCondLst>
                                  <p:childTnLst>
                                    <p:set>
                                      <p:cBhvr>
                                        <p:cTn id="77" dur="1" fill="hold">
                                          <p:stCondLst>
                                            <p:cond delay="0"/>
                                          </p:stCondLst>
                                        </p:cTn>
                                        <p:tgtEl>
                                          <p:spTgt spid="121947"/>
                                        </p:tgtEl>
                                        <p:attrNameLst>
                                          <p:attrName>style.visibility</p:attrName>
                                        </p:attrNameLst>
                                      </p:cBhvr>
                                      <p:to>
                                        <p:strVal val="visible"/>
                                      </p:to>
                                    </p:set>
                                    <p:animEffect transition="in" filter="blinds(vertical)">
                                      <p:cBhvr>
                                        <p:cTn id="78" dur="500"/>
                                        <p:tgtEl>
                                          <p:spTgt spid="121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9" grpId="0" autoUpdateAnimBg="0"/>
      <p:bldP spid="121930" grpId="0" autoUpdateAnimBg="0"/>
      <p:bldP spid="121931" grpId="0" autoUpdateAnimBg="0"/>
      <p:bldP spid="1219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914400"/>
            <a:ext cx="4575175" cy="519113"/>
            <a:chOff x="480" y="2990"/>
            <a:chExt cx="2882" cy="327"/>
          </a:xfrm>
        </p:grpSpPr>
        <p:sp>
          <p:nvSpPr>
            <p:cNvPr id="16426" name="Text Box 3"/>
            <p:cNvSpPr txBox="1">
              <a:spLocks noChangeArrowheads="1"/>
            </p:cNvSpPr>
            <p:nvPr/>
          </p:nvSpPr>
          <p:spPr bwMode="auto">
            <a:xfrm>
              <a:off x="480" y="2990"/>
              <a:ext cx="28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通过     的电流强度的大小：</a:t>
              </a:r>
            </a:p>
          </p:txBody>
        </p:sp>
        <p:graphicFrame>
          <p:nvGraphicFramePr>
            <p:cNvPr id="16427" name="Object 4"/>
            <p:cNvGraphicFramePr>
              <a:graphicFrameLocks noChangeAspect="1"/>
            </p:cNvGraphicFramePr>
            <p:nvPr/>
          </p:nvGraphicFramePr>
          <p:xfrm>
            <a:off x="1008" y="3008"/>
            <a:ext cx="256" cy="256"/>
          </p:xfrm>
          <a:graphic>
            <a:graphicData uri="http://schemas.openxmlformats.org/presentationml/2006/ole">
              <mc:AlternateContent xmlns:mc="http://schemas.openxmlformats.org/markup-compatibility/2006">
                <mc:Choice xmlns:v="urn:schemas-microsoft-com:vml" Requires="v">
                  <p:oleObj name="Equation" r:id="rId2" imgW="342900" imgH="342900" progId="Equation.3">
                    <p:embed/>
                  </p:oleObj>
                </mc:Choice>
                <mc:Fallback>
                  <p:oleObj name="Equation" r:id="rId2" imgW="342900" imgH="342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3008"/>
                          <a:ext cx="25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5349" name="Object 5"/>
          <p:cNvGraphicFramePr>
            <a:graphicFrameLocks noChangeAspect="1"/>
          </p:cNvGraphicFramePr>
          <p:nvPr/>
        </p:nvGraphicFramePr>
        <p:xfrm>
          <a:off x="2590800" y="1524000"/>
          <a:ext cx="1536700" cy="482600"/>
        </p:xfrm>
        <a:graphic>
          <a:graphicData uri="http://schemas.openxmlformats.org/presentationml/2006/ole">
            <mc:AlternateContent xmlns:mc="http://schemas.openxmlformats.org/markup-compatibility/2006">
              <mc:Choice xmlns:v="urn:schemas-microsoft-com:vml" Requires="v">
                <p:oleObj name="Equation" r:id="rId4" imgW="1466910" imgH="419190" progId="Equation.3">
                  <p:embed/>
                </p:oleObj>
              </mc:Choice>
              <mc:Fallback>
                <p:oleObj name="Equation" r:id="rId4" imgW="1466910" imgH="4191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524000"/>
                        <a:ext cx="1536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0" name="Text Box 6"/>
          <p:cNvSpPr txBox="1">
            <a:spLocks noChangeArrowheads="1"/>
          </p:cNvSpPr>
          <p:nvPr/>
        </p:nvSpPr>
        <p:spPr bwMode="auto">
          <a:xfrm>
            <a:off x="381000" y="2101850"/>
            <a:ext cx="266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载流导线所受磁力叫安培力</a:t>
            </a:r>
            <a:endParaRPr lang="zh-CN" altLang="en-US" sz="2800">
              <a:solidFill>
                <a:schemeClr val="accent2"/>
              </a:solidFill>
            </a:endParaRPr>
          </a:p>
        </p:txBody>
      </p:sp>
      <p:graphicFrame>
        <p:nvGraphicFramePr>
          <p:cNvPr id="185351" name="Object 7"/>
          <p:cNvGraphicFramePr>
            <a:graphicFrameLocks noChangeAspect="1"/>
          </p:cNvGraphicFramePr>
          <p:nvPr/>
        </p:nvGraphicFramePr>
        <p:xfrm>
          <a:off x="2971800" y="2362200"/>
          <a:ext cx="3048000" cy="604838"/>
        </p:xfrm>
        <a:graphic>
          <a:graphicData uri="http://schemas.openxmlformats.org/presentationml/2006/ole">
            <mc:AlternateContent xmlns:mc="http://schemas.openxmlformats.org/markup-compatibility/2006">
              <mc:Choice xmlns:v="urn:schemas-microsoft-com:vml" Requires="v">
                <p:oleObj name="Equation" r:id="rId6" imgW="1981260" imgH="342900" progId="Equation.3">
                  <p:embed/>
                </p:oleObj>
              </mc:Choice>
              <mc:Fallback>
                <p:oleObj name="Equation" r:id="rId6" imgW="1981260" imgH="342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362200"/>
                        <a:ext cx="3048000" cy="604838"/>
                      </a:xfrm>
                      <a:prstGeom prst="rect">
                        <a:avLst/>
                      </a:prstGeom>
                      <a:gradFill rotWithShape="1">
                        <a:gsLst>
                          <a:gs pos="0">
                            <a:srgbClr val="DDDDFF"/>
                          </a:gs>
                          <a:gs pos="50000">
                            <a:srgbClr val="FFFFFF"/>
                          </a:gs>
                          <a:gs pos="100000">
                            <a:srgbClr val="DDDDFF"/>
                          </a:gs>
                        </a:gsLst>
                        <a:lin ang="5400000" scaled="1"/>
                      </a:gradFill>
                      <a:ln w="38100">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2" name="Text Box 8"/>
          <p:cNvSpPr txBox="1">
            <a:spLocks noChangeArrowheads="1"/>
          </p:cNvSpPr>
          <p:nvPr/>
        </p:nvSpPr>
        <p:spPr bwMode="auto">
          <a:xfrm>
            <a:off x="6172200" y="23622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安培力公式</a:t>
            </a:r>
          </a:p>
        </p:txBody>
      </p:sp>
      <p:sp>
        <p:nvSpPr>
          <p:cNvPr id="185353" name="Text Box 9"/>
          <p:cNvSpPr txBox="1">
            <a:spLocks noChangeArrowheads="1"/>
          </p:cNvSpPr>
          <p:nvPr/>
        </p:nvSpPr>
        <p:spPr bwMode="auto">
          <a:xfrm>
            <a:off x="381000" y="4586288"/>
            <a:ext cx="4840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整个载流导线所受的磁力为：</a:t>
            </a:r>
            <a:endParaRPr lang="en-US" altLang="zh-CN" sz="2800">
              <a:solidFill>
                <a:schemeClr val="accent2"/>
              </a:solidFill>
            </a:endParaRPr>
          </a:p>
        </p:txBody>
      </p:sp>
      <p:graphicFrame>
        <p:nvGraphicFramePr>
          <p:cNvPr id="185354" name="Object 10"/>
          <p:cNvGraphicFramePr>
            <a:graphicFrameLocks noChangeAspect="1"/>
          </p:cNvGraphicFramePr>
          <p:nvPr/>
        </p:nvGraphicFramePr>
        <p:xfrm>
          <a:off x="1066800" y="5410200"/>
          <a:ext cx="2590800" cy="815975"/>
        </p:xfrm>
        <a:graphic>
          <a:graphicData uri="http://schemas.openxmlformats.org/presentationml/2006/ole">
            <mc:AlternateContent xmlns:mc="http://schemas.openxmlformats.org/markup-compatibility/2006">
              <mc:Choice xmlns:v="urn:schemas-microsoft-com:vml" Requires="v">
                <p:oleObj name="Equation" r:id="rId8" imgW="2028780" imgH="590640" progId="Equation.3">
                  <p:embed/>
                </p:oleObj>
              </mc:Choice>
              <mc:Fallback>
                <p:oleObj name="Equation" r:id="rId8" imgW="2028780" imgH="5906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5410200"/>
                        <a:ext cx="2590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5" name="Rectangle 11"/>
          <p:cNvSpPr>
            <a:spLocks noChangeArrowheads="1"/>
          </p:cNvSpPr>
          <p:nvPr/>
        </p:nvSpPr>
        <p:spPr bwMode="auto">
          <a:xfrm>
            <a:off x="304800" y="34290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0"/>
              </a:spcBef>
              <a:buFontTx/>
              <a:buNone/>
            </a:pPr>
            <a:r>
              <a:rPr lang="zh-CN" altLang="en-US" sz="2800">
                <a:solidFill>
                  <a:srgbClr val="CC3300"/>
                </a:solidFill>
                <a:latin typeface="宋体" pitchFamily="2" charset="-122"/>
              </a:rPr>
              <a:t>注意</a:t>
            </a:r>
            <a:r>
              <a:rPr lang="zh-CN" altLang="en-US" sz="2800">
                <a:solidFill>
                  <a:schemeClr val="accent2"/>
                </a:solidFill>
                <a:latin typeface="宋体" pitchFamily="2" charset="-122"/>
              </a:rPr>
              <a:t>单个稳定的电流元是不存在的</a:t>
            </a:r>
            <a:r>
              <a:rPr lang="en-US" altLang="zh-CN" sz="2800">
                <a:solidFill>
                  <a:schemeClr val="accent2"/>
                </a:solidFill>
                <a:latin typeface="宋体" pitchFamily="2" charset="-122"/>
              </a:rPr>
              <a:t>,</a:t>
            </a:r>
            <a:r>
              <a:rPr lang="zh-CN" altLang="en-US" sz="2800">
                <a:solidFill>
                  <a:schemeClr val="accent2"/>
                </a:solidFill>
                <a:latin typeface="宋体" pitchFamily="2" charset="-122"/>
              </a:rPr>
              <a:t>电流元受力的公式的意义在于通过它积分就可求出任意稳定电流的受力</a:t>
            </a:r>
            <a:r>
              <a:rPr lang="en-US" altLang="zh-CN" sz="2800">
                <a:solidFill>
                  <a:schemeClr val="accent2"/>
                </a:solidFill>
                <a:latin typeface="宋体" pitchFamily="2" charset="-122"/>
              </a:rPr>
              <a:t>.</a:t>
            </a:r>
            <a:endParaRPr lang="en-US" altLang="zh-CN" sz="2800" b="0">
              <a:solidFill>
                <a:schemeClr val="accent2"/>
              </a:solidFill>
              <a:latin typeface="宋体" pitchFamily="2" charset="-122"/>
            </a:endParaRPr>
          </a:p>
        </p:txBody>
      </p:sp>
      <p:grpSp>
        <p:nvGrpSpPr>
          <p:cNvPr id="16394" name="Group 12"/>
          <p:cNvGrpSpPr>
            <a:grpSpLocks/>
          </p:cNvGrpSpPr>
          <p:nvPr/>
        </p:nvGrpSpPr>
        <p:grpSpPr bwMode="auto">
          <a:xfrm>
            <a:off x="6096000" y="93663"/>
            <a:ext cx="2667000" cy="2116137"/>
            <a:chOff x="3792" y="1056"/>
            <a:chExt cx="1680" cy="1333"/>
          </a:xfrm>
        </p:grpSpPr>
        <p:graphicFrame>
          <p:nvGraphicFramePr>
            <p:cNvPr id="16403" name="Object 13"/>
            <p:cNvGraphicFramePr>
              <a:graphicFrameLocks/>
            </p:cNvGraphicFramePr>
            <p:nvPr/>
          </p:nvGraphicFramePr>
          <p:xfrm>
            <a:off x="4944" y="1632"/>
            <a:ext cx="192" cy="192"/>
          </p:xfrm>
          <a:graphic>
            <a:graphicData uri="http://schemas.openxmlformats.org/presentationml/2006/ole">
              <mc:AlternateContent xmlns:mc="http://schemas.openxmlformats.org/markup-compatibility/2006">
                <mc:Choice xmlns:v="urn:schemas-microsoft-com:vml" Requires="v">
                  <p:oleObj name="Equation" r:id="rId10" imgW="266760" imgH="266610" progId="Equation.3">
                    <p:embed/>
                  </p:oleObj>
                </mc:Choice>
                <mc:Fallback>
                  <p:oleObj name="Equation" r:id="rId10" imgW="266760" imgH="266610" progId="Equation.3">
                    <p:embed/>
                    <p:pic>
                      <p:nvPicPr>
                        <p:cNvPr id="0" name="Object 1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4" y="163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4" name="Oval 14"/>
            <p:cNvSpPr>
              <a:spLocks noChangeArrowheads="1"/>
            </p:cNvSpPr>
            <p:nvPr/>
          </p:nvSpPr>
          <p:spPr bwMode="auto">
            <a:xfrm rot="2474226">
              <a:off x="4422" y="1841"/>
              <a:ext cx="278" cy="96"/>
            </a:xfrm>
            <a:prstGeom prst="ellipse">
              <a:avLst/>
            </a:prstGeom>
            <a:solidFill>
              <a:srgbClr val="FFFFFF"/>
            </a:solidFill>
            <a:ln w="28575">
              <a:solidFill>
                <a:schemeClr val="accent2"/>
              </a:solidFill>
              <a:round/>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6405" name="Freeform 15"/>
            <p:cNvSpPr>
              <a:spLocks/>
            </p:cNvSpPr>
            <p:nvPr/>
          </p:nvSpPr>
          <p:spPr bwMode="auto">
            <a:xfrm>
              <a:off x="4652" y="1646"/>
              <a:ext cx="285" cy="338"/>
            </a:xfrm>
            <a:custGeom>
              <a:avLst/>
              <a:gdLst>
                <a:gd name="T0" fmla="*/ 0 w 285"/>
                <a:gd name="T1" fmla="*/ 338 h 338"/>
                <a:gd name="T2" fmla="*/ 285 w 285"/>
                <a:gd name="T3" fmla="*/ 0 h 338"/>
                <a:gd name="T4" fmla="*/ 0 60000 65536"/>
                <a:gd name="T5" fmla="*/ 0 60000 65536"/>
                <a:gd name="T6" fmla="*/ 0 w 285"/>
                <a:gd name="T7" fmla="*/ 0 h 338"/>
                <a:gd name="T8" fmla="*/ 285 w 285"/>
                <a:gd name="T9" fmla="*/ 338 h 338"/>
              </a:gdLst>
              <a:ahLst/>
              <a:cxnLst>
                <a:cxn ang="T4">
                  <a:pos x="T0" y="T1"/>
                </a:cxn>
                <a:cxn ang="T5">
                  <a:pos x="T2" y="T3"/>
                </a:cxn>
              </a:cxnLst>
              <a:rect l="T6" t="T7" r="T8" b="T9"/>
              <a:pathLst>
                <a:path w="285" h="338">
                  <a:moveTo>
                    <a:pt x="0" y="338"/>
                  </a:moveTo>
                  <a:lnTo>
                    <a:pt x="285"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6" name="Oval 16" descr="浅色上对角线"/>
            <p:cNvSpPr>
              <a:spLocks noChangeArrowheads="1"/>
            </p:cNvSpPr>
            <p:nvPr/>
          </p:nvSpPr>
          <p:spPr bwMode="auto">
            <a:xfrm rot="2474226">
              <a:off x="4680" y="1498"/>
              <a:ext cx="278" cy="98"/>
            </a:xfrm>
            <a:prstGeom prst="ellipse">
              <a:avLst/>
            </a:prstGeom>
            <a:pattFill prst="ltUpDiag">
              <a:fgClr>
                <a:srgbClr val="000000"/>
              </a:fgClr>
              <a:bgClr>
                <a:srgbClr val="FFFFFF"/>
              </a:bgClr>
            </a:pattFill>
            <a:ln w="28575">
              <a:solidFill>
                <a:schemeClr val="accent2"/>
              </a:solidFill>
              <a:round/>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6407" name="Rectangle 17"/>
            <p:cNvSpPr>
              <a:spLocks noChangeArrowheads="1"/>
            </p:cNvSpPr>
            <p:nvPr/>
          </p:nvSpPr>
          <p:spPr bwMode="auto">
            <a:xfrm rot="2488975">
              <a:off x="4455" y="1797"/>
              <a:ext cx="255" cy="119"/>
            </a:xfrm>
            <a:prstGeom prst="rect">
              <a:avLst/>
            </a:prstGeom>
            <a:solidFill>
              <a:srgbClr val="FFFFE3"/>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6408" name="Freeform 18"/>
            <p:cNvSpPr>
              <a:spLocks/>
            </p:cNvSpPr>
            <p:nvPr/>
          </p:nvSpPr>
          <p:spPr bwMode="auto">
            <a:xfrm>
              <a:off x="4444" y="1424"/>
              <a:ext cx="284" cy="388"/>
            </a:xfrm>
            <a:custGeom>
              <a:avLst/>
              <a:gdLst>
                <a:gd name="T0" fmla="*/ 0 w 284"/>
                <a:gd name="T1" fmla="*/ 388 h 388"/>
                <a:gd name="T2" fmla="*/ 284 w 284"/>
                <a:gd name="T3" fmla="*/ 0 h 388"/>
                <a:gd name="T4" fmla="*/ 0 60000 65536"/>
                <a:gd name="T5" fmla="*/ 0 60000 65536"/>
                <a:gd name="T6" fmla="*/ 0 w 284"/>
                <a:gd name="T7" fmla="*/ 0 h 388"/>
                <a:gd name="T8" fmla="*/ 284 w 284"/>
                <a:gd name="T9" fmla="*/ 388 h 388"/>
              </a:gdLst>
              <a:ahLst/>
              <a:cxnLst>
                <a:cxn ang="T4">
                  <a:pos x="T0" y="T1"/>
                </a:cxn>
                <a:cxn ang="T5">
                  <a:pos x="T2" y="T3"/>
                </a:cxn>
              </a:cxnLst>
              <a:rect l="T6" t="T7" r="T8" b="T9"/>
              <a:pathLst>
                <a:path w="284" h="388">
                  <a:moveTo>
                    <a:pt x="0" y="388"/>
                  </a:moveTo>
                  <a:lnTo>
                    <a:pt x="284"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9" name="Freeform 19"/>
            <p:cNvSpPr>
              <a:spLocks/>
            </p:cNvSpPr>
            <p:nvPr/>
          </p:nvSpPr>
          <p:spPr bwMode="auto">
            <a:xfrm>
              <a:off x="3936" y="1800"/>
              <a:ext cx="516" cy="327"/>
            </a:xfrm>
            <a:custGeom>
              <a:avLst/>
              <a:gdLst>
                <a:gd name="T0" fmla="*/ 0 w 516"/>
                <a:gd name="T1" fmla="*/ 327 h 327"/>
                <a:gd name="T2" fmla="*/ 244 w 516"/>
                <a:gd name="T3" fmla="*/ 237 h 327"/>
                <a:gd name="T4" fmla="*/ 516 w 516"/>
                <a:gd name="T5" fmla="*/ 0 h 327"/>
                <a:gd name="T6" fmla="*/ 0 60000 65536"/>
                <a:gd name="T7" fmla="*/ 0 60000 65536"/>
                <a:gd name="T8" fmla="*/ 0 60000 65536"/>
                <a:gd name="T9" fmla="*/ 0 w 516"/>
                <a:gd name="T10" fmla="*/ 0 h 327"/>
                <a:gd name="T11" fmla="*/ 516 w 516"/>
                <a:gd name="T12" fmla="*/ 327 h 327"/>
              </a:gdLst>
              <a:ahLst/>
              <a:cxnLst>
                <a:cxn ang="T6">
                  <a:pos x="T0" y="T1"/>
                </a:cxn>
                <a:cxn ang="T7">
                  <a:pos x="T2" y="T3"/>
                </a:cxn>
                <a:cxn ang="T8">
                  <a:pos x="T4" y="T5"/>
                </a:cxn>
              </a:cxnLst>
              <a:rect l="T9" t="T10" r="T11" b="T12"/>
              <a:pathLst>
                <a:path w="516" h="327">
                  <a:moveTo>
                    <a:pt x="0" y="327"/>
                  </a:moveTo>
                  <a:cubicBezTo>
                    <a:pt x="40" y="313"/>
                    <a:pt x="158" y="291"/>
                    <a:pt x="244" y="237"/>
                  </a:cubicBezTo>
                  <a:cubicBezTo>
                    <a:pt x="330" y="183"/>
                    <a:pt x="459" y="49"/>
                    <a:pt x="516"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0" name="Freeform 20"/>
            <p:cNvSpPr>
              <a:spLocks/>
            </p:cNvSpPr>
            <p:nvPr/>
          </p:nvSpPr>
          <p:spPr bwMode="auto">
            <a:xfrm>
              <a:off x="4165" y="1980"/>
              <a:ext cx="491" cy="409"/>
            </a:xfrm>
            <a:custGeom>
              <a:avLst/>
              <a:gdLst>
                <a:gd name="T0" fmla="*/ 0 w 491"/>
                <a:gd name="T1" fmla="*/ 409 h 409"/>
                <a:gd name="T2" fmla="*/ 230 w 491"/>
                <a:gd name="T3" fmla="*/ 278 h 409"/>
                <a:gd name="T4" fmla="*/ 491 w 491"/>
                <a:gd name="T5" fmla="*/ 0 h 409"/>
                <a:gd name="T6" fmla="*/ 0 60000 65536"/>
                <a:gd name="T7" fmla="*/ 0 60000 65536"/>
                <a:gd name="T8" fmla="*/ 0 60000 65536"/>
                <a:gd name="T9" fmla="*/ 0 w 491"/>
                <a:gd name="T10" fmla="*/ 0 h 409"/>
                <a:gd name="T11" fmla="*/ 491 w 491"/>
                <a:gd name="T12" fmla="*/ 409 h 409"/>
              </a:gdLst>
              <a:ahLst/>
              <a:cxnLst>
                <a:cxn ang="T6">
                  <a:pos x="T0" y="T1"/>
                </a:cxn>
                <a:cxn ang="T7">
                  <a:pos x="T2" y="T3"/>
                </a:cxn>
                <a:cxn ang="T8">
                  <a:pos x="T4" y="T5"/>
                </a:cxn>
              </a:cxnLst>
              <a:rect l="T9" t="T10" r="T11" b="T12"/>
              <a:pathLst>
                <a:path w="491" h="409">
                  <a:moveTo>
                    <a:pt x="0" y="409"/>
                  </a:moveTo>
                  <a:cubicBezTo>
                    <a:pt x="38" y="389"/>
                    <a:pt x="148" y="346"/>
                    <a:pt x="230" y="278"/>
                  </a:cubicBezTo>
                  <a:cubicBezTo>
                    <a:pt x="312" y="210"/>
                    <a:pt x="437" y="58"/>
                    <a:pt x="491"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1" name="Freeform 21"/>
            <p:cNvSpPr>
              <a:spLocks/>
            </p:cNvSpPr>
            <p:nvPr/>
          </p:nvSpPr>
          <p:spPr bwMode="auto">
            <a:xfrm>
              <a:off x="4714" y="1056"/>
              <a:ext cx="501" cy="393"/>
            </a:xfrm>
            <a:custGeom>
              <a:avLst/>
              <a:gdLst>
                <a:gd name="T0" fmla="*/ 0 w 1080"/>
                <a:gd name="T1" fmla="*/ 1 h 720"/>
                <a:gd name="T2" fmla="*/ 0 w 1080"/>
                <a:gd name="T3" fmla="*/ 1 h 720"/>
                <a:gd name="T4" fmla="*/ 0 w 1080"/>
                <a:gd name="T5" fmla="*/ 0 h 720"/>
                <a:gd name="T6" fmla="*/ 0 60000 65536"/>
                <a:gd name="T7" fmla="*/ 0 60000 65536"/>
                <a:gd name="T8" fmla="*/ 0 60000 65536"/>
                <a:gd name="T9" fmla="*/ 0 w 1080"/>
                <a:gd name="T10" fmla="*/ 0 h 720"/>
                <a:gd name="T11" fmla="*/ 1080 w 1080"/>
                <a:gd name="T12" fmla="*/ 720 h 720"/>
              </a:gdLst>
              <a:ahLst/>
              <a:cxnLst>
                <a:cxn ang="T6">
                  <a:pos x="T0" y="T1"/>
                </a:cxn>
                <a:cxn ang="T7">
                  <a:pos x="T2" y="T3"/>
                </a:cxn>
                <a:cxn ang="T8">
                  <a:pos x="T4" y="T5"/>
                </a:cxn>
              </a:cxnLst>
              <a:rect l="T9" t="T10" r="T11" b="T12"/>
              <a:pathLst>
                <a:path w="1080" h="720">
                  <a:moveTo>
                    <a:pt x="0" y="720"/>
                  </a:moveTo>
                  <a:cubicBezTo>
                    <a:pt x="67" y="592"/>
                    <a:pt x="135" y="465"/>
                    <a:pt x="315" y="345"/>
                  </a:cubicBezTo>
                  <a:cubicBezTo>
                    <a:pt x="495" y="225"/>
                    <a:pt x="953" y="57"/>
                    <a:pt x="1080"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2" name="Freeform 22"/>
            <p:cNvSpPr>
              <a:spLocks/>
            </p:cNvSpPr>
            <p:nvPr/>
          </p:nvSpPr>
          <p:spPr bwMode="auto">
            <a:xfrm>
              <a:off x="4923" y="1269"/>
              <a:ext cx="501" cy="392"/>
            </a:xfrm>
            <a:custGeom>
              <a:avLst/>
              <a:gdLst>
                <a:gd name="T0" fmla="*/ 0 w 1080"/>
                <a:gd name="T1" fmla="*/ 1 h 720"/>
                <a:gd name="T2" fmla="*/ 0 w 1080"/>
                <a:gd name="T3" fmla="*/ 1 h 720"/>
                <a:gd name="T4" fmla="*/ 0 w 1080"/>
                <a:gd name="T5" fmla="*/ 0 h 720"/>
                <a:gd name="T6" fmla="*/ 0 60000 65536"/>
                <a:gd name="T7" fmla="*/ 0 60000 65536"/>
                <a:gd name="T8" fmla="*/ 0 60000 65536"/>
                <a:gd name="T9" fmla="*/ 0 w 1080"/>
                <a:gd name="T10" fmla="*/ 0 h 720"/>
                <a:gd name="T11" fmla="*/ 1080 w 1080"/>
                <a:gd name="T12" fmla="*/ 720 h 720"/>
              </a:gdLst>
              <a:ahLst/>
              <a:cxnLst>
                <a:cxn ang="T6">
                  <a:pos x="T0" y="T1"/>
                </a:cxn>
                <a:cxn ang="T7">
                  <a:pos x="T2" y="T3"/>
                </a:cxn>
                <a:cxn ang="T8">
                  <a:pos x="T4" y="T5"/>
                </a:cxn>
              </a:cxnLst>
              <a:rect l="T9" t="T10" r="T11" b="T12"/>
              <a:pathLst>
                <a:path w="1080" h="720">
                  <a:moveTo>
                    <a:pt x="0" y="720"/>
                  </a:moveTo>
                  <a:cubicBezTo>
                    <a:pt x="67" y="592"/>
                    <a:pt x="135" y="465"/>
                    <a:pt x="315" y="345"/>
                  </a:cubicBezTo>
                  <a:cubicBezTo>
                    <a:pt x="495" y="225"/>
                    <a:pt x="953" y="57"/>
                    <a:pt x="1080"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3" name="Line 23"/>
            <p:cNvSpPr>
              <a:spLocks noChangeShapeType="1"/>
            </p:cNvSpPr>
            <p:nvPr/>
          </p:nvSpPr>
          <p:spPr bwMode="auto">
            <a:xfrm flipV="1">
              <a:off x="4297" y="1947"/>
              <a:ext cx="202" cy="21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Oval 24"/>
            <p:cNvSpPr>
              <a:spLocks noChangeArrowheads="1"/>
            </p:cNvSpPr>
            <p:nvPr/>
          </p:nvSpPr>
          <p:spPr bwMode="auto">
            <a:xfrm>
              <a:off x="4560" y="1762"/>
              <a:ext cx="42" cy="49"/>
            </a:xfrm>
            <a:prstGeom prst="ellipse">
              <a:avLst/>
            </a:prstGeom>
            <a:solidFill>
              <a:srgbClr val="FFFFFF"/>
            </a:solidFill>
            <a:ln w="38100">
              <a:solidFill>
                <a:srgbClr val="008000"/>
              </a:solidFill>
              <a:round/>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6415" name="Freeform 25"/>
            <p:cNvSpPr>
              <a:spLocks/>
            </p:cNvSpPr>
            <p:nvPr/>
          </p:nvSpPr>
          <p:spPr bwMode="auto">
            <a:xfrm>
              <a:off x="4599" y="1632"/>
              <a:ext cx="93" cy="126"/>
            </a:xfrm>
            <a:custGeom>
              <a:avLst/>
              <a:gdLst>
                <a:gd name="T0" fmla="*/ 0 w 93"/>
                <a:gd name="T1" fmla="*/ 126 h 126"/>
                <a:gd name="T2" fmla="*/ 93 w 93"/>
                <a:gd name="T3" fmla="*/ 0 h 126"/>
                <a:gd name="T4" fmla="*/ 0 60000 65536"/>
                <a:gd name="T5" fmla="*/ 0 60000 65536"/>
                <a:gd name="T6" fmla="*/ 0 w 93"/>
                <a:gd name="T7" fmla="*/ 0 h 126"/>
                <a:gd name="T8" fmla="*/ 93 w 93"/>
                <a:gd name="T9" fmla="*/ 126 h 126"/>
              </a:gdLst>
              <a:ahLst/>
              <a:cxnLst>
                <a:cxn ang="T4">
                  <a:pos x="T0" y="T1"/>
                </a:cxn>
                <a:cxn ang="T5">
                  <a:pos x="T2" y="T3"/>
                </a:cxn>
              </a:cxnLst>
              <a:rect l="T6" t="T7" r="T8" b="T9"/>
              <a:pathLst>
                <a:path w="93" h="126">
                  <a:moveTo>
                    <a:pt x="0" y="126"/>
                  </a:moveTo>
                  <a:lnTo>
                    <a:pt x="93" y="0"/>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6" name="Text Box 26"/>
            <p:cNvSpPr txBox="1">
              <a:spLocks noChangeArrowheads="1"/>
            </p:cNvSpPr>
            <p:nvPr/>
          </p:nvSpPr>
          <p:spPr bwMode="auto">
            <a:xfrm>
              <a:off x="4837" y="1296"/>
              <a:ext cx="2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kumimoji="0" lang="en-US" altLang="zh-CN" sz="2400" i="1">
                  <a:solidFill>
                    <a:schemeClr val="accent2"/>
                  </a:solidFill>
                </a:rPr>
                <a:t>S</a:t>
              </a:r>
              <a:endParaRPr kumimoji="0" lang="en-US" altLang="zh-CN" sz="2400">
                <a:solidFill>
                  <a:schemeClr val="accent2"/>
                </a:solidFill>
              </a:endParaRPr>
            </a:p>
          </p:txBody>
        </p:sp>
        <p:sp>
          <p:nvSpPr>
            <p:cNvPr id="16417" name="Text Box 27"/>
            <p:cNvSpPr txBox="1">
              <a:spLocks noChangeArrowheads="1"/>
            </p:cNvSpPr>
            <p:nvPr/>
          </p:nvSpPr>
          <p:spPr bwMode="auto">
            <a:xfrm>
              <a:off x="4224" y="19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2400" i="1">
                  <a:solidFill>
                    <a:schemeClr val="accent2"/>
                  </a:solidFill>
                </a:rPr>
                <a:t>I</a:t>
              </a:r>
            </a:p>
          </p:txBody>
        </p:sp>
        <p:graphicFrame>
          <p:nvGraphicFramePr>
            <p:cNvPr id="16418" name="Object 28"/>
            <p:cNvGraphicFramePr>
              <a:graphicFrameLocks noChangeAspect="1"/>
            </p:cNvGraphicFramePr>
            <p:nvPr/>
          </p:nvGraphicFramePr>
          <p:xfrm>
            <a:off x="4608" y="1680"/>
            <a:ext cx="240" cy="219"/>
          </p:xfrm>
          <a:graphic>
            <a:graphicData uri="http://schemas.openxmlformats.org/presentationml/2006/ole">
              <mc:AlternateContent xmlns:mc="http://schemas.openxmlformats.org/markup-compatibility/2006">
                <mc:Choice xmlns:v="urn:schemas-microsoft-com:vml" Requires="v">
                  <p:oleObj name="Equation" r:id="rId12" imgW="362070" imgH="323760" progId="Equation.3">
                    <p:embed/>
                  </p:oleObj>
                </mc:Choice>
                <mc:Fallback>
                  <p:oleObj name="Equation" r:id="rId12" imgW="362070" imgH="323760"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8" y="1680"/>
                          <a:ext cx="240"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9" name="Object 29"/>
            <p:cNvGraphicFramePr>
              <a:graphicFrameLocks noChangeAspect="1"/>
            </p:cNvGraphicFramePr>
            <p:nvPr/>
          </p:nvGraphicFramePr>
          <p:xfrm>
            <a:off x="4256" y="1392"/>
            <a:ext cx="256" cy="256"/>
          </p:xfrm>
          <a:graphic>
            <a:graphicData uri="http://schemas.openxmlformats.org/presentationml/2006/ole">
              <mc:AlternateContent xmlns:mc="http://schemas.openxmlformats.org/markup-compatibility/2006">
                <mc:Choice xmlns:v="urn:schemas-microsoft-com:vml" Requires="v">
                  <p:oleObj name="Equation" r:id="rId14" imgW="342900" imgH="342900" progId="Equation.3">
                    <p:embed/>
                  </p:oleObj>
                </mc:Choice>
                <mc:Fallback>
                  <p:oleObj name="Equation" r:id="rId14" imgW="342900" imgH="34290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6" y="1392"/>
                          <a:ext cx="25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0" name="Freeform 30"/>
            <p:cNvSpPr>
              <a:spLocks/>
            </p:cNvSpPr>
            <p:nvPr/>
          </p:nvSpPr>
          <p:spPr bwMode="auto">
            <a:xfrm>
              <a:off x="4320" y="1728"/>
              <a:ext cx="120" cy="99"/>
            </a:xfrm>
            <a:custGeom>
              <a:avLst/>
              <a:gdLst>
                <a:gd name="T0" fmla="*/ 120 w 120"/>
                <a:gd name="T1" fmla="*/ 99 h 99"/>
                <a:gd name="T2" fmla="*/ 0 w 120"/>
                <a:gd name="T3" fmla="*/ 0 h 99"/>
                <a:gd name="T4" fmla="*/ 0 60000 65536"/>
                <a:gd name="T5" fmla="*/ 0 60000 65536"/>
                <a:gd name="T6" fmla="*/ 0 w 120"/>
                <a:gd name="T7" fmla="*/ 0 h 99"/>
                <a:gd name="T8" fmla="*/ 120 w 120"/>
                <a:gd name="T9" fmla="*/ 99 h 99"/>
              </a:gdLst>
              <a:ahLst/>
              <a:cxnLst>
                <a:cxn ang="T4">
                  <a:pos x="T0" y="T1"/>
                </a:cxn>
                <a:cxn ang="T5">
                  <a:pos x="T2" y="T3"/>
                </a:cxn>
              </a:cxnLst>
              <a:rect l="T6" t="T7" r="T8" b="T9"/>
              <a:pathLst>
                <a:path w="120" h="99">
                  <a:moveTo>
                    <a:pt x="120" y="99"/>
                  </a:moveTo>
                  <a:lnTo>
                    <a:pt x="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1" name="Freeform 31"/>
            <p:cNvSpPr>
              <a:spLocks/>
            </p:cNvSpPr>
            <p:nvPr/>
          </p:nvSpPr>
          <p:spPr bwMode="auto">
            <a:xfrm>
              <a:off x="4590" y="1353"/>
              <a:ext cx="114" cy="87"/>
            </a:xfrm>
            <a:custGeom>
              <a:avLst/>
              <a:gdLst>
                <a:gd name="T0" fmla="*/ 114 w 114"/>
                <a:gd name="T1" fmla="*/ 87 h 87"/>
                <a:gd name="T2" fmla="*/ 0 w 114"/>
                <a:gd name="T3" fmla="*/ 0 h 87"/>
                <a:gd name="T4" fmla="*/ 0 60000 65536"/>
                <a:gd name="T5" fmla="*/ 0 60000 65536"/>
                <a:gd name="T6" fmla="*/ 0 w 114"/>
                <a:gd name="T7" fmla="*/ 0 h 87"/>
                <a:gd name="T8" fmla="*/ 114 w 114"/>
                <a:gd name="T9" fmla="*/ 87 h 87"/>
              </a:gdLst>
              <a:ahLst/>
              <a:cxnLst>
                <a:cxn ang="T4">
                  <a:pos x="T0" y="T1"/>
                </a:cxn>
                <a:cxn ang="T5">
                  <a:pos x="T2" y="T3"/>
                </a:cxn>
              </a:cxnLst>
              <a:rect l="T6" t="T7" r="T8" b="T9"/>
              <a:pathLst>
                <a:path w="114" h="87">
                  <a:moveTo>
                    <a:pt x="114" y="87"/>
                  </a:moveTo>
                  <a:lnTo>
                    <a:pt x="0"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2" name="Line 32"/>
            <p:cNvSpPr>
              <a:spLocks noChangeShapeType="1"/>
            </p:cNvSpPr>
            <p:nvPr/>
          </p:nvSpPr>
          <p:spPr bwMode="auto">
            <a:xfrm flipV="1">
              <a:off x="4368" y="1392"/>
              <a:ext cx="288"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3" name="Line 33"/>
            <p:cNvSpPr>
              <a:spLocks noChangeShapeType="1"/>
            </p:cNvSpPr>
            <p:nvPr/>
          </p:nvSpPr>
          <p:spPr bwMode="auto">
            <a:xfrm>
              <a:off x="3792" y="1872"/>
              <a:ext cx="168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424" name="Object 34"/>
            <p:cNvGraphicFramePr>
              <a:graphicFrameLocks noChangeAspect="1"/>
            </p:cNvGraphicFramePr>
            <p:nvPr/>
          </p:nvGraphicFramePr>
          <p:xfrm>
            <a:off x="5260" y="1928"/>
            <a:ext cx="200" cy="240"/>
          </p:xfrm>
          <a:graphic>
            <a:graphicData uri="http://schemas.openxmlformats.org/presentationml/2006/ole">
              <mc:AlternateContent xmlns:mc="http://schemas.openxmlformats.org/markup-compatibility/2006">
                <mc:Choice xmlns:v="urn:schemas-microsoft-com:vml" Requires="v">
                  <p:oleObj name="Equation" r:id="rId16" imgW="247590" imgH="314325" progId="Equation.3">
                    <p:embed/>
                  </p:oleObj>
                </mc:Choice>
                <mc:Fallback>
                  <p:oleObj name="Equation" r:id="rId16" imgW="247590" imgH="314325"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60" y="1928"/>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5" name="Object 35"/>
            <p:cNvGraphicFramePr>
              <a:graphicFrameLocks noChangeAspect="1"/>
            </p:cNvGraphicFramePr>
            <p:nvPr/>
          </p:nvGraphicFramePr>
          <p:xfrm>
            <a:off x="5136" y="1576"/>
            <a:ext cx="328" cy="248"/>
          </p:xfrm>
          <a:graphic>
            <a:graphicData uri="http://schemas.openxmlformats.org/presentationml/2006/ole">
              <mc:AlternateContent xmlns:mc="http://schemas.openxmlformats.org/markup-compatibility/2006">
                <mc:Choice xmlns:v="urn:schemas-microsoft-com:vml" Requires="v">
                  <p:oleObj name="Equation" r:id="rId18" imgW="457110" imgH="323760" progId="Equation.3">
                    <p:embed/>
                  </p:oleObj>
                </mc:Choice>
                <mc:Fallback>
                  <p:oleObj name="Equation" r:id="rId18" imgW="457110" imgH="323760"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6" y="1576"/>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395" name="Group 36"/>
          <p:cNvGrpSpPr>
            <a:grpSpLocks/>
          </p:cNvGrpSpPr>
          <p:nvPr/>
        </p:nvGrpSpPr>
        <p:grpSpPr bwMode="auto">
          <a:xfrm>
            <a:off x="381000" y="304800"/>
            <a:ext cx="5867400" cy="671513"/>
            <a:chOff x="192" y="192"/>
            <a:chExt cx="3696" cy="423"/>
          </a:xfrm>
        </p:grpSpPr>
        <p:sp>
          <p:nvSpPr>
            <p:cNvPr id="16401" name="Text Box 37"/>
            <p:cNvSpPr txBox="1">
              <a:spLocks noChangeArrowheads="1"/>
            </p:cNvSpPr>
            <p:nvPr/>
          </p:nvSpPr>
          <p:spPr bwMode="auto">
            <a:xfrm>
              <a:off x="192" y="232"/>
              <a:ext cx="19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整个电流元受力：</a:t>
              </a:r>
            </a:p>
          </p:txBody>
        </p:sp>
        <p:graphicFrame>
          <p:nvGraphicFramePr>
            <p:cNvPr id="16402" name="Object 38"/>
            <p:cNvGraphicFramePr>
              <a:graphicFrameLocks noChangeAspect="1"/>
            </p:cNvGraphicFramePr>
            <p:nvPr/>
          </p:nvGraphicFramePr>
          <p:xfrm>
            <a:off x="1964" y="192"/>
            <a:ext cx="1924" cy="423"/>
          </p:xfrm>
          <a:graphic>
            <a:graphicData uri="http://schemas.openxmlformats.org/presentationml/2006/ole">
              <mc:AlternateContent xmlns:mc="http://schemas.openxmlformats.org/markup-compatibility/2006">
                <mc:Choice xmlns:v="urn:schemas-microsoft-com:vml" Requires="v">
                  <p:oleObj name="Equation" r:id="rId20" imgW="1085940" imgH="190590" progId="Equation.3">
                    <p:embed/>
                  </p:oleObj>
                </mc:Choice>
                <mc:Fallback>
                  <p:oleObj name="Equation" r:id="rId20" imgW="1085940" imgH="190590" progId="Equation.3">
                    <p:embed/>
                    <p:pic>
                      <p:nvPicPr>
                        <p:cNvPr id="0" name="Object 3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64" y="192"/>
                          <a:ext cx="1924"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9"/>
          <p:cNvGrpSpPr>
            <a:grpSpLocks/>
          </p:cNvGrpSpPr>
          <p:nvPr/>
        </p:nvGrpSpPr>
        <p:grpSpPr bwMode="auto">
          <a:xfrm>
            <a:off x="5338763" y="5638800"/>
            <a:ext cx="3805237" cy="822325"/>
            <a:chOff x="1175" y="2256"/>
            <a:chExt cx="2397" cy="518"/>
          </a:xfrm>
        </p:grpSpPr>
        <p:sp>
          <p:nvSpPr>
            <p:cNvPr id="16399" name="Text Box 40"/>
            <p:cNvSpPr txBox="1">
              <a:spLocks noChangeArrowheads="1"/>
            </p:cNvSpPr>
            <p:nvPr/>
          </p:nvSpPr>
          <p:spPr bwMode="auto">
            <a:xfrm>
              <a:off x="1334" y="2256"/>
              <a:ext cx="223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accent2"/>
                  </a:solidFill>
                </a:rPr>
                <a:t>为电流元所在处的外磁场</a:t>
              </a:r>
            </a:p>
            <a:p>
              <a:pPr eaLnBrk="1" hangingPunct="1">
                <a:spcBef>
                  <a:spcPct val="0"/>
                </a:spcBef>
                <a:buFontTx/>
                <a:buNone/>
              </a:pPr>
              <a:r>
                <a:rPr lang="zh-CN" altLang="en-US" sz="2400">
                  <a:solidFill>
                    <a:schemeClr val="accent2"/>
                  </a:solidFill>
                </a:rPr>
                <a:t>不包括电流元自身的磁场</a:t>
              </a:r>
            </a:p>
          </p:txBody>
        </p:sp>
        <p:graphicFrame>
          <p:nvGraphicFramePr>
            <p:cNvPr id="16400" name="Object 41"/>
            <p:cNvGraphicFramePr>
              <a:graphicFrameLocks noChangeAspect="1"/>
            </p:cNvGraphicFramePr>
            <p:nvPr/>
          </p:nvGraphicFramePr>
          <p:xfrm>
            <a:off x="1175" y="2292"/>
            <a:ext cx="217" cy="252"/>
          </p:xfrm>
          <a:graphic>
            <a:graphicData uri="http://schemas.openxmlformats.org/presentationml/2006/ole">
              <mc:AlternateContent xmlns:mc="http://schemas.openxmlformats.org/markup-compatibility/2006">
                <mc:Choice xmlns:v="urn:schemas-microsoft-com:vml" Requires="v">
                  <p:oleObj name="公式" r:id="rId22" imgW="164957" imgH="190335" progId="Equation.3">
                    <p:embed/>
                  </p:oleObj>
                </mc:Choice>
                <mc:Fallback>
                  <p:oleObj name="公式" r:id="rId22" imgW="164957" imgH="190335" progId="Equation.3">
                    <p:embed/>
                    <p:pic>
                      <p:nvPicPr>
                        <p:cNvPr id="0" name="Object 4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75" y="2292"/>
                          <a:ext cx="21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5386" name="Text Box 42"/>
          <p:cNvSpPr txBox="1">
            <a:spLocks noChangeArrowheads="1"/>
          </p:cNvSpPr>
          <p:nvPr/>
        </p:nvSpPr>
        <p:spPr bwMode="auto">
          <a:xfrm>
            <a:off x="5638800" y="51054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理解：</a:t>
            </a:r>
          </a:p>
        </p:txBody>
      </p:sp>
      <p:sp>
        <p:nvSpPr>
          <p:cNvPr id="185387" name="Oval 43"/>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5349"/>
                                        </p:tgtEl>
                                        <p:attrNameLst>
                                          <p:attrName>style.visibility</p:attrName>
                                        </p:attrNameLst>
                                      </p:cBhvr>
                                      <p:to>
                                        <p:strVal val="visible"/>
                                      </p:to>
                                    </p:set>
                                    <p:animEffect transition="in" filter="wipe(left)">
                                      <p:cBhvr>
                                        <p:cTn id="11" dur="500"/>
                                        <p:tgtEl>
                                          <p:spTgt spid="1853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5350"/>
                                        </p:tgtEl>
                                        <p:attrNameLst>
                                          <p:attrName>style.visibility</p:attrName>
                                        </p:attrNameLst>
                                      </p:cBhvr>
                                      <p:to>
                                        <p:strVal val="visible"/>
                                      </p:to>
                                    </p:set>
                                    <p:animEffect transition="in" filter="wipe(left)">
                                      <p:cBhvr>
                                        <p:cTn id="16" dur="500"/>
                                        <p:tgtEl>
                                          <p:spTgt spid="1853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185351"/>
                                        </p:tgtEl>
                                        <p:attrNameLst>
                                          <p:attrName>style.visibility</p:attrName>
                                        </p:attrNameLst>
                                      </p:cBhvr>
                                      <p:to>
                                        <p:strVal val="visible"/>
                                      </p:to>
                                    </p:set>
                                    <p:anim calcmode="lin" valueType="num">
                                      <p:cBhvr>
                                        <p:cTn id="21" dur="500" fill="hold"/>
                                        <p:tgtEl>
                                          <p:spTgt spid="185351"/>
                                        </p:tgtEl>
                                        <p:attrNameLst>
                                          <p:attrName>ppt_w</p:attrName>
                                        </p:attrNameLst>
                                      </p:cBhvr>
                                      <p:tavLst>
                                        <p:tav tm="0">
                                          <p:val>
                                            <p:fltVal val="0"/>
                                          </p:val>
                                        </p:tav>
                                        <p:tav tm="100000">
                                          <p:val>
                                            <p:strVal val="#ppt_w"/>
                                          </p:val>
                                        </p:tav>
                                      </p:tavLst>
                                    </p:anim>
                                    <p:anim calcmode="lin" valueType="num">
                                      <p:cBhvr>
                                        <p:cTn id="22" dur="500" fill="hold"/>
                                        <p:tgtEl>
                                          <p:spTgt spid="185351"/>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85352"/>
                                        </p:tgtEl>
                                        <p:attrNameLst>
                                          <p:attrName>style.visibility</p:attrName>
                                        </p:attrNameLst>
                                      </p:cBhvr>
                                      <p:to>
                                        <p:strVal val="visible"/>
                                      </p:to>
                                    </p:set>
                                    <p:animEffect transition="in" filter="blinds(horizontal)">
                                      <p:cBhvr>
                                        <p:cTn id="26" dur="500"/>
                                        <p:tgtEl>
                                          <p:spTgt spid="1853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5355"/>
                                        </p:tgtEl>
                                        <p:attrNameLst>
                                          <p:attrName>style.visibility</p:attrName>
                                        </p:attrNameLst>
                                      </p:cBhvr>
                                      <p:to>
                                        <p:strVal val="visible"/>
                                      </p:to>
                                    </p:set>
                                    <p:animEffect transition="in" filter="blinds(horizontal)">
                                      <p:cBhvr>
                                        <p:cTn id="31" dur="500"/>
                                        <p:tgtEl>
                                          <p:spTgt spid="1853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5353"/>
                                        </p:tgtEl>
                                        <p:attrNameLst>
                                          <p:attrName>style.visibility</p:attrName>
                                        </p:attrNameLst>
                                      </p:cBhvr>
                                      <p:to>
                                        <p:strVal val="visible"/>
                                      </p:to>
                                    </p:set>
                                    <p:animEffect transition="in" filter="wipe(left)">
                                      <p:cBhvr>
                                        <p:cTn id="36" dur="500"/>
                                        <p:tgtEl>
                                          <p:spTgt spid="1853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185354"/>
                                        </p:tgtEl>
                                        <p:attrNameLst>
                                          <p:attrName>style.visibility</p:attrName>
                                        </p:attrNameLst>
                                      </p:cBhvr>
                                      <p:to>
                                        <p:strVal val="visible"/>
                                      </p:to>
                                    </p:set>
                                    <p:anim calcmode="lin" valueType="num">
                                      <p:cBhvr>
                                        <p:cTn id="41" dur="500" fill="hold"/>
                                        <p:tgtEl>
                                          <p:spTgt spid="185354"/>
                                        </p:tgtEl>
                                        <p:attrNameLst>
                                          <p:attrName>ppt_w</p:attrName>
                                        </p:attrNameLst>
                                      </p:cBhvr>
                                      <p:tavLst>
                                        <p:tav tm="0">
                                          <p:val>
                                            <p:fltVal val="0"/>
                                          </p:val>
                                        </p:tav>
                                        <p:tav tm="100000">
                                          <p:val>
                                            <p:strVal val="#ppt_w"/>
                                          </p:val>
                                        </p:tav>
                                      </p:tavLst>
                                    </p:anim>
                                    <p:anim calcmode="lin" valueType="num">
                                      <p:cBhvr>
                                        <p:cTn id="42" dur="500" fill="hold"/>
                                        <p:tgtEl>
                                          <p:spTgt spid="185354"/>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5386"/>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5"/>
                                        </p:tgtEl>
                                        <p:attrNameLst>
                                          <p:attrName>style.visibility</p:attrName>
                                        </p:attrNameLst>
                                      </p:cBhvr>
                                      <p:to>
                                        <p:strVal val="visible"/>
                                      </p:to>
                                    </p:set>
                                  </p:childTnLst>
                                </p:cTn>
                              </p:par>
                            </p:childTnLst>
                          </p:cTn>
                        </p:par>
                        <p:par>
                          <p:cTn id="50" fill="hold" nodeType="afterGroup">
                            <p:stCondLst>
                              <p:cond delay="1000"/>
                            </p:stCondLst>
                            <p:childTnLst>
                              <p:par>
                                <p:cTn id="51" presetID="3" presetClass="entr" presetSubtype="5" fill="hold" grpId="0" nodeType="afterEffect">
                                  <p:stCondLst>
                                    <p:cond delay="0"/>
                                  </p:stCondLst>
                                  <p:childTnLst>
                                    <p:set>
                                      <p:cBhvr>
                                        <p:cTn id="52" dur="1" fill="hold">
                                          <p:stCondLst>
                                            <p:cond delay="0"/>
                                          </p:stCondLst>
                                        </p:cTn>
                                        <p:tgtEl>
                                          <p:spTgt spid="185387"/>
                                        </p:tgtEl>
                                        <p:attrNameLst>
                                          <p:attrName>style.visibility</p:attrName>
                                        </p:attrNameLst>
                                      </p:cBhvr>
                                      <p:to>
                                        <p:strVal val="visible"/>
                                      </p:to>
                                    </p:set>
                                    <p:animEffect transition="in" filter="blinds(vertical)">
                                      <p:cBhvr>
                                        <p:cTn id="53" dur="500"/>
                                        <p:tgtEl>
                                          <p:spTgt spid="18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autoUpdateAnimBg="0"/>
      <p:bldP spid="185352" grpId="0" autoUpdateAnimBg="0"/>
      <p:bldP spid="185353" grpId="0" autoUpdateAnimBg="0"/>
      <p:bldP spid="185355" grpId="0" autoUpdateAnimBg="0"/>
      <p:bldP spid="185386" grpId="0" autoUpdateAnimBg="0"/>
      <p:bldP spid="1853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38600" y="1470025"/>
            <a:ext cx="4105275" cy="1196975"/>
            <a:chOff x="2880" y="1790"/>
            <a:chExt cx="2586" cy="754"/>
          </a:xfrm>
        </p:grpSpPr>
        <p:sp>
          <p:nvSpPr>
            <p:cNvPr id="17459" name="Freeform 3"/>
            <p:cNvSpPr>
              <a:spLocks/>
            </p:cNvSpPr>
            <p:nvPr/>
          </p:nvSpPr>
          <p:spPr bwMode="auto">
            <a:xfrm>
              <a:off x="3337" y="1790"/>
              <a:ext cx="1512" cy="454"/>
            </a:xfrm>
            <a:custGeom>
              <a:avLst/>
              <a:gdLst>
                <a:gd name="T0" fmla="*/ 41 w 1512"/>
                <a:gd name="T1" fmla="*/ 412 h 454"/>
                <a:gd name="T2" fmla="*/ 77 w 1512"/>
                <a:gd name="T3" fmla="*/ 394 h 454"/>
                <a:gd name="T4" fmla="*/ 503 w 1512"/>
                <a:gd name="T5" fmla="*/ 52 h 454"/>
                <a:gd name="T6" fmla="*/ 1175 w 1512"/>
                <a:gd name="T7" fmla="*/ 82 h 454"/>
                <a:gd name="T8" fmla="*/ 1463 w 1512"/>
                <a:gd name="T9" fmla="*/ 370 h 454"/>
                <a:gd name="T10" fmla="*/ 1467 w 1512"/>
                <a:gd name="T11" fmla="*/ 370 h 454"/>
                <a:gd name="T12" fmla="*/ 1463 w 1512"/>
                <a:gd name="T13" fmla="*/ 368 h 454"/>
                <a:gd name="T14" fmla="*/ 0 60000 65536"/>
                <a:gd name="T15" fmla="*/ 0 60000 65536"/>
                <a:gd name="T16" fmla="*/ 0 60000 65536"/>
                <a:gd name="T17" fmla="*/ 0 60000 65536"/>
                <a:gd name="T18" fmla="*/ 0 60000 65536"/>
                <a:gd name="T19" fmla="*/ 0 60000 65536"/>
                <a:gd name="T20" fmla="*/ 0 60000 65536"/>
                <a:gd name="T21" fmla="*/ 0 w 1512"/>
                <a:gd name="T22" fmla="*/ 0 h 454"/>
                <a:gd name="T23" fmla="*/ 1512 w 1512"/>
                <a:gd name="T24" fmla="*/ 454 h 4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2" h="454">
                  <a:moveTo>
                    <a:pt x="41" y="412"/>
                  </a:moveTo>
                  <a:cubicBezTo>
                    <a:pt x="46" y="409"/>
                    <a:pt x="0" y="454"/>
                    <a:pt x="77" y="394"/>
                  </a:cubicBezTo>
                  <a:cubicBezTo>
                    <a:pt x="154" y="334"/>
                    <a:pt x="320" y="104"/>
                    <a:pt x="503" y="52"/>
                  </a:cubicBezTo>
                  <a:cubicBezTo>
                    <a:pt x="686" y="0"/>
                    <a:pt x="1015" y="29"/>
                    <a:pt x="1175" y="82"/>
                  </a:cubicBezTo>
                  <a:cubicBezTo>
                    <a:pt x="1335" y="135"/>
                    <a:pt x="1414" y="322"/>
                    <a:pt x="1463" y="370"/>
                  </a:cubicBezTo>
                  <a:cubicBezTo>
                    <a:pt x="1512" y="418"/>
                    <a:pt x="1467" y="370"/>
                    <a:pt x="1467" y="370"/>
                  </a:cubicBezTo>
                  <a:cubicBezTo>
                    <a:pt x="1467" y="370"/>
                    <a:pt x="1464" y="368"/>
                    <a:pt x="1463" y="368"/>
                  </a:cubicBezTo>
                </a:path>
              </a:pathLst>
            </a:custGeom>
            <a:noFill/>
            <a:ln w="7620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60" name="Text Box 4"/>
            <p:cNvSpPr txBox="1">
              <a:spLocks noChangeArrowheads="1"/>
            </p:cNvSpPr>
            <p:nvPr/>
          </p:nvSpPr>
          <p:spPr bwMode="auto">
            <a:xfrm>
              <a:off x="3120" y="221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a</a:t>
              </a:r>
            </a:p>
          </p:txBody>
        </p:sp>
        <p:sp>
          <p:nvSpPr>
            <p:cNvPr id="17461" name="Text Box 5"/>
            <p:cNvSpPr txBox="1">
              <a:spLocks noChangeArrowheads="1"/>
            </p:cNvSpPr>
            <p:nvPr/>
          </p:nvSpPr>
          <p:spPr bwMode="auto">
            <a:xfrm>
              <a:off x="4716" y="21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b</a:t>
              </a:r>
            </a:p>
          </p:txBody>
        </p:sp>
        <p:sp>
          <p:nvSpPr>
            <p:cNvPr id="17462" name="Freeform 6"/>
            <p:cNvSpPr>
              <a:spLocks/>
            </p:cNvSpPr>
            <p:nvPr/>
          </p:nvSpPr>
          <p:spPr bwMode="auto">
            <a:xfrm>
              <a:off x="4822" y="2182"/>
              <a:ext cx="644" cy="2"/>
            </a:xfrm>
            <a:custGeom>
              <a:avLst/>
              <a:gdLst>
                <a:gd name="T0" fmla="*/ 0 w 644"/>
                <a:gd name="T1" fmla="*/ 0 h 2"/>
                <a:gd name="T2" fmla="*/ 644 w 644"/>
                <a:gd name="T3" fmla="*/ 2 h 2"/>
                <a:gd name="T4" fmla="*/ 0 60000 65536"/>
                <a:gd name="T5" fmla="*/ 0 60000 65536"/>
                <a:gd name="T6" fmla="*/ 0 w 644"/>
                <a:gd name="T7" fmla="*/ 0 h 2"/>
                <a:gd name="T8" fmla="*/ 644 w 644"/>
                <a:gd name="T9" fmla="*/ 2 h 2"/>
              </a:gdLst>
              <a:ahLst/>
              <a:cxnLst>
                <a:cxn ang="T4">
                  <a:pos x="T0" y="T1"/>
                </a:cxn>
                <a:cxn ang="T5">
                  <a:pos x="T2" y="T3"/>
                </a:cxn>
              </a:cxnLst>
              <a:rect l="T6" t="T7" r="T8" b="T9"/>
              <a:pathLst>
                <a:path w="644" h="2">
                  <a:moveTo>
                    <a:pt x="0" y="0"/>
                  </a:moveTo>
                  <a:lnTo>
                    <a:pt x="644" y="2"/>
                  </a:lnTo>
                </a:path>
              </a:pathLst>
            </a:custGeom>
            <a:noFill/>
            <a:ln w="7620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63" name="Line 7"/>
            <p:cNvSpPr>
              <a:spLocks noChangeShapeType="1"/>
            </p:cNvSpPr>
            <p:nvPr/>
          </p:nvSpPr>
          <p:spPr bwMode="auto">
            <a:xfrm flipH="1">
              <a:off x="2880" y="2208"/>
              <a:ext cx="480" cy="0"/>
            </a:xfrm>
            <a:prstGeom prst="line">
              <a:avLst/>
            </a:prstGeom>
            <a:noFill/>
            <a:ln w="762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4" name="Freeform 8"/>
            <p:cNvSpPr>
              <a:spLocks/>
            </p:cNvSpPr>
            <p:nvPr/>
          </p:nvSpPr>
          <p:spPr bwMode="auto">
            <a:xfrm>
              <a:off x="3636" y="1824"/>
              <a:ext cx="300" cy="128"/>
            </a:xfrm>
            <a:custGeom>
              <a:avLst/>
              <a:gdLst>
                <a:gd name="T0" fmla="*/ 0 w 300"/>
                <a:gd name="T1" fmla="*/ 128 h 128"/>
                <a:gd name="T2" fmla="*/ 136 w 300"/>
                <a:gd name="T3" fmla="*/ 48 h 128"/>
                <a:gd name="T4" fmla="*/ 300 w 300"/>
                <a:gd name="T5" fmla="*/ 0 h 128"/>
                <a:gd name="T6" fmla="*/ 0 60000 65536"/>
                <a:gd name="T7" fmla="*/ 0 60000 65536"/>
                <a:gd name="T8" fmla="*/ 0 60000 65536"/>
                <a:gd name="T9" fmla="*/ 0 w 300"/>
                <a:gd name="T10" fmla="*/ 0 h 128"/>
                <a:gd name="T11" fmla="*/ 300 w 300"/>
                <a:gd name="T12" fmla="*/ 128 h 128"/>
              </a:gdLst>
              <a:ahLst/>
              <a:cxnLst>
                <a:cxn ang="T6">
                  <a:pos x="T0" y="T1"/>
                </a:cxn>
                <a:cxn ang="T7">
                  <a:pos x="T2" y="T3"/>
                </a:cxn>
                <a:cxn ang="T8">
                  <a:pos x="T4" y="T5"/>
                </a:cxn>
              </a:cxnLst>
              <a:rect l="T9" t="T10" r="T11" b="T12"/>
              <a:pathLst>
                <a:path w="300" h="128">
                  <a:moveTo>
                    <a:pt x="0" y="128"/>
                  </a:moveTo>
                  <a:lnTo>
                    <a:pt x="136" y="48"/>
                  </a:lnTo>
                  <a:lnTo>
                    <a:pt x="300" y="0"/>
                  </a:lnTo>
                </a:path>
              </a:pathLst>
            </a:custGeom>
            <a:noFill/>
            <a:ln w="76200">
              <a:solidFill>
                <a:srgbClr val="66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7411" name="Text Box 9"/>
          <p:cNvSpPr txBox="1">
            <a:spLocks noChangeArrowheads="1"/>
          </p:cNvSpPr>
          <p:nvPr/>
        </p:nvSpPr>
        <p:spPr bwMode="auto">
          <a:xfrm>
            <a:off x="76200" y="152400"/>
            <a:ext cx="8702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例：均匀磁场中有一弯曲的导线 </a:t>
            </a:r>
            <a:r>
              <a:rPr lang="en-US" altLang="zh-CN" sz="2800" i="1">
                <a:solidFill>
                  <a:schemeClr val="accent2"/>
                </a:solidFill>
              </a:rPr>
              <a:t>ab</a:t>
            </a:r>
            <a:r>
              <a:rPr lang="zh-CN" altLang="en-US" sz="2800">
                <a:solidFill>
                  <a:schemeClr val="accent2"/>
                </a:solidFill>
              </a:rPr>
              <a:t>，通有电流 </a:t>
            </a:r>
            <a:r>
              <a:rPr lang="en-US" altLang="zh-CN" sz="2800" i="1">
                <a:solidFill>
                  <a:schemeClr val="accent2"/>
                </a:solidFill>
              </a:rPr>
              <a:t>I</a:t>
            </a:r>
            <a:r>
              <a:rPr lang="zh-CN" altLang="en-US" sz="2800">
                <a:solidFill>
                  <a:schemeClr val="accent2"/>
                </a:solidFill>
              </a:rPr>
              <a:t>，求此段导线受到的磁场力。</a:t>
            </a:r>
          </a:p>
        </p:txBody>
      </p:sp>
      <p:sp>
        <p:nvSpPr>
          <p:cNvPr id="186378" name="Text Box 10"/>
          <p:cNvSpPr txBox="1">
            <a:spLocks noChangeArrowheads="1"/>
          </p:cNvSpPr>
          <p:nvPr/>
        </p:nvSpPr>
        <p:spPr bwMode="auto">
          <a:xfrm>
            <a:off x="136525" y="108902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解：</a:t>
            </a:r>
          </a:p>
        </p:txBody>
      </p:sp>
      <p:graphicFrame>
        <p:nvGraphicFramePr>
          <p:cNvPr id="186379" name="Object 11"/>
          <p:cNvGraphicFramePr>
            <a:graphicFrameLocks noChangeAspect="1"/>
          </p:cNvGraphicFramePr>
          <p:nvPr/>
        </p:nvGraphicFramePr>
        <p:xfrm>
          <a:off x="914400" y="1141413"/>
          <a:ext cx="2057400" cy="487362"/>
        </p:xfrm>
        <a:graphic>
          <a:graphicData uri="http://schemas.openxmlformats.org/presentationml/2006/ole">
            <mc:AlternateContent xmlns:mc="http://schemas.openxmlformats.org/markup-compatibility/2006">
              <mc:Choice xmlns:v="urn:schemas-microsoft-com:vml" Requires="v">
                <p:oleObj name="公式" r:id="rId2" imgW="850531" imgH="203112" progId="Equation.3">
                  <p:embed/>
                </p:oleObj>
              </mc:Choice>
              <mc:Fallback>
                <p:oleObj name="公式" r:id="rId2" imgW="850531" imgH="203112"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1413"/>
                        <a:ext cx="205740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2"/>
          <p:cNvGrpSpPr>
            <a:grpSpLocks/>
          </p:cNvGrpSpPr>
          <p:nvPr/>
        </p:nvGrpSpPr>
        <p:grpSpPr bwMode="auto">
          <a:xfrm>
            <a:off x="4648200" y="838200"/>
            <a:ext cx="3467100" cy="1827213"/>
            <a:chOff x="3264" y="624"/>
            <a:chExt cx="2184" cy="1151"/>
          </a:xfrm>
        </p:grpSpPr>
        <p:sp>
          <p:nvSpPr>
            <p:cNvPr id="17453" name="Line 13"/>
            <p:cNvSpPr>
              <a:spLocks noChangeShapeType="1"/>
            </p:cNvSpPr>
            <p:nvPr/>
          </p:nvSpPr>
          <p:spPr bwMode="auto">
            <a:xfrm flipV="1">
              <a:off x="3936" y="720"/>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4" name="Line 14"/>
            <p:cNvSpPr>
              <a:spLocks noChangeShapeType="1"/>
            </p:cNvSpPr>
            <p:nvPr/>
          </p:nvSpPr>
          <p:spPr bwMode="auto">
            <a:xfrm flipV="1">
              <a:off x="4224" y="768"/>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5" name="Line 15"/>
            <p:cNvSpPr>
              <a:spLocks noChangeShapeType="1"/>
            </p:cNvSpPr>
            <p:nvPr/>
          </p:nvSpPr>
          <p:spPr bwMode="auto">
            <a:xfrm flipV="1">
              <a:off x="4560" y="768"/>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6" name="Line 16"/>
            <p:cNvSpPr>
              <a:spLocks noChangeShapeType="1"/>
            </p:cNvSpPr>
            <p:nvPr/>
          </p:nvSpPr>
          <p:spPr bwMode="auto">
            <a:xfrm flipV="1">
              <a:off x="3600" y="720"/>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7" name="Line 17"/>
            <p:cNvSpPr>
              <a:spLocks noChangeShapeType="1"/>
            </p:cNvSpPr>
            <p:nvPr/>
          </p:nvSpPr>
          <p:spPr bwMode="auto">
            <a:xfrm flipV="1">
              <a:off x="3264" y="720"/>
              <a:ext cx="592" cy="100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58" name="Object 18"/>
            <p:cNvGraphicFramePr>
              <a:graphicFrameLocks noChangeAspect="1"/>
            </p:cNvGraphicFramePr>
            <p:nvPr/>
          </p:nvGraphicFramePr>
          <p:xfrm>
            <a:off x="5232" y="624"/>
            <a:ext cx="216" cy="252"/>
          </p:xfrm>
          <a:graphic>
            <a:graphicData uri="http://schemas.openxmlformats.org/presentationml/2006/ole">
              <mc:AlternateContent xmlns:mc="http://schemas.openxmlformats.org/markup-compatibility/2006">
                <mc:Choice xmlns:v="urn:schemas-microsoft-com:vml" Requires="v">
                  <p:oleObj name="公式" r:id="rId4" imgW="164957" imgH="190335" progId="Equation.3">
                    <p:embed/>
                  </p:oleObj>
                </mc:Choice>
                <mc:Fallback>
                  <p:oleObj name="公式" r:id="rId4" imgW="164957" imgH="190335"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 y="624"/>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6387" name="Object 19"/>
          <p:cNvGraphicFramePr>
            <a:graphicFrameLocks noChangeAspect="1"/>
          </p:cNvGraphicFramePr>
          <p:nvPr/>
        </p:nvGraphicFramePr>
        <p:xfrm>
          <a:off x="533400" y="1562100"/>
          <a:ext cx="2057400" cy="1028700"/>
        </p:xfrm>
        <a:graphic>
          <a:graphicData uri="http://schemas.openxmlformats.org/presentationml/2006/ole">
            <mc:AlternateContent xmlns:mc="http://schemas.openxmlformats.org/markup-compatibility/2006">
              <mc:Choice xmlns:v="urn:schemas-microsoft-com:vml" Requires="v">
                <p:oleObj name="公式" r:id="rId6" imgW="939800" imgH="469900" progId="Equation.3">
                  <p:embed/>
                </p:oleObj>
              </mc:Choice>
              <mc:Fallback>
                <p:oleObj name="公式" r:id="rId6" imgW="939800" imgH="4699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562100"/>
                        <a:ext cx="20574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8" name="Object 20"/>
          <p:cNvGraphicFramePr>
            <a:graphicFrameLocks noChangeAspect="1"/>
          </p:cNvGraphicFramePr>
          <p:nvPr/>
        </p:nvGraphicFramePr>
        <p:xfrm>
          <a:off x="457200" y="2616200"/>
          <a:ext cx="2078038" cy="1041400"/>
        </p:xfrm>
        <a:graphic>
          <a:graphicData uri="http://schemas.openxmlformats.org/presentationml/2006/ole">
            <mc:AlternateContent xmlns:mc="http://schemas.openxmlformats.org/markup-compatibility/2006">
              <mc:Choice xmlns:v="urn:schemas-microsoft-com:vml" Requires="v">
                <p:oleObj name="公式" r:id="rId8" imgW="838200" imgH="469900" progId="Equation.3">
                  <p:embed/>
                </p:oleObj>
              </mc:Choice>
              <mc:Fallback>
                <p:oleObj name="公式" r:id="rId8" imgW="838200" imgH="4699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2616200"/>
                        <a:ext cx="2078038"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a:grpSpLocks/>
          </p:cNvGrpSpPr>
          <p:nvPr/>
        </p:nvGrpSpPr>
        <p:grpSpPr bwMode="auto">
          <a:xfrm>
            <a:off x="4953000" y="1600200"/>
            <a:ext cx="2133600" cy="633413"/>
            <a:chOff x="3456" y="1104"/>
            <a:chExt cx="1344" cy="399"/>
          </a:xfrm>
        </p:grpSpPr>
        <p:sp>
          <p:nvSpPr>
            <p:cNvPr id="17451" name="Line 22"/>
            <p:cNvSpPr>
              <a:spLocks noChangeShapeType="1"/>
            </p:cNvSpPr>
            <p:nvPr/>
          </p:nvSpPr>
          <p:spPr bwMode="auto">
            <a:xfrm>
              <a:off x="3456" y="1440"/>
              <a:ext cx="1344" cy="0"/>
            </a:xfrm>
            <a:prstGeom prst="line">
              <a:avLst/>
            </a:prstGeom>
            <a:noFill/>
            <a:ln w="571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52" name="Object 23"/>
            <p:cNvGraphicFramePr>
              <a:graphicFrameLocks noChangeAspect="1"/>
            </p:cNvGraphicFramePr>
            <p:nvPr/>
          </p:nvGraphicFramePr>
          <p:xfrm>
            <a:off x="3880" y="1104"/>
            <a:ext cx="248" cy="399"/>
          </p:xfrm>
          <a:graphic>
            <a:graphicData uri="http://schemas.openxmlformats.org/presentationml/2006/ole">
              <mc:AlternateContent xmlns:mc="http://schemas.openxmlformats.org/markup-compatibility/2006">
                <mc:Choice xmlns:v="urn:schemas-microsoft-com:vml" Requires="v">
                  <p:oleObj name="公式" r:id="rId10" imgW="126835" imgH="202936" progId="Equation.3">
                    <p:embed/>
                  </p:oleObj>
                </mc:Choice>
                <mc:Fallback>
                  <p:oleObj name="公式" r:id="rId10" imgW="126835" imgH="202936"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0" y="1104"/>
                          <a:ext cx="248" cy="3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6392" name="Object 24"/>
          <p:cNvGraphicFramePr>
            <a:graphicFrameLocks noChangeAspect="1"/>
          </p:cNvGraphicFramePr>
          <p:nvPr/>
        </p:nvGraphicFramePr>
        <p:xfrm>
          <a:off x="2535238" y="2844800"/>
          <a:ext cx="1524000" cy="509588"/>
        </p:xfrm>
        <a:graphic>
          <a:graphicData uri="http://schemas.openxmlformats.org/presentationml/2006/ole">
            <mc:AlternateContent xmlns:mc="http://schemas.openxmlformats.org/markup-compatibility/2006">
              <mc:Choice xmlns:v="urn:schemas-microsoft-com:vml" Requires="v">
                <p:oleObj name="公式" r:id="rId12" imgW="545626" imgH="203024" progId="Equation.3">
                  <p:embed/>
                </p:oleObj>
              </mc:Choice>
              <mc:Fallback>
                <p:oleObj name="公式" r:id="rId12" imgW="545626" imgH="203024"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35238" y="2844800"/>
                        <a:ext cx="15240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5"/>
          <p:cNvGrpSpPr>
            <a:grpSpLocks/>
          </p:cNvGrpSpPr>
          <p:nvPr/>
        </p:nvGrpSpPr>
        <p:grpSpPr bwMode="auto">
          <a:xfrm>
            <a:off x="7543800" y="1447800"/>
            <a:ext cx="712788" cy="592138"/>
            <a:chOff x="5088" y="1008"/>
            <a:chExt cx="449" cy="373"/>
          </a:xfrm>
        </p:grpSpPr>
        <p:sp>
          <p:nvSpPr>
            <p:cNvPr id="17448" name="Oval 26"/>
            <p:cNvSpPr>
              <a:spLocks noChangeArrowheads="1"/>
            </p:cNvSpPr>
            <p:nvPr/>
          </p:nvSpPr>
          <p:spPr bwMode="auto">
            <a:xfrm>
              <a:off x="5156" y="1268"/>
              <a:ext cx="45" cy="45"/>
            </a:xfrm>
            <a:prstGeom prst="ellipse">
              <a:avLst/>
            </a:prstGeom>
            <a:solidFill>
              <a:srgbClr val="000000"/>
            </a:solidFill>
            <a:ln w="57150">
              <a:solidFill>
                <a:srgbClr val="000099"/>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7449" name="Oval 27"/>
            <p:cNvSpPr>
              <a:spLocks noChangeArrowheads="1"/>
            </p:cNvSpPr>
            <p:nvPr/>
          </p:nvSpPr>
          <p:spPr bwMode="auto">
            <a:xfrm>
              <a:off x="5088" y="1200"/>
              <a:ext cx="181" cy="181"/>
            </a:xfrm>
            <a:prstGeom prst="ellipse">
              <a:avLst/>
            </a:prstGeom>
            <a:noFill/>
            <a:ln w="571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7450" name="Object 28"/>
            <p:cNvGraphicFramePr>
              <a:graphicFrameLocks noChangeAspect="1"/>
            </p:cNvGraphicFramePr>
            <p:nvPr/>
          </p:nvGraphicFramePr>
          <p:xfrm>
            <a:off x="5280" y="1008"/>
            <a:ext cx="257" cy="300"/>
          </p:xfrm>
          <a:graphic>
            <a:graphicData uri="http://schemas.openxmlformats.org/presentationml/2006/ole">
              <mc:AlternateContent xmlns:mc="http://schemas.openxmlformats.org/markup-compatibility/2006">
                <mc:Choice xmlns:v="urn:schemas-microsoft-com:vml" Requires="v">
                  <p:oleObj name="公式" r:id="rId14" imgW="164957" imgH="190335" progId="Equation.3">
                    <p:embed/>
                  </p:oleObj>
                </mc:Choice>
                <mc:Fallback>
                  <p:oleObj name="公式" r:id="rId14" imgW="164957" imgH="190335" progId="Equation.3">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80" y="1008"/>
                          <a:ext cx="25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6397" name="Object 29"/>
          <p:cNvGraphicFramePr>
            <a:graphicFrameLocks noChangeAspect="1"/>
          </p:cNvGraphicFramePr>
          <p:nvPr/>
        </p:nvGraphicFramePr>
        <p:xfrm>
          <a:off x="1676400" y="4481513"/>
          <a:ext cx="2362200" cy="471487"/>
        </p:xfrm>
        <a:graphic>
          <a:graphicData uri="http://schemas.openxmlformats.org/presentationml/2006/ole">
            <mc:AlternateContent xmlns:mc="http://schemas.openxmlformats.org/markup-compatibility/2006">
              <mc:Choice xmlns:v="urn:schemas-microsoft-com:vml" Requires="v">
                <p:oleObj name="公式" r:id="rId16" imgW="875920" imgH="177723" progId="Equation.3">
                  <p:embed/>
                </p:oleObj>
              </mc:Choice>
              <mc:Fallback>
                <p:oleObj name="公式" r:id="rId16" imgW="875920" imgH="177723" progId="Equation.3">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76400" y="4481513"/>
                        <a:ext cx="23622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30"/>
          <p:cNvGrpSpPr>
            <a:grpSpLocks/>
          </p:cNvGrpSpPr>
          <p:nvPr/>
        </p:nvGrpSpPr>
        <p:grpSpPr bwMode="auto">
          <a:xfrm>
            <a:off x="6172200" y="1416050"/>
            <a:ext cx="533400" cy="717550"/>
            <a:chOff x="4224" y="1756"/>
            <a:chExt cx="336" cy="452"/>
          </a:xfrm>
        </p:grpSpPr>
        <p:sp>
          <p:nvSpPr>
            <p:cNvPr id="17446" name="Freeform 31"/>
            <p:cNvSpPr>
              <a:spLocks/>
            </p:cNvSpPr>
            <p:nvPr/>
          </p:nvSpPr>
          <p:spPr bwMode="auto">
            <a:xfrm>
              <a:off x="4224" y="2016"/>
              <a:ext cx="66" cy="192"/>
            </a:xfrm>
            <a:custGeom>
              <a:avLst/>
              <a:gdLst>
                <a:gd name="T0" fmla="*/ 0 w 66"/>
                <a:gd name="T1" fmla="*/ 0 h 192"/>
                <a:gd name="T2" fmla="*/ 54 w 66"/>
                <a:gd name="T3" fmla="*/ 42 h 192"/>
                <a:gd name="T4" fmla="*/ 66 w 66"/>
                <a:gd name="T5" fmla="*/ 99 h 192"/>
                <a:gd name="T6" fmla="*/ 66 w 66"/>
                <a:gd name="T7" fmla="*/ 144 h 192"/>
                <a:gd name="T8" fmla="*/ 48 w 66"/>
                <a:gd name="T9" fmla="*/ 192 h 192"/>
                <a:gd name="T10" fmla="*/ 0 60000 65536"/>
                <a:gd name="T11" fmla="*/ 0 60000 65536"/>
                <a:gd name="T12" fmla="*/ 0 60000 65536"/>
                <a:gd name="T13" fmla="*/ 0 60000 65536"/>
                <a:gd name="T14" fmla="*/ 0 60000 65536"/>
                <a:gd name="T15" fmla="*/ 0 w 66"/>
                <a:gd name="T16" fmla="*/ 0 h 192"/>
                <a:gd name="T17" fmla="*/ 66 w 66"/>
                <a:gd name="T18" fmla="*/ 192 h 192"/>
              </a:gdLst>
              <a:ahLst/>
              <a:cxnLst>
                <a:cxn ang="T10">
                  <a:pos x="T0" y="T1"/>
                </a:cxn>
                <a:cxn ang="T11">
                  <a:pos x="T2" y="T3"/>
                </a:cxn>
                <a:cxn ang="T12">
                  <a:pos x="T4" y="T5"/>
                </a:cxn>
                <a:cxn ang="T13">
                  <a:pos x="T6" y="T7"/>
                </a:cxn>
                <a:cxn ang="T14">
                  <a:pos x="T8" y="T9"/>
                </a:cxn>
              </a:cxnLst>
              <a:rect l="T15" t="T16" r="T17" b="T18"/>
              <a:pathLst>
                <a:path w="66" h="192">
                  <a:moveTo>
                    <a:pt x="0" y="0"/>
                  </a:moveTo>
                  <a:lnTo>
                    <a:pt x="54" y="42"/>
                  </a:lnTo>
                  <a:lnTo>
                    <a:pt x="66" y="99"/>
                  </a:lnTo>
                  <a:lnTo>
                    <a:pt x="66" y="144"/>
                  </a:lnTo>
                  <a:lnTo>
                    <a:pt x="48" y="192"/>
                  </a:lnTo>
                </a:path>
              </a:pathLst>
            </a:custGeom>
            <a:noFill/>
            <a:ln w="38100">
              <a:solidFill>
                <a:srgbClr val="CC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7" name="Text Box 32"/>
            <p:cNvSpPr txBox="1">
              <a:spLocks noChangeArrowheads="1"/>
            </p:cNvSpPr>
            <p:nvPr/>
          </p:nvSpPr>
          <p:spPr bwMode="auto">
            <a:xfrm>
              <a:off x="4286" y="1756"/>
              <a:ext cx="27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accent2"/>
                  </a:solidFill>
                  <a:sym typeface="Symbol" pitchFamily="18" charset="2"/>
                </a:rPr>
                <a:t></a:t>
              </a:r>
              <a:endParaRPr lang="en-US" altLang="zh-CN" sz="3600">
                <a:solidFill>
                  <a:schemeClr val="accent2"/>
                </a:solidFill>
              </a:endParaRPr>
            </a:p>
          </p:txBody>
        </p:sp>
      </p:grpSp>
      <p:sp>
        <p:nvSpPr>
          <p:cNvPr id="186401" name="AutoShape 33"/>
          <p:cNvSpPr>
            <a:spLocks/>
          </p:cNvSpPr>
          <p:nvPr/>
        </p:nvSpPr>
        <p:spPr bwMode="auto">
          <a:xfrm>
            <a:off x="381000" y="3841750"/>
            <a:ext cx="381000" cy="1066800"/>
          </a:xfrm>
          <a:prstGeom prst="leftBrace">
            <a:avLst>
              <a:gd name="adj1" fmla="val 2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86402" name="Text Box 34"/>
          <p:cNvSpPr txBox="1">
            <a:spLocks noChangeArrowheads="1"/>
          </p:cNvSpPr>
          <p:nvPr/>
        </p:nvSpPr>
        <p:spPr bwMode="auto">
          <a:xfrm>
            <a:off x="803275" y="368935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a:solidFill>
                  <a:schemeClr val="accent2"/>
                </a:solidFill>
              </a:rPr>
              <a:t>方向：</a:t>
            </a:r>
          </a:p>
        </p:txBody>
      </p:sp>
      <p:sp>
        <p:nvSpPr>
          <p:cNvPr id="186403" name="Text Box 35"/>
          <p:cNvSpPr txBox="1">
            <a:spLocks noChangeArrowheads="1"/>
          </p:cNvSpPr>
          <p:nvPr/>
        </p:nvSpPr>
        <p:spPr bwMode="auto">
          <a:xfrm>
            <a:off x="803275" y="445135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a:solidFill>
                  <a:schemeClr val="accent2"/>
                </a:solidFill>
              </a:rPr>
              <a:t>大小：</a:t>
            </a:r>
          </a:p>
        </p:txBody>
      </p:sp>
      <p:sp>
        <p:nvSpPr>
          <p:cNvPr id="186404" name="Freeform 36"/>
          <p:cNvSpPr>
            <a:spLocks/>
          </p:cNvSpPr>
          <p:nvPr/>
        </p:nvSpPr>
        <p:spPr bwMode="auto">
          <a:xfrm>
            <a:off x="5138738" y="4341813"/>
            <a:ext cx="3341687" cy="1587"/>
          </a:xfrm>
          <a:custGeom>
            <a:avLst/>
            <a:gdLst>
              <a:gd name="T0" fmla="*/ 0 w 2105"/>
              <a:gd name="T1" fmla="*/ 0 h 1"/>
              <a:gd name="T2" fmla="*/ 2147483647 w 2105"/>
              <a:gd name="T3" fmla="*/ 0 h 1"/>
              <a:gd name="T4" fmla="*/ 0 60000 65536"/>
              <a:gd name="T5" fmla="*/ 0 60000 65536"/>
              <a:gd name="T6" fmla="*/ 0 w 2105"/>
              <a:gd name="T7" fmla="*/ 0 h 1"/>
              <a:gd name="T8" fmla="*/ 2105 w 2105"/>
              <a:gd name="T9" fmla="*/ 1 h 1"/>
            </a:gdLst>
            <a:ahLst/>
            <a:cxnLst>
              <a:cxn ang="T4">
                <a:pos x="T0" y="T1"/>
              </a:cxn>
              <a:cxn ang="T5">
                <a:pos x="T2" y="T3"/>
              </a:cxn>
            </a:cxnLst>
            <a:rect l="T6" t="T7" r="T8" b="T9"/>
            <a:pathLst>
              <a:path w="2105" h="1">
                <a:moveTo>
                  <a:pt x="0" y="0"/>
                </a:moveTo>
                <a:lnTo>
                  <a:pt x="2105"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05" name="Line 37"/>
          <p:cNvSpPr>
            <a:spLocks noChangeShapeType="1"/>
          </p:cNvSpPr>
          <p:nvPr/>
        </p:nvSpPr>
        <p:spPr bwMode="auto">
          <a:xfrm flipV="1">
            <a:off x="5138738" y="29718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406" name="Freeform 38"/>
          <p:cNvSpPr>
            <a:spLocks/>
          </p:cNvSpPr>
          <p:nvPr/>
        </p:nvSpPr>
        <p:spPr bwMode="auto">
          <a:xfrm>
            <a:off x="5340350" y="3657600"/>
            <a:ext cx="2400300" cy="720725"/>
          </a:xfrm>
          <a:custGeom>
            <a:avLst/>
            <a:gdLst>
              <a:gd name="T0" fmla="*/ 2147483647 w 1512"/>
              <a:gd name="T1" fmla="*/ 2147483647 h 454"/>
              <a:gd name="T2" fmla="*/ 2147483647 w 1512"/>
              <a:gd name="T3" fmla="*/ 2147483647 h 454"/>
              <a:gd name="T4" fmla="*/ 2147483647 w 1512"/>
              <a:gd name="T5" fmla="*/ 2147483647 h 454"/>
              <a:gd name="T6" fmla="*/ 2147483647 w 1512"/>
              <a:gd name="T7" fmla="*/ 2147483647 h 454"/>
              <a:gd name="T8" fmla="*/ 2147483647 w 1512"/>
              <a:gd name="T9" fmla="*/ 2147483647 h 454"/>
              <a:gd name="T10" fmla="*/ 2147483647 w 1512"/>
              <a:gd name="T11" fmla="*/ 2147483647 h 454"/>
              <a:gd name="T12" fmla="*/ 2147483647 w 1512"/>
              <a:gd name="T13" fmla="*/ 2147483647 h 454"/>
              <a:gd name="T14" fmla="*/ 0 60000 65536"/>
              <a:gd name="T15" fmla="*/ 0 60000 65536"/>
              <a:gd name="T16" fmla="*/ 0 60000 65536"/>
              <a:gd name="T17" fmla="*/ 0 60000 65536"/>
              <a:gd name="T18" fmla="*/ 0 60000 65536"/>
              <a:gd name="T19" fmla="*/ 0 60000 65536"/>
              <a:gd name="T20" fmla="*/ 0 60000 65536"/>
              <a:gd name="T21" fmla="*/ 0 w 1512"/>
              <a:gd name="T22" fmla="*/ 0 h 454"/>
              <a:gd name="T23" fmla="*/ 1512 w 1512"/>
              <a:gd name="T24" fmla="*/ 454 h 4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2" h="454">
                <a:moveTo>
                  <a:pt x="41" y="412"/>
                </a:moveTo>
                <a:cubicBezTo>
                  <a:pt x="46" y="409"/>
                  <a:pt x="0" y="454"/>
                  <a:pt x="77" y="394"/>
                </a:cubicBezTo>
                <a:cubicBezTo>
                  <a:pt x="154" y="334"/>
                  <a:pt x="320" y="104"/>
                  <a:pt x="503" y="52"/>
                </a:cubicBezTo>
                <a:cubicBezTo>
                  <a:pt x="686" y="0"/>
                  <a:pt x="1015" y="29"/>
                  <a:pt x="1175" y="82"/>
                </a:cubicBezTo>
                <a:cubicBezTo>
                  <a:pt x="1335" y="135"/>
                  <a:pt x="1414" y="322"/>
                  <a:pt x="1463" y="370"/>
                </a:cubicBezTo>
                <a:cubicBezTo>
                  <a:pt x="1512" y="418"/>
                  <a:pt x="1467" y="370"/>
                  <a:pt x="1467" y="370"/>
                </a:cubicBezTo>
                <a:cubicBezTo>
                  <a:pt x="1467" y="370"/>
                  <a:pt x="1464" y="368"/>
                  <a:pt x="1463" y="368"/>
                </a:cubicBezTo>
              </a:path>
            </a:pathLst>
          </a:custGeom>
          <a:noFill/>
          <a:ln w="7620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07" name="Text Box 39"/>
          <p:cNvSpPr txBox="1">
            <a:spLocks noChangeArrowheads="1"/>
          </p:cNvSpPr>
          <p:nvPr/>
        </p:nvSpPr>
        <p:spPr bwMode="auto">
          <a:xfrm>
            <a:off x="4995863" y="43354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a</a:t>
            </a:r>
          </a:p>
        </p:txBody>
      </p:sp>
      <p:sp>
        <p:nvSpPr>
          <p:cNvPr id="186408" name="Text Box 40"/>
          <p:cNvSpPr txBox="1">
            <a:spLocks noChangeArrowheads="1"/>
          </p:cNvSpPr>
          <p:nvPr/>
        </p:nvSpPr>
        <p:spPr bwMode="auto">
          <a:xfrm>
            <a:off x="7529513" y="42592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b</a:t>
            </a:r>
          </a:p>
        </p:txBody>
      </p:sp>
      <p:sp>
        <p:nvSpPr>
          <p:cNvPr id="186409" name="Freeform 41"/>
          <p:cNvSpPr>
            <a:spLocks/>
          </p:cNvSpPr>
          <p:nvPr/>
        </p:nvSpPr>
        <p:spPr bwMode="auto">
          <a:xfrm>
            <a:off x="7697788" y="4279900"/>
            <a:ext cx="449262" cy="33338"/>
          </a:xfrm>
          <a:custGeom>
            <a:avLst/>
            <a:gdLst>
              <a:gd name="T0" fmla="*/ 0 w 283"/>
              <a:gd name="T1" fmla="*/ 0 h 21"/>
              <a:gd name="T2" fmla="*/ 2147483647 w 283"/>
              <a:gd name="T3" fmla="*/ 2147483647 h 21"/>
              <a:gd name="T4" fmla="*/ 0 60000 65536"/>
              <a:gd name="T5" fmla="*/ 0 60000 65536"/>
              <a:gd name="T6" fmla="*/ 0 w 283"/>
              <a:gd name="T7" fmla="*/ 0 h 21"/>
              <a:gd name="T8" fmla="*/ 283 w 283"/>
              <a:gd name="T9" fmla="*/ 21 h 21"/>
            </a:gdLst>
            <a:ahLst/>
            <a:cxnLst>
              <a:cxn ang="T4">
                <a:pos x="T0" y="T1"/>
              </a:cxn>
              <a:cxn ang="T5">
                <a:pos x="T2" y="T3"/>
              </a:cxn>
            </a:cxnLst>
            <a:rect l="T6" t="T7" r="T8" b="T9"/>
            <a:pathLst>
              <a:path w="283" h="21">
                <a:moveTo>
                  <a:pt x="0" y="0"/>
                </a:moveTo>
                <a:lnTo>
                  <a:pt x="283" y="21"/>
                </a:lnTo>
              </a:path>
            </a:pathLst>
          </a:custGeom>
          <a:noFill/>
          <a:ln w="7620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10" name="Freeform 42"/>
          <p:cNvSpPr>
            <a:spLocks/>
          </p:cNvSpPr>
          <p:nvPr/>
        </p:nvSpPr>
        <p:spPr bwMode="auto">
          <a:xfrm>
            <a:off x="4929188" y="4313238"/>
            <a:ext cx="447675" cy="7937"/>
          </a:xfrm>
          <a:custGeom>
            <a:avLst/>
            <a:gdLst>
              <a:gd name="T0" fmla="*/ 2147483647 w 282"/>
              <a:gd name="T1" fmla="*/ 2147483647 h 5"/>
              <a:gd name="T2" fmla="*/ 0 w 282"/>
              <a:gd name="T3" fmla="*/ 0 h 5"/>
              <a:gd name="T4" fmla="*/ 0 60000 65536"/>
              <a:gd name="T5" fmla="*/ 0 60000 65536"/>
              <a:gd name="T6" fmla="*/ 0 w 282"/>
              <a:gd name="T7" fmla="*/ 0 h 5"/>
              <a:gd name="T8" fmla="*/ 282 w 282"/>
              <a:gd name="T9" fmla="*/ 5 h 5"/>
            </a:gdLst>
            <a:ahLst/>
            <a:cxnLst>
              <a:cxn ang="T4">
                <a:pos x="T0" y="T1"/>
              </a:cxn>
              <a:cxn ang="T5">
                <a:pos x="T2" y="T3"/>
              </a:cxn>
            </a:cxnLst>
            <a:rect l="T6" t="T7" r="T8" b="T9"/>
            <a:pathLst>
              <a:path w="282" h="5">
                <a:moveTo>
                  <a:pt x="282" y="5"/>
                </a:moveTo>
                <a:lnTo>
                  <a:pt x="0" y="0"/>
                </a:lnTo>
              </a:path>
            </a:pathLst>
          </a:custGeom>
          <a:noFill/>
          <a:ln w="7620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11" name="Freeform 43"/>
          <p:cNvSpPr>
            <a:spLocks/>
          </p:cNvSpPr>
          <p:nvPr/>
        </p:nvSpPr>
        <p:spPr bwMode="auto">
          <a:xfrm>
            <a:off x="5940425" y="3711575"/>
            <a:ext cx="350838" cy="153988"/>
          </a:xfrm>
          <a:custGeom>
            <a:avLst/>
            <a:gdLst>
              <a:gd name="T0" fmla="*/ 0 w 221"/>
              <a:gd name="T1" fmla="*/ 2147483647 h 97"/>
              <a:gd name="T2" fmla="*/ 2147483647 w 221"/>
              <a:gd name="T3" fmla="*/ 2147483647 h 97"/>
              <a:gd name="T4" fmla="*/ 2147483647 w 221"/>
              <a:gd name="T5" fmla="*/ 0 h 97"/>
              <a:gd name="T6" fmla="*/ 0 60000 65536"/>
              <a:gd name="T7" fmla="*/ 0 60000 65536"/>
              <a:gd name="T8" fmla="*/ 0 60000 65536"/>
              <a:gd name="T9" fmla="*/ 0 w 221"/>
              <a:gd name="T10" fmla="*/ 0 h 97"/>
              <a:gd name="T11" fmla="*/ 221 w 221"/>
              <a:gd name="T12" fmla="*/ 97 h 97"/>
            </a:gdLst>
            <a:ahLst/>
            <a:cxnLst>
              <a:cxn ang="T6">
                <a:pos x="T0" y="T1"/>
              </a:cxn>
              <a:cxn ang="T7">
                <a:pos x="T2" y="T3"/>
              </a:cxn>
              <a:cxn ang="T8">
                <a:pos x="T4" y="T5"/>
              </a:cxn>
            </a:cxnLst>
            <a:rect l="T9" t="T10" r="T11" b="T12"/>
            <a:pathLst>
              <a:path w="221" h="97">
                <a:moveTo>
                  <a:pt x="0" y="97"/>
                </a:moveTo>
                <a:lnTo>
                  <a:pt x="57" y="48"/>
                </a:lnTo>
                <a:lnTo>
                  <a:pt x="221" y="0"/>
                </a:lnTo>
              </a:path>
            </a:pathLst>
          </a:custGeom>
          <a:noFill/>
          <a:ln w="76200">
            <a:solidFill>
              <a:srgbClr val="66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6412" name="Text Box 44"/>
          <p:cNvSpPr txBox="1">
            <a:spLocks noChangeArrowheads="1"/>
          </p:cNvSpPr>
          <p:nvPr/>
        </p:nvSpPr>
        <p:spPr bwMode="auto">
          <a:xfrm>
            <a:off x="8186738" y="3884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x</a:t>
            </a:r>
            <a:endParaRPr lang="en-US" altLang="zh-CN" sz="2400">
              <a:solidFill>
                <a:schemeClr val="accent2"/>
              </a:solidFill>
            </a:endParaRPr>
          </a:p>
        </p:txBody>
      </p:sp>
      <p:sp>
        <p:nvSpPr>
          <p:cNvPr id="186413" name="Text Box 45"/>
          <p:cNvSpPr txBox="1">
            <a:spLocks noChangeArrowheads="1"/>
          </p:cNvSpPr>
          <p:nvPr/>
        </p:nvSpPr>
        <p:spPr bwMode="auto">
          <a:xfrm>
            <a:off x="4876800" y="28956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y</a:t>
            </a:r>
            <a:endParaRPr lang="en-US" altLang="zh-CN" sz="2400">
              <a:solidFill>
                <a:schemeClr val="accent2"/>
              </a:solidFill>
            </a:endParaRPr>
          </a:p>
        </p:txBody>
      </p:sp>
      <p:graphicFrame>
        <p:nvGraphicFramePr>
          <p:cNvPr id="186414" name="Object 46"/>
          <p:cNvGraphicFramePr>
            <a:graphicFrameLocks noChangeAspect="1"/>
          </p:cNvGraphicFramePr>
          <p:nvPr/>
        </p:nvGraphicFramePr>
        <p:xfrm>
          <a:off x="5672138" y="3198813"/>
          <a:ext cx="334962" cy="354012"/>
        </p:xfrm>
        <a:graphic>
          <a:graphicData uri="http://schemas.openxmlformats.org/presentationml/2006/ole">
            <mc:AlternateContent xmlns:mc="http://schemas.openxmlformats.org/markup-compatibility/2006">
              <mc:Choice xmlns:v="urn:schemas-microsoft-com:vml" Requires="v">
                <p:oleObj name="公式" r:id="rId18" imgW="190417" imgH="203112" progId="Equation.3">
                  <p:embed/>
                </p:oleObj>
              </mc:Choice>
              <mc:Fallback>
                <p:oleObj name="公式" r:id="rId18" imgW="190417" imgH="203112" progId="Equation.3">
                  <p:embed/>
                  <p:pic>
                    <p:nvPicPr>
                      <p:cNvPr id="0" name="Object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2138" y="3198813"/>
                        <a:ext cx="3349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417" name="Line 49"/>
          <p:cNvSpPr>
            <a:spLocks noChangeShapeType="1"/>
          </p:cNvSpPr>
          <p:nvPr/>
        </p:nvSpPr>
        <p:spPr bwMode="auto">
          <a:xfrm>
            <a:off x="5443538" y="4341813"/>
            <a:ext cx="2209800" cy="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6418" name="Object 50"/>
          <p:cNvGraphicFramePr>
            <a:graphicFrameLocks noChangeAspect="1"/>
          </p:cNvGraphicFramePr>
          <p:nvPr/>
        </p:nvGraphicFramePr>
        <p:xfrm>
          <a:off x="6338888" y="4418013"/>
          <a:ext cx="220662" cy="354012"/>
        </p:xfrm>
        <a:graphic>
          <a:graphicData uri="http://schemas.openxmlformats.org/presentationml/2006/ole">
            <mc:AlternateContent xmlns:mc="http://schemas.openxmlformats.org/markup-compatibility/2006">
              <mc:Choice xmlns:v="urn:schemas-microsoft-com:vml" Requires="v">
                <p:oleObj name="公式" r:id="rId20" imgW="126835" imgH="202936" progId="Equation.3">
                  <p:embed/>
                </p:oleObj>
              </mc:Choice>
              <mc:Fallback>
                <p:oleObj name="公式" r:id="rId20" imgW="126835" imgH="202936" progId="Equation.3">
                  <p:embed/>
                  <p:pic>
                    <p:nvPicPr>
                      <p:cNvPr id="0" name="Object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38888" y="4418013"/>
                        <a:ext cx="2206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419" name="Text Box 51"/>
          <p:cNvSpPr txBox="1">
            <a:spLocks noChangeArrowheads="1"/>
          </p:cNvSpPr>
          <p:nvPr/>
        </p:nvSpPr>
        <p:spPr bwMode="auto">
          <a:xfrm>
            <a:off x="4724400" y="396081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O</a:t>
            </a:r>
            <a:endParaRPr lang="en-US" altLang="zh-CN" sz="2400">
              <a:solidFill>
                <a:schemeClr val="accent2"/>
              </a:solidFill>
            </a:endParaRPr>
          </a:p>
        </p:txBody>
      </p:sp>
      <p:grpSp>
        <p:nvGrpSpPr>
          <p:cNvPr id="7" name="Group 52"/>
          <p:cNvGrpSpPr>
            <a:grpSpLocks/>
          </p:cNvGrpSpPr>
          <p:nvPr/>
        </p:nvGrpSpPr>
        <p:grpSpPr bwMode="auto">
          <a:xfrm>
            <a:off x="2074863" y="3841750"/>
            <a:ext cx="287337" cy="287338"/>
            <a:chOff x="1200" y="2699"/>
            <a:chExt cx="181" cy="181"/>
          </a:xfrm>
        </p:grpSpPr>
        <p:sp>
          <p:nvSpPr>
            <p:cNvPr id="17444" name="Oval 53"/>
            <p:cNvSpPr>
              <a:spLocks noChangeArrowheads="1"/>
            </p:cNvSpPr>
            <p:nvPr/>
          </p:nvSpPr>
          <p:spPr bwMode="auto">
            <a:xfrm>
              <a:off x="1268" y="2756"/>
              <a:ext cx="45" cy="45"/>
            </a:xfrm>
            <a:prstGeom prst="ellipse">
              <a:avLst/>
            </a:prstGeom>
            <a:solidFill>
              <a:srgbClr val="000000"/>
            </a:solidFill>
            <a:ln w="57150">
              <a:solidFill>
                <a:srgbClr val="000099"/>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7445" name="Oval 54"/>
            <p:cNvSpPr>
              <a:spLocks noChangeArrowheads="1"/>
            </p:cNvSpPr>
            <p:nvPr/>
          </p:nvSpPr>
          <p:spPr bwMode="auto">
            <a:xfrm>
              <a:off x="1200" y="2699"/>
              <a:ext cx="181" cy="181"/>
            </a:xfrm>
            <a:prstGeom prst="ellipse">
              <a:avLst/>
            </a:prstGeom>
            <a:noFill/>
            <a:ln w="571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186423" name="Text Box 55"/>
          <p:cNvSpPr txBox="1">
            <a:spLocks noChangeArrowheads="1"/>
          </p:cNvSpPr>
          <p:nvPr/>
        </p:nvSpPr>
        <p:spPr bwMode="auto">
          <a:xfrm>
            <a:off x="485775" y="5151438"/>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若导线闭合</a:t>
            </a:r>
          </a:p>
        </p:txBody>
      </p:sp>
      <p:sp>
        <p:nvSpPr>
          <p:cNvPr id="186424" name="Text Box 56"/>
          <p:cNvSpPr txBox="1">
            <a:spLocks noChangeArrowheads="1"/>
          </p:cNvSpPr>
          <p:nvPr/>
        </p:nvSpPr>
        <p:spPr bwMode="auto">
          <a:xfrm>
            <a:off x="2560638" y="5102225"/>
            <a:ext cx="3163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i="1">
                <a:solidFill>
                  <a:schemeClr val="accent2"/>
                </a:solidFill>
              </a:rPr>
              <a:t>F</a:t>
            </a:r>
            <a:r>
              <a:rPr lang="en-US" altLang="zh-CN">
                <a:solidFill>
                  <a:schemeClr val="accent2"/>
                </a:solidFill>
              </a:rPr>
              <a:t> = 0</a:t>
            </a:r>
            <a:r>
              <a:rPr lang="zh-CN" altLang="en-US">
                <a:solidFill>
                  <a:schemeClr val="accent2"/>
                </a:solidFill>
              </a:rPr>
              <a:t>，为什么？</a:t>
            </a:r>
            <a:endParaRPr lang="en-US" altLang="zh-CN">
              <a:solidFill>
                <a:schemeClr val="accent2"/>
              </a:solidFill>
            </a:endParaRPr>
          </a:p>
        </p:txBody>
      </p:sp>
      <p:sp>
        <p:nvSpPr>
          <p:cNvPr id="186425" name="Text Box 57"/>
          <p:cNvSpPr txBox="1">
            <a:spLocks noChangeArrowheads="1"/>
          </p:cNvSpPr>
          <p:nvPr/>
        </p:nvSpPr>
        <p:spPr bwMode="auto">
          <a:xfrm>
            <a:off x="439738" y="5947282"/>
            <a:ext cx="7600157" cy="5847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dirty="0">
                <a:solidFill>
                  <a:schemeClr val="accent2"/>
                </a:solidFill>
              </a:rPr>
              <a:t>闭合线圈在</a:t>
            </a:r>
            <a:r>
              <a:rPr lang="zh-CN" altLang="en-US" dirty="0">
                <a:solidFill>
                  <a:srgbClr val="FF0000"/>
                </a:solidFill>
              </a:rPr>
              <a:t>均匀</a:t>
            </a:r>
            <a:r>
              <a:rPr lang="zh-CN" altLang="en-US" dirty="0">
                <a:solidFill>
                  <a:schemeClr val="accent2"/>
                </a:solidFill>
              </a:rPr>
              <a:t>磁场中受到的磁场力为零</a:t>
            </a:r>
          </a:p>
        </p:txBody>
      </p:sp>
      <p:sp>
        <p:nvSpPr>
          <p:cNvPr id="58" name="Text Box 56"/>
          <p:cNvSpPr txBox="1">
            <a:spLocks noChangeArrowheads="1"/>
          </p:cNvSpPr>
          <p:nvPr/>
        </p:nvSpPr>
        <p:spPr bwMode="auto">
          <a:xfrm>
            <a:off x="5529263" y="5070475"/>
            <a:ext cx="3435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a:solidFill>
                  <a:schemeClr val="accent2"/>
                </a:solidFill>
              </a:rPr>
              <a:t>a, b</a:t>
            </a:r>
            <a:r>
              <a:rPr lang="zh-CN" altLang="en-US">
                <a:solidFill>
                  <a:schemeClr val="accent2"/>
                </a:solidFill>
              </a:rPr>
              <a:t>两点重合，</a:t>
            </a:r>
            <a:r>
              <a:rPr lang="en-US" altLang="zh-CN" i="1">
                <a:solidFill>
                  <a:schemeClr val="accent2"/>
                </a:solidFill>
              </a:rPr>
              <a:t>l</a:t>
            </a:r>
            <a:r>
              <a:rPr lang="en-US" altLang="zh-CN">
                <a:solidFill>
                  <a:schemeClr val="accent2"/>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63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63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863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863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6404"/>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6412"/>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86419"/>
                                        </p:tgtEl>
                                        <p:attrNameLst>
                                          <p:attrName>style.visibility</p:attrName>
                                        </p:attrNameLst>
                                      </p:cBhvr>
                                      <p:to>
                                        <p:strVal val="visible"/>
                                      </p:to>
                                    </p:set>
                                  </p:childTnLst>
                                </p:cTn>
                              </p:par>
                            </p:childTnLst>
                          </p:cTn>
                        </p:par>
                        <p:par>
                          <p:cTn id="37" fill="hold" nodeType="afterGroup">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186405"/>
                                        </p:tgtEl>
                                        <p:attrNameLst>
                                          <p:attrName>style.visibility</p:attrName>
                                        </p:attrNameLst>
                                      </p:cBhvr>
                                      <p:to>
                                        <p:strVal val="visible"/>
                                      </p:to>
                                    </p:set>
                                  </p:childTnLst>
                                </p:cTn>
                              </p:par>
                            </p:childTnLst>
                          </p:cTn>
                        </p:par>
                        <p:par>
                          <p:cTn id="40" fill="hold" nodeType="afterGroup">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1864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6410"/>
                                        </p:tgtEl>
                                        <p:attrNameLst>
                                          <p:attrName>style.visibility</p:attrName>
                                        </p:attrNameLst>
                                      </p:cBhvr>
                                      <p:to>
                                        <p:strVal val="visible"/>
                                      </p:to>
                                    </p:set>
                                    <p:animEffect transition="in" filter="wipe(left)">
                                      <p:cBhvr>
                                        <p:cTn id="47" dur="500"/>
                                        <p:tgtEl>
                                          <p:spTgt spid="186410"/>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6406"/>
                                        </p:tgtEl>
                                        <p:attrNameLst>
                                          <p:attrName>style.visibility</p:attrName>
                                        </p:attrNameLst>
                                      </p:cBhvr>
                                      <p:to>
                                        <p:strVal val="visible"/>
                                      </p:to>
                                    </p:set>
                                    <p:animEffect transition="in" filter="wipe(left)">
                                      <p:cBhvr>
                                        <p:cTn id="51" dur="500"/>
                                        <p:tgtEl>
                                          <p:spTgt spid="186406"/>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86409"/>
                                        </p:tgtEl>
                                        <p:attrNameLst>
                                          <p:attrName>style.visibility</p:attrName>
                                        </p:attrNameLst>
                                      </p:cBhvr>
                                      <p:to>
                                        <p:strVal val="visible"/>
                                      </p:to>
                                    </p:set>
                                    <p:animEffect transition="in" filter="wipe(left)">
                                      <p:cBhvr>
                                        <p:cTn id="55" dur="500"/>
                                        <p:tgtEl>
                                          <p:spTgt spid="186409"/>
                                        </p:tgtEl>
                                      </p:cBhvr>
                                    </p:animEffect>
                                  </p:childTnLst>
                                </p:cTn>
                              </p:par>
                            </p:childTnLst>
                          </p:cTn>
                        </p:par>
                        <p:par>
                          <p:cTn id="56" fill="hold" nodeType="afterGroup">
                            <p:stCondLst>
                              <p:cond delay="1500"/>
                            </p:stCondLst>
                            <p:childTnLst>
                              <p:par>
                                <p:cTn id="57" presetID="1" presetClass="entr" presetSubtype="0" fill="hold" grpId="0" nodeType="afterEffect">
                                  <p:stCondLst>
                                    <p:cond delay="0"/>
                                  </p:stCondLst>
                                  <p:childTnLst>
                                    <p:set>
                                      <p:cBhvr>
                                        <p:cTn id="58" dur="1" fill="hold">
                                          <p:stCondLst>
                                            <p:cond delay="499"/>
                                          </p:stCondLst>
                                        </p:cTn>
                                        <p:tgtEl>
                                          <p:spTgt spid="186407"/>
                                        </p:tgtEl>
                                        <p:attrNameLst>
                                          <p:attrName>style.visibility</p:attrName>
                                        </p:attrNameLst>
                                      </p:cBhvr>
                                      <p:to>
                                        <p:strVal val="visible"/>
                                      </p:to>
                                    </p:set>
                                  </p:childTnLst>
                                </p:cTn>
                              </p:par>
                            </p:childTnLst>
                          </p:cTn>
                        </p:par>
                        <p:par>
                          <p:cTn id="59" fill="hold" nodeType="afterGroup">
                            <p:stCondLst>
                              <p:cond delay="2000"/>
                            </p:stCondLst>
                            <p:childTnLst>
                              <p:par>
                                <p:cTn id="60" presetID="1" presetClass="entr" presetSubtype="0" fill="hold" grpId="0" nodeType="afterEffect">
                                  <p:stCondLst>
                                    <p:cond delay="0"/>
                                  </p:stCondLst>
                                  <p:childTnLst>
                                    <p:set>
                                      <p:cBhvr>
                                        <p:cTn id="61" dur="1" fill="hold">
                                          <p:stCondLst>
                                            <p:cond delay="499"/>
                                          </p:stCondLst>
                                        </p:cTn>
                                        <p:tgtEl>
                                          <p:spTgt spid="186408"/>
                                        </p:tgtEl>
                                        <p:attrNameLst>
                                          <p:attrName>style.visibility</p:attrName>
                                        </p:attrNameLst>
                                      </p:cBhvr>
                                      <p:to>
                                        <p:strVal val="visible"/>
                                      </p:to>
                                    </p:set>
                                  </p:childTnLst>
                                </p:cTn>
                              </p:par>
                            </p:childTnLst>
                          </p:cTn>
                        </p:par>
                        <p:par>
                          <p:cTn id="62" fill="hold" nodeType="afterGroup">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186411"/>
                                        </p:tgtEl>
                                        <p:attrNameLst>
                                          <p:attrName>style.visibility</p:attrName>
                                        </p:attrNameLst>
                                      </p:cBhvr>
                                      <p:to>
                                        <p:strVal val="visible"/>
                                      </p:to>
                                    </p:set>
                                    <p:animEffect transition="in" filter="wipe(left)">
                                      <p:cBhvr>
                                        <p:cTn id="65" dur="500"/>
                                        <p:tgtEl>
                                          <p:spTgt spid="186411"/>
                                        </p:tgtEl>
                                      </p:cBhvr>
                                    </p:animEffect>
                                  </p:childTnLst>
                                </p:cTn>
                              </p:par>
                            </p:childTnLst>
                          </p:cTn>
                        </p:par>
                        <p:par>
                          <p:cTn id="66" fill="hold" nodeType="afterGroup">
                            <p:stCondLst>
                              <p:cond delay="3000"/>
                            </p:stCondLst>
                            <p:childTnLst>
                              <p:par>
                                <p:cTn id="67" presetID="1" presetClass="entr" presetSubtype="0" fill="hold" nodeType="afterEffect">
                                  <p:stCondLst>
                                    <p:cond delay="0"/>
                                  </p:stCondLst>
                                  <p:childTnLst>
                                    <p:set>
                                      <p:cBhvr>
                                        <p:cTn id="68" dur="1" fill="hold">
                                          <p:stCondLst>
                                            <p:cond delay="499"/>
                                          </p:stCondLst>
                                        </p:cTn>
                                        <p:tgtEl>
                                          <p:spTgt spid="18641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86417"/>
                                        </p:tgtEl>
                                        <p:attrNameLst>
                                          <p:attrName>style.visibility</p:attrName>
                                        </p:attrNameLst>
                                      </p:cBhvr>
                                      <p:to>
                                        <p:strVal val="visible"/>
                                      </p:to>
                                    </p:set>
                                    <p:animEffect transition="in" filter="wipe(left)">
                                      <p:cBhvr>
                                        <p:cTn id="73" dur="500"/>
                                        <p:tgtEl>
                                          <p:spTgt spid="186417"/>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186418"/>
                                        </p:tgtEl>
                                        <p:attrNameLst>
                                          <p:attrName>style.visibility</p:attrName>
                                        </p:attrNameLst>
                                      </p:cBhvr>
                                      <p:to>
                                        <p:strVal val="visible"/>
                                      </p:to>
                                    </p:set>
                                    <p:animEffect transition="in" filter="wipe(left)">
                                      <p:cBhvr>
                                        <p:cTn id="77" dur="500"/>
                                        <p:tgtEl>
                                          <p:spTgt spid="1864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499"/>
                                          </p:stCondLst>
                                        </p:cTn>
                                        <p:tgtEl>
                                          <p:spTgt spid="4"/>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186392"/>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18640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8640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
                                        </p:tgtEl>
                                        <p:attrNameLst>
                                          <p:attrName>style.visibility</p:attrName>
                                        </p:attrNameLst>
                                      </p:cBhvr>
                                      <p:to>
                                        <p:strVal val="visible"/>
                                      </p:to>
                                    </p:set>
                                  </p:childTnLst>
                                </p:cTn>
                              </p:par>
                            </p:childTnLst>
                          </p:cTn>
                        </p:par>
                        <p:par>
                          <p:cTn id="97" fill="hold" nodeType="afterGroup">
                            <p:stCondLst>
                              <p:cond delay="500"/>
                            </p:stCondLst>
                            <p:childTnLst>
                              <p:par>
                                <p:cTn id="98" presetID="1" presetClass="entr" presetSubtype="0" fill="hold" nodeType="afterEffect">
                                  <p:stCondLst>
                                    <p:cond delay="0"/>
                                  </p:stCondLst>
                                  <p:childTnLst>
                                    <p:set>
                                      <p:cBhvr>
                                        <p:cTn id="99" dur="1" fill="hold">
                                          <p:stCondLst>
                                            <p:cond delay="499"/>
                                          </p:stCondLst>
                                        </p:cTn>
                                        <p:tgtEl>
                                          <p:spTgt spid="7"/>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18640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499"/>
                                          </p:stCondLst>
                                        </p:cTn>
                                        <p:tgtEl>
                                          <p:spTgt spid="6"/>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499"/>
                                          </p:stCondLst>
                                        </p:cTn>
                                        <p:tgtEl>
                                          <p:spTgt spid="186397"/>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186423"/>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186424"/>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58"/>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186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8" grpId="0" autoUpdateAnimBg="0"/>
      <p:bldP spid="186401" grpId="0" animBg="1"/>
      <p:bldP spid="186402" grpId="0" autoUpdateAnimBg="0"/>
      <p:bldP spid="186403" grpId="0" autoUpdateAnimBg="0"/>
      <p:bldP spid="186404" grpId="0" animBg="1"/>
      <p:bldP spid="186405" grpId="0" animBg="1"/>
      <p:bldP spid="186406" grpId="0" animBg="1"/>
      <p:bldP spid="186407" grpId="0" autoUpdateAnimBg="0"/>
      <p:bldP spid="186408" grpId="0" autoUpdateAnimBg="0"/>
      <p:bldP spid="186409" grpId="0" animBg="1"/>
      <p:bldP spid="186410" grpId="0" animBg="1"/>
      <p:bldP spid="186411" grpId="0" animBg="1"/>
      <p:bldP spid="186412" grpId="0" autoUpdateAnimBg="0"/>
      <p:bldP spid="186413" grpId="0" autoUpdateAnimBg="0"/>
      <p:bldP spid="186417" grpId="0" animBg="1"/>
      <p:bldP spid="186419" grpId="0" autoUpdateAnimBg="0"/>
      <p:bldP spid="186423" grpId="0" autoUpdateAnimBg="0"/>
      <p:bldP spid="186424" grpId="0" autoUpdateAnimBg="0"/>
      <p:bldP spid="186425" grpId="0" animBg="1" autoUpdateAnimBg="0"/>
      <p:bldP spid="5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4925" y="39688"/>
            <a:ext cx="9144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例：圆柱形磁铁 </a:t>
            </a:r>
            <a:r>
              <a:rPr lang="en-US" altLang="zh-CN" sz="2800">
                <a:solidFill>
                  <a:schemeClr val="accent2"/>
                </a:solidFill>
              </a:rPr>
              <a:t>N </a:t>
            </a:r>
            <a:r>
              <a:rPr lang="zh-CN" altLang="en-US" sz="2800">
                <a:solidFill>
                  <a:schemeClr val="accent2"/>
                </a:solidFill>
              </a:rPr>
              <a:t>极正上方放置一半径为 </a:t>
            </a:r>
            <a:r>
              <a:rPr lang="en-US" altLang="zh-CN" sz="2800" i="1">
                <a:solidFill>
                  <a:schemeClr val="accent2"/>
                </a:solidFill>
              </a:rPr>
              <a:t>R </a:t>
            </a:r>
            <a:r>
              <a:rPr lang="zh-CN" altLang="en-US" sz="2800">
                <a:solidFill>
                  <a:schemeClr val="accent2"/>
                </a:solidFill>
              </a:rPr>
              <a:t>的导线环，其中通有顺时针方向（俯视）电流 </a:t>
            </a:r>
            <a:r>
              <a:rPr lang="en-US" altLang="zh-CN" sz="2800" i="1">
                <a:solidFill>
                  <a:schemeClr val="accent2"/>
                </a:solidFill>
              </a:rPr>
              <a:t>I</a:t>
            </a:r>
            <a:r>
              <a:rPr lang="zh-CN" altLang="en-US" sz="2800">
                <a:solidFill>
                  <a:schemeClr val="accent2"/>
                </a:solidFill>
              </a:rPr>
              <a:t>，导线所在处磁感应强度</a:t>
            </a:r>
            <a:r>
              <a:rPr lang="en-US" altLang="zh-CN" sz="2800" i="1">
                <a:solidFill>
                  <a:schemeClr val="accent2"/>
                </a:solidFill>
              </a:rPr>
              <a:t>B</a:t>
            </a:r>
            <a:r>
              <a:rPr lang="zh-CN" altLang="en-US" sz="2800">
                <a:solidFill>
                  <a:schemeClr val="accent2"/>
                </a:solidFill>
              </a:rPr>
              <a:t>的方向均与竖直方向成 </a:t>
            </a:r>
            <a:r>
              <a:rPr lang="zh-CN" altLang="en-US" sz="2800">
                <a:solidFill>
                  <a:schemeClr val="accent2"/>
                </a:solidFill>
                <a:sym typeface="Symbol" pitchFamily="18" charset="2"/>
              </a:rPr>
              <a:t> 角，求</a:t>
            </a:r>
            <a:r>
              <a:rPr lang="en-US" altLang="zh-CN" sz="2800">
                <a:solidFill>
                  <a:schemeClr val="accent2"/>
                </a:solidFill>
                <a:sym typeface="Symbol" pitchFamily="18" charset="2"/>
              </a:rPr>
              <a:t>:</a:t>
            </a:r>
            <a:r>
              <a:rPr lang="zh-CN" altLang="en-US" sz="2800">
                <a:solidFill>
                  <a:schemeClr val="accent2"/>
                </a:solidFill>
                <a:sym typeface="Symbol" pitchFamily="18" charset="2"/>
              </a:rPr>
              <a:t>导线环受到的磁力。</a:t>
            </a:r>
          </a:p>
        </p:txBody>
      </p:sp>
      <p:grpSp>
        <p:nvGrpSpPr>
          <p:cNvPr id="2" name="Group 3"/>
          <p:cNvGrpSpPr>
            <a:grpSpLocks/>
          </p:cNvGrpSpPr>
          <p:nvPr/>
        </p:nvGrpSpPr>
        <p:grpSpPr bwMode="auto">
          <a:xfrm>
            <a:off x="7239000" y="3086100"/>
            <a:ext cx="762000" cy="952500"/>
            <a:chOff x="4512" y="1368"/>
            <a:chExt cx="480" cy="600"/>
          </a:xfrm>
        </p:grpSpPr>
        <p:sp>
          <p:nvSpPr>
            <p:cNvPr id="18481" name="Line 4"/>
            <p:cNvSpPr>
              <a:spLocks noChangeShapeType="1"/>
            </p:cNvSpPr>
            <p:nvPr/>
          </p:nvSpPr>
          <p:spPr bwMode="auto">
            <a:xfrm flipH="1" flipV="1">
              <a:off x="4704" y="1584"/>
              <a:ext cx="288" cy="384"/>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82" name="Object 5"/>
            <p:cNvGraphicFramePr>
              <a:graphicFrameLocks noChangeAspect="1"/>
            </p:cNvGraphicFramePr>
            <p:nvPr/>
          </p:nvGraphicFramePr>
          <p:xfrm>
            <a:off x="4512" y="1368"/>
            <a:ext cx="257" cy="216"/>
          </p:xfrm>
          <a:graphic>
            <a:graphicData uri="http://schemas.openxmlformats.org/presentationml/2006/ole">
              <mc:AlternateContent xmlns:mc="http://schemas.openxmlformats.org/markup-compatibility/2006">
                <mc:Choice xmlns:v="urn:schemas-microsoft-com:vml" Requires="v">
                  <p:oleObj name="公式" r:id="rId2" imgW="241195" imgH="203112" progId="Equation.3">
                    <p:embed/>
                  </p:oleObj>
                </mc:Choice>
                <mc:Fallback>
                  <p:oleObj name="公式" r:id="rId2" imgW="241195" imgH="203112"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1368"/>
                          <a:ext cx="25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4648200" y="3581400"/>
            <a:ext cx="922338" cy="762000"/>
            <a:chOff x="2880" y="1680"/>
            <a:chExt cx="581" cy="480"/>
          </a:xfrm>
        </p:grpSpPr>
        <p:grpSp>
          <p:nvGrpSpPr>
            <p:cNvPr id="18476" name="Group 7"/>
            <p:cNvGrpSpPr>
              <a:grpSpLocks/>
            </p:cNvGrpSpPr>
            <p:nvPr/>
          </p:nvGrpSpPr>
          <p:grpSpPr bwMode="auto">
            <a:xfrm>
              <a:off x="3264" y="1987"/>
              <a:ext cx="197" cy="173"/>
              <a:chOff x="3052" y="2112"/>
              <a:chExt cx="197" cy="173"/>
            </a:xfrm>
          </p:grpSpPr>
          <p:sp>
            <p:nvSpPr>
              <p:cNvPr id="18479" name="Text Box 8"/>
              <p:cNvSpPr txBox="1">
                <a:spLocks noChangeArrowheads="1"/>
              </p:cNvSpPr>
              <p:nvPr/>
            </p:nvSpPr>
            <p:spPr bwMode="auto">
              <a:xfrm>
                <a:off x="3052" y="2112"/>
                <a:ext cx="1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rPr>
                  <a:t>×</a:t>
                </a:r>
              </a:p>
            </p:txBody>
          </p:sp>
          <p:sp>
            <p:nvSpPr>
              <p:cNvPr id="18480" name="Oval 9"/>
              <p:cNvSpPr>
                <a:spLocks noChangeArrowheads="1"/>
              </p:cNvSpPr>
              <p:nvPr/>
            </p:nvSpPr>
            <p:spPr bwMode="auto">
              <a:xfrm>
                <a:off x="3083" y="2130"/>
                <a:ext cx="136" cy="136"/>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18477" name="Freeform 10"/>
            <p:cNvSpPr>
              <a:spLocks/>
            </p:cNvSpPr>
            <p:nvPr/>
          </p:nvSpPr>
          <p:spPr bwMode="auto">
            <a:xfrm flipH="1">
              <a:off x="3120" y="1776"/>
              <a:ext cx="240" cy="216"/>
            </a:xfrm>
            <a:custGeom>
              <a:avLst/>
              <a:gdLst>
                <a:gd name="T0" fmla="*/ 0 w 240"/>
                <a:gd name="T1" fmla="*/ 216 h 216"/>
                <a:gd name="T2" fmla="*/ 240 w 240"/>
                <a:gd name="T3" fmla="*/ 0 h 216"/>
                <a:gd name="T4" fmla="*/ 0 60000 65536"/>
                <a:gd name="T5" fmla="*/ 0 60000 65536"/>
                <a:gd name="T6" fmla="*/ 0 w 240"/>
                <a:gd name="T7" fmla="*/ 0 h 216"/>
                <a:gd name="T8" fmla="*/ 240 w 240"/>
                <a:gd name="T9" fmla="*/ 216 h 216"/>
              </a:gdLst>
              <a:ahLst/>
              <a:cxnLst>
                <a:cxn ang="T4">
                  <a:pos x="T0" y="T1"/>
                </a:cxn>
                <a:cxn ang="T5">
                  <a:pos x="T2" y="T3"/>
                </a:cxn>
              </a:cxnLst>
              <a:rect l="T6" t="T7" r="T8" b="T9"/>
              <a:pathLst>
                <a:path w="240" h="216">
                  <a:moveTo>
                    <a:pt x="0" y="216"/>
                  </a:moveTo>
                  <a:lnTo>
                    <a:pt x="240"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478" name="Object 11"/>
            <p:cNvGraphicFramePr>
              <a:graphicFrameLocks noChangeAspect="1"/>
            </p:cNvGraphicFramePr>
            <p:nvPr/>
          </p:nvGraphicFramePr>
          <p:xfrm>
            <a:off x="2880" y="1680"/>
            <a:ext cx="175" cy="204"/>
          </p:xfrm>
          <a:graphic>
            <a:graphicData uri="http://schemas.openxmlformats.org/presentationml/2006/ole">
              <mc:AlternateContent xmlns:mc="http://schemas.openxmlformats.org/markup-compatibility/2006">
                <mc:Choice xmlns:v="urn:schemas-microsoft-com:vml" Requires="v">
                  <p:oleObj name="公式" r:id="rId4" imgW="164957" imgH="190335" progId="Equation.3">
                    <p:embed/>
                  </p:oleObj>
                </mc:Choice>
                <mc:Fallback>
                  <p:oleObj name="公式" r:id="rId4" imgW="164957" imgH="190335"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1680"/>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2"/>
          <p:cNvGrpSpPr>
            <a:grpSpLocks/>
          </p:cNvGrpSpPr>
          <p:nvPr/>
        </p:nvGrpSpPr>
        <p:grpSpPr bwMode="auto">
          <a:xfrm>
            <a:off x="4895850" y="2819400"/>
            <a:ext cx="1844675" cy="1524000"/>
            <a:chOff x="3036" y="1200"/>
            <a:chExt cx="1162" cy="960"/>
          </a:xfrm>
        </p:grpSpPr>
        <p:sp>
          <p:nvSpPr>
            <p:cNvPr id="18470" name="Line 13"/>
            <p:cNvSpPr>
              <a:spLocks noChangeShapeType="1"/>
            </p:cNvSpPr>
            <p:nvPr/>
          </p:nvSpPr>
          <p:spPr bwMode="auto">
            <a:xfrm flipV="1">
              <a:off x="3408" y="1632"/>
              <a:ext cx="288" cy="384"/>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1" name="Freeform 14"/>
            <p:cNvSpPr>
              <a:spLocks/>
            </p:cNvSpPr>
            <p:nvPr/>
          </p:nvSpPr>
          <p:spPr bwMode="auto">
            <a:xfrm flipH="1">
              <a:off x="3408" y="1536"/>
              <a:ext cx="1" cy="444"/>
            </a:xfrm>
            <a:custGeom>
              <a:avLst/>
              <a:gdLst>
                <a:gd name="T0" fmla="*/ 0 w 1"/>
                <a:gd name="T1" fmla="*/ 0 h 444"/>
                <a:gd name="T2" fmla="*/ 1 w 1"/>
                <a:gd name="T3" fmla="*/ 444 h 444"/>
                <a:gd name="T4" fmla="*/ 0 60000 65536"/>
                <a:gd name="T5" fmla="*/ 0 60000 65536"/>
                <a:gd name="T6" fmla="*/ 0 w 1"/>
                <a:gd name="T7" fmla="*/ 0 h 444"/>
                <a:gd name="T8" fmla="*/ 1 w 1"/>
                <a:gd name="T9" fmla="*/ 444 h 444"/>
              </a:gdLst>
              <a:ahLst/>
              <a:cxnLst>
                <a:cxn ang="T4">
                  <a:pos x="T0" y="T1"/>
                </a:cxn>
                <a:cxn ang="T5">
                  <a:pos x="T2" y="T3"/>
                </a:cxn>
              </a:cxnLst>
              <a:rect l="T6" t="T7" r="T8" b="T9"/>
              <a:pathLst>
                <a:path w="1" h="444">
                  <a:moveTo>
                    <a:pt x="0" y="0"/>
                  </a:moveTo>
                  <a:lnTo>
                    <a:pt x="1" y="444"/>
                  </a:lnTo>
                </a:path>
              </a:pathLst>
            </a:custGeom>
            <a:noFill/>
            <a:ln w="381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2" name="Freeform 15"/>
            <p:cNvSpPr>
              <a:spLocks/>
            </p:cNvSpPr>
            <p:nvPr/>
          </p:nvSpPr>
          <p:spPr bwMode="auto">
            <a:xfrm flipH="1">
              <a:off x="3486" y="2058"/>
              <a:ext cx="258" cy="6"/>
            </a:xfrm>
            <a:custGeom>
              <a:avLst/>
              <a:gdLst>
                <a:gd name="T0" fmla="*/ 0 w 258"/>
                <a:gd name="T1" fmla="*/ 6 h 6"/>
                <a:gd name="T2" fmla="*/ 258 w 258"/>
                <a:gd name="T3" fmla="*/ 0 h 6"/>
                <a:gd name="T4" fmla="*/ 0 60000 65536"/>
                <a:gd name="T5" fmla="*/ 0 60000 65536"/>
                <a:gd name="T6" fmla="*/ 0 w 258"/>
                <a:gd name="T7" fmla="*/ 0 h 6"/>
                <a:gd name="T8" fmla="*/ 258 w 258"/>
                <a:gd name="T9" fmla="*/ 6 h 6"/>
              </a:gdLst>
              <a:ahLst/>
              <a:cxnLst>
                <a:cxn ang="T4">
                  <a:pos x="T0" y="T1"/>
                </a:cxn>
                <a:cxn ang="T5">
                  <a:pos x="T2" y="T3"/>
                </a:cxn>
              </a:cxnLst>
              <a:rect l="T6" t="T7" r="T8" b="T9"/>
              <a:pathLst>
                <a:path w="258" h="6">
                  <a:moveTo>
                    <a:pt x="0" y="6"/>
                  </a:moveTo>
                  <a:lnTo>
                    <a:pt x="258" y="0"/>
                  </a:lnTo>
                </a:path>
              </a:pathLst>
            </a:custGeom>
            <a:noFill/>
            <a:ln w="381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3" name="Text Box 16"/>
            <p:cNvSpPr txBox="1">
              <a:spLocks noChangeArrowheads="1"/>
            </p:cNvSpPr>
            <p:nvPr/>
          </p:nvSpPr>
          <p:spPr bwMode="auto">
            <a:xfrm>
              <a:off x="3744" y="1872"/>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dF</a:t>
              </a:r>
              <a:r>
                <a:rPr lang="en-US" altLang="zh-CN" sz="2400" i="1" baseline="-25000">
                  <a:solidFill>
                    <a:schemeClr val="accent2"/>
                  </a:solidFill>
                </a:rPr>
                <a:t>h</a:t>
              </a:r>
              <a:r>
                <a:rPr lang="en-US" altLang="zh-CN" sz="2400" i="1" baseline="30000">
                  <a:solidFill>
                    <a:schemeClr val="accent2"/>
                  </a:solidFill>
                </a:rPr>
                <a:t>’</a:t>
              </a:r>
              <a:endParaRPr lang="en-US" altLang="zh-CN" sz="2400" i="1">
                <a:solidFill>
                  <a:schemeClr val="accent2"/>
                </a:solidFill>
              </a:endParaRPr>
            </a:p>
          </p:txBody>
        </p:sp>
        <p:graphicFrame>
          <p:nvGraphicFramePr>
            <p:cNvPr id="18474" name="Object 17"/>
            <p:cNvGraphicFramePr>
              <a:graphicFrameLocks noChangeAspect="1"/>
            </p:cNvGraphicFramePr>
            <p:nvPr/>
          </p:nvGraphicFramePr>
          <p:xfrm>
            <a:off x="3627" y="1368"/>
            <a:ext cx="300" cy="216"/>
          </p:xfrm>
          <a:graphic>
            <a:graphicData uri="http://schemas.openxmlformats.org/presentationml/2006/ole">
              <mc:AlternateContent xmlns:mc="http://schemas.openxmlformats.org/markup-compatibility/2006">
                <mc:Choice xmlns:v="urn:schemas-microsoft-com:vml" Requires="v">
                  <p:oleObj name="公式" r:id="rId6" imgW="279279" imgH="203112" progId="Equation.3">
                    <p:embed/>
                  </p:oleObj>
                </mc:Choice>
                <mc:Fallback>
                  <p:oleObj name="公式" r:id="rId6" imgW="279279" imgH="203112"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7" y="1368"/>
                          <a:ext cx="30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5" name="Text Box 18"/>
            <p:cNvSpPr txBox="1">
              <a:spLocks noChangeArrowheads="1"/>
            </p:cNvSpPr>
            <p:nvPr/>
          </p:nvSpPr>
          <p:spPr bwMode="auto">
            <a:xfrm>
              <a:off x="3036" y="1200"/>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dF</a:t>
              </a:r>
              <a:r>
                <a:rPr lang="en-US" altLang="zh-CN" sz="2400" baseline="-25000">
                  <a:solidFill>
                    <a:schemeClr val="accent2"/>
                  </a:solidFill>
                </a:rPr>
                <a:t>Z</a:t>
              </a:r>
              <a:r>
                <a:rPr lang="en-US" altLang="zh-CN" sz="2400" baseline="30000">
                  <a:solidFill>
                    <a:schemeClr val="accent2"/>
                  </a:solidFill>
                </a:rPr>
                <a:t>’</a:t>
              </a:r>
              <a:endParaRPr lang="en-US" altLang="zh-CN" sz="2400">
                <a:solidFill>
                  <a:schemeClr val="accent2"/>
                </a:solidFill>
              </a:endParaRPr>
            </a:p>
          </p:txBody>
        </p:sp>
      </p:grpSp>
      <p:grpSp>
        <p:nvGrpSpPr>
          <p:cNvPr id="6" name="Group 19"/>
          <p:cNvGrpSpPr>
            <a:grpSpLocks/>
          </p:cNvGrpSpPr>
          <p:nvPr/>
        </p:nvGrpSpPr>
        <p:grpSpPr bwMode="auto">
          <a:xfrm>
            <a:off x="6858000" y="2743200"/>
            <a:ext cx="1665288" cy="1524000"/>
            <a:chOff x="4320" y="1728"/>
            <a:chExt cx="1049" cy="960"/>
          </a:xfrm>
        </p:grpSpPr>
        <p:sp>
          <p:nvSpPr>
            <p:cNvPr id="18464" name="Freeform 20"/>
            <p:cNvSpPr>
              <a:spLocks/>
            </p:cNvSpPr>
            <p:nvPr/>
          </p:nvSpPr>
          <p:spPr bwMode="auto">
            <a:xfrm>
              <a:off x="5088" y="2100"/>
              <a:ext cx="1" cy="444"/>
            </a:xfrm>
            <a:custGeom>
              <a:avLst/>
              <a:gdLst>
                <a:gd name="T0" fmla="*/ 0 w 1"/>
                <a:gd name="T1" fmla="*/ 0 h 444"/>
                <a:gd name="T2" fmla="*/ 1 w 1"/>
                <a:gd name="T3" fmla="*/ 444 h 444"/>
                <a:gd name="T4" fmla="*/ 0 60000 65536"/>
                <a:gd name="T5" fmla="*/ 0 60000 65536"/>
                <a:gd name="T6" fmla="*/ 0 w 1"/>
                <a:gd name="T7" fmla="*/ 0 h 444"/>
                <a:gd name="T8" fmla="*/ 1 w 1"/>
                <a:gd name="T9" fmla="*/ 444 h 444"/>
              </a:gdLst>
              <a:ahLst/>
              <a:cxnLst>
                <a:cxn ang="T4">
                  <a:pos x="T0" y="T1"/>
                </a:cxn>
                <a:cxn ang="T5">
                  <a:pos x="T2" y="T3"/>
                </a:cxn>
              </a:cxnLst>
              <a:rect l="T6" t="T7" r="T8" b="T9"/>
              <a:pathLst>
                <a:path w="1" h="444">
                  <a:moveTo>
                    <a:pt x="0" y="0"/>
                  </a:moveTo>
                  <a:lnTo>
                    <a:pt x="1" y="444"/>
                  </a:lnTo>
                </a:path>
              </a:pathLst>
            </a:custGeom>
            <a:noFill/>
            <a:ln w="381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5" name="Freeform 21"/>
            <p:cNvSpPr>
              <a:spLocks/>
            </p:cNvSpPr>
            <p:nvPr/>
          </p:nvSpPr>
          <p:spPr bwMode="auto">
            <a:xfrm>
              <a:off x="4722" y="2616"/>
              <a:ext cx="258" cy="6"/>
            </a:xfrm>
            <a:custGeom>
              <a:avLst/>
              <a:gdLst>
                <a:gd name="T0" fmla="*/ 0 w 258"/>
                <a:gd name="T1" fmla="*/ 6 h 6"/>
                <a:gd name="T2" fmla="*/ 258 w 258"/>
                <a:gd name="T3" fmla="*/ 0 h 6"/>
                <a:gd name="T4" fmla="*/ 0 60000 65536"/>
                <a:gd name="T5" fmla="*/ 0 60000 65536"/>
                <a:gd name="T6" fmla="*/ 0 w 258"/>
                <a:gd name="T7" fmla="*/ 0 h 6"/>
                <a:gd name="T8" fmla="*/ 258 w 258"/>
                <a:gd name="T9" fmla="*/ 6 h 6"/>
              </a:gdLst>
              <a:ahLst/>
              <a:cxnLst>
                <a:cxn ang="T4">
                  <a:pos x="T0" y="T1"/>
                </a:cxn>
                <a:cxn ang="T5">
                  <a:pos x="T2" y="T3"/>
                </a:cxn>
              </a:cxnLst>
              <a:rect l="T6" t="T7" r="T8" b="T9"/>
              <a:pathLst>
                <a:path w="258" h="6">
                  <a:moveTo>
                    <a:pt x="0" y="6"/>
                  </a:moveTo>
                  <a:lnTo>
                    <a:pt x="258" y="0"/>
                  </a:lnTo>
                </a:path>
              </a:pathLst>
            </a:custGeom>
            <a:noFill/>
            <a:ln w="381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6" name="Text Box 22"/>
            <p:cNvSpPr txBox="1">
              <a:spLocks noChangeArrowheads="1"/>
            </p:cNvSpPr>
            <p:nvPr/>
          </p:nvSpPr>
          <p:spPr bwMode="auto">
            <a:xfrm>
              <a:off x="4944" y="1728"/>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dF</a:t>
              </a:r>
              <a:r>
                <a:rPr lang="en-US" altLang="zh-CN" sz="2400" baseline="-25000">
                  <a:solidFill>
                    <a:schemeClr val="accent2"/>
                  </a:solidFill>
                </a:rPr>
                <a:t>Z</a:t>
              </a:r>
              <a:endParaRPr lang="en-US" altLang="zh-CN" sz="2400">
                <a:solidFill>
                  <a:schemeClr val="accent2"/>
                </a:solidFill>
              </a:endParaRPr>
            </a:p>
          </p:txBody>
        </p:sp>
        <p:sp>
          <p:nvSpPr>
            <p:cNvPr id="18467" name="Text Box 23"/>
            <p:cNvSpPr txBox="1">
              <a:spLocks noChangeArrowheads="1"/>
            </p:cNvSpPr>
            <p:nvPr/>
          </p:nvSpPr>
          <p:spPr bwMode="auto">
            <a:xfrm>
              <a:off x="4320" y="2400"/>
              <a:ext cx="4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dF</a:t>
              </a:r>
              <a:r>
                <a:rPr lang="en-US" altLang="zh-CN" sz="2400" i="1" baseline="-25000">
                  <a:solidFill>
                    <a:schemeClr val="accent2"/>
                  </a:solidFill>
                </a:rPr>
                <a:t>h</a:t>
              </a:r>
              <a:endParaRPr lang="en-US" altLang="zh-CN" sz="2400" i="1">
                <a:solidFill>
                  <a:schemeClr val="accent2"/>
                </a:solidFill>
              </a:endParaRPr>
            </a:p>
          </p:txBody>
        </p:sp>
        <p:sp>
          <p:nvSpPr>
            <p:cNvPr id="18468" name="Freeform 24"/>
            <p:cNvSpPr>
              <a:spLocks/>
            </p:cNvSpPr>
            <p:nvPr/>
          </p:nvSpPr>
          <p:spPr bwMode="auto">
            <a:xfrm>
              <a:off x="4840" y="2400"/>
              <a:ext cx="104" cy="222"/>
            </a:xfrm>
            <a:custGeom>
              <a:avLst/>
              <a:gdLst>
                <a:gd name="T0" fmla="*/ 104 w 104"/>
                <a:gd name="T1" fmla="*/ 0 h 222"/>
                <a:gd name="T2" fmla="*/ 40 w 104"/>
                <a:gd name="T3" fmla="*/ 56 h 222"/>
                <a:gd name="T4" fmla="*/ 24 w 104"/>
                <a:gd name="T5" fmla="*/ 100 h 222"/>
                <a:gd name="T6" fmla="*/ 0 w 104"/>
                <a:gd name="T7" fmla="*/ 160 h 222"/>
                <a:gd name="T8" fmla="*/ 20 w 104"/>
                <a:gd name="T9" fmla="*/ 222 h 222"/>
                <a:gd name="T10" fmla="*/ 0 60000 65536"/>
                <a:gd name="T11" fmla="*/ 0 60000 65536"/>
                <a:gd name="T12" fmla="*/ 0 60000 65536"/>
                <a:gd name="T13" fmla="*/ 0 60000 65536"/>
                <a:gd name="T14" fmla="*/ 0 60000 65536"/>
                <a:gd name="T15" fmla="*/ 0 w 104"/>
                <a:gd name="T16" fmla="*/ 0 h 222"/>
                <a:gd name="T17" fmla="*/ 104 w 104"/>
                <a:gd name="T18" fmla="*/ 222 h 222"/>
              </a:gdLst>
              <a:ahLst/>
              <a:cxnLst>
                <a:cxn ang="T10">
                  <a:pos x="T0" y="T1"/>
                </a:cxn>
                <a:cxn ang="T11">
                  <a:pos x="T2" y="T3"/>
                </a:cxn>
                <a:cxn ang="T12">
                  <a:pos x="T4" y="T5"/>
                </a:cxn>
                <a:cxn ang="T13">
                  <a:pos x="T6" y="T7"/>
                </a:cxn>
                <a:cxn ang="T14">
                  <a:pos x="T8" y="T9"/>
                </a:cxn>
              </a:cxnLst>
              <a:rect l="T15" t="T16" r="T17" b="T18"/>
              <a:pathLst>
                <a:path w="104" h="222">
                  <a:moveTo>
                    <a:pt x="104" y="0"/>
                  </a:moveTo>
                  <a:lnTo>
                    <a:pt x="40" y="56"/>
                  </a:lnTo>
                  <a:lnTo>
                    <a:pt x="24" y="100"/>
                  </a:lnTo>
                  <a:lnTo>
                    <a:pt x="0" y="160"/>
                  </a:lnTo>
                  <a:lnTo>
                    <a:pt x="20" y="222"/>
                  </a:lnTo>
                </a:path>
              </a:pathLst>
            </a:cu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9" name="Text Box 25"/>
            <p:cNvSpPr txBox="1">
              <a:spLocks noChangeArrowheads="1"/>
            </p:cNvSpPr>
            <p:nvPr/>
          </p:nvSpPr>
          <p:spPr bwMode="auto">
            <a:xfrm>
              <a:off x="4659" y="2224"/>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sym typeface="Symbol" pitchFamily="18" charset="2"/>
                </a:rPr>
                <a:t></a:t>
              </a:r>
              <a:endParaRPr lang="en-US" altLang="zh-CN" sz="2800">
                <a:solidFill>
                  <a:schemeClr val="accent2"/>
                </a:solidFill>
              </a:endParaRPr>
            </a:p>
          </p:txBody>
        </p:sp>
      </p:grpSp>
      <p:grpSp>
        <p:nvGrpSpPr>
          <p:cNvPr id="7" name="Group 26"/>
          <p:cNvGrpSpPr>
            <a:grpSpLocks/>
          </p:cNvGrpSpPr>
          <p:nvPr/>
        </p:nvGrpSpPr>
        <p:grpSpPr bwMode="auto">
          <a:xfrm>
            <a:off x="8001000" y="3352800"/>
            <a:ext cx="838200" cy="1447800"/>
            <a:chOff x="5040" y="2112"/>
            <a:chExt cx="528" cy="912"/>
          </a:xfrm>
        </p:grpSpPr>
        <p:sp>
          <p:nvSpPr>
            <p:cNvPr id="18459" name="Line 27"/>
            <p:cNvSpPr>
              <a:spLocks noChangeShapeType="1"/>
            </p:cNvSpPr>
            <p:nvPr/>
          </p:nvSpPr>
          <p:spPr bwMode="auto">
            <a:xfrm>
              <a:off x="5088" y="230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0" name="Freeform 28"/>
            <p:cNvSpPr>
              <a:spLocks/>
            </p:cNvSpPr>
            <p:nvPr/>
          </p:nvSpPr>
          <p:spPr bwMode="auto">
            <a:xfrm>
              <a:off x="5100" y="2340"/>
              <a:ext cx="240" cy="216"/>
            </a:xfrm>
            <a:custGeom>
              <a:avLst/>
              <a:gdLst>
                <a:gd name="T0" fmla="*/ 0 w 240"/>
                <a:gd name="T1" fmla="*/ 216 h 216"/>
                <a:gd name="T2" fmla="*/ 240 w 240"/>
                <a:gd name="T3" fmla="*/ 0 h 216"/>
                <a:gd name="T4" fmla="*/ 0 60000 65536"/>
                <a:gd name="T5" fmla="*/ 0 60000 65536"/>
                <a:gd name="T6" fmla="*/ 0 w 240"/>
                <a:gd name="T7" fmla="*/ 0 h 216"/>
                <a:gd name="T8" fmla="*/ 240 w 240"/>
                <a:gd name="T9" fmla="*/ 216 h 216"/>
              </a:gdLst>
              <a:ahLst/>
              <a:cxnLst>
                <a:cxn ang="T4">
                  <a:pos x="T0" y="T1"/>
                </a:cxn>
                <a:cxn ang="T5">
                  <a:pos x="T2" y="T3"/>
                </a:cxn>
              </a:cxnLst>
              <a:rect l="T6" t="T7" r="T8" b="T9"/>
              <a:pathLst>
                <a:path w="240" h="216">
                  <a:moveTo>
                    <a:pt x="0" y="216"/>
                  </a:moveTo>
                  <a:lnTo>
                    <a:pt x="240"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461" name="Object 29"/>
            <p:cNvGraphicFramePr>
              <a:graphicFrameLocks noChangeAspect="1"/>
            </p:cNvGraphicFramePr>
            <p:nvPr/>
          </p:nvGraphicFramePr>
          <p:xfrm>
            <a:off x="5393" y="2160"/>
            <a:ext cx="175" cy="204"/>
          </p:xfrm>
          <a:graphic>
            <a:graphicData uri="http://schemas.openxmlformats.org/presentationml/2006/ole">
              <mc:AlternateContent xmlns:mc="http://schemas.openxmlformats.org/markup-compatibility/2006">
                <mc:Choice xmlns:v="urn:schemas-microsoft-com:vml" Requires="v">
                  <p:oleObj name="公式" r:id="rId8" imgW="164957" imgH="190335" progId="Equation.3">
                    <p:embed/>
                  </p:oleObj>
                </mc:Choice>
                <mc:Fallback>
                  <p:oleObj name="公式" r:id="rId8" imgW="164957" imgH="190335"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3" y="2160"/>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2" name="Text Box 30"/>
            <p:cNvSpPr txBox="1">
              <a:spLocks noChangeArrowheads="1"/>
            </p:cNvSpPr>
            <p:nvPr/>
          </p:nvSpPr>
          <p:spPr bwMode="auto">
            <a:xfrm>
              <a:off x="5040" y="2112"/>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sym typeface="Symbol" pitchFamily="18" charset="2"/>
                </a:rPr>
                <a:t></a:t>
              </a:r>
              <a:endParaRPr lang="en-US" altLang="zh-CN" sz="2800">
                <a:solidFill>
                  <a:schemeClr val="accent2"/>
                </a:solidFill>
              </a:endParaRPr>
            </a:p>
          </p:txBody>
        </p:sp>
        <p:sp>
          <p:nvSpPr>
            <p:cNvPr id="18463" name="Freeform 31"/>
            <p:cNvSpPr>
              <a:spLocks/>
            </p:cNvSpPr>
            <p:nvPr/>
          </p:nvSpPr>
          <p:spPr bwMode="auto">
            <a:xfrm>
              <a:off x="5092" y="2452"/>
              <a:ext cx="104" cy="24"/>
            </a:xfrm>
            <a:custGeom>
              <a:avLst/>
              <a:gdLst>
                <a:gd name="T0" fmla="*/ 0 w 104"/>
                <a:gd name="T1" fmla="*/ 12 h 24"/>
                <a:gd name="T2" fmla="*/ 48 w 104"/>
                <a:gd name="T3" fmla="*/ 0 h 24"/>
                <a:gd name="T4" fmla="*/ 104 w 104"/>
                <a:gd name="T5" fmla="*/ 24 h 24"/>
                <a:gd name="T6" fmla="*/ 0 60000 65536"/>
                <a:gd name="T7" fmla="*/ 0 60000 65536"/>
                <a:gd name="T8" fmla="*/ 0 60000 65536"/>
                <a:gd name="T9" fmla="*/ 0 w 104"/>
                <a:gd name="T10" fmla="*/ 0 h 24"/>
                <a:gd name="T11" fmla="*/ 104 w 104"/>
                <a:gd name="T12" fmla="*/ 24 h 24"/>
              </a:gdLst>
              <a:ahLst/>
              <a:cxnLst>
                <a:cxn ang="T6">
                  <a:pos x="T0" y="T1"/>
                </a:cxn>
                <a:cxn ang="T7">
                  <a:pos x="T2" y="T3"/>
                </a:cxn>
                <a:cxn ang="T8">
                  <a:pos x="T4" y="T5"/>
                </a:cxn>
              </a:cxnLst>
              <a:rect l="T9" t="T10" r="T11" b="T12"/>
              <a:pathLst>
                <a:path w="104" h="24">
                  <a:moveTo>
                    <a:pt x="0" y="12"/>
                  </a:moveTo>
                  <a:lnTo>
                    <a:pt x="48" y="0"/>
                  </a:lnTo>
                  <a:lnTo>
                    <a:pt x="104" y="24"/>
                  </a:lnTo>
                </a:path>
              </a:pathLst>
            </a:cu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87424" name="Text Box 32"/>
          <p:cNvSpPr txBox="1">
            <a:spLocks noChangeArrowheads="1"/>
          </p:cNvSpPr>
          <p:nvPr/>
        </p:nvSpPr>
        <p:spPr bwMode="auto">
          <a:xfrm>
            <a:off x="2981325" y="2098675"/>
            <a:ext cx="245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dF</a:t>
            </a:r>
            <a:r>
              <a:rPr lang="en-US" altLang="zh-CN" sz="2800" baseline="-25000">
                <a:solidFill>
                  <a:schemeClr val="accent2"/>
                </a:solidFill>
              </a:rPr>
              <a:t>Z </a:t>
            </a:r>
            <a:r>
              <a:rPr lang="en-US" altLang="zh-CN" sz="2800">
                <a:solidFill>
                  <a:schemeClr val="accent2"/>
                </a:solidFill>
              </a:rPr>
              <a:t>= </a:t>
            </a:r>
            <a:r>
              <a:rPr lang="en-US" altLang="zh-CN" sz="2800" i="1">
                <a:solidFill>
                  <a:schemeClr val="accent2"/>
                </a:solidFill>
              </a:rPr>
              <a:t>dF </a:t>
            </a:r>
            <a:r>
              <a:rPr lang="en-US" altLang="zh-CN" sz="2800">
                <a:solidFill>
                  <a:schemeClr val="accent2"/>
                </a:solidFill>
              </a:rPr>
              <a:t>sin</a:t>
            </a:r>
            <a:r>
              <a:rPr lang="en-US" altLang="zh-CN" sz="2800" i="1">
                <a:solidFill>
                  <a:schemeClr val="accent2"/>
                </a:solidFill>
                <a:sym typeface="Symbol" pitchFamily="18" charset="2"/>
              </a:rPr>
              <a:t></a:t>
            </a:r>
            <a:endParaRPr lang="en-US" altLang="zh-CN" sz="2800">
              <a:solidFill>
                <a:schemeClr val="accent2"/>
              </a:solidFill>
            </a:endParaRPr>
          </a:p>
        </p:txBody>
      </p:sp>
      <p:graphicFrame>
        <p:nvGraphicFramePr>
          <p:cNvPr id="187425" name="Object 33"/>
          <p:cNvGraphicFramePr>
            <a:graphicFrameLocks noChangeAspect="1"/>
          </p:cNvGraphicFramePr>
          <p:nvPr/>
        </p:nvGraphicFramePr>
        <p:xfrm>
          <a:off x="406400" y="3001963"/>
          <a:ext cx="4114800" cy="987425"/>
        </p:xfrm>
        <a:graphic>
          <a:graphicData uri="http://schemas.openxmlformats.org/presentationml/2006/ole">
            <mc:AlternateContent xmlns:mc="http://schemas.openxmlformats.org/markup-compatibility/2006">
              <mc:Choice xmlns:v="urn:schemas-microsoft-com:vml" Requires="v">
                <p:oleObj name="公式" r:id="rId9" imgW="1790700" imgH="406400" progId="Equation.3">
                  <p:embed/>
                </p:oleObj>
              </mc:Choice>
              <mc:Fallback>
                <p:oleObj name="公式" r:id="rId9" imgW="1790700" imgH="4064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400" y="3001963"/>
                        <a:ext cx="41148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6" name="Object 34"/>
          <p:cNvGraphicFramePr>
            <a:graphicFrameLocks noChangeAspect="1"/>
          </p:cNvGraphicFramePr>
          <p:nvPr/>
        </p:nvGraphicFramePr>
        <p:xfrm>
          <a:off x="711200" y="3762375"/>
          <a:ext cx="2895600" cy="1217613"/>
        </p:xfrm>
        <a:graphic>
          <a:graphicData uri="http://schemas.openxmlformats.org/presentationml/2006/ole">
            <mc:AlternateContent xmlns:mc="http://schemas.openxmlformats.org/markup-compatibility/2006">
              <mc:Choice xmlns:v="urn:schemas-microsoft-com:vml" Requires="v">
                <p:oleObj name="公式" r:id="rId11" imgW="876300" imgH="469900" progId="Equation.3">
                  <p:embed/>
                </p:oleObj>
              </mc:Choice>
              <mc:Fallback>
                <p:oleObj name="公式" r:id="rId11" imgW="876300" imgH="469900"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1200" y="3762375"/>
                        <a:ext cx="2895600"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7" name="Object 35"/>
          <p:cNvGraphicFramePr>
            <a:graphicFrameLocks noChangeAspect="1"/>
          </p:cNvGraphicFramePr>
          <p:nvPr/>
        </p:nvGraphicFramePr>
        <p:xfrm>
          <a:off x="711200" y="5132388"/>
          <a:ext cx="3022600" cy="457200"/>
        </p:xfrm>
        <a:graphic>
          <a:graphicData uri="http://schemas.openxmlformats.org/presentationml/2006/ole">
            <mc:AlternateContent xmlns:mc="http://schemas.openxmlformats.org/markup-compatibility/2006">
              <mc:Choice xmlns:v="urn:schemas-microsoft-com:vml" Requires="v">
                <p:oleObj name="公式" r:id="rId13" imgW="914003" imgH="177723" progId="Equation.3">
                  <p:embed/>
                </p:oleObj>
              </mc:Choice>
              <mc:Fallback>
                <p:oleObj name="公式" r:id="rId13" imgW="914003" imgH="177723"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200" y="5132388"/>
                        <a:ext cx="3022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28" name="Object 36"/>
          <p:cNvGraphicFramePr>
            <a:graphicFrameLocks noChangeAspect="1"/>
          </p:cNvGraphicFramePr>
          <p:nvPr/>
        </p:nvGraphicFramePr>
        <p:xfrm>
          <a:off x="406400" y="2130425"/>
          <a:ext cx="2057400" cy="487363"/>
        </p:xfrm>
        <a:graphic>
          <a:graphicData uri="http://schemas.openxmlformats.org/presentationml/2006/ole">
            <mc:AlternateContent xmlns:mc="http://schemas.openxmlformats.org/markup-compatibility/2006">
              <mc:Choice xmlns:v="urn:schemas-microsoft-com:vml" Requires="v">
                <p:oleObj name="公式" r:id="rId15" imgW="850531" imgH="203112" progId="Equation.3">
                  <p:embed/>
                </p:oleObj>
              </mc:Choice>
              <mc:Fallback>
                <p:oleObj name="公式" r:id="rId15" imgW="850531" imgH="203112"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400" y="2130425"/>
                        <a:ext cx="2057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37"/>
          <p:cNvGrpSpPr>
            <a:grpSpLocks/>
          </p:cNvGrpSpPr>
          <p:nvPr/>
        </p:nvGrpSpPr>
        <p:grpSpPr bwMode="auto">
          <a:xfrm>
            <a:off x="7937500" y="4051300"/>
            <a:ext cx="215900" cy="215900"/>
            <a:chOff x="3002" y="1202"/>
            <a:chExt cx="136" cy="136"/>
          </a:xfrm>
        </p:grpSpPr>
        <p:sp>
          <p:nvSpPr>
            <p:cNvPr id="18457" name="Oval 38"/>
            <p:cNvSpPr>
              <a:spLocks noChangeArrowheads="1"/>
            </p:cNvSpPr>
            <p:nvPr/>
          </p:nvSpPr>
          <p:spPr bwMode="auto">
            <a:xfrm>
              <a:off x="3048" y="1248"/>
              <a:ext cx="45" cy="45"/>
            </a:xfrm>
            <a:prstGeom prst="ellipse">
              <a:avLst/>
            </a:prstGeom>
            <a:solidFill>
              <a:srgbClr val="000000"/>
            </a:solidFill>
            <a:ln w="38100">
              <a:solidFill>
                <a:srgbClr val="CC3300"/>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8458" name="Oval 39"/>
            <p:cNvSpPr>
              <a:spLocks noChangeArrowheads="1"/>
            </p:cNvSpPr>
            <p:nvPr/>
          </p:nvSpPr>
          <p:spPr bwMode="auto">
            <a:xfrm>
              <a:off x="3002" y="1202"/>
              <a:ext cx="136" cy="136"/>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187432" name="Text Box 40"/>
          <p:cNvSpPr txBox="1">
            <a:spLocks noChangeArrowheads="1"/>
          </p:cNvSpPr>
          <p:nvPr/>
        </p:nvSpPr>
        <p:spPr bwMode="auto">
          <a:xfrm>
            <a:off x="385763" y="5913438"/>
            <a:ext cx="2684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方向：竖直向上</a:t>
            </a:r>
          </a:p>
        </p:txBody>
      </p:sp>
      <p:sp>
        <p:nvSpPr>
          <p:cNvPr id="18447" name="Text Box 41"/>
          <p:cNvSpPr txBox="1">
            <a:spLocks noChangeArrowheads="1"/>
          </p:cNvSpPr>
          <p:nvPr/>
        </p:nvSpPr>
        <p:spPr bwMode="auto">
          <a:xfrm>
            <a:off x="830263" y="15319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sym typeface="Symbol" pitchFamily="18" charset="2"/>
              </a:rPr>
              <a:t>解：</a:t>
            </a:r>
          </a:p>
        </p:txBody>
      </p:sp>
      <p:grpSp>
        <p:nvGrpSpPr>
          <p:cNvPr id="9" name="Group 42"/>
          <p:cNvGrpSpPr>
            <a:grpSpLocks/>
          </p:cNvGrpSpPr>
          <p:nvPr/>
        </p:nvGrpSpPr>
        <p:grpSpPr bwMode="auto">
          <a:xfrm>
            <a:off x="5181600" y="2286000"/>
            <a:ext cx="3124200" cy="3886200"/>
            <a:chOff x="3264" y="1440"/>
            <a:chExt cx="1968" cy="2448"/>
          </a:xfrm>
        </p:grpSpPr>
        <p:sp>
          <p:nvSpPr>
            <p:cNvPr id="18449" name="Line 43"/>
            <p:cNvSpPr>
              <a:spLocks noChangeShapeType="1"/>
            </p:cNvSpPr>
            <p:nvPr/>
          </p:nvSpPr>
          <p:spPr bwMode="auto">
            <a:xfrm flipV="1">
              <a:off x="4296" y="1632"/>
              <a:ext cx="0" cy="912"/>
            </a:xfrm>
            <a:prstGeom prst="line">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Text Box 44"/>
            <p:cNvSpPr txBox="1">
              <a:spLocks noChangeArrowheads="1"/>
            </p:cNvSpPr>
            <p:nvPr/>
          </p:nvSpPr>
          <p:spPr bwMode="auto">
            <a:xfrm>
              <a:off x="4320" y="144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Z</a:t>
              </a:r>
            </a:p>
          </p:txBody>
        </p:sp>
        <p:sp>
          <p:nvSpPr>
            <p:cNvPr id="18451" name="Oval 45"/>
            <p:cNvSpPr>
              <a:spLocks noChangeArrowheads="1"/>
            </p:cNvSpPr>
            <p:nvPr/>
          </p:nvSpPr>
          <p:spPr bwMode="auto">
            <a:xfrm>
              <a:off x="3504" y="2448"/>
              <a:ext cx="1488" cy="336"/>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8452" name="Freeform 46"/>
            <p:cNvSpPr>
              <a:spLocks/>
            </p:cNvSpPr>
            <p:nvPr/>
          </p:nvSpPr>
          <p:spPr bwMode="auto">
            <a:xfrm>
              <a:off x="3936" y="2784"/>
              <a:ext cx="132" cy="4"/>
            </a:xfrm>
            <a:custGeom>
              <a:avLst/>
              <a:gdLst>
                <a:gd name="T0" fmla="*/ 132 w 132"/>
                <a:gd name="T1" fmla="*/ 4 h 4"/>
                <a:gd name="T2" fmla="*/ 0 w 132"/>
                <a:gd name="T3" fmla="*/ 0 h 4"/>
                <a:gd name="T4" fmla="*/ 0 60000 65536"/>
                <a:gd name="T5" fmla="*/ 0 60000 65536"/>
                <a:gd name="T6" fmla="*/ 0 w 132"/>
                <a:gd name="T7" fmla="*/ 0 h 4"/>
                <a:gd name="T8" fmla="*/ 132 w 132"/>
                <a:gd name="T9" fmla="*/ 4 h 4"/>
              </a:gdLst>
              <a:ahLst/>
              <a:cxnLst>
                <a:cxn ang="T4">
                  <a:pos x="T0" y="T1"/>
                </a:cxn>
                <a:cxn ang="T5">
                  <a:pos x="T2" y="T3"/>
                </a:cxn>
              </a:cxnLst>
              <a:rect l="T6" t="T7" r="T8" b="T9"/>
              <a:pathLst>
                <a:path w="132" h="4">
                  <a:moveTo>
                    <a:pt x="132" y="4"/>
                  </a:moveTo>
                  <a:lnTo>
                    <a:pt x="0" y="0"/>
                  </a:lnTo>
                </a:path>
              </a:pathLst>
            </a:custGeom>
            <a:noFill/>
            <a:ln w="38100">
              <a:solidFill>
                <a:schemeClr val="accent2"/>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7439" name="AutoShape 47"/>
            <p:cNvSpPr>
              <a:spLocks noChangeArrowheads="1"/>
            </p:cNvSpPr>
            <p:nvPr/>
          </p:nvSpPr>
          <p:spPr bwMode="auto">
            <a:xfrm>
              <a:off x="4032" y="3120"/>
              <a:ext cx="528" cy="768"/>
            </a:xfrm>
            <a:prstGeom prst="can">
              <a:avLst>
                <a:gd name="adj" fmla="val 36364"/>
              </a:avLst>
            </a:prstGeom>
            <a:gradFill rotWithShape="0">
              <a:gsLst>
                <a:gs pos="0">
                  <a:srgbClr val="FF99FF"/>
                </a:gs>
                <a:gs pos="50000">
                  <a:schemeClr val="accent2"/>
                </a:gs>
                <a:gs pos="100000">
                  <a:srgbClr val="FF99FF"/>
                </a:gs>
              </a:gsLst>
              <a:lin ang="0" scaled="1"/>
            </a:gradFill>
            <a:ln w="9525">
              <a:solidFill>
                <a:schemeClr val="tx1"/>
              </a:solidFill>
              <a:round/>
              <a:headEnd/>
              <a:tailEnd/>
            </a:ln>
            <a:effectLst/>
          </p:spPr>
          <p:txBody>
            <a:bodyPr wrap="none" anchor="ctr"/>
            <a:lstStyle/>
            <a:p>
              <a:pPr>
                <a:defRPr/>
              </a:pPr>
              <a:endParaRPr lang="en-US"/>
            </a:p>
          </p:txBody>
        </p:sp>
        <p:sp>
          <p:nvSpPr>
            <p:cNvPr id="18454" name="Text Box 48"/>
            <p:cNvSpPr txBox="1">
              <a:spLocks noChangeArrowheads="1"/>
            </p:cNvSpPr>
            <p:nvPr/>
          </p:nvSpPr>
          <p:spPr bwMode="auto">
            <a:xfrm>
              <a:off x="4176" y="342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FFFF00"/>
                  </a:solidFill>
                </a:rPr>
                <a:t>N</a:t>
              </a:r>
            </a:p>
          </p:txBody>
        </p:sp>
        <p:sp>
          <p:nvSpPr>
            <p:cNvPr id="18455" name="Freeform 49"/>
            <p:cNvSpPr>
              <a:spLocks/>
            </p:cNvSpPr>
            <p:nvPr/>
          </p:nvSpPr>
          <p:spPr bwMode="auto">
            <a:xfrm>
              <a:off x="4440" y="2448"/>
              <a:ext cx="792" cy="768"/>
            </a:xfrm>
            <a:custGeom>
              <a:avLst/>
              <a:gdLst>
                <a:gd name="T0" fmla="*/ 0 w 792"/>
                <a:gd name="T1" fmla="*/ 768 h 768"/>
                <a:gd name="T2" fmla="*/ 132 w 792"/>
                <a:gd name="T3" fmla="*/ 540 h 768"/>
                <a:gd name="T4" fmla="*/ 792 w 792"/>
                <a:gd name="T5" fmla="*/ 0 h 768"/>
                <a:gd name="T6" fmla="*/ 0 60000 65536"/>
                <a:gd name="T7" fmla="*/ 0 60000 65536"/>
                <a:gd name="T8" fmla="*/ 0 60000 65536"/>
                <a:gd name="T9" fmla="*/ 0 w 792"/>
                <a:gd name="T10" fmla="*/ 0 h 768"/>
                <a:gd name="T11" fmla="*/ 792 w 792"/>
                <a:gd name="T12" fmla="*/ 768 h 768"/>
              </a:gdLst>
              <a:ahLst/>
              <a:cxnLst>
                <a:cxn ang="T6">
                  <a:pos x="T0" y="T1"/>
                </a:cxn>
                <a:cxn ang="T7">
                  <a:pos x="T2" y="T3"/>
                </a:cxn>
                <a:cxn ang="T8">
                  <a:pos x="T4" y="T5"/>
                </a:cxn>
              </a:cxnLst>
              <a:rect l="T9" t="T10" r="T11" b="T12"/>
              <a:pathLst>
                <a:path w="792" h="768">
                  <a:moveTo>
                    <a:pt x="0" y="768"/>
                  </a:moveTo>
                  <a:cubicBezTo>
                    <a:pt x="22" y="730"/>
                    <a:pt x="0" y="668"/>
                    <a:pt x="132" y="540"/>
                  </a:cubicBezTo>
                  <a:cubicBezTo>
                    <a:pt x="264" y="412"/>
                    <a:pt x="655" y="112"/>
                    <a:pt x="79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6" name="Freeform 50"/>
            <p:cNvSpPr>
              <a:spLocks/>
            </p:cNvSpPr>
            <p:nvPr/>
          </p:nvSpPr>
          <p:spPr bwMode="auto">
            <a:xfrm>
              <a:off x="3264" y="2448"/>
              <a:ext cx="852" cy="798"/>
            </a:xfrm>
            <a:custGeom>
              <a:avLst/>
              <a:gdLst>
                <a:gd name="T0" fmla="*/ 852 w 852"/>
                <a:gd name="T1" fmla="*/ 798 h 798"/>
                <a:gd name="T2" fmla="*/ 660 w 852"/>
                <a:gd name="T3" fmla="*/ 540 h 798"/>
                <a:gd name="T4" fmla="*/ 0 w 852"/>
                <a:gd name="T5" fmla="*/ 0 h 798"/>
                <a:gd name="T6" fmla="*/ 0 60000 65536"/>
                <a:gd name="T7" fmla="*/ 0 60000 65536"/>
                <a:gd name="T8" fmla="*/ 0 60000 65536"/>
                <a:gd name="T9" fmla="*/ 0 w 852"/>
                <a:gd name="T10" fmla="*/ 0 h 798"/>
                <a:gd name="T11" fmla="*/ 852 w 852"/>
                <a:gd name="T12" fmla="*/ 798 h 798"/>
              </a:gdLst>
              <a:ahLst/>
              <a:cxnLst>
                <a:cxn ang="T6">
                  <a:pos x="T0" y="T1"/>
                </a:cxn>
                <a:cxn ang="T7">
                  <a:pos x="T2" y="T3"/>
                </a:cxn>
                <a:cxn ang="T8">
                  <a:pos x="T4" y="T5"/>
                </a:cxn>
              </a:cxnLst>
              <a:rect l="T9" t="T10" r="T11" b="T12"/>
              <a:pathLst>
                <a:path w="852" h="798">
                  <a:moveTo>
                    <a:pt x="852" y="798"/>
                  </a:moveTo>
                  <a:cubicBezTo>
                    <a:pt x="821" y="755"/>
                    <a:pt x="802" y="673"/>
                    <a:pt x="660" y="540"/>
                  </a:cubicBezTo>
                  <a:cubicBezTo>
                    <a:pt x="518" y="407"/>
                    <a:pt x="137" y="112"/>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74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742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8742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8742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8742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7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24" grpId="0" autoUpdateAnimBg="0"/>
      <p:bldP spid="1874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磁流体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2" descr="磁流体船"/>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08050"/>
            <a:ext cx="91440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1" name="Oval 3"/>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vertical)">
                                      <p:cBhvr>
                                        <p:cTn id="7"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descr="电磁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3" name="Picture 5" descr="电磁炮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51275"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4" name="Picture 6" descr="电磁炮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063" y="3789363"/>
            <a:ext cx="2166937"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6" name="Oval 8"/>
          <p:cNvSpPr>
            <a:spLocks noChangeArrowheads="1"/>
          </p:cNvSpPr>
          <p:nvPr/>
        </p:nvSpPr>
        <p:spPr bwMode="auto">
          <a:xfrm flipV="1">
            <a:off x="1476375" y="3860800"/>
            <a:ext cx="304800" cy="304800"/>
          </a:xfrm>
          <a:prstGeom prst="ellipse">
            <a:avLst/>
          </a:prstGeom>
          <a:gradFill rotWithShape="0">
            <a:gsLst>
              <a:gs pos="0">
                <a:srgbClr val="FF0000"/>
              </a:gs>
              <a:gs pos="100000">
                <a:srgbClr val="870000"/>
              </a:gs>
            </a:gsLst>
            <a:path path="shape">
              <a:fillToRect l="50000" t="50000" r="50000" b="50000"/>
            </a:path>
          </a:gra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7" name="组合 6"/>
          <p:cNvGrpSpPr/>
          <p:nvPr/>
        </p:nvGrpSpPr>
        <p:grpSpPr>
          <a:xfrm>
            <a:off x="5910932" y="2780928"/>
            <a:ext cx="1397372" cy="1512168"/>
            <a:chOff x="5910932" y="2780928"/>
            <a:chExt cx="1397372" cy="1512168"/>
          </a:xfrm>
        </p:grpSpPr>
        <p:cxnSp>
          <p:nvCxnSpPr>
            <p:cNvPr id="3" name="直接箭头连接符 2"/>
            <p:cNvCxnSpPr/>
            <p:nvPr/>
          </p:nvCxnSpPr>
          <p:spPr bwMode="auto">
            <a:xfrm>
              <a:off x="5910932" y="2780928"/>
              <a:ext cx="0" cy="1512168"/>
            </a:xfrm>
            <a:prstGeom prst="straightConnector1">
              <a:avLst/>
            </a:prstGeom>
            <a:noFill/>
            <a:ln w="57150" cap="flat" cmpd="sng" algn="ctr">
              <a:solidFill>
                <a:srgbClr val="0000FF"/>
              </a:solidFill>
              <a:prstDash val="solid"/>
              <a:round/>
              <a:headEnd type="none" w="med" len="med"/>
              <a:tailEnd type="arrow"/>
            </a:ln>
            <a:effectLst/>
          </p:spPr>
        </p:cxnSp>
        <p:cxnSp>
          <p:nvCxnSpPr>
            <p:cNvPr id="9" name="直接箭头连接符 8"/>
            <p:cNvCxnSpPr/>
            <p:nvPr/>
          </p:nvCxnSpPr>
          <p:spPr bwMode="auto">
            <a:xfrm>
              <a:off x="5940152" y="2780928"/>
              <a:ext cx="792088" cy="504056"/>
            </a:xfrm>
            <a:prstGeom prst="straightConnector1">
              <a:avLst/>
            </a:prstGeom>
            <a:noFill/>
            <a:ln w="57150" cap="flat" cmpd="sng" algn="ctr">
              <a:solidFill>
                <a:srgbClr val="CC3300"/>
              </a:solidFill>
              <a:prstDash val="solid"/>
              <a:round/>
              <a:headEnd type="none" w="med" len="med"/>
              <a:tailEnd type="arrow"/>
            </a:ln>
            <a:effectLst/>
          </p:spPr>
        </p:cxnSp>
        <p:sp>
          <p:nvSpPr>
            <p:cNvPr id="6" name="TextBox 5"/>
            <p:cNvSpPr txBox="1"/>
            <p:nvPr/>
          </p:nvSpPr>
          <p:spPr>
            <a:xfrm>
              <a:off x="6660232" y="2852936"/>
              <a:ext cx="648072" cy="707886"/>
            </a:xfrm>
            <a:prstGeom prst="rect">
              <a:avLst/>
            </a:prstGeom>
            <a:noFill/>
          </p:spPr>
          <p:txBody>
            <a:bodyPr wrap="square" rtlCol="0">
              <a:spAutoFit/>
            </a:bodyPr>
            <a:lstStyle/>
            <a:p>
              <a:r>
                <a:rPr lang="en-US" altLang="zh-CN" sz="4000" dirty="0">
                  <a:solidFill>
                    <a:srgbClr val="FF0000"/>
                  </a:solidFill>
                </a:rPr>
                <a:t>I</a:t>
              </a:r>
              <a:endParaRPr lang="zh-CN" altLang="en-US" sz="4000" dirty="0">
                <a:solidFill>
                  <a:srgbClr val="FF0000"/>
                </a:solidFill>
              </a:endParaRPr>
            </a:p>
          </p:txBody>
        </p:sp>
      </p:grpSp>
      <p:sp>
        <p:nvSpPr>
          <p:cNvPr id="2" name="文本框 1"/>
          <p:cNvSpPr txBox="1"/>
          <p:nvPr/>
        </p:nvSpPr>
        <p:spPr>
          <a:xfrm>
            <a:off x="2118512" y="2622103"/>
            <a:ext cx="1656184" cy="461665"/>
          </a:xfrm>
          <a:prstGeom prst="rect">
            <a:avLst/>
          </a:prstGeom>
          <a:noFill/>
        </p:spPr>
        <p:txBody>
          <a:bodyPr wrap="square" rtlCol="0">
            <a:spAutoFit/>
          </a:bodyPr>
          <a:lstStyle/>
          <a:p>
            <a:r>
              <a:rPr lang="zh-CN" altLang="en-US" dirty="0">
                <a:solidFill>
                  <a:srgbClr val="0000FF"/>
                </a:solidFill>
              </a:rPr>
              <a:t>磁场方向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box(in)">
                                      <p:cBhvr>
                                        <p:cTn id="7" dur="500"/>
                                        <p:tgtEl>
                                          <p:spTgt spid="12493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4936"/>
                                        </p:tgtEl>
                                        <p:attrNameLst>
                                          <p:attrName>style.visibility</p:attrName>
                                        </p:attrNameLst>
                                      </p:cBhvr>
                                      <p:to>
                                        <p:strVal val="visible"/>
                                      </p:to>
                                    </p:set>
                                    <p:animEffect transition="in" filter="blinds(horizontal)">
                                      <p:cBhvr>
                                        <p:cTn id="16" dur="500"/>
                                        <p:tgtEl>
                                          <p:spTgt spid="1249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1" nodeType="clickEffect">
                                  <p:stCondLst>
                                    <p:cond delay="0"/>
                                  </p:stCondLst>
                                  <p:childTnLst>
                                    <p:animMotion origin="layout" path="M 5E-6 4.81481E-6 C 0.05973 -0.02223 0.29028 -0.11366 0.35695 -0.13843 C 0.37136 -0.14098 0.38369 -0.15 0.40001 -0.14885 C 0.41632 -0.14769 0.43403 -0.13149 0.43351 -0.11737 C 0.43299 -0.10325 0.43334 -0.09375 0.43334 -0.09329 C 0.43334 -0.09283 0.42344 -0.07477 0.41945 -0.07408 C 0.34896 -0.04445 0.0783 0.0581 0.01007 0.08449 " pathEditMode="relative" rAng="0" ptsTypes="ffsssff">
                                      <p:cBhvr>
                                        <p:cTn id="20" dur="2000" fill="hold"/>
                                        <p:tgtEl>
                                          <p:spTgt spid="124936"/>
                                        </p:tgtEl>
                                        <p:attrNameLst>
                                          <p:attrName>ppt_x</p:attrName>
                                          <p:attrName>ppt_y</p:attrName>
                                        </p:attrNameLst>
                                      </p:cBhvr>
                                      <p:rCtr x="21701" y="-3287"/>
                                    </p:animMotion>
                                  </p:childTnLst>
                                </p:cTn>
                              </p:par>
                            </p:childTnLst>
                          </p:cTn>
                        </p:par>
                        <p:par>
                          <p:cTn id="21" fill="hold" nodeType="afterGroup">
                            <p:stCondLst>
                              <p:cond delay="2000"/>
                            </p:stCondLst>
                            <p:childTnLst>
                              <p:par>
                                <p:cTn id="22" presetID="1" presetClass="exit" presetSubtype="0" fill="hold" grpId="2" nodeType="afterEffect">
                                  <p:stCondLst>
                                    <p:cond delay="0"/>
                                  </p:stCondLst>
                                  <p:childTnLst>
                                    <p:set>
                                      <p:cBhvr>
                                        <p:cTn id="23" dur="1" fill="hold">
                                          <p:stCondLst>
                                            <p:cond delay="0"/>
                                          </p:stCondLst>
                                        </p:cTn>
                                        <p:tgtEl>
                                          <p:spTgt spid="124936"/>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124933"/>
                                        </p:tgtEl>
                                        <p:attrNameLst>
                                          <p:attrName>style.visibility</p:attrName>
                                        </p:attrNameLst>
                                      </p:cBhvr>
                                      <p:to>
                                        <p:strVal val="visible"/>
                                      </p:to>
                                    </p:set>
                                    <p:anim calcmode="lin" valueType="num">
                                      <p:cBhvr>
                                        <p:cTn id="28" dur="500" fill="hold"/>
                                        <p:tgtEl>
                                          <p:spTgt spid="124933"/>
                                        </p:tgtEl>
                                        <p:attrNameLst>
                                          <p:attrName>ppt_w</p:attrName>
                                        </p:attrNameLst>
                                      </p:cBhvr>
                                      <p:tavLst>
                                        <p:tav tm="0">
                                          <p:val>
                                            <p:fltVal val="0"/>
                                          </p:val>
                                        </p:tav>
                                        <p:tav tm="100000">
                                          <p:val>
                                            <p:strVal val="#ppt_w"/>
                                          </p:val>
                                        </p:tav>
                                      </p:tavLst>
                                    </p:anim>
                                    <p:anim calcmode="lin" valueType="num">
                                      <p:cBhvr>
                                        <p:cTn id="29" dur="500" fill="hold"/>
                                        <p:tgtEl>
                                          <p:spTgt spid="124933"/>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124934"/>
                                        </p:tgtEl>
                                        <p:attrNameLst>
                                          <p:attrName>style.visibility</p:attrName>
                                        </p:attrNameLst>
                                      </p:cBhvr>
                                      <p:to>
                                        <p:strVal val="visible"/>
                                      </p:to>
                                    </p:set>
                                    <p:anim calcmode="lin" valueType="num">
                                      <p:cBhvr>
                                        <p:cTn id="32" dur="500" fill="hold"/>
                                        <p:tgtEl>
                                          <p:spTgt spid="124934"/>
                                        </p:tgtEl>
                                        <p:attrNameLst>
                                          <p:attrName>ppt_w</p:attrName>
                                        </p:attrNameLst>
                                      </p:cBhvr>
                                      <p:tavLst>
                                        <p:tav tm="0">
                                          <p:val>
                                            <p:fltVal val="0"/>
                                          </p:val>
                                        </p:tav>
                                        <p:tav tm="100000">
                                          <p:val>
                                            <p:strVal val="#ppt_w"/>
                                          </p:val>
                                        </p:tav>
                                      </p:tavLst>
                                    </p:anim>
                                    <p:anim calcmode="lin" valueType="num">
                                      <p:cBhvr>
                                        <p:cTn id="33" dur="500" fill="hold"/>
                                        <p:tgtEl>
                                          <p:spTgt spid="1249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animBg="1"/>
      <p:bldP spid="124936" grpId="1" animBg="1"/>
      <p:bldP spid="124936" grpId="2"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1370013" y="0"/>
            <a:ext cx="7773987" cy="674688"/>
          </a:xfrm>
        </p:spPr>
        <p:txBody>
          <a:bodyPr/>
          <a:lstStyle/>
          <a:p>
            <a:pPr eaLnBrk="1" hangingPunct="1"/>
            <a:r>
              <a:rPr lang="zh-CN" altLang="en-US">
                <a:solidFill>
                  <a:schemeClr val="bg1"/>
                </a:solidFill>
              </a:rPr>
              <a:t>螺线</a:t>
            </a:r>
          </a:p>
        </p:txBody>
      </p:sp>
      <p:sp>
        <p:nvSpPr>
          <p:cNvPr id="3075" name="Arc 3"/>
          <p:cNvSpPr>
            <a:spLocks/>
          </p:cNvSpPr>
          <p:nvPr/>
        </p:nvSpPr>
        <p:spPr bwMode="auto">
          <a:xfrm>
            <a:off x="1300163" y="1377950"/>
            <a:ext cx="1836737" cy="4597400"/>
          </a:xfrm>
          <a:custGeom>
            <a:avLst/>
            <a:gdLst>
              <a:gd name="T0" fmla="*/ 2147483647 w 43200"/>
              <a:gd name="T1" fmla="*/ 0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291"/>
                  <a:pt x="8722" y="897"/>
                  <a:pt x="20000" y="59"/>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291"/>
                  <a:pt x="8722" y="897"/>
                  <a:pt x="20000" y="59"/>
                </a:cubicBezTo>
                <a:lnTo>
                  <a:pt x="21600" y="21600"/>
                </a:lnTo>
                <a:lnTo>
                  <a:pt x="21599" y="0"/>
                </a:lnTo>
                <a:close/>
              </a:path>
            </a:pathLst>
          </a:custGeom>
          <a:noFill/>
          <a:ln w="9525">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6" name="Arc 4"/>
          <p:cNvSpPr>
            <a:spLocks/>
          </p:cNvSpPr>
          <p:nvPr/>
        </p:nvSpPr>
        <p:spPr bwMode="auto">
          <a:xfrm>
            <a:off x="6778625" y="1428750"/>
            <a:ext cx="1836738" cy="4597400"/>
          </a:xfrm>
          <a:custGeom>
            <a:avLst/>
            <a:gdLst>
              <a:gd name="T0" fmla="*/ 2147483647 w 43200"/>
              <a:gd name="T1" fmla="*/ 0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291"/>
                  <a:pt x="8722" y="897"/>
                  <a:pt x="20000" y="59"/>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291"/>
                  <a:pt x="8722" y="897"/>
                  <a:pt x="20000" y="59"/>
                </a:cubicBezTo>
                <a:lnTo>
                  <a:pt x="21600" y="21600"/>
                </a:lnTo>
                <a:lnTo>
                  <a:pt x="2159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7" name="WordArt 5"/>
          <p:cNvSpPr>
            <a:spLocks noChangeArrowheads="1" noChangeShapeType="1" noTextEdit="1"/>
          </p:cNvSpPr>
          <p:nvPr/>
        </p:nvSpPr>
        <p:spPr bwMode="auto">
          <a:xfrm>
            <a:off x="7700963" y="3282950"/>
            <a:ext cx="604837" cy="671513"/>
          </a:xfrm>
          <a:prstGeom prst="rect">
            <a:avLst/>
          </a:prstGeom>
        </p:spPr>
        <p:txBody>
          <a:bodyPr wrap="none" fromWordArt="1">
            <a:prstTxWarp prst="textPlain">
              <a:avLst>
                <a:gd name="adj" fmla="val 50000"/>
              </a:avLst>
            </a:prstTxWarp>
          </a:bodyPr>
          <a:lstStyle/>
          <a:p>
            <a:r>
              <a:rPr lang="en-US" altLang="zh-CN" sz="800" i="1" kern="10">
                <a:ln w="9525">
                  <a:solidFill>
                    <a:srgbClr val="969696"/>
                  </a:solidFill>
                  <a:round/>
                  <a:headEnd/>
                  <a:tailEnd/>
                </a:ln>
                <a:solidFill>
                  <a:srgbClr val="969696"/>
                </a:solidFill>
                <a:latin typeface="Times New Roman"/>
                <a:cs typeface="Times New Roman"/>
              </a:rPr>
              <a:t>B</a:t>
            </a:r>
            <a:endParaRPr lang="zh-CN" altLang="en-US" sz="800" i="1" kern="10">
              <a:ln w="9525">
                <a:solidFill>
                  <a:srgbClr val="969696"/>
                </a:solidFill>
                <a:round/>
                <a:headEnd/>
                <a:tailEnd/>
              </a:ln>
              <a:solidFill>
                <a:srgbClr val="969696"/>
              </a:solidFill>
              <a:latin typeface="Times New Roman"/>
              <a:cs typeface="Times New Roman"/>
            </a:endParaRPr>
          </a:p>
        </p:txBody>
      </p:sp>
      <p:sp>
        <p:nvSpPr>
          <p:cNvPr id="168966" name="Arc 6"/>
          <p:cNvSpPr>
            <a:spLocks/>
          </p:cNvSpPr>
          <p:nvPr/>
        </p:nvSpPr>
        <p:spPr bwMode="auto">
          <a:xfrm>
            <a:off x="2201863" y="1382713"/>
            <a:ext cx="936625" cy="4567237"/>
          </a:xfrm>
          <a:custGeom>
            <a:avLst/>
            <a:gdLst>
              <a:gd name="T0" fmla="*/ 0 w 22077"/>
              <a:gd name="T1" fmla="*/ 2147483647 h 43200"/>
              <a:gd name="T2" fmla="*/ 2147483647 w 22077"/>
              <a:gd name="T3" fmla="*/ 2147483647 h 43200"/>
              <a:gd name="T4" fmla="*/ 2147483647 w 22077"/>
              <a:gd name="T5" fmla="*/ 2147483647 h 43200"/>
              <a:gd name="T6" fmla="*/ 0 60000 65536"/>
              <a:gd name="T7" fmla="*/ 0 60000 65536"/>
              <a:gd name="T8" fmla="*/ 0 60000 65536"/>
              <a:gd name="T9" fmla="*/ 0 w 22077"/>
              <a:gd name="T10" fmla="*/ 0 h 43200"/>
              <a:gd name="T11" fmla="*/ 22077 w 22077"/>
              <a:gd name="T12" fmla="*/ 43200 h 43200"/>
            </a:gdLst>
            <a:ahLst/>
            <a:cxnLst>
              <a:cxn ang="T6">
                <a:pos x="T0" y="T1"/>
              </a:cxn>
              <a:cxn ang="T7">
                <a:pos x="T2" y="T3"/>
              </a:cxn>
              <a:cxn ang="T8">
                <a:pos x="T4" y="T5"/>
              </a:cxn>
            </a:cxnLst>
            <a:rect l="T9" t="T10" r="T11" b="T12"/>
            <a:pathLst>
              <a:path w="22077" h="43200" fill="none" extrusionOk="0">
                <a:moveTo>
                  <a:pt x="0" y="5"/>
                </a:moveTo>
                <a:cubicBezTo>
                  <a:pt x="158" y="1"/>
                  <a:pt x="317" y="-1"/>
                  <a:pt x="477" y="0"/>
                </a:cubicBezTo>
                <a:cubicBezTo>
                  <a:pt x="12406" y="0"/>
                  <a:pt x="22077" y="9670"/>
                  <a:pt x="22077" y="21600"/>
                </a:cubicBezTo>
                <a:cubicBezTo>
                  <a:pt x="22077" y="33507"/>
                  <a:pt x="12441" y="43168"/>
                  <a:pt x="533" y="43199"/>
                </a:cubicBezTo>
              </a:path>
              <a:path w="22077" h="43200" stroke="0" extrusionOk="0">
                <a:moveTo>
                  <a:pt x="0" y="5"/>
                </a:moveTo>
                <a:cubicBezTo>
                  <a:pt x="158" y="1"/>
                  <a:pt x="317" y="-1"/>
                  <a:pt x="477" y="0"/>
                </a:cubicBezTo>
                <a:cubicBezTo>
                  <a:pt x="12406" y="0"/>
                  <a:pt x="22077" y="9670"/>
                  <a:pt x="22077" y="21600"/>
                </a:cubicBezTo>
                <a:cubicBezTo>
                  <a:pt x="22077" y="33507"/>
                  <a:pt x="12441" y="43168"/>
                  <a:pt x="533" y="43199"/>
                </a:cubicBezTo>
                <a:lnTo>
                  <a:pt x="477" y="21600"/>
                </a:lnTo>
                <a:lnTo>
                  <a:pt x="0" y="5"/>
                </a:lnTo>
                <a:close/>
              </a:path>
            </a:pathLst>
          </a:custGeom>
          <a:noFill/>
          <a:ln w="57150">
            <a:solidFill>
              <a:srgbClr val="B2B2B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079" name="Group 7"/>
          <p:cNvGrpSpPr>
            <a:grpSpLocks/>
          </p:cNvGrpSpPr>
          <p:nvPr/>
        </p:nvGrpSpPr>
        <p:grpSpPr bwMode="auto">
          <a:xfrm>
            <a:off x="2068513" y="1384300"/>
            <a:ext cx="6237287" cy="4591050"/>
            <a:chOff x="1204" y="676"/>
            <a:chExt cx="3929" cy="2892"/>
          </a:xfrm>
        </p:grpSpPr>
        <p:sp>
          <p:nvSpPr>
            <p:cNvPr id="3107" name="Line 8"/>
            <p:cNvSpPr>
              <a:spLocks noChangeShapeType="1"/>
            </p:cNvSpPr>
            <p:nvPr/>
          </p:nvSpPr>
          <p:spPr bwMode="auto">
            <a:xfrm flipV="1">
              <a:off x="1209" y="676"/>
              <a:ext cx="3504" cy="0"/>
            </a:xfrm>
            <a:prstGeom prst="line">
              <a:avLst/>
            </a:prstGeom>
            <a:noFill/>
            <a:ln w="571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08" name="Line 9"/>
            <p:cNvSpPr>
              <a:spLocks noChangeShapeType="1"/>
            </p:cNvSpPr>
            <p:nvPr/>
          </p:nvSpPr>
          <p:spPr bwMode="auto">
            <a:xfrm flipV="1">
              <a:off x="1279" y="2150"/>
              <a:ext cx="3343" cy="0"/>
            </a:xfrm>
            <a:prstGeom prst="line">
              <a:avLst/>
            </a:prstGeom>
            <a:noFill/>
            <a:ln w="571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09" name="Line 10"/>
            <p:cNvSpPr>
              <a:spLocks noChangeShapeType="1"/>
            </p:cNvSpPr>
            <p:nvPr/>
          </p:nvSpPr>
          <p:spPr bwMode="auto">
            <a:xfrm flipV="1">
              <a:off x="1204" y="3564"/>
              <a:ext cx="3554" cy="4"/>
            </a:xfrm>
            <a:prstGeom prst="line">
              <a:avLst/>
            </a:prstGeom>
            <a:noFill/>
            <a:ln w="571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10" name="WordArt 11"/>
            <p:cNvSpPr>
              <a:spLocks noChangeArrowheads="1" noChangeShapeType="1" noTextEdit="1"/>
            </p:cNvSpPr>
            <p:nvPr/>
          </p:nvSpPr>
          <p:spPr bwMode="auto">
            <a:xfrm>
              <a:off x="4752" y="1872"/>
              <a:ext cx="381" cy="423"/>
            </a:xfrm>
            <a:prstGeom prst="rect">
              <a:avLst/>
            </a:prstGeom>
          </p:spPr>
          <p:txBody>
            <a:bodyPr wrap="none" fromWordArt="1">
              <a:prstTxWarp prst="textPlain">
                <a:avLst>
                  <a:gd name="adj" fmla="val 50000"/>
                </a:avLst>
              </a:prstTxWarp>
            </a:bodyPr>
            <a:lstStyle/>
            <a:p>
              <a:r>
                <a:rPr lang="en-US" altLang="zh-CN" sz="800" i="1" kern="10">
                  <a:ln w="9525">
                    <a:solidFill>
                      <a:srgbClr val="000000"/>
                    </a:solidFill>
                    <a:round/>
                    <a:headEnd/>
                    <a:tailEnd/>
                  </a:ln>
                  <a:solidFill>
                    <a:srgbClr val="969696"/>
                  </a:solidFill>
                  <a:latin typeface="Times New Roman"/>
                  <a:cs typeface="Times New Roman"/>
                </a:rPr>
                <a:t>B</a:t>
              </a:r>
              <a:endParaRPr lang="zh-CN" altLang="en-US" sz="800" i="1" kern="10">
                <a:ln w="9525">
                  <a:solidFill>
                    <a:srgbClr val="000000"/>
                  </a:solidFill>
                  <a:round/>
                  <a:headEnd/>
                  <a:tailEnd/>
                </a:ln>
                <a:solidFill>
                  <a:srgbClr val="969696"/>
                </a:solidFill>
                <a:latin typeface="Times New Roman"/>
                <a:cs typeface="Times New Roman"/>
              </a:endParaRPr>
            </a:p>
          </p:txBody>
        </p:sp>
      </p:grpSp>
      <p:grpSp>
        <p:nvGrpSpPr>
          <p:cNvPr id="3" name="Group 12"/>
          <p:cNvGrpSpPr>
            <a:grpSpLocks/>
          </p:cNvGrpSpPr>
          <p:nvPr/>
        </p:nvGrpSpPr>
        <p:grpSpPr bwMode="auto">
          <a:xfrm>
            <a:off x="2900363" y="1377950"/>
            <a:ext cx="1539875" cy="4540250"/>
            <a:chOff x="1638" y="672"/>
            <a:chExt cx="970" cy="2860"/>
          </a:xfrm>
        </p:grpSpPr>
        <p:sp>
          <p:nvSpPr>
            <p:cNvPr id="3105" name="Arc 13"/>
            <p:cNvSpPr>
              <a:spLocks/>
            </p:cNvSpPr>
            <p:nvPr/>
          </p:nvSpPr>
          <p:spPr bwMode="auto">
            <a:xfrm>
              <a:off x="1638" y="672"/>
              <a:ext cx="970" cy="1470"/>
            </a:xfrm>
            <a:custGeom>
              <a:avLst/>
              <a:gdLst>
                <a:gd name="T0" fmla="*/ 0 w 22972"/>
                <a:gd name="T1" fmla="*/ 0 h 21600"/>
                <a:gd name="T2" fmla="*/ 0 w 22972"/>
                <a:gd name="T3" fmla="*/ 0 h 21600"/>
                <a:gd name="T4" fmla="*/ 0 w 22972"/>
                <a:gd name="T5" fmla="*/ 0 h 21600"/>
                <a:gd name="T6" fmla="*/ 0 60000 65536"/>
                <a:gd name="T7" fmla="*/ 0 60000 65536"/>
                <a:gd name="T8" fmla="*/ 0 60000 65536"/>
                <a:gd name="T9" fmla="*/ 0 w 22972"/>
                <a:gd name="T10" fmla="*/ 0 h 21600"/>
                <a:gd name="T11" fmla="*/ 22972 w 22972"/>
                <a:gd name="T12" fmla="*/ 21600 h 21600"/>
              </a:gdLst>
              <a:ahLst/>
              <a:cxnLst>
                <a:cxn ang="T6">
                  <a:pos x="T0" y="T1"/>
                </a:cxn>
                <a:cxn ang="T7">
                  <a:pos x="T2" y="T3"/>
                </a:cxn>
                <a:cxn ang="T8">
                  <a:pos x="T4" y="T5"/>
                </a:cxn>
              </a:cxnLst>
              <a:rect l="T9" t="T10" r="T11" b="T12"/>
              <a:pathLst>
                <a:path w="22972" h="21600" fill="none" extrusionOk="0">
                  <a:moveTo>
                    <a:pt x="-1" y="43"/>
                  </a:moveTo>
                  <a:cubicBezTo>
                    <a:pt x="456" y="14"/>
                    <a:pt x="914" y="-1"/>
                    <a:pt x="1372" y="0"/>
                  </a:cubicBezTo>
                  <a:cubicBezTo>
                    <a:pt x="13284" y="0"/>
                    <a:pt x="22948" y="9644"/>
                    <a:pt x="22971" y="21557"/>
                  </a:cubicBezTo>
                </a:path>
                <a:path w="22972" h="21600" stroke="0" extrusionOk="0">
                  <a:moveTo>
                    <a:pt x="-1" y="43"/>
                  </a:moveTo>
                  <a:cubicBezTo>
                    <a:pt x="456" y="14"/>
                    <a:pt x="914" y="-1"/>
                    <a:pt x="1372" y="0"/>
                  </a:cubicBezTo>
                  <a:cubicBezTo>
                    <a:pt x="13284" y="0"/>
                    <a:pt x="22948" y="9644"/>
                    <a:pt x="22971" y="21557"/>
                  </a:cubicBezTo>
                  <a:lnTo>
                    <a:pt x="1372" y="21600"/>
                  </a:lnTo>
                  <a:lnTo>
                    <a:pt x="-1" y="43"/>
                  </a:lnTo>
                  <a:close/>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6" name="Arc 14"/>
            <p:cNvSpPr>
              <a:spLocks/>
            </p:cNvSpPr>
            <p:nvPr/>
          </p:nvSpPr>
          <p:spPr bwMode="auto">
            <a:xfrm rot="-10756826">
              <a:off x="2247" y="2122"/>
              <a:ext cx="358" cy="1410"/>
            </a:xfrm>
            <a:custGeom>
              <a:avLst/>
              <a:gdLst>
                <a:gd name="T0" fmla="*/ 0 w 21860"/>
                <a:gd name="T1" fmla="*/ 0 h 22082"/>
                <a:gd name="T2" fmla="*/ 0 w 21860"/>
                <a:gd name="T3" fmla="*/ 0 h 22082"/>
                <a:gd name="T4" fmla="*/ 0 w 21860"/>
                <a:gd name="T5" fmla="*/ 0 h 22082"/>
                <a:gd name="T6" fmla="*/ 0 60000 65536"/>
                <a:gd name="T7" fmla="*/ 0 60000 65536"/>
                <a:gd name="T8" fmla="*/ 0 60000 65536"/>
                <a:gd name="T9" fmla="*/ 0 w 21860"/>
                <a:gd name="T10" fmla="*/ 0 h 22082"/>
                <a:gd name="T11" fmla="*/ 21860 w 21860"/>
                <a:gd name="T12" fmla="*/ 22082 h 22082"/>
              </a:gdLst>
              <a:ahLst/>
              <a:cxnLst>
                <a:cxn ang="T6">
                  <a:pos x="T0" y="T1"/>
                </a:cxn>
                <a:cxn ang="T7">
                  <a:pos x="T2" y="T3"/>
                </a:cxn>
                <a:cxn ang="T8">
                  <a:pos x="T4" y="T5"/>
                </a:cxn>
              </a:cxnLst>
              <a:rect l="T9" t="T10" r="T11" b="T12"/>
              <a:pathLst>
                <a:path w="21860" h="22082" fill="none" extrusionOk="0">
                  <a:moveTo>
                    <a:pt x="5" y="22081"/>
                  </a:moveTo>
                  <a:cubicBezTo>
                    <a:pt x="1" y="21921"/>
                    <a:pt x="0" y="21760"/>
                    <a:pt x="0" y="21600"/>
                  </a:cubicBezTo>
                  <a:cubicBezTo>
                    <a:pt x="0" y="9670"/>
                    <a:pt x="9670" y="0"/>
                    <a:pt x="21600" y="0"/>
                  </a:cubicBezTo>
                  <a:cubicBezTo>
                    <a:pt x="21686" y="-1"/>
                    <a:pt x="21773" y="0"/>
                    <a:pt x="21860" y="1"/>
                  </a:cubicBezTo>
                </a:path>
                <a:path w="21860" h="22082" stroke="0" extrusionOk="0">
                  <a:moveTo>
                    <a:pt x="5" y="22081"/>
                  </a:moveTo>
                  <a:cubicBezTo>
                    <a:pt x="1" y="21921"/>
                    <a:pt x="0" y="21760"/>
                    <a:pt x="0" y="21600"/>
                  </a:cubicBezTo>
                  <a:cubicBezTo>
                    <a:pt x="0" y="9670"/>
                    <a:pt x="9670" y="0"/>
                    <a:pt x="21600" y="0"/>
                  </a:cubicBezTo>
                  <a:cubicBezTo>
                    <a:pt x="21686" y="-1"/>
                    <a:pt x="21773" y="0"/>
                    <a:pt x="21860" y="1"/>
                  </a:cubicBezTo>
                  <a:lnTo>
                    <a:pt x="21600" y="21600"/>
                  </a:lnTo>
                  <a:lnTo>
                    <a:pt x="5" y="22081"/>
                  </a:lnTo>
                  <a:close/>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15"/>
          <p:cNvGrpSpPr>
            <a:grpSpLocks/>
          </p:cNvGrpSpPr>
          <p:nvPr/>
        </p:nvGrpSpPr>
        <p:grpSpPr bwMode="auto">
          <a:xfrm>
            <a:off x="3281363" y="1377950"/>
            <a:ext cx="1474787" cy="4540250"/>
            <a:chOff x="1896" y="680"/>
            <a:chExt cx="929" cy="2860"/>
          </a:xfrm>
        </p:grpSpPr>
        <p:sp>
          <p:nvSpPr>
            <p:cNvPr id="3103" name="Arc 16"/>
            <p:cNvSpPr>
              <a:spLocks/>
            </p:cNvSpPr>
            <p:nvPr/>
          </p:nvSpPr>
          <p:spPr bwMode="auto">
            <a:xfrm rot="-10756826">
              <a:off x="1896" y="2162"/>
              <a:ext cx="356" cy="1378"/>
            </a:xfrm>
            <a:custGeom>
              <a:avLst/>
              <a:gdLst>
                <a:gd name="T0" fmla="*/ 0 w 21591"/>
                <a:gd name="T1" fmla="*/ 0 h 21593"/>
                <a:gd name="T2" fmla="*/ 0 w 21591"/>
                <a:gd name="T3" fmla="*/ 0 h 21593"/>
                <a:gd name="T4" fmla="*/ 0 w 21591"/>
                <a:gd name="T5" fmla="*/ 0 h 21593"/>
                <a:gd name="T6" fmla="*/ 0 60000 65536"/>
                <a:gd name="T7" fmla="*/ 0 60000 65536"/>
                <a:gd name="T8" fmla="*/ 0 60000 65536"/>
                <a:gd name="T9" fmla="*/ 0 w 21591"/>
                <a:gd name="T10" fmla="*/ 0 h 21593"/>
                <a:gd name="T11" fmla="*/ 21591 w 21591"/>
                <a:gd name="T12" fmla="*/ 21593 h 21593"/>
              </a:gdLst>
              <a:ahLst/>
              <a:cxnLst>
                <a:cxn ang="T6">
                  <a:pos x="T0" y="T1"/>
                </a:cxn>
                <a:cxn ang="T7">
                  <a:pos x="T2" y="T3"/>
                </a:cxn>
                <a:cxn ang="T8">
                  <a:pos x="T4" y="T5"/>
                </a:cxn>
              </a:cxnLst>
              <a:rect l="T9" t="T10" r="T11" b="T12"/>
              <a:pathLst>
                <a:path w="21591" h="21593" fill="none" extrusionOk="0">
                  <a:moveTo>
                    <a:pt x="538" y="-1"/>
                  </a:moveTo>
                  <a:cubicBezTo>
                    <a:pt x="12019" y="285"/>
                    <a:pt x="21269" y="9506"/>
                    <a:pt x="21591" y="20986"/>
                  </a:cubicBezTo>
                </a:path>
                <a:path w="21591" h="21593" stroke="0" extrusionOk="0">
                  <a:moveTo>
                    <a:pt x="538" y="-1"/>
                  </a:moveTo>
                  <a:cubicBezTo>
                    <a:pt x="12019" y="285"/>
                    <a:pt x="21269" y="9506"/>
                    <a:pt x="21591" y="20986"/>
                  </a:cubicBezTo>
                  <a:lnTo>
                    <a:pt x="0" y="21593"/>
                  </a:lnTo>
                  <a:lnTo>
                    <a:pt x="538" y="-1"/>
                  </a:lnTo>
                  <a:close/>
                </a:path>
              </a:pathLst>
            </a:cu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4" name="Arc 17"/>
            <p:cNvSpPr>
              <a:spLocks/>
            </p:cNvSpPr>
            <p:nvPr/>
          </p:nvSpPr>
          <p:spPr bwMode="auto">
            <a:xfrm>
              <a:off x="1910" y="680"/>
              <a:ext cx="915" cy="1506"/>
            </a:xfrm>
            <a:custGeom>
              <a:avLst/>
              <a:gdLst>
                <a:gd name="T0" fmla="*/ 0 w 21600"/>
                <a:gd name="T1" fmla="*/ 0 h 22923"/>
                <a:gd name="T2" fmla="*/ 0 w 21600"/>
                <a:gd name="T3" fmla="*/ 0 h 22923"/>
                <a:gd name="T4" fmla="*/ 0 w 21600"/>
                <a:gd name="T5" fmla="*/ 0 h 22923"/>
                <a:gd name="T6" fmla="*/ 0 60000 65536"/>
                <a:gd name="T7" fmla="*/ 0 60000 65536"/>
                <a:gd name="T8" fmla="*/ 0 60000 65536"/>
                <a:gd name="T9" fmla="*/ 0 w 21600"/>
                <a:gd name="T10" fmla="*/ 0 h 22923"/>
                <a:gd name="T11" fmla="*/ 21600 w 21600"/>
                <a:gd name="T12" fmla="*/ 22923 h 22923"/>
              </a:gdLst>
              <a:ahLst/>
              <a:cxnLst>
                <a:cxn ang="T6">
                  <a:pos x="T0" y="T1"/>
                </a:cxn>
                <a:cxn ang="T7">
                  <a:pos x="T2" y="T3"/>
                </a:cxn>
                <a:cxn ang="T8">
                  <a:pos x="T4" y="T5"/>
                </a:cxn>
              </a:cxnLst>
              <a:rect l="T9" t="T10" r="T11" b="T12"/>
              <a:pathLst>
                <a:path w="21600" h="22923" fill="none" extrusionOk="0">
                  <a:moveTo>
                    <a:pt x="42" y="22923"/>
                  </a:moveTo>
                  <a:cubicBezTo>
                    <a:pt x="14" y="22471"/>
                    <a:pt x="0" y="22019"/>
                    <a:pt x="0" y="21567"/>
                  </a:cubicBezTo>
                  <a:cubicBezTo>
                    <a:pt x="-1" y="10102"/>
                    <a:pt x="8956" y="634"/>
                    <a:pt x="20404" y="0"/>
                  </a:cubicBezTo>
                </a:path>
                <a:path w="21600" h="22923" stroke="0" extrusionOk="0">
                  <a:moveTo>
                    <a:pt x="42" y="22923"/>
                  </a:moveTo>
                  <a:cubicBezTo>
                    <a:pt x="14" y="22471"/>
                    <a:pt x="0" y="22019"/>
                    <a:pt x="0" y="21567"/>
                  </a:cubicBezTo>
                  <a:cubicBezTo>
                    <a:pt x="-1" y="10102"/>
                    <a:pt x="8956" y="634"/>
                    <a:pt x="20404" y="0"/>
                  </a:cubicBezTo>
                  <a:lnTo>
                    <a:pt x="21600" y="21567"/>
                  </a:lnTo>
                  <a:lnTo>
                    <a:pt x="42" y="22923"/>
                  </a:lnTo>
                  <a:close/>
                </a:path>
              </a:pathLst>
            </a:cu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8978" name="Arc 18"/>
          <p:cNvSpPr>
            <a:spLocks/>
          </p:cNvSpPr>
          <p:nvPr/>
        </p:nvSpPr>
        <p:spPr bwMode="auto">
          <a:xfrm>
            <a:off x="1430338" y="1381125"/>
            <a:ext cx="1431925" cy="2324100"/>
          </a:xfrm>
          <a:custGeom>
            <a:avLst/>
            <a:gdLst>
              <a:gd name="T0" fmla="*/ 0 w 20600"/>
              <a:gd name="T1" fmla="*/ 2147483647 h 21597"/>
              <a:gd name="T2" fmla="*/ 2147483647 w 20600"/>
              <a:gd name="T3" fmla="*/ 0 h 21597"/>
              <a:gd name="T4" fmla="*/ 2147483647 w 20600"/>
              <a:gd name="T5" fmla="*/ 2147483647 h 21597"/>
              <a:gd name="T6" fmla="*/ 0 60000 65536"/>
              <a:gd name="T7" fmla="*/ 0 60000 65536"/>
              <a:gd name="T8" fmla="*/ 0 60000 65536"/>
              <a:gd name="T9" fmla="*/ 0 w 20600"/>
              <a:gd name="T10" fmla="*/ 0 h 21597"/>
              <a:gd name="T11" fmla="*/ 20600 w 20600"/>
              <a:gd name="T12" fmla="*/ 21597 h 21597"/>
            </a:gdLst>
            <a:ahLst/>
            <a:cxnLst>
              <a:cxn ang="T6">
                <a:pos x="T0" y="T1"/>
              </a:cxn>
              <a:cxn ang="T7">
                <a:pos x="T2" y="T3"/>
              </a:cxn>
              <a:cxn ang="T8">
                <a:pos x="T4" y="T5"/>
              </a:cxn>
            </a:cxnLst>
            <a:rect l="T9" t="T10" r="T11" b="T12"/>
            <a:pathLst>
              <a:path w="20600" h="21597" fill="none" extrusionOk="0">
                <a:moveTo>
                  <a:pt x="0" y="15100"/>
                </a:moveTo>
                <a:cubicBezTo>
                  <a:pt x="2797" y="6230"/>
                  <a:pt x="10958" y="146"/>
                  <a:pt x="20257" y="-1"/>
                </a:cubicBezTo>
              </a:path>
              <a:path w="20600" h="21597" stroke="0" extrusionOk="0">
                <a:moveTo>
                  <a:pt x="0" y="15100"/>
                </a:moveTo>
                <a:cubicBezTo>
                  <a:pt x="2797" y="6230"/>
                  <a:pt x="10958" y="146"/>
                  <a:pt x="20257" y="-1"/>
                </a:cubicBezTo>
                <a:lnTo>
                  <a:pt x="20600" y="21597"/>
                </a:lnTo>
                <a:lnTo>
                  <a:pt x="0" y="15100"/>
                </a:lnTo>
                <a:close/>
              </a:path>
            </a:pathLst>
          </a:cu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19"/>
          <p:cNvGrpSpPr>
            <a:grpSpLocks/>
          </p:cNvGrpSpPr>
          <p:nvPr/>
        </p:nvGrpSpPr>
        <p:grpSpPr bwMode="auto">
          <a:xfrm>
            <a:off x="4957763" y="1377950"/>
            <a:ext cx="1479550" cy="4532313"/>
            <a:chOff x="2808" y="696"/>
            <a:chExt cx="932" cy="2855"/>
          </a:xfrm>
        </p:grpSpPr>
        <p:sp>
          <p:nvSpPr>
            <p:cNvPr id="3101" name="Arc 20"/>
            <p:cNvSpPr>
              <a:spLocks/>
            </p:cNvSpPr>
            <p:nvPr/>
          </p:nvSpPr>
          <p:spPr bwMode="auto">
            <a:xfrm>
              <a:off x="2808" y="696"/>
              <a:ext cx="932" cy="1438"/>
            </a:xfrm>
            <a:custGeom>
              <a:avLst/>
              <a:gdLst>
                <a:gd name="T0" fmla="*/ 0 w 21992"/>
                <a:gd name="T1" fmla="*/ 0 h 21865"/>
                <a:gd name="T2" fmla="*/ 0 w 21992"/>
                <a:gd name="T3" fmla="*/ 0 h 21865"/>
                <a:gd name="T4" fmla="*/ 0 w 21992"/>
                <a:gd name="T5" fmla="*/ 0 h 21865"/>
                <a:gd name="T6" fmla="*/ 0 60000 65536"/>
                <a:gd name="T7" fmla="*/ 0 60000 65536"/>
                <a:gd name="T8" fmla="*/ 0 60000 65536"/>
                <a:gd name="T9" fmla="*/ 0 w 21992"/>
                <a:gd name="T10" fmla="*/ 0 h 21865"/>
                <a:gd name="T11" fmla="*/ 21992 w 21992"/>
                <a:gd name="T12" fmla="*/ 21865 h 21865"/>
              </a:gdLst>
              <a:ahLst/>
              <a:cxnLst>
                <a:cxn ang="T6">
                  <a:pos x="T0" y="T1"/>
                </a:cxn>
                <a:cxn ang="T7">
                  <a:pos x="T2" y="T3"/>
                </a:cxn>
                <a:cxn ang="T8">
                  <a:pos x="T4" y="T5"/>
                </a:cxn>
              </a:cxnLst>
              <a:rect l="T9" t="T10" r="T11" b="T12"/>
              <a:pathLst>
                <a:path w="21992" h="21865" fill="none" extrusionOk="0">
                  <a:moveTo>
                    <a:pt x="-1" y="3"/>
                  </a:moveTo>
                  <a:cubicBezTo>
                    <a:pt x="130" y="1"/>
                    <a:pt x="261" y="-1"/>
                    <a:pt x="392" y="0"/>
                  </a:cubicBezTo>
                  <a:cubicBezTo>
                    <a:pt x="12321" y="0"/>
                    <a:pt x="21992" y="9670"/>
                    <a:pt x="21992" y="21600"/>
                  </a:cubicBezTo>
                  <a:cubicBezTo>
                    <a:pt x="21992" y="21688"/>
                    <a:pt x="21991" y="21776"/>
                    <a:pt x="21990" y="21865"/>
                  </a:cubicBezTo>
                </a:path>
                <a:path w="21992" h="21865" stroke="0" extrusionOk="0">
                  <a:moveTo>
                    <a:pt x="-1" y="3"/>
                  </a:moveTo>
                  <a:cubicBezTo>
                    <a:pt x="130" y="1"/>
                    <a:pt x="261" y="-1"/>
                    <a:pt x="392" y="0"/>
                  </a:cubicBezTo>
                  <a:cubicBezTo>
                    <a:pt x="12321" y="0"/>
                    <a:pt x="21992" y="9670"/>
                    <a:pt x="21992" y="21600"/>
                  </a:cubicBezTo>
                  <a:cubicBezTo>
                    <a:pt x="21992" y="21688"/>
                    <a:pt x="21991" y="21776"/>
                    <a:pt x="21990" y="21865"/>
                  </a:cubicBezTo>
                  <a:lnTo>
                    <a:pt x="392" y="21600"/>
                  </a:lnTo>
                  <a:lnTo>
                    <a:pt x="-1" y="3"/>
                  </a:lnTo>
                  <a:close/>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2" name="Arc 21"/>
            <p:cNvSpPr>
              <a:spLocks/>
            </p:cNvSpPr>
            <p:nvPr/>
          </p:nvSpPr>
          <p:spPr bwMode="auto">
            <a:xfrm rot="-10756826">
              <a:off x="3378" y="2109"/>
              <a:ext cx="356" cy="1442"/>
            </a:xfrm>
            <a:custGeom>
              <a:avLst/>
              <a:gdLst>
                <a:gd name="T0" fmla="*/ 0 w 21600"/>
                <a:gd name="T1" fmla="*/ 0 h 22082"/>
                <a:gd name="T2" fmla="*/ 0 w 21600"/>
                <a:gd name="T3" fmla="*/ 0 h 22082"/>
                <a:gd name="T4" fmla="*/ 0 w 21600"/>
                <a:gd name="T5" fmla="*/ 0 h 22082"/>
                <a:gd name="T6" fmla="*/ 0 60000 65536"/>
                <a:gd name="T7" fmla="*/ 0 60000 65536"/>
                <a:gd name="T8" fmla="*/ 0 60000 65536"/>
                <a:gd name="T9" fmla="*/ 0 w 21600"/>
                <a:gd name="T10" fmla="*/ 0 h 22082"/>
                <a:gd name="T11" fmla="*/ 21600 w 21600"/>
                <a:gd name="T12" fmla="*/ 22082 h 22082"/>
              </a:gdLst>
              <a:ahLst/>
              <a:cxnLst>
                <a:cxn ang="T6">
                  <a:pos x="T0" y="T1"/>
                </a:cxn>
                <a:cxn ang="T7">
                  <a:pos x="T2" y="T3"/>
                </a:cxn>
                <a:cxn ang="T8">
                  <a:pos x="T4" y="T5"/>
                </a:cxn>
              </a:cxnLst>
              <a:rect l="T9" t="T10" r="T11" b="T12"/>
              <a:pathLst>
                <a:path w="21600" h="22082" fill="none" extrusionOk="0">
                  <a:moveTo>
                    <a:pt x="5" y="22081"/>
                  </a:moveTo>
                  <a:cubicBezTo>
                    <a:pt x="1" y="21921"/>
                    <a:pt x="0" y="21760"/>
                    <a:pt x="0" y="21600"/>
                  </a:cubicBezTo>
                  <a:cubicBezTo>
                    <a:pt x="-1" y="9684"/>
                    <a:pt x="9649" y="19"/>
                    <a:pt x="21565" y="0"/>
                  </a:cubicBezTo>
                </a:path>
                <a:path w="21600" h="22082" stroke="0" extrusionOk="0">
                  <a:moveTo>
                    <a:pt x="5" y="22081"/>
                  </a:moveTo>
                  <a:cubicBezTo>
                    <a:pt x="1" y="21921"/>
                    <a:pt x="0" y="21760"/>
                    <a:pt x="0" y="21600"/>
                  </a:cubicBezTo>
                  <a:cubicBezTo>
                    <a:pt x="-1" y="9684"/>
                    <a:pt x="9649" y="19"/>
                    <a:pt x="21565" y="0"/>
                  </a:cubicBezTo>
                  <a:lnTo>
                    <a:pt x="21600" y="21600"/>
                  </a:lnTo>
                  <a:lnTo>
                    <a:pt x="5" y="22081"/>
                  </a:lnTo>
                  <a:close/>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22"/>
          <p:cNvGrpSpPr>
            <a:grpSpLocks/>
          </p:cNvGrpSpPr>
          <p:nvPr/>
        </p:nvGrpSpPr>
        <p:grpSpPr bwMode="auto">
          <a:xfrm>
            <a:off x="5186363" y="1377950"/>
            <a:ext cx="1524000" cy="4521200"/>
            <a:chOff x="3011" y="696"/>
            <a:chExt cx="960" cy="2848"/>
          </a:xfrm>
        </p:grpSpPr>
        <p:sp>
          <p:nvSpPr>
            <p:cNvPr id="3099" name="Arc 23"/>
            <p:cNvSpPr>
              <a:spLocks/>
            </p:cNvSpPr>
            <p:nvPr/>
          </p:nvSpPr>
          <p:spPr bwMode="auto">
            <a:xfrm rot="-10756826">
              <a:off x="3011" y="2142"/>
              <a:ext cx="359" cy="1402"/>
            </a:xfrm>
            <a:custGeom>
              <a:avLst/>
              <a:gdLst>
                <a:gd name="T0" fmla="*/ 0 w 21843"/>
                <a:gd name="T1" fmla="*/ 0 h 21968"/>
                <a:gd name="T2" fmla="*/ 0 w 21843"/>
                <a:gd name="T3" fmla="*/ 0 h 21968"/>
                <a:gd name="T4" fmla="*/ 0 w 21843"/>
                <a:gd name="T5" fmla="*/ 0 h 21968"/>
                <a:gd name="T6" fmla="*/ 0 60000 65536"/>
                <a:gd name="T7" fmla="*/ 0 60000 65536"/>
                <a:gd name="T8" fmla="*/ 0 60000 65536"/>
                <a:gd name="T9" fmla="*/ 0 w 21843"/>
                <a:gd name="T10" fmla="*/ 0 h 21968"/>
                <a:gd name="T11" fmla="*/ 21843 w 21843"/>
                <a:gd name="T12" fmla="*/ 21968 h 21968"/>
              </a:gdLst>
              <a:ahLst/>
              <a:cxnLst>
                <a:cxn ang="T6">
                  <a:pos x="T0" y="T1"/>
                </a:cxn>
                <a:cxn ang="T7">
                  <a:pos x="T2" y="T3"/>
                </a:cxn>
                <a:cxn ang="T8">
                  <a:pos x="T4" y="T5"/>
                </a:cxn>
              </a:cxnLst>
              <a:rect l="T9" t="T10" r="T11" b="T12"/>
              <a:pathLst>
                <a:path w="21843" h="21968" fill="none" extrusionOk="0">
                  <a:moveTo>
                    <a:pt x="0" y="1"/>
                  </a:moveTo>
                  <a:cubicBezTo>
                    <a:pt x="80" y="0"/>
                    <a:pt x="161" y="-1"/>
                    <a:pt x="243" y="0"/>
                  </a:cubicBezTo>
                  <a:cubicBezTo>
                    <a:pt x="12172" y="0"/>
                    <a:pt x="21843" y="9670"/>
                    <a:pt x="21843" y="21600"/>
                  </a:cubicBezTo>
                  <a:cubicBezTo>
                    <a:pt x="21843" y="21722"/>
                    <a:pt x="21841" y="21845"/>
                    <a:pt x="21839" y="21967"/>
                  </a:cubicBezTo>
                </a:path>
                <a:path w="21843" h="21968" stroke="0" extrusionOk="0">
                  <a:moveTo>
                    <a:pt x="0" y="1"/>
                  </a:moveTo>
                  <a:cubicBezTo>
                    <a:pt x="80" y="0"/>
                    <a:pt x="161" y="-1"/>
                    <a:pt x="243" y="0"/>
                  </a:cubicBezTo>
                  <a:cubicBezTo>
                    <a:pt x="12172" y="0"/>
                    <a:pt x="21843" y="9670"/>
                    <a:pt x="21843" y="21600"/>
                  </a:cubicBezTo>
                  <a:cubicBezTo>
                    <a:pt x="21843" y="21722"/>
                    <a:pt x="21841" y="21845"/>
                    <a:pt x="21839" y="21967"/>
                  </a:cubicBezTo>
                  <a:lnTo>
                    <a:pt x="243" y="21600"/>
                  </a:lnTo>
                  <a:lnTo>
                    <a:pt x="0" y="1"/>
                  </a:lnTo>
                  <a:close/>
                </a:path>
              </a:pathLst>
            </a:cu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00" name="Arc 24"/>
            <p:cNvSpPr>
              <a:spLocks/>
            </p:cNvSpPr>
            <p:nvPr/>
          </p:nvSpPr>
          <p:spPr bwMode="auto">
            <a:xfrm>
              <a:off x="3020" y="696"/>
              <a:ext cx="951" cy="1466"/>
            </a:xfrm>
            <a:custGeom>
              <a:avLst/>
              <a:gdLst>
                <a:gd name="T0" fmla="*/ 0 w 22541"/>
                <a:gd name="T1" fmla="*/ 0 h 22313"/>
                <a:gd name="T2" fmla="*/ 0 w 22541"/>
                <a:gd name="T3" fmla="*/ 0 h 22313"/>
                <a:gd name="T4" fmla="*/ 0 w 22541"/>
                <a:gd name="T5" fmla="*/ 0 h 22313"/>
                <a:gd name="T6" fmla="*/ 0 60000 65536"/>
                <a:gd name="T7" fmla="*/ 0 60000 65536"/>
                <a:gd name="T8" fmla="*/ 0 60000 65536"/>
                <a:gd name="T9" fmla="*/ 0 w 22541"/>
                <a:gd name="T10" fmla="*/ 0 h 22313"/>
                <a:gd name="T11" fmla="*/ 22541 w 22541"/>
                <a:gd name="T12" fmla="*/ 22313 h 22313"/>
              </a:gdLst>
              <a:ahLst/>
              <a:cxnLst>
                <a:cxn ang="T6">
                  <a:pos x="T0" y="T1"/>
                </a:cxn>
                <a:cxn ang="T7">
                  <a:pos x="T2" y="T3"/>
                </a:cxn>
                <a:cxn ang="T8">
                  <a:pos x="T4" y="T5"/>
                </a:cxn>
              </a:cxnLst>
              <a:rect l="T9" t="T10" r="T11" b="T12"/>
              <a:pathLst>
                <a:path w="22541" h="22313" fill="none" extrusionOk="0">
                  <a:moveTo>
                    <a:pt x="11" y="22313"/>
                  </a:moveTo>
                  <a:cubicBezTo>
                    <a:pt x="3" y="22075"/>
                    <a:pt x="0" y="21837"/>
                    <a:pt x="0" y="21600"/>
                  </a:cubicBezTo>
                  <a:cubicBezTo>
                    <a:pt x="0" y="9670"/>
                    <a:pt x="9670" y="0"/>
                    <a:pt x="21600" y="0"/>
                  </a:cubicBezTo>
                  <a:cubicBezTo>
                    <a:pt x="21913" y="-1"/>
                    <a:pt x="22227" y="6"/>
                    <a:pt x="22541" y="20"/>
                  </a:cubicBezTo>
                </a:path>
                <a:path w="22541" h="22313" stroke="0" extrusionOk="0">
                  <a:moveTo>
                    <a:pt x="11" y="22313"/>
                  </a:moveTo>
                  <a:cubicBezTo>
                    <a:pt x="3" y="22075"/>
                    <a:pt x="0" y="21837"/>
                    <a:pt x="0" y="21600"/>
                  </a:cubicBezTo>
                  <a:cubicBezTo>
                    <a:pt x="0" y="9670"/>
                    <a:pt x="9670" y="0"/>
                    <a:pt x="21600" y="0"/>
                  </a:cubicBezTo>
                  <a:cubicBezTo>
                    <a:pt x="21913" y="-1"/>
                    <a:pt x="22227" y="6"/>
                    <a:pt x="22541" y="20"/>
                  </a:cubicBezTo>
                  <a:lnTo>
                    <a:pt x="21600" y="21600"/>
                  </a:lnTo>
                  <a:lnTo>
                    <a:pt x="11" y="22313"/>
                  </a:lnTo>
                  <a:close/>
                </a:path>
              </a:pathLst>
            </a:cu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25"/>
          <p:cNvGrpSpPr>
            <a:grpSpLocks/>
          </p:cNvGrpSpPr>
          <p:nvPr/>
        </p:nvGrpSpPr>
        <p:grpSpPr bwMode="auto">
          <a:xfrm>
            <a:off x="690563" y="920750"/>
            <a:ext cx="609600" cy="2590800"/>
            <a:chOff x="336" y="384"/>
            <a:chExt cx="384" cy="1632"/>
          </a:xfrm>
        </p:grpSpPr>
        <p:sp>
          <p:nvSpPr>
            <p:cNvPr id="3097" name="WordArt 26"/>
            <p:cNvSpPr>
              <a:spLocks noChangeArrowheads="1" noChangeShapeType="1" noTextEdit="1"/>
            </p:cNvSpPr>
            <p:nvPr/>
          </p:nvSpPr>
          <p:spPr bwMode="auto">
            <a:xfrm>
              <a:off x="336" y="432"/>
              <a:ext cx="288" cy="336"/>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Times New Roman"/>
                  <a:cs typeface="Times New Roman"/>
                </a:rPr>
                <a:t>v</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3098" name="Line 27"/>
            <p:cNvSpPr>
              <a:spLocks noChangeShapeType="1"/>
            </p:cNvSpPr>
            <p:nvPr/>
          </p:nvSpPr>
          <p:spPr bwMode="auto">
            <a:xfrm flipV="1">
              <a:off x="720" y="384"/>
              <a:ext cx="0" cy="1632"/>
            </a:xfrm>
            <a:prstGeom prst="line">
              <a:avLst/>
            </a:prstGeom>
            <a:noFill/>
            <a:ln w="571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68988" name="Arc 28"/>
          <p:cNvSpPr>
            <a:spLocks/>
          </p:cNvSpPr>
          <p:nvPr/>
        </p:nvSpPr>
        <p:spPr bwMode="auto">
          <a:xfrm rot="10768605">
            <a:off x="1295400" y="1363663"/>
            <a:ext cx="996950" cy="2303462"/>
          </a:xfrm>
          <a:custGeom>
            <a:avLst/>
            <a:gdLst>
              <a:gd name="T0" fmla="*/ 2147483647 w 21488"/>
              <a:gd name="T1" fmla="*/ 2147483647 h 21486"/>
              <a:gd name="T2" fmla="*/ 2147483647 w 21488"/>
              <a:gd name="T3" fmla="*/ 2147483647 h 21486"/>
              <a:gd name="T4" fmla="*/ 0 w 21488"/>
              <a:gd name="T5" fmla="*/ 0 h 21486"/>
              <a:gd name="T6" fmla="*/ 0 60000 65536"/>
              <a:gd name="T7" fmla="*/ 0 60000 65536"/>
              <a:gd name="T8" fmla="*/ 0 60000 65536"/>
              <a:gd name="T9" fmla="*/ 0 w 21488"/>
              <a:gd name="T10" fmla="*/ 0 h 21486"/>
              <a:gd name="T11" fmla="*/ 21488 w 21488"/>
              <a:gd name="T12" fmla="*/ 21486 h 21486"/>
            </a:gdLst>
            <a:ahLst/>
            <a:cxnLst>
              <a:cxn ang="T6">
                <a:pos x="T0" y="T1"/>
              </a:cxn>
              <a:cxn ang="T7">
                <a:pos x="T2" y="T3"/>
              </a:cxn>
              <a:cxn ang="T8">
                <a:pos x="T4" y="T5"/>
              </a:cxn>
            </a:cxnLst>
            <a:rect l="T9" t="T10" r="T11" b="T12"/>
            <a:pathLst>
              <a:path w="21488" h="21486" fill="none" extrusionOk="0">
                <a:moveTo>
                  <a:pt x="21488" y="2193"/>
                </a:moveTo>
                <a:cubicBezTo>
                  <a:pt x="20448" y="12380"/>
                  <a:pt x="12399" y="20437"/>
                  <a:pt x="2213" y="21486"/>
                </a:cubicBezTo>
              </a:path>
              <a:path w="21488" h="21486" stroke="0" extrusionOk="0">
                <a:moveTo>
                  <a:pt x="21488" y="2193"/>
                </a:moveTo>
                <a:cubicBezTo>
                  <a:pt x="20448" y="12380"/>
                  <a:pt x="12399" y="20437"/>
                  <a:pt x="2213" y="21486"/>
                </a:cubicBezTo>
                <a:lnTo>
                  <a:pt x="0" y="0"/>
                </a:lnTo>
                <a:lnTo>
                  <a:pt x="21488" y="2193"/>
                </a:lnTo>
                <a:close/>
              </a:path>
            </a:pathLst>
          </a:custGeom>
          <a:noFill/>
          <a:ln w="76200">
            <a:solidFill>
              <a:srgbClr val="B2B2B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8989" name="Arc 29"/>
          <p:cNvSpPr>
            <a:spLocks/>
          </p:cNvSpPr>
          <p:nvPr/>
        </p:nvSpPr>
        <p:spPr bwMode="auto">
          <a:xfrm>
            <a:off x="2214563" y="1377950"/>
            <a:ext cx="936625" cy="4567238"/>
          </a:xfrm>
          <a:custGeom>
            <a:avLst/>
            <a:gdLst>
              <a:gd name="T0" fmla="*/ 0 w 22077"/>
              <a:gd name="T1" fmla="*/ 2147483647 h 43200"/>
              <a:gd name="T2" fmla="*/ 2147483647 w 22077"/>
              <a:gd name="T3" fmla="*/ 2147483647 h 43200"/>
              <a:gd name="T4" fmla="*/ 2147483647 w 22077"/>
              <a:gd name="T5" fmla="*/ 2147483647 h 43200"/>
              <a:gd name="T6" fmla="*/ 0 60000 65536"/>
              <a:gd name="T7" fmla="*/ 0 60000 65536"/>
              <a:gd name="T8" fmla="*/ 0 60000 65536"/>
              <a:gd name="T9" fmla="*/ 0 w 22077"/>
              <a:gd name="T10" fmla="*/ 0 h 43200"/>
              <a:gd name="T11" fmla="*/ 22077 w 22077"/>
              <a:gd name="T12" fmla="*/ 43200 h 43200"/>
            </a:gdLst>
            <a:ahLst/>
            <a:cxnLst>
              <a:cxn ang="T6">
                <a:pos x="T0" y="T1"/>
              </a:cxn>
              <a:cxn ang="T7">
                <a:pos x="T2" y="T3"/>
              </a:cxn>
              <a:cxn ang="T8">
                <a:pos x="T4" y="T5"/>
              </a:cxn>
            </a:cxnLst>
            <a:rect l="T9" t="T10" r="T11" b="T12"/>
            <a:pathLst>
              <a:path w="22077" h="43200" fill="none" extrusionOk="0">
                <a:moveTo>
                  <a:pt x="0" y="5"/>
                </a:moveTo>
                <a:cubicBezTo>
                  <a:pt x="158" y="1"/>
                  <a:pt x="317" y="-1"/>
                  <a:pt x="477" y="0"/>
                </a:cubicBezTo>
                <a:cubicBezTo>
                  <a:pt x="12406" y="0"/>
                  <a:pt x="22077" y="9670"/>
                  <a:pt x="22077" y="21600"/>
                </a:cubicBezTo>
                <a:cubicBezTo>
                  <a:pt x="22077" y="33507"/>
                  <a:pt x="12441" y="43168"/>
                  <a:pt x="533" y="43199"/>
                </a:cubicBezTo>
              </a:path>
              <a:path w="22077" h="43200" stroke="0" extrusionOk="0">
                <a:moveTo>
                  <a:pt x="0" y="5"/>
                </a:moveTo>
                <a:cubicBezTo>
                  <a:pt x="158" y="1"/>
                  <a:pt x="317" y="-1"/>
                  <a:pt x="477" y="0"/>
                </a:cubicBezTo>
                <a:cubicBezTo>
                  <a:pt x="12406" y="0"/>
                  <a:pt x="22077" y="9670"/>
                  <a:pt x="22077" y="21600"/>
                </a:cubicBezTo>
                <a:cubicBezTo>
                  <a:pt x="22077" y="33507"/>
                  <a:pt x="12441" y="43168"/>
                  <a:pt x="533" y="43199"/>
                </a:cubicBezTo>
                <a:lnTo>
                  <a:pt x="477" y="21600"/>
                </a:lnTo>
                <a:lnTo>
                  <a:pt x="0" y="5"/>
                </a:lnTo>
                <a:close/>
              </a:path>
            </a:pathLst>
          </a:custGeom>
          <a:noFill/>
          <a:ln w="5715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8990" name="Arc 30"/>
          <p:cNvSpPr>
            <a:spLocks/>
          </p:cNvSpPr>
          <p:nvPr/>
        </p:nvSpPr>
        <p:spPr bwMode="auto">
          <a:xfrm rot="10768605">
            <a:off x="1300163" y="1377950"/>
            <a:ext cx="1001712" cy="4606925"/>
          </a:xfrm>
          <a:custGeom>
            <a:avLst/>
            <a:gdLst>
              <a:gd name="T0" fmla="*/ 2147483647 w 21600"/>
              <a:gd name="T1" fmla="*/ 0 h 42963"/>
              <a:gd name="T2" fmla="*/ 2147483647 w 21600"/>
              <a:gd name="T3" fmla="*/ 2147483647 h 42963"/>
              <a:gd name="T4" fmla="*/ 0 w 21600"/>
              <a:gd name="T5" fmla="*/ 2147483647 h 42963"/>
              <a:gd name="T6" fmla="*/ 0 60000 65536"/>
              <a:gd name="T7" fmla="*/ 0 60000 65536"/>
              <a:gd name="T8" fmla="*/ 0 60000 65536"/>
              <a:gd name="T9" fmla="*/ 0 w 21600"/>
              <a:gd name="T10" fmla="*/ 0 h 42963"/>
              <a:gd name="T11" fmla="*/ 21600 w 21600"/>
              <a:gd name="T12" fmla="*/ 42963 h 42963"/>
            </a:gdLst>
            <a:ahLst/>
            <a:cxnLst>
              <a:cxn ang="T6">
                <a:pos x="T0" y="T1"/>
              </a:cxn>
              <a:cxn ang="T7">
                <a:pos x="T2" y="T3"/>
              </a:cxn>
              <a:cxn ang="T8">
                <a:pos x="T4" y="T5"/>
              </a:cxn>
            </a:cxnLst>
            <a:rect l="T9" t="T10" r="T11" b="T12"/>
            <a:pathLst>
              <a:path w="21600" h="42963" fill="none" extrusionOk="0">
                <a:moveTo>
                  <a:pt x="555" y="0"/>
                </a:moveTo>
                <a:cubicBezTo>
                  <a:pt x="12264" y="301"/>
                  <a:pt x="21600" y="9880"/>
                  <a:pt x="21600" y="21593"/>
                </a:cubicBezTo>
                <a:cubicBezTo>
                  <a:pt x="21600" y="32309"/>
                  <a:pt x="13743" y="41405"/>
                  <a:pt x="3141" y="42963"/>
                </a:cubicBezTo>
              </a:path>
              <a:path w="21600" h="42963" stroke="0" extrusionOk="0">
                <a:moveTo>
                  <a:pt x="555" y="0"/>
                </a:moveTo>
                <a:cubicBezTo>
                  <a:pt x="12264" y="301"/>
                  <a:pt x="21600" y="9880"/>
                  <a:pt x="21600" y="21593"/>
                </a:cubicBezTo>
                <a:cubicBezTo>
                  <a:pt x="21600" y="32309"/>
                  <a:pt x="13743" y="41405"/>
                  <a:pt x="3141" y="42963"/>
                </a:cubicBezTo>
                <a:lnTo>
                  <a:pt x="0" y="21593"/>
                </a:lnTo>
                <a:lnTo>
                  <a:pt x="555" y="0"/>
                </a:lnTo>
                <a:close/>
              </a:path>
            </a:pathLst>
          </a:cu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089" name="Group 31"/>
          <p:cNvGrpSpPr>
            <a:grpSpLocks/>
          </p:cNvGrpSpPr>
          <p:nvPr/>
        </p:nvGrpSpPr>
        <p:grpSpPr bwMode="auto">
          <a:xfrm>
            <a:off x="1071563" y="3511550"/>
            <a:ext cx="457200" cy="457200"/>
            <a:chOff x="2688" y="2880"/>
            <a:chExt cx="288" cy="288"/>
          </a:xfrm>
        </p:grpSpPr>
        <p:sp>
          <p:nvSpPr>
            <p:cNvPr id="3095" name="Oval 32"/>
            <p:cNvSpPr>
              <a:spLocks noChangeArrowheads="1"/>
            </p:cNvSpPr>
            <p:nvPr/>
          </p:nvSpPr>
          <p:spPr bwMode="auto">
            <a:xfrm>
              <a:off x="2688" y="2880"/>
              <a:ext cx="288" cy="288"/>
            </a:xfrm>
            <a:prstGeom prst="ellipse">
              <a:avLst/>
            </a:prstGeom>
            <a:gradFill rotWithShape="0">
              <a:gsLst>
                <a:gs pos="0">
                  <a:schemeClr val="bg2"/>
                </a:gs>
                <a:gs pos="100000">
                  <a:schemeClr val="tx1"/>
                </a:gs>
              </a:gsLst>
              <a:path path="rect">
                <a:fillToRect r="100000" b="100000"/>
              </a:path>
            </a:gradFill>
            <a:ln w="28575">
              <a:solidFill>
                <a:srgbClr val="96969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096" name="WordArt 33"/>
            <p:cNvSpPr>
              <a:spLocks noChangeArrowheads="1" noChangeShapeType="1" noTextEdit="1"/>
            </p:cNvSpPr>
            <p:nvPr/>
          </p:nvSpPr>
          <p:spPr bwMode="auto">
            <a:xfrm>
              <a:off x="2736" y="2928"/>
              <a:ext cx="180" cy="180"/>
            </a:xfrm>
            <a:prstGeom prst="rect">
              <a:avLst/>
            </a:prstGeom>
          </p:spPr>
          <p:txBody>
            <a:bodyPr wrap="none" fromWordArt="1">
              <a:prstTxWarp prst="textPlain">
                <a:avLst>
                  <a:gd name="adj" fmla="val 50000"/>
                </a:avLst>
              </a:prstTxWarp>
            </a:bodyPr>
            <a:lstStyle/>
            <a:p>
              <a:r>
                <a:rPr lang="en-US" altLang="zh-CN" sz="3600" kern="10">
                  <a:ln w="50800">
                    <a:solidFill>
                      <a:schemeClr val="bg1"/>
                    </a:solidFill>
                    <a:round/>
                    <a:headEnd/>
                    <a:tailEnd/>
                  </a:ln>
                  <a:solidFill>
                    <a:srgbClr val="FFFFFF"/>
                  </a:solidFill>
                  <a:latin typeface="黑体"/>
                  <a:ea typeface="黑体"/>
                </a:rPr>
                <a:t>+</a:t>
              </a:r>
              <a:endParaRPr lang="zh-CN" altLang="en-US" sz="3600" kern="10">
                <a:ln w="50800">
                  <a:solidFill>
                    <a:schemeClr val="bg1"/>
                  </a:solidFill>
                  <a:round/>
                  <a:headEnd/>
                  <a:tailEnd/>
                </a:ln>
                <a:solidFill>
                  <a:srgbClr val="FFFFFF"/>
                </a:solidFill>
                <a:latin typeface="黑体"/>
                <a:ea typeface="黑体"/>
              </a:endParaRPr>
            </a:p>
          </p:txBody>
        </p:sp>
      </p:grpSp>
      <p:grpSp>
        <p:nvGrpSpPr>
          <p:cNvPr id="9" name="Group 34"/>
          <p:cNvGrpSpPr>
            <a:grpSpLocks/>
          </p:cNvGrpSpPr>
          <p:nvPr/>
        </p:nvGrpSpPr>
        <p:grpSpPr bwMode="auto">
          <a:xfrm>
            <a:off x="1300163" y="692150"/>
            <a:ext cx="1219200" cy="2819400"/>
            <a:chOff x="720" y="240"/>
            <a:chExt cx="768" cy="1776"/>
          </a:xfrm>
        </p:grpSpPr>
        <p:sp>
          <p:nvSpPr>
            <p:cNvPr id="3093" name="Line 35"/>
            <p:cNvSpPr>
              <a:spLocks noChangeShapeType="1"/>
            </p:cNvSpPr>
            <p:nvPr/>
          </p:nvSpPr>
          <p:spPr bwMode="auto">
            <a:xfrm flipV="1">
              <a:off x="720" y="384"/>
              <a:ext cx="384" cy="1632"/>
            </a:xfrm>
            <a:prstGeom prst="line">
              <a:avLst/>
            </a:prstGeom>
            <a:noFill/>
            <a:ln w="571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94" name="WordArt 36"/>
            <p:cNvSpPr>
              <a:spLocks noChangeArrowheads="1" noChangeShapeType="1" noTextEdit="1"/>
            </p:cNvSpPr>
            <p:nvPr/>
          </p:nvSpPr>
          <p:spPr bwMode="auto">
            <a:xfrm>
              <a:off x="1200" y="240"/>
              <a:ext cx="288" cy="336"/>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v</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3091" name="Rectangle 37" descr="羊皮纸"/>
          <p:cNvSpPr>
            <a:spLocks noChangeArrowheads="1"/>
          </p:cNvSpPr>
          <p:nvPr/>
        </p:nvSpPr>
        <p:spPr bwMode="auto">
          <a:xfrm>
            <a:off x="0" y="6623050"/>
            <a:ext cx="9144000" cy="2349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092" name="Rectangle 38" descr="羊皮纸"/>
          <p:cNvSpPr>
            <a:spLocks noChangeArrowheads="1"/>
          </p:cNvSpPr>
          <p:nvPr/>
        </p:nvSpPr>
        <p:spPr bwMode="auto">
          <a:xfrm>
            <a:off x="0" y="0"/>
            <a:ext cx="9144000" cy="2349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8988"/>
                                        </p:tgtEl>
                                        <p:attrNameLst>
                                          <p:attrName>style.visibility</p:attrName>
                                        </p:attrNameLst>
                                      </p:cBhvr>
                                      <p:to>
                                        <p:strVal val="visible"/>
                                      </p:to>
                                    </p:set>
                                    <p:animEffect transition="in" filter="wipe(down)">
                                      <p:cBhvr>
                                        <p:cTn id="11" dur="500"/>
                                        <p:tgtEl>
                                          <p:spTgt spid="168988"/>
                                        </p:tgtEl>
                                      </p:cBhvr>
                                    </p:animEffect>
                                  </p:childTnLst>
                                  <p:subTnLst>
                                    <p:animClr clrSpc="rgb" dir="cw">
                                      <p:cBhvr override="childStyle">
                                        <p:cTn dur="1" fill="hold" display="0" masterRel="nextClick" afterEffect="1"/>
                                        <p:tgtEl>
                                          <p:spTgt spid="168988"/>
                                        </p:tgtEl>
                                        <p:attrNameLst>
                                          <p:attrName>ppt_c</p:attrName>
                                        </p:attrNameLst>
                                      </p:cBhvr>
                                      <p:to>
                                        <a:srgbClr val="EAEAEA"/>
                                      </p:to>
                                    </p:animClr>
                                  </p:sub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8966"/>
                                        </p:tgtEl>
                                        <p:attrNameLst>
                                          <p:attrName>style.visibility</p:attrName>
                                        </p:attrNameLst>
                                      </p:cBhvr>
                                      <p:to>
                                        <p:strVal val="visible"/>
                                      </p:to>
                                    </p:set>
                                    <p:animEffect transition="in" filter="wipe(up)">
                                      <p:cBhvr>
                                        <p:cTn id="15" dur="500"/>
                                        <p:tgtEl>
                                          <p:spTgt spid="168966"/>
                                        </p:tgtEl>
                                      </p:cBhvr>
                                    </p:animEffect>
                                  </p:childTnLst>
                                  <p:subTnLst>
                                    <p:animClr clrSpc="rgb" dir="cw">
                                      <p:cBhvr override="childStyle">
                                        <p:cTn dur="1" fill="hold" display="0" masterRel="nextClick" afterEffect="1"/>
                                        <p:tgtEl>
                                          <p:spTgt spid="168966"/>
                                        </p:tgtEl>
                                        <p:attrNameLst>
                                          <p:attrName>ppt_c</p:attrName>
                                        </p:attrNameLst>
                                      </p:cBhvr>
                                      <p:to>
                                        <a:srgbClr val="EAEAEA"/>
                                      </p:to>
                                    </p:animClr>
                                  </p:sub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8990"/>
                                        </p:tgtEl>
                                        <p:attrNameLst>
                                          <p:attrName>style.visibility</p:attrName>
                                        </p:attrNameLst>
                                      </p:cBhvr>
                                      <p:to>
                                        <p:strVal val="visible"/>
                                      </p:to>
                                    </p:set>
                                    <p:animEffect transition="in" filter="wipe(down)">
                                      <p:cBhvr>
                                        <p:cTn id="19" dur="500"/>
                                        <p:tgtEl>
                                          <p:spTgt spid="168990"/>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8989"/>
                                        </p:tgtEl>
                                        <p:attrNameLst>
                                          <p:attrName>style.visibility</p:attrName>
                                        </p:attrNameLst>
                                      </p:cBhvr>
                                      <p:to>
                                        <p:strVal val="visible"/>
                                      </p:to>
                                    </p:set>
                                    <p:animEffect transition="in" filter="wipe(up)">
                                      <p:cBhvr>
                                        <p:cTn id="23" dur="500"/>
                                        <p:tgtEl>
                                          <p:spTgt spid="1689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68978"/>
                                        </p:tgtEl>
                                        <p:attrNameLst>
                                          <p:attrName>style.visibility</p:attrName>
                                        </p:attrNameLst>
                                      </p:cBhvr>
                                      <p:to>
                                        <p:strVal val="visible"/>
                                      </p:to>
                                    </p:set>
                                    <p:animEffect transition="in" filter="wipe(left)">
                                      <p:cBhvr>
                                        <p:cTn id="32" dur="500"/>
                                        <p:tgtEl>
                                          <p:spTgt spid="168978"/>
                                        </p:tgtEl>
                                      </p:cBhvr>
                                    </p:animEffect>
                                  </p:childTnLst>
                                </p:cTn>
                              </p:par>
                            </p:childTnLst>
                          </p:cTn>
                        </p:par>
                        <p:par>
                          <p:cTn id="33" fill="hold" nodeType="afterGroup">
                            <p:stCondLst>
                              <p:cond delay="1000"/>
                            </p:stCondLst>
                            <p:childTnLst>
                              <p:par>
                                <p:cTn id="34" presetID="22"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par>
                          <p:cTn id="37" fill="hold" nodeType="afterGroup">
                            <p:stCondLst>
                              <p:cond delay="1500"/>
                            </p:stCondLst>
                            <p:childTnLst>
                              <p:par>
                                <p:cTn id="38" presetID="22" presetClass="entr" presetSubtype="4"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cTn>
                              </p:par>
                            </p:childTnLst>
                          </p:cTn>
                        </p:par>
                        <p:par>
                          <p:cTn id="45" fill="hold" nodeType="afterGroup">
                            <p:stCondLst>
                              <p:cond delay="2500"/>
                            </p:stCondLst>
                            <p:childTnLst>
                              <p:par>
                                <p:cTn id="46" presetID="22" presetClass="entr" presetSubtype="4"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animBg="1"/>
      <p:bldP spid="168978" grpId="0" animBg="1"/>
      <p:bldP spid="168988" grpId="0" animBg="1"/>
      <p:bldP spid="168989" grpId="0" animBg="1"/>
      <p:bldP spid="16899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200" y="0"/>
            <a:ext cx="9067800" cy="10747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t>平行电流间的相互作用力  </a:t>
            </a:r>
          </a:p>
          <a:p>
            <a:pPr eaLnBrk="1" hangingPunct="1">
              <a:lnSpc>
                <a:spcPct val="110000"/>
              </a:lnSpc>
              <a:spcBef>
                <a:spcPct val="0"/>
              </a:spcBef>
              <a:buFontTx/>
              <a:buNone/>
            </a:pPr>
            <a:r>
              <a:rPr lang="en-US" altLang="zh-CN" sz="2800"/>
              <a:t>Force between parallel conductors</a:t>
            </a:r>
          </a:p>
        </p:txBody>
      </p:sp>
      <p:sp>
        <p:nvSpPr>
          <p:cNvPr id="188419" name="Text Box 3"/>
          <p:cNvSpPr txBox="1">
            <a:spLocks noChangeArrowheads="1"/>
          </p:cNvSpPr>
          <p:nvPr/>
        </p:nvSpPr>
        <p:spPr bwMode="auto">
          <a:xfrm>
            <a:off x="0" y="10906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t>解：</a:t>
            </a:r>
          </a:p>
        </p:txBody>
      </p:sp>
      <p:graphicFrame>
        <p:nvGraphicFramePr>
          <p:cNvPr id="188420" name="Object 4"/>
          <p:cNvGraphicFramePr>
            <a:graphicFrameLocks noChangeAspect="1"/>
          </p:cNvGraphicFramePr>
          <p:nvPr/>
        </p:nvGraphicFramePr>
        <p:xfrm>
          <a:off x="1008063" y="1143000"/>
          <a:ext cx="1811337" cy="839788"/>
        </p:xfrm>
        <a:graphic>
          <a:graphicData uri="http://schemas.openxmlformats.org/presentationml/2006/ole">
            <mc:AlternateContent xmlns:mc="http://schemas.openxmlformats.org/markup-compatibility/2006">
              <mc:Choice xmlns:v="urn:schemas-microsoft-com:vml" Requires="v">
                <p:oleObj name="公式" r:id="rId2" imgW="672808" imgH="406224" progId="Equation.3">
                  <p:embed/>
                </p:oleObj>
              </mc:Choice>
              <mc:Fallback>
                <p:oleObj name="公式" r:id="rId2" imgW="672808" imgH="406224"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143000"/>
                        <a:ext cx="1811337"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1" name="Object 5"/>
          <p:cNvGraphicFramePr>
            <a:graphicFrameLocks noChangeAspect="1"/>
          </p:cNvGraphicFramePr>
          <p:nvPr/>
        </p:nvGraphicFramePr>
        <p:xfrm>
          <a:off x="914400" y="2185988"/>
          <a:ext cx="2090738" cy="481012"/>
        </p:xfrm>
        <a:graphic>
          <a:graphicData uri="http://schemas.openxmlformats.org/presentationml/2006/ole">
            <mc:AlternateContent xmlns:mc="http://schemas.openxmlformats.org/markup-compatibility/2006">
              <mc:Choice xmlns:v="urn:schemas-microsoft-com:vml" Requires="v">
                <p:oleObj name="公式" r:id="rId4" imgW="990600" imgH="228600" progId="Equation.3">
                  <p:embed/>
                </p:oleObj>
              </mc:Choice>
              <mc:Fallback>
                <p:oleObj name="公式" r:id="rId4" imgW="9906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185988"/>
                        <a:ext cx="20907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2" name="Text Box 6"/>
          <p:cNvSpPr txBox="1">
            <a:spLocks noChangeArrowheads="1"/>
          </p:cNvSpPr>
          <p:nvPr/>
        </p:nvSpPr>
        <p:spPr bwMode="auto">
          <a:xfrm>
            <a:off x="3489325" y="2147888"/>
            <a:ext cx="222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t>d f</a:t>
            </a:r>
            <a:r>
              <a:rPr lang="en-US" altLang="zh-CN" sz="2800" baseline="-25000"/>
              <a:t>21 </a:t>
            </a:r>
            <a:r>
              <a:rPr lang="en-US" altLang="zh-CN" sz="2400"/>
              <a:t>= </a:t>
            </a:r>
            <a:r>
              <a:rPr lang="en-US" altLang="zh-CN" sz="2400" i="1"/>
              <a:t>I</a:t>
            </a:r>
            <a:r>
              <a:rPr lang="en-US" altLang="zh-CN" sz="2400" baseline="-25000"/>
              <a:t>2</a:t>
            </a:r>
            <a:r>
              <a:rPr lang="en-US" altLang="zh-CN" sz="2400" i="1"/>
              <a:t>dl B</a:t>
            </a:r>
            <a:r>
              <a:rPr lang="en-US" altLang="zh-CN" sz="2400" baseline="-25000"/>
              <a:t>1</a:t>
            </a:r>
            <a:endParaRPr lang="en-US" altLang="zh-CN" sz="2400"/>
          </a:p>
        </p:txBody>
      </p:sp>
      <p:sp>
        <p:nvSpPr>
          <p:cNvPr id="188423" name="Text Box 7"/>
          <p:cNvSpPr txBox="1">
            <a:spLocks noChangeArrowheads="1"/>
          </p:cNvSpPr>
          <p:nvPr/>
        </p:nvSpPr>
        <p:spPr bwMode="auto">
          <a:xfrm>
            <a:off x="228600" y="2843213"/>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t>单位长度受力</a:t>
            </a:r>
          </a:p>
        </p:txBody>
      </p:sp>
      <p:graphicFrame>
        <p:nvGraphicFramePr>
          <p:cNvPr id="188424" name="Object 8"/>
          <p:cNvGraphicFramePr>
            <a:graphicFrameLocks noChangeAspect="1"/>
          </p:cNvGraphicFramePr>
          <p:nvPr/>
        </p:nvGraphicFramePr>
        <p:xfrm>
          <a:off x="838200" y="3605213"/>
          <a:ext cx="2438400" cy="903287"/>
        </p:xfrm>
        <a:graphic>
          <a:graphicData uri="http://schemas.openxmlformats.org/presentationml/2006/ole">
            <mc:AlternateContent xmlns:mc="http://schemas.openxmlformats.org/markup-compatibility/2006">
              <mc:Choice xmlns:v="urn:schemas-microsoft-com:vml" Requires="v">
                <p:oleObj name="公式" r:id="rId6" imgW="1091726" imgH="406224" progId="Equation.3">
                  <p:embed/>
                </p:oleObj>
              </mc:Choice>
              <mc:Fallback>
                <p:oleObj name="公式" r:id="rId6" imgW="1091726" imgH="406224"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605213"/>
                        <a:ext cx="2438400"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5" name="Object 9"/>
          <p:cNvGraphicFramePr>
            <a:graphicFrameLocks noChangeAspect="1"/>
          </p:cNvGraphicFramePr>
          <p:nvPr/>
        </p:nvGraphicFramePr>
        <p:xfrm>
          <a:off x="3276600" y="3581400"/>
          <a:ext cx="1676400" cy="985838"/>
        </p:xfrm>
        <a:graphic>
          <a:graphicData uri="http://schemas.openxmlformats.org/presentationml/2006/ole">
            <mc:AlternateContent xmlns:mc="http://schemas.openxmlformats.org/markup-compatibility/2006">
              <mc:Choice xmlns:v="urn:schemas-microsoft-com:vml" Requires="v">
                <p:oleObj name="公式" r:id="rId8" imgW="609336" imgH="406224" progId="Equation.3">
                  <p:embed/>
                </p:oleObj>
              </mc:Choice>
              <mc:Fallback>
                <p:oleObj name="公式" r:id="rId8" imgW="609336" imgH="406224"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581400"/>
                        <a:ext cx="167640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6" name="Text Box 10"/>
          <p:cNvSpPr txBox="1">
            <a:spLocks noChangeArrowheads="1"/>
          </p:cNvSpPr>
          <p:nvPr/>
        </p:nvSpPr>
        <p:spPr bwMode="auto">
          <a:xfrm>
            <a:off x="304800" y="467201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t>同理</a:t>
            </a:r>
          </a:p>
        </p:txBody>
      </p:sp>
      <p:graphicFrame>
        <p:nvGraphicFramePr>
          <p:cNvPr id="188427" name="Object 11"/>
          <p:cNvGraphicFramePr>
            <a:graphicFrameLocks noChangeAspect="1"/>
          </p:cNvGraphicFramePr>
          <p:nvPr/>
        </p:nvGraphicFramePr>
        <p:xfrm>
          <a:off x="914400" y="5154613"/>
          <a:ext cx="2667000" cy="989012"/>
        </p:xfrm>
        <a:graphic>
          <a:graphicData uri="http://schemas.openxmlformats.org/presentationml/2006/ole">
            <mc:AlternateContent xmlns:mc="http://schemas.openxmlformats.org/markup-compatibility/2006">
              <mc:Choice xmlns:v="urn:schemas-microsoft-com:vml" Requires="v">
                <p:oleObj name="公式" r:id="rId10" imgW="1091726" imgH="406224" progId="Equation.3">
                  <p:embed/>
                </p:oleObj>
              </mc:Choice>
              <mc:Fallback>
                <p:oleObj name="公式" r:id="rId10" imgW="1091726" imgH="406224"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5154613"/>
                        <a:ext cx="2667000"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8" name="Object 12"/>
          <p:cNvGraphicFramePr>
            <a:graphicFrameLocks noChangeAspect="1"/>
          </p:cNvGraphicFramePr>
          <p:nvPr/>
        </p:nvGraphicFramePr>
        <p:xfrm>
          <a:off x="3505200" y="5159375"/>
          <a:ext cx="1447800" cy="936625"/>
        </p:xfrm>
        <a:graphic>
          <a:graphicData uri="http://schemas.openxmlformats.org/presentationml/2006/ole">
            <mc:AlternateContent xmlns:mc="http://schemas.openxmlformats.org/markup-compatibility/2006">
              <mc:Choice xmlns:v="urn:schemas-microsoft-com:vml" Requires="v">
                <p:oleObj name="公式" r:id="rId12" imgW="609336" imgH="406224" progId="Equation.3">
                  <p:embed/>
                </p:oleObj>
              </mc:Choice>
              <mc:Fallback>
                <p:oleObj name="公式" r:id="rId12" imgW="609336" imgH="406224"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5159375"/>
                        <a:ext cx="14478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9" name="Rectangle 13"/>
          <p:cNvSpPr>
            <a:spLocks noChangeArrowheads="1"/>
          </p:cNvSpPr>
          <p:nvPr/>
        </p:nvSpPr>
        <p:spPr bwMode="auto">
          <a:xfrm>
            <a:off x="5638800" y="1219200"/>
            <a:ext cx="3505200" cy="5257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 name="Group 14"/>
          <p:cNvGrpSpPr>
            <a:grpSpLocks/>
          </p:cNvGrpSpPr>
          <p:nvPr/>
        </p:nvGrpSpPr>
        <p:grpSpPr bwMode="auto">
          <a:xfrm>
            <a:off x="5927725" y="1676400"/>
            <a:ext cx="2097088" cy="4024313"/>
            <a:chOff x="3926" y="96"/>
            <a:chExt cx="1321" cy="2535"/>
          </a:xfrm>
        </p:grpSpPr>
        <p:sp>
          <p:nvSpPr>
            <p:cNvPr id="21540" name="AutoShape 15"/>
            <p:cNvSpPr>
              <a:spLocks noChangeArrowheads="1"/>
            </p:cNvSpPr>
            <p:nvPr/>
          </p:nvSpPr>
          <p:spPr bwMode="auto">
            <a:xfrm>
              <a:off x="4080" y="817"/>
              <a:ext cx="63" cy="1727"/>
            </a:xfrm>
            <a:prstGeom prst="can">
              <a:avLst>
                <a:gd name="adj" fmla="val 12703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41" name="Freeform 16"/>
            <p:cNvSpPr>
              <a:spLocks/>
            </p:cNvSpPr>
            <p:nvPr/>
          </p:nvSpPr>
          <p:spPr bwMode="auto">
            <a:xfrm>
              <a:off x="4116" y="528"/>
              <a:ext cx="1" cy="339"/>
            </a:xfrm>
            <a:custGeom>
              <a:avLst/>
              <a:gdLst>
                <a:gd name="T0" fmla="*/ 0 w 1"/>
                <a:gd name="T1" fmla="*/ 339 h 339"/>
                <a:gd name="T2" fmla="*/ 0 w 1"/>
                <a:gd name="T3" fmla="*/ 0 h 339"/>
                <a:gd name="T4" fmla="*/ 0 60000 65536"/>
                <a:gd name="T5" fmla="*/ 0 60000 65536"/>
                <a:gd name="T6" fmla="*/ 0 w 1"/>
                <a:gd name="T7" fmla="*/ 0 h 339"/>
                <a:gd name="T8" fmla="*/ 1 w 1"/>
                <a:gd name="T9" fmla="*/ 339 h 339"/>
              </a:gdLst>
              <a:ahLst/>
              <a:cxnLst>
                <a:cxn ang="T4">
                  <a:pos x="T0" y="T1"/>
                </a:cxn>
                <a:cxn ang="T5">
                  <a:pos x="T2" y="T3"/>
                </a:cxn>
              </a:cxnLst>
              <a:rect l="T6" t="T7" r="T8" b="T9"/>
              <a:pathLst>
                <a:path w="1" h="339">
                  <a:moveTo>
                    <a:pt x="0" y="339"/>
                  </a:moveTo>
                  <a:lnTo>
                    <a:pt x="0"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2" name="Text Box 17"/>
            <p:cNvSpPr txBox="1">
              <a:spLocks noChangeArrowheads="1"/>
            </p:cNvSpPr>
            <p:nvPr/>
          </p:nvSpPr>
          <p:spPr bwMode="auto">
            <a:xfrm>
              <a:off x="3926" y="2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I</a:t>
              </a:r>
              <a:r>
                <a:rPr lang="en-US" altLang="zh-CN" sz="2400" baseline="-25000"/>
                <a:t>1</a:t>
              </a:r>
              <a:endParaRPr lang="en-US" altLang="zh-CN" sz="2400"/>
            </a:p>
          </p:txBody>
        </p:sp>
        <p:sp>
          <p:nvSpPr>
            <p:cNvPr id="21543" name="AutoShape 18"/>
            <p:cNvSpPr>
              <a:spLocks noChangeArrowheads="1"/>
            </p:cNvSpPr>
            <p:nvPr/>
          </p:nvSpPr>
          <p:spPr bwMode="auto">
            <a:xfrm>
              <a:off x="5146" y="816"/>
              <a:ext cx="63" cy="1728"/>
            </a:xfrm>
            <a:prstGeom prst="can">
              <a:avLst>
                <a:gd name="adj" fmla="val 793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44" name="Freeform 19"/>
            <p:cNvSpPr>
              <a:spLocks/>
            </p:cNvSpPr>
            <p:nvPr/>
          </p:nvSpPr>
          <p:spPr bwMode="auto">
            <a:xfrm>
              <a:off x="5175" y="483"/>
              <a:ext cx="1" cy="354"/>
            </a:xfrm>
            <a:custGeom>
              <a:avLst/>
              <a:gdLst>
                <a:gd name="T0" fmla="*/ 0 w 1"/>
                <a:gd name="T1" fmla="*/ 354 h 354"/>
                <a:gd name="T2" fmla="*/ 0 w 1"/>
                <a:gd name="T3" fmla="*/ 0 h 354"/>
                <a:gd name="T4" fmla="*/ 0 60000 65536"/>
                <a:gd name="T5" fmla="*/ 0 60000 65536"/>
                <a:gd name="T6" fmla="*/ 0 w 1"/>
                <a:gd name="T7" fmla="*/ 0 h 354"/>
                <a:gd name="T8" fmla="*/ 1 w 1"/>
                <a:gd name="T9" fmla="*/ 354 h 354"/>
              </a:gdLst>
              <a:ahLst/>
              <a:cxnLst>
                <a:cxn ang="T4">
                  <a:pos x="T0" y="T1"/>
                </a:cxn>
                <a:cxn ang="T5">
                  <a:pos x="T2" y="T3"/>
                </a:cxn>
              </a:cxnLst>
              <a:rect l="T6" t="T7" r="T8" b="T9"/>
              <a:pathLst>
                <a:path w="1" h="354">
                  <a:moveTo>
                    <a:pt x="0" y="354"/>
                  </a:moveTo>
                  <a:lnTo>
                    <a:pt x="0"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5" name="Text Box 20"/>
            <p:cNvSpPr txBox="1">
              <a:spLocks noChangeArrowheads="1"/>
            </p:cNvSpPr>
            <p:nvPr/>
          </p:nvSpPr>
          <p:spPr bwMode="auto">
            <a:xfrm>
              <a:off x="4992" y="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I</a:t>
              </a:r>
              <a:r>
                <a:rPr lang="en-US" altLang="zh-CN" sz="2400" baseline="-25000"/>
                <a:t>2</a:t>
              </a:r>
              <a:endParaRPr lang="en-US" altLang="zh-CN" sz="2400"/>
            </a:p>
          </p:txBody>
        </p:sp>
        <p:sp>
          <p:nvSpPr>
            <p:cNvPr id="21546" name="Text Box 21"/>
            <p:cNvSpPr txBox="1">
              <a:spLocks noChangeArrowheads="1"/>
            </p:cNvSpPr>
            <p:nvPr/>
          </p:nvSpPr>
          <p:spPr bwMode="auto">
            <a:xfrm>
              <a:off x="447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t>a</a:t>
              </a:r>
            </a:p>
          </p:txBody>
        </p:sp>
        <p:sp>
          <p:nvSpPr>
            <p:cNvPr id="21547" name="Line 22"/>
            <p:cNvSpPr>
              <a:spLocks noChangeShapeType="1"/>
            </p:cNvSpPr>
            <p:nvPr/>
          </p:nvSpPr>
          <p:spPr bwMode="auto">
            <a:xfrm>
              <a:off x="4128" y="2400"/>
              <a:ext cx="1008"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3"/>
          <p:cNvGrpSpPr>
            <a:grpSpLocks/>
          </p:cNvGrpSpPr>
          <p:nvPr/>
        </p:nvGrpSpPr>
        <p:grpSpPr bwMode="auto">
          <a:xfrm>
            <a:off x="7924800" y="3505200"/>
            <a:ext cx="774700" cy="990600"/>
            <a:chOff x="4848" y="1248"/>
            <a:chExt cx="488" cy="624"/>
          </a:xfrm>
        </p:grpSpPr>
        <p:sp>
          <p:nvSpPr>
            <p:cNvPr id="21538" name="Line 24"/>
            <p:cNvSpPr>
              <a:spLocks noChangeShapeType="1"/>
            </p:cNvSpPr>
            <p:nvPr/>
          </p:nvSpPr>
          <p:spPr bwMode="auto">
            <a:xfrm flipV="1">
              <a:off x="4848" y="1584"/>
              <a:ext cx="0" cy="288"/>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39" name="Object 25"/>
            <p:cNvGraphicFramePr>
              <a:graphicFrameLocks noChangeAspect="1"/>
            </p:cNvGraphicFramePr>
            <p:nvPr/>
          </p:nvGraphicFramePr>
          <p:xfrm>
            <a:off x="4848" y="1248"/>
            <a:ext cx="488" cy="337"/>
          </p:xfrm>
          <a:graphic>
            <a:graphicData uri="http://schemas.openxmlformats.org/presentationml/2006/ole">
              <mc:AlternateContent xmlns:mc="http://schemas.openxmlformats.org/markup-compatibility/2006">
                <mc:Choice xmlns:v="urn:schemas-microsoft-com:vml" Requires="v">
                  <p:oleObj name="公式" r:id="rId13" imgW="330200" imgH="228600" progId="Equation.3">
                    <p:embed/>
                  </p:oleObj>
                </mc:Choice>
                <mc:Fallback>
                  <p:oleObj name="公式" r:id="rId13" imgW="330200" imgH="2286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8" y="1248"/>
                          <a:ext cx="488"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6"/>
          <p:cNvGrpSpPr>
            <a:grpSpLocks/>
          </p:cNvGrpSpPr>
          <p:nvPr/>
        </p:nvGrpSpPr>
        <p:grpSpPr bwMode="auto">
          <a:xfrm>
            <a:off x="7373938" y="3124200"/>
            <a:ext cx="398462" cy="914400"/>
            <a:chOff x="4501" y="1008"/>
            <a:chExt cx="251" cy="576"/>
          </a:xfrm>
        </p:grpSpPr>
        <p:sp>
          <p:nvSpPr>
            <p:cNvPr id="21536" name="AutoShape 27"/>
            <p:cNvSpPr>
              <a:spLocks noChangeArrowheads="1"/>
            </p:cNvSpPr>
            <p:nvPr/>
          </p:nvSpPr>
          <p:spPr bwMode="auto">
            <a:xfrm>
              <a:off x="4549" y="1392"/>
              <a:ext cx="192" cy="192"/>
            </a:xfrm>
            <a:prstGeom prst="flowChartSummingJunction">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21537" name="Object 28"/>
            <p:cNvGraphicFramePr>
              <a:graphicFrameLocks noChangeAspect="1"/>
            </p:cNvGraphicFramePr>
            <p:nvPr/>
          </p:nvGraphicFramePr>
          <p:xfrm>
            <a:off x="4501" y="1008"/>
            <a:ext cx="251" cy="302"/>
          </p:xfrm>
          <a:graphic>
            <a:graphicData uri="http://schemas.openxmlformats.org/presentationml/2006/ole">
              <mc:AlternateContent xmlns:mc="http://schemas.openxmlformats.org/markup-compatibility/2006">
                <mc:Choice xmlns:v="urn:schemas-microsoft-com:vml" Requires="v">
                  <p:oleObj name="公式" r:id="rId15" imgW="190500" imgH="228600" progId="Equation.3">
                    <p:embed/>
                  </p:oleObj>
                </mc:Choice>
                <mc:Fallback>
                  <p:oleObj name="公式" r:id="rId15" imgW="1905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1" y="1008"/>
                          <a:ext cx="25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9"/>
          <p:cNvGrpSpPr>
            <a:grpSpLocks/>
          </p:cNvGrpSpPr>
          <p:nvPr/>
        </p:nvGrpSpPr>
        <p:grpSpPr bwMode="auto">
          <a:xfrm>
            <a:off x="7162800" y="4419600"/>
            <a:ext cx="685800" cy="647700"/>
            <a:chOff x="4368" y="1824"/>
            <a:chExt cx="432" cy="408"/>
          </a:xfrm>
        </p:grpSpPr>
        <p:sp>
          <p:nvSpPr>
            <p:cNvPr id="21534" name="Line 30"/>
            <p:cNvSpPr>
              <a:spLocks noChangeShapeType="1"/>
            </p:cNvSpPr>
            <p:nvPr/>
          </p:nvSpPr>
          <p:spPr bwMode="auto">
            <a:xfrm flipH="1">
              <a:off x="4416" y="1824"/>
              <a:ext cx="384" cy="0"/>
            </a:xfrm>
            <a:prstGeom prst="line">
              <a:avLst/>
            </a:prstGeom>
            <a:noFill/>
            <a:ln w="57150">
              <a:solidFill>
                <a:srgbClr val="FF66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35" name="Object 31"/>
            <p:cNvGraphicFramePr>
              <a:graphicFrameLocks noChangeAspect="1"/>
            </p:cNvGraphicFramePr>
            <p:nvPr/>
          </p:nvGraphicFramePr>
          <p:xfrm>
            <a:off x="4368" y="1896"/>
            <a:ext cx="336" cy="336"/>
          </p:xfrm>
          <a:graphic>
            <a:graphicData uri="http://schemas.openxmlformats.org/presentationml/2006/ole">
              <mc:AlternateContent xmlns:mc="http://schemas.openxmlformats.org/markup-compatibility/2006">
                <mc:Choice xmlns:v="urn:schemas-microsoft-com:vml" Requires="v">
                  <p:oleObj name="公式" r:id="rId17" imgW="228600" imgH="228600" progId="Equation.3">
                    <p:embed/>
                  </p:oleObj>
                </mc:Choice>
                <mc:Fallback>
                  <p:oleObj name="公式" r:id="rId17" imgW="228600" imgH="22860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8" y="1896"/>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32"/>
          <p:cNvGrpSpPr>
            <a:grpSpLocks/>
          </p:cNvGrpSpPr>
          <p:nvPr/>
        </p:nvGrpSpPr>
        <p:grpSpPr bwMode="auto">
          <a:xfrm>
            <a:off x="5732463" y="3200400"/>
            <a:ext cx="439737" cy="838200"/>
            <a:chOff x="3755" y="1056"/>
            <a:chExt cx="277" cy="528"/>
          </a:xfrm>
        </p:grpSpPr>
        <p:grpSp>
          <p:nvGrpSpPr>
            <p:cNvPr id="21530" name="Group 33"/>
            <p:cNvGrpSpPr>
              <a:grpSpLocks/>
            </p:cNvGrpSpPr>
            <p:nvPr/>
          </p:nvGrpSpPr>
          <p:grpSpPr bwMode="auto">
            <a:xfrm>
              <a:off x="3755" y="1392"/>
              <a:ext cx="181" cy="192"/>
              <a:chOff x="2452" y="2044"/>
              <a:chExt cx="181" cy="181"/>
            </a:xfrm>
          </p:grpSpPr>
          <p:sp>
            <p:nvSpPr>
              <p:cNvPr id="21532" name="Oval 34"/>
              <p:cNvSpPr>
                <a:spLocks noChangeArrowheads="1"/>
              </p:cNvSpPr>
              <p:nvPr/>
            </p:nvSpPr>
            <p:spPr bwMode="auto">
              <a:xfrm>
                <a:off x="2452" y="2044"/>
                <a:ext cx="181" cy="181"/>
              </a:xfrm>
              <a:prstGeom prst="ellipse">
                <a:avLst/>
              </a:pr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33" name="Oval 35"/>
              <p:cNvSpPr>
                <a:spLocks noChangeArrowheads="1"/>
              </p:cNvSpPr>
              <p:nvPr/>
            </p:nvSpPr>
            <p:spPr bwMode="auto">
              <a:xfrm>
                <a:off x="2520" y="2112"/>
                <a:ext cx="45" cy="45"/>
              </a:xfrm>
              <a:prstGeom prst="ellipse">
                <a:avLst/>
              </a:prstGeom>
              <a:solidFill>
                <a:schemeClr val="tx1"/>
              </a:solidFill>
              <a:ln w="38100">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aphicFrame>
          <p:nvGraphicFramePr>
            <p:cNvPr id="21531" name="Object 36"/>
            <p:cNvGraphicFramePr>
              <a:graphicFrameLocks noChangeAspect="1"/>
            </p:cNvGraphicFramePr>
            <p:nvPr/>
          </p:nvGraphicFramePr>
          <p:xfrm>
            <a:off x="3757" y="1056"/>
            <a:ext cx="275" cy="312"/>
          </p:xfrm>
          <a:graphic>
            <a:graphicData uri="http://schemas.openxmlformats.org/presentationml/2006/ole">
              <mc:AlternateContent xmlns:mc="http://schemas.openxmlformats.org/markup-compatibility/2006">
                <mc:Choice xmlns:v="urn:schemas-microsoft-com:vml" Requires="v">
                  <p:oleObj name="公式" r:id="rId19" imgW="203112" imgH="228501" progId="Equation.3">
                    <p:embed/>
                  </p:oleObj>
                </mc:Choice>
                <mc:Fallback>
                  <p:oleObj name="公式" r:id="rId19" imgW="203112" imgH="228501" progId="Equation.3">
                    <p:embed/>
                    <p:pic>
                      <p:nvPicPr>
                        <p:cNvPr id="0" name="Object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57" y="1056"/>
                          <a:ext cx="27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37"/>
          <p:cNvGrpSpPr>
            <a:grpSpLocks/>
          </p:cNvGrpSpPr>
          <p:nvPr/>
        </p:nvGrpSpPr>
        <p:grpSpPr bwMode="auto">
          <a:xfrm>
            <a:off x="6235700" y="3228975"/>
            <a:ext cx="608013" cy="885825"/>
            <a:chOff x="4120" y="1074"/>
            <a:chExt cx="383" cy="558"/>
          </a:xfrm>
        </p:grpSpPr>
        <p:sp>
          <p:nvSpPr>
            <p:cNvPr id="21528" name="Line 38"/>
            <p:cNvSpPr>
              <a:spLocks noChangeShapeType="1"/>
            </p:cNvSpPr>
            <p:nvPr/>
          </p:nvSpPr>
          <p:spPr bwMode="auto">
            <a:xfrm flipV="1">
              <a:off x="4120" y="1344"/>
              <a:ext cx="0" cy="288"/>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29" name="Object 39"/>
            <p:cNvGraphicFramePr>
              <a:graphicFrameLocks noChangeAspect="1"/>
            </p:cNvGraphicFramePr>
            <p:nvPr/>
          </p:nvGraphicFramePr>
          <p:xfrm>
            <a:off x="4128" y="1074"/>
            <a:ext cx="375" cy="271"/>
          </p:xfrm>
          <a:graphic>
            <a:graphicData uri="http://schemas.openxmlformats.org/presentationml/2006/ole">
              <mc:AlternateContent xmlns:mc="http://schemas.openxmlformats.org/markup-compatibility/2006">
                <mc:Choice xmlns:v="urn:schemas-microsoft-com:vml" Requires="v">
                  <p:oleObj name="公式" r:id="rId21" imgW="317362" imgH="228501" progId="Equation.3">
                    <p:embed/>
                  </p:oleObj>
                </mc:Choice>
                <mc:Fallback>
                  <p:oleObj name="公式" r:id="rId21" imgW="317362" imgH="228501"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28" y="1074"/>
                          <a:ext cx="37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0"/>
          <p:cNvGrpSpPr>
            <a:grpSpLocks/>
          </p:cNvGrpSpPr>
          <p:nvPr/>
        </p:nvGrpSpPr>
        <p:grpSpPr bwMode="auto">
          <a:xfrm>
            <a:off x="6248400" y="4114800"/>
            <a:ext cx="685800" cy="685800"/>
            <a:chOff x="4128" y="1632"/>
            <a:chExt cx="432" cy="432"/>
          </a:xfrm>
        </p:grpSpPr>
        <p:sp>
          <p:nvSpPr>
            <p:cNvPr id="21526" name="Line 41"/>
            <p:cNvSpPr>
              <a:spLocks noChangeShapeType="1"/>
            </p:cNvSpPr>
            <p:nvPr/>
          </p:nvSpPr>
          <p:spPr bwMode="auto">
            <a:xfrm>
              <a:off x="4128" y="1632"/>
              <a:ext cx="432" cy="0"/>
            </a:xfrm>
            <a:prstGeom prst="line">
              <a:avLst/>
            </a:prstGeom>
            <a:noFill/>
            <a:ln w="57150">
              <a:solidFill>
                <a:srgbClr val="FF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27" name="Object 42"/>
            <p:cNvGraphicFramePr>
              <a:graphicFrameLocks noChangeAspect="1"/>
            </p:cNvGraphicFramePr>
            <p:nvPr/>
          </p:nvGraphicFramePr>
          <p:xfrm>
            <a:off x="4224" y="1728"/>
            <a:ext cx="336" cy="336"/>
          </p:xfrm>
          <a:graphic>
            <a:graphicData uri="http://schemas.openxmlformats.org/presentationml/2006/ole">
              <mc:AlternateContent xmlns:mc="http://schemas.openxmlformats.org/markup-compatibility/2006">
                <mc:Choice xmlns:v="urn:schemas-microsoft-com:vml" Requires="v">
                  <p:oleObj name="公式" r:id="rId23" imgW="228600" imgH="228600" progId="Equation.3">
                    <p:embed/>
                  </p:oleObj>
                </mc:Choice>
                <mc:Fallback>
                  <p:oleObj name="公式" r:id="rId23" imgW="228600" imgH="228600" progId="Equation.3">
                    <p:embed/>
                    <p:pic>
                      <p:nvPicPr>
                        <p:cNvPr id="0" name="Object 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24" y="172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8459" name="Oval 43"/>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8842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8842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18842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8422"/>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842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18842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18842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88426"/>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18842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188428"/>
                                        </p:tgtEl>
                                        <p:attrNameLst>
                                          <p:attrName>style.visibility</p:attrName>
                                        </p:attrNameLst>
                                      </p:cBhvr>
                                      <p:to>
                                        <p:strVal val="visible"/>
                                      </p:to>
                                    </p:set>
                                  </p:childTnLst>
                                </p:cTn>
                              </p:par>
                            </p:childTnLst>
                          </p:cTn>
                        </p:par>
                        <p:par>
                          <p:cTn id="74" fill="hold" nodeType="afterGroup">
                            <p:stCondLst>
                              <p:cond delay="500"/>
                            </p:stCondLst>
                            <p:childTnLst>
                              <p:par>
                                <p:cTn id="75" presetID="3" presetClass="entr" presetSubtype="5" fill="hold" grpId="0" nodeType="afterEffect">
                                  <p:stCondLst>
                                    <p:cond delay="0"/>
                                  </p:stCondLst>
                                  <p:childTnLst>
                                    <p:set>
                                      <p:cBhvr>
                                        <p:cTn id="76" dur="1" fill="hold">
                                          <p:stCondLst>
                                            <p:cond delay="0"/>
                                          </p:stCondLst>
                                        </p:cTn>
                                        <p:tgtEl>
                                          <p:spTgt spid="188459"/>
                                        </p:tgtEl>
                                        <p:attrNameLst>
                                          <p:attrName>style.visibility</p:attrName>
                                        </p:attrNameLst>
                                      </p:cBhvr>
                                      <p:to>
                                        <p:strVal val="visible"/>
                                      </p:to>
                                    </p:set>
                                    <p:animEffect transition="in" filter="blinds(vertical)">
                                      <p:cBhvr>
                                        <p:cTn id="77" dur="500"/>
                                        <p:tgtEl>
                                          <p:spTgt spid="188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2" grpId="0" autoUpdateAnimBg="0"/>
      <p:bldP spid="188423" grpId="0" autoUpdateAnimBg="0"/>
      <p:bldP spid="188426" grpId="0" autoUpdateAnimBg="0"/>
      <p:bldP spid="188429" grpId="0" animBg="1"/>
      <p:bldP spid="1884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76200" y="152400"/>
            <a:ext cx="4719638" cy="5794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t>安培的定义    </a:t>
            </a:r>
            <a:r>
              <a:rPr lang="en-US" altLang="zh-CN"/>
              <a:t>The ampere</a:t>
            </a:r>
          </a:p>
        </p:txBody>
      </p:sp>
      <p:sp>
        <p:nvSpPr>
          <p:cNvPr id="189443" name="Text Box 3"/>
          <p:cNvSpPr txBox="1">
            <a:spLocks noChangeArrowheads="1"/>
          </p:cNvSpPr>
          <p:nvPr/>
        </p:nvSpPr>
        <p:spPr bwMode="auto">
          <a:xfrm>
            <a:off x="533400" y="3900488"/>
            <a:ext cx="236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t>若  </a:t>
            </a:r>
            <a:r>
              <a:rPr lang="en-US" altLang="zh-CN" sz="2800" i="1"/>
              <a:t>I</a:t>
            </a:r>
            <a:r>
              <a:rPr lang="en-US" altLang="zh-CN" sz="2800" baseline="-25000"/>
              <a:t>1 </a:t>
            </a:r>
            <a:r>
              <a:rPr lang="en-US" altLang="zh-CN" sz="2800"/>
              <a:t>= </a:t>
            </a:r>
            <a:r>
              <a:rPr lang="en-US" altLang="zh-CN" sz="2800" i="1"/>
              <a:t>I</a:t>
            </a:r>
            <a:r>
              <a:rPr lang="en-US" altLang="zh-CN" sz="2800" baseline="-25000"/>
              <a:t>2</a:t>
            </a:r>
            <a:r>
              <a:rPr lang="en-US" altLang="zh-CN" sz="2800"/>
              <a:t>= </a:t>
            </a:r>
            <a:r>
              <a:rPr lang="en-US" altLang="zh-CN" sz="2800" i="1"/>
              <a:t>I</a:t>
            </a:r>
          </a:p>
        </p:txBody>
      </p:sp>
      <p:graphicFrame>
        <p:nvGraphicFramePr>
          <p:cNvPr id="189444" name="Object 4"/>
          <p:cNvGraphicFramePr>
            <a:graphicFrameLocks noChangeAspect="1"/>
          </p:cNvGraphicFramePr>
          <p:nvPr/>
        </p:nvGraphicFramePr>
        <p:xfrm>
          <a:off x="3276600" y="3581400"/>
          <a:ext cx="2133600" cy="1031875"/>
        </p:xfrm>
        <a:graphic>
          <a:graphicData uri="http://schemas.openxmlformats.org/presentationml/2006/ole">
            <mc:AlternateContent xmlns:mc="http://schemas.openxmlformats.org/markup-compatibility/2006">
              <mc:Choice xmlns:v="urn:schemas-microsoft-com:vml" Requires="v">
                <p:oleObj name="公式" r:id="rId2" imgW="647700" imgH="419100" progId="Equation.3">
                  <p:embed/>
                </p:oleObj>
              </mc:Choice>
              <mc:Fallback>
                <p:oleObj name="公式" r:id="rId2" imgW="647700" imgH="419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581400"/>
                        <a:ext cx="21336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5" name="Object 5"/>
          <p:cNvGraphicFramePr>
            <a:graphicFrameLocks noChangeAspect="1"/>
          </p:cNvGraphicFramePr>
          <p:nvPr/>
        </p:nvGraphicFramePr>
        <p:xfrm>
          <a:off x="352425" y="4724400"/>
          <a:ext cx="2438400" cy="1127125"/>
        </p:xfrm>
        <a:graphic>
          <a:graphicData uri="http://schemas.openxmlformats.org/presentationml/2006/ole">
            <mc:AlternateContent xmlns:mc="http://schemas.openxmlformats.org/markup-compatibility/2006">
              <mc:Choice xmlns:v="urn:schemas-microsoft-com:vml" Requires="v">
                <p:oleObj name="公式" r:id="rId4" imgW="748975" imgH="482391" progId="Equation.3">
                  <p:embed/>
                </p:oleObj>
              </mc:Choice>
              <mc:Fallback>
                <p:oleObj name="公式" r:id="rId4" imgW="748975" imgH="48239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25" y="4724400"/>
                        <a:ext cx="24384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6" name="Object 6"/>
          <p:cNvGraphicFramePr>
            <a:graphicFrameLocks noChangeAspect="1"/>
          </p:cNvGraphicFramePr>
          <p:nvPr/>
        </p:nvGraphicFramePr>
        <p:xfrm>
          <a:off x="2790825" y="4772025"/>
          <a:ext cx="2619375" cy="1095375"/>
        </p:xfrm>
        <a:graphic>
          <a:graphicData uri="http://schemas.openxmlformats.org/presentationml/2006/ole">
            <mc:AlternateContent xmlns:mc="http://schemas.openxmlformats.org/markup-compatibility/2006">
              <mc:Choice xmlns:v="urn:schemas-microsoft-com:vml" Requires="v">
                <p:oleObj name="公式" r:id="rId6" imgW="850531" imgH="495085" progId="Equation.3">
                  <p:embed/>
                </p:oleObj>
              </mc:Choice>
              <mc:Fallback>
                <p:oleObj name="公式" r:id="rId6" imgW="850531" imgH="49508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0825" y="4772025"/>
                        <a:ext cx="2619375"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7" name="Text Box 7"/>
          <p:cNvSpPr txBox="1">
            <a:spLocks noChangeArrowheads="1"/>
          </p:cNvSpPr>
          <p:nvPr/>
        </p:nvSpPr>
        <p:spPr bwMode="auto">
          <a:xfrm>
            <a:off x="228600" y="6034088"/>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t>若：</a:t>
            </a:r>
            <a:r>
              <a:rPr lang="en-US" altLang="zh-CN" sz="2800" i="1" dirty="0"/>
              <a:t>a </a:t>
            </a:r>
            <a:r>
              <a:rPr lang="en-US" altLang="zh-CN" sz="2800" dirty="0"/>
              <a:t>=1 m ,    </a:t>
            </a:r>
            <a:r>
              <a:rPr lang="en-US" altLang="zh-CN" sz="2800" i="1" dirty="0"/>
              <a:t>f </a:t>
            </a:r>
            <a:r>
              <a:rPr lang="en-US" altLang="zh-CN" sz="2800" dirty="0"/>
              <a:t>= 2×10 </a:t>
            </a:r>
            <a:r>
              <a:rPr lang="zh-CN" altLang="en-US" sz="2800" baseline="30000" dirty="0"/>
              <a:t>－</a:t>
            </a:r>
            <a:r>
              <a:rPr lang="en-US" altLang="zh-CN" sz="2800" baseline="30000" dirty="0"/>
              <a:t>7  </a:t>
            </a:r>
            <a:r>
              <a:rPr lang="en-US" altLang="zh-CN" sz="2800" dirty="0"/>
              <a:t>N,  </a:t>
            </a:r>
            <a:r>
              <a:rPr lang="zh-CN" altLang="en-US" sz="2800" dirty="0"/>
              <a:t>则：</a:t>
            </a:r>
            <a:r>
              <a:rPr lang="en-US" altLang="zh-CN" sz="2800" i="1" dirty="0"/>
              <a:t>I </a:t>
            </a:r>
            <a:r>
              <a:rPr lang="en-US" altLang="zh-CN" sz="2800" dirty="0"/>
              <a:t>= 1A</a:t>
            </a:r>
          </a:p>
        </p:txBody>
      </p:sp>
      <p:sp>
        <p:nvSpPr>
          <p:cNvPr id="22536" name="Rectangle 8"/>
          <p:cNvSpPr>
            <a:spLocks noChangeArrowheads="1"/>
          </p:cNvSpPr>
          <p:nvPr/>
        </p:nvSpPr>
        <p:spPr bwMode="auto">
          <a:xfrm>
            <a:off x="5943600" y="2133600"/>
            <a:ext cx="3200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2537" name="Group 9"/>
          <p:cNvGrpSpPr>
            <a:grpSpLocks/>
          </p:cNvGrpSpPr>
          <p:nvPr/>
        </p:nvGrpSpPr>
        <p:grpSpPr bwMode="auto">
          <a:xfrm>
            <a:off x="6232525" y="2057400"/>
            <a:ext cx="2097088" cy="4024313"/>
            <a:chOff x="3926" y="96"/>
            <a:chExt cx="1321" cy="2535"/>
          </a:xfrm>
        </p:grpSpPr>
        <p:sp>
          <p:nvSpPr>
            <p:cNvPr id="22561" name="AutoShape 10"/>
            <p:cNvSpPr>
              <a:spLocks noChangeArrowheads="1"/>
            </p:cNvSpPr>
            <p:nvPr/>
          </p:nvSpPr>
          <p:spPr bwMode="auto">
            <a:xfrm>
              <a:off x="4080" y="817"/>
              <a:ext cx="63" cy="1727"/>
            </a:xfrm>
            <a:prstGeom prst="can">
              <a:avLst>
                <a:gd name="adj" fmla="val 12703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2562" name="Freeform 11"/>
            <p:cNvSpPr>
              <a:spLocks/>
            </p:cNvSpPr>
            <p:nvPr/>
          </p:nvSpPr>
          <p:spPr bwMode="auto">
            <a:xfrm>
              <a:off x="4116" y="528"/>
              <a:ext cx="1" cy="339"/>
            </a:xfrm>
            <a:custGeom>
              <a:avLst/>
              <a:gdLst>
                <a:gd name="T0" fmla="*/ 0 w 1"/>
                <a:gd name="T1" fmla="*/ 339 h 339"/>
                <a:gd name="T2" fmla="*/ 0 w 1"/>
                <a:gd name="T3" fmla="*/ 0 h 339"/>
                <a:gd name="T4" fmla="*/ 0 60000 65536"/>
                <a:gd name="T5" fmla="*/ 0 60000 65536"/>
                <a:gd name="T6" fmla="*/ 0 w 1"/>
                <a:gd name="T7" fmla="*/ 0 h 339"/>
                <a:gd name="T8" fmla="*/ 1 w 1"/>
                <a:gd name="T9" fmla="*/ 339 h 339"/>
              </a:gdLst>
              <a:ahLst/>
              <a:cxnLst>
                <a:cxn ang="T4">
                  <a:pos x="T0" y="T1"/>
                </a:cxn>
                <a:cxn ang="T5">
                  <a:pos x="T2" y="T3"/>
                </a:cxn>
              </a:cxnLst>
              <a:rect l="T6" t="T7" r="T8" b="T9"/>
              <a:pathLst>
                <a:path w="1" h="339">
                  <a:moveTo>
                    <a:pt x="0" y="339"/>
                  </a:moveTo>
                  <a:lnTo>
                    <a:pt x="0"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3" name="Text Box 12"/>
            <p:cNvSpPr txBox="1">
              <a:spLocks noChangeArrowheads="1"/>
            </p:cNvSpPr>
            <p:nvPr/>
          </p:nvSpPr>
          <p:spPr bwMode="auto">
            <a:xfrm>
              <a:off x="3926" y="2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I</a:t>
              </a:r>
              <a:r>
                <a:rPr lang="en-US" altLang="zh-CN" sz="2400" baseline="-25000"/>
                <a:t>1</a:t>
              </a:r>
              <a:endParaRPr lang="en-US" altLang="zh-CN" sz="2400"/>
            </a:p>
          </p:txBody>
        </p:sp>
        <p:sp>
          <p:nvSpPr>
            <p:cNvPr id="22564" name="AutoShape 13"/>
            <p:cNvSpPr>
              <a:spLocks noChangeArrowheads="1"/>
            </p:cNvSpPr>
            <p:nvPr/>
          </p:nvSpPr>
          <p:spPr bwMode="auto">
            <a:xfrm>
              <a:off x="5146" y="816"/>
              <a:ext cx="63" cy="1728"/>
            </a:xfrm>
            <a:prstGeom prst="can">
              <a:avLst>
                <a:gd name="adj" fmla="val 793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2565" name="Freeform 14"/>
            <p:cNvSpPr>
              <a:spLocks/>
            </p:cNvSpPr>
            <p:nvPr/>
          </p:nvSpPr>
          <p:spPr bwMode="auto">
            <a:xfrm>
              <a:off x="5175" y="483"/>
              <a:ext cx="1" cy="354"/>
            </a:xfrm>
            <a:custGeom>
              <a:avLst/>
              <a:gdLst>
                <a:gd name="T0" fmla="*/ 0 w 1"/>
                <a:gd name="T1" fmla="*/ 354 h 354"/>
                <a:gd name="T2" fmla="*/ 0 w 1"/>
                <a:gd name="T3" fmla="*/ 0 h 354"/>
                <a:gd name="T4" fmla="*/ 0 60000 65536"/>
                <a:gd name="T5" fmla="*/ 0 60000 65536"/>
                <a:gd name="T6" fmla="*/ 0 w 1"/>
                <a:gd name="T7" fmla="*/ 0 h 354"/>
                <a:gd name="T8" fmla="*/ 1 w 1"/>
                <a:gd name="T9" fmla="*/ 354 h 354"/>
              </a:gdLst>
              <a:ahLst/>
              <a:cxnLst>
                <a:cxn ang="T4">
                  <a:pos x="T0" y="T1"/>
                </a:cxn>
                <a:cxn ang="T5">
                  <a:pos x="T2" y="T3"/>
                </a:cxn>
              </a:cxnLst>
              <a:rect l="T6" t="T7" r="T8" b="T9"/>
              <a:pathLst>
                <a:path w="1" h="354">
                  <a:moveTo>
                    <a:pt x="0" y="354"/>
                  </a:moveTo>
                  <a:lnTo>
                    <a:pt x="0"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6" name="Text Box 15"/>
            <p:cNvSpPr txBox="1">
              <a:spLocks noChangeArrowheads="1"/>
            </p:cNvSpPr>
            <p:nvPr/>
          </p:nvSpPr>
          <p:spPr bwMode="auto">
            <a:xfrm>
              <a:off x="4992" y="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I</a:t>
              </a:r>
              <a:r>
                <a:rPr lang="en-US" altLang="zh-CN" sz="2400" baseline="-25000"/>
                <a:t>2</a:t>
              </a:r>
              <a:endParaRPr lang="en-US" altLang="zh-CN" sz="2400"/>
            </a:p>
          </p:txBody>
        </p:sp>
        <p:sp>
          <p:nvSpPr>
            <p:cNvPr id="22567" name="Text Box 16"/>
            <p:cNvSpPr txBox="1">
              <a:spLocks noChangeArrowheads="1"/>
            </p:cNvSpPr>
            <p:nvPr/>
          </p:nvSpPr>
          <p:spPr bwMode="auto">
            <a:xfrm>
              <a:off x="447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t>a</a:t>
              </a:r>
            </a:p>
          </p:txBody>
        </p:sp>
        <p:sp>
          <p:nvSpPr>
            <p:cNvPr id="22568" name="Line 17"/>
            <p:cNvSpPr>
              <a:spLocks noChangeShapeType="1"/>
            </p:cNvSpPr>
            <p:nvPr/>
          </p:nvSpPr>
          <p:spPr bwMode="auto">
            <a:xfrm>
              <a:off x="4128" y="2400"/>
              <a:ext cx="1008"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8" name="Group 18"/>
          <p:cNvGrpSpPr>
            <a:grpSpLocks/>
          </p:cNvGrpSpPr>
          <p:nvPr/>
        </p:nvGrpSpPr>
        <p:grpSpPr bwMode="auto">
          <a:xfrm>
            <a:off x="8229600" y="3886200"/>
            <a:ext cx="774700" cy="990600"/>
            <a:chOff x="4848" y="1248"/>
            <a:chExt cx="488" cy="624"/>
          </a:xfrm>
        </p:grpSpPr>
        <p:sp>
          <p:nvSpPr>
            <p:cNvPr id="22559" name="Line 19"/>
            <p:cNvSpPr>
              <a:spLocks noChangeShapeType="1"/>
            </p:cNvSpPr>
            <p:nvPr/>
          </p:nvSpPr>
          <p:spPr bwMode="auto">
            <a:xfrm flipV="1">
              <a:off x="4848" y="1584"/>
              <a:ext cx="0" cy="288"/>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60" name="Object 20"/>
            <p:cNvGraphicFramePr>
              <a:graphicFrameLocks noChangeAspect="1"/>
            </p:cNvGraphicFramePr>
            <p:nvPr/>
          </p:nvGraphicFramePr>
          <p:xfrm>
            <a:off x="4848" y="1248"/>
            <a:ext cx="488" cy="337"/>
          </p:xfrm>
          <a:graphic>
            <a:graphicData uri="http://schemas.openxmlformats.org/presentationml/2006/ole">
              <mc:AlternateContent xmlns:mc="http://schemas.openxmlformats.org/markup-compatibility/2006">
                <mc:Choice xmlns:v="urn:schemas-microsoft-com:vml" Requires="v">
                  <p:oleObj name="公式" r:id="rId8" imgW="330200" imgH="228600" progId="Equation.3">
                    <p:embed/>
                  </p:oleObj>
                </mc:Choice>
                <mc:Fallback>
                  <p:oleObj name="公式" r:id="rId8" imgW="330200" imgH="2286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8" y="1248"/>
                          <a:ext cx="488"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39" name="Group 21"/>
          <p:cNvGrpSpPr>
            <a:grpSpLocks/>
          </p:cNvGrpSpPr>
          <p:nvPr/>
        </p:nvGrpSpPr>
        <p:grpSpPr bwMode="auto">
          <a:xfrm>
            <a:off x="7678738" y="3505200"/>
            <a:ext cx="398462" cy="914400"/>
            <a:chOff x="4501" y="1008"/>
            <a:chExt cx="251" cy="576"/>
          </a:xfrm>
        </p:grpSpPr>
        <p:sp>
          <p:nvSpPr>
            <p:cNvPr id="22557" name="AutoShape 22"/>
            <p:cNvSpPr>
              <a:spLocks noChangeArrowheads="1"/>
            </p:cNvSpPr>
            <p:nvPr/>
          </p:nvSpPr>
          <p:spPr bwMode="auto">
            <a:xfrm>
              <a:off x="4549" y="1392"/>
              <a:ext cx="192" cy="192"/>
            </a:xfrm>
            <a:prstGeom prst="flowChartSummingJunction">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22558" name="Object 23"/>
            <p:cNvGraphicFramePr>
              <a:graphicFrameLocks noChangeAspect="1"/>
            </p:cNvGraphicFramePr>
            <p:nvPr/>
          </p:nvGraphicFramePr>
          <p:xfrm>
            <a:off x="4501" y="1008"/>
            <a:ext cx="251" cy="302"/>
          </p:xfrm>
          <a:graphic>
            <a:graphicData uri="http://schemas.openxmlformats.org/presentationml/2006/ole">
              <mc:AlternateContent xmlns:mc="http://schemas.openxmlformats.org/markup-compatibility/2006">
                <mc:Choice xmlns:v="urn:schemas-microsoft-com:vml" Requires="v">
                  <p:oleObj name="公式" r:id="rId10" imgW="190500" imgH="228600" progId="Equation.3">
                    <p:embed/>
                  </p:oleObj>
                </mc:Choice>
                <mc:Fallback>
                  <p:oleObj name="公式" r:id="rId10" imgW="190500" imgH="2286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1" y="1008"/>
                          <a:ext cx="25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40" name="Group 24"/>
          <p:cNvGrpSpPr>
            <a:grpSpLocks/>
          </p:cNvGrpSpPr>
          <p:nvPr/>
        </p:nvGrpSpPr>
        <p:grpSpPr bwMode="auto">
          <a:xfrm>
            <a:off x="7467600" y="4800600"/>
            <a:ext cx="685800" cy="647700"/>
            <a:chOff x="4368" y="1824"/>
            <a:chExt cx="432" cy="408"/>
          </a:xfrm>
        </p:grpSpPr>
        <p:sp>
          <p:nvSpPr>
            <p:cNvPr id="22555" name="Line 25"/>
            <p:cNvSpPr>
              <a:spLocks noChangeShapeType="1"/>
            </p:cNvSpPr>
            <p:nvPr/>
          </p:nvSpPr>
          <p:spPr bwMode="auto">
            <a:xfrm flipH="1">
              <a:off x="4416" y="1824"/>
              <a:ext cx="384" cy="0"/>
            </a:xfrm>
            <a:prstGeom prst="line">
              <a:avLst/>
            </a:prstGeom>
            <a:noFill/>
            <a:ln w="57150">
              <a:solidFill>
                <a:srgbClr val="FF66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56" name="Object 26"/>
            <p:cNvGraphicFramePr>
              <a:graphicFrameLocks noChangeAspect="1"/>
            </p:cNvGraphicFramePr>
            <p:nvPr/>
          </p:nvGraphicFramePr>
          <p:xfrm>
            <a:off x="4368" y="1896"/>
            <a:ext cx="336" cy="336"/>
          </p:xfrm>
          <a:graphic>
            <a:graphicData uri="http://schemas.openxmlformats.org/presentationml/2006/ole">
              <mc:AlternateContent xmlns:mc="http://schemas.openxmlformats.org/markup-compatibility/2006">
                <mc:Choice xmlns:v="urn:schemas-microsoft-com:vml" Requires="v">
                  <p:oleObj name="公式" r:id="rId12" imgW="228600" imgH="228600" progId="Equation.3">
                    <p:embed/>
                  </p:oleObj>
                </mc:Choice>
                <mc:Fallback>
                  <p:oleObj name="公式" r:id="rId12" imgW="228600" imgH="2286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8" y="1896"/>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41" name="Group 27"/>
          <p:cNvGrpSpPr>
            <a:grpSpLocks/>
          </p:cNvGrpSpPr>
          <p:nvPr/>
        </p:nvGrpSpPr>
        <p:grpSpPr bwMode="auto">
          <a:xfrm>
            <a:off x="6037263" y="3581400"/>
            <a:ext cx="439737" cy="838200"/>
            <a:chOff x="3755" y="1056"/>
            <a:chExt cx="277" cy="528"/>
          </a:xfrm>
        </p:grpSpPr>
        <p:grpSp>
          <p:nvGrpSpPr>
            <p:cNvPr id="22551" name="Group 28"/>
            <p:cNvGrpSpPr>
              <a:grpSpLocks/>
            </p:cNvGrpSpPr>
            <p:nvPr/>
          </p:nvGrpSpPr>
          <p:grpSpPr bwMode="auto">
            <a:xfrm>
              <a:off x="3755" y="1392"/>
              <a:ext cx="181" cy="192"/>
              <a:chOff x="2452" y="2044"/>
              <a:chExt cx="181" cy="181"/>
            </a:xfrm>
          </p:grpSpPr>
          <p:sp>
            <p:nvSpPr>
              <p:cNvPr id="22553" name="Oval 29"/>
              <p:cNvSpPr>
                <a:spLocks noChangeArrowheads="1"/>
              </p:cNvSpPr>
              <p:nvPr/>
            </p:nvSpPr>
            <p:spPr bwMode="auto">
              <a:xfrm>
                <a:off x="2452" y="2044"/>
                <a:ext cx="181" cy="181"/>
              </a:xfrm>
              <a:prstGeom prst="ellipse">
                <a:avLst/>
              </a:pr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2554" name="Oval 30"/>
              <p:cNvSpPr>
                <a:spLocks noChangeArrowheads="1"/>
              </p:cNvSpPr>
              <p:nvPr/>
            </p:nvSpPr>
            <p:spPr bwMode="auto">
              <a:xfrm>
                <a:off x="2520" y="2112"/>
                <a:ext cx="45" cy="45"/>
              </a:xfrm>
              <a:prstGeom prst="ellipse">
                <a:avLst/>
              </a:prstGeom>
              <a:solidFill>
                <a:schemeClr val="tx1"/>
              </a:solidFill>
              <a:ln w="38100">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aphicFrame>
          <p:nvGraphicFramePr>
            <p:cNvPr id="22552" name="Object 31"/>
            <p:cNvGraphicFramePr>
              <a:graphicFrameLocks noChangeAspect="1"/>
            </p:cNvGraphicFramePr>
            <p:nvPr/>
          </p:nvGraphicFramePr>
          <p:xfrm>
            <a:off x="3757" y="1056"/>
            <a:ext cx="275" cy="312"/>
          </p:xfrm>
          <a:graphic>
            <a:graphicData uri="http://schemas.openxmlformats.org/presentationml/2006/ole">
              <mc:AlternateContent xmlns:mc="http://schemas.openxmlformats.org/markup-compatibility/2006">
                <mc:Choice xmlns:v="urn:schemas-microsoft-com:vml" Requires="v">
                  <p:oleObj name="公式" r:id="rId14" imgW="203112" imgH="228501" progId="Equation.3">
                    <p:embed/>
                  </p:oleObj>
                </mc:Choice>
                <mc:Fallback>
                  <p:oleObj name="公式" r:id="rId14" imgW="203112" imgH="228501"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7" y="1056"/>
                          <a:ext cx="27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42" name="Group 32"/>
          <p:cNvGrpSpPr>
            <a:grpSpLocks/>
          </p:cNvGrpSpPr>
          <p:nvPr/>
        </p:nvGrpSpPr>
        <p:grpSpPr bwMode="auto">
          <a:xfrm>
            <a:off x="6540500" y="3609975"/>
            <a:ext cx="608013" cy="885825"/>
            <a:chOff x="4120" y="1074"/>
            <a:chExt cx="383" cy="558"/>
          </a:xfrm>
        </p:grpSpPr>
        <p:sp>
          <p:nvSpPr>
            <p:cNvPr id="22549" name="Line 33"/>
            <p:cNvSpPr>
              <a:spLocks noChangeShapeType="1"/>
            </p:cNvSpPr>
            <p:nvPr/>
          </p:nvSpPr>
          <p:spPr bwMode="auto">
            <a:xfrm flipV="1">
              <a:off x="4120" y="1344"/>
              <a:ext cx="0" cy="288"/>
            </a:xfrm>
            <a:prstGeom prst="line">
              <a:avLst/>
            </a:prstGeom>
            <a:noFill/>
            <a:ln w="76200">
              <a:solidFill>
                <a:srgbClr val="CC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50" name="Object 34"/>
            <p:cNvGraphicFramePr>
              <a:graphicFrameLocks noChangeAspect="1"/>
            </p:cNvGraphicFramePr>
            <p:nvPr/>
          </p:nvGraphicFramePr>
          <p:xfrm>
            <a:off x="4128" y="1074"/>
            <a:ext cx="375" cy="271"/>
          </p:xfrm>
          <a:graphic>
            <a:graphicData uri="http://schemas.openxmlformats.org/presentationml/2006/ole">
              <mc:AlternateContent xmlns:mc="http://schemas.openxmlformats.org/markup-compatibility/2006">
                <mc:Choice xmlns:v="urn:schemas-microsoft-com:vml" Requires="v">
                  <p:oleObj name="公式" r:id="rId16" imgW="317362" imgH="228501" progId="Equation.3">
                    <p:embed/>
                  </p:oleObj>
                </mc:Choice>
                <mc:Fallback>
                  <p:oleObj name="公式" r:id="rId16" imgW="317362" imgH="228501"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28" y="1074"/>
                          <a:ext cx="37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43" name="Group 35"/>
          <p:cNvGrpSpPr>
            <a:grpSpLocks/>
          </p:cNvGrpSpPr>
          <p:nvPr/>
        </p:nvGrpSpPr>
        <p:grpSpPr bwMode="auto">
          <a:xfrm>
            <a:off x="6553200" y="4495800"/>
            <a:ext cx="685800" cy="685800"/>
            <a:chOff x="4128" y="1632"/>
            <a:chExt cx="432" cy="432"/>
          </a:xfrm>
        </p:grpSpPr>
        <p:sp>
          <p:nvSpPr>
            <p:cNvPr id="22547" name="Line 36"/>
            <p:cNvSpPr>
              <a:spLocks noChangeShapeType="1"/>
            </p:cNvSpPr>
            <p:nvPr/>
          </p:nvSpPr>
          <p:spPr bwMode="auto">
            <a:xfrm>
              <a:off x="4128" y="1632"/>
              <a:ext cx="432" cy="0"/>
            </a:xfrm>
            <a:prstGeom prst="line">
              <a:avLst/>
            </a:prstGeom>
            <a:noFill/>
            <a:ln w="57150">
              <a:solidFill>
                <a:srgbClr val="FF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48" name="Object 37"/>
            <p:cNvGraphicFramePr>
              <a:graphicFrameLocks noChangeAspect="1"/>
            </p:cNvGraphicFramePr>
            <p:nvPr/>
          </p:nvGraphicFramePr>
          <p:xfrm>
            <a:off x="4224" y="1728"/>
            <a:ext cx="336" cy="336"/>
          </p:xfrm>
          <a:graphic>
            <a:graphicData uri="http://schemas.openxmlformats.org/presentationml/2006/ole">
              <mc:AlternateContent xmlns:mc="http://schemas.openxmlformats.org/markup-compatibility/2006">
                <mc:Choice xmlns:v="urn:schemas-microsoft-com:vml" Requires="v">
                  <p:oleObj name="公式" r:id="rId18" imgW="228600" imgH="228600" progId="Equation.3">
                    <p:embed/>
                  </p:oleObj>
                </mc:Choice>
                <mc:Fallback>
                  <p:oleObj name="公式" r:id="rId18" imgW="228600" imgH="228600" progId="Equation.3">
                    <p:embed/>
                    <p:pic>
                      <p:nvPicPr>
                        <p:cNvPr id="0" name="Object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24" y="172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9478" name="Text Box 38"/>
          <p:cNvSpPr txBox="1">
            <a:spLocks noChangeArrowheads="1"/>
          </p:cNvSpPr>
          <p:nvPr/>
        </p:nvSpPr>
        <p:spPr bwMode="auto">
          <a:xfrm>
            <a:off x="179388" y="762000"/>
            <a:ext cx="86598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50000"/>
              </a:spcBef>
              <a:buFontTx/>
              <a:buNone/>
            </a:pPr>
            <a:r>
              <a:rPr lang="zh-CN" altLang="en-US" sz="2800">
                <a:latin typeface="宋体" pitchFamily="2" charset="-122"/>
              </a:rPr>
              <a:t>电流强度的国际单位安培</a:t>
            </a:r>
            <a:r>
              <a:rPr lang="en-US" altLang="zh-CN" sz="2800"/>
              <a:t>(A)</a:t>
            </a:r>
            <a:r>
              <a:rPr lang="zh-CN" altLang="en-US" sz="2800">
                <a:latin typeface="宋体" pitchFamily="2" charset="-122"/>
              </a:rPr>
              <a:t>就是根据平行电流间的相互作用力公式定义的</a:t>
            </a:r>
            <a:r>
              <a:rPr lang="en-US" altLang="zh-CN" sz="2800">
                <a:latin typeface="宋体" pitchFamily="2" charset="-122"/>
              </a:rPr>
              <a:t>.</a:t>
            </a:r>
            <a:r>
              <a:rPr lang="zh-CN" altLang="en-US" sz="2800">
                <a:latin typeface="宋体" pitchFamily="2" charset="-122"/>
              </a:rPr>
              <a:t>其定义为：</a:t>
            </a:r>
            <a:endParaRPr lang="zh-CN" altLang="en-US" sz="2800">
              <a:solidFill>
                <a:srgbClr val="0000FF"/>
              </a:solidFill>
            </a:endParaRPr>
          </a:p>
        </p:txBody>
      </p:sp>
      <p:sp>
        <p:nvSpPr>
          <p:cNvPr id="189479" name="Rectangle 39"/>
          <p:cNvSpPr>
            <a:spLocks noChangeArrowheads="1"/>
          </p:cNvSpPr>
          <p:nvPr/>
        </p:nvSpPr>
        <p:spPr bwMode="auto">
          <a:xfrm>
            <a:off x="179388" y="1676400"/>
            <a:ext cx="6069012"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50000"/>
              </a:spcBef>
              <a:buFontTx/>
              <a:buNone/>
            </a:pPr>
            <a:r>
              <a:rPr lang="zh-CN" altLang="en-US" sz="2800">
                <a:solidFill>
                  <a:srgbClr val="0000FF"/>
                </a:solidFill>
              </a:rPr>
              <a:t>真空中两平行无限长直导线相距</a:t>
            </a:r>
            <a:r>
              <a:rPr lang="en-US" altLang="zh-CN" sz="2800">
                <a:solidFill>
                  <a:srgbClr val="0000FF"/>
                </a:solidFill>
              </a:rPr>
              <a:t>1</a:t>
            </a:r>
            <a:r>
              <a:rPr lang="zh-CN" altLang="en-US" sz="2800">
                <a:solidFill>
                  <a:srgbClr val="0000FF"/>
                </a:solidFill>
              </a:rPr>
              <a:t>米</a:t>
            </a:r>
            <a:r>
              <a:rPr lang="en-US" altLang="zh-CN" sz="2800">
                <a:solidFill>
                  <a:srgbClr val="0000FF"/>
                </a:solidFill>
              </a:rPr>
              <a:t>,</a:t>
            </a:r>
            <a:r>
              <a:rPr lang="zh-CN" altLang="en-US" sz="2800">
                <a:solidFill>
                  <a:srgbClr val="0000FF"/>
                </a:solidFill>
              </a:rPr>
              <a:t>通以大小相同的稳定电流</a:t>
            </a:r>
            <a:r>
              <a:rPr lang="en-US" altLang="zh-CN" sz="2800">
                <a:solidFill>
                  <a:srgbClr val="0000FF"/>
                </a:solidFill>
              </a:rPr>
              <a:t>,</a:t>
            </a:r>
            <a:r>
              <a:rPr lang="zh-CN" altLang="en-US" sz="2800">
                <a:solidFill>
                  <a:srgbClr val="0000FF"/>
                </a:solidFill>
              </a:rPr>
              <a:t>如果每米导线的相互作用力为</a:t>
            </a:r>
            <a:r>
              <a:rPr lang="en-US" altLang="zh-CN" sz="2800">
                <a:solidFill>
                  <a:srgbClr val="0000FF"/>
                </a:solidFill>
              </a:rPr>
              <a:t>2</a:t>
            </a:r>
            <a:r>
              <a:rPr lang="en-US" altLang="zh-CN" sz="2800">
                <a:solidFill>
                  <a:srgbClr val="0000FF"/>
                </a:solidFill>
                <a:sym typeface="Symbol" pitchFamily="18" charset="2"/>
              </a:rPr>
              <a:t></a:t>
            </a:r>
            <a:r>
              <a:rPr lang="en-US" altLang="zh-CN" sz="2800">
                <a:solidFill>
                  <a:srgbClr val="0000FF"/>
                </a:solidFill>
              </a:rPr>
              <a:t>10</a:t>
            </a:r>
            <a:r>
              <a:rPr lang="en-US" altLang="zh-CN" sz="2800" baseline="30000">
                <a:solidFill>
                  <a:srgbClr val="0000FF"/>
                </a:solidFill>
              </a:rPr>
              <a:t>-7</a:t>
            </a:r>
            <a:r>
              <a:rPr lang="en-US" altLang="zh-CN" sz="2800">
                <a:solidFill>
                  <a:srgbClr val="0000FF"/>
                </a:solidFill>
              </a:rPr>
              <a:t>N ,</a:t>
            </a:r>
            <a:r>
              <a:rPr lang="zh-CN" altLang="en-US" sz="2800">
                <a:solidFill>
                  <a:srgbClr val="0000FF"/>
                </a:solidFill>
              </a:rPr>
              <a:t>则每根导线中的电流强度就规定为</a:t>
            </a:r>
            <a:r>
              <a:rPr lang="en-US" altLang="zh-CN" sz="2800">
                <a:solidFill>
                  <a:srgbClr val="0000FF"/>
                </a:solidFill>
              </a:rPr>
              <a:t>1A.</a:t>
            </a:r>
          </a:p>
        </p:txBody>
      </p:sp>
      <p:sp>
        <p:nvSpPr>
          <p:cNvPr id="189480" name="Oval 40"/>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linds(horizontal)">
                                      <p:cBhvr>
                                        <p:cTn id="7" dur="5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94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894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8944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8944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8944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18944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89447"/>
                                        </p:tgtEl>
                                        <p:attrNameLst>
                                          <p:attrName>style.visibility</p:attrName>
                                        </p:attrNameLst>
                                      </p:cBhvr>
                                      <p:to>
                                        <p:strVal val="visible"/>
                                      </p:to>
                                    </p:set>
                                  </p:childTnLst>
                                </p:cTn>
                              </p:par>
                            </p:childTnLst>
                          </p:cTn>
                        </p:par>
                        <p:par>
                          <p:cTn id="36" fill="hold" nodeType="afterGroup">
                            <p:stCondLst>
                              <p:cond delay="500"/>
                            </p:stCondLst>
                            <p:childTnLst>
                              <p:par>
                                <p:cTn id="37" presetID="3" presetClass="entr" presetSubtype="5" fill="hold" grpId="0" nodeType="afterEffect">
                                  <p:stCondLst>
                                    <p:cond delay="0"/>
                                  </p:stCondLst>
                                  <p:childTnLst>
                                    <p:set>
                                      <p:cBhvr>
                                        <p:cTn id="38" dur="1" fill="hold">
                                          <p:stCondLst>
                                            <p:cond delay="0"/>
                                          </p:stCondLst>
                                        </p:cTn>
                                        <p:tgtEl>
                                          <p:spTgt spid="189480"/>
                                        </p:tgtEl>
                                        <p:attrNameLst>
                                          <p:attrName>style.visibility</p:attrName>
                                        </p:attrNameLst>
                                      </p:cBhvr>
                                      <p:to>
                                        <p:strVal val="visible"/>
                                      </p:to>
                                    </p:set>
                                    <p:animEffect transition="in" filter="blinds(vertical)">
                                      <p:cBhvr>
                                        <p:cTn id="39" dur="500"/>
                                        <p:tgtEl>
                                          <p:spTgt spid="18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nimBg="1" autoUpdateAnimBg="0"/>
      <p:bldP spid="189443" grpId="0" autoUpdateAnimBg="0"/>
      <p:bldP spid="189447" grpId="0" autoUpdateAnimBg="0"/>
      <p:bldP spid="189478" grpId="0" autoUpdateAnimBg="0"/>
      <p:bldP spid="189479" grpId="0" autoUpdateAnimBg="0"/>
      <p:bldP spid="1894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38138" y="692150"/>
            <a:ext cx="7715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defTabSz="762000">
              <a:spcBef>
                <a:spcPct val="20000"/>
              </a:spcBef>
              <a:buChar char="•"/>
              <a:defRPr kumimoji="1" sz="3200">
                <a:solidFill>
                  <a:schemeClr val="tx1"/>
                </a:solidFill>
                <a:latin typeface="Times New Roman" pitchFamily="18" charset="0"/>
                <a:ea typeface="宋体" pitchFamily="2" charset="-122"/>
              </a:defRPr>
            </a:lvl1pPr>
            <a:lvl2pPr marL="742950" indent="-285750" algn="l" defTabSz="762000">
              <a:spcBef>
                <a:spcPct val="20000"/>
              </a:spcBef>
              <a:buChar char="–"/>
              <a:defRPr kumimoji="1" sz="2800">
                <a:solidFill>
                  <a:schemeClr val="tx1"/>
                </a:solidFill>
                <a:latin typeface="Times New Roman" pitchFamily="18" charset="0"/>
                <a:ea typeface="宋体" pitchFamily="2" charset="-122"/>
              </a:defRPr>
            </a:lvl2pPr>
            <a:lvl3pPr marL="1143000" indent="-228600" algn="l" defTabSz="762000">
              <a:spcBef>
                <a:spcPct val="20000"/>
              </a:spcBef>
              <a:buChar char="•"/>
              <a:defRPr kumimoji="1" sz="2400">
                <a:solidFill>
                  <a:schemeClr val="tx1"/>
                </a:solidFill>
                <a:latin typeface="Times New Roman" pitchFamily="18" charset="0"/>
                <a:ea typeface="宋体" pitchFamily="2" charset="-122"/>
              </a:defRPr>
            </a:lvl3pPr>
            <a:lvl4pPr marL="1600200" indent="-228600" algn="l" defTabSz="762000">
              <a:spcBef>
                <a:spcPct val="20000"/>
              </a:spcBef>
              <a:buChar char="–"/>
              <a:defRPr kumimoji="1" sz="2000">
                <a:solidFill>
                  <a:schemeClr val="tx1"/>
                </a:solidFill>
                <a:latin typeface="Times New Roman" pitchFamily="18" charset="0"/>
                <a:ea typeface="宋体" pitchFamily="2" charset="-122"/>
              </a:defRPr>
            </a:lvl4pPr>
            <a:lvl5pPr marL="2057400" indent="-228600" algn="l"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4000" dirty="0">
                <a:solidFill>
                  <a:srgbClr val="FF0000"/>
                </a:solidFill>
              </a:rPr>
              <a:t>作业</a:t>
            </a:r>
            <a:r>
              <a:rPr lang="en-US" altLang="zh-CN" sz="4000" dirty="0">
                <a:solidFill>
                  <a:srgbClr val="FF0000"/>
                </a:solidFill>
              </a:rPr>
              <a:t>:  7-15, 7-16</a:t>
            </a:r>
            <a:endParaRPr lang="zh-CN" altLang="en-US" sz="4000"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3" name="Object 25"/>
          <p:cNvGraphicFramePr>
            <a:graphicFrameLocks noChangeAspect="1"/>
          </p:cNvGraphicFramePr>
          <p:nvPr/>
        </p:nvGraphicFramePr>
        <p:xfrm>
          <a:off x="7104063" y="3309938"/>
          <a:ext cx="1627187" cy="428625"/>
        </p:xfrm>
        <a:graphic>
          <a:graphicData uri="http://schemas.openxmlformats.org/presentationml/2006/ole">
            <mc:AlternateContent xmlns:mc="http://schemas.openxmlformats.org/markup-compatibility/2006">
              <mc:Choice xmlns:v="urn:schemas-microsoft-com:vml" Requires="v">
                <p:oleObj name="公式" r:id="rId2" imgW="812447" imgH="215806" progId="Equation.3">
                  <p:embed/>
                </p:oleObj>
              </mc:Choice>
              <mc:Fallback>
                <p:oleObj name="公式" r:id="rId2" imgW="812447" imgH="215806" progId="Equation.3">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3309938"/>
                        <a:ext cx="1627187" cy="42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Text Box 2"/>
          <p:cNvSpPr txBox="1">
            <a:spLocks noChangeArrowheads="1"/>
          </p:cNvSpPr>
          <p:nvPr/>
        </p:nvSpPr>
        <p:spPr bwMode="auto">
          <a:xfrm>
            <a:off x="76200" y="47625"/>
            <a:ext cx="6303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四、载流线圈在磁场中受到的力矩</a:t>
            </a:r>
          </a:p>
        </p:txBody>
      </p:sp>
      <p:grpSp>
        <p:nvGrpSpPr>
          <p:cNvPr id="2" name="Group 27"/>
          <p:cNvGrpSpPr>
            <a:grpSpLocks/>
          </p:cNvGrpSpPr>
          <p:nvPr/>
        </p:nvGrpSpPr>
        <p:grpSpPr bwMode="auto">
          <a:xfrm>
            <a:off x="4953000" y="2133600"/>
            <a:ext cx="1905000" cy="1524000"/>
            <a:chOff x="3504" y="624"/>
            <a:chExt cx="1200" cy="960"/>
          </a:xfrm>
        </p:grpSpPr>
        <p:sp>
          <p:nvSpPr>
            <p:cNvPr id="23604" name="Line 3"/>
            <p:cNvSpPr>
              <a:spLocks noChangeShapeType="1"/>
            </p:cNvSpPr>
            <p:nvPr/>
          </p:nvSpPr>
          <p:spPr bwMode="auto">
            <a:xfrm>
              <a:off x="3504" y="62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4"/>
            <p:cNvSpPr>
              <a:spLocks noChangeShapeType="1"/>
            </p:cNvSpPr>
            <p:nvPr/>
          </p:nvSpPr>
          <p:spPr bwMode="auto">
            <a:xfrm>
              <a:off x="3504" y="73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5"/>
            <p:cNvSpPr>
              <a:spLocks noChangeShapeType="1"/>
            </p:cNvSpPr>
            <p:nvPr/>
          </p:nvSpPr>
          <p:spPr bwMode="auto">
            <a:xfrm>
              <a:off x="3504" y="83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Line 6"/>
            <p:cNvSpPr>
              <a:spLocks noChangeShapeType="1"/>
            </p:cNvSpPr>
            <p:nvPr/>
          </p:nvSpPr>
          <p:spPr bwMode="auto">
            <a:xfrm>
              <a:off x="3504" y="105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8" name="Line 7"/>
            <p:cNvSpPr>
              <a:spLocks noChangeShapeType="1"/>
            </p:cNvSpPr>
            <p:nvPr/>
          </p:nvSpPr>
          <p:spPr bwMode="auto">
            <a:xfrm>
              <a:off x="3504" y="115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9" name="Line 8"/>
            <p:cNvSpPr>
              <a:spLocks noChangeShapeType="1"/>
            </p:cNvSpPr>
            <p:nvPr/>
          </p:nvSpPr>
          <p:spPr bwMode="auto">
            <a:xfrm>
              <a:off x="3504" y="126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0" name="Line 9"/>
            <p:cNvSpPr>
              <a:spLocks noChangeShapeType="1"/>
            </p:cNvSpPr>
            <p:nvPr/>
          </p:nvSpPr>
          <p:spPr bwMode="auto">
            <a:xfrm>
              <a:off x="3504" y="1370"/>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1" name="Line 11"/>
            <p:cNvSpPr>
              <a:spLocks noChangeShapeType="1"/>
            </p:cNvSpPr>
            <p:nvPr/>
          </p:nvSpPr>
          <p:spPr bwMode="auto">
            <a:xfrm>
              <a:off x="3504" y="94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2" name="Line 14"/>
            <p:cNvSpPr>
              <a:spLocks noChangeShapeType="1"/>
            </p:cNvSpPr>
            <p:nvPr/>
          </p:nvSpPr>
          <p:spPr bwMode="auto">
            <a:xfrm>
              <a:off x="3504" y="1477"/>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3" name="Line 15"/>
            <p:cNvSpPr>
              <a:spLocks noChangeShapeType="1"/>
            </p:cNvSpPr>
            <p:nvPr/>
          </p:nvSpPr>
          <p:spPr bwMode="auto">
            <a:xfrm>
              <a:off x="3504" y="1584"/>
              <a:ext cx="1200" cy="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32"/>
          <p:cNvGrpSpPr>
            <a:grpSpLocks/>
          </p:cNvGrpSpPr>
          <p:nvPr/>
        </p:nvGrpSpPr>
        <p:grpSpPr bwMode="auto">
          <a:xfrm>
            <a:off x="4708525" y="2057400"/>
            <a:ext cx="854075" cy="1600200"/>
            <a:chOff x="3350" y="576"/>
            <a:chExt cx="538" cy="1008"/>
          </a:xfrm>
        </p:grpSpPr>
        <p:sp>
          <p:nvSpPr>
            <p:cNvPr id="23601" name="Oval 10"/>
            <p:cNvSpPr>
              <a:spLocks noChangeArrowheads="1"/>
            </p:cNvSpPr>
            <p:nvPr/>
          </p:nvSpPr>
          <p:spPr bwMode="auto">
            <a:xfrm rot="888209">
              <a:off x="3648" y="576"/>
              <a:ext cx="240" cy="1008"/>
            </a:xfrm>
            <a:prstGeom prst="ellipse">
              <a:avLst/>
            </a:prstGeom>
            <a:noFill/>
            <a:ln w="3810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3602" name="Freeform 16"/>
            <p:cNvSpPr>
              <a:spLocks/>
            </p:cNvSpPr>
            <p:nvPr/>
          </p:nvSpPr>
          <p:spPr bwMode="auto">
            <a:xfrm>
              <a:off x="3656" y="872"/>
              <a:ext cx="52" cy="172"/>
            </a:xfrm>
            <a:custGeom>
              <a:avLst/>
              <a:gdLst>
                <a:gd name="T0" fmla="*/ 52 w 52"/>
                <a:gd name="T1" fmla="*/ 0 h 172"/>
                <a:gd name="T2" fmla="*/ 32 w 52"/>
                <a:gd name="T3" fmla="*/ 76 h 172"/>
                <a:gd name="T4" fmla="*/ 0 w 52"/>
                <a:gd name="T5" fmla="*/ 172 h 172"/>
                <a:gd name="T6" fmla="*/ 0 60000 65536"/>
                <a:gd name="T7" fmla="*/ 0 60000 65536"/>
                <a:gd name="T8" fmla="*/ 0 60000 65536"/>
                <a:gd name="T9" fmla="*/ 0 w 52"/>
                <a:gd name="T10" fmla="*/ 0 h 172"/>
                <a:gd name="T11" fmla="*/ 52 w 52"/>
                <a:gd name="T12" fmla="*/ 172 h 172"/>
              </a:gdLst>
              <a:ahLst/>
              <a:cxnLst>
                <a:cxn ang="T6">
                  <a:pos x="T0" y="T1"/>
                </a:cxn>
                <a:cxn ang="T7">
                  <a:pos x="T2" y="T3"/>
                </a:cxn>
                <a:cxn ang="T8">
                  <a:pos x="T4" y="T5"/>
                </a:cxn>
              </a:cxnLst>
              <a:rect l="T9" t="T10" r="T11" b="T12"/>
              <a:pathLst>
                <a:path w="52" h="172">
                  <a:moveTo>
                    <a:pt x="52" y="0"/>
                  </a:moveTo>
                  <a:lnTo>
                    <a:pt x="32" y="76"/>
                  </a:lnTo>
                  <a:lnTo>
                    <a:pt x="0" y="172"/>
                  </a:lnTo>
                </a:path>
              </a:pathLst>
            </a:custGeom>
            <a:noFill/>
            <a:ln w="38100">
              <a:solidFill>
                <a:srgbClr val="0066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03" name="Text Box 26"/>
            <p:cNvSpPr txBox="1">
              <a:spLocks noChangeArrowheads="1"/>
            </p:cNvSpPr>
            <p:nvPr/>
          </p:nvSpPr>
          <p:spPr bwMode="auto">
            <a:xfrm>
              <a:off x="3350" y="762"/>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I</a:t>
              </a:r>
            </a:p>
          </p:txBody>
        </p:sp>
      </p:grpSp>
      <p:grpSp>
        <p:nvGrpSpPr>
          <p:cNvPr id="4" name="Group 28"/>
          <p:cNvGrpSpPr>
            <a:grpSpLocks/>
          </p:cNvGrpSpPr>
          <p:nvPr/>
        </p:nvGrpSpPr>
        <p:grpSpPr bwMode="auto">
          <a:xfrm>
            <a:off x="5410200" y="2819400"/>
            <a:ext cx="1293813" cy="822325"/>
            <a:chOff x="3792" y="1056"/>
            <a:chExt cx="815" cy="518"/>
          </a:xfrm>
        </p:grpSpPr>
        <p:sp>
          <p:nvSpPr>
            <p:cNvPr id="23599" name="Line 22"/>
            <p:cNvSpPr>
              <a:spLocks noChangeShapeType="1"/>
            </p:cNvSpPr>
            <p:nvPr/>
          </p:nvSpPr>
          <p:spPr bwMode="auto">
            <a:xfrm>
              <a:off x="3792" y="1056"/>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600" name="Object 23"/>
            <p:cNvGraphicFramePr>
              <a:graphicFrameLocks noChangeAspect="1"/>
            </p:cNvGraphicFramePr>
            <p:nvPr/>
          </p:nvGraphicFramePr>
          <p:xfrm>
            <a:off x="4392" y="1271"/>
            <a:ext cx="215" cy="303"/>
          </p:xfrm>
          <a:graphic>
            <a:graphicData uri="http://schemas.openxmlformats.org/presentationml/2006/ole">
              <mc:AlternateContent xmlns:mc="http://schemas.openxmlformats.org/markup-compatibility/2006">
                <mc:Choice xmlns:v="urn:schemas-microsoft-com:vml" Requires="v">
                  <p:oleObj name="公式" r:id="rId4" imgW="165028" imgH="228501" progId="Equation.3">
                    <p:embed/>
                  </p:oleObj>
                </mc:Choice>
                <mc:Fallback>
                  <p:oleObj name="公式" r:id="rId4" imgW="165028" imgH="228501"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 y="1271"/>
                          <a:ext cx="215" cy="3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26" name="Freeform 18"/>
          <p:cNvSpPr>
            <a:spLocks/>
          </p:cNvSpPr>
          <p:nvPr/>
        </p:nvSpPr>
        <p:spPr bwMode="auto">
          <a:xfrm>
            <a:off x="5410200" y="2819400"/>
            <a:ext cx="638175" cy="342900"/>
          </a:xfrm>
          <a:custGeom>
            <a:avLst/>
            <a:gdLst>
              <a:gd name="T0" fmla="*/ 0 w 402"/>
              <a:gd name="T1" fmla="*/ 0 h 216"/>
              <a:gd name="T2" fmla="*/ 2147483647 w 402"/>
              <a:gd name="T3" fmla="*/ 2147483647 h 216"/>
              <a:gd name="T4" fmla="*/ 0 60000 65536"/>
              <a:gd name="T5" fmla="*/ 0 60000 65536"/>
              <a:gd name="T6" fmla="*/ 0 w 402"/>
              <a:gd name="T7" fmla="*/ 0 h 216"/>
              <a:gd name="T8" fmla="*/ 402 w 402"/>
              <a:gd name="T9" fmla="*/ 216 h 216"/>
            </a:gdLst>
            <a:ahLst/>
            <a:cxnLst>
              <a:cxn ang="T4">
                <a:pos x="T0" y="T1"/>
              </a:cxn>
              <a:cxn ang="T5">
                <a:pos x="T2" y="T3"/>
              </a:cxn>
            </a:cxnLst>
            <a:rect l="T6" t="T7" r="T8" b="T9"/>
            <a:pathLst>
              <a:path w="402" h="216">
                <a:moveTo>
                  <a:pt x="0" y="0"/>
                </a:moveTo>
                <a:lnTo>
                  <a:pt x="402" y="216"/>
                </a:lnTo>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32" name="Object 24"/>
          <p:cNvGraphicFramePr>
            <a:graphicFrameLocks noChangeAspect="1"/>
          </p:cNvGraphicFramePr>
          <p:nvPr/>
        </p:nvGraphicFramePr>
        <p:xfrm>
          <a:off x="5503863" y="3233738"/>
          <a:ext cx="515937" cy="576262"/>
        </p:xfrm>
        <a:graphic>
          <a:graphicData uri="http://schemas.openxmlformats.org/presentationml/2006/ole">
            <mc:AlternateContent xmlns:mc="http://schemas.openxmlformats.org/markup-compatibility/2006">
              <mc:Choice xmlns:v="urn:schemas-microsoft-com:vml" Requires="v">
                <p:oleObj name="公式" r:id="rId6" imgW="215713" imgH="241091" progId="Equation.3">
                  <p:embed/>
                </p:oleObj>
              </mc:Choice>
              <mc:Fallback>
                <p:oleObj name="公式" r:id="rId6" imgW="215713" imgH="241091"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3863" y="3233738"/>
                        <a:ext cx="515937" cy="576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Freeform 17"/>
          <p:cNvSpPr>
            <a:spLocks/>
          </p:cNvSpPr>
          <p:nvPr/>
        </p:nvSpPr>
        <p:spPr bwMode="auto">
          <a:xfrm>
            <a:off x="5410200" y="2819400"/>
            <a:ext cx="676275" cy="1588"/>
          </a:xfrm>
          <a:custGeom>
            <a:avLst/>
            <a:gdLst>
              <a:gd name="T0" fmla="*/ 0 w 426"/>
              <a:gd name="T1" fmla="*/ 0 h 1"/>
              <a:gd name="T2" fmla="*/ 2147483647 w 426"/>
              <a:gd name="T3" fmla="*/ 0 h 1"/>
              <a:gd name="T4" fmla="*/ 0 60000 65536"/>
              <a:gd name="T5" fmla="*/ 0 60000 65536"/>
              <a:gd name="T6" fmla="*/ 0 w 426"/>
              <a:gd name="T7" fmla="*/ 0 h 1"/>
              <a:gd name="T8" fmla="*/ 426 w 426"/>
              <a:gd name="T9" fmla="*/ 1 h 1"/>
            </a:gdLst>
            <a:ahLst/>
            <a:cxnLst>
              <a:cxn ang="T4">
                <a:pos x="T0" y="T1"/>
              </a:cxn>
              <a:cxn ang="T5">
                <a:pos x="T2" y="T3"/>
              </a:cxn>
            </a:cxnLst>
            <a:rect l="T6" t="T7" r="T8" b="T9"/>
            <a:pathLst>
              <a:path w="426" h="1">
                <a:moveTo>
                  <a:pt x="0" y="0"/>
                </a:moveTo>
                <a:lnTo>
                  <a:pt x="426" y="0"/>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37" name="Object 29"/>
          <p:cNvGraphicFramePr>
            <a:graphicFrameLocks noChangeAspect="1"/>
          </p:cNvGraphicFramePr>
          <p:nvPr/>
        </p:nvGraphicFramePr>
        <p:xfrm>
          <a:off x="6248400" y="2667000"/>
          <a:ext cx="342900" cy="400050"/>
        </p:xfrm>
        <a:graphic>
          <a:graphicData uri="http://schemas.openxmlformats.org/presentationml/2006/ole">
            <mc:AlternateContent xmlns:mc="http://schemas.openxmlformats.org/markup-compatibility/2006">
              <mc:Choice xmlns:v="urn:schemas-microsoft-com:vml" Requires="v">
                <p:oleObj name="公式" r:id="rId8" imgW="164957" imgH="190335" progId="Equation.3">
                  <p:embed/>
                </p:oleObj>
              </mc:Choice>
              <mc:Fallback>
                <p:oleObj name="公式" r:id="rId8" imgW="164957" imgH="190335"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2667000"/>
                        <a:ext cx="3429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1" name="Text Box 33"/>
          <p:cNvSpPr txBox="1">
            <a:spLocks noChangeArrowheads="1"/>
          </p:cNvSpPr>
          <p:nvPr/>
        </p:nvSpPr>
        <p:spPr bwMode="auto">
          <a:xfrm>
            <a:off x="179388" y="928688"/>
            <a:ext cx="7859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载流线圈的磁矩         </a:t>
            </a:r>
            <a:r>
              <a:rPr lang="en-US" altLang="zh-CN" sz="2800">
                <a:solidFill>
                  <a:schemeClr val="accent2"/>
                </a:solidFill>
              </a:rPr>
              <a:t>(Magnetic Dipole Moment)</a:t>
            </a:r>
          </a:p>
        </p:txBody>
      </p:sp>
      <p:sp>
        <p:nvSpPr>
          <p:cNvPr id="17442" name="Text Box 34"/>
          <p:cNvSpPr txBox="1">
            <a:spLocks noChangeArrowheads="1"/>
          </p:cNvSpPr>
          <p:nvPr/>
        </p:nvSpPr>
        <p:spPr bwMode="auto">
          <a:xfrm>
            <a:off x="585788" y="1628775"/>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定义：</a:t>
            </a:r>
          </a:p>
        </p:txBody>
      </p:sp>
      <p:graphicFrame>
        <p:nvGraphicFramePr>
          <p:cNvPr id="17443" name="Object 35"/>
          <p:cNvGraphicFramePr>
            <a:graphicFrameLocks noChangeAspect="1"/>
          </p:cNvGraphicFramePr>
          <p:nvPr/>
        </p:nvGraphicFramePr>
        <p:xfrm>
          <a:off x="1671638" y="1643063"/>
          <a:ext cx="1604962" cy="571500"/>
        </p:xfrm>
        <a:graphic>
          <a:graphicData uri="http://schemas.openxmlformats.org/presentationml/2006/ole">
            <mc:AlternateContent xmlns:mc="http://schemas.openxmlformats.org/markup-compatibility/2006">
              <mc:Choice xmlns:v="urn:schemas-microsoft-com:vml" Requires="v">
                <p:oleObj name="公式" r:id="rId10" imgW="571252" imgH="228501" progId="Equation.3">
                  <p:embed/>
                </p:oleObj>
              </mc:Choice>
              <mc:Fallback>
                <p:oleObj name="公式" r:id="rId10" imgW="571252" imgH="228501"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1638" y="1643063"/>
                        <a:ext cx="16049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4" name="Object 36"/>
          <p:cNvGraphicFramePr>
            <a:graphicFrameLocks noChangeAspect="1"/>
          </p:cNvGraphicFramePr>
          <p:nvPr/>
        </p:nvGraphicFramePr>
        <p:xfrm>
          <a:off x="3124200" y="915988"/>
          <a:ext cx="411163" cy="444500"/>
        </p:xfrm>
        <a:graphic>
          <a:graphicData uri="http://schemas.openxmlformats.org/presentationml/2006/ole">
            <mc:AlternateContent xmlns:mc="http://schemas.openxmlformats.org/markup-compatibility/2006">
              <mc:Choice xmlns:v="urn:schemas-microsoft-com:vml" Requires="v">
                <p:oleObj name="公式" r:id="rId12" imgW="164814" imgH="177492" progId="Equation.3">
                  <p:embed/>
                </p:oleObj>
              </mc:Choice>
              <mc:Fallback>
                <p:oleObj name="公式" r:id="rId12" imgW="164814" imgH="177492" progId="Equation.3">
                  <p:embed/>
                  <p:pic>
                    <p:nvPicPr>
                      <p:cNvPr id="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915988"/>
                        <a:ext cx="41116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5" name="Text Box 37"/>
          <p:cNvSpPr txBox="1">
            <a:spLocks noChangeArrowheads="1"/>
          </p:cNvSpPr>
          <p:nvPr/>
        </p:nvSpPr>
        <p:spPr bwMode="auto">
          <a:xfrm>
            <a:off x="198438" y="3971180"/>
            <a:ext cx="1165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dirty="0">
                <a:solidFill>
                  <a:schemeClr val="accent2"/>
                </a:solidFill>
              </a:rPr>
              <a:t>2.</a:t>
            </a:r>
            <a:r>
              <a:rPr lang="zh-CN" altLang="en-US" sz="2800" dirty="0">
                <a:solidFill>
                  <a:schemeClr val="accent2"/>
                </a:solidFill>
              </a:rPr>
              <a:t>力矩</a:t>
            </a:r>
          </a:p>
        </p:txBody>
      </p:sp>
      <p:grpSp>
        <p:nvGrpSpPr>
          <p:cNvPr id="5" name="Group 40"/>
          <p:cNvGrpSpPr>
            <a:grpSpLocks/>
          </p:cNvGrpSpPr>
          <p:nvPr/>
        </p:nvGrpSpPr>
        <p:grpSpPr bwMode="auto">
          <a:xfrm>
            <a:off x="6875463" y="1557338"/>
            <a:ext cx="685800" cy="914400"/>
            <a:chOff x="4800" y="240"/>
            <a:chExt cx="432" cy="576"/>
          </a:xfrm>
        </p:grpSpPr>
        <p:sp>
          <p:nvSpPr>
            <p:cNvPr id="23597" name="Text Box 38"/>
            <p:cNvSpPr txBox="1">
              <a:spLocks noChangeArrowheads="1"/>
            </p:cNvSpPr>
            <p:nvPr/>
          </p:nvSpPr>
          <p:spPr bwMode="auto">
            <a:xfrm>
              <a:off x="4896" y="290"/>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sym typeface="Symbol" pitchFamily="18" charset="2"/>
                </a:rPr>
                <a:t></a:t>
              </a:r>
              <a:endParaRPr lang="en-US" altLang="zh-CN" sz="2800">
                <a:solidFill>
                  <a:schemeClr val="accent2"/>
                </a:solidFill>
              </a:endParaRPr>
            </a:p>
          </p:txBody>
        </p:sp>
        <p:sp>
          <p:nvSpPr>
            <p:cNvPr id="23598" name="AutoShape 39"/>
            <p:cNvSpPr>
              <a:spLocks noChangeArrowheads="1"/>
            </p:cNvSpPr>
            <p:nvPr/>
          </p:nvSpPr>
          <p:spPr bwMode="auto">
            <a:xfrm>
              <a:off x="4800" y="240"/>
              <a:ext cx="432" cy="576"/>
            </a:xfrm>
            <a:prstGeom prst="wedgeEllipseCallout">
              <a:avLst>
                <a:gd name="adj1" fmla="val -235417"/>
                <a:gd name="adj2" fmla="val 97051"/>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solidFill>
                  <a:schemeClr val="accent2"/>
                </a:solidFill>
              </a:endParaRPr>
            </a:p>
          </p:txBody>
        </p:sp>
      </p:grpSp>
      <p:grpSp>
        <p:nvGrpSpPr>
          <p:cNvPr id="6" name="Group 58"/>
          <p:cNvGrpSpPr>
            <a:grpSpLocks/>
          </p:cNvGrpSpPr>
          <p:nvPr/>
        </p:nvGrpSpPr>
        <p:grpSpPr bwMode="auto">
          <a:xfrm>
            <a:off x="719138" y="4580780"/>
            <a:ext cx="3276600" cy="550863"/>
            <a:chOff x="182" y="1792"/>
            <a:chExt cx="2064" cy="347"/>
          </a:xfrm>
        </p:grpSpPr>
        <p:sp>
          <p:nvSpPr>
            <p:cNvPr id="23595" name="Text Box 41"/>
            <p:cNvSpPr txBox="1">
              <a:spLocks noChangeArrowheads="1"/>
            </p:cNvSpPr>
            <p:nvPr/>
          </p:nvSpPr>
          <p:spPr bwMode="auto">
            <a:xfrm>
              <a:off x="182" y="1792"/>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dirty="0">
                  <a:solidFill>
                    <a:schemeClr val="accent2"/>
                  </a:solidFill>
                </a:rPr>
                <a:t>(1)      </a:t>
              </a:r>
              <a:r>
                <a:rPr lang="zh-CN" altLang="en-US" sz="2800" dirty="0">
                  <a:solidFill>
                    <a:schemeClr val="accent2"/>
                  </a:solidFill>
                </a:rPr>
                <a:t>对线圈的作用</a:t>
              </a:r>
            </a:p>
          </p:txBody>
        </p:sp>
        <p:graphicFrame>
          <p:nvGraphicFramePr>
            <p:cNvPr id="23596" name="Object 42"/>
            <p:cNvGraphicFramePr>
              <a:graphicFrameLocks noChangeAspect="1"/>
            </p:cNvGraphicFramePr>
            <p:nvPr/>
          </p:nvGraphicFramePr>
          <p:xfrm>
            <a:off x="486" y="1824"/>
            <a:ext cx="282" cy="315"/>
          </p:xfrm>
          <a:graphic>
            <a:graphicData uri="http://schemas.openxmlformats.org/presentationml/2006/ole">
              <mc:AlternateContent xmlns:mc="http://schemas.openxmlformats.org/markup-compatibility/2006">
                <mc:Choice xmlns:v="urn:schemas-microsoft-com:vml" Requires="v">
                  <p:oleObj name="公式" r:id="rId14" imgW="215713" imgH="241091" progId="Equation.3">
                    <p:embed/>
                  </p:oleObj>
                </mc:Choice>
                <mc:Fallback>
                  <p:oleObj name="公式" r:id="rId14" imgW="215713" imgH="241091" progId="Equation.3">
                    <p:embed/>
                    <p:pic>
                      <p:nvPicPr>
                        <p:cNvPr id="0" name="Object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6" y="1824"/>
                          <a:ext cx="28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59"/>
          <p:cNvGrpSpPr>
            <a:grpSpLocks/>
          </p:cNvGrpSpPr>
          <p:nvPr/>
        </p:nvGrpSpPr>
        <p:grpSpPr bwMode="auto">
          <a:xfrm>
            <a:off x="4724400" y="4149725"/>
            <a:ext cx="2286000" cy="2590800"/>
            <a:chOff x="3552" y="2016"/>
            <a:chExt cx="1440" cy="1632"/>
          </a:xfrm>
        </p:grpSpPr>
        <p:sp>
          <p:nvSpPr>
            <p:cNvPr id="23589" name="Rectangle 50" descr="5%"/>
            <p:cNvSpPr>
              <a:spLocks noChangeArrowheads="1"/>
            </p:cNvSpPr>
            <p:nvPr/>
          </p:nvSpPr>
          <p:spPr bwMode="auto">
            <a:xfrm>
              <a:off x="3552" y="2016"/>
              <a:ext cx="1440" cy="1632"/>
            </a:xfrm>
            <a:prstGeom prst="rect">
              <a:avLst/>
            </a:prstGeom>
            <a:pattFill prst="pct5">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3590" name="Oval 43"/>
            <p:cNvSpPr>
              <a:spLocks noChangeArrowheads="1"/>
            </p:cNvSpPr>
            <p:nvPr/>
          </p:nvSpPr>
          <p:spPr bwMode="auto">
            <a:xfrm>
              <a:off x="3936" y="2400"/>
              <a:ext cx="871" cy="871"/>
            </a:xfrm>
            <a:prstGeom prst="ellipse">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3591" name="Group 47"/>
            <p:cNvGrpSpPr>
              <a:grpSpLocks/>
            </p:cNvGrpSpPr>
            <p:nvPr/>
          </p:nvGrpSpPr>
          <p:grpSpPr bwMode="auto">
            <a:xfrm>
              <a:off x="4303" y="2767"/>
              <a:ext cx="136" cy="136"/>
              <a:chOff x="2904" y="2820"/>
              <a:chExt cx="136" cy="136"/>
            </a:xfrm>
          </p:grpSpPr>
          <p:sp>
            <p:nvSpPr>
              <p:cNvPr id="23593" name="Oval 44"/>
              <p:cNvSpPr>
                <a:spLocks noChangeArrowheads="1"/>
              </p:cNvSpPr>
              <p:nvPr/>
            </p:nvSpPr>
            <p:spPr bwMode="auto">
              <a:xfrm>
                <a:off x="2949" y="2865"/>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3594" name="Oval 45"/>
              <p:cNvSpPr>
                <a:spLocks noChangeArrowheads="1"/>
              </p:cNvSpPr>
              <p:nvPr/>
            </p:nvSpPr>
            <p:spPr bwMode="auto">
              <a:xfrm>
                <a:off x="2904" y="2820"/>
                <a:ext cx="136" cy="1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aphicFrame>
          <p:nvGraphicFramePr>
            <p:cNvPr id="23592" name="Object 48"/>
            <p:cNvGraphicFramePr>
              <a:graphicFrameLocks noChangeAspect="1"/>
            </p:cNvGraphicFramePr>
            <p:nvPr/>
          </p:nvGraphicFramePr>
          <p:xfrm>
            <a:off x="4003" y="2694"/>
            <a:ext cx="257" cy="360"/>
          </p:xfrm>
          <a:graphic>
            <a:graphicData uri="http://schemas.openxmlformats.org/presentationml/2006/ole">
              <mc:AlternateContent xmlns:mc="http://schemas.openxmlformats.org/markup-compatibility/2006">
                <mc:Choice xmlns:v="urn:schemas-microsoft-com:vml" Requires="v">
                  <p:oleObj name="公式" r:id="rId16" imgW="165028" imgH="228501" progId="Equation.3">
                    <p:embed/>
                  </p:oleObj>
                </mc:Choice>
                <mc:Fallback>
                  <p:oleObj name="公式" r:id="rId16" imgW="165028" imgH="228501" progId="Equation.3">
                    <p:embed/>
                    <p:pic>
                      <p:nvPicPr>
                        <p:cNvPr id="0" name="Object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03" y="2694"/>
                          <a:ext cx="25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60" name="Freeform 52"/>
          <p:cNvSpPr>
            <a:spLocks/>
          </p:cNvSpPr>
          <p:nvPr/>
        </p:nvSpPr>
        <p:spPr bwMode="auto">
          <a:xfrm>
            <a:off x="6629400" y="5826125"/>
            <a:ext cx="438150" cy="314325"/>
          </a:xfrm>
          <a:custGeom>
            <a:avLst/>
            <a:gdLst>
              <a:gd name="T0" fmla="*/ 0 w 276"/>
              <a:gd name="T1" fmla="*/ 0 h 198"/>
              <a:gd name="T2" fmla="*/ 2147483647 w 276"/>
              <a:gd name="T3" fmla="*/ 2147483647 h 198"/>
              <a:gd name="T4" fmla="*/ 0 60000 65536"/>
              <a:gd name="T5" fmla="*/ 0 60000 65536"/>
              <a:gd name="T6" fmla="*/ 0 w 276"/>
              <a:gd name="T7" fmla="*/ 0 h 198"/>
              <a:gd name="T8" fmla="*/ 276 w 276"/>
              <a:gd name="T9" fmla="*/ 198 h 198"/>
            </a:gdLst>
            <a:ahLst/>
            <a:cxnLst>
              <a:cxn ang="T4">
                <a:pos x="T0" y="T1"/>
              </a:cxn>
              <a:cxn ang="T5">
                <a:pos x="T2" y="T3"/>
              </a:cxn>
            </a:cxnLst>
            <a:rect l="T6" t="T7" r="T8" b="T9"/>
            <a:pathLst>
              <a:path w="276" h="198">
                <a:moveTo>
                  <a:pt x="0" y="0"/>
                </a:moveTo>
                <a:lnTo>
                  <a:pt x="276" y="198"/>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1" name="Object 53"/>
          <p:cNvGraphicFramePr>
            <a:graphicFrameLocks noChangeAspect="1"/>
          </p:cNvGraphicFramePr>
          <p:nvPr/>
        </p:nvGraphicFramePr>
        <p:xfrm>
          <a:off x="7010400" y="6435725"/>
          <a:ext cx="501650" cy="422275"/>
        </p:xfrm>
        <a:graphic>
          <a:graphicData uri="http://schemas.openxmlformats.org/presentationml/2006/ole">
            <mc:AlternateContent xmlns:mc="http://schemas.openxmlformats.org/markup-compatibility/2006">
              <mc:Choice xmlns:v="urn:schemas-microsoft-com:vml" Requires="v">
                <p:oleObj name="公式" r:id="rId18" imgW="241195" imgH="203112" progId="Equation.3">
                  <p:embed/>
                </p:oleObj>
              </mc:Choice>
              <mc:Fallback>
                <p:oleObj name="公式" r:id="rId18" imgW="241195" imgH="203112" progId="Equation.3">
                  <p:embed/>
                  <p:pic>
                    <p:nvPicPr>
                      <p:cNvPr id="0" name="Object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10400" y="6435725"/>
                        <a:ext cx="5016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9" name="Freeform 51"/>
          <p:cNvSpPr>
            <a:spLocks/>
          </p:cNvSpPr>
          <p:nvPr/>
        </p:nvSpPr>
        <p:spPr bwMode="auto">
          <a:xfrm>
            <a:off x="6600825" y="5673725"/>
            <a:ext cx="104775" cy="180975"/>
          </a:xfrm>
          <a:custGeom>
            <a:avLst/>
            <a:gdLst>
              <a:gd name="T0" fmla="*/ 0 w 66"/>
              <a:gd name="T1" fmla="*/ 2147483647 h 114"/>
              <a:gd name="T2" fmla="*/ 2147483647 w 66"/>
              <a:gd name="T3" fmla="*/ 0 h 114"/>
              <a:gd name="T4" fmla="*/ 0 60000 65536"/>
              <a:gd name="T5" fmla="*/ 0 60000 65536"/>
              <a:gd name="T6" fmla="*/ 0 w 66"/>
              <a:gd name="T7" fmla="*/ 0 h 114"/>
              <a:gd name="T8" fmla="*/ 66 w 66"/>
              <a:gd name="T9" fmla="*/ 114 h 114"/>
            </a:gdLst>
            <a:ahLst/>
            <a:cxnLst>
              <a:cxn ang="T4">
                <a:pos x="T0" y="T1"/>
              </a:cxn>
              <a:cxn ang="T5">
                <a:pos x="T2" y="T3"/>
              </a:cxn>
            </a:cxnLst>
            <a:rect l="T6" t="T7" r="T8" b="T9"/>
            <a:pathLst>
              <a:path w="66" h="114">
                <a:moveTo>
                  <a:pt x="0" y="114"/>
                </a:moveTo>
                <a:lnTo>
                  <a:pt x="66" y="0"/>
                </a:lnTo>
              </a:path>
            </a:pathLst>
          </a:custGeom>
          <a:noFill/>
          <a:ln w="38100">
            <a:solidFill>
              <a:srgbClr val="FF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2" name="Object 54"/>
          <p:cNvGraphicFramePr>
            <a:graphicFrameLocks noChangeAspect="1"/>
          </p:cNvGraphicFramePr>
          <p:nvPr/>
        </p:nvGraphicFramePr>
        <p:xfrm>
          <a:off x="6781800" y="5445125"/>
          <a:ext cx="590550" cy="449263"/>
        </p:xfrm>
        <a:graphic>
          <a:graphicData uri="http://schemas.openxmlformats.org/presentationml/2006/ole">
            <mc:AlternateContent xmlns:mc="http://schemas.openxmlformats.org/markup-compatibility/2006">
              <mc:Choice xmlns:v="urn:schemas-microsoft-com:vml" Requires="v">
                <p:oleObj name="公式" r:id="rId20" imgW="266469" imgH="203024" progId="Equation.3">
                  <p:embed/>
                </p:oleObj>
              </mc:Choice>
              <mc:Fallback>
                <p:oleObj name="公式" r:id="rId20" imgW="266469" imgH="203024" progId="Equation.3">
                  <p:embed/>
                  <p:pic>
                    <p:nvPicPr>
                      <p:cNvPr id="0"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81800" y="5445125"/>
                        <a:ext cx="590550" cy="449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7" name="Freeform 49"/>
          <p:cNvSpPr>
            <a:spLocks/>
          </p:cNvSpPr>
          <p:nvPr/>
        </p:nvSpPr>
        <p:spPr bwMode="auto">
          <a:xfrm>
            <a:off x="5335588" y="5045075"/>
            <a:ext cx="131762" cy="247650"/>
          </a:xfrm>
          <a:custGeom>
            <a:avLst/>
            <a:gdLst>
              <a:gd name="T0" fmla="*/ 2147483647 w 83"/>
              <a:gd name="T1" fmla="*/ 0 h 156"/>
              <a:gd name="T2" fmla="*/ 0 w 83"/>
              <a:gd name="T3" fmla="*/ 2147483647 h 156"/>
              <a:gd name="T4" fmla="*/ 0 60000 65536"/>
              <a:gd name="T5" fmla="*/ 0 60000 65536"/>
              <a:gd name="T6" fmla="*/ 0 w 83"/>
              <a:gd name="T7" fmla="*/ 0 h 156"/>
              <a:gd name="T8" fmla="*/ 83 w 83"/>
              <a:gd name="T9" fmla="*/ 156 h 156"/>
            </a:gdLst>
            <a:ahLst/>
            <a:cxnLst>
              <a:cxn ang="T4">
                <a:pos x="T0" y="T1"/>
              </a:cxn>
              <a:cxn ang="T5">
                <a:pos x="T2" y="T3"/>
              </a:cxn>
            </a:cxnLst>
            <a:rect l="T6" t="T7" r="T8" b="T9"/>
            <a:pathLst>
              <a:path w="83" h="156">
                <a:moveTo>
                  <a:pt x="83" y="0"/>
                </a:moveTo>
                <a:lnTo>
                  <a:pt x="0" y="156"/>
                </a:lnTo>
              </a:path>
            </a:pathLst>
          </a:custGeom>
          <a:noFill/>
          <a:ln w="38100">
            <a:solidFill>
              <a:srgbClr val="FF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3" name="Object 55"/>
          <p:cNvGraphicFramePr>
            <a:graphicFrameLocks noChangeAspect="1"/>
          </p:cNvGraphicFramePr>
          <p:nvPr/>
        </p:nvGraphicFramePr>
        <p:xfrm>
          <a:off x="4724400" y="5064125"/>
          <a:ext cx="676275" cy="449263"/>
        </p:xfrm>
        <a:graphic>
          <a:graphicData uri="http://schemas.openxmlformats.org/presentationml/2006/ole">
            <mc:AlternateContent xmlns:mc="http://schemas.openxmlformats.org/markup-compatibility/2006">
              <mc:Choice xmlns:v="urn:schemas-microsoft-com:vml" Requires="v">
                <p:oleObj name="公式" r:id="rId22" imgW="304536" imgH="203024" progId="Equation.3">
                  <p:embed/>
                </p:oleObj>
              </mc:Choice>
              <mc:Fallback>
                <p:oleObj name="公式" r:id="rId22" imgW="304536" imgH="203024" progId="Equation.3">
                  <p:embed/>
                  <p:pic>
                    <p:nvPicPr>
                      <p:cNvPr id="0" name="Object 5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24400" y="5064125"/>
                        <a:ext cx="676275" cy="449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72" name="Text Box 64"/>
          <p:cNvSpPr txBox="1">
            <a:spLocks noChangeArrowheads="1"/>
          </p:cNvSpPr>
          <p:nvPr/>
        </p:nvSpPr>
        <p:spPr bwMode="auto">
          <a:xfrm>
            <a:off x="1176338" y="538405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合力为零</a:t>
            </a:r>
          </a:p>
        </p:txBody>
      </p:sp>
      <p:sp>
        <p:nvSpPr>
          <p:cNvPr id="17474" name="Text Box 66"/>
          <p:cNvSpPr txBox="1">
            <a:spLocks noChangeArrowheads="1"/>
          </p:cNvSpPr>
          <p:nvPr/>
        </p:nvSpPr>
        <p:spPr bwMode="auto">
          <a:xfrm>
            <a:off x="1116013" y="622225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合力矩为零</a:t>
            </a:r>
          </a:p>
        </p:txBody>
      </p:sp>
      <p:sp>
        <p:nvSpPr>
          <p:cNvPr id="17475" name="Text Box 67"/>
          <p:cNvSpPr txBox="1">
            <a:spLocks noChangeArrowheads="1"/>
          </p:cNvSpPr>
          <p:nvPr/>
        </p:nvSpPr>
        <p:spPr bwMode="auto">
          <a:xfrm>
            <a:off x="170309" y="2238673"/>
            <a:ext cx="4896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dirty="0">
                <a:solidFill>
                  <a:schemeClr val="accent2"/>
                </a:solidFill>
              </a:rPr>
              <a:t>方向：与电流成右手螺旋关系</a:t>
            </a:r>
          </a:p>
        </p:txBody>
      </p:sp>
      <p:sp>
        <p:nvSpPr>
          <p:cNvPr id="17476" name="Text Box 68"/>
          <p:cNvSpPr txBox="1">
            <a:spLocks noChangeArrowheads="1"/>
          </p:cNvSpPr>
          <p:nvPr/>
        </p:nvSpPr>
        <p:spPr bwMode="auto">
          <a:xfrm>
            <a:off x="5029200" y="304958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s</a:t>
            </a:r>
          </a:p>
        </p:txBody>
      </p:sp>
      <p:sp>
        <p:nvSpPr>
          <p:cNvPr id="23581" name="AutoShape 69">
            <a:hlinkClick r:id="" action="ppaction://hlinkshowjump?jump=nextslide" highlightClick="1"/>
          </p:cNvPr>
          <p:cNvSpPr>
            <a:spLocks noChangeArrowheads="1"/>
          </p:cNvSpPr>
          <p:nvPr/>
        </p:nvSpPr>
        <p:spPr bwMode="auto">
          <a:xfrm>
            <a:off x="8763000" y="6553200"/>
            <a:ext cx="381000" cy="304800"/>
          </a:xfrm>
          <a:prstGeom prst="actionButtonForwardNext">
            <a:avLst/>
          </a:prstGeom>
          <a:solidFill>
            <a:srgbClr val="FFCC66"/>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7429" name="Freeform 21"/>
          <p:cNvSpPr>
            <a:spLocks/>
          </p:cNvSpPr>
          <p:nvPr/>
        </p:nvSpPr>
        <p:spPr bwMode="auto">
          <a:xfrm>
            <a:off x="5410200" y="2524125"/>
            <a:ext cx="304800" cy="295275"/>
          </a:xfrm>
          <a:custGeom>
            <a:avLst/>
            <a:gdLst>
              <a:gd name="T0" fmla="*/ 0 w 192"/>
              <a:gd name="T1" fmla="*/ 2147483647 h 186"/>
              <a:gd name="T2" fmla="*/ 2147483647 w 192"/>
              <a:gd name="T3" fmla="*/ 0 h 186"/>
              <a:gd name="T4" fmla="*/ 0 60000 65536"/>
              <a:gd name="T5" fmla="*/ 0 60000 65536"/>
              <a:gd name="T6" fmla="*/ 0 w 192"/>
              <a:gd name="T7" fmla="*/ 0 h 186"/>
              <a:gd name="T8" fmla="*/ 192 w 192"/>
              <a:gd name="T9" fmla="*/ 186 h 186"/>
            </a:gdLst>
            <a:ahLst/>
            <a:cxnLst>
              <a:cxn ang="T4">
                <a:pos x="T0" y="T1"/>
              </a:cxn>
              <a:cxn ang="T5">
                <a:pos x="T2" y="T3"/>
              </a:cxn>
            </a:cxnLst>
            <a:rect l="T6" t="T7" r="T8" b="T9"/>
            <a:pathLst>
              <a:path w="192" h="186">
                <a:moveTo>
                  <a:pt x="0" y="186"/>
                </a:moveTo>
                <a:lnTo>
                  <a:pt x="192" y="0"/>
                </a:lnTo>
              </a:path>
            </a:pathLst>
          </a:custGeom>
          <a:noFill/>
          <a:ln w="38100">
            <a:solidFill>
              <a:srgbClr val="FF33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78" name="Object 70"/>
          <p:cNvGraphicFramePr>
            <a:graphicFrameLocks noChangeAspect="1"/>
          </p:cNvGraphicFramePr>
          <p:nvPr/>
        </p:nvGraphicFramePr>
        <p:xfrm>
          <a:off x="7104063" y="2730500"/>
          <a:ext cx="1600200" cy="442913"/>
        </p:xfrm>
        <a:graphic>
          <a:graphicData uri="http://schemas.openxmlformats.org/presentationml/2006/ole">
            <mc:AlternateContent xmlns:mc="http://schemas.openxmlformats.org/markup-compatibility/2006">
              <mc:Choice xmlns:v="urn:schemas-microsoft-com:vml" Requires="v">
                <p:oleObj name="公式" r:id="rId24" imgW="825500" imgH="228600" progId="Equation.3">
                  <p:embed/>
                </p:oleObj>
              </mc:Choice>
              <mc:Fallback>
                <p:oleObj name="公式" r:id="rId24" imgW="825500" imgH="228600" progId="Equation.3">
                  <p:embed/>
                  <p:pic>
                    <p:nvPicPr>
                      <p:cNvPr id="0" name="Object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04063" y="2730500"/>
                        <a:ext cx="1600200" cy="442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79" name="Object 71"/>
          <p:cNvGraphicFramePr>
            <a:graphicFrameLocks noChangeAspect="1"/>
          </p:cNvGraphicFramePr>
          <p:nvPr/>
        </p:nvGraphicFramePr>
        <p:xfrm>
          <a:off x="5761038" y="2152650"/>
          <a:ext cx="428625" cy="457200"/>
        </p:xfrm>
        <a:graphic>
          <a:graphicData uri="http://schemas.openxmlformats.org/presentationml/2006/ole">
            <mc:AlternateContent xmlns:mc="http://schemas.openxmlformats.org/markup-compatibility/2006">
              <mc:Choice xmlns:v="urn:schemas-microsoft-com:vml" Requires="v">
                <p:oleObj name="公式" r:id="rId26" imgW="215806" imgH="228501" progId="Equation.3">
                  <p:embed/>
                </p:oleObj>
              </mc:Choice>
              <mc:Fallback>
                <p:oleObj name="公式" r:id="rId26" imgW="215806" imgH="228501" progId="Equation.3">
                  <p:embed/>
                  <p:pic>
                    <p:nvPicPr>
                      <p:cNvPr id="0" name="Object 7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61038" y="2152650"/>
                        <a:ext cx="4286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80" name="Object 72"/>
          <p:cNvGraphicFramePr>
            <a:graphicFrameLocks noChangeAspect="1"/>
          </p:cNvGraphicFramePr>
          <p:nvPr/>
        </p:nvGraphicFramePr>
        <p:xfrm>
          <a:off x="6400800" y="4149725"/>
          <a:ext cx="515938" cy="576263"/>
        </p:xfrm>
        <a:graphic>
          <a:graphicData uri="http://schemas.openxmlformats.org/presentationml/2006/ole">
            <mc:AlternateContent xmlns:mc="http://schemas.openxmlformats.org/markup-compatibility/2006">
              <mc:Choice xmlns:v="urn:schemas-microsoft-com:vml" Requires="v">
                <p:oleObj name="公式" r:id="rId28" imgW="215713" imgH="241091" progId="Equation.3">
                  <p:embed/>
                </p:oleObj>
              </mc:Choice>
              <mc:Fallback>
                <p:oleObj name="公式" r:id="rId28" imgW="215713" imgH="241091" progId="Equation.3">
                  <p:embed/>
                  <p:pic>
                    <p:nvPicPr>
                      <p:cNvPr id="0" name="Object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149725"/>
                        <a:ext cx="515938" cy="576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64" name="Freeform 56"/>
          <p:cNvSpPr>
            <a:spLocks/>
          </p:cNvSpPr>
          <p:nvPr/>
        </p:nvSpPr>
        <p:spPr bwMode="auto">
          <a:xfrm>
            <a:off x="4905375" y="4768850"/>
            <a:ext cx="479425" cy="323850"/>
          </a:xfrm>
          <a:custGeom>
            <a:avLst/>
            <a:gdLst>
              <a:gd name="T0" fmla="*/ 0 w 302"/>
              <a:gd name="T1" fmla="*/ 0 h 204"/>
              <a:gd name="T2" fmla="*/ 2147483647 w 302"/>
              <a:gd name="T3" fmla="*/ 2147483647 h 204"/>
              <a:gd name="T4" fmla="*/ 0 60000 65536"/>
              <a:gd name="T5" fmla="*/ 0 60000 65536"/>
              <a:gd name="T6" fmla="*/ 0 w 302"/>
              <a:gd name="T7" fmla="*/ 0 h 204"/>
              <a:gd name="T8" fmla="*/ 302 w 302"/>
              <a:gd name="T9" fmla="*/ 204 h 204"/>
            </a:gdLst>
            <a:ahLst/>
            <a:cxnLst>
              <a:cxn ang="T4">
                <a:pos x="T0" y="T1"/>
              </a:cxn>
              <a:cxn ang="T5">
                <a:pos x="T2" y="T3"/>
              </a:cxn>
            </a:cxnLst>
            <a:rect l="T6" t="T7" r="T8" b="T9"/>
            <a:pathLst>
              <a:path w="302" h="204">
                <a:moveTo>
                  <a:pt x="0" y="0"/>
                </a:moveTo>
                <a:lnTo>
                  <a:pt x="302" y="204"/>
                </a:lnTo>
              </a:path>
            </a:pathLst>
          </a:custGeom>
          <a:noFill/>
          <a:ln w="381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65" name="Object 57"/>
          <p:cNvGraphicFramePr>
            <a:graphicFrameLocks noChangeAspect="1"/>
          </p:cNvGraphicFramePr>
          <p:nvPr/>
        </p:nvGraphicFramePr>
        <p:xfrm>
          <a:off x="4876800" y="4149725"/>
          <a:ext cx="585788" cy="422275"/>
        </p:xfrm>
        <a:graphic>
          <a:graphicData uri="http://schemas.openxmlformats.org/presentationml/2006/ole">
            <mc:AlternateContent xmlns:mc="http://schemas.openxmlformats.org/markup-compatibility/2006">
              <mc:Choice xmlns:v="urn:schemas-microsoft-com:vml" Requires="v">
                <p:oleObj name="公式" r:id="rId29" imgW="279279" imgH="203112" progId="Equation.3">
                  <p:embed/>
                </p:oleObj>
              </mc:Choice>
              <mc:Fallback>
                <p:oleObj name="公式" r:id="rId29" imgW="279279" imgH="203112" progId="Equation.3">
                  <p:embed/>
                  <p:pic>
                    <p:nvPicPr>
                      <p:cNvPr id="0" name="Object 5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76800" y="4149725"/>
                        <a:ext cx="585788" cy="422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81" name="Freeform 73"/>
          <p:cNvSpPr>
            <a:spLocks/>
          </p:cNvSpPr>
          <p:nvPr/>
        </p:nvSpPr>
        <p:spPr bwMode="auto">
          <a:xfrm>
            <a:off x="5386388" y="5078413"/>
            <a:ext cx="1243012" cy="747712"/>
          </a:xfrm>
          <a:custGeom>
            <a:avLst/>
            <a:gdLst>
              <a:gd name="T0" fmla="*/ 0 w 783"/>
              <a:gd name="T1" fmla="*/ 0 h 471"/>
              <a:gd name="T2" fmla="*/ 2147483647 w 783"/>
              <a:gd name="T3" fmla="*/ 2147483647 h 471"/>
              <a:gd name="T4" fmla="*/ 0 60000 65536"/>
              <a:gd name="T5" fmla="*/ 0 60000 65536"/>
              <a:gd name="T6" fmla="*/ 0 w 783"/>
              <a:gd name="T7" fmla="*/ 0 h 471"/>
              <a:gd name="T8" fmla="*/ 783 w 783"/>
              <a:gd name="T9" fmla="*/ 471 h 471"/>
            </a:gdLst>
            <a:ahLst/>
            <a:cxnLst>
              <a:cxn ang="T4">
                <a:pos x="T0" y="T1"/>
              </a:cxn>
              <a:cxn ang="T5">
                <a:pos x="T2" y="T3"/>
              </a:cxn>
            </a:cxnLst>
            <a:rect l="T6" t="T7" r="T8" b="T9"/>
            <a:pathLst>
              <a:path w="783" h="471">
                <a:moveTo>
                  <a:pt x="0" y="0"/>
                </a:moveTo>
                <a:lnTo>
                  <a:pt x="783" y="471"/>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2" name="对象 61"/>
          <p:cNvGraphicFramePr>
            <a:graphicFrameLocks noChangeAspect="1"/>
          </p:cNvGraphicFramePr>
          <p:nvPr>
            <p:extLst>
              <p:ext uri="{D42A27DB-BD31-4B8C-83A1-F6EECF244321}">
                <p14:modId xmlns:p14="http://schemas.microsoft.com/office/powerpoint/2010/main" val="856225340"/>
              </p:ext>
            </p:extLst>
          </p:nvPr>
        </p:nvGraphicFramePr>
        <p:xfrm>
          <a:off x="1964185" y="2663873"/>
          <a:ext cx="2281441" cy="1790701"/>
        </p:xfrm>
        <a:graphic>
          <a:graphicData uri="http://schemas.openxmlformats.org/presentationml/2006/ole">
            <mc:AlternateContent xmlns:mc="http://schemas.openxmlformats.org/markup-compatibility/2006">
              <mc:Choice xmlns:v="urn:schemas-microsoft-com:vml" Requires="v">
                <p:oleObj name="Equation" r:id="rId31" imgW="1143000" imgH="812520" progId="Equation.DSMT4">
                  <p:embed/>
                </p:oleObj>
              </mc:Choice>
              <mc:Fallback>
                <p:oleObj name="Equation" r:id="rId31" imgW="1143000" imgH="812520" progId="Equation.DSMT4">
                  <p:embed/>
                  <p:pic>
                    <p:nvPicPr>
                      <p:cNvPr id="6" name="对象 5"/>
                      <p:cNvPicPr>
                        <a:picLocks noChangeAspect="1" noChangeArrowheads="1"/>
                      </p:cNvPicPr>
                      <p:nvPr/>
                    </p:nvPicPr>
                    <p:blipFill>
                      <a:blip r:embed="rId32"/>
                      <a:srcRect/>
                      <a:stretch>
                        <a:fillRect/>
                      </a:stretch>
                    </p:blipFill>
                    <p:spPr bwMode="auto">
                      <a:xfrm>
                        <a:off x="1964185" y="2663873"/>
                        <a:ext cx="2281441" cy="1790701"/>
                      </a:xfrm>
                      <a:prstGeom prst="rect">
                        <a:avLst/>
                      </a:prstGeom>
                      <a:noFill/>
                      <a:ln>
                        <a:noFill/>
                      </a:ln>
                    </p:spPr>
                  </p:pic>
                </p:oleObj>
              </mc:Fallback>
            </mc:AlternateContent>
          </a:graphicData>
        </a:graphic>
      </p:graphicFrame>
      <p:sp>
        <p:nvSpPr>
          <p:cNvPr id="8" name="文本框 7"/>
          <p:cNvSpPr txBox="1"/>
          <p:nvPr/>
        </p:nvSpPr>
        <p:spPr>
          <a:xfrm>
            <a:off x="3296521" y="1697280"/>
            <a:ext cx="2726804" cy="461665"/>
          </a:xfrm>
          <a:prstGeom prst="rect">
            <a:avLst/>
          </a:prstGeom>
          <a:noFill/>
        </p:spPr>
        <p:txBody>
          <a:bodyPr wrap="square" rtlCol="0">
            <a:spAutoFit/>
          </a:bodyPr>
          <a:lstStyle/>
          <a:p>
            <a:r>
              <a:rPr lang="zh-CN" altLang="en-US" dirty="0">
                <a:solidFill>
                  <a:srgbClr val="FF0000"/>
                </a:solidFill>
              </a:rPr>
              <a:t>与坐标原点无关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4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744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747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44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74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74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744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7425"/>
                                        </p:tgtEl>
                                        <p:attrNameLst>
                                          <p:attrName>style.visibility</p:attrName>
                                        </p:attrNameLst>
                                      </p:cBhvr>
                                      <p:to>
                                        <p:strVal val="visible"/>
                                      </p:to>
                                    </p:se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1743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7426"/>
                                        </p:tgtEl>
                                        <p:attrNameLst>
                                          <p:attrName>style.visibility</p:attrName>
                                        </p:attrNameLst>
                                      </p:cBhvr>
                                      <p:to>
                                        <p:strVal val="visible"/>
                                      </p:to>
                                    </p:se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499"/>
                                          </p:stCondLst>
                                        </p:cTn>
                                        <p:tgtEl>
                                          <p:spTgt spid="1743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7429"/>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nodeType="afterEffect">
                                  <p:stCondLst>
                                    <p:cond delay="0"/>
                                  </p:stCondLst>
                                  <p:childTnLst>
                                    <p:set>
                                      <p:cBhvr>
                                        <p:cTn id="69" dur="1" fill="hold">
                                          <p:stCondLst>
                                            <p:cond delay="499"/>
                                          </p:stCondLst>
                                        </p:cTn>
                                        <p:tgtEl>
                                          <p:spTgt spid="17479"/>
                                        </p:tgtEl>
                                        <p:attrNameLst>
                                          <p:attrName>style.visibility</p:attrName>
                                        </p:attrNameLst>
                                      </p:cBhvr>
                                      <p:to>
                                        <p:strVal val="visible"/>
                                      </p:to>
                                    </p:set>
                                  </p:childTnLst>
                                </p:cTn>
                              </p:par>
                            </p:childTnLst>
                          </p:cTn>
                        </p:par>
                        <p:par>
                          <p:cTn id="70" fill="hold" nodeType="afterGroup">
                            <p:stCondLst>
                              <p:cond delay="1000"/>
                            </p:stCondLst>
                            <p:childTnLst>
                              <p:par>
                                <p:cTn id="71" presetID="1" presetClass="entr" presetSubtype="0" fill="hold" nodeType="afterEffect">
                                  <p:stCondLst>
                                    <p:cond delay="0"/>
                                  </p:stCondLst>
                                  <p:childTnLst>
                                    <p:set>
                                      <p:cBhvr>
                                        <p:cTn id="72" dur="1" fill="hold">
                                          <p:stCondLst>
                                            <p:cond delay="499"/>
                                          </p:stCondLst>
                                        </p:cTn>
                                        <p:tgtEl>
                                          <p:spTgt spid="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17478"/>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1743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6"/>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7"/>
                                        </p:tgtEl>
                                        <p:attrNameLst>
                                          <p:attrName>style.visibility</p:attrName>
                                        </p:attrNameLst>
                                      </p:cBhvr>
                                      <p:to>
                                        <p:strVal val="visible"/>
                                      </p:to>
                                    </p:set>
                                  </p:childTnLst>
                                </p:cTn>
                              </p:par>
                            </p:childTnLst>
                          </p:cTn>
                        </p:par>
                        <p:par>
                          <p:cTn id="89" fill="hold" nodeType="afterGroup">
                            <p:stCondLst>
                              <p:cond delay="500"/>
                            </p:stCondLst>
                            <p:childTnLst>
                              <p:par>
                                <p:cTn id="90" presetID="1" presetClass="entr" presetSubtype="0" fill="hold" nodeType="afterEffect">
                                  <p:stCondLst>
                                    <p:cond delay="0"/>
                                  </p:stCondLst>
                                  <p:childTnLst>
                                    <p:set>
                                      <p:cBhvr>
                                        <p:cTn id="91" dur="1" fill="hold">
                                          <p:stCondLst>
                                            <p:cond delay="499"/>
                                          </p:stCondLst>
                                        </p:cTn>
                                        <p:tgtEl>
                                          <p:spTgt spid="17480"/>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17459"/>
                                        </p:tgtEl>
                                        <p:attrNameLst>
                                          <p:attrName>style.visibility</p:attrName>
                                        </p:attrNameLst>
                                      </p:cBhvr>
                                      <p:to>
                                        <p:strVal val="visible"/>
                                      </p:to>
                                    </p:set>
                                  </p:childTnLst>
                                </p:cTn>
                              </p:par>
                            </p:childTnLst>
                          </p:cTn>
                        </p:par>
                        <p:par>
                          <p:cTn id="96" fill="hold" nodeType="afterGroup">
                            <p:stCondLst>
                              <p:cond delay="500"/>
                            </p:stCondLst>
                            <p:childTnLst>
                              <p:par>
                                <p:cTn id="97" presetID="1" presetClass="entr" presetSubtype="0" fill="hold" nodeType="afterEffect">
                                  <p:stCondLst>
                                    <p:cond delay="0"/>
                                  </p:stCondLst>
                                  <p:childTnLst>
                                    <p:set>
                                      <p:cBhvr>
                                        <p:cTn id="98" dur="1" fill="hold">
                                          <p:stCondLst>
                                            <p:cond delay="499"/>
                                          </p:stCondLst>
                                        </p:cTn>
                                        <p:tgtEl>
                                          <p:spTgt spid="1746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7460"/>
                                        </p:tgtEl>
                                        <p:attrNameLst>
                                          <p:attrName>style.visibility</p:attrName>
                                        </p:attrNameLst>
                                      </p:cBhvr>
                                      <p:to>
                                        <p:strVal val="visible"/>
                                      </p:to>
                                    </p:set>
                                  </p:childTnLst>
                                </p:cTn>
                              </p:par>
                            </p:childTnLst>
                          </p:cTn>
                        </p:par>
                        <p:par>
                          <p:cTn id="103" fill="hold" nodeType="afterGroup">
                            <p:stCondLst>
                              <p:cond delay="500"/>
                            </p:stCondLst>
                            <p:childTnLst>
                              <p:par>
                                <p:cTn id="104" presetID="1" presetClass="entr" presetSubtype="0" fill="hold" nodeType="afterEffect">
                                  <p:stCondLst>
                                    <p:cond delay="0"/>
                                  </p:stCondLst>
                                  <p:childTnLst>
                                    <p:set>
                                      <p:cBhvr>
                                        <p:cTn id="105" dur="1" fill="hold">
                                          <p:stCondLst>
                                            <p:cond delay="499"/>
                                          </p:stCondLst>
                                        </p:cTn>
                                        <p:tgtEl>
                                          <p:spTgt spid="17461"/>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17457"/>
                                        </p:tgtEl>
                                        <p:attrNameLst>
                                          <p:attrName>style.visibility</p:attrName>
                                        </p:attrNameLst>
                                      </p:cBhvr>
                                      <p:to>
                                        <p:strVal val="visible"/>
                                      </p:to>
                                    </p:se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17481"/>
                                        </p:tgtEl>
                                        <p:attrNameLst>
                                          <p:attrName>style.visibility</p:attrName>
                                        </p:attrNameLst>
                                      </p:cBhvr>
                                      <p:to>
                                        <p:strVal val="visible"/>
                                      </p:to>
                                    </p:set>
                                  </p:childTnLst>
                                </p:cTn>
                              </p:par>
                            </p:childTnLst>
                          </p:cTn>
                        </p:par>
                        <p:par>
                          <p:cTn id="113" fill="hold" nodeType="afterGroup">
                            <p:stCondLst>
                              <p:cond delay="1000"/>
                            </p:stCondLst>
                            <p:childTnLst>
                              <p:par>
                                <p:cTn id="114" presetID="1" presetClass="entr" presetSubtype="0" fill="hold" nodeType="afterEffect">
                                  <p:stCondLst>
                                    <p:cond delay="0"/>
                                  </p:stCondLst>
                                  <p:childTnLst>
                                    <p:set>
                                      <p:cBhvr>
                                        <p:cTn id="115" dur="1" fill="hold">
                                          <p:stCondLst>
                                            <p:cond delay="499"/>
                                          </p:stCondLst>
                                        </p:cTn>
                                        <p:tgtEl>
                                          <p:spTgt spid="17463"/>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17464"/>
                                        </p:tgtEl>
                                        <p:attrNameLst>
                                          <p:attrName>style.visibility</p:attrName>
                                        </p:attrNameLst>
                                      </p:cBhvr>
                                      <p:to>
                                        <p:strVal val="visible"/>
                                      </p:to>
                                    </p:set>
                                  </p:childTnLst>
                                </p:cTn>
                              </p:par>
                            </p:childTnLst>
                          </p:cTn>
                        </p:par>
                        <p:par>
                          <p:cTn id="120" fill="hold" nodeType="afterGroup">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17465"/>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7472"/>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7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animBg="1"/>
      <p:bldP spid="17425" grpId="0" animBg="1"/>
      <p:bldP spid="17441" grpId="0" autoUpdateAnimBg="0"/>
      <p:bldP spid="17442" grpId="0" autoUpdateAnimBg="0"/>
      <p:bldP spid="17445" grpId="0" autoUpdateAnimBg="0"/>
      <p:bldP spid="17460" grpId="0" animBg="1"/>
      <p:bldP spid="17459" grpId="0" animBg="1"/>
      <p:bldP spid="17457" grpId="0" animBg="1"/>
      <p:bldP spid="17472" grpId="0" autoUpdateAnimBg="0"/>
      <p:bldP spid="17474" grpId="0" autoUpdateAnimBg="0"/>
      <p:bldP spid="17475" grpId="0" autoUpdateAnimBg="0"/>
      <p:bldP spid="17476" grpId="0" autoUpdateAnimBg="0"/>
      <p:bldP spid="17429" grpId="0" animBg="1"/>
      <p:bldP spid="17464" grpId="0" animBg="1"/>
      <p:bldP spid="17481"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0346879"/>
              </p:ext>
            </p:extLst>
          </p:nvPr>
        </p:nvGraphicFramePr>
        <p:xfrm>
          <a:off x="1639128" y="277875"/>
          <a:ext cx="1876425" cy="866775"/>
        </p:xfrm>
        <a:graphic>
          <a:graphicData uri="http://schemas.openxmlformats.org/presentationml/2006/ole">
            <mc:AlternateContent xmlns:mc="http://schemas.openxmlformats.org/markup-compatibility/2006">
              <mc:Choice xmlns:v="urn:schemas-microsoft-com:vml" Requires="v">
                <p:oleObj name="Equation" r:id="rId2" imgW="939600" imgH="393480" progId="Equation.DSMT4">
                  <p:embed/>
                </p:oleObj>
              </mc:Choice>
              <mc:Fallback>
                <p:oleObj name="Equation" r:id="rId2" imgW="939600" imgH="393480" progId="Equation.DSMT4">
                  <p:embed/>
                  <p:pic>
                    <p:nvPicPr>
                      <p:cNvPr id="62" name="对象 61"/>
                      <p:cNvPicPr>
                        <a:picLocks noChangeAspect="1" noChangeArrowheads="1"/>
                      </p:cNvPicPr>
                      <p:nvPr/>
                    </p:nvPicPr>
                    <p:blipFill>
                      <a:blip r:embed="rId3"/>
                      <a:srcRect/>
                      <a:stretch>
                        <a:fillRect/>
                      </a:stretch>
                    </p:blipFill>
                    <p:spPr bwMode="auto">
                      <a:xfrm>
                        <a:off x="1639128" y="277875"/>
                        <a:ext cx="1876425" cy="866775"/>
                      </a:xfrm>
                      <a:prstGeom prst="rect">
                        <a:avLst/>
                      </a:prstGeom>
                      <a:noFill/>
                      <a:ln>
                        <a:noFill/>
                      </a:ln>
                    </p:spPr>
                  </p:pic>
                </p:oleObj>
              </mc:Fallback>
            </mc:AlternateContent>
          </a:graphicData>
        </a:graphic>
      </p:graphicFrame>
      <p:sp>
        <p:nvSpPr>
          <p:cNvPr id="3" name="文本框 2"/>
          <p:cNvSpPr txBox="1"/>
          <p:nvPr/>
        </p:nvSpPr>
        <p:spPr>
          <a:xfrm>
            <a:off x="4499992" y="463202"/>
            <a:ext cx="2726804" cy="461665"/>
          </a:xfrm>
          <a:prstGeom prst="rect">
            <a:avLst/>
          </a:prstGeom>
          <a:noFill/>
        </p:spPr>
        <p:txBody>
          <a:bodyPr wrap="square" rtlCol="0">
            <a:spAutoFit/>
          </a:bodyPr>
          <a:lstStyle/>
          <a:p>
            <a:r>
              <a:rPr lang="zh-CN" altLang="en-US" dirty="0">
                <a:solidFill>
                  <a:srgbClr val="FF0000"/>
                </a:solidFill>
              </a:rPr>
              <a:t>与坐标原点无关</a:t>
            </a:r>
          </a:p>
        </p:txBody>
      </p:sp>
      <p:graphicFrame>
        <p:nvGraphicFramePr>
          <p:cNvPr id="20" name="对象 19"/>
          <p:cNvGraphicFramePr>
            <a:graphicFrameLocks noChangeAspect="1"/>
          </p:cNvGraphicFramePr>
          <p:nvPr>
            <p:extLst>
              <p:ext uri="{D42A27DB-BD31-4B8C-83A1-F6EECF244321}">
                <p14:modId xmlns:p14="http://schemas.microsoft.com/office/powerpoint/2010/main" val="2071743067"/>
              </p:ext>
            </p:extLst>
          </p:nvPr>
        </p:nvGraphicFramePr>
        <p:xfrm>
          <a:off x="4956175" y="1354138"/>
          <a:ext cx="3244850" cy="1790700"/>
        </p:xfrm>
        <a:graphic>
          <a:graphicData uri="http://schemas.openxmlformats.org/presentationml/2006/ole">
            <mc:AlternateContent xmlns:mc="http://schemas.openxmlformats.org/markup-compatibility/2006">
              <mc:Choice xmlns:v="urn:schemas-microsoft-com:vml" Requires="v">
                <p:oleObj name="Equation" r:id="rId4" imgW="1625400" imgH="812520" progId="Equation.DSMT4">
                  <p:embed/>
                </p:oleObj>
              </mc:Choice>
              <mc:Fallback>
                <p:oleObj name="Equation" r:id="rId4" imgW="1625400" imgH="812520" progId="Equation.DSMT4">
                  <p:embed/>
                  <p:pic>
                    <p:nvPicPr>
                      <p:cNvPr id="2" name="对象 1"/>
                      <p:cNvPicPr>
                        <a:picLocks noChangeAspect="1" noChangeArrowheads="1"/>
                      </p:cNvPicPr>
                      <p:nvPr/>
                    </p:nvPicPr>
                    <p:blipFill>
                      <a:blip r:embed="rId5"/>
                      <a:srcRect/>
                      <a:stretch>
                        <a:fillRect/>
                      </a:stretch>
                    </p:blipFill>
                    <p:spPr bwMode="auto">
                      <a:xfrm>
                        <a:off x="4956175" y="1354138"/>
                        <a:ext cx="3244850" cy="1790700"/>
                      </a:xfrm>
                      <a:prstGeom prst="rect">
                        <a:avLst/>
                      </a:prstGeom>
                      <a:noFill/>
                      <a:ln>
                        <a:noFill/>
                      </a:ln>
                    </p:spPr>
                  </p:pic>
                </p:oleObj>
              </mc:Fallback>
            </mc:AlternateContent>
          </a:graphicData>
        </a:graphic>
      </p:graphicFrame>
      <p:grpSp>
        <p:nvGrpSpPr>
          <p:cNvPr id="27" name="组合 26"/>
          <p:cNvGrpSpPr/>
          <p:nvPr/>
        </p:nvGrpSpPr>
        <p:grpSpPr>
          <a:xfrm>
            <a:off x="1043608" y="1412776"/>
            <a:ext cx="3663747" cy="3269977"/>
            <a:chOff x="1043608" y="1412776"/>
            <a:chExt cx="3663747" cy="3269977"/>
          </a:xfrm>
        </p:grpSpPr>
        <p:grpSp>
          <p:nvGrpSpPr>
            <p:cNvPr id="4" name="Group 32"/>
            <p:cNvGrpSpPr>
              <a:grpSpLocks/>
            </p:cNvGrpSpPr>
            <p:nvPr/>
          </p:nvGrpSpPr>
          <p:grpSpPr bwMode="auto">
            <a:xfrm>
              <a:off x="1043608" y="1412776"/>
              <a:ext cx="854075" cy="1600200"/>
              <a:chOff x="3350" y="576"/>
              <a:chExt cx="538" cy="1008"/>
            </a:xfrm>
          </p:grpSpPr>
          <p:sp>
            <p:nvSpPr>
              <p:cNvPr id="5" name="Oval 10"/>
              <p:cNvSpPr>
                <a:spLocks noChangeArrowheads="1"/>
              </p:cNvSpPr>
              <p:nvPr/>
            </p:nvSpPr>
            <p:spPr bwMode="auto">
              <a:xfrm rot="888209">
                <a:off x="3648" y="576"/>
                <a:ext cx="240" cy="1008"/>
              </a:xfrm>
              <a:prstGeom prst="ellipse">
                <a:avLst/>
              </a:prstGeom>
              <a:noFill/>
              <a:ln w="3810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6" name="Freeform 16"/>
              <p:cNvSpPr>
                <a:spLocks/>
              </p:cNvSpPr>
              <p:nvPr/>
            </p:nvSpPr>
            <p:spPr bwMode="auto">
              <a:xfrm>
                <a:off x="3656" y="872"/>
                <a:ext cx="52" cy="172"/>
              </a:xfrm>
              <a:custGeom>
                <a:avLst/>
                <a:gdLst>
                  <a:gd name="T0" fmla="*/ 52 w 52"/>
                  <a:gd name="T1" fmla="*/ 0 h 172"/>
                  <a:gd name="T2" fmla="*/ 32 w 52"/>
                  <a:gd name="T3" fmla="*/ 76 h 172"/>
                  <a:gd name="T4" fmla="*/ 0 w 52"/>
                  <a:gd name="T5" fmla="*/ 172 h 172"/>
                  <a:gd name="T6" fmla="*/ 0 60000 65536"/>
                  <a:gd name="T7" fmla="*/ 0 60000 65536"/>
                  <a:gd name="T8" fmla="*/ 0 60000 65536"/>
                  <a:gd name="T9" fmla="*/ 0 w 52"/>
                  <a:gd name="T10" fmla="*/ 0 h 172"/>
                  <a:gd name="T11" fmla="*/ 52 w 52"/>
                  <a:gd name="T12" fmla="*/ 172 h 172"/>
                </a:gdLst>
                <a:ahLst/>
                <a:cxnLst>
                  <a:cxn ang="T6">
                    <a:pos x="T0" y="T1"/>
                  </a:cxn>
                  <a:cxn ang="T7">
                    <a:pos x="T2" y="T3"/>
                  </a:cxn>
                  <a:cxn ang="T8">
                    <a:pos x="T4" y="T5"/>
                  </a:cxn>
                </a:cxnLst>
                <a:rect l="T9" t="T10" r="T11" b="T12"/>
                <a:pathLst>
                  <a:path w="52" h="172">
                    <a:moveTo>
                      <a:pt x="52" y="0"/>
                    </a:moveTo>
                    <a:lnTo>
                      <a:pt x="32" y="76"/>
                    </a:lnTo>
                    <a:lnTo>
                      <a:pt x="0" y="172"/>
                    </a:lnTo>
                  </a:path>
                </a:pathLst>
              </a:custGeom>
              <a:noFill/>
              <a:ln w="38100">
                <a:solidFill>
                  <a:srgbClr val="0066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Text Box 26"/>
              <p:cNvSpPr txBox="1">
                <a:spLocks noChangeArrowheads="1"/>
              </p:cNvSpPr>
              <p:nvPr/>
            </p:nvSpPr>
            <p:spPr bwMode="auto">
              <a:xfrm>
                <a:off x="3350" y="762"/>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I</a:t>
                </a:r>
              </a:p>
            </p:txBody>
          </p:sp>
        </p:grpSp>
        <p:cxnSp>
          <p:nvCxnSpPr>
            <p:cNvPr id="9" name="直接箭头连接符 8"/>
            <p:cNvCxnSpPr/>
            <p:nvPr/>
          </p:nvCxnSpPr>
          <p:spPr bwMode="auto">
            <a:xfrm flipH="1" flipV="1">
              <a:off x="1835696" y="2420888"/>
              <a:ext cx="1080120" cy="1728192"/>
            </a:xfrm>
            <a:prstGeom prst="straightConnector1">
              <a:avLst/>
            </a:prstGeom>
            <a:noFill/>
            <a:ln w="38100"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H="1" flipV="1">
              <a:off x="1835696" y="2410754"/>
              <a:ext cx="2452489" cy="1524102"/>
            </a:xfrm>
            <a:prstGeom prst="straightConnector1">
              <a:avLst/>
            </a:prstGeom>
            <a:noFill/>
            <a:ln w="38100" cap="flat" cmpd="sng" algn="ctr">
              <a:solidFill>
                <a:schemeClr val="tx1"/>
              </a:solidFill>
              <a:prstDash val="solid"/>
              <a:round/>
              <a:headEnd type="none" w="med" len="med"/>
              <a:tailEnd type="triangle"/>
            </a:ln>
            <a:effectLst/>
          </p:spPr>
        </p:cxnSp>
        <p:sp>
          <p:nvSpPr>
            <p:cNvPr id="13" name="文本框 12"/>
            <p:cNvSpPr txBox="1"/>
            <p:nvPr/>
          </p:nvSpPr>
          <p:spPr>
            <a:xfrm>
              <a:off x="2375756" y="4221088"/>
              <a:ext cx="838340" cy="461665"/>
            </a:xfrm>
            <a:prstGeom prst="rect">
              <a:avLst/>
            </a:prstGeom>
            <a:noFill/>
          </p:spPr>
          <p:txBody>
            <a:bodyPr wrap="square" rtlCol="0">
              <a:spAutoFit/>
            </a:bodyPr>
            <a:lstStyle/>
            <a:p>
              <a:r>
                <a:rPr lang="en-US" altLang="zh-CN" dirty="0"/>
                <a:t>O’</a:t>
              </a:r>
              <a:endParaRPr lang="zh-CN" altLang="en-US" dirty="0"/>
            </a:p>
          </p:txBody>
        </p:sp>
        <p:sp>
          <p:nvSpPr>
            <p:cNvPr id="14" name="文本框 13"/>
            <p:cNvSpPr txBox="1"/>
            <p:nvPr/>
          </p:nvSpPr>
          <p:spPr>
            <a:xfrm>
              <a:off x="3869015" y="3990255"/>
              <a:ext cx="838340" cy="461665"/>
            </a:xfrm>
            <a:prstGeom prst="rect">
              <a:avLst/>
            </a:prstGeom>
            <a:noFill/>
          </p:spPr>
          <p:txBody>
            <a:bodyPr wrap="square" rtlCol="0">
              <a:spAutoFit/>
            </a:bodyPr>
            <a:lstStyle/>
            <a:p>
              <a:r>
                <a:rPr lang="en-US" altLang="zh-CN" dirty="0"/>
                <a:t>O</a:t>
              </a:r>
              <a:endParaRPr lang="zh-CN" altLang="en-US" dirty="0"/>
            </a:p>
          </p:txBody>
        </p:sp>
        <p:cxnSp>
          <p:nvCxnSpPr>
            <p:cNvPr id="15" name="直接箭头连接符 14"/>
            <p:cNvCxnSpPr/>
            <p:nvPr/>
          </p:nvCxnSpPr>
          <p:spPr bwMode="auto">
            <a:xfrm flipH="1">
              <a:off x="2915816" y="3894355"/>
              <a:ext cx="1371501" cy="253010"/>
            </a:xfrm>
            <a:prstGeom prst="straightConnector1">
              <a:avLst/>
            </a:prstGeom>
            <a:noFill/>
            <a:ln w="38100"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1" name="矩形 20"/>
                <p:cNvSpPr/>
                <p:nvPr/>
              </p:nvSpPr>
              <p:spPr>
                <a:xfrm>
                  <a:off x="1890527" y="3300382"/>
                  <a:ext cx="5348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p>
                            <m:r>
                              <a:rPr lang="zh-CN" altLang="en-US" i="0">
                                <a:latin typeface="Cambria Math" panose="02040503050406030204" pitchFamily="18" charset="0"/>
                              </a:rPr>
                              <m:t>′</m:t>
                            </m:r>
                          </m:sup>
                        </m:sSup>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1890527" y="3300382"/>
                  <a:ext cx="534825" cy="461665"/>
                </a:xfrm>
                <a:prstGeom prst="rect">
                  <a:avLst/>
                </a:prstGeom>
                <a:blipFill>
                  <a:blip r:embed="rId7"/>
                  <a:stretch>
                    <a:fillRect l="-1136" t="-18421" r="-20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3208065" y="2806206"/>
                  <a:ext cx="6149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latin typeface="Cambria Math" panose="02040503050406030204" pitchFamily="18" charset="0"/>
                              </a:rPr>
                            </m:ctrlPr>
                          </m:s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p>
                            <m:r>
                              <a:rPr lang="zh-CN" altLang="en-US" i="0">
                                <a:latin typeface="Cambria Math" panose="02040503050406030204" pitchFamily="18" charset="0"/>
                              </a:rPr>
                              <m:t>′</m:t>
                            </m:r>
                            <m:r>
                              <a:rPr lang="en-US" altLang="zh-CN" b="1" i="0" smtClean="0">
                                <a:latin typeface="Cambria Math" panose="02040503050406030204" pitchFamily="18" charset="0"/>
                              </a:rPr>
                              <m:t>′</m:t>
                            </m:r>
                          </m:sup>
                        </m:sSup>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3208065" y="2806206"/>
                  <a:ext cx="614976" cy="461665"/>
                </a:xfrm>
                <a:prstGeom prst="rect">
                  <a:avLst/>
                </a:prstGeom>
                <a:blipFill>
                  <a:blip r:embed="rId8"/>
                  <a:stretch>
                    <a:fillRect t="-18421" r="-188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3334118" y="4035079"/>
                  <a:ext cx="833177" cy="466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acc>
                              <m:accPr>
                                <m:chr m:val="⃗"/>
                                <m:ctrlPr>
                                  <a:rPr lang="zh-CN" altLang="en-US" i="1">
                                    <a:solidFill>
                                      <a:srgbClr val="FF0000"/>
                                    </a:solidFill>
                                    <a:latin typeface="Cambria Math" panose="02040503050406030204" pitchFamily="18" charset="0"/>
                                  </a:rPr>
                                </m:ctrlPr>
                              </m:accPr>
                              <m:e>
                                <m:r>
                                  <a:rPr lang="zh-CN" altLang="en-US" i="1">
                                    <a:solidFill>
                                      <a:srgbClr val="FF0000"/>
                                    </a:solidFill>
                                    <a:latin typeface="Cambria Math" panose="02040503050406030204" pitchFamily="18" charset="0"/>
                                  </a:rPr>
                                  <m:t>𝑟</m:t>
                                </m:r>
                              </m:e>
                            </m:acc>
                          </m:e>
                          <m:sub>
                            <m:r>
                              <a:rPr lang="zh-CN" altLang="en-US" i="1">
                                <a:solidFill>
                                  <a:srgbClr val="FF0000"/>
                                </a:solidFill>
                                <a:latin typeface="Cambria Math" panose="02040503050406030204" pitchFamily="18" charset="0"/>
                              </a:rPr>
                              <m:t>𝑂</m:t>
                            </m:r>
                            <m:sSup>
                              <m:sSupPr>
                                <m:ctrlPr>
                                  <a:rPr lang="zh-CN" altLang="en-US" i="1">
                                    <a:solidFill>
                                      <a:srgbClr val="FF0000"/>
                                    </a:solidFill>
                                    <a:latin typeface="Cambria Math" panose="02040503050406030204" pitchFamily="18" charset="0"/>
                                  </a:rPr>
                                </m:ctrlPr>
                              </m:sSupPr>
                              <m:e>
                                <m:r>
                                  <a:rPr lang="zh-CN" altLang="en-US" i="1">
                                    <a:solidFill>
                                      <a:srgbClr val="FF0000"/>
                                    </a:solidFill>
                                    <a:latin typeface="Cambria Math" panose="02040503050406030204" pitchFamily="18" charset="0"/>
                                  </a:rPr>
                                  <m:t>𝑂</m:t>
                                </m:r>
                              </m:e>
                              <m:sup>
                                <m:r>
                                  <a:rPr lang="zh-CN" altLang="en-US" i="0">
                                    <a:solidFill>
                                      <a:srgbClr val="FF0000"/>
                                    </a:solidFill>
                                    <a:latin typeface="Cambria Math" panose="02040503050406030204" pitchFamily="18" charset="0"/>
                                  </a:rPr>
                                  <m:t>′</m:t>
                                </m:r>
                              </m:sup>
                            </m:sSup>
                          </m:sub>
                        </m:sSub>
                      </m:oMath>
                    </m:oMathPara>
                  </a14:m>
                  <a:endParaRPr lang="zh-CN" altLang="en-US"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3334118" y="4035079"/>
                  <a:ext cx="833177" cy="466538"/>
                </a:xfrm>
                <a:prstGeom prst="rect">
                  <a:avLst/>
                </a:prstGeom>
                <a:blipFill>
                  <a:blip r:embed="rId9"/>
                  <a:stretch>
                    <a:fillRect l="-2190" t="-18421" b="-5263"/>
                  </a:stretch>
                </a:blipFill>
              </p:spPr>
              <p:txBody>
                <a:bodyPr/>
                <a:lstStyle/>
                <a:p>
                  <a:r>
                    <a:rPr lang="zh-CN" altLang="en-US">
                      <a:noFill/>
                    </a:rPr>
                    <a:t> </a:t>
                  </a:r>
                </a:p>
              </p:txBody>
            </p:sp>
          </mc:Fallback>
        </mc:AlternateContent>
      </p:grpSp>
      <p:graphicFrame>
        <p:nvGraphicFramePr>
          <p:cNvPr id="26" name="对象 25"/>
          <p:cNvGraphicFramePr>
            <a:graphicFrameLocks noChangeAspect="1"/>
          </p:cNvGraphicFramePr>
          <p:nvPr>
            <p:extLst>
              <p:ext uri="{D42A27DB-BD31-4B8C-83A1-F6EECF244321}">
                <p14:modId xmlns:p14="http://schemas.microsoft.com/office/powerpoint/2010/main" val="1717219465"/>
              </p:ext>
            </p:extLst>
          </p:nvPr>
        </p:nvGraphicFramePr>
        <p:xfrm>
          <a:off x="4963150" y="3634842"/>
          <a:ext cx="3575050" cy="866775"/>
        </p:xfrm>
        <a:graphic>
          <a:graphicData uri="http://schemas.openxmlformats.org/presentationml/2006/ole">
            <mc:AlternateContent xmlns:mc="http://schemas.openxmlformats.org/markup-compatibility/2006">
              <mc:Choice xmlns:v="urn:schemas-microsoft-com:vml" Requires="v">
                <p:oleObj name="Equation" r:id="rId10" imgW="1790640" imgH="393480" progId="Equation.DSMT4">
                  <p:embed/>
                </p:oleObj>
              </mc:Choice>
              <mc:Fallback>
                <p:oleObj name="Equation" r:id="rId10" imgW="1790640" imgH="393480" progId="Equation.DSMT4">
                  <p:embed/>
                  <p:pic>
                    <p:nvPicPr>
                      <p:cNvPr id="20" name="对象 19"/>
                      <p:cNvPicPr>
                        <a:picLocks noChangeAspect="1" noChangeArrowheads="1"/>
                      </p:cNvPicPr>
                      <p:nvPr/>
                    </p:nvPicPr>
                    <p:blipFill>
                      <a:blip r:embed="rId11"/>
                      <a:srcRect/>
                      <a:stretch>
                        <a:fillRect/>
                      </a:stretch>
                    </p:blipFill>
                    <p:spPr bwMode="auto">
                      <a:xfrm>
                        <a:off x="4963150" y="3634842"/>
                        <a:ext cx="3575050" cy="866775"/>
                      </a:xfrm>
                      <a:prstGeom prst="rect">
                        <a:avLst/>
                      </a:prstGeom>
                      <a:noFill/>
                      <a:ln>
                        <a:noFill/>
                      </a:ln>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32080644"/>
              </p:ext>
            </p:extLst>
          </p:nvPr>
        </p:nvGraphicFramePr>
        <p:xfrm>
          <a:off x="4114648" y="4991621"/>
          <a:ext cx="1683054" cy="720055"/>
        </p:xfrm>
        <a:graphic>
          <a:graphicData uri="http://schemas.openxmlformats.org/presentationml/2006/ole">
            <mc:AlternateContent xmlns:mc="http://schemas.openxmlformats.org/markup-compatibility/2006">
              <mc:Choice xmlns:v="urn:schemas-microsoft-com:vml" Requires="v">
                <p:oleObj name="Equation" r:id="rId12" imgW="457200" imgH="177480" progId="Equation.DSMT4">
                  <p:embed/>
                </p:oleObj>
              </mc:Choice>
              <mc:Fallback>
                <p:oleObj name="Equation" r:id="rId12" imgW="457200" imgH="177480" progId="Equation.DSMT4">
                  <p:embed/>
                  <p:pic>
                    <p:nvPicPr>
                      <p:cNvPr id="2" name="对象 1"/>
                      <p:cNvPicPr>
                        <a:picLocks noChangeAspect="1" noChangeArrowheads="1"/>
                      </p:cNvPicPr>
                      <p:nvPr/>
                    </p:nvPicPr>
                    <p:blipFill>
                      <a:blip r:embed="rId13"/>
                      <a:srcRect/>
                      <a:stretch>
                        <a:fillRect/>
                      </a:stretch>
                    </p:blipFill>
                    <p:spPr bwMode="auto">
                      <a:xfrm>
                        <a:off x="4114648" y="4991621"/>
                        <a:ext cx="1683054" cy="7200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813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5257800" y="381000"/>
            <a:ext cx="2362200" cy="2667000"/>
            <a:chOff x="3888" y="96"/>
            <a:chExt cx="1488" cy="1680"/>
          </a:xfrm>
        </p:grpSpPr>
        <p:sp>
          <p:nvSpPr>
            <p:cNvPr id="24620" name="Oval 4"/>
            <p:cNvSpPr>
              <a:spLocks noChangeArrowheads="1"/>
            </p:cNvSpPr>
            <p:nvPr/>
          </p:nvSpPr>
          <p:spPr bwMode="auto">
            <a:xfrm>
              <a:off x="4032" y="384"/>
              <a:ext cx="1161" cy="116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4621" name="Line 5"/>
            <p:cNvSpPr>
              <a:spLocks noChangeShapeType="1"/>
            </p:cNvSpPr>
            <p:nvPr/>
          </p:nvSpPr>
          <p:spPr bwMode="auto">
            <a:xfrm>
              <a:off x="4613" y="96"/>
              <a:ext cx="0" cy="168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2" name="Line 6"/>
            <p:cNvSpPr>
              <a:spLocks noChangeShapeType="1"/>
            </p:cNvSpPr>
            <p:nvPr/>
          </p:nvSpPr>
          <p:spPr bwMode="auto">
            <a:xfrm>
              <a:off x="3888" y="28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3" name="Line 7"/>
            <p:cNvSpPr>
              <a:spLocks noChangeShapeType="1"/>
            </p:cNvSpPr>
            <p:nvPr/>
          </p:nvSpPr>
          <p:spPr bwMode="auto">
            <a:xfrm>
              <a:off x="3888" y="52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4" name="Line 8"/>
            <p:cNvSpPr>
              <a:spLocks noChangeShapeType="1"/>
            </p:cNvSpPr>
            <p:nvPr/>
          </p:nvSpPr>
          <p:spPr bwMode="auto">
            <a:xfrm>
              <a:off x="3888" y="76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5" name="Line 9"/>
            <p:cNvSpPr>
              <a:spLocks noChangeShapeType="1"/>
            </p:cNvSpPr>
            <p:nvPr/>
          </p:nvSpPr>
          <p:spPr bwMode="auto">
            <a:xfrm>
              <a:off x="3888" y="100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6" name="Line 10"/>
            <p:cNvSpPr>
              <a:spLocks noChangeShapeType="1"/>
            </p:cNvSpPr>
            <p:nvPr/>
          </p:nvSpPr>
          <p:spPr bwMode="auto">
            <a:xfrm>
              <a:off x="3888" y="124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7" name="Line 11"/>
            <p:cNvSpPr>
              <a:spLocks noChangeShapeType="1"/>
            </p:cNvSpPr>
            <p:nvPr/>
          </p:nvSpPr>
          <p:spPr bwMode="auto">
            <a:xfrm>
              <a:off x="3888" y="1488"/>
              <a:ext cx="14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8" name="Freeform 25"/>
            <p:cNvSpPr>
              <a:spLocks/>
            </p:cNvSpPr>
            <p:nvPr/>
          </p:nvSpPr>
          <p:spPr bwMode="auto">
            <a:xfrm>
              <a:off x="4626" y="1020"/>
              <a:ext cx="282" cy="432"/>
            </a:xfrm>
            <a:custGeom>
              <a:avLst/>
              <a:gdLst>
                <a:gd name="T0" fmla="*/ 0 w 282"/>
                <a:gd name="T1" fmla="*/ 0 h 432"/>
                <a:gd name="T2" fmla="*/ 282 w 282"/>
                <a:gd name="T3" fmla="*/ 432 h 432"/>
                <a:gd name="T4" fmla="*/ 0 60000 65536"/>
                <a:gd name="T5" fmla="*/ 0 60000 65536"/>
                <a:gd name="T6" fmla="*/ 0 w 282"/>
                <a:gd name="T7" fmla="*/ 0 h 432"/>
                <a:gd name="T8" fmla="*/ 282 w 282"/>
                <a:gd name="T9" fmla="*/ 432 h 432"/>
              </a:gdLst>
              <a:ahLst/>
              <a:cxnLst>
                <a:cxn ang="T4">
                  <a:pos x="T0" y="T1"/>
                </a:cxn>
                <a:cxn ang="T5">
                  <a:pos x="T2" y="T3"/>
                </a:cxn>
              </a:cxnLst>
              <a:rect l="T6" t="T7" r="T8" b="T9"/>
              <a:pathLst>
                <a:path w="282" h="432">
                  <a:moveTo>
                    <a:pt x="0" y="0"/>
                  </a:moveTo>
                  <a:lnTo>
                    <a:pt x="282" y="432"/>
                  </a:lnTo>
                </a:path>
              </a:pathLst>
            </a:cu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9" name="Text Box 27"/>
            <p:cNvSpPr txBox="1">
              <a:spLocks noChangeArrowheads="1"/>
            </p:cNvSpPr>
            <p:nvPr/>
          </p:nvSpPr>
          <p:spPr bwMode="auto">
            <a:xfrm>
              <a:off x="4790" y="89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p>
          </p:txBody>
        </p:sp>
      </p:grpSp>
      <p:sp>
        <p:nvSpPr>
          <p:cNvPr id="24579" name="Text Box 2"/>
          <p:cNvSpPr txBox="1">
            <a:spLocks noChangeArrowheads="1"/>
          </p:cNvSpPr>
          <p:nvPr/>
        </p:nvSpPr>
        <p:spPr bwMode="auto">
          <a:xfrm>
            <a:off x="212725" y="66675"/>
            <a:ext cx="259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a:t>
            </a:r>
            <a:r>
              <a:rPr lang="en-US" altLang="zh-CN" sz="2800">
                <a:solidFill>
                  <a:schemeClr val="accent2"/>
                </a:solidFill>
              </a:rPr>
              <a:t>2</a:t>
            </a:r>
            <a:r>
              <a:rPr lang="zh-CN" altLang="en-US" sz="2800">
                <a:solidFill>
                  <a:schemeClr val="accent2"/>
                </a:solidFill>
              </a:rPr>
              <a:t>）     的作用</a:t>
            </a:r>
          </a:p>
        </p:txBody>
      </p:sp>
      <p:graphicFrame>
        <p:nvGraphicFramePr>
          <p:cNvPr id="24580" name="Object 3"/>
          <p:cNvGraphicFramePr>
            <a:graphicFrameLocks noChangeAspect="1"/>
          </p:cNvGraphicFramePr>
          <p:nvPr/>
        </p:nvGraphicFramePr>
        <p:xfrm>
          <a:off x="1058863" y="155575"/>
          <a:ext cx="488950" cy="419100"/>
        </p:xfrm>
        <a:graphic>
          <a:graphicData uri="http://schemas.openxmlformats.org/presentationml/2006/ole">
            <mc:AlternateContent xmlns:mc="http://schemas.openxmlformats.org/markup-compatibility/2006">
              <mc:Choice xmlns:v="urn:schemas-microsoft-com:vml" Requires="v">
                <p:oleObj name="公式" r:id="rId2" imgW="215806" imgH="228501" progId="Equation.3">
                  <p:embed/>
                </p:oleObj>
              </mc:Choice>
              <mc:Fallback>
                <p:oleObj name="公式" r:id="rId2" imgW="215806" imgH="228501"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863" y="155575"/>
                        <a:ext cx="4889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Freeform 12"/>
          <p:cNvSpPr>
            <a:spLocks/>
          </p:cNvSpPr>
          <p:nvPr/>
        </p:nvSpPr>
        <p:spPr bwMode="auto">
          <a:xfrm>
            <a:off x="6762750" y="2400300"/>
            <a:ext cx="314325" cy="228600"/>
          </a:xfrm>
          <a:custGeom>
            <a:avLst/>
            <a:gdLst>
              <a:gd name="T0" fmla="*/ 0 w 198"/>
              <a:gd name="T1" fmla="*/ 2147483647 h 144"/>
              <a:gd name="T2" fmla="*/ 2147483647 w 198"/>
              <a:gd name="T3" fmla="*/ 0 h 144"/>
              <a:gd name="T4" fmla="*/ 0 60000 65536"/>
              <a:gd name="T5" fmla="*/ 0 60000 65536"/>
              <a:gd name="T6" fmla="*/ 0 w 198"/>
              <a:gd name="T7" fmla="*/ 0 h 144"/>
              <a:gd name="T8" fmla="*/ 198 w 198"/>
              <a:gd name="T9" fmla="*/ 144 h 144"/>
            </a:gdLst>
            <a:ahLst/>
            <a:cxnLst>
              <a:cxn ang="T4">
                <a:pos x="T0" y="T1"/>
              </a:cxn>
              <a:cxn ang="T5">
                <a:pos x="T2" y="T3"/>
              </a:cxn>
            </a:cxnLst>
            <a:rect l="T6" t="T7" r="T8" b="T9"/>
            <a:pathLst>
              <a:path w="198" h="144">
                <a:moveTo>
                  <a:pt x="0" y="144"/>
                </a:moveTo>
                <a:lnTo>
                  <a:pt x="198" y="0"/>
                </a:lnTo>
              </a:path>
            </a:pathLst>
          </a:custGeom>
          <a:noFill/>
          <a:ln w="38100">
            <a:solidFill>
              <a:srgbClr val="FF3300"/>
            </a:solidFill>
            <a:round/>
            <a:headEnd/>
            <a:tailEnd type="arrow"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5" name="AutoShape 13"/>
          <p:cNvSpPr>
            <a:spLocks noChangeArrowheads="1"/>
          </p:cNvSpPr>
          <p:nvPr/>
        </p:nvSpPr>
        <p:spPr bwMode="auto">
          <a:xfrm>
            <a:off x="6705600" y="2667000"/>
            <a:ext cx="228600" cy="228600"/>
          </a:xfrm>
          <a:prstGeom prst="flowChartSummingJunction">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3" name="Group 16"/>
          <p:cNvGrpSpPr>
            <a:grpSpLocks/>
          </p:cNvGrpSpPr>
          <p:nvPr/>
        </p:nvGrpSpPr>
        <p:grpSpPr bwMode="auto">
          <a:xfrm>
            <a:off x="5942013" y="2667000"/>
            <a:ext cx="230187" cy="230188"/>
            <a:chOff x="3792" y="1632"/>
            <a:chExt cx="145" cy="145"/>
          </a:xfrm>
        </p:grpSpPr>
        <p:sp>
          <p:nvSpPr>
            <p:cNvPr id="24618" name="Oval 14"/>
            <p:cNvSpPr>
              <a:spLocks noChangeArrowheads="1"/>
            </p:cNvSpPr>
            <p:nvPr/>
          </p:nvSpPr>
          <p:spPr bwMode="auto">
            <a:xfrm>
              <a:off x="3792" y="1632"/>
              <a:ext cx="145" cy="145"/>
            </a:xfrm>
            <a:prstGeom prst="ellipse">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4619" name="Oval 15"/>
            <p:cNvSpPr>
              <a:spLocks noChangeArrowheads="1"/>
            </p:cNvSpPr>
            <p:nvPr/>
          </p:nvSpPr>
          <p:spPr bwMode="auto">
            <a:xfrm>
              <a:off x="3842" y="1682"/>
              <a:ext cx="45" cy="45"/>
            </a:xfrm>
            <a:prstGeom prst="ellipse">
              <a:avLst/>
            </a:prstGeom>
            <a:solidFill>
              <a:srgbClr val="000000"/>
            </a:solidFill>
            <a:ln w="38100">
              <a:solidFill>
                <a:srgbClr val="0033CC"/>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18449" name="Freeform 17"/>
          <p:cNvSpPr>
            <a:spLocks/>
          </p:cNvSpPr>
          <p:nvPr/>
        </p:nvSpPr>
        <p:spPr bwMode="auto">
          <a:xfrm>
            <a:off x="5781675" y="2409825"/>
            <a:ext cx="342900" cy="209550"/>
          </a:xfrm>
          <a:custGeom>
            <a:avLst/>
            <a:gdLst>
              <a:gd name="T0" fmla="*/ 2147483647 w 216"/>
              <a:gd name="T1" fmla="*/ 2147483647 h 132"/>
              <a:gd name="T2" fmla="*/ 2147483647 w 216"/>
              <a:gd name="T3" fmla="*/ 2147483647 h 132"/>
              <a:gd name="T4" fmla="*/ 0 w 216"/>
              <a:gd name="T5" fmla="*/ 0 h 132"/>
              <a:gd name="T6" fmla="*/ 0 60000 65536"/>
              <a:gd name="T7" fmla="*/ 0 60000 65536"/>
              <a:gd name="T8" fmla="*/ 0 60000 65536"/>
              <a:gd name="T9" fmla="*/ 0 w 216"/>
              <a:gd name="T10" fmla="*/ 0 h 132"/>
              <a:gd name="T11" fmla="*/ 216 w 216"/>
              <a:gd name="T12" fmla="*/ 132 h 132"/>
            </a:gdLst>
            <a:ahLst/>
            <a:cxnLst>
              <a:cxn ang="T6">
                <a:pos x="T0" y="T1"/>
              </a:cxn>
              <a:cxn ang="T7">
                <a:pos x="T2" y="T3"/>
              </a:cxn>
              <a:cxn ang="T8">
                <a:pos x="T4" y="T5"/>
              </a:cxn>
            </a:cxnLst>
            <a:rect l="T9" t="T10" r="T11" b="T12"/>
            <a:pathLst>
              <a:path w="216" h="132">
                <a:moveTo>
                  <a:pt x="216" y="132"/>
                </a:moveTo>
                <a:lnTo>
                  <a:pt x="66" y="84"/>
                </a:lnTo>
                <a:lnTo>
                  <a:pt x="0" y="0"/>
                </a:lnTo>
              </a:path>
            </a:pathLst>
          </a:custGeom>
          <a:noFill/>
          <a:ln w="38100">
            <a:solidFill>
              <a:srgbClr val="FF3300"/>
            </a:solidFill>
            <a:round/>
            <a:headEnd type="arrow" w="med" len="med"/>
            <a:tailEnd type="non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5" name="Text Box 23"/>
          <p:cNvSpPr txBox="1">
            <a:spLocks noChangeArrowheads="1"/>
          </p:cNvSpPr>
          <p:nvPr/>
        </p:nvSpPr>
        <p:spPr bwMode="auto">
          <a:xfrm>
            <a:off x="5334000" y="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accent2"/>
                </a:solidFill>
              </a:rPr>
              <a:t>合力为零</a:t>
            </a:r>
          </a:p>
        </p:txBody>
      </p:sp>
      <p:grpSp>
        <p:nvGrpSpPr>
          <p:cNvPr id="4" name="Group 58"/>
          <p:cNvGrpSpPr>
            <a:grpSpLocks/>
          </p:cNvGrpSpPr>
          <p:nvPr/>
        </p:nvGrpSpPr>
        <p:grpSpPr bwMode="auto">
          <a:xfrm>
            <a:off x="6419850" y="2082800"/>
            <a:ext cx="1428750" cy="1803400"/>
            <a:chOff x="4620" y="1168"/>
            <a:chExt cx="900" cy="1136"/>
          </a:xfrm>
        </p:grpSpPr>
        <p:sp>
          <p:nvSpPr>
            <p:cNvPr id="24612" name="Freeform 18"/>
            <p:cNvSpPr>
              <a:spLocks/>
            </p:cNvSpPr>
            <p:nvPr/>
          </p:nvSpPr>
          <p:spPr bwMode="auto">
            <a:xfrm>
              <a:off x="5000" y="1420"/>
              <a:ext cx="40" cy="68"/>
            </a:xfrm>
            <a:custGeom>
              <a:avLst/>
              <a:gdLst>
                <a:gd name="T0" fmla="*/ 0 w 40"/>
                <a:gd name="T1" fmla="*/ 0 h 68"/>
                <a:gd name="T2" fmla="*/ 40 w 40"/>
                <a:gd name="T3" fmla="*/ 32 h 68"/>
                <a:gd name="T4" fmla="*/ 28 w 40"/>
                <a:gd name="T5" fmla="*/ 68 h 68"/>
                <a:gd name="T6" fmla="*/ 0 60000 65536"/>
                <a:gd name="T7" fmla="*/ 0 60000 65536"/>
                <a:gd name="T8" fmla="*/ 0 60000 65536"/>
                <a:gd name="T9" fmla="*/ 0 w 40"/>
                <a:gd name="T10" fmla="*/ 0 h 68"/>
                <a:gd name="T11" fmla="*/ 40 w 40"/>
                <a:gd name="T12" fmla="*/ 68 h 68"/>
              </a:gdLst>
              <a:ahLst/>
              <a:cxnLst>
                <a:cxn ang="T6">
                  <a:pos x="T0" y="T1"/>
                </a:cxn>
                <a:cxn ang="T7">
                  <a:pos x="T2" y="T3"/>
                </a:cxn>
                <a:cxn ang="T8">
                  <a:pos x="T4" y="T5"/>
                </a:cxn>
              </a:cxnLst>
              <a:rect l="T9" t="T10" r="T11" b="T12"/>
              <a:pathLst>
                <a:path w="40" h="68">
                  <a:moveTo>
                    <a:pt x="0" y="0"/>
                  </a:moveTo>
                  <a:lnTo>
                    <a:pt x="40" y="32"/>
                  </a:lnTo>
                  <a:lnTo>
                    <a:pt x="28" y="68"/>
                  </a:lnTo>
                </a:path>
              </a:pathLst>
            </a:cu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3" name="Freeform 26"/>
            <p:cNvSpPr>
              <a:spLocks/>
            </p:cNvSpPr>
            <p:nvPr/>
          </p:nvSpPr>
          <p:spPr bwMode="auto">
            <a:xfrm>
              <a:off x="4620" y="1446"/>
              <a:ext cx="282" cy="1"/>
            </a:xfrm>
            <a:custGeom>
              <a:avLst/>
              <a:gdLst>
                <a:gd name="T0" fmla="*/ 0 w 282"/>
                <a:gd name="T1" fmla="*/ 0 h 1"/>
                <a:gd name="T2" fmla="*/ 282 w 282"/>
                <a:gd name="T3" fmla="*/ 0 h 1"/>
                <a:gd name="T4" fmla="*/ 0 60000 65536"/>
                <a:gd name="T5" fmla="*/ 0 60000 65536"/>
                <a:gd name="T6" fmla="*/ 0 w 282"/>
                <a:gd name="T7" fmla="*/ 0 h 1"/>
                <a:gd name="T8" fmla="*/ 282 w 282"/>
                <a:gd name="T9" fmla="*/ 1 h 1"/>
              </a:gdLst>
              <a:ahLst/>
              <a:cxnLst>
                <a:cxn ang="T4">
                  <a:pos x="T0" y="T1"/>
                </a:cxn>
                <a:cxn ang="T5">
                  <a:pos x="T2" y="T3"/>
                </a:cxn>
              </a:cxnLst>
              <a:rect l="T6" t="T7" r="T8" b="T9"/>
              <a:pathLst>
                <a:path w="282" h="1">
                  <a:moveTo>
                    <a:pt x="0" y="0"/>
                  </a:moveTo>
                  <a:lnTo>
                    <a:pt x="282" y="0"/>
                  </a:lnTo>
                </a:path>
              </a:pathLst>
            </a:custGeom>
            <a:noFill/>
            <a:ln w="3810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4" name="Text Box 28"/>
            <p:cNvSpPr txBox="1">
              <a:spLocks noChangeArrowheads="1"/>
            </p:cNvSpPr>
            <p:nvPr/>
          </p:nvSpPr>
          <p:spPr bwMode="auto">
            <a:xfrm>
              <a:off x="4646" y="116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r</a:t>
              </a:r>
            </a:p>
          </p:txBody>
        </p:sp>
        <p:grpSp>
          <p:nvGrpSpPr>
            <p:cNvPr id="24615" name="Group 22"/>
            <p:cNvGrpSpPr>
              <a:grpSpLocks/>
            </p:cNvGrpSpPr>
            <p:nvPr/>
          </p:nvGrpSpPr>
          <p:grpSpPr bwMode="auto">
            <a:xfrm>
              <a:off x="5088" y="1872"/>
              <a:ext cx="432" cy="432"/>
              <a:chOff x="5088" y="1680"/>
              <a:chExt cx="432" cy="432"/>
            </a:xfrm>
          </p:grpSpPr>
          <p:sp>
            <p:nvSpPr>
              <p:cNvPr id="24616" name="Text Box 20"/>
              <p:cNvSpPr txBox="1">
                <a:spLocks noChangeArrowheads="1"/>
              </p:cNvSpPr>
              <p:nvPr/>
            </p:nvSpPr>
            <p:spPr bwMode="auto">
              <a:xfrm>
                <a:off x="5136" y="1699"/>
                <a:ext cx="2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sym typeface="Symbol" pitchFamily="18" charset="2"/>
                  </a:rPr>
                  <a:t></a:t>
                </a:r>
                <a:endParaRPr lang="en-US" altLang="zh-CN">
                  <a:solidFill>
                    <a:schemeClr val="accent2"/>
                  </a:solidFill>
                </a:endParaRPr>
              </a:p>
            </p:txBody>
          </p:sp>
          <p:sp>
            <p:nvSpPr>
              <p:cNvPr id="24617" name="AutoShape 21"/>
              <p:cNvSpPr>
                <a:spLocks noChangeArrowheads="1"/>
              </p:cNvSpPr>
              <p:nvPr/>
            </p:nvSpPr>
            <p:spPr bwMode="auto">
              <a:xfrm>
                <a:off x="5088" y="1680"/>
                <a:ext cx="432" cy="432"/>
              </a:xfrm>
              <a:prstGeom prst="wedgeEllipseCallout">
                <a:avLst>
                  <a:gd name="adj1" fmla="val -54861"/>
                  <a:gd name="adj2" fmla="val -151157"/>
                </a:avLst>
              </a:prstGeom>
              <a:noFill/>
              <a:ln w="190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a:solidFill>
                    <a:schemeClr val="accent2"/>
                  </a:solidFill>
                </a:endParaRPr>
              </a:p>
            </p:txBody>
          </p:sp>
        </p:grpSp>
      </p:grpSp>
      <p:grpSp>
        <p:nvGrpSpPr>
          <p:cNvPr id="6" name="Group 57"/>
          <p:cNvGrpSpPr>
            <a:grpSpLocks/>
          </p:cNvGrpSpPr>
          <p:nvPr/>
        </p:nvGrpSpPr>
        <p:grpSpPr bwMode="auto">
          <a:xfrm>
            <a:off x="6248400" y="3352800"/>
            <a:ext cx="2606675" cy="2362200"/>
            <a:chOff x="3936" y="2112"/>
            <a:chExt cx="1642" cy="1488"/>
          </a:xfrm>
        </p:grpSpPr>
        <p:sp>
          <p:nvSpPr>
            <p:cNvPr id="24603" name="Freeform 29"/>
            <p:cNvSpPr>
              <a:spLocks/>
            </p:cNvSpPr>
            <p:nvPr/>
          </p:nvSpPr>
          <p:spPr bwMode="auto">
            <a:xfrm>
              <a:off x="4416" y="2784"/>
              <a:ext cx="624" cy="384"/>
            </a:xfrm>
            <a:custGeom>
              <a:avLst/>
              <a:gdLst>
                <a:gd name="T0" fmla="*/ 0 w 198"/>
                <a:gd name="T1" fmla="*/ 6983624 h 144"/>
                <a:gd name="T2" fmla="*/ 60321280 w 198"/>
                <a:gd name="T3" fmla="*/ 0 h 144"/>
                <a:gd name="T4" fmla="*/ 0 60000 65536"/>
                <a:gd name="T5" fmla="*/ 0 60000 65536"/>
                <a:gd name="T6" fmla="*/ 0 w 198"/>
                <a:gd name="T7" fmla="*/ 0 h 144"/>
                <a:gd name="T8" fmla="*/ 198 w 198"/>
                <a:gd name="T9" fmla="*/ 144 h 144"/>
              </a:gdLst>
              <a:ahLst/>
              <a:cxnLst>
                <a:cxn ang="T4">
                  <a:pos x="T0" y="T1"/>
                </a:cxn>
                <a:cxn ang="T5">
                  <a:pos x="T2" y="T3"/>
                </a:cxn>
              </a:cxnLst>
              <a:rect l="T6" t="T7" r="T8" b="T9"/>
              <a:pathLst>
                <a:path w="198" h="144">
                  <a:moveTo>
                    <a:pt x="0" y="144"/>
                  </a:moveTo>
                  <a:lnTo>
                    <a:pt x="198" y="0"/>
                  </a:lnTo>
                </a:path>
              </a:pathLst>
            </a:custGeom>
            <a:noFill/>
            <a:ln w="38100">
              <a:solidFill>
                <a:srgbClr val="FF3300"/>
              </a:solidFill>
              <a:round/>
              <a:headEnd/>
              <a:tailEnd type="arrow"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4" name="Line 30"/>
            <p:cNvSpPr>
              <a:spLocks noChangeShapeType="1"/>
            </p:cNvSpPr>
            <p:nvPr/>
          </p:nvSpPr>
          <p:spPr bwMode="auto">
            <a:xfrm>
              <a:off x="4464" y="3168"/>
              <a:ext cx="86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Text Box 32"/>
            <p:cNvSpPr txBox="1">
              <a:spLocks noChangeArrowheads="1"/>
            </p:cNvSpPr>
            <p:nvPr/>
          </p:nvSpPr>
          <p:spPr bwMode="auto">
            <a:xfrm>
              <a:off x="4625" y="221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i="1">
                <a:solidFill>
                  <a:schemeClr val="accent2"/>
                </a:solidFill>
              </a:endParaRPr>
            </a:p>
          </p:txBody>
        </p:sp>
        <p:sp>
          <p:nvSpPr>
            <p:cNvPr id="24606" name="Line 34"/>
            <p:cNvSpPr>
              <a:spLocks noChangeShapeType="1"/>
            </p:cNvSpPr>
            <p:nvPr/>
          </p:nvSpPr>
          <p:spPr bwMode="auto">
            <a:xfrm flipH="1" flipV="1">
              <a:off x="3984" y="2304"/>
              <a:ext cx="43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7" name="Line 35"/>
            <p:cNvSpPr>
              <a:spLocks noChangeShapeType="1"/>
            </p:cNvSpPr>
            <p:nvPr/>
          </p:nvSpPr>
          <p:spPr bwMode="auto">
            <a:xfrm>
              <a:off x="3984" y="2112"/>
              <a:ext cx="0" cy="1488"/>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8" name="Text Box 36"/>
            <p:cNvSpPr txBox="1">
              <a:spLocks noChangeArrowheads="1"/>
            </p:cNvSpPr>
            <p:nvPr/>
          </p:nvSpPr>
          <p:spPr bwMode="auto">
            <a:xfrm>
              <a:off x="3936" y="2544"/>
              <a:ext cx="2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i="1">
                  <a:solidFill>
                    <a:schemeClr val="accent2"/>
                  </a:solidFill>
                  <a:sym typeface="Symbol" pitchFamily="18" charset="2"/>
                </a:rPr>
                <a:t></a:t>
              </a:r>
              <a:endParaRPr lang="en-US" altLang="zh-CN" i="1">
                <a:solidFill>
                  <a:schemeClr val="accent2"/>
                </a:solidFill>
              </a:endParaRPr>
            </a:p>
          </p:txBody>
        </p:sp>
        <p:graphicFrame>
          <p:nvGraphicFramePr>
            <p:cNvPr id="24609" name="Object 37"/>
            <p:cNvGraphicFramePr>
              <a:graphicFrameLocks noChangeAspect="1"/>
            </p:cNvGraphicFramePr>
            <p:nvPr/>
          </p:nvGraphicFramePr>
          <p:xfrm>
            <a:off x="5240" y="3234"/>
            <a:ext cx="338" cy="360"/>
          </p:xfrm>
          <a:graphic>
            <a:graphicData uri="http://schemas.openxmlformats.org/presentationml/2006/ole">
              <mc:AlternateContent xmlns:mc="http://schemas.openxmlformats.org/markup-compatibility/2006">
                <mc:Choice xmlns:v="urn:schemas-microsoft-com:vml" Requires="v">
                  <p:oleObj name="公式" r:id="rId4" imgW="215806" imgH="228501" progId="Equation.3">
                    <p:embed/>
                  </p:oleObj>
                </mc:Choice>
                <mc:Fallback>
                  <p:oleObj name="公式" r:id="rId4" imgW="215806" imgH="228501"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 y="3234"/>
                          <a:ext cx="33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0" name="Object 38"/>
            <p:cNvGraphicFramePr>
              <a:graphicFrameLocks noChangeAspect="1"/>
            </p:cNvGraphicFramePr>
            <p:nvPr/>
          </p:nvGraphicFramePr>
          <p:xfrm>
            <a:off x="4574" y="2544"/>
            <a:ext cx="418" cy="317"/>
          </p:xfrm>
          <a:graphic>
            <a:graphicData uri="http://schemas.openxmlformats.org/presentationml/2006/ole">
              <mc:AlternateContent xmlns:mc="http://schemas.openxmlformats.org/markup-compatibility/2006">
                <mc:Choice xmlns:v="urn:schemas-microsoft-com:vml" Requires="v">
                  <p:oleObj name="公式" r:id="rId6" imgW="266469" imgH="203024" progId="Equation.3">
                    <p:embed/>
                  </p:oleObj>
                </mc:Choice>
                <mc:Fallback>
                  <p:oleObj name="公式" r:id="rId6" imgW="266469" imgH="203024" progId="Equation.3">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4" y="2544"/>
                          <a:ext cx="41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1" name="Text Box 39"/>
            <p:cNvSpPr txBox="1">
              <a:spLocks noChangeArrowheads="1"/>
            </p:cNvSpPr>
            <p:nvPr/>
          </p:nvSpPr>
          <p:spPr bwMode="auto">
            <a:xfrm>
              <a:off x="4625" y="2851"/>
              <a:ext cx="2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i="1">
                  <a:solidFill>
                    <a:schemeClr val="accent2"/>
                  </a:solidFill>
                  <a:sym typeface="Symbol" pitchFamily="18" charset="2"/>
                </a:rPr>
                <a:t></a:t>
              </a:r>
              <a:endParaRPr lang="en-US" altLang="zh-CN" i="1">
                <a:solidFill>
                  <a:schemeClr val="accent2"/>
                </a:solidFill>
              </a:endParaRPr>
            </a:p>
          </p:txBody>
        </p:sp>
      </p:grpSp>
      <p:graphicFrame>
        <p:nvGraphicFramePr>
          <p:cNvPr id="18473" name="Object 41"/>
          <p:cNvGraphicFramePr>
            <a:graphicFrameLocks noChangeAspect="1"/>
          </p:cNvGraphicFramePr>
          <p:nvPr/>
        </p:nvGraphicFramePr>
        <p:xfrm>
          <a:off x="609600" y="717550"/>
          <a:ext cx="1752600" cy="425450"/>
        </p:xfrm>
        <a:graphic>
          <a:graphicData uri="http://schemas.openxmlformats.org/presentationml/2006/ole">
            <mc:AlternateContent xmlns:mc="http://schemas.openxmlformats.org/markup-compatibility/2006">
              <mc:Choice xmlns:v="urn:schemas-microsoft-com:vml" Requires="v">
                <p:oleObj name="公式" r:id="rId8" imgW="774028" imgH="177646" progId="Equation.3">
                  <p:embed/>
                </p:oleObj>
              </mc:Choice>
              <mc:Fallback>
                <p:oleObj name="公式" r:id="rId8" imgW="774028" imgH="177646"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717550"/>
                        <a:ext cx="17526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4" name="Object 42"/>
          <p:cNvGraphicFramePr>
            <a:graphicFrameLocks noChangeAspect="1"/>
          </p:cNvGraphicFramePr>
          <p:nvPr/>
        </p:nvGraphicFramePr>
        <p:xfrm>
          <a:off x="2335213" y="685800"/>
          <a:ext cx="2389187" cy="585788"/>
        </p:xfrm>
        <a:graphic>
          <a:graphicData uri="http://schemas.openxmlformats.org/presentationml/2006/ole">
            <mc:AlternateContent xmlns:mc="http://schemas.openxmlformats.org/markup-compatibility/2006">
              <mc:Choice xmlns:v="urn:schemas-microsoft-com:vml" Requires="v">
                <p:oleObj name="公式" r:id="rId10" imgW="990170" imgH="253890" progId="Equation.3">
                  <p:embed/>
                </p:oleObj>
              </mc:Choice>
              <mc:Fallback>
                <p:oleObj name="公式" r:id="rId10" imgW="990170" imgH="253890"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5213" y="685800"/>
                        <a:ext cx="2389187"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6" name="Object 44"/>
          <p:cNvGraphicFramePr>
            <a:graphicFrameLocks noChangeAspect="1"/>
          </p:cNvGraphicFramePr>
          <p:nvPr/>
        </p:nvGraphicFramePr>
        <p:xfrm>
          <a:off x="685800" y="1295400"/>
          <a:ext cx="1524000" cy="485775"/>
        </p:xfrm>
        <a:graphic>
          <a:graphicData uri="http://schemas.openxmlformats.org/presentationml/2006/ole">
            <mc:AlternateContent xmlns:mc="http://schemas.openxmlformats.org/markup-compatibility/2006">
              <mc:Choice xmlns:v="urn:schemas-microsoft-com:vml" Requires="v">
                <p:oleObj name="公式" r:id="rId12" imgW="634725" imgH="203112" progId="Equation.3">
                  <p:embed/>
                </p:oleObj>
              </mc:Choice>
              <mc:Fallback>
                <p:oleObj name="公式" r:id="rId12" imgW="634725" imgH="203112" progId="Equation.3">
                  <p:embed/>
                  <p:pic>
                    <p:nvPicPr>
                      <p:cNvPr id="0"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1295400"/>
                        <a:ext cx="15240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7" name="Object 45"/>
          <p:cNvGraphicFramePr>
            <a:graphicFrameLocks noChangeAspect="1"/>
          </p:cNvGraphicFramePr>
          <p:nvPr/>
        </p:nvGraphicFramePr>
        <p:xfrm>
          <a:off x="2743200" y="1343025"/>
          <a:ext cx="1608138" cy="455613"/>
        </p:xfrm>
        <a:graphic>
          <a:graphicData uri="http://schemas.openxmlformats.org/presentationml/2006/ole">
            <mc:AlternateContent xmlns:mc="http://schemas.openxmlformats.org/markup-compatibility/2006">
              <mc:Choice xmlns:v="urn:schemas-microsoft-com:vml" Requires="v">
                <p:oleObj name="公式" r:id="rId14" imgW="710891" imgH="203112" progId="Equation.3">
                  <p:embed/>
                </p:oleObj>
              </mc:Choice>
              <mc:Fallback>
                <p:oleObj name="公式" r:id="rId14" imgW="710891" imgH="203112" progId="Equation.3">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1343025"/>
                        <a:ext cx="160813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8" name="Object 46"/>
          <p:cNvGraphicFramePr>
            <a:graphicFrameLocks noChangeAspect="1"/>
          </p:cNvGraphicFramePr>
          <p:nvPr/>
        </p:nvGraphicFramePr>
        <p:xfrm>
          <a:off x="568325" y="2027238"/>
          <a:ext cx="4232275" cy="563562"/>
        </p:xfrm>
        <a:graphic>
          <a:graphicData uri="http://schemas.openxmlformats.org/presentationml/2006/ole">
            <mc:AlternateContent xmlns:mc="http://schemas.openxmlformats.org/markup-compatibility/2006">
              <mc:Choice xmlns:v="urn:schemas-microsoft-com:vml" Requires="v">
                <p:oleObj name="公式" r:id="rId16" imgW="1879600" imgH="254000" progId="Equation.3">
                  <p:embed/>
                </p:oleObj>
              </mc:Choice>
              <mc:Fallback>
                <p:oleObj name="公式" r:id="rId16" imgW="1879600" imgH="254000" progId="Equation.3">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8325" y="2027238"/>
                        <a:ext cx="423227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9" name="Object 47"/>
          <p:cNvGraphicFramePr>
            <a:graphicFrameLocks noChangeAspect="1"/>
          </p:cNvGraphicFramePr>
          <p:nvPr/>
        </p:nvGraphicFramePr>
        <p:xfrm>
          <a:off x="1074738" y="2625725"/>
          <a:ext cx="2735262" cy="574675"/>
        </p:xfrm>
        <a:graphic>
          <a:graphicData uri="http://schemas.openxmlformats.org/presentationml/2006/ole">
            <mc:AlternateContent xmlns:mc="http://schemas.openxmlformats.org/markup-compatibility/2006">
              <mc:Choice xmlns:v="urn:schemas-microsoft-com:vml" Requires="v">
                <p:oleObj name="公式" r:id="rId18" imgW="1205977" imgH="253890" progId="Equation.3">
                  <p:embed/>
                </p:oleObj>
              </mc:Choice>
              <mc:Fallback>
                <p:oleObj name="公式" r:id="rId18" imgW="1205977" imgH="253890" progId="Equation.3">
                  <p:embed/>
                  <p:pic>
                    <p:nvPicPr>
                      <p:cNvPr id="0" name="Object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74738" y="2625725"/>
                        <a:ext cx="2735262"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1" name="Object 49"/>
          <p:cNvGraphicFramePr>
            <a:graphicFrameLocks noChangeAspect="1"/>
          </p:cNvGraphicFramePr>
          <p:nvPr/>
        </p:nvGraphicFramePr>
        <p:xfrm>
          <a:off x="450850" y="3263900"/>
          <a:ext cx="4730750" cy="1079500"/>
        </p:xfrm>
        <a:graphic>
          <a:graphicData uri="http://schemas.openxmlformats.org/presentationml/2006/ole">
            <mc:AlternateContent xmlns:mc="http://schemas.openxmlformats.org/markup-compatibility/2006">
              <mc:Choice xmlns:v="urn:schemas-microsoft-com:vml" Requires="v">
                <p:oleObj name="公式" r:id="rId20" imgW="2057400" imgH="469900" progId="Equation.3">
                  <p:embed/>
                </p:oleObj>
              </mc:Choice>
              <mc:Fallback>
                <p:oleObj name="公式" r:id="rId20" imgW="2057400" imgH="469900" progId="Equation.3">
                  <p:embed/>
                  <p:pic>
                    <p:nvPicPr>
                      <p:cNvPr id="0" name="Object 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0850" y="3263900"/>
                        <a:ext cx="47307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3" name="Object 51"/>
          <p:cNvGraphicFramePr>
            <a:graphicFrameLocks noChangeAspect="1"/>
          </p:cNvGraphicFramePr>
          <p:nvPr/>
        </p:nvGraphicFramePr>
        <p:xfrm>
          <a:off x="609600" y="4191000"/>
          <a:ext cx="2438400" cy="931863"/>
        </p:xfrm>
        <a:graphic>
          <a:graphicData uri="http://schemas.openxmlformats.org/presentationml/2006/ole">
            <mc:AlternateContent xmlns:mc="http://schemas.openxmlformats.org/markup-compatibility/2006">
              <mc:Choice xmlns:v="urn:schemas-microsoft-com:vml" Requires="v">
                <p:oleObj name="公式" r:id="rId22" imgW="1002865" imgH="406224" progId="Equation.3">
                  <p:embed/>
                </p:oleObj>
              </mc:Choice>
              <mc:Fallback>
                <p:oleObj name="公式" r:id="rId22" imgW="1002865" imgH="406224" progId="Equation.3">
                  <p:embed/>
                  <p:pic>
                    <p:nvPicPr>
                      <p:cNvPr id="0" name="Object 5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09600" y="4191000"/>
                        <a:ext cx="243840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4" name="Object 52"/>
          <p:cNvGraphicFramePr>
            <a:graphicFrameLocks noChangeAspect="1"/>
          </p:cNvGraphicFramePr>
          <p:nvPr/>
        </p:nvGraphicFramePr>
        <p:xfrm>
          <a:off x="533400" y="5029200"/>
          <a:ext cx="3276600" cy="552450"/>
        </p:xfrm>
        <a:graphic>
          <a:graphicData uri="http://schemas.openxmlformats.org/presentationml/2006/ole">
            <mc:AlternateContent xmlns:mc="http://schemas.openxmlformats.org/markup-compatibility/2006">
              <mc:Choice xmlns:v="urn:schemas-microsoft-com:vml" Requires="v">
                <p:oleObj name="公式" r:id="rId24" imgW="1333500" imgH="241300" progId="Equation.3">
                  <p:embed/>
                </p:oleObj>
              </mc:Choice>
              <mc:Fallback>
                <p:oleObj name="公式" r:id="rId24" imgW="1333500" imgH="241300" progId="Equation.3">
                  <p:embed/>
                  <p:pic>
                    <p:nvPicPr>
                      <p:cNvPr id="0" name="Object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3400" y="5029200"/>
                        <a:ext cx="32766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5" name="Object 53"/>
          <p:cNvGraphicFramePr>
            <a:graphicFrameLocks noChangeAspect="1"/>
          </p:cNvGraphicFramePr>
          <p:nvPr/>
        </p:nvGraphicFramePr>
        <p:xfrm>
          <a:off x="719138" y="5867400"/>
          <a:ext cx="2328862" cy="471488"/>
        </p:xfrm>
        <a:graphic>
          <a:graphicData uri="http://schemas.openxmlformats.org/presentationml/2006/ole">
            <mc:AlternateContent xmlns:mc="http://schemas.openxmlformats.org/markup-compatibility/2006">
              <mc:Choice xmlns:v="urn:schemas-microsoft-com:vml" Requires="v">
                <p:oleObj name="公式" r:id="rId26" imgW="1091726" imgH="203112" progId="Equation.3">
                  <p:embed/>
                </p:oleObj>
              </mc:Choice>
              <mc:Fallback>
                <p:oleObj name="公式" r:id="rId26" imgW="1091726" imgH="203112" progId="Equation.3">
                  <p:embed/>
                  <p:pic>
                    <p:nvPicPr>
                      <p:cNvPr id="0" name="Object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9138" y="5867400"/>
                        <a:ext cx="2328862"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6" name="Object 54"/>
          <p:cNvGraphicFramePr>
            <a:graphicFrameLocks noChangeAspect="1"/>
          </p:cNvGraphicFramePr>
          <p:nvPr/>
        </p:nvGraphicFramePr>
        <p:xfrm>
          <a:off x="4057650" y="5719763"/>
          <a:ext cx="2779713" cy="865187"/>
        </p:xfrm>
        <a:graphic>
          <a:graphicData uri="http://schemas.openxmlformats.org/presentationml/2006/ole">
            <mc:AlternateContent xmlns:mc="http://schemas.openxmlformats.org/markup-compatibility/2006">
              <mc:Choice xmlns:v="urn:schemas-microsoft-com:vml" Requires="v">
                <p:oleObj name="公式" r:id="rId28" imgW="666630" imgH="133440" progId="Equation.3">
                  <p:embed/>
                </p:oleObj>
              </mc:Choice>
              <mc:Fallback>
                <p:oleObj name="公式" r:id="rId28" imgW="666630" imgH="133440" progId="Equation.3">
                  <p:embed/>
                  <p:pic>
                    <p:nvPicPr>
                      <p:cNvPr id="0" name="Object 5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57650" y="5719763"/>
                        <a:ext cx="2779713" cy="865187"/>
                      </a:xfrm>
                      <a:prstGeom prst="rect">
                        <a:avLst/>
                      </a:prstGeom>
                      <a:solidFill>
                        <a:srgbClr val="FFFFCC"/>
                      </a:solidFill>
                      <a:ln w="12700">
                        <a:solidFill>
                          <a:srgbClr val="3333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9" name="AutoShape 59">
            <a:hlinkClick r:id="" action="ppaction://hlinkshowjump?jump=previousslide" highlightClick="1"/>
          </p:cNvPr>
          <p:cNvSpPr>
            <a:spLocks noChangeArrowheads="1"/>
          </p:cNvSpPr>
          <p:nvPr/>
        </p:nvSpPr>
        <p:spPr bwMode="auto">
          <a:xfrm>
            <a:off x="7772400" y="6400800"/>
            <a:ext cx="381000" cy="304800"/>
          </a:xfrm>
          <a:prstGeom prst="actionButtonBackPrevious">
            <a:avLst/>
          </a:prstGeom>
          <a:solidFill>
            <a:srgbClr val="FFCC66"/>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8492" name="Object 60"/>
          <p:cNvGraphicFramePr>
            <a:graphicFrameLocks noChangeAspect="1"/>
          </p:cNvGraphicFramePr>
          <p:nvPr/>
        </p:nvGraphicFramePr>
        <p:xfrm>
          <a:off x="7239000" y="533400"/>
          <a:ext cx="428625" cy="457200"/>
        </p:xfrm>
        <a:graphic>
          <a:graphicData uri="http://schemas.openxmlformats.org/presentationml/2006/ole">
            <mc:AlternateContent xmlns:mc="http://schemas.openxmlformats.org/markup-compatibility/2006">
              <mc:Choice xmlns:v="urn:schemas-microsoft-com:vml" Requires="v">
                <p:oleObj name="公式" r:id="rId30" imgW="215806" imgH="228501" progId="Equation.3">
                  <p:embed/>
                </p:oleObj>
              </mc:Choice>
              <mc:Fallback>
                <p:oleObj name="公式" r:id="rId30" imgW="215806" imgH="228501" progId="Equation.3">
                  <p:embed/>
                  <p:pic>
                    <p:nvPicPr>
                      <p:cNvPr id="0" name="Object 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39000" y="533400"/>
                        <a:ext cx="42862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93" name="Text Box 61"/>
          <p:cNvSpPr txBox="1">
            <a:spLocks noChangeArrowheads="1"/>
          </p:cNvSpPr>
          <p:nvPr/>
        </p:nvSpPr>
        <p:spPr bwMode="auto">
          <a:xfrm>
            <a:off x="6292850" y="18288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sym typeface="Symbol" pitchFamily="18" charset="2"/>
              </a:rPr>
              <a:t></a:t>
            </a:r>
          </a:p>
        </p:txBody>
      </p:sp>
      <p:graphicFrame>
        <p:nvGraphicFramePr>
          <p:cNvPr id="24602" name="Object 62"/>
          <p:cNvGraphicFramePr>
            <a:graphicFrameLocks noChangeAspect="1"/>
          </p:cNvGraphicFramePr>
          <p:nvPr/>
        </p:nvGraphicFramePr>
        <p:xfrm>
          <a:off x="7315200" y="117475"/>
          <a:ext cx="1752600" cy="415925"/>
        </p:xfrm>
        <a:graphic>
          <a:graphicData uri="http://schemas.openxmlformats.org/presentationml/2006/ole">
            <mc:AlternateContent xmlns:mc="http://schemas.openxmlformats.org/markup-compatibility/2006">
              <mc:Choice xmlns:v="urn:schemas-microsoft-com:vml" Requires="v">
                <p:oleObj name="公式" r:id="rId32" imgW="850531" imgH="203112" progId="Equation.3">
                  <p:embed/>
                </p:oleObj>
              </mc:Choice>
              <mc:Fallback>
                <p:oleObj name="公式" r:id="rId32" imgW="850531" imgH="203112" progId="Equation.3">
                  <p:embed/>
                  <p:pic>
                    <p:nvPicPr>
                      <p:cNvPr id="0" name="Object 6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315200" y="117475"/>
                        <a:ext cx="17526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849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844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844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844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845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4"/>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849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847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84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847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847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1847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1847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1848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1848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1848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18485"/>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16" fill="hold" nodeType="clickEffect">
                                  <p:stCondLst>
                                    <p:cond delay="0"/>
                                  </p:stCondLst>
                                  <p:childTnLst>
                                    <p:set>
                                      <p:cBhvr>
                                        <p:cTn id="84" dur="1" fill="hold">
                                          <p:stCondLst>
                                            <p:cond delay="0"/>
                                          </p:stCondLst>
                                        </p:cTn>
                                        <p:tgtEl>
                                          <p:spTgt spid="18486"/>
                                        </p:tgtEl>
                                        <p:attrNameLst>
                                          <p:attrName>style.visibility</p:attrName>
                                        </p:attrNameLst>
                                      </p:cBhvr>
                                      <p:to>
                                        <p:strVal val="visible"/>
                                      </p:to>
                                    </p:set>
                                    <p:anim calcmode="lin" valueType="num">
                                      <p:cBhvr>
                                        <p:cTn id="85" dur="500" fill="hold"/>
                                        <p:tgtEl>
                                          <p:spTgt spid="18486"/>
                                        </p:tgtEl>
                                        <p:attrNameLst>
                                          <p:attrName>ppt_w</p:attrName>
                                        </p:attrNameLst>
                                      </p:cBhvr>
                                      <p:tavLst>
                                        <p:tav tm="0">
                                          <p:val>
                                            <p:fltVal val="0"/>
                                          </p:val>
                                        </p:tav>
                                        <p:tav tm="100000">
                                          <p:val>
                                            <p:strVal val="#ppt_w"/>
                                          </p:val>
                                        </p:tav>
                                      </p:tavLst>
                                    </p:anim>
                                    <p:anim calcmode="lin" valueType="num">
                                      <p:cBhvr>
                                        <p:cTn id="86" dur="500" fill="hold"/>
                                        <p:tgtEl>
                                          <p:spTgt spid="184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animBg="1"/>
      <p:bldP spid="18445" grpId="0" animBg="1"/>
      <p:bldP spid="18449" grpId="0" animBg="1"/>
      <p:bldP spid="18455" grpId="0" autoUpdateAnimBg="0"/>
      <p:bldP spid="1849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1284288" y="1120775"/>
          <a:ext cx="1925637" cy="573088"/>
        </p:xfrm>
        <a:graphic>
          <a:graphicData uri="http://schemas.openxmlformats.org/presentationml/2006/ole">
            <mc:AlternateContent xmlns:mc="http://schemas.openxmlformats.org/markup-compatibility/2006">
              <mc:Choice xmlns:v="urn:schemas-microsoft-com:vml" Requires="v">
                <p:oleObj name="公式" r:id="rId2" imgW="736600" imgH="203200" progId="Equation.3">
                  <p:embed/>
                </p:oleObj>
              </mc:Choice>
              <mc:Fallback>
                <p:oleObj name="公式" r:id="rId2" imgW="736600" imgH="203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1120775"/>
                        <a:ext cx="1925637"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Text Box 3"/>
          <p:cNvSpPr txBox="1">
            <a:spLocks noChangeArrowheads="1"/>
          </p:cNvSpPr>
          <p:nvPr/>
        </p:nvSpPr>
        <p:spPr bwMode="auto">
          <a:xfrm>
            <a:off x="365125" y="19685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结论：</a:t>
            </a:r>
          </a:p>
        </p:txBody>
      </p:sp>
      <p:sp>
        <p:nvSpPr>
          <p:cNvPr id="19460" name="Text Box 4"/>
          <p:cNvSpPr txBox="1">
            <a:spLocks noChangeArrowheads="1"/>
          </p:cNvSpPr>
          <p:nvPr/>
        </p:nvSpPr>
        <p:spPr bwMode="auto">
          <a:xfrm>
            <a:off x="1447800" y="176213"/>
            <a:ext cx="6613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均匀磁场中，载流线圈所受合外力为零，</a:t>
            </a:r>
          </a:p>
          <a:p>
            <a:pPr eaLnBrk="1" hangingPunct="1">
              <a:spcBef>
                <a:spcPct val="0"/>
              </a:spcBef>
              <a:buFontTx/>
              <a:buNone/>
            </a:pPr>
            <a:r>
              <a:rPr lang="zh-CN" altLang="en-US" sz="2800">
                <a:solidFill>
                  <a:schemeClr val="accent2"/>
                </a:solidFill>
              </a:rPr>
              <a:t>                        载流线圈所受力矩为</a:t>
            </a:r>
          </a:p>
        </p:txBody>
      </p:sp>
      <p:sp>
        <p:nvSpPr>
          <p:cNvPr id="19461" name="Text Box 5"/>
          <p:cNvSpPr txBox="1">
            <a:spLocks noChangeArrowheads="1"/>
          </p:cNvSpPr>
          <p:nvPr/>
        </p:nvSpPr>
        <p:spPr bwMode="auto">
          <a:xfrm>
            <a:off x="288925" y="1852613"/>
            <a:ext cx="69643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作用效果：</a:t>
            </a:r>
          </a:p>
          <a:p>
            <a:pPr eaLnBrk="1" hangingPunct="1">
              <a:spcBef>
                <a:spcPct val="0"/>
              </a:spcBef>
              <a:buFontTx/>
              <a:buNone/>
            </a:pPr>
            <a:r>
              <a:rPr lang="zh-CN" altLang="en-US" sz="2800">
                <a:solidFill>
                  <a:schemeClr val="accent2"/>
                </a:solidFill>
              </a:rPr>
              <a:t>                使线圈磁矩的方向转向外磁场方向</a:t>
            </a:r>
          </a:p>
        </p:txBody>
      </p:sp>
      <p:grpSp>
        <p:nvGrpSpPr>
          <p:cNvPr id="2" name="Group 80"/>
          <p:cNvGrpSpPr>
            <a:grpSpLocks/>
          </p:cNvGrpSpPr>
          <p:nvPr/>
        </p:nvGrpSpPr>
        <p:grpSpPr bwMode="auto">
          <a:xfrm>
            <a:off x="228600" y="4191000"/>
            <a:ext cx="1371600" cy="704850"/>
            <a:chOff x="144" y="2640"/>
            <a:chExt cx="864" cy="444"/>
          </a:xfrm>
        </p:grpSpPr>
        <p:sp>
          <p:nvSpPr>
            <p:cNvPr id="25665" name="Line 6"/>
            <p:cNvSpPr>
              <a:spLocks noChangeShapeType="1"/>
            </p:cNvSpPr>
            <p:nvPr/>
          </p:nvSpPr>
          <p:spPr bwMode="auto">
            <a:xfrm>
              <a:off x="144" y="2640"/>
              <a:ext cx="86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66" name="Object 7"/>
            <p:cNvGraphicFramePr>
              <a:graphicFrameLocks noChangeAspect="1"/>
            </p:cNvGraphicFramePr>
            <p:nvPr/>
          </p:nvGraphicFramePr>
          <p:xfrm>
            <a:off x="720" y="2784"/>
            <a:ext cx="258" cy="300"/>
          </p:xfrm>
          <a:graphic>
            <a:graphicData uri="http://schemas.openxmlformats.org/presentationml/2006/ole">
              <mc:AlternateContent xmlns:mc="http://schemas.openxmlformats.org/markup-compatibility/2006">
                <mc:Choice xmlns:v="urn:schemas-microsoft-com:vml" Requires="v">
                  <p:oleObj name="公式" r:id="rId4" imgW="164957" imgH="190335" progId="Equation.3">
                    <p:embed/>
                  </p:oleObj>
                </mc:Choice>
                <mc:Fallback>
                  <p:oleObj name="公式" r:id="rId4" imgW="164957" imgH="19033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784"/>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7"/>
          <p:cNvGrpSpPr>
            <a:grpSpLocks/>
          </p:cNvGrpSpPr>
          <p:nvPr/>
        </p:nvGrpSpPr>
        <p:grpSpPr bwMode="auto">
          <a:xfrm>
            <a:off x="3441700" y="3101975"/>
            <a:ext cx="2124075" cy="1793875"/>
            <a:chOff x="2310" y="1954"/>
            <a:chExt cx="1338" cy="1130"/>
          </a:xfrm>
        </p:grpSpPr>
        <p:sp>
          <p:nvSpPr>
            <p:cNvPr id="25655" name="Line 39"/>
            <p:cNvSpPr>
              <a:spLocks noChangeShapeType="1"/>
            </p:cNvSpPr>
            <p:nvPr/>
          </p:nvSpPr>
          <p:spPr bwMode="auto">
            <a:xfrm>
              <a:off x="2688" y="2640"/>
              <a:ext cx="96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Oval 42"/>
            <p:cNvSpPr>
              <a:spLocks noChangeArrowheads="1"/>
            </p:cNvSpPr>
            <p:nvPr/>
          </p:nvSpPr>
          <p:spPr bwMode="auto">
            <a:xfrm rot="-5400000">
              <a:off x="3272" y="2443"/>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57" name="Text Box 43"/>
            <p:cNvSpPr txBox="1">
              <a:spLocks noChangeArrowheads="1"/>
            </p:cNvSpPr>
            <p:nvPr/>
          </p:nvSpPr>
          <p:spPr bwMode="auto">
            <a:xfrm rot="-5400000">
              <a:off x="3174" y="2351"/>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58" name="Oval 44"/>
            <p:cNvSpPr>
              <a:spLocks noChangeArrowheads="1"/>
            </p:cNvSpPr>
            <p:nvPr/>
          </p:nvSpPr>
          <p:spPr bwMode="auto">
            <a:xfrm rot="-5400000">
              <a:off x="2413" y="2434"/>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59" name="Text Box 45"/>
            <p:cNvSpPr txBox="1">
              <a:spLocks noChangeArrowheads="1"/>
            </p:cNvSpPr>
            <p:nvPr/>
          </p:nvSpPr>
          <p:spPr bwMode="auto">
            <a:xfrm rot="-5400000">
              <a:off x="2388" y="2387"/>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60" name="Line 46"/>
            <p:cNvSpPr>
              <a:spLocks noChangeShapeType="1"/>
            </p:cNvSpPr>
            <p:nvPr/>
          </p:nvSpPr>
          <p:spPr bwMode="auto">
            <a:xfrm rot="-5400000">
              <a:off x="2947" y="2001"/>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47"/>
            <p:cNvSpPr>
              <a:spLocks noChangeShapeType="1"/>
            </p:cNvSpPr>
            <p:nvPr/>
          </p:nvSpPr>
          <p:spPr bwMode="auto">
            <a:xfrm rot="-5400000">
              <a:off x="2947" y="2200"/>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2" name="Line 48"/>
            <p:cNvSpPr>
              <a:spLocks noChangeShapeType="1"/>
            </p:cNvSpPr>
            <p:nvPr/>
          </p:nvSpPr>
          <p:spPr bwMode="auto">
            <a:xfrm rot="-5400000">
              <a:off x="2783" y="2303"/>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63" name="Object 69"/>
            <p:cNvGraphicFramePr>
              <a:graphicFrameLocks noChangeAspect="1"/>
            </p:cNvGraphicFramePr>
            <p:nvPr/>
          </p:nvGraphicFramePr>
          <p:xfrm>
            <a:off x="3312" y="2784"/>
            <a:ext cx="258" cy="300"/>
          </p:xfrm>
          <a:graphic>
            <a:graphicData uri="http://schemas.openxmlformats.org/presentationml/2006/ole">
              <mc:AlternateContent xmlns:mc="http://schemas.openxmlformats.org/markup-compatibility/2006">
                <mc:Choice xmlns:v="urn:schemas-microsoft-com:vml" Requires="v">
                  <p:oleObj name="公式" r:id="rId6" imgW="164957" imgH="190335" progId="Equation.3">
                    <p:embed/>
                  </p:oleObj>
                </mc:Choice>
                <mc:Fallback>
                  <p:oleObj name="公式" r:id="rId6" imgW="164957" imgH="190335" progId="Equation.3">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784"/>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64" name="Object 72"/>
            <p:cNvGraphicFramePr>
              <a:graphicFrameLocks noChangeAspect="1"/>
            </p:cNvGraphicFramePr>
            <p:nvPr/>
          </p:nvGraphicFramePr>
          <p:xfrm>
            <a:off x="2846" y="1954"/>
            <a:ext cx="224" cy="243"/>
          </p:xfrm>
          <a:graphic>
            <a:graphicData uri="http://schemas.openxmlformats.org/presentationml/2006/ole">
              <mc:AlternateContent xmlns:mc="http://schemas.openxmlformats.org/markup-compatibility/2006">
                <mc:Choice xmlns:v="urn:schemas-microsoft-com:vml" Requires="v">
                  <p:oleObj name="公式" r:id="rId7" imgW="164814" imgH="177492" progId="Equation.3">
                    <p:embed/>
                  </p:oleObj>
                </mc:Choice>
                <mc:Fallback>
                  <p:oleObj name="公式" r:id="rId7" imgW="164814" imgH="177492" progId="Equation.3">
                    <p:embed/>
                    <p:pic>
                      <p:nvPicPr>
                        <p:cNvPr id="0" name="Object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6" y="1954"/>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8"/>
          <p:cNvGrpSpPr>
            <a:grpSpLocks/>
          </p:cNvGrpSpPr>
          <p:nvPr/>
        </p:nvGrpSpPr>
        <p:grpSpPr bwMode="auto">
          <a:xfrm>
            <a:off x="5773738" y="3300413"/>
            <a:ext cx="1122362" cy="1746250"/>
            <a:chOff x="3723" y="2079"/>
            <a:chExt cx="707" cy="1100"/>
          </a:xfrm>
        </p:grpSpPr>
        <p:sp>
          <p:nvSpPr>
            <p:cNvPr id="25645" name="Line 49"/>
            <p:cNvSpPr>
              <a:spLocks noChangeShapeType="1"/>
            </p:cNvSpPr>
            <p:nvPr/>
          </p:nvSpPr>
          <p:spPr bwMode="auto">
            <a:xfrm>
              <a:off x="3840" y="2640"/>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6" name="Oval 52"/>
            <p:cNvSpPr>
              <a:spLocks noChangeArrowheads="1"/>
            </p:cNvSpPr>
            <p:nvPr/>
          </p:nvSpPr>
          <p:spPr bwMode="auto">
            <a:xfrm rot="-9009227">
              <a:off x="4207" y="2127"/>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47" name="Text Box 53"/>
            <p:cNvSpPr txBox="1">
              <a:spLocks noChangeArrowheads="1"/>
            </p:cNvSpPr>
            <p:nvPr/>
          </p:nvSpPr>
          <p:spPr bwMode="auto">
            <a:xfrm rot="-9009227">
              <a:off x="4089" y="207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48" name="Oval 54"/>
            <p:cNvSpPr>
              <a:spLocks noChangeArrowheads="1"/>
            </p:cNvSpPr>
            <p:nvPr/>
          </p:nvSpPr>
          <p:spPr bwMode="auto">
            <a:xfrm rot="-9009227">
              <a:off x="3772" y="2868"/>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49" name="Text Box 55"/>
            <p:cNvSpPr txBox="1">
              <a:spLocks noChangeArrowheads="1"/>
            </p:cNvSpPr>
            <p:nvPr/>
          </p:nvSpPr>
          <p:spPr bwMode="auto">
            <a:xfrm rot="-9009227">
              <a:off x="3771" y="2852"/>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50" name="Line 56"/>
            <p:cNvSpPr>
              <a:spLocks noChangeShapeType="1"/>
            </p:cNvSpPr>
            <p:nvPr/>
          </p:nvSpPr>
          <p:spPr bwMode="auto">
            <a:xfrm rot="-9009227">
              <a:off x="4002" y="2108"/>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Line 57"/>
            <p:cNvSpPr>
              <a:spLocks noChangeShapeType="1"/>
            </p:cNvSpPr>
            <p:nvPr/>
          </p:nvSpPr>
          <p:spPr bwMode="auto">
            <a:xfrm rot="-9009227">
              <a:off x="4175" y="2207"/>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Line 58"/>
            <p:cNvSpPr>
              <a:spLocks noChangeShapeType="1"/>
            </p:cNvSpPr>
            <p:nvPr/>
          </p:nvSpPr>
          <p:spPr bwMode="auto">
            <a:xfrm rot="-9009227">
              <a:off x="3723" y="2500"/>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53" name="Object 70"/>
            <p:cNvGraphicFramePr>
              <a:graphicFrameLocks noChangeAspect="1"/>
            </p:cNvGraphicFramePr>
            <p:nvPr/>
          </p:nvGraphicFramePr>
          <p:xfrm>
            <a:off x="4128" y="2784"/>
            <a:ext cx="258" cy="300"/>
          </p:xfrm>
          <a:graphic>
            <a:graphicData uri="http://schemas.openxmlformats.org/presentationml/2006/ole">
              <mc:AlternateContent xmlns:mc="http://schemas.openxmlformats.org/markup-compatibility/2006">
                <mc:Choice xmlns:v="urn:schemas-microsoft-com:vml" Requires="v">
                  <p:oleObj name="公式" r:id="rId9" imgW="164957" imgH="190335" progId="Equation.3">
                    <p:embed/>
                  </p:oleObj>
                </mc:Choice>
                <mc:Fallback>
                  <p:oleObj name="公式" r:id="rId9" imgW="164957" imgH="190335" progId="Equation.3">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2784"/>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54" name="Object 73"/>
            <p:cNvGraphicFramePr>
              <a:graphicFrameLocks noChangeAspect="1"/>
            </p:cNvGraphicFramePr>
            <p:nvPr/>
          </p:nvGraphicFramePr>
          <p:xfrm>
            <a:off x="3778" y="2098"/>
            <a:ext cx="224" cy="243"/>
          </p:xfrm>
          <a:graphic>
            <a:graphicData uri="http://schemas.openxmlformats.org/presentationml/2006/ole">
              <mc:AlternateContent xmlns:mc="http://schemas.openxmlformats.org/markup-compatibility/2006">
                <mc:Choice xmlns:v="urn:schemas-microsoft-com:vml" Requires="v">
                  <p:oleObj name="公式" r:id="rId10" imgW="164814" imgH="177492" progId="Equation.3">
                    <p:embed/>
                  </p:oleObj>
                </mc:Choice>
                <mc:Fallback>
                  <p:oleObj name="公式" r:id="rId10" imgW="164814" imgH="177492"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8" y="2098"/>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92"/>
          <p:cNvGrpSpPr>
            <a:grpSpLocks/>
          </p:cNvGrpSpPr>
          <p:nvPr/>
        </p:nvGrpSpPr>
        <p:grpSpPr bwMode="auto">
          <a:xfrm>
            <a:off x="7140575" y="3148013"/>
            <a:ext cx="1727200" cy="1879600"/>
            <a:chOff x="4498" y="1983"/>
            <a:chExt cx="1088" cy="1184"/>
          </a:xfrm>
        </p:grpSpPr>
        <p:sp>
          <p:nvSpPr>
            <p:cNvPr id="25635" name="Line 59"/>
            <p:cNvSpPr>
              <a:spLocks noChangeShapeType="1"/>
            </p:cNvSpPr>
            <p:nvPr/>
          </p:nvSpPr>
          <p:spPr bwMode="auto">
            <a:xfrm>
              <a:off x="4800" y="259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6" name="Oval 62"/>
            <p:cNvSpPr>
              <a:spLocks noChangeArrowheads="1"/>
            </p:cNvSpPr>
            <p:nvPr/>
          </p:nvSpPr>
          <p:spPr bwMode="auto">
            <a:xfrm flipH="1">
              <a:off x="4857" y="2927"/>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37" name="Text Box 63"/>
            <p:cNvSpPr txBox="1">
              <a:spLocks noChangeArrowheads="1"/>
            </p:cNvSpPr>
            <p:nvPr/>
          </p:nvSpPr>
          <p:spPr bwMode="auto">
            <a:xfrm flipH="1">
              <a:off x="4800" y="198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38" name="Oval 64"/>
            <p:cNvSpPr>
              <a:spLocks noChangeArrowheads="1"/>
            </p:cNvSpPr>
            <p:nvPr/>
          </p:nvSpPr>
          <p:spPr bwMode="auto">
            <a:xfrm flipH="1">
              <a:off x="4848" y="2068"/>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39" name="Text Box 65"/>
            <p:cNvSpPr txBox="1">
              <a:spLocks noChangeArrowheads="1"/>
            </p:cNvSpPr>
            <p:nvPr/>
          </p:nvSpPr>
          <p:spPr bwMode="auto">
            <a:xfrm flipH="1">
              <a:off x="4848" y="2840"/>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40" name="Line 66"/>
            <p:cNvSpPr>
              <a:spLocks noChangeShapeType="1"/>
            </p:cNvSpPr>
            <p:nvPr/>
          </p:nvSpPr>
          <p:spPr bwMode="auto">
            <a:xfrm flipH="1">
              <a:off x="4848" y="2168"/>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1" name="Line 67"/>
            <p:cNvSpPr>
              <a:spLocks noChangeShapeType="1"/>
            </p:cNvSpPr>
            <p:nvPr/>
          </p:nvSpPr>
          <p:spPr bwMode="auto">
            <a:xfrm flipH="1">
              <a:off x="5047" y="2168"/>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2" name="Line 68"/>
            <p:cNvSpPr>
              <a:spLocks noChangeShapeType="1"/>
            </p:cNvSpPr>
            <p:nvPr/>
          </p:nvSpPr>
          <p:spPr bwMode="auto">
            <a:xfrm flipH="1">
              <a:off x="4560" y="2592"/>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43" name="Object 71"/>
            <p:cNvGraphicFramePr>
              <a:graphicFrameLocks noChangeAspect="1"/>
            </p:cNvGraphicFramePr>
            <p:nvPr/>
          </p:nvGraphicFramePr>
          <p:xfrm>
            <a:off x="5328" y="2736"/>
            <a:ext cx="258" cy="300"/>
          </p:xfrm>
          <a:graphic>
            <a:graphicData uri="http://schemas.openxmlformats.org/presentationml/2006/ole">
              <mc:AlternateContent xmlns:mc="http://schemas.openxmlformats.org/markup-compatibility/2006">
                <mc:Choice xmlns:v="urn:schemas-microsoft-com:vml" Requires="v">
                  <p:oleObj name="公式" r:id="rId12" imgW="164957" imgH="190335" progId="Equation.3">
                    <p:embed/>
                  </p:oleObj>
                </mc:Choice>
                <mc:Fallback>
                  <p:oleObj name="公式" r:id="rId12" imgW="164957" imgH="190335" progId="Equation.3">
                    <p:embed/>
                    <p:pic>
                      <p:nvPicPr>
                        <p:cNvPr id="0"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8" y="2736"/>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4" name="Object 74"/>
            <p:cNvGraphicFramePr>
              <a:graphicFrameLocks noChangeAspect="1"/>
            </p:cNvGraphicFramePr>
            <p:nvPr/>
          </p:nvGraphicFramePr>
          <p:xfrm>
            <a:off x="4498" y="2242"/>
            <a:ext cx="224" cy="243"/>
          </p:xfrm>
          <a:graphic>
            <a:graphicData uri="http://schemas.openxmlformats.org/presentationml/2006/ole">
              <mc:AlternateContent xmlns:mc="http://schemas.openxmlformats.org/markup-compatibility/2006">
                <mc:Choice xmlns:v="urn:schemas-microsoft-com:vml" Requires="v">
                  <p:oleObj name="公式" r:id="rId13" imgW="164814" imgH="177492" progId="Equation.3">
                    <p:embed/>
                  </p:oleObj>
                </mc:Choice>
                <mc:Fallback>
                  <p:oleObj name="公式" r:id="rId13" imgW="164814" imgH="177492" progId="Equation.3">
                    <p:embed/>
                    <p:pic>
                      <p:nvPicPr>
                        <p:cNvPr id="0" name="Object 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8" y="2242"/>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86"/>
          <p:cNvGrpSpPr>
            <a:grpSpLocks/>
          </p:cNvGrpSpPr>
          <p:nvPr/>
        </p:nvGrpSpPr>
        <p:grpSpPr bwMode="auto">
          <a:xfrm>
            <a:off x="1895475" y="3321050"/>
            <a:ext cx="1549400" cy="1789113"/>
            <a:chOff x="1184" y="2092"/>
            <a:chExt cx="976" cy="1127"/>
          </a:xfrm>
        </p:grpSpPr>
        <p:sp>
          <p:nvSpPr>
            <p:cNvPr id="25625" name="Line 19"/>
            <p:cNvSpPr>
              <a:spLocks noChangeShapeType="1"/>
            </p:cNvSpPr>
            <p:nvPr/>
          </p:nvSpPr>
          <p:spPr bwMode="auto">
            <a:xfrm>
              <a:off x="1200" y="2640"/>
              <a:ext cx="96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26" name="Object 20"/>
            <p:cNvGraphicFramePr>
              <a:graphicFrameLocks noChangeAspect="1"/>
            </p:cNvGraphicFramePr>
            <p:nvPr/>
          </p:nvGraphicFramePr>
          <p:xfrm>
            <a:off x="1824" y="2784"/>
            <a:ext cx="258" cy="300"/>
          </p:xfrm>
          <a:graphic>
            <a:graphicData uri="http://schemas.openxmlformats.org/presentationml/2006/ole">
              <mc:AlternateContent xmlns:mc="http://schemas.openxmlformats.org/markup-compatibility/2006">
                <mc:Choice xmlns:v="urn:schemas-microsoft-com:vml" Requires="v">
                  <p:oleObj name="公式" r:id="rId15" imgW="164957" imgH="190335" progId="Equation.3">
                    <p:embed/>
                  </p:oleObj>
                </mc:Choice>
                <mc:Fallback>
                  <p:oleObj name="公式" r:id="rId15" imgW="164957" imgH="190335"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2784"/>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7" name="Oval 32"/>
            <p:cNvSpPr>
              <a:spLocks noChangeArrowheads="1"/>
            </p:cNvSpPr>
            <p:nvPr/>
          </p:nvSpPr>
          <p:spPr bwMode="auto">
            <a:xfrm rot="-1259347">
              <a:off x="1491" y="2984"/>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28" name="Text Box 33"/>
            <p:cNvSpPr txBox="1">
              <a:spLocks noChangeArrowheads="1"/>
            </p:cNvSpPr>
            <p:nvPr/>
          </p:nvSpPr>
          <p:spPr bwMode="auto">
            <a:xfrm rot="-1259347">
              <a:off x="1446" y="2892"/>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29" name="Oval 34"/>
            <p:cNvSpPr>
              <a:spLocks noChangeArrowheads="1"/>
            </p:cNvSpPr>
            <p:nvPr/>
          </p:nvSpPr>
          <p:spPr bwMode="auto">
            <a:xfrm rot="-1259347">
              <a:off x="1191" y="2179"/>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30" name="Text Box 35"/>
            <p:cNvSpPr txBox="1">
              <a:spLocks noChangeArrowheads="1"/>
            </p:cNvSpPr>
            <p:nvPr/>
          </p:nvSpPr>
          <p:spPr bwMode="auto">
            <a:xfrm rot="-1259347">
              <a:off x="1184" y="2092"/>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31" name="Line 36"/>
            <p:cNvSpPr>
              <a:spLocks noChangeShapeType="1"/>
            </p:cNvSpPr>
            <p:nvPr/>
          </p:nvSpPr>
          <p:spPr bwMode="auto">
            <a:xfrm rot="-1259347">
              <a:off x="1539" y="2215"/>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37"/>
            <p:cNvSpPr>
              <a:spLocks noChangeShapeType="1"/>
            </p:cNvSpPr>
            <p:nvPr/>
          </p:nvSpPr>
          <p:spPr bwMode="auto">
            <a:xfrm rot="-1259347">
              <a:off x="1354" y="2286"/>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Line 38"/>
            <p:cNvSpPr>
              <a:spLocks noChangeShapeType="1"/>
            </p:cNvSpPr>
            <p:nvPr/>
          </p:nvSpPr>
          <p:spPr bwMode="auto">
            <a:xfrm rot="-1259347">
              <a:off x="1523" y="2589"/>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34" name="Object 75"/>
            <p:cNvGraphicFramePr>
              <a:graphicFrameLocks noChangeAspect="1"/>
            </p:cNvGraphicFramePr>
            <p:nvPr/>
          </p:nvGraphicFramePr>
          <p:xfrm>
            <a:off x="1618" y="2194"/>
            <a:ext cx="224" cy="243"/>
          </p:xfrm>
          <a:graphic>
            <a:graphicData uri="http://schemas.openxmlformats.org/presentationml/2006/ole">
              <mc:AlternateContent xmlns:mc="http://schemas.openxmlformats.org/markup-compatibility/2006">
                <mc:Choice xmlns:v="urn:schemas-microsoft-com:vml" Requires="v">
                  <p:oleObj name="公式" r:id="rId16" imgW="164814" imgH="177492" progId="Equation.3">
                    <p:embed/>
                  </p:oleObj>
                </mc:Choice>
                <mc:Fallback>
                  <p:oleObj name="公式" r:id="rId16" imgW="164814" imgH="177492" progId="Equation.3">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8" y="2194"/>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85"/>
          <p:cNvGrpSpPr>
            <a:grpSpLocks/>
          </p:cNvGrpSpPr>
          <p:nvPr/>
        </p:nvGrpSpPr>
        <p:grpSpPr bwMode="auto">
          <a:xfrm>
            <a:off x="381000" y="3213100"/>
            <a:ext cx="944563" cy="1901825"/>
            <a:chOff x="240" y="2024"/>
            <a:chExt cx="595" cy="1198"/>
          </a:xfrm>
        </p:grpSpPr>
        <p:grpSp>
          <p:nvGrpSpPr>
            <p:cNvPr id="25616" name="Group 18"/>
            <p:cNvGrpSpPr>
              <a:grpSpLocks/>
            </p:cNvGrpSpPr>
            <p:nvPr/>
          </p:nvGrpSpPr>
          <p:grpSpPr bwMode="auto">
            <a:xfrm>
              <a:off x="240" y="2024"/>
              <a:ext cx="341" cy="1198"/>
              <a:chOff x="3072" y="2120"/>
              <a:chExt cx="341" cy="1198"/>
            </a:xfrm>
          </p:grpSpPr>
          <p:sp>
            <p:nvSpPr>
              <p:cNvPr id="25619" name="Oval 8"/>
              <p:cNvSpPr>
                <a:spLocks noChangeArrowheads="1"/>
              </p:cNvSpPr>
              <p:nvPr/>
            </p:nvSpPr>
            <p:spPr bwMode="auto">
              <a:xfrm>
                <a:off x="3104" y="3071"/>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20" name="Text Box 9"/>
              <p:cNvSpPr txBox="1">
                <a:spLocks noChangeArrowheads="1"/>
              </p:cNvSpPr>
              <p:nvPr/>
            </p:nvSpPr>
            <p:spPr bwMode="auto">
              <a:xfrm>
                <a:off x="3072" y="2991"/>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21" name="Oval 11"/>
              <p:cNvSpPr>
                <a:spLocks noChangeArrowheads="1"/>
              </p:cNvSpPr>
              <p:nvPr/>
            </p:nvSpPr>
            <p:spPr bwMode="auto">
              <a:xfrm>
                <a:off x="3113" y="2212"/>
                <a:ext cx="199" cy="22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5622" name="Text Box 12"/>
              <p:cNvSpPr txBox="1">
                <a:spLocks noChangeArrowheads="1"/>
              </p:cNvSpPr>
              <p:nvPr/>
            </p:nvSpPr>
            <p:spPr bwMode="auto">
              <a:xfrm>
                <a:off x="3120" y="2120"/>
                <a:ext cx="1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a:t>
                </a:r>
              </a:p>
            </p:txBody>
          </p:sp>
          <p:sp>
            <p:nvSpPr>
              <p:cNvPr id="25623" name="Line 15"/>
              <p:cNvSpPr>
                <a:spLocks noChangeShapeType="1"/>
              </p:cNvSpPr>
              <p:nvPr/>
            </p:nvSpPr>
            <p:spPr bwMode="auto">
              <a:xfrm>
                <a:off x="3312" y="2312"/>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Line 16"/>
              <p:cNvSpPr>
                <a:spLocks noChangeShapeType="1"/>
              </p:cNvSpPr>
              <p:nvPr/>
            </p:nvSpPr>
            <p:spPr bwMode="auto">
              <a:xfrm>
                <a:off x="3113" y="2312"/>
                <a:ext cx="0" cy="8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17" name="Line 28"/>
            <p:cNvSpPr>
              <a:spLocks noChangeShapeType="1"/>
            </p:cNvSpPr>
            <p:nvPr/>
          </p:nvSpPr>
          <p:spPr bwMode="auto">
            <a:xfrm>
              <a:off x="480" y="2640"/>
              <a:ext cx="288" cy="0"/>
            </a:xfrm>
            <a:prstGeom prst="line">
              <a:avLst/>
            </a:prstGeom>
            <a:noFill/>
            <a:ln w="571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18" name="Object 76"/>
            <p:cNvGraphicFramePr>
              <a:graphicFrameLocks noChangeAspect="1"/>
            </p:cNvGraphicFramePr>
            <p:nvPr/>
          </p:nvGraphicFramePr>
          <p:xfrm>
            <a:off x="610" y="2291"/>
            <a:ext cx="225" cy="242"/>
          </p:xfrm>
          <a:graphic>
            <a:graphicData uri="http://schemas.openxmlformats.org/presentationml/2006/ole">
              <mc:AlternateContent xmlns:mc="http://schemas.openxmlformats.org/markup-compatibility/2006">
                <mc:Choice xmlns:v="urn:schemas-microsoft-com:vml" Requires="v">
                  <p:oleObj name="公式" r:id="rId18" imgW="164814" imgH="177492" progId="Equation.3">
                    <p:embed/>
                  </p:oleObj>
                </mc:Choice>
                <mc:Fallback>
                  <p:oleObj name="公式" r:id="rId18" imgW="164814" imgH="177492" progId="Equation.3">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0" y="2291"/>
                          <a:ext cx="225"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533" name="Text Box 77"/>
          <p:cNvSpPr txBox="1">
            <a:spLocks noChangeArrowheads="1"/>
          </p:cNvSpPr>
          <p:nvPr/>
        </p:nvSpPr>
        <p:spPr bwMode="auto">
          <a:xfrm>
            <a:off x="122238" y="5564188"/>
            <a:ext cx="9223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θ</a:t>
            </a:r>
            <a:r>
              <a:rPr lang="en-US" altLang="zh-CN" sz="2800">
                <a:solidFill>
                  <a:schemeClr val="accent2"/>
                </a:solidFill>
              </a:rPr>
              <a:t>=0</a:t>
            </a:r>
          </a:p>
          <a:p>
            <a:pPr eaLnBrk="1" hangingPunct="1">
              <a:spcBef>
                <a:spcPct val="0"/>
              </a:spcBef>
              <a:buFontTx/>
              <a:buNone/>
            </a:pPr>
            <a:r>
              <a:rPr lang="en-US" altLang="zh-CN" sz="2800" i="1">
                <a:solidFill>
                  <a:schemeClr val="accent2"/>
                </a:solidFill>
              </a:rPr>
              <a:t>M</a:t>
            </a:r>
            <a:r>
              <a:rPr lang="en-US" altLang="zh-CN" sz="2800">
                <a:solidFill>
                  <a:schemeClr val="accent2"/>
                </a:solidFill>
              </a:rPr>
              <a:t>=0</a:t>
            </a:r>
          </a:p>
        </p:txBody>
      </p:sp>
      <p:sp>
        <p:nvSpPr>
          <p:cNvPr id="19534" name="Text Box 78"/>
          <p:cNvSpPr txBox="1">
            <a:spLocks noChangeArrowheads="1"/>
          </p:cNvSpPr>
          <p:nvPr/>
        </p:nvSpPr>
        <p:spPr bwMode="auto">
          <a:xfrm>
            <a:off x="3657600" y="5611813"/>
            <a:ext cx="1393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θ</a:t>
            </a:r>
            <a:r>
              <a:rPr lang="en-US" altLang="zh-CN" sz="2800">
                <a:solidFill>
                  <a:schemeClr val="accent2"/>
                </a:solidFill>
              </a:rPr>
              <a:t>=</a:t>
            </a:r>
            <a:r>
              <a:rPr lang="en-US" altLang="zh-CN" sz="2800" i="1">
                <a:solidFill>
                  <a:schemeClr val="accent2"/>
                </a:solidFill>
                <a:latin typeface="Symbol" pitchFamily="18" charset="2"/>
                <a:sym typeface="Symbol" pitchFamily="18" charset="2"/>
              </a:rPr>
              <a:t>p </a:t>
            </a:r>
            <a:r>
              <a:rPr lang="en-US" altLang="zh-CN" sz="2800">
                <a:solidFill>
                  <a:schemeClr val="accent2"/>
                </a:solidFill>
                <a:sym typeface="Symbol" pitchFamily="18" charset="2"/>
              </a:rPr>
              <a:t>/ 2</a:t>
            </a:r>
            <a:endParaRPr lang="en-US" altLang="zh-CN" sz="2800">
              <a:solidFill>
                <a:schemeClr val="accent2"/>
              </a:solidFill>
            </a:endParaRPr>
          </a:p>
          <a:p>
            <a:pPr eaLnBrk="1" hangingPunct="1">
              <a:spcBef>
                <a:spcPct val="0"/>
              </a:spcBef>
              <a:buFontTx/>
              <a:buNone/>
            </a:pPr>
            <a:r>
              <a:rPr lang="en-US" altLang="zh-CN" sz="2800">
                <a:solidFill>
                  <a:schemeClr val="accent2"/>
                </a:solidFill>
              </a:rPr>
              <a:t>  </a:t>
            </a:r>
            <a:r>
              <a:rPr lang="en-US" altLang="zh-CN" sz="2800" i="1">
                <a:solidFill>
                  <a:schemeClr val="accent2"/>
                </a:solidFill>
              </a:rPr>
              <a:t>M</a:t>
            </a:r>
            <a:r>
              <a:rPr lang="en-US" altLang="zh-CN" sz="2800" baseline="-25000">
                <a:solidFill>
                  <a:schemeClr val="accent2"/>
                </a:solidFill>
              </a:rPr>
              <a:t>max</a:t>
            </a:r>
            <a:endParaRPr lang="en-US" altLang="zh-CN" sz="2800">
              <a:solidFill>
                <a:schemeClr val="accent2"/>
              </a:solidFill>
            </a:endParaRPr>
          </a:p>
        </p:txBody>
      </p:sp>
      <p:sp>
        <p:nvSpPr>
          <p:cNvPr id="19535" name="Text Box 79"/>
          <p:cNvSpPr txBox="1">
            <a:spLocks noChangeArrowheads="1"/>
          </p:cNvSpPr>
          <p:nvPr/>
        </p:nvSpPr>
        <p:spPr bwMode="auto">
          <a:xfrm>
            <a:off x="7391400" y="5508625"/>
            <a:ext cx="121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θ</a:t>
            </a:r>
            <a:r>
              <a:rPr lang="en-US" altLang="zh-CN" sz="2800">
                <a:solidFill>
                  <a:schemeClr val="accent2"/>
                </a:solidFill>
              </a:rPr>
              <a:t>=</a:t>
            </a:r>
            <a:r>
              <a:rPr lang="en-US" altLang="zh-CN" sz="2800" i="1">
                <a:solidFill>
                  <a:schemeClr val="accent2"/>
                </a:solidFill>
                <a:latin typeface="Symbol" pitchFamily="18" charset="2"/>
              </a:rPr>
              <a:t>p</a:t>
            </a:r>
            <a:endParaRPr lang="en-US" altLang="zh-CN" sz="2800">
              <a:solidFill>
                <a:schemeClr val="accent2"/>
              </a:solidFill>
            </a:endParaRPr>
          </a:p>
          <a:p>
            <a:pPr eaLnBrk="1" hangingPunct="1">
              <a:spcBef>
                <a:spcPct val="0"/>
              </a:spcBef>
              <a:buFontTx/>
              <a:buNone/>
            </a:pPr>
            <a:r>
              <a:rPr lang="en-US" altLang="zh-CN" sz="2800" i="1">
                <a:solidFill>
                  <a:schemeClr val="accent2"/>
                </a:solidFill>
              </a:rPr>
              <a:t>M</a:t>
            </a:r>
            <a:r>
              <a:rPr lang="en-US" altLang="zh-CN" sz="2800">
                <a:solidFill>
                  <a:schemeClr val="accent2"/>
                </a:solidFill>
              </a:rPr>
              <a:t>=0</a:t>
            </a:r>
          </a:p>
        </p:txBody>
      </p:sp>
      <p:graphicFrame>
        <p:nvGraphicFramePr>
          <p:cNvPr id="19547" name="Object 91"/>
          <p:cNvGraphicFramePr>
            <a:graphicFrameLocks noChangeAspect="1"/>
          </p:cNvGraphicFramePr>
          <p:nvPr/>
        </p:nvGraphicFramePr>
        <p:xfrm>
          <a:off x="3957638" y="1195388"/>
          <a:ext cx="2828925" cy="557212"/>
        </p:xfrm>
        <a:graphic>
          <a:graphicData uri="http://schemas.openxmlformats.org/presentationml/2006/ole">
            <mc:AlternateContent xmlns:mc="http://schemas.openxmlformats.org/markup-compatibility/2006">
              <mc:Choice xmlns:v="urn:schemas-microsoft-com:vml" Requires="v">
                <p:oleObj name="公式" r:id="rId20" imgW="1256755" imgH="253890" progId="Equation.3">
                  <p:embed/>
                </p:oleObj>
              </mc:Choice>
              <mc:Fallback>
                <p:oleObj name="公式" r:id="rId20" imgW="1256755" imgH="253890" progId="Equation.3">
                  <p:embed/>
                  <p:pic>
                    <p:nvPicPr>
                      <p:cNvPr id="0" name="Object 9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57638" y="1195388"/>
                        <a:ext cx="2828925"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4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5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6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61">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533">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533">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9534">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534">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dissolve">
                                      <p:cBhvr>
                                        <p:cTn id="71" dur="500"/>
                                        <p:tgtEl>
                                          <p:spTgt spid="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9535">
                                            <p:txEl>
                                              <p:pRg st="0" end="0"/>
                                            </p:txEl>
                                          </p:spTgt>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195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build="p" autoUpdateAnimBg="0"/>
      <p:bldP spid="19461" grpId="0" build="p" autoUpdateAnimBg="0"/>
      <p:bldP spid="19533" grpId="0" build="p" autoUpdateAnimBg="0"/>
      <p:bldP spid="19534" grpId="0" build="p" autoUpdateAnimBg="0"/>
      <p:bldP spid="1953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685032" y="310896"/>
            <a:ext cx="0" cy="589788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3389378" y="1116009"/>
            <a:ext cx="3752086" cy="3882711"/>
            <a:chOff x="3389378" y="1116009"/>
            <a:chExt cx="3752086" cy="3882711"/>
          </a:xfrm>
        </p:grpSpPr>
        <p:cxnSp>
          <p:nvCxnSpPr>
            <p:cNvPr id="4" name="直接箭头连接符 3"/>
            <p:cNvCxnSpPr/>
            <p:nvPr/>
          </p:nvCxnSpPr>
          <p:spPr>
            <a:xfrm>
              <a:off x="4809744" y="1700784"/>
              <a:ext cx="905256" cy="0"/>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685032" y="1984248"/>
              <a:ext cx="3182112" cy="266090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93208" y="1116009"/>
              <a:ext cx="51206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a:t>
              </a:r>
              <a:endParaRPr lang="zh-CN" altLang="en-US"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a:off x="7141463" y="2859024"/>
              <a:ext cx="1" cy="944880"/>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4892040" y="4992624"/>
              <a:ext cx="861060" cy="6096"/>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3389378" y="2679192"/>
              <a:ext cx="3048" cy="862584"/>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5697061" y="2997888"/>
            <a:ext cx="51206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a:t>
            </a:r>
            <a:endParaRPr lang="zh-CN" altLang="en-US" dirty="0">
              <a:latin typeface="Times New Roman" panose="02020603050405020304" pitchFamily="18" charset="0"/>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997356023"/>
              </p:ext>
            </p:extLst>
          </p:nvPr>
        </p:nvGraphicFramePr>
        <p:xfrm>
          <a:off x="6071584" y="2988856"/>
          <a:ext cx="661670" cy="712568"/>
        </p:xfrm>
        <a:graphic>
          <a:graphicData uri="http://schemas.openxmlformats.org/presentationml/2006/ole">
            <mc:AlternateContent xmlns:mc="http://schemas.openxmlformats.org/markup-compatibility/2006">
              <mc:Choice xmlns:v="urn:schemas-microsoft-com:vml" Requires="v">
                <p:oleObj name="Equation" r:id="rId2" imgW="164880" imgH="177480" progId="Equation.DSMT4">
                  <p:embed/>
                </p:oleObj>
              </mc:Choice>
              <mc:Fallback>
                <p:oleObj name="Equation" r:id="rId2" imgW="164880" imgH="177480" progId="Equation.DSMT4">
                  <p:embed/>
                  <p:pic>
                    <p:nvPicPr>
                      <p:cNvPr id="29" name="对象 28"/>
                      <p:cNvPicPr/>
                      <p:nvPr/>
                    </p:nvPicPr>
                    <p:blipFill>
                      <a:blip r:embed="rId3"/>
                      <a:stretch>
                        <a:fillRect/>
                      </a:stretch>
                    </p:blipFill>
                    <p:spPr>
                      <a:xfrm>
                        <a:off x="6071584" y="2988856"/>
                        <a:ext cx="661670" cy="712568"/>
                      </a:xfrm>
                      <a:prstGeom prst="rect">
                        <a:avLst/>
                      </a:prstGeom>
                    </p:spPr>
                  </p:pic>
                </p:oleObj>
              </mc:Fallback>
            </mc:AlternateContent>
          </a:graphicData>
        </a:graphic>
      </p:graphicFrame>
      <p:sp>
        <p:nvSpPr>
          <p:cNvPr id="11" name="文本框 10"/>
          <p:cNvSpPr txBox="1"/>
          <p:nvPr/>
        </p:nvSpPr>
        <p:spPr>
          <a:xfrm>
            <a:off x="820865" y="3317968"/>
            <a:ext cx="51206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a:t>
            </a:r>
            <a:endParaRPr lang="zh-CN" altLang="en-US" dirty="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a:off x="1244412" y="3222149"/>
            <a:ext cx="1218058" cy="0"/>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1385005052"/>
              </p:ext>
            </p:extLst>
          </p:nvPr>
        </p:nvGraphicFramePr>
        <p:xfrm>
          <a:off x="1278765" y="3345140"/>
          <a:ext cx="1586484" cy="555640"/>
        </p:xfrm>
        <a:graphic>
          <a:graphicData uri="http://schemas.openxmlformats.org/presentationml/2006/ole">
            <mc:AlternateContent xmlns:mc="http://schemas.openxmlformats.org/markup-compatibility/2006">
              <mc:Choice xmlns:v="urn:schemas-microsoft-com:vml" Requires="v">
                <p:oleObj name="Equation" r:id="rId4" imgW="507960" imgH="177480" progId="Equation.DSMT4">
                  <p:embed/>
                </p:oleObj>
              </mc:Choice>
              <mc:Fallback>
                <p:oleObj name="Equation" r:id="rId4" imgW="507960" imgH="177480" progId="Equation.DSMT4">
                  <p:embed/>
                  <p:pic>
                    <p:nvPicPr>
                      <p:cNvPr id="36" name="对象 35"/>
                      <p:cNvPicPr/>
                      <p:nvPr/>
                    </p:nvPicPr>
                    <p:blipFill>
                      <a:blip r:embed="rId5"/>
                      <a:stretch>
                        <a:fillRect/>
                      </a:stretch>
                    </p:blipFill>
                    <p:spPr>
                      <a:xfrm>
                        <a:off x="1278765" y="3345140"/>
                        <a:ext cx="1586484" cy="555640"/>
                      </a:xfrm>
                      <a:prstGeom prst="rect">
                        <a:avLst/>
                      </a:prstGeom>
                    </p:spPr>
                  </p:pic>
                </p:oleObj>
              </mc:Fallback>
            </mc:AlternateContent>
          </a:graphicData>
        </a:graphic>
      </p:graphicFrame>
      <p:sp>
        <p:nvSpPr>
          <p:cNvPr id="14" name="文本框 13"/>
          <p:cNvSpPr txBox="1"/>
          <p:nvPr/>
        </p:nvSpPr>
        <p:spPr>
          <a:xfrm>
            <a:off x="3735324" y="128236"/>
            <a:ext cx="512064" cy="923330"/>
          </a:xfrm>
          <a:prstGeom prst="rect">
            <a:avLst/>
          </a:prstGeom>
          <a:noFill/>
        </p:spPr>
        <p:txBody>
          <a:bodyPr wrap="square" rtlCol="0">
            <a:spAutoFit/>
          </a:bodyPr>
          <a:lstStyle/>
          <a:p>
            <a:r>
              <a:rPr lang="zh-CN" altLang="en-US" b="1" dirty="0">
                <a:solidFill>
                  <a:srgbClr val="FF0000"/>
                </a:solidFill>
                <a:latin typeface="Times New Roman" panose="02020603050405020304" pitchFamily="18" charset="0"/>
                <a:cs typeface="Times New Roman" panose="02020603050405020304" pitchFamily="18" charset="0"/>
              </a:rPr>
              <a:t>固定轴</a:t>
            </a:r>
          </a:p>
        </p:txBody>
      </p:sp>
      <p:graphicFrame>
        <p:nvGraphicFramePr>
          <p:cNvPr id="15" name="对象 14"/>
          <p:cNvGraphicFramePr>
            <a:graphicFrameLocks noChangeAspect="1"/>
          </p:cNvGraphicFramePr>
          <p:nvPr>
            <p:extLst>
              <p:ext uri="{D42A27DB-BD31-4B8C-83A1-F6EECF244321}">
                <p14:modId xmlns:p14="http://schemas.microsoft.com/office/powerpoint/2010/main" val="232838588"/>
              </p:ext>
            </p:extLst>
          </p:nvPr>
        </p:nvGraphicFramePr>
        <p:xfrm>
          <a:off x="6011799" y="4572331"/>
          <a:ext cx="661670" cy="712568"/>
        </p:xfrm>
        <a:graphic>
          <a:graphicData uri="http://schemas.openxmlformats.org/presentationml/2006/ole">
            <mc:AlternateContent xmlns:mc="http://schemas.openxmlformats.org/markup-compatibility/2006">
              <mc:Choice xmlns:v="urn:schemas-microsoft-com:vml" Requires="v">
                <p:oleObj name="Equation" r:id="rId6" imgW="164880" imgH="177480" progId="Equation.DSMT4">
                  <p:embed/>
                </p:oleObj>
              </mc:Choice>
              <mc:Fallback>
                <p:oleObj name="Equation" r:id="rId6" imgW="164880" imgH="177480" progId="Equation.DSMT4">
                  <p:embed/>
                  <p:pic>
                    <p:nvPicPr>
                      <p:cNvPr id="38" name="对象 37"/>
                      <p:cNvPicPr/>
                      <p:nvPr/>
                    </p:nvPicPr>
                    <p:blipFill>
                      <a:blip r:embed="rId7"/>
                      <a:stretch>
                        <a:fillRect/>
                      </a:stretch>
                    </p:blipFill>
                    <p:spPr>
                      <a:xfrm>
                        <a:off x="6011799" y="4572331"/>
                        <a:ext cx="661670" cy="71256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49570150"/>
              </p:ext>
            </p:extLst>
          </p:nvPr>
        </p:nvGraphicFramePr>
        <p:xfrm>
          <a:off x="6031231" y="1266887"/>
          <a:ext cx="661670" cy="712568"/>
        </p:xfrm>
        <a:graphic>
          <a:graphicData uri="http://schemas.openxmlformats.org/presentationml/2006/ole">
            <mc:AlternateContent xmlns:mc="http://schemas.openxmlformats.org/markup-compatibility/2006">
              <mc:Choice xmlns:v="urn:schemas-microsoft-com:vml" Requires="v">
                <p:oleObj name="Equation" r:id="rId8" imgW="164880" imgH="177480" progId="Equation.DSMT4">
                  <p:embed/>
                </p:oleObj>
              </mc:Choice>
              <mc:Fallback>
                <p:oleObj name="Equation" r:id="rId8" imgW="164880" imgH="177480" progId="Equation.DSMT4">
                  <p:embed/>
                  <p:pic>
                    <p:nvPicPr>
                      <p:cNvPr id="39" name="对象 38"/>
                      <p:cNvPicPr/>
                      <p:nvPr/>
                    </p:nvPicPr>
                    <p:blipFill>
                      <a:blip r:embed="rId9"/>
                      <a:stretch>
                        <a:fillRect/>
                      </a:stretch>
                    </p:blipFill>
                    <p:spPr>
                      <a:xfrm>
                        <a:off x="6031231" y="1266887"/>
                        <a:ext cx="661670" cy="712568"/>
                      </a:xfrm>
                      <a:prstGeom prst="rect">
                        <a:avLst/>
                      </a:prstGeom>
                    </p:spPr>
                  </p:pic>
                </p:oleObj>
              </mc:Fallback>
            </mc:AlternateContent>
          </a:graphicData>
        </a:graphic>
      </p:graphicFrame>
      <p:sp>
        <p:nvSpPr>
          <p:cNvPr id="17" name="文本框 16"/>
          <p:cNvSpPr txBox="1"/>
          <p:nvPr/>
        </p:nvSpPr>
        <p:spPr>
          <a:xfrm>
            <a:off x="6161405" y="823621"/>
            <a:ext cx="51206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180837" y="5134576"/>
            <a:ext cx="51206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p:txBody>
      </p:sp>
      <p:grpSp>
        <p:nvGrpSpPr>
          <p:cNvPr id="19" name="组合 18"/>
          <p:cNvGrpSpPr/>
          <p:nvPr/>
        </p:nvGrpSpPr>
        <p:grpSpPr>
          <a:xfrm>
            <a:off x="4319334" y="2025181"/>
            <a:ext cx="1316990" cy="2522331"/>
            <a:chOff x="604773" y="0"/>
            <a:chExt cx="1316990" cy="2522331"/>
          </a:xfrm>
        </p:grpSpPr>
        <p:cxnSp>
          <p:nvCxnSpPr>
            <p:cNvPr id="20" name="直接箭头连接符 19"/>
            <p:cNvCxnSpPr/>
            <p:nvPr/>
          </p:nvCxnSpPr>
          <p:spPr>
            <a:xfrm flipH="1">
              <a:off x="1915668" y="13827"/>
              <a:ext cx="6095" cy="250850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4773" y="466791"/>
              <a:ext cx="51206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p:txBody>
        </p:sp>
        <p:cxnSp>
          <p:nvCxnSpPr>
            <p:cNvPr id="22" name="直接箭头连接符 21"/>
            <p:cNvCxnSpPr/>
            <p:nvPr/>
          </p:nvCxnSpPr>
          <p:spPr>
            <a:xfrm flipH="1">
              <a:off x="1554100" y="13827"/>
              <a:ext cx="6095" cy="250850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141161" y="0"/>
              <a:ext cx="6095" cy="250850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244070" y="4229653"/>
            <a:ext cx="3168352" cy="1569660"/>
          </a:xfrm>
          <a:prstGeom prst="rect">
            <a:avLst/>
          </a:prstGeom>
          <a:noFill/>
        </p:spPr>
        <p:txBody>
          <a:bodyPr wrap="square" rtlCol="0">
            <a:spAutoFit/>
          </a:bodyPr>
          <a:lstStyle/>
          <a:p>
            <a:r>
              <a:rPr lang="zh-CN" altLang="en-US" dirty="0"/>
              <a:t>该力矩在竖直方向投影为</a:t>
            </a:r>
            <a:r>
              <a:rPr lang="en-US" altLang="zh-CN" dirty="0"/>
              <a:t>0</a:t>
            </a:r>
            <a:r>
              <a:rPr lang="zh-CN" altLang="en-US" dirty="0"/>
              <a:t>，因此没有贡献，与直接计算磁力相对固定轴的结果一致</a:t>
            </a:r>
          </a:p>
        </p:txBody>
      </p:sp>
    </p:spTree>
    <p:extLst>
      <p:ext uri="{BB962C8B-B14F-4D97-AF65-F5344CB8AC3E}">
        <p14:creationId xmlns:p14="http://schemas.microsoft.com/office/powerpoint/2010/main" val="16528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P spid="17" grpId="0"/>
      <p:bldP spid="18"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2725" y="184150"/>
            <a:ext cx="87517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dirty="0">
                <a:solidFill>
                  <a:schemeClr val="accent2"/>
                </a:solidFill>
              </a:rPr>
              <a:t>例：半径为 </a:t>
            </a:r>
            <a:r>
              <a:rPr lang="en-US" altLang="zh-CN" sz="2400" i="1" dirty="0">
                <a:solidFill>
                  <a:schemeClr val="accent2"/>
                </a:solidFill>
              </a:rPr>
              <a:t>R</a:t>
            </a:r>
            <a:r>
              <a:rPr lang="en-US" altLang="zh-CN" sz="2400" dirty="0">
                <a:solidFill>
                  <a:schemeClr val="accent2"/>
                </a:solidFill>
              </a:rPr>
              <a:t> </a:t>
            </a:r>
            <a:r>
              <a:rPr lang="zh-CN" altLang="en-US" sz="2400" dirty="0">
                <a:solidFill>
                  <a:schemeClr val="accent2"/>
                </a:solidFill>
              </a:rPr>
              <a:t>的四分之一圆弧 </a:t>
            </a:r>
            <a:r>
              <a:rPr lang="en-US" altLang="zh-CN" sz="2400" dirty="0">
                <a:solidFill>
                  <a:schemeClr val="accent2"/>
                </a:solidFill>
              </a:rPr>
              <a:t>AB</a:t>
            </a:r>
            <a:r>
              <a:rPr lang="zh-CN" altLang="en-US" sz="2400" dirty="0">
                <a:solidFill>
                  <a:schemeClr val="accent2"/>
                </a:solidFill>
              </a:rPr>
              <a:t>，处于均匀磁场</a:t>
            </a:r>
            <a:r>
              <a:rPr lang="zh-CN" altLang="en-US" sz="2400" i="1" dirty="0">
                <a:solidFill>
                  <a:schemeClr val="accent2"/>
                </a:solidFill>
              </a:rPr>
              <a:t> </a:t>
            </a:r>
            <a:r>
              <a:rPr lang="en-US" altLang="zh-CN" sz="2400" i="1" dirty="0">
                <a:solidFill>
                  <a:schemeClr val="accent2"/>
                </a:solidFill>
              </a:rPr>
              <a:t>B</a:t>
            </a:r>
            <a:r>
              <a:rPr lang="en-US" altLang="zh-CN" sz="2400" baseline="-25000" dirty="0">
                <a:solidFill>
                  <a:schemeClr val="accent2"/>
                </a:solidFill>
              </a:rPr>
              <a:t>0 </a:t>
            </a:r>
            <a:r>
              <a:rPr lang="zh-CN" altLang="en-US" sz="2400" dirty="0">
                <a:solidFill>
                  <a:schemeClr val="accent2"/>
                </a:solidFill>
              </a:rPr>
              <a:t>中，</a:t>
            </a:r>
            <a:r>
              <a:rPr lang="zh-CN" altLang="en-US" sz="2400" dirty="0">
                <a:solidFill>
                  <a:srgbClr val="FF0000"/>
                </a:solidFill>
              </a:rPr>
              <a:t>可绕 </a:t>
            </a:r>
            <a:r>
              <a:rPr lang="en-US" altLang="zh-CN" sz="2400" dirty="0">
                <a:solidFill>
                  <a:srgbClr val="FF0000"/>
                </a:solidFill>
              </a:rPr>
              <a:t>Z</a:t>
            </a:r>
            <a:r>
              <a:rPr lang="en-US" altLang="zh-CN" sz="2400" i="1" dirty="0">
                <a:solidFill>
                  <a:srgbClr val="FF0000"/>
                </a:solidFill>
              </a:rPr>
              <a:t> </a:t>
            </a:r>
            <a:r>
              <a:rPr lang="zh-CN" altLang="zh-CN" sz="2400" dirty="0">
                <a:solidFill>
                  <a:srgbClr val="FF0000"/>
                </a:solidFill>
              </a:rPr>
              <a:t>轴转动</a:t>
            </a:r>
            <a:r>
              <a:rPr lang="zh-CN" altLang="zh-CN" sz="2400" dirty="0">
                <a:solidFill>
                  <a:schemeClr val="accent2"/>
                </a:solidFill>
              </a:rPr>
              <a:t>，其中通有电流 </a:t>
            </a:r>
            <a:r>
              <a:rPr lang="en-US" altLang="zh-CN" sz="2400" i="1" dirty="0">
                <a:solidFill>
                  <a:schemeClr val="accent2"/>
                </a:solidFill>
              </a:rPr>
              <a:t>I</a:t>
            </a:r>
            <a:r>
              <a:rPr lang="zh-CN" altLang="en-US" sz="2400" dirty="0">
                <a:solidFill>
                  <a:schemeClr val="accent2"/>
                </a:solidFill>
              </a:rPr>
              <a:t>，</a:t>
            </a:r>
            <a:r>
              <a:rPr lang="zh-CN" altLang="zh-CN" sz="2400" dirty="0">
                <a:solidFill>
                  <a:schemeClr val="accent2"/>
                </a:solidFill>
              </a:rPr>
              <a:t>求：1）如图位置时，</a:t>
            </a:r>
            <a:r>
              <a:rPr lang="en-US" altLang="zh-CN" sz="2400" dirty="0">
                <a:solidFill>
                  <a:schemeClr val="accent2"/>
                </a:solidFill>
              </a:rPr>
              <a:t>AB </a:t>
            </a:r>
            <a:r>
              <a:rPr lang="zh-CN" altLang="zh-CN" sz="2400" dirty="0">
                <a:solidFill>
                  <a:schemeClr val="accent2"/>
                </a:solidFill>
              </a:rPr>
              <a:t>弧所受的磁场力，2）</a:t>
            </a:r>
            <a:r>
              <a:rPr lang="en-US" altLang="zh-CN" sz="2400" dirty="0">
                <a:solidFill>
                  <a:schemeClr val="accent2"/>
                </a:solidFill>
              </a:rPr>
              <a:t>AB </a:t>
            </a:r>
            <a:r>
              <a:rPr lang="zh-CN" altLang="zh-CN" sz="2400" dirty="0">
                <a:solidFill>
                  <a:schemeClr val="accent2"/>
                </a:solidFill>
              </a:rPr>
              <a:t>弧所受的力矩</a:t>
            </a:r>
            <a:r>
              <a:rPr lang="zh-CN" altLang="en-US" sz="2400" dirty="0">
                <a:solidFill>
                  <a:schemeClr val="accent2"/>
                </a:solidFill>
              </a:rPr>
              <a:t>（沿</a:t>
            </a:r>
            <a:r>
              <a:rPr lang="en-US" altLang="zh-CN" sz="2400" dirty="0">
                <a:solidFill>
                  <a:schemeClr val="accent2"/>
                </a:solidFill>
              </a:rPr>
              <a:t>Z</a:t>
            </a:r>
            <a:r>
              <a:rPr lang="zh-CN" altLang="en-US" sz="2400" dirty="0">
                <a:solidFill>
                  <a:schemeClr val="accent2"/>
                </a:solidFill>
              </a:rPr>
              <a:t>轴）</a:t>
            </a:r>
            <a:r>
              <a:rPr lang="zh-CN" altLang="zh-CN" sz="2400" dirty="0">
                <a:solidFill>
                  <a:schemeClr val="accent2"/>
                </a:solidFill>
              </a:rPr>
              <a:t>。</a:t>
            </a:r>
            <a:r>
              <a:rPr lang="zh-CN" altLang="en-US" sz="2400" dirty="0">
                <a:solidFill>
                  <a:schemeClr val="accent2"/>
                </a:solidFill>
              </a:rPr>
              <a:t>          </a:t>
            </a:r>
          </a:p>
        </p:txBody>
      </p:sp>
      <p:sp>
        <p:nvSpPr>
          <p:cNvPr id="22552" name="Text Box 24"/>
          <p:cNvSpPr txBox="1">
            <a:spLocks noChangeArrowheads="1"/>
          </p:cNvSpPr>
          <p:nvPr/>
        </p:nvSpPr>
        <p:spPr bwMode="auto">
          <a:xfrm>
            <a:off x="288925" y="1585913"/>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accent2"/>
                </a:solidFill>
              </a:rPr>
              <a:t>解</a:t>
            </a:r>
            <a:r>
              <a:rPr lang="en-US" altLang="zh-CN" sz="2400">
                <a:solidFill>
                  <a:schemeClr val="accent2"/>
                </a:solidFill>
              </a:rPr>
              <a:t>:  1)</a:t>
            </a:r>
          </a:p>
        </p:txBody>
      </p:sp>
      <p:grpSp>
        <p:nvGrpSpPr>
          <p:cNvPr id="2" name="Group 29"/>
          <p:cNvGrpSpPr>
            <a:grpSpLocks/>
          </p:cNvGrpSpPr>
          <p:nvPr/>
        </p:nvGrpSpPr>
        <p:grpSpPr bwMode="auto">
          <a:xfrm>
            <a:off x="6705600" y="2133600"/>
            <a:ext cx="641350" cy="1879600"/>
            <a:chOff x="4080" y="1344"/>
            <a:chExt cx="404" cy="1184"/>
          </a:xfrm>
        </p:grpSpPr>
        <p:sp>
          <p:nvSpPr>
            <p:cNvPr id="26684" name="Freeform 11"/>
            <p:cNvSpPr>
              <a:spLocks/>
            </p:cNvSpPr>
            <p:nvPr/>
          </p:nvSpPr>
          <p:spPr bwMode="auto">
            <a:xfrm>
              <a:off x="4080" y="2016"/>
              <a:ext cx="404" cy="512"/>
            </a:xfrm>
            <a:custGeom>
              <a:avLst/>
              <a:gdLst>
                <a:gd name="T0" fmla="*/ 0 w 404"/>
                <a:gd name="T1" fmla="*/ 0 h 512"/>
                <a:gd name="T2" fmla="*/ 404 w 404"/>
                <a:gd name="T3" fmla="*/ 512 h 512"/>
                <a:gd name="T4" fmla="*/ 0 60000 65536"/>
                <a:gd name="T5" fmla="*/ 0 60000 65536"/>
                <a:gd name="T6" fmla="*/ 0 w 404"/>
                <a:gd name="T7" fmla="*/ 0 h 512"/>
                <a:gd name="T8" fmla="*/ 404 w 404"/>
                <a:gd name="T9" fmla="*/ 512 h 512"/>
              </a:gdLst>
              <a:ahLst/>
              <a:cxnLst>
                <a:cxn ang="T4">
                  <a:pos x="T0" y="T1"/>
                </a:cxn>
                <a:cxn ang="T5">
                  <a:pos x="T2" y="T3"/>
                </a:cxn>
              </a:cxnLst>
              <a:rect l="T6" t="T7" r="T8" b="T9"/>
              <a:pathLst>
                <a:path w="404" h="512">
                  <a:moveTo>
                    <a:pt x="0" y="0"/>
                  </a:moveTo>
                  <a:lnTo>
                    <a:pt x="404" y="512"/>
                  </a:lnTo>
                </a:path>
              </a:pathLst>
            </a:custGeom>
            <a:noFill/>
            <a:ln w="38100">
              <a:solidFill>
                <a:srgbClr val="66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5" name="Line 25"/>
            <p:cNvSpPr>
              <a:spLocks noChangeShapeType="1"/>
            </p:cNvSpPr>
            <p:nvPr/>
          </p:nvSpPr>
          <p:spPr bwMode="auto">
            <a:xfrm>
              <a:off x="4080" y="1344"/>
              <a:ext cx="0" cy="672"/>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6" name="Freeform 26"/>
            <p:cNvSpPr>
              <a:spLocks/>
            </p:cNvSpPr>
            <p:nvPr/>
          </p:nvSpPr>
          <p:spPr bwMode="auto">
            <a:xfrm>
              <a:off x="4224" y="2208"/>
              <a:ext cx="120" cy="144"/>
            </a:xfrm>
            <a:custGeom>
              <a:avLst/>
              <a:gdLst>
                <a:gd name="T0" fmla="*/ 120 w 120"/>
                <a:gd name="T1" fmla="*/ 144 h 144"/>
                <a:gd name="T2" fmla="*/ 0 w 120"/>
                <a:gd name="T3" fmla="*/ 0 h 144"/>
                <a:gd name="T4" fmla="*/ 0 60000 65536"/>
                <a:gd name="T5" fmla="*/ 0 60000 65536"/>
                <a:gd name="T6" fmla="*/ 0 w 120"/>
                <a:gd name="T7" fmla="*/ 0 h 144"/>
                <a:gd name="T8" fmla="*/ 120 w 120"/>
                <a:gd name="T9" fmla="*/ 144 h 144"/>
              </a:gdLst>
              <a:ahLst/>
              <a:cxnLst>
                <a:cxn ang="T4">
                  <a:pos x="T0" y="T1"/>
                </a:cxn>
                <a:cxn ang="T5">
                  <a:pos x="T2" y="T3"/>
                </a:cxn>
              </a:cxnLst>
              <a:rect l="T6" t="T7" r="T8" b="T9"/>
              <a:pathLst>
                <a:path w="120" h="144">
                  <a:moveTo>
                    <a:pt x="120" y="144"/>
                  </a:moveTo>
                  <a:lnTo>
                    <a:pt x="0" y="0"/>
                  </a:lnTo>
                </a:path>
              </a:pathLst>
            </a:custGeom>
            <a:noFill/>
            <a:ln w="38100">
              <a:solidFill>
                <a:srgbClr val="66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7" name="Line 28"/>
            <p:cNvSpPr>
              <a:spLocks noChangeShapeType="1"/>
            </p:cNvSpPr>
            <p:nvPr/>
          </p:nvSpPr>
          <p:spPr bwMode="auto">
            <a:xfrm>
              <a:off x="4080" y="1632"/>
              <a:ext cx="0" cy="192"/>
            </a:xfrm>
            <a:prstGeom prst="line">
              <a:avLst/>
            </a:prstGeom>
            <a:noFill/>
            <a:ln w="38100">
              <a:solidFill>
                <a:srgbClr val="6600CC"/>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2558" name="Object 30"/>
          <p:cNvGraphicFramePr>
            <a:graphicFrameLocks noChangeAspect="1"/>
          </p:cNvGraphicFramePr>
          <p:nvPr/>
        </p:nvGraphicFramePr>
        <p:xfrm>
          <a:off x="1295400" y="1600200"/>
          <a:ext cx="2667000" cy="498475"/>
        </p:xfrm>
        <a:graphic>
          <a:graphicData uri="http://schemas.openxmlformats.org/presentationml/2006/ole">
            <mc:AlternateContent xmlns:mc="http://schemas.openxmlformats.org/markup-compatibility/2006">
              <mc:Choice xmlns:v="urn:schemas-microsoft-com:vml" Requires="v">
                <p:oleObj name="公式" r:id="rId3" imgW="1155700" imgH="241300" progId="Equation.3">
                  <p:embed/>
                </p:oleObj>
              </mc:Choice>
              <mc:Fallback>
                <p:oleObj name="公式" r:id="rId3" imgW="1155700" imgH="2413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00200"/>
                        <a:ext cx="26670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9" name="Object 31"/>
          <p:cNvGraphicFramePr>
            <a:graphicFrameLocks noChangeAspect="1"/>
          </p:cNvGraphicFramePr>
          <p:nvPr/>
        </p:nvGraphicFramePr>
        <p:xfrm>
          <a:off x="990600" y="2124075"/>
          <a:ext cx="2209800" cy="576263"/>
        </p:xfrm>
        <a:graphic>
          <a:graphicData uri="http://schemas.openxmlformats.org/presentationml/2006/ole">
            <mc:AlternateContent xmlns:mc="http://schemas.openxmlformats.org/markup-compatibility/2006">
              <mc:Choice xmlns:v="urn:schemas-microsoft-com:vml" Requires="v">
                <p:oleObj name="公式" r:id="rId5" imgW="825142" imgH="215806" progId="Equation.3">
                  <p:embed/>
                </p:oleObj>
              </mc:Choice>
              <mc:Fallback>
                <p:oleObj name="公式" r:id="rId5" imgW="825142" imgH="215806"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124075"/>
                        <a:ext cx="2209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72"/>
          <p:cNvGrpSpPr>
            <a:grpSpLocks/>
          </p:cNvGrpSpPr>
          <p:nvPr/>
        </p:nvGrpSpPr>
        <p:grpSpPr bwMode="auto">
          <a:xfrm>
            <a:off x="6172200" y="4460875"/>
            <a:ext cx="2241550" cy="2016125"/>
            <a:chOff x="3888" y="2810"/>
            <a:chExt cx="1412" cy="1270"/>
          </a:xfrm>
        </p:grpSpPr>
        <p:sp>
          <p:nvSpPr>
            <p:cNvPr id="26673" name="Line 32"/>
            <p:cNvSpPr>
              <a:spLocks noChangeShapeType="1"/>
            </p:cNvSpPr>
            <p:nvPr/>
          </p:nvSpPr>
          <p:spPr bwMode="auto">
            <a:xfrm>
              <a:off x="4128" y="2976"/>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4" name="Line 33"/>
            <p:cNvSpPr>
              <a:spLocks noChangeShapeType="1"/>
            </p:cNvSpPr>
            <p:nvPr/>
          </p:nvSpPr>
          <p:spPr bwMode="auto">
            <a:xfrm>
              <a:off x="4128" y="2976"/>
              <a:ext cx="0"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5" name="Text Box 41"/>
            <p:cNvSpPr txBox="1">
              <a:spLocks noChangeArrowheads="1"/>
            </p:cNvSpPr>
            <p:nvPr/>
          </p:nvSpPr>
          <p:spPr bwMode="auto">
            <a:xfrm>
              <a:off x="4272" y="2976"/>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θ</a:t>
              </a:r>
            </a:p>
          </p:txBody>
        </p:sp>
        <p:sp>
          <p:nvSpPr>
            <p:cNvPr id="26676" name="Line 42"/>
            <p:cNvSpPr>
              <a:spLocks noChangeShapeType="1"/>
            </p:cNvSpPr>
            <p:nvPr/>
          </p:nvSpPr>
          <p:spPr bwMode="auto">
            <a:xfrm>
              <a:off x="4512" y="3408"/>
              <a:ext cx="48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7" name="Text Box 34"/>
            <p:cNvSpPr txBox="1">
              <a:spLocks noChangeArrowheads="1"/>
            </p:cNvSpPr>
            <p:nvPr/>
          </p:nvSpPr>
          <p:spPr bwMode="auto">
            <a:xfrm>
              <a:off x="4012" y="37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x</a:t>
              </a:r>
            </a:p>
          </p:txBody>
        </p:sp>
        <p:sp>
          <p:nvSpPr>
            <p:cNvPr id="26678" name="Text Box 35"/>
            <p:cNvSpPr txBox="1">
              <a:spLocks noChangeArrowheads="1"/>
            </p:cNvSpPr>
            <p:nvPr/>
          </p:nvSpPr>
          <p:spPr bwMode="auto">
            <a:xfrm>
              <a:off x="5078" y="281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y</a:t>
              </a:r>
            </a:p>
          </p:txBody>
        </p:sp>
        <p:sp>
          <p:nvSpPr>
            <p:cNvPr id="26679" name="Line 36"/>
            <p:cNvSpPr>
              <a:spLocks noChangeShapeType="1"/>
            </p:cNvSpPr>
            <p:nvPr/>
          </p:nvSpPr>
          <p:spPr bwMode="auto">
            <a:xfrm>
              <a:off x="4128" y="2976"/>
              <a:ext cx="480" cy="576"/>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0" name="Text Box 37"/>
            <p:cNvSpPr txBox="1">
              <a:spLocks noChangeArrowheads="1"/>
            </p:cNvSpPr>
            <p:nvPr/>
          </p:nvSpPr>
          <p:spPr bwMode="auto">
            <a:xfrm>
              <a:off x="3888" y="281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O</a:t>
              </a:r>
            </a:p>
          </p:txBody>
        </p:sp>
        <p:sp>
          <p:nvSpPr>
            <p:cNvPr id="26681" name="Text Box 38"/>
            <p:cNvSpPr txBox="1">
              <a:spLocks noChangeArrowheads="1"/>
            </p:cNvSpPr>
            <p:nvPr/>
          </p:nvSpPr>
          <p:spPr bwMode="auto">
            <a:xfrm>
              <a:off x="4992" y="336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B</a:t>
              </a:r>
              <a:r>
                <a:rPr lang="en-US" altLang="zh-CN" sz="2400" baseline="-25000">
                  <a:solidFill>
                    <a:schemeClr val="accent2"/>
                  </a:solidFill>
                </a:rPr>
                <a:t>0</a:t>
              </a:r>
              <a:endParaRPr lang="en-US" altLang="zh-CN" sz="2400">
                <a:solidFill>
                  <a:schemeClr val="accent2"/>
                </a:solidFill>
              </a:endParaRPr>
            </a:p>
          </p:txBody>
        </p:sp>
        <p:sp>
          <p:nvSpPr>
            <p:cNvPr id="26682" name="Freeform 39"/>
            <p:cNvSpPr>
              <a:spLocks/>
            </p:cNvSpPr>
            <p:nvPr/>
          </p:nvSpPr>
          <p:spPr bwMode="auto">
            <a:xfrm>
              <a:off x="4320" y="3216"/>
              <a:ext cx="162" cy="192"/>
            </a:xfrm>
            <a:custGeom>
              <a:avLst/>
              <a:gdLst>
                <a:gd name="T0" fmla="*/ 162 w 162"/>
                <a:gd name="T1" fmla="*/ 192 h 192"/>
                <a:gd name="T2" fmla="*/ 0 w 162"/>
                <a:gd name="T3" fmla="*/ 0 h 192"/>
                <a:gd name="T4" fmla="*/ 0 60000 65536"/>
                <a:gd name="T5" fmla="*/ 0 60000 65536"/>
                <a:gd name="T6" fmla="*/ 0 w 162"/>
                <a:gd name="T7" fmla="*/ 0 h 192"/>
                <a:gd name="T8" fmla="*/ 162 w 162"/>
                <a:gd name="T9" fmla="*/ 192 h 192"/>
              </a:gdLst>
              <a:ahLst/>
              <a:cxnLst>
                <a:cxn ang="T4">
                  <a:pos x="T0" y="T1"/>
                </a:cxn>
                <a:cxn ang="T5">
                  <a:pos x="T2" y="T3"/>
                </a:cxn>
              </a:cxnLst>
              <a:rect l="T6" t="T7" r="T8" b="T9"/>
              <a:pathLst>
                <a:path w="162" h="192">
                  <a:moveTo>
                    <a:pt x="162" y="192"/>
                  </a:moveTo>
                  <a:lnTo>
                    <a:pt x="0" y="0"/>
                  </a:lnTo>
                </a:path>
              </a:pathLst>
            </a:custGeom>
            <a:noFill/>
            <a:ln w="28575">
              <a:solidFill>
                <a:srgbClr val="66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3" name="Freeform 40"/>
            <p:cNvSpPr>
              <a:spLocks/>
            </p:cNvSpPr>
            <p:nvPr/>
          </p:nvSpPr>
          <p:spPr bwMode="auto">
            <a:xfrm>
              <a:off x="4272" y="2976"/>
              <a:ext cx="54" cy="144"/>
            </a:xfrm>
            <a:custGeom>
              <a:avLst/>
              <a:gdLst>
                <a:gd name="T0" fmla="*/ 48 w 54"/>
                <a:gd name="T1" fmla="*/ 0 h 144"/>
                <a:gd name="T2" fmla="*/ 54 w 54"/>
                <a:gd name="T3" fmla="*/ 108 h 144"/>
                <a:gd name="T4" fmla="*/ 0 w 54"/>
                <a:gd name="T5" fmla="*/ 144 h 144"/>
                <a:gd name="T6" fmla="*/ 0 60000 65536"/>
                <a:gd name="T7" fmla="*/ 0 60000 65536"/>
                <a:gd name="T8" fmla="*/ 0 60000 65536"/>
                <a:gd name="T9" fmla="*/ 0 w 54"/>
                <a:gd name="T10" fmla="*/ 0 h 144"/>
                <a:gd name="T11" fmla="*/ 54 w 54"/>
                <a:gd name="T12" fmla="*/ 144 h 144"/>
              </a:gdLst>
              <a:ahLst/>
              <a:cxnLst>
                <a:cxn ang="T6">
                  <a:pos x="T0" y="T1"/>
                </a:cxn>
                <a:cxn ang="T7">
                  <a:pos x="T2" y="T3"/>
                </a:cxn>
                <a:cxn ang="T8">
                  <a:pos x="T4" y="T5"/>
                </a:cxn>
              </a:cxnLst>
              <a:rect l="T9" t="T10" r="T11" b="T12"/>
              <a:pathLst>
                <a:path w="54" h="144">
                  <a:moveTo>
                    <a:pt x="48" y="0"/>
                  </a:moveTo>
                  <a:lnTo>
                    <a:pt x="54" y="108"/>
                  </a:lnTo>
                  <a:lnTo>
                    <a:pt x="0"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65"/>
          <p:cNvGrpSpPr>
            <a:grpSpLocks/>
          </p:cNvGrpSpPr>
          <p:nvPr/>
        </p:nvGrpSpPr>
        <p:grpSpPr bwMode="auto">
          <a:xfrm>
            <a:off x="6858000" y="4800600"/>
            <a:ext cx="585788" cy="600075"/>
            <a:chOff x="4320" y="3024"/>
            <a:chExt cx="369" cy="378"/>
          </a:xfrm>
        </p:grpSpPr>
        <p:sp>
          <p:nvSpPr>
            <p:cNvPr id="26671" name="Freeform 43"/>
            <p:cNvSpPr>
              <a:spLocks/>
            </p:cNvSpPr>
            <p:nvPr/>
          </p:nvSpPr>
          <p:spPr bwMode="auto">
            <a:xfrm>
              <a:off x="4416" y="3297"/>
              <a:ext cx="162" cy="105"/>
            </a:xfrm>
            <a:custGeom>
              <a:avLst/>
              <a:gdLst>
                <a:gd name="T0" fmla="*/ 0 w 162"/>
                <a:gd name="T1" fmla="*/ 15 h 105"/>
                <a:gd name="T2" fmla="*/ 126 w 162"/>
                <a:gd name="T3" fmla="*/ 15 h 105"/>
                <a:gd name="T4" fmla="*/ 162 w 162"/>
                <a:gd name="T5" fmla="*/ 105 h 105"/>
                <a:gd name="T6" fmla="*/ 0 60000 65536"/>
                <a:gd name="T7" fmla="*/ 0 60000 65536"/>
                <a:gd name="T8" fmla="*/ 0 60000 65536"/>
                <a:gd name="T9" fmla="*/ 0 w 162"/>
                <a:gd name="T10" fmla="*/ 0 h 105"/>
                <a:gd name="T11" fmla="*/ 162 w 162"/>
                <a:gd name="T12" fmla="*/ 105 h 105"/>
              </a:gdLst>
              <a:ahLst/>
              <a:cxnLst>
                <a:cxn ang="T6">
                  <a:pos x="T0" y="T1"/>
                </a:cxn>
                <a:cxn ang="T7">
                  <a:pos x="T2" y="T3"/>
                </a:cxn>
                <a:cxn ang="T8">
                  <a:pos x="T4" y="T5"/>
                </a:cxn>
              </a:cxnLst>
              <a:rect l="T9" t="T10" r="T11" b="T12"/>
              <a:pathLst>
                <a:path w="162" h="105">
                  <a:moveTo>
                    <a:pt x="0" y="15"/>
                  </a:moveTo>
                  <a:cubicBezTo>
                    <a:pt x="21" y="15"/>
                    <a:pt x="99" y="0"/>
                    <a:pt x="126" y="15"/>
                  </a:cubicBezTo>
                  <a:cubicBezTo>
                    <a:pt x="153" y="30"/>
                    <a:pt x="154" y="86"/>
                    <a:pt x="162" y="105"/>
                  </a:cubicBez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2" name="Text Box 44"/>
            <p:cNvSpPr txBox="1">
              <a:spLocks noChangeArrowheads="1"/>
            </p:cNvSpPr>
            <p:nvPr/>
          </p:nvSpPr>
          <p:spPr bwMode="auto">
            <a:xfrm>
              <a:off x="4320" y="3024"/>
              <a:ext cx="3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i="1">
                  <a:solidFill>
                    <a:schemeClr val="accent2"/>
                  </a:solidFill>
                </a:rPr>
                <a:t>α</a:t>
              </a:r>
            </a:p>
          </p:txBody>
        </p:sp>
      </p:grpSp>
      <p:graphicFrame>
        <p:nvGraphicFramePr>
          <p:cNvPr id="22573" name="Object 45"/>
          <p:cNvGraphicFramePr>
            <a:graphicFrameLocks noChangeAspect="1"/>
          </p:cNvGraphicFramePr>
          <p:nvPr/>
        </p:nvGraphicFramePr>
        <p:xfrm>
          <a:off x="990600" y="2657475"/>
          <a:ext cx="3048000" cy="536575"/>
        </p:xfrm>
        <a:graphic>
          <a:graphicData uri="http://schemas.openxmlformats.org/presentationml/2006/ole">
            <mc:AlternateContent xmlns:mc="http://schemas.openxmlformats.org/markup-compatibility/2006">
              <mc:Choice xmlns:v="urn:schemas-microsoft-com:vml" Requires="v">
                <p:oleObj name="公式" r:id="rId7" imgW="1218671" imgH="215806" progId="Equation.3">
                  <p:embed/>
                </p:oleObj>
              </mc:Choice>
              <mc:Fallback>
                <p:oleObj name="公式" r:id="rId7" imgW="1218671" imgH="215806"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657475"/>
                        <a:ext cx="3048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4" name="Object 46"/>
          <p:cNvGraphicFramePr>
            <a:graphicFrameLocks noChangeAspect="1"/>
          </p:cNvGraphicFramePr>
          <p:nvPr/>
        </p:nvGraphicFramePr>
        <p:xfrm>
          <a:off x="3952875" y="2678113"/>
          <a:ext cx="2219325" cy="506412"/>
        </p:xfrm>
        <a:graphic>
          <a:graphicData uri="http://schemas.openxmlformats.org/presentationml/2006/ole">
            <mc:AlternateContent xmlns:mc="http://schemas.openxmlformats.org/markup-compatibility/2006">
              <mc:Choice xmlns:v="urn:schemas-microsoft-com:vml" Requires="v">
                <p:oleObj name="公式" r:id="rId9" imgW="939392" imgH="215806" progId="Equation.3">
                  <p:embed/>
                </p:oleObj>
              </mc:Choice>
              <mc:Fallback>
                <p:oleObj name="公式" r:id="rId9" imgW="939392" imgH="215806"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75" y="2678113"/>
                        <a:ext cx="221932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5" name="Object 47"/>
          <p:cNvGraphicFramePr>
            <a:graphicFrameLocks noChangeAspect="1"/>
          </p:cNvGraphicFramePr>
          <p:nvPr/>
        </p:nvGraphicFramePr>
        <p:xfrm>
          <a:off x="990600" y="3241675"/>
          <a:ext cx="3733800" cy="581025"/>
        </p:xfrm>
        <a:graphic>
          <a:graphicData uri="http://schemas.openxmlformats.org/presentationml/2006/ole">
            <mc:AlternateContent xmlns:mc="http://schemas.openxmlformats.org/markup-compatibility/2006">
              <mc:Choice xmlns:v="urn:schemas-microsoft-com:vml" Requires="v">
                <p:oleObj name="公式" r:id="rId11" imgW="1536700" imgH="241300" progId="Equation.3">
                  <p:embed/>
                </p:oleObj>
              </mc:Choice>
              <mc:Fallback>
                <p:oleObj name="公式" r:id="rId11" imgW="1536700" imgH="241300" progId="Equation.3">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3241675"/>
                        <a:ext cx="3733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6" name="Object 48"/>
          <p:cNvGraphicFramePr>
            <a:graphicFrameLocks noChangeAspect="1"/>
          </p:cNvGraphicFramePr>
          <p:nvPr/>
        </p:nvGraphicFramePr>
        <p:xfrm>
          <a:off x="1595438" y="3827463"/>
          <a:ext cx="2824162" cy="533400"/>
        </p:xfrm>
        <a:graphic>
          <a:graphicData uri="http://schemas.openxmlformats.org/presentationml/2006/ole">
            <mc:AlternateContent xmlns:mc="http://schemas.openxmlformats.org/markup-compatibility/2006">
              <mc:Choice xmlns:v="urn:schemas-microsoft-com:vml" Requires="v">
                <p:oleObj name="公式" r:id="rId13" imgW="1282700" imgH="241300" progId="Equation.3">
                  <p:embed/>
                </p:oleObj>
              </mc:Choice>
              <mc:Fallback>
                <p:oleObj name="公式" r:id="rId13" imgW="1282700" imgH="241300"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5438" y="3827463"/>
                        <a:ext cx="28241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7" name="Text Box 49"/>
          <p:cNvSpPr txBox="1">
            <a:spLocks noChangeArrowheads="1"/>
          </p:cNvSpPr>
          <p:nvPr/>
        </p:nvSpPr>
        <p:spPr bwMode="auto">
          <a:xfrm>
            <a:off x="288925" y="4405313"/>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2)</a:t>
            </a:r>
          </a:p>
        </p:txBody>
      </p:sp>
      <p:graphicFrame>
        <p:nvGraphicFramePr>
          <p:cNvPr id="22578" name="Object 50"/>
          <p:cNvGraphicFramePr>
            <a:graphicFrameLocks noChangeAspect="1"/>
          </p:cNvGraphicFramePr>
          <p:nvPr/>
        </p:nvGraphicFramePr>
        <p:xfrm>
          <a:off x="990600" y="4389438"/>
          <a:ext cx="2286000" cy="511175"/>
        </p:xfrm>
        <a:graphic>
          <a:graphicData uri="http://schemas.openxmlformats.org/presentationml/2006/ole">
            <mc:AlternateContent xmlns:mc="http://schemas.openxmlformats.org/markup-compatibility/2006">
              <mc:Choice xmlns:v="urn:schemas-microsoft-com:vml" Requires="v">
                <p:oleObj name="公式" r:id="rId15" imgW="990170" imgH="241195" progId="Equation.3">
                  <p:embed/>
                </p:oleObj>
              </mc:Choice>
              <mc:Fallback>
                <p:oleObj name="公式" r:id="rId15" imgW="990170" imgH="241195"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4389438"/>
                        <a:ext cx="22860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0" name="Object 52"/>
          <p:cNvGraphicFramePr>
            <a:graphicFrameLocks noChangeAspect="1"/>
          </p:cNvGraphicFramePr>
          <p:nvPr/>
        </p:nvGraphicFramePr>
        <p:xfrm>
          <a:off x="8153400" y="3733800"/>
          <a:ext cx="342900" cy="520700"/>
        </p:xfrm>
        <a:graphic>
          <a:graphicData uri="http://schemas.openxmlformats.org/presentationml/2006/ole">
            <mc:AlternateContent xmlns:mc="http://schemas.openxmlformats.org/markup-compatibility/2006">
              <mc:Choice xmlns:v="urn:schemas-microsoft-com:vml" Requires="v">
                <p:oleObj name="公式" r:id="rId17" imgW="126890" imgH="190335" progId="Equation.3">
                  <p:embed/>
                </p:oleObj>
              </mc:Choice>
              <mc:Fallback>
                <p:oleObj name="公式" r:id="rId17" imgW="126890" imgH="190335" progId="Equation.3">
                  <p:embed/>
                  <p:pic>
                    <p:nvPicPr>
                      <p:cNvPr id="0" name="Object 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53400" y="3733800"/>
                        <a:ext cx="3429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68"/>
          <p:cNvGrpSpPr>
            <a:grpSpLocks/>
          </p:cNvGrpSpPr>
          <p:nvPr/>
        </p:nvGrpSpPr>
        <p:grpSpPr bwMode="auto">
          <a:xfrm>
            <a:off x="7162800" y="4286250"/>
            <a:ext cx="1219200" cy="1143000"/>
            <a:chOff x="4512" y="2700"/>
            <a:chExt cx="768" cy="720"/>
          </a:xfrm>
        </p:grpSpPr>
        <p:sp>
          <p:nvSpPr>
            <p:cNvPr id="26667" name="Freeform 51"/>
            <p:cNvSpPr>
              <a:spLocks/>
            </p:cNvSpPr>
            <p:nvPr/>
          </p:nvSpPr>
          <p:spPr bwMode="auto">
            <a:xfrm>
              <a:off x="4512" y="2700"/>
              <a:ext cx="768" cy="708"/>
            </a:xfrm>
            <a:custGeom>
              <a:avLst/>
              <a:gdLst>
                <a:gd name="T0" fmla="*/ 0 w 768"/>
                <a:gd name="T1" fmla="*/ 708 h 708"/>
                <a:gd name="T2" fmla="*/ 768 w 768"/>
                <a:gd name="T3" fmla="*/ 0 h 708"/>
                <a:gd name="T4" fmla="*/ 0 60000 65536"/>
                <a:gd name="T5" fmla="*/ 0 60000 65536"/>
                <a:gd name="T6" fmla="*/ 0 w 768"/>
                <a:gd name="T7" fmla="*/ 0 h 708"/>
                <a:gd name="T8" fmla="*/ 768 w 768"/>
                <a:gd name="T9" fmla="*/ 708 h 708"/>
              </a:gdLst>
              <a:ahLst/>
              <a:cxnLst>
                <a:cxn ang="T4">
                  <a:pos x="T0" y="T1"/>
                </a:cxn>
                <a:cxn ang="T5">
                  <a:pos x="T2" y="T3"/>
                </a:cxn>
              </a:cxnLst>
              <a:rect l="T6" t="T7" r="T8" b="T9"/>
              <a:pathLst>
                <a:path w="768" h="708">
                  <a:moveTo>
                    <a:pt x="0" y="708"/>
                  </a:moveTo>
                  <a:lnTo>
                    <a:pt x="768" y="0"/>
                  </a:lnTo>
                </a:path>
              </a:pathLst>
            </a:custGeom>
            <a:noFill/>
            <a:ln w="762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8" name="Freeform 53"/>
            <p:cNvSpPr>
              <a:spLocks/>
            </p:cNvSpPr>
            <p:nvPr/>
          </p:nvSpPr>
          <p:spPr bwMode="auto">
            <a:xfrm>
              <a:off x="4704" y="3264"/>
              <a:ext cx="36" cy="144"/>
            </a:xfrm>
            <a:custGeom>
              <a:avLst/>
              <a:gdLst>
                <a:gd name="T0" fmla="*/ 0 w 36"/>
                <a:gd name="T1" fmla="*/ 0 h 144"/>
                <a:gd name="T2" fmla="*/ 32 w 36"/>
                <a:gd name="T3" fmla="*/ 36 h 144"/>
                <a:gd name="T4" fmla="*/ 36 w 36"/>
                <a:gd name="T5" fmla="*/ 96 h 144"/>
                <a:gd name="T6" fmla="*/ 1 w 36"/>
                <a:gd name="T7" fmla="*/ 144 h 144"/>
                <a:gd name="T8" fmla="*/ 0 60000 65536"/>
                <a:gd name="T9" fmla="*/ 0 60000 65536"/>
                <a:gd name="T10" fmla="*/ 0 60000 65536"/>
                <a:gd name="T11" fmla="*/ 0 60000 65536"/>
                <a:gd name="T12" fmla="*/ 0 w 36"/>
                <a:gd name="T13" fmla="*/ 0 h 144"/>
                <a:gd name="T14" fmla="*/ 36 w 36"/>
                <a:gd name="T15" fmla="*/ 144 h 144"/>
              </a:gdLst>
              <a:ahLst/>
              <a:cxnLst>
                <a:cxn ang="T8">
                  <a:pos x="T0" y="T1"/>
                </a:cxn>
                <a:cxn ang="T9">
                  <a:pos x="T2" y="T3"/>
                </a:cxn>
                <a:cxn ang="T10">
                  <a:pos x="T4" y="T5"/>
                </a:cxn>
                <a:cxn ang="T11">
                  <a:pos x="T6" y="T7"/>
                </a:cxn>
              </a:cxnLst>
              <a:rect l="T12" t="T13" r="T14" b="T15"/>
              <a:pathLst>
                <a:path w="36" h="144">
                  <a:moveTo>
                    <a:pt x="0" y="0"/>
                  </a:moveTo>
                  <a:lnTo>
                    <a:pt x="32" y="36"/>
                  </a:lnTo>
                  <a:lnTo>
                    <a:pt x="36" y="96"/>
                  </a:lnTo>
                  <a:lnTo>
                    <a:pt x="1" y="144"/>
                  </a:ln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9" name="Freeform 54"/>
            <p:cNvSpPr>
              <a:spLocks/>
            </p:cNvSpPr>
            <p:nvPr/>
          </p:nvSpPr>
          <p:spPr bwMode="auto">
            <a:xfrm>
              <a:off x="4772" y="3208"/>
              <a:ext cx="52" cy="212"/>
            </a:xfrm>
            <a:custGeom>
              <a:avLst/>
              <a:gdLst>
                <a:gd name="T0" fmla="*/ 0 w 52"/>
                <a:gd name="T1" fmla="*/ 0 h 212"/>
                <a:gd name="T2" fmla="*/ 36 w 52"/>
                <a:gd name="T3" fmla="*/ 60 h 212"/>
                <a:gd name="T4" fmla="*/ 52 w 52"/>
                <a:gd name="T5" fmla="*/ 132 h 212"/>
                <a:gd name="T6" fmla="*/ 33 w 52"/>
                <a:gd name="T7" fmla="*/ 212 h 212"/>
                <a:gd name="T8" fmla="*/ 0 60000 65536"/>
                <a:gd name="T9" fmla="*/ 0 60000 65536"/>
                <a:gd name="T10" fmla="*/ 0 60000 65536"/>
                <a:gd name="T11" fmla="*/ 0 60000 65536"/>
                <a:gd name="T12" fmla="*/ 0 w 52"/>
                <a:gd name="T13" fmla="*/ 0 h 212"/>
                <a:gd name="T14" fmla="*/ 52 w 52"/>
                <a:gd name="T15" fmla="*/ 212 h 212"/>
              </a:gdLst>
              <a:ahLst/>
              <a:cxnLst>
                <a:cxn ang="T8">
                  <a:pos x="T0" y="T1"/>
                </a:cxn>
                <a:cxn ang="T9">
                  <a:pos x="T2" y="T3"/>
                </a:cxn>
                <a:cxn ang="T10">
                  <a:pos x="T4" y="T5"/>
                </a:cxn>
                <a:cxn ang="T11">
                  <a:pos x="T6" y="T7"/>
                </a:cxn>
              </a:cxnLst>
              <a:rect l="T12" t="T13" r="T14" b="T15"/>
              <a:pathLst>
                <a:path w="52" h="212">
                  <a:moveTo>
                    <a:pt x="0" y="0"/>
                  </a:moveTo>
                  <a:lnTo>
                    <a:pt x="36" y="60"/>
                  </a:lnTo>
                  <a:lnTo>
                    <a:pt x="52" y="132"/>
                  </a:lnTo>
                  <a:lnTo>
                    <a:pt x="33" y="212"/>
                  </a:ln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0" name="Text Box 55"/>
            <p:cNvSpPr txBox="1">
              <a:spLocks noChangeArrowheads="1"/>
            </p:cNvSpPr>
            <p:nvPr/>
          </p:nvSpPr>
          <p:spPr bwMode="auto">
            <a:xfrm>
              <a:off x="4790" y="2928"/>
              <a:ext cx="3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zh-CN" sz="4000" i="1">
                  <a:solidFill>
                    <a:schemeClr val="accent2"/>
                  </a:solidFill>
                  <a:sym typeface="Symbol" pitchFamily="18" charset="2"/>
                </a:rPr>
                <a:t></a:t>
              </a:r>
              <a:endParaRPr lang="en-US" altLang="zh-CN" sz="4000" i="1">
                <a:solidFill>
                  <a:schemeClr val="accent2"/>
                </a:solidFill>
              </a:endParaRPr>
            </a:p>
          </p:txBody>
        </p:sp>
      </p:grpSp>
      <p:graphicFrame>
        <p:nvGraphicFramePr>
          <p:cNvPr id="22584" name="Object 56"/>
          <p:cNvGraphicFramePr>
            <a:graphicFrameLocks noChangeAspect="1"/>
          </p:cNvGraphicFramePr>
          <p:nvPr/>
        </p:nvGraphicFramePr>
        <p:xfrm>
          <a:off x="3306763" y="4384675"/>
          <a:ext cx="1570037" cy="555625"/>
        </p:xfrm>
        <a:graphic>
          <a:graphicData uri="http://schemas.openxmlformats.org/presentationml/2006/ole">
            <mc:AlternateContent xmlns:mc="http://schemas.openxmlformats.org/markup-compatibility/2006">
              <mc:Choice xmlns:v="urn:schemas-microsoft-com:vml" Requires="v">
                <p:oleObj name="公式" r:id="rId19" imgW="571252" imgH="203112" progId="Equation.3">
                  <p:embed/>
                </p:oleObj>
              </mc:Choice>
              <mc:Fallback>
                <p:oleObj name="公式" r:id="rId19" imgW="571252" imgH="203112" progId="Equation.3">
                  <p:embed/>
                  <p:pic>
                    <p:nvPicPr>
                      <p:cNvPr id="0" name="Object 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6763" y="4384675"/>
                        <a:ext cx="157003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5" name="Object 57"/>
          <p:cNvGraphicFramePr>
            <a:graphicFrameLocks noChangeAspect="1"/>
          </p:cNvGraphicFramePr>
          <p:nvPr/>
        </p:nvGraphicFramePr>
        <p:xfrm>
          <a:off x="668338" y="4933950"/>
          <a:ext cx="2151062" cy="485775"/>
        </p:xfrm>
        <a:graphic>
          <a:graphicData uri="http://schemas.openxmlformats.org/presentationml/2006/ole">
            <mc:AlternateContent xmlns:mc="http://schemas.openxmlformats.org/markup-compatibility/2006">
              <mc:Choice xmlns:v="urn:schemas-microsoft-com:vml" Requires="v">
                <p:oleObj name="公式" r:id="rId21" imgW="914003" imgH="215806" progId="Equation.3">
                  <p:embed/>
                </p:oleObj>
              </mc:Choice>
              <mc:Fallback>
                <p:oleObj name="公式" r:id="rId21" imgW="914003" imgH="215806" progId="Equation.3">
                  <p:embed/>
                  <p:pic>
                    <p:nvPicPr>
                      <p:cNvPr id="0" name="Object 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8338" y="4933950"/>
                        <a:ext cx="2151062"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6" name="Object 58"/>
          <p:cNvGraphicFramePr>
            <a:graphicFrameLocks noChangeAspect="1"/>
          </p:cNvGraphicFramePr>
          <p:nvPr/>
        </p:nvGraphicFramePr>
        <p:xfrm>
          <a:off x="2819400" y="4918075"/>
          <a:ext cx="2366963" cy="527050"/>
        </p:xfrm>
        <a:graphic>
          <a:graphicData uri="http://schemas.openxmlformats.org/presentationml/2006/ole">
            <mc:AlternateContent xmlns:mc="http://schemas.openxmlformats.org/markup-compatibility/2006">
              <mc:Choice xmlns:v="urn:schemas-microsoft-com:vml" Requires="v">
                <p:oleObj name="公式" r:id="rId23" imgW="926698" imgH="215806" progId="Equation.3">
                  <p:embed/>
                </p:oleObj>
              </mc:Choice>
              <mc:Fallback>
                <p:oleObj name="公式" r:id="rId23" imgW="926698" imgH="215806" progId="Equation.3">
                  <p:embed/>
                  <p:pic>
                    <p:nvPicPr>
                      <p:cNvPr id="0" name="Object 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19400" y="4918075"/>
                        <a:ext cx="236696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7" name="Object 59"/>
          <p:cNvGraphicFramePr>
            <a:graphicFrameLocks noChangeAspect="1"/>
          </p:cNvGraphicFramePr>
          <p:nvPr/>
        </p:nvGraphicFramePr>
        <p:xfrm>
          <a:off x="741363" y="5541963"/>
          <a:ext cx="2687637" cy="479425"/>
        </p:xfrm>
        <a:graphic>
          <a:graphicData uri="http://schemas.openxmlformats.org/presentationml/2006/ole">
            <mc:AlternateContent xmlns:mc="http://schemas.openxmlformats.org/markup-compatibility/2006">
              <mc:Choice xmlns:v="urn:schemas-microsoft-com:vml" Requires="v">
                <p:oleObj name="公式" r:id="rId25" imgW="1371600" imgH="279400" progId="Equation.3">
                  <p:embed/>
                </p:oleObj>
              </mc:Choice>
              <mc:Fallback>
                <p:oleObj name="公式" r:id="rId25" imgW="1371600" imgH="279400" progId="Equation.3">
                  <p:embed/>
                  <p:pic>
                    <p:nvPicPr>
                      <p:cNvPr id="0" name="Object 5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1363" y="5541963"/>
                        <a:ext cx="26876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8" name="Object 60"/>
          <p:cNvGraphicFramePr>
            <a:graphicFrameLocks noChangeAspect="1"/>
          </p:cNvGraphicFramePr>
          <p:nvPr/>
        </p:nvGraphicFramePr>
        <p:xfrm>
          <a:off x="879475" y="6181725"/>
          <a:ext cx="2643188" cy="433388"/>
        </p:xfrm>
        <a:graphic>
          <a:graphicData uri="http://schemas.openxmlformats.org/presentationml/2006/ole">
            <mc:AlternateContent xmlns:mc="http://schemas.openxmlformats.org/markup-compatibility/2006">
              <mc:Choice xmlns:v="urn:schemas-microsoft-com:vml" Requires="v">
                <p:oleObj name="公式" r:id="rId27" imgW="1117115" imgH="215806" progId="Equation.3">
                  <p:embed/>
                </p:oleObj>
              </mc:Choice>
              <mc:Fallback>
                <p:oleObj name="公式" r:id="rId27" imgW="1117115" imgH="215806" progId="Equation.3">
                  <p:embed/>
                  <p:pic>
                    <p:nvPicPr>
                      <p:cNvPr id="0" name="Object 6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79475" y="6181725"/>
                        <a:ext cx="264318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Freeform 16"/>
          <p:cNvSpPr>
            <a:spLocks/>
          </p:cNvSpPr>
          <p:nvPr/>
        </p:nvSpPr>
        <p:spPr bwMode="auto">
          <a:xfrm>
            <a:off x="6858000" y="3200400"/>
            <a:ext cx="76200" cy="152400"/>
          </a:xfrm>
          <a:custGeom>
            <a:avLst/>
            <a:gdLst>
              <a:gd name="T0" fmla="*/ 2147483647 w 48"/>
              <a:gd name="T1" fmla="*/ 0 h 96"/>
              <a:gd name="T2" fmla="*/ 2147483647 w 48"/>
              <a:gd name="T3" fmla="*/ 2147483647 h 96"/>
              <a:gd name="T4" fmla="*/ 0 w 48"/>
              <a:gd name="T5" fmla="*/ 2147483647 h 96"/>
              <a:gd name="T6" fmla="*/ 0 60000 65536"/>
              <a:gd name="T7" fmla="*/ 0 60000 65536"/>
              <a:gd name="T8" fmla="*/ 0 60000 65536"/>
              <a:gd name="T9" fmla="*/ 0 w 48"/>
              <a:gd name="T10" fmla="*/ 0 h 96"/>
              <a:gd name="T11" fmla="*/ 48 w 48"/>
              <a:gd name="T12" fmla="*/ 96 h 96"/>
            </a:gdLst>
            <a:ahLst/>
            <a:cxnLst>
              <a:cxn ang="T6">
                <a:pos x="T0" y="T1"/>
              </a:cxn>
              <a:cxn ang="T7">
                <a:pos x="T2" y="T3"/>
              </a:cxn>
              <a:cxn ang="T8">
                <a:pos x="T4" y="T5"/>
              </a:cxn>
            </a:cxnLst>
            <a:rect l="T9" t="T10" r="T11" b="T12"/>
            <a:pathLst>
              <a:path w="48" h="96">
                <a:moveTo>
                  <a:pt x="48" y="0"/>
                </a:moveTo>
                <a:lnTo>
                  <a:pt x="28" y="68"/>
                </a:lnTo>
                <a:lnTo>
                  <a:pt x="0"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45" name="Text Box 17"/>
          <p:cNvSpPr txBox="1">
            <a:spLocks noChangeArrowheads="1"/>
          </p:cNvSpPr>
          <p:nvPr/>
        </p:nvSpPr>
        <p:spPr bwMode="auto">
          <a:xfrm>
            <a:off x="6918325" y="3124200"/>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sym typeface="Symbol" pitchFamily="18" charset="2"/>
              </a:rPr>
              <a:t></a:t>
            </a:r>
            <a:endParaRPr lang="en-US" altLang="zh-CN" sz="2400">
              <a:solidFill>
                <a:schemeClr val="accent2"/>
              </a:solidFill>
            </a:endParaRPr>
          </a:p>
        </p:txBody>
      </p:sp>
      <p:sp>
        <p:nvSpPr>
          <p:cNvPr id="22548" name="Freeform 20"/>
          <p:cNvSpPr>
            <a:spLocks/>
          </p:cNvSpPr>
          <p:nvPr/>
        </p:nvSpPr>
        <p:spPr bwMode="auto">
          <a:xfrm>
            <a:off x="7058025" y="1751013"/>
            <a:ext cx="1019175" cy="3175"/>
          </a:xfrm>
          <a:custGeom>
            <a:avLst/>
            <a:gdLst>
              <a:gd name="T0" fmla="*/ 0 w 642"/>
              <a:gd name="T1" fmla="*/ 0 h 2"/>
              <a:gd name="T2" fmla="*/ 2147483647 w 642"/>
              <a:gd name="T3" fmla="*/ 2147483647 h 2"/>
              <a:gd name="T4" fmla="*/ 0 60000 65536"/>
              <a:gd name="T5" fmla="*/ 0 60000 65536"/>
              <a:gd name="T6" fmla="*/ 0 w 642"/>
              <a:gd name="T7" fmla="*/ 0 h 2"/>
              <a:gd name="T8" fmla="*/ 642 w 642"/>
              <a:gd name="T9" fmla="*/ 2 h 2"/>
            </a:gdLst>
            <a:ahLst/>
            <a:cxnLst>
              <a:cxn ang="T4">
                <a:pos x="T0" y="T1"/>
              </a:cxn>
              <a:cxn ang="T5">
                <a:pos x="T2" y="T3"/>
              </a:cxn>
            </a:cxnLst>
            <a:rect l="T6" t="T7" r="T8" b="T9"/>
            <a:pathLst>
              <a:path w="642" h="2">
                <a:moveTo>
                  <a:pt x="0" y="0"/>
                </a:moveTo>
                <a:lnTo>
                  <a:pt x="642" y="2"/>
                </a:ln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2549" name="Object 21"/>
          <p:cNvGraphicFramePr>
            <a:graphicFrameLocks noChangeAspect="1"/>
          </p:cNvGraphicFramePr>
          <p:nvPr/>
        </p:nvGraphicFramePr>
        <p:xfrm>
          <a:off x="7966075" y="1495425"/>
          <a:ext cx="492125" cy="561975"/>
        </p:xfrm>
        <a:graphic>
          <a:graphicData uri="http://schemas.openxmlformats.org/presentationml/2006/ole">
            <mc:AlternateContent xmlns:mc="http://schemas.openxmlformats.org/markup-compatibility/2006">
              <mc:Choice xmlns:v="urn:schemas-microsoft-com:vml" Requires="v">
                <p:oleObj name="公式" r:id="rId29" imgW="177569" imgH="202936" progId="Equation.3">
                  <p:embed/>
                </p:oleObj>
              </mc:Choice>
              <mc:Fallback>
                <p:oleObj name="公式" r:id="rId29" imgW="177569" imgH="202936" progId="Equation.3">
                  <p:embed/>
                  <p:pic>
                    <p:nvPicPr>
                      <p:cNvPr id="0" name="Object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966075" y="1495425"/>
                        <a:ext cx="49212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75"/>
          <p:cNvGrpSpPr>
            <a:grpSpLocks/>
          </p:cNvGrpSpPr>
          <p:nvPr/>
        </p:nvGrpSpPr>
        <p:grpSpPr bwMode="auto">
          <a:xfrm>
            <a:off x="5759450" y="1219200"/>
            <a:ext cx="3001963" cy="3352800"/>
            <a:chOff x="3628" y="768"/>
            <a:chExt cx="1891" cy="2112"/>
          </a:xfrm>
        </p:grpSpPr>
        <p:sp>
          <p:nvSpPr>
            <p:cNvPr id="26654" name="Text Box 15"/>
            <p:cNvSpPr txBox="1">
              <a:spLocks noChangeArrowheads="1"/>
            </p:cNvSpPr>
            <p:nvPr/>
          </p:nvSpPr>
          <p:spPr bwMode="auto">
            <a:xfrm>
              <a:off x="4652" y="24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B</a:t>
              </a:r>
            </a:p>
          </p:txBody>
        </p:sp>
        <p:sp>
          <p:nvSpPr>
            <p:cNvPr id="26655" name="Line 3"/>
            <p:cNvSpPr>
              <a:spLocks noChangeShapeType="1"/>
            </p:cNvSpPr>
            <p:nvPr/>
          </p:nvSpPr>
          <p:spPr bwMode="auto">
            <a:xfrm>
              <a:off x="4224" y="960"/>
              <a:ext cx="0" cy="1056"/>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4"/>
            <p:cNvSpPr>
              <a:spLocks noChangeShapeType="1"/>
            </p:cNvSpPr>
            <p:nvPr/>
          </p:nvSpPr>
          <p:spPr bwMode="auto">
            <a:xfrm>
              <a:off x="4224" y="2016"/>
              <a:ext cx="1056"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Freeform 6"/>
            <p:cNvSpPr>
              <a:spLocks/>
            </p:cNvSpPr>
            <p:nvPr/>
          </p:nvSpPr>
          <p:spPr bwMode="auto">
            <a:xfrm>
              <a:off x="3744" y="2010"/>
              <a:ext cx="480" cy="630"/>
            </a:xfrm>
            <a:custGeom>
              <a:avLst/>
              <a:gdLst>
                <a:gd name="T0" fmla="*/ 480 w 480"/>
                <a:gd name="T1" fmla="*/ 0 h 630"/>
                <a:gd name="T2" fmla="*/ 0 w 480"/>
                <a:gd name="T3" fmla="*/ 630 h 630"/>
                <a:gd name="T4" fmla="*/ 0 60000 65536"/>
                <a:gd name="T5" fmla="*/ 0 60000 65536"/>
                <a:gd name="T6" fmla="*/ 0 w 480"/>
                <a:gd name="T7" fmla="*/ 0 h 630"/>
                <a:gd name="T8" fmla="*/ 480 w 480"/>
                <a:gd name="T9" fmla="*/ 630 h 630"/>
              </a:gdLst>
              <a:ahLst/>
              <a:cxnLst>
                <a:cxn ang="T4">
                  <a:pos x="T0" y="T1"/>
                </a:cxn>
                <a:cxn ang="T5">
                  <a:pos x="T2" y="T3"/>
                </a:cxn>
              </a:cxnLst>
              <a:rect l="T6" t="T7" r="T8" b="T9"/>
              <a:pathLst>
                <a:path w="480" h="630">
                  <a:moveTo>
                    <a:pt x="480" y="0"/>
                  </a:moveTo>
                  <a:lnTo>
                    <a:pt x="0" y="630"/>
                  </a:ln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8" name="Text Box 7"/>
            <p:cNvSpPr txBox="1">
              <a:spLocks noChangeArrowheads="1"/>
            </p:cNvSpPr>
            <p:nvPr/>
          </p:nvSpPr>
          <p:spPr bwMode="auto">
            <a:xfrm>
              <a:off x="3628" y="25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x</a:t>
              </a:r>
            </a:p>
          </p:txBody>
        </p:sp>
        <p:sp>
          <p:nvSpPr>
            <p:cNvPr id="26659" name="Text Box 8"/>
            <p:cNvSpPr txBox="1">
              <a:spLocks noChangeArrowheads="1"/>
            </p:cNvSpPr>
            <p:nvPr/>
          </p:nvSpPr>
          <p:spPr bwMode="auto">
            <a:xfrm>
              <a:off x="5318" y="182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y</a:t>
              </a:r>
            </a:p>
          </p:txBody>
        </p:sp>
        <p:sp>
          <p:nvSpPr>
            <p:cNvPr id="26660" name="Text Box 9"/>
            <p:cNvSpPr txBox="1">
              <a:spLocks noChangeArrowheads="1"/>
            </p:cNvSpPr>
            <p:nvPr/>
          </p:nvSpPr>
          <p:spPr bwMode="auto">
            <a:xfrm>
              <a:off x="4224" y="76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z</a:t>
              </a:r>
            </a:p>
          </p:txBody>
        </p:sp>
        <p:sp>
          <p:nvSpPr>
            <p:cNvPr id="26661" name="Text Box 10"/>
            <p:cNvSpPr txBox="1">
              <a:spLocks noChangeArrowheads="1"/>
            </p:cNvSpPr>
            <p:nvPr/>
          </p:nvSpPr>
          <p:spPr bwMode="auto">
            <a:xfrm>
              <a:off x="3984" y="18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O</a:t>
              </a:r>
            </a:p>
          </p:txBody>
        </p:sp>
        <p:sp>
          <p:nvSpPr>
            <p:cNvPr id="26662" name="Freeform 13"/>
            <p:cNvSpPr>
              <a:spLocks/>
            </p:cNvSpPr>
            <p:nvPr/>
          </p:nvSpPr>
          <p:spPr bwMode="auto">
            <a:xfrm>
              <a:off x="4230" y="1314"/>
              <a:ext cx="403" cy="1258"/>
            </a:xfrm>
            <a:custGeom>
              <a:avLst/>
              <a:gdLst>
                <a:gd name="T0" fmla="*/ 0 w 403"/>
                <a:gd name="T1" fmla="*/ 0 h 1258"/>
                <a:gd name="T2" fmla="*/ 238 w 403"/>
                <a:gd name="T3" fmla="*/ 354 h 1258"/>
                <a:gd name="T4" fmla="*/ 358 w 403"/>
                <a:gd name="T5" fmla="*/ 722 h 1258"/>
                <a:gd name="T6" fmla="*/ 396 w 403"/>
                <a:gd name="T7" fmla="*/ 1182 h 1258"/>
                <a:gd name="T8" fmla="*/ 402 w 403"/>
                <a:gd name="T9" fmla="*/ 1176 h 1258"/>
                <a:gd name="T10" fmla="*/ 0 60000 65536"/>
                <a:gd name="T11" fmla="*/ 0 60000 65536"/>
                <a:gd name="T12" fmla="*/ 0 60000 65536"/>
                <a:gd name="T13" fmla="*/ 0 60000 65536"/>
                <a:gd name="T14" fmla="*/ 0 60000 65536"/>
                <a:gd name="T15" fmla="*/ 0 w 403"/>
                <a:gd name="T16" fmla="*/ 0 h 1258"/>
                <a:gd name="T17" fmla="*/ 403 w 403"/>
                <a:gd name="T18" fmla="*/ 1258 h 1258"/>
              </a:gdLst>
              <a:ahLst/>
              <a:cxnLst>
                <a:cxn ang="T10">
                  <a:pos x="T0" y="T1"/>
                </a:cxn>
                <a:cxn ang="T11">
                  <a:pos x="T2" y="T3"/>
                </a:cxn>
                <a:cxn ang="T12">
                  <a:pos x="T4" y="T5"/>
                </a:cxn>
                <a:cxn ang="T13">
                  <a:pos x="T6" y="T7"/>
                </a:cxn>
                <a:cxn ang="T14">
                  <a:pos x="T8" y="T9"/>
                </a:cxn>
              </a:cxnLst>
              <a:rect l="T15" t="T16" r="T17" b="T18"/>
              <a:pathLst>
                <a:path w="403" h="1258">
                  <a:moveTo>
                    <a:pt x="0" y="0"/>
                  </a:moveTo>
                  <a:cubicBezTo>
                    <a:pt x="40" y="58"/>
                    <a:pt x="178" y="234"/>
                    <a:pt x="238" y="354"/>
                  </a:cubicBezTo>
                  <a:cubicBezTo>
                    <a:pt x="298" y="474"/>
                    <a:pt x="332" y="584"/>
                    <a:pt x="358" y="722"/>
                  </a:cubicBezTo>
                  <a:cubicBezTo>
                    <a:pt x="384" y="860"/>
                    <a:pt x="389" y="1106"/>
                    <a:pt x="396" y="1182"/>
                  </a:cubicBezTo>
                  <a:cubicBezTo>
                    <a:pt x="403" y="1258"/>
                    <a:pt x="401" y="1177"/>
                    <a:pt x="402" y="117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3" name="Text Box 14"/>
            <p:cNvSpPr txBox="1">
              <a:spLocks noChangeArrowheads="1"/>
            </p:cNvSpPr>
            <p:nvPr/>
          </p:nvSpPr>
          <p:spPr bwMode="auto">
            <a:xfrm>
              <a:off x="3974"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a:t>
              </a:r>
            </a:p>
          </p:txBody>
        </p:sp>
        <p:sp>
          <p:nvSpPr>
            <p:cNvPr id="26664" name="Freeform 18"/>
            <p:cNvSpPr>
              <a:spLocks/>
            </p:cNvSpPr>
            <p:nvPr/>
          </p:nvSpPr>
          <p:spPr bwMode="auto">
            <a:xfrm>
              <a:off x="4472" y="1668"/>
              <a:ext cx="40" cy="108"/>
            </a:xfrm>
            <a:custGeom>
              <a:avLst/>
              <a:gdLst>
                <a:gd name="T0" fmla="*/ 0 w 40"/>
                <a:gd name="T1" fmla="*/ 0 h 108"/>
                <a:gd name="T2" fmla="*/ 40 w 40"/>
                <a:gd name="T3" fmla="*/ 108 h 108"/>
                <a:gd name="T4" fmla="*/ 0 60000 65536"/>
                <a:gd name="T5" fmla="*/ 0 60000 65536"/>
                <a:gd name="T6" fmla="*/ 0 w 40"/>
                <a:gd name="T7" fmla="*/ 0 h 108"/>
                <a:gd name="T8" fmla="*/ 40 w 40"/>
                <a:gd name="T9" fmla="*/ 108 h 108"/>
              </a:gdLst>
              <a:ahLst/>
              <a:cxnLst>
                <a:cxn ang="T4">
                  <a:pos x="T0" y="T1"/>
                </a:cxn>
                <a:cxn ang="T5">
                  <a:pos x="T2" y="T3"/>
                </a:cxn>
              </a:cxnLst>
              <a:rect l="T6" t="T7" r="T8" b="T9"/>
              <a:pathLst>
                <a:path w="40" h="108">
                  <a:moveTo>
                    <a:pt x="0" y="0"/>
                  </a:moveTo>
                  <a:lnTo>
                    <a:pt x="40" y="108"/>
                  </a:lnTo>
                </a:path>
              </a:pathLst>
            </a:custGeom>
            <a:noFill/>
            <a:ln w="571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5" name="Text Box 19"/>
            <p:cNvSpPr txBox="1">
              <a:spLocks noChangeArrowheads="1"/>
            </p:cNvSpPr>
            <p:nvPr/>
          </p:nvSpPr>
          <p:spPr bwMode="auto">
            <a:xfrm>
              <a:off x="4550" y="151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I</a:t>
              </a:r>
            </a:p>
          </p:txBody>
        </p:sp>
        <p:sp>
          <p:nvSpPr>
            <p:cNvPr id="26666" name="Text Box 69"/>
            <p:cNvSpPr txBox="1">
              <a:spLocks noChangeArrowheads="1"/>
            </p:cNvSpPr>
            <p:nvPr/>
          </p:nvSpPr>
          <p:spPr bwMode="auto">
            <a:xfrm>
              <a:off x="3984" y="141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p>
          </p:txBody>
        </p:sp>
      </p:grpSp>
      <p:sp>
        <p:nvSpPr>
          <p:cNvPr id="22601" name="Text Box 73"/>
          <p:cNvSpPr txBox="1">
            <a:spLocks noChangeArrowheads="1"/>
          </p:cNvSpPr>
          <p:nvPr/>
        </p:nvSpPr>
        <p:spPr bwMode="auto">
          <a:xfrm>
            <a:off x="6969125" y="5562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B</a:t>
            </a:r>
          </a:p>
        </p:txBody>
      </p:sp>
      <p:sp>
        <p:nvSpPr>
          <p:cNvPr id="22604" name="Line 76"/>
          <p:cNvSpPr>
            <a:spLocks noChangeShapeType="1"/>
          </p:cNvSpPr>
          <p:nvPr/>
        </p:nvSpPr>
        <p:spPr bwMode="auto">
          <a:xfrm>
            <a:off x="6858000" y="3429000"/>
            <a:ext cx="0" cy="68580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77"/>
          <p:cNvSpPr>
            <a:spLocks noChangeShapeType="1"/>
          </p:cNvSpPr>
          <p:nvPr/>
        </p:nvSpPr>
        <p:spPr bwMode="auto">
          <a:xfrm>
            <a:off x="7079704" y="24826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22548"/>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2254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22544"/>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grpId="0" nodeType="afterEffect">
                                  <p:stCondLst>
                                    <p:cond delay="0"/>
                                  </p:stCondLst>
                                  <p:childTnLst>
                                    <p:set>
                                      <p:cBhvr>
                                        <p:cTn id="27" dur="1" fill="hold">
                                          <p:stCondLst>
                                            <p:cond delay="499"/>
                                          </p:stCondLst>
                                        </p:cTn>
                                        <p:tgtEl>
                                          <p:spTgt spid="2254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255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255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26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2257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2257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2257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2257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2577"/>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2257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22584"/>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5"/>
                                        </p:tgtEl>
                                        <p:attrNameLst>
                                          <p:attrName>style.visibility</p:attrName>
                                        </p:attrNameLst>
                                      </p:cBhvr>
                                      <p:to>
                                        <p:strVal val="visible"/>
                                      </p:to>
                                    </p:set>
                                  </p:childTnLst>
                                </p:cTn>
                              </p:par>
                            </p:childTnLst>
                          </p:cTn>
                        </p:par>
                        <p:par>
                          <p:cTn id="80" fill="hold" nodeType="afterGroup">
                            <p:stCondLst>
                              <p:cond delay="500"/>
                            </p:stCondLst>
                            <p:childTnLst>
                              <p:par>
                                <p:cTn id="81" presetID="1" presetClass="entr" presetSubtype="0" fill="hold" nodeType="afterEffect">
                                  <p:stCondLst>
                                    <p:cond delay="0"/>
                                  </p:stCondLst>
                                  <p:childTnLst>
                                    <p:set>
                                      <p:cBhvr>
                                        <p:cTn id="82" dur="1" fill="hold">
                                          <p:stCondLst>
                                            <p:cond delay="499"/>
                                          </p:stCondLst>
                                        </p:cTn>
                                        <p:tgtEl>
                                          <p:spTgt spid="2258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2258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2258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22587"/>
                                        </p:tgtEl>
                                        <p:attrNameLst>
                                          <p:attrName>style.visibility</p:attrName>
                                        </p:attrNameLst>
                                      </p:cBhvr>
                                      <p:to>
                                        <p:strVal val="visible"/>
                                      </p:to>
                                    </p:set>
                                  </p:childTnLst>
                                </p:cTn>
                              </p:par>
                            </p:childTnLst>
                          </p:cTn>
                        </p:par>
                        <p:par>
                          <p:cTn id="95" fill="hold" nodeType="afterGroup">
                            <p:stCondLst>
                              <p:cond delay="500"/>
                            </p:stCondLst>
                            <p:childTnLst>
                              <p:par>
                                <p:cTn id="96" presetID="1" presetClass="entr" presetSubtype="0" fill="hold" grpId="0" nodeType="afterEffect">
                                  <p:stCondLst>
                                    <p:cond delay="0"/>
                                  </p:stCondLst>
                                  <p:childTnLst>
                                    <p:set>
                                      <p:cBhvr>
                                        <p:cTn id="97" dur="1" fill="hold">
                                          <p:stCondLst>
                                            <p:cond delay="499"/>
                                          </p:stCondLst>
                                        </p:cTn>
                                        <p:tgtEl>
                                          <p:spTgt spid="22604"/>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22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2" grpId="0" autoUpdateAnimBg="0"/>
      <p:bldP spid="22577" grpId="0" autoUpdateAnimBg="0"/>
      <p:bldP spid="22544" grpId="0" animBg="1"/>
      <p:bldP spid="22545" grpId="0" autoUpdateAnimBg="0"/>
      <p:bldP spid="22548" grpId="0" animBg="1"/>
      <p:bldP spid="22601" grpId="0" autoUpdateAnimBg="0"/>
      <p:bldP spid="226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2"/>
          <p:cNvSpPr>
            <a:spLocks noChangeArrowheads="1"/>
          </p:cNvSpPr>
          <p:nvPr/>
        </p:nvSpPr>
        <p:spPr bwMode="auto">
          <a:xfrm>
            <a:off x="4495800" y="3886200"/>
            <a:ext cx="4572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7651" name="Group 14"/>
          <p:cNvGrpSpPr>
            <a:grpSpLocks/>
          </p:cNvGrpSpPr>
          <p:nvPr/>
        </p:nvGrpSpPr>
        <p:grpSpPr bwMode="auto">
          <a:xfrm>
            <a:off x="5368925" y="4114800"/>
            <a:ext cx="3124200" cy="533400"/>
            <a:chOff x="3359" y="432"/>
            <a:chExt cx="1968" cy="336"/>
          </a:xfrm>
        </p:grpSpPr>
        <p:grpSp>
          <p:nvGrpSpPr>
            <p:cNvPr id="27706" name="Group 4"/>
            <p:cNvGrpSpPr>
              <a:grpSpLocks/>
            </p:cNvGrpSpPr>
            <p:nvPr/>
          </p:nvGrpSpPr>
          <p:grpSpPr bwMode="auto">
            <a:xfrm rot="2613353">
              <a:off x="3359" y="432"/>
              <a:ext cx="336" cy="336"/>
              <a:chOff x="4560" y="552"/>
              <a:chExt cx="336" cy="336"/>
            </a:xfrm>
          </p:grpSpPr>
          <p:sp>
            <p:nvSpPr>
              <p:cNvPr id="27716" name="Line 2"/>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7" name="Line 3"/>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707" name="Group 5"/>
            <p:cNvGrpSpPr>
              <a:grpSpLocks/>
            </p:cNvGrpSpPr>
            <p:nvPr/>
          </p:nvGrpSpPr>
          <p:grpSpPr bwMode="auto">
            <a:xfrm rot="2613353">
              <a:off x="3903" y="432"/>
              <a:ext cx="336" cy="336"/>
              <a:chOff x="4560" y="552"/>
              <a:chExt cx="336" cy="336"/>
            </a:xfrm>
          </p:grpSpPr>
          <p:sp>
            <p:nvSpPr>
              <p:cNvPr id="27714" name="Line 6"/>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5" name="Line 7"/>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708" name="Group 8"/>
            <p:cNvGrpSpPr>
              <a:grpSpLocks/>
            </p:cNvGrpSpPr>
            <p:nvPr/>
          </p:nvGrpSpPr>
          <p:grpSpPr bwMode="auto">
            <a:xfrm rot="2613353">
              <a:off x="4447" y="432"/>
              <a:ext cx="336" cy="336"/>
              <a:chOff x="4560" y="552"/>
              <a:chExt cx="336" cy="336"/>
            </a:xfrm>
          </p:grpSpPr>
          <p:sp>
            <p:nvSpPr>
              <p:cNvPr id="27712" name="Line 9"/>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3" name="Line 10"/>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709" name="Group 11"/>
            <p:cNvGrpSpPr>
              <a:grpSpLocks/>
            </p:cNvGrpSpPr>
            <p:nvPr/>
          </p:nvGrpSpPr>
          <p:grpSpPr bwMode="auto">
            <a:xfrm rot="2613353">
              <a:off x="4991" y="432"/>
              <a:ext cx="336" cy="336"/>
              <a:chOff x="4560" y="552"/>
              <a:chExt cx="336" cy="336"/>
            </a:xfrm>
          </p:grpSpPr>
          <p:sp>
            <p:nvSpPr>
              <p:cNvPr id="27710" name="Line 12"/>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1" name="Line 13"/>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7652" name="Group 15"/>
          <p:cNvGrpSpPr>
            <a:grpSpLocks/>
          </p:cNvGrpSpPr>
          <p:nvPr/>
        </p:nvGrpSpPr>
        <p:grpSpPr bwMode="auto">
          <a:xfrm>
            <a:off x="5370513" y="5105400"/>
            <a:ext cx="3124200" cy="533400"/>
            <a:chOff x="3359" y="432"/>
            <a:chExt cx="1968" cy="336"/>
          </a:xfrm>
        </p:grpSpPr>
        <p:grpSp>
          <p:nvGrpSpPr>
            <p:cNvPr id="27694" name="Group 16"/>
            <p:cNvGrpSpPr>
              <a:grpSpLocks/>
            </p:cNvGrpSpPr>
            <p:nvPr/>
          </p:nvGrpSpPr>
          <p:grpSpPr bwMode="auto">
            <a:xfrm rot="2613353">
              <a:off x="3359" y="432"/>
              <a:ext cx="336" cy="336"/>
              <a:chOff x="4560" y="552"/>
              <a:chExt cx="336" cy="336"/>
            </a:xfrm>
          </p:grpSpPr>
          <p:sp>
            <p:nvSpPr>
              <p:cNvPr id="27704" name="Line 17"/>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5" name="Line 18"/>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5" name="Group 19"/>
            <p:cNvGrpSpPr>
              <a:grpSpLocks/>
            </p:cNvGrpSpPr>
            <p:nvPr/>
          </p:nvGrpSpPr>
          <p:grpSpPr bwMode="auto">
            <a:xfrm rot="2613353">
              <a:off x="3903" y="432"/>
              <a:ext cx="336" cy="336"/>
              <a:chOff x="4560" y="552"/>
              <a:chExt cx="336" cy="336"/>
            </a:xfrm>
          </p:grpSpPr>
          <p:sp>
            <p:nvSpPr>
              <p:cNvPr id="27702" name="Line 20"/>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3" name="Line 21"/>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6" name="Group 22"/>
            <p:cNvGrpSpPr>
              <a:grpSpLocks/>
            </p:cNvGrpSpPr>
            <p:nvPr/>
          </p:nvGrpSpPr>
          <p:grpSpPr bwMode="auto">
            <a:xfrm rot="2613353">
              <a:off x="4447" y="432"/>
              <a:ext cx="336" cy="336"/>
              <a:chOff x="4560" y="552"/>
              <a:chExt cx="336" cy="336"/>
            </a:xfrm>
          </p:grpSpPr>
          <p:sp>
            <p:nvSpPr>
              <p:cNvPr id="27700" name="Line 23"/>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1" name="Line 24"/>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97" name="Group 25"/>
            <p:cNvGrpSpPr>
              <a:grpSpLocks/>
            </p:cNvGrpSpPr>
            <p:nvPr/>
          </p:nvGrpSpPr>
          <p:grpSpPr bwMode="auto">
            <a:xfrm rot="2613353">
              <a:off x="4991" y="432"/>
              <a:ext cx="336" cy="336"/>
              <a:chOff x="4560" y="552"/>
              <a:chExt cx="336" cy="336"/>
            </a:xfrm>
          </p:grpSpPr>
          <p:sp>
            <p:nvSpPr>
              <p:cNvPr id="27698" name="Line 26"/>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9" name="Line 27"/>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7653" name="Group 28"/>
          <p:cNvGrpSpPr>
            <a:grpSpLocks/>
          </p:cNvGrpSpPr>
          <p:nvPr/>
        </p:nvGrpSpPr>
        <p:grpSpPr bwMode="auto">
          <a:xfrm>
            <a:off x="5370513" y="6096000"/>
            <a:ext cx="3124200" cy="533400"/>
            <a:chOff x="3359" y="432"/>
            <a:chExt cx="1968" cy="336"/>
          </a:xfrm>
        </p:grpSpPr>
        <p:grpSp>
          <p:nvGrpSpPr>
            <p:cNvPr id="27682" name="Group 29"/>
            <p:cNvGrpSpPr>
              <a:grpSpLocks/>
            </p:cNvGrpSpPr>
            <p:nvPr/>
          </p:nvGrpSpPr>
          <p:grpSpPr bwMode="auto">
            <a:xfrm rot="2613353">
              <a:off x="3359" y="432"/>
              <a:ext cx="336" cy="336"/>
              <a:chOff x="4560" y="552"/>
              <a:chExt cx="336" cy="336"/>
            </a:xfrm>
          </p:grpSpPr>
          <p:sp>
            <p:nvSpPr>
              <p:cNvPr id="27692" name="Line 30"/>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3" name="Line 31"/>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3" name="Group 32"/>
            <p:cNvGrpSpPr>
              <a:grpSpLocks/>
            </p:cNvGrpSpPr>
            <p:nvPr/>
          </p:nvGrpSpPr>
          <p:grpSpPr bwMode="auto">
            <a:xfrm rot="2613353">
              <a:off x="3903" y="432"/>
              <a:ext cx="336" cy="336"/>
              <a:chOff x="4560" y="552"/>
              <a:chExt cx="336" cy="336"/>
            </a:xfrm>
          </p:grpSpPr>
          <p:sp>
            <p:nvSpPr>
              <p:cNvPr id="27690" name="Line 33"/>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1" name="Line 34"/>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4" name="Group 35"/>
            <p:cNvGrpSpPr>
              <a:grpSpLocks/>
            </p:cNvGrpSpPr>
            <p:nvPr/>
          </p:nvGrpSpPr>
          <p:grpSpPr bwMode="auto">
            <a:xfrm rot="2613353">
              <a:off x="4447" y="432"/>
              <a:ext cx="336" cy="336"/>
              <a:chOff x="4560" y="552"/>
              <a:chExt cx="336" cy="336"/>
            </a:xfrm>
          </p:grpSpPr>
          <p:sp>
            <p:nvSpPr>
              <p:cNvPr id="27688" name="Line 36"/>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9" name="Line 37"/>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685" name="Group 38"/>
            <p:cNvGrpSpPr>
              <a:grpSpLocks/>
            </p:cNvGrpSpPr>
            <p:nvPr/>
          </p:nvGrpSpPr>
          <p:grpSpPr bwMode="auto">
            <a:xfrm rot="2613353">
              <a:off x="4991" y="432"/>
              <a:ext cx="336" cy="336"/>
              <a:chOff x="4560" y="552"/>
              <a:chExt cx="336" cy="336"/>
            </a:xfrm>
          </p:grpSpPr>
          <p:sp>
            <p:nvSpPr>
              <p:cNvPr id="27686" name="Line 39"/>
              <p:cNvSpPr>
                <a:spLocks noChangeShapeType="1"/>
              </p:cNvSpPr>
              <p:nvPr/>
            </p:nvSpPr>
            <p:spPr bwMode="auto">
              <a:xfrm>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7" name="Line 40"/>
              <p:cNvSpPr>
                <a:spLocks noChangeShapeType="1"/>
              </p:cNvSpPr>
              <p:nvPr/>
            </p:nvSpPr>
            <p:spPr bwMode="auto">
              <a:xfrm rot="-5400000">
                <a:off x="4560" y="720"/>
                <a:ext cx="336" cy="0"/>
              </a:xfrm>
              <a:prstGeom prst="line">
                <a:avLst/>
              </a:prstGeom>
              <a:noFill/>
              <a:ln w="1905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7654" name="Freeform 41"/>
          <p:cNvSpPr>
            <a:spLocks/>
          </p:cNvSpPr>
          <p:nvPr/>
        </p:nvSpPr>
        <p:spPr bwMode="auto">
          <a:xfrm>
            <a:off x="5507038" y="4495800"/>
            <a:ext cx="1836737" cy="1162050"/>
          </a:xfrm>
          <a:custGeom>
            <a:avLst/>
            <a:gdLst>
              <a:gd name="T0" fmla="*/ 0 w 1157"/>
              <a:gd name="T1" fmla="*/ 2147483647 h 732"/>
              <a:gd name="T2" fmla="*/ 2147483647 w 1157"/>
              <a:gd name="T3" fmla="*/ 0 h 732"/>
              <a:gd name="T4" fmla="*/ 2147483647 w 1157"/>
              <a:gd name="T5" fmla="*/ 2147483647 h 732"/>
              <a:gd name="T6" fmla="*/ 0 60000 65536"/>
              <a:gd name="T7" fmla="*/ 0 60000 65536"/>
              <a:gd name="T8" fmla="*/ 0 60000 65536"/>
              <a:gd name="T9" fmla="*/ 0 w 1157"/>
              <a:gd name="T10" fmla="*/ 0 h 732"/>
              <a:gd name="T11" fmla="*/ 1157 w 1157"/>
              <a:gd name="T12" fmla="*/ 732 h 732"/>
            </a:gdLst>
            <a:ahLst/>
            <a:cxnLst>
              <a:cxn ang="T6">
                <a:pos x="T0" y="T1"/>
              </a:cxn>
              <a:cxn ang="T7">
                <a:pos x="T2" y="T3"/>
              </a:cxn>
              <a:cxn ang="T8">
                <a:pos x="T4" y="T5"/>
              </a:cxn>
            </a:cxnLst>
            <a:rect l="T9" t="T10" r="T11" b="T12"/>
            <a:pathLst>
              <a:path w="1157" h="732">
                <a:moveTo>
                  <a:pt x="0" y="704"/>
                </a:moveTo>
                <a:lnTo>
                  <a:pt x="1157" y="0"/>
                </a:lnTo>
                <a:lnTo>
                  <a:pt x="1157" y="73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5" name="Freeform 43"/>
          <p:cNvSpPr>
            <a:spLocks/>
          </p:cNvSpPr>
          <p:nvPr/>
        </p:nvSpPr>
        <p:spPr bwMode="auto">
          <a:xfrm>
            <a:off x="7345363" y="5594350"/>
            <a:ext cx="919162" cy="466725"/>
          </a:xfrm>
          <a:custGeom>
            <a:avLst/>
            <a:gdLst>
              <a:gd name="T0" fmla="*/ 0 w 579"/>
              <a:gd name="T1" fmla="*/ 2147483647 h 294"/>
              <a:gd name="T2" fmla="*/ 2147483647 w 579"/>
              <a:gd name="T3" fmla="*/ 2147483647 h 294"/>
              <a:gd name="T4" fmla="*/ 2147483647 w 579"/>
              <a:gd name="T5" fmla="*/ 2147483647 h 294"/>
              <a:gd name="T6" fmla="*/ 2147483647 w 579"/>
              <a:gd name="T7" fmla="*/ 2147483647 h 294"/>
              <a:gd name="T8" fmla="*/ 2147483647 w 579"/>
              <a:gd name="T9" fmla="*/ 2147483647 h 294"/>
              <a:gd name="T10" fmla="*/ 2147483647 w 579"/>
              <a:gd name="T11" fmla="*/ 2147483647 h 294"/>
              <a:gd name="T12" fmla="*/ 2147483647 w 579"/>
              <a:gd name="T13" fmla="*/ 0 h 294"/>
              <a:gd name="T14" fmla="*/ 0 60000 65536"/>
              <a:gd name="T15" fmla="*/ 0 60000 65536"/>
              <a:gd name="T16" fmla="*/ 0 60000 65536"/>
              <a:gd name="T17" fmla="*/ 0 60000 65536"/>
              <a:gd name="T18" fmla="*/ 0 60000 65536"/>
              <a:gd name="T19" fmla="*/ 0 60000 65536"/>
              <a:gd name="T20" fmla="*/ 0 60000 65536"/>
              <a:gd name="T21" fmla="*/ 0 w 579"/>
              <a:gd name="T22" fmla="*/ 0 h 294"/>
              <a:gd name="T23" fmla="*/ 579 w 579"/>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9" h="294">
                <a:moveTo>
                  <a:pt x="0" y="24"/>
                </a:moveTo>
                <a:cubicBezTo>
                  <a:pt x="5" y="42"/>
                  <a:pt x="11" y="96"/>
                  <a:pt x="33" y="132"/>
                </a:cubicBezTo>
                <a:cubicBezTo>
                  <a:pt x="55" y="168"/>
                  <a:pt x="84" y="214"/>
                  <a:pt x="129" y="240"/>
                </a:cubicBezTo>
                <a:cubicBezTo>
                  <a:pt x="174" y="266"/>
                  <a:pt x="246" y="294"/>
                  <a:pt x="303" y="291"/>
                </a:cubicBezTo>
                <a:cubicBezTo>
                  <a:pt x="360" y="288"/>
                  <a:pt x="431" y="249"/>
                  <a:pt x="471" y="222"/>
                </a:cubicBezTo>
                <a:cubicBezTo>
                  <a:pt x="511" y="195"/>
                  <a:pt x="528" y="163"/>
                  <a:pt x="546" y="126"/>
                </a:cubicBezTo>
                <a:cubicBezTo>
                  <a:pt x="564" y="89"/>
                  <a:pt x="572" y="26"/>
                  <a:pt x="579"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6" name="Freeform 44"/>
          <p:cNvSpPr>
            <a:spLocks/>
          </p:cNvSpPr>
          <p:nvPr/>
        </p:nvSpPr>
        <p:spPr bwMode="auto">
          <a:xfrm>
            <a:off x="4800600" y="5594350"/>
            <a:ext cx="4149725" cy="4763"/>
          </a:xfrm>
          <a:custGeom>
            <a:avLst/>
            <a:gdLst>
              <a:gd name="T0" fmla="*/ 0 w 2614"/>
              <a:gd name="T1" fmla="*/ 2147483647 h 3"/>
              <a:gd name="T2" fmla="*/ 2147483647 w 2614"/>
              <a:gd name="T3" fmla="*/ 0 h 3"/>
              <a:gd name="T4" fmla="*/ 0 60000 65536"/>
              <a:gd name="T5" fmla="*/ 0 60000 65536"/>
              <a:gd name="T6" fmla="*/ 0 w 2614"/>
              <a:gd name="T7" fmla="*/ 0 h 3"/>
              <a:gd name="T8" fmla="*/ 2614 w 2614"/>
              <a:gd name="T9" fmla="*/ 3 h 3"/>
            </a:gdLst>
            <a:ahLst/>
            <a:cxnLst>
              <a:cxn ang="T4">
                <a:pos x="T0" y="T1"/>
              </a:cxn>
              <a:cxn ang="T5">
                <a:pos x="T2" y="T3"/>
              </a:cxn>
            </a:cxnLst>
            <a:rect l="T6" t="T7" r="T8" b="T9"/>
            <a:pathLst>
              <a:path w="2614" h="3">
                <a:moveTo>
                  <a:pt x="0" y="3"/>
                </a:moveTo>
                <a:lnTo>
                  <a:pt x="2614" y="0"/>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7" name="Freeform 45"/>
          <p:cNvSpPr>
            <a:spLocks/>
          </p:cNvSpPr>
          <p:nvPr/>
        </p:nvSpPr>
        <p:spPr bwMode="auto">
          <a:xfrm>
            <a:off x="6054725" y="5057775"/>
            <a:ext cx="346075" cy="231775"/>
          </a:xfrm>
          <a:custGeom>
            <a:avLst/>
            <a:gdLst>
              <a:gd name="T0" fmla="*/ 0 w 218"/>
              <a:gd name="T1" fmla="*/ 2147483647 h 146"/>
              <a:gd name="T2" fmla="*/ 2147483647 w 218"/>
              <a:gd name="T3" fmla="*/ 0 h 146"/>
              <a:gd name="T4" fmla="*/ 0 60000 65536"/>
              <a:gd name="T5" fmla="*/ 0 60000 65536"/>
              <a:gd name="T6" fmla="*/ 0 w 218"/>
              <a:gd name="T7" fmla="*/ 0 h 146"/>
              <a:gd name="T8" fmla="*/ 218 w 218"/>
              <a:gd name="T9" fmla="*/ 146 h 146"/>
            </a:gdLst>
            <a:ahLst/>
            <a:cxnLst>
              <a:cxn ang="T4">
                <a:pos x="T0" y="T1"/>
              </a:cxn>
              <a:cxn ang="T5">
                <a:pos x="T2" y="T3"/>
              </a:cxn>
            </a:cxnLst>
            <a:rect l="T6" t="T7" r="T8" b="T9"/>
            <a:pathLst>
              <a:path w="218" h="146">
                <a:moveTo>
                  <a:pt x="0" y="146"/>
                </a:moveTo>
                <a:lnTo>
                  <a:pt x="21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8" name="Freeform 46"/>
          <p:cNvSpPr>
            <a:spLocks/>
          </p:cNvSpPr>
          <p:nvPr/>
        </p:nvSpPr>
        <p:spPr bwMode="auto">
          <a:xfrm>
            <a:off x="7362825" y="5730875"/>
            <a:ext cx="98425" cy="168275"/>
          </a:xfrm>
          <a:custGeom>
            <a:avLst/>
            <a:gdLst>
              <a:gd name="T0" fmla="*/ 0 w 62"/>
              <a:gd name="T1" fmla="*/ 0 h 106"/>
              <a:gd name="T2" fmla="*/ 2147483647 w 62"/>
              <a:gd name="T3" fmla="*/ 2147483647 h 106"/>
              <a:gd name="T4" fmla="*/ 2147483647 w 62"/>
              <a:gd name="T5" fmla="*/ 2147483647 h 106"/>
              <a:gd name="T6" fmla="*/ 0 60000 65536"/>
              <a:gd name="T7" fmla="*/ 0 60000 65536"/>
              <a:gd name="T8" fmla="*/ 0 60000 65536"/>
              <a:gd name="T9" fmla="*/ 0 w 62"/>
              <a:gd name="T10" fmla="*/ 0 h 106"/>
              <a:gd name="T11" fmla="*/ 62 w 62"/>
              <a:gd name="T12" fmla="*/ 106 h 106"/>
            </a:gdLst>
            <a:ahLst/>
            <a:cxnLst>
              <a:cxn ang="T6">
                <a:pos x="T0" y="T1"/>
              </a:cxn>
              <a:cxn ang="T7">
                <a:pos x="T2" y="T3"/>
              </a:cxn>
              <a:cxn ang="T8">
                <a:pos x="T4" y="T5"/>
              </a:cxn>
            </a:cxnLst>
            <a:rect l="T9" t="T10" r="T11" b="T12"/>
            <a:pathLst>
              <a:path w="62" h="106">
                <a:moveTo>
                  <a:pt x="0" y="0"/>
                </a:moveTo>
                <a:lnTo>
                  <a:pt x="20" y="50"/>
                </a:lnTo>
                <a:lnTo>
                  <a:pt x="62" y="106"/>
                </a:ln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9" name="Text Box 47"/>
          <p:cNvSpPr txBox="1">
            <a:spLocks noChangeArrowheads="1"/>
          </p:cNvSpPr>
          <p:nvPr/>
        </p:nvSpPr>
        <p:spPr bwMode="auto">
          <a:xfrm>
            <a:off x="5172075" y="55324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a</a:t>
            </a:r>
            <a:endParaRPr lang="en-US" altLang="zh-CN" sz="2400" i="1">
              <a:solidFill>
                <a:schemeClr val="accent2"/>
              </a:solidFill>
            </a:endParaRPr>
          </a:p>
        </p:txBody>
      </p:sp>
      <p:sp>
        <p:nvSpPr>
          <p:cNvPr id="27660" name="Text Box 48"/>
          <p:cNvSpPr txBox="1">
            <a:spLocks noChangeArrowheads="1"/>
          </p:cNvSpPr>
          <p:nvPr/>
        </p:nvSpPr>
        <p:spPr bwMode="auto">
          <a:xfrm>
            <a:off x="7337425" y="43132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b</a:t>
            </a:r>
          </a:p>
        </p:txBody>
      </p:sp>
      <p:sp>
        <p:nvSpPr>
          <p:cNvPr id="27661" name="Text Box 49"/>
          <p:cNvSpPr txBox="1">
            <a:spLocks noChangeArrowheads="1"/>
          </p:cNvSpPr>
          <p:nvPr/>
        </p:nvSpPr>
        <p:spPr bwMode="auto">
          <a:xfrm>
            <a:off x="6999288" y="5456238"/>
            <a:ext cx="34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c</a:t>
            </a:r>
          </a:p>
        </p:txBody>
      </p:sp>
      <p:sp>
        <p:nvSpPr>
          <p:cNvPr id="27662" name="Text Box 50"/>
          <p:cNvSpPr txBox="1">
            <a:spLocks noChangeArrowheads="1"/>
          </p:cNvSpPr>
          <p:nvPr/>
        </p:nvSpPr>
        <p:spPr bwMode="auto">
          <a:xfrm>
            <a:off x="8251825" y="51514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d</a:t>
            </a:r>
          </a:p>
        </p:txBody>
      </p:sp>
      <p:sp>
        <p:nvSpPr>
          <p:cNvPr id="27663" name="Text Box 51"/>
          <p:cNvSpPr txBox="1">
            <a:spLocks noChangeArrowheads="1"/>
          </p:cNvSpPr>
          <p:nvPr/>
        </p:nvSpPr>
        <p:spPr bwMode="auto">
          <a:xfrm>
            <a:off x="7531100" y="54562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o</a:t>
            </a:r>
          </a:p>
        </p:txBody>
      </p:sp>
      <p:sp>
        <p:nvSpPr>
          <p:cNvPr id="27664" name="Freeform 52"/>
          <p:cNvSpPr>
            <a:spLocks/>
          </p:cNvSpPr>
          <p:nvPr/>
        </p:nvSpPr>
        <p:spPr bwMode="auto">
          <a:xfrm>
            <a:off x="5486400" y="5410200"/>
            <a:ext cx="1876425" cy="1588"/>
          </a:xfrm>
          <a:custGeom>
            <a:avLst/>
            <a:gdLst>
              <a:gd name="T0" fmla="*/ 0 w 1182"/>
              <a:gd name="T1" fmla="*/ 0 h 1"/>
              <a:gd name="T2" fmla="*/ 2147483647 w 1182"/>
              <a:gd name="T3" fmla="*/ 0 h 1"/>
              <a:gd name="T4" fmla="*/ 0 60000 65536"/>
              <a:gd name="T5" fmla="*/ 0 60000 65536"/>
              <a:gd name="T6" fmla="*/ 0 w 1182"/>
              <a:gd name="T7" fmla="*/ 0 h 1"/>
              <a:gd name="T8" fmla="*/ 1182 w 1182"/>
              <a:gd name="T9" fmla="*/ 1 h 1"/>
            </a:gdLst>
            <a:ahLst/>
            <a:cxnLst>
              <a:cxn ang="T4">
                <a:pos x="T0" y="T1"/>
              </a:cxn>
              <a:cxn ang="T5">
                <a:pos x="T2" y="T3"/>
              </a:cxn>
            </a:cxnLst>
            <a:rect l="T6" t="T7" r="T8" b="T9"/>
            <a:pathLst>
              <a:path w="1182" h="1">
                <a:moveTo>
                  <a:pt x="0" y="0"/>
                </a:moveTo>
                <a:lnTo>
                  <a:pt x="1182" y="0"/>
                </a:lnTo>
              </a:path>
            </a:pathLst>
          </a:custGeom>
          <a:noFill/>
          <a:ln w="9525">
            <a:solidFill>
              <a:srgbClr val="3333FF"/>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5" name="Text Box 53"/>
          <p:cNvSpPr txBox="1">
            <a:spLocks noChangeArrowheads="1"/>
          </p:cNvSpPr>
          <p:nvPr/>
        </p:nvSpPr>
        <p:spPr bwMode="auto">
          <a:xfrm>
            <a:off x="6400800" y="5151438"/>
            <a:ext cx="346075"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l</a:t>
            </a:r>
            <a:endParaRPr lang="en-US" altLang="zh-CN" sz="2800">
              <a:solidFill>
                <a:schemeClr val="accent2"/>
              </a:solidFill>
            </a:endParaRPr>
          </a:p>
        </p:txBody>
      </p:sp>
      <p:sp>
        <p:nvSpPr>
          <p:cNvPr id="27666" name="Line 54"/>
          <p:cNvSpPr>
            <a:spLocks noChangeShapeType="1"/>
          </p:cNvSpPr>
          <p:nvPr/>
        </p:nvSpPr>
        <p:spPr bwMode="auto">
          <a:xfrm>
            <a:off x="7807325" y="55626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Text Box 55"/>
          <p:cNvSpPr txBox="1">
            <a:spLocks noChangeArrowheads="1"/>
          </p:cNvSpPr>
          <p:nvPr/>
        </p:nvSpPr>
        <p:spPr bwMode="auto">
          <a:xfrm>
            <a:off x="7832725" y="606583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R</a:t>
            </a:r>
          </a:p>
        </p:txBody>
      </p:sp>
      <p:sp>
        <p:nvSpPr>
          <p:cNvPr id="27668" name="Text Box 56"/>
          <p:cNvSpPr txBox="1">
            <a:spLocks noChangeArrowheads="1"/>
          </p:cNvSpPr>
          <p:nvPr/>
        </p:nvSpPr>
        <p:spPr bwMode="auto">
          <a:xfrm>
            <a:off x="5934075" y="461803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I</a:t>
            </a:r>
          </a:p>
        </p:txBody>
      </p:sp>
      <p:sp>
        <p:nvSpPr>
          <p:cNvPr id="27669" name="Text Box 58"/>
          <p:cNvSpPr txBox="1">
            <a:spLocks noChangeArrowheads="1"/>
          </p:cNvSpPr>
          <p:nvPr/>
        </p:nvSpPr>
        <p:spPr bwMode="auto">
          <a:xfrm>
            <a:off x="152400" y="-22225"/>
            <a:ext cx="87630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en-US" altLang="zh-CN" sz="2800">
                <a:solidFill>
                  <a:schemeClr val="accent2"/>
                </a:solidFill>
              </a:rPr>
              <a:t> </a:t>
            </a:r>
            <a:r>
              <a:rPr lang="zh-CN" altLang="en-US" sz="2800">
                <a:solidFill>
                  <a:schemeClr val="accent2"/>
                </a:solidFill>
              </a:rPr>
              <a:t>例：如图所示形状的导线，通电流</a:t>
            </a:r>
            <a:r>
              <a:rPr lang="zh-CN" altLang="en-US" sz="2800" i="1">
                <a:solidFill>
                  <a:schemeClr val="accent2"/>
                </a:solidFill>
              </a:rPr>
              <a:t> </a:t>
            </a:r>
            <a:r>
              <a:rPr lang="en-US" altLang="zh-CN" sz="2800" i="1">
                <a:solidFill>
                  <a:schemeClr val="accent2"/>
                </a:solidFill>
              </a:rPr>
              <a:t>I</a:t>
            </a:r>
            <a:r>
              <a:rPr lang="zh-CN" altLang="en-US" sz="2800">
                <a:solidFill>
                  <a:schemeClr val="accent2"/>
                </a:solidFill>
              </a:rPr>
              <a:t>。置于一个与均匀磁场</a:t>
            </a:r>
            <a:r>
              <a:rPr lang="en-US" altLang="zh-CN" sz="2800">
                <a:solidFill>
                  <a:schemeClr val="accent2"/>
                </a:solidFill>
              </a:rPr>
              <a:t>B</a:t>
            </a:r>
            <a:r>
              <a:rPr lang="zh-CN" altLang="en-US" sz="2800">
                <a:solidFill>
                  <a:schemeClr val="accent2"/>
                </a:solidFill>
              </a:rPr>
              <a:t>垂直的平面上，方向如图。求：此导线所受的磁场力的大小与方向。</a:t>
            </a:r>
          </a:p>
        </p:txBody>
      </p:sp>
      <p:graphicFrame>
        <p:nvGraphicFramePr>
          <p:cNvPr id="27670" name="Object 59"/>
          <p:cNvGraphicFramePr>
            <a:graphicFrameLocks noChangeAspect="1"/>
          </p:cNvGraphicFramePr>
          <p:nvPr/>
        </p:nvGraphicFramePr>
        <p:xfrm>
          <a:off x="8458200" y="3886200"/>
          <a:ext cx="395288" cy="461963"/>
        </p:xfrm>
        <a:graphic>
          <a:graphicData uri="http://schemas.openxmlformats.org/presentationml/2006/ole">
            <mc:AlternateContent xmlns:mc="http://schemas.openxmlformats.org/markup-compatibility/2006">
              <mc:Choice xmlns:v="urn:schemas-microsoft-com:vml" Requires="v">
                <p:oleObj name="公式" r:id="rId2" imgW="139579" imgH="164957" progId="Equation.3">
                  <p:embed/>
                </p:oleObj>
              </mc:Choice>
              <mc:Fallback>
                <p:oleObj name="公式" r:id="rId2" imgW="139579" imgH="164957" progId="Equation.3">
                  <p:embed/>
                  <p:pic>
                    <p:nvPicPr>
                      <p:cNvPr id="0" name="Object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3886200"/>
                        <a:ext cx="39528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1" name="Text Box 60"/>
          <p:cNvSpPr txBox="1">
            <a:spLocks noChangeArrowheads="1"/>
          </p:cNvSpPr>
          <p:nvPr/>
        </p:nvSpPr>
        <p:spPr bwMode="auto">
          <a:xfrm>
            <a:off x="193675" y="1828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a:solidFill>
                  <a:schemeClr val="accent2"/>
                </a:solidFill>
              </a:rPr>
              <a:t>解：</a:t>
            </a:r>
          </a:p>
        </p:txBody>
      </p:sp>
      <p:graphicFrame>
        <p:nvGraphicFramePr>
          <p:cNvPr id="38973" name="Object 61"/>
          <p:cNvGraphicFramePr>
            <a:graphicFrameLocks noChangeAspect="1"/>
          </p:cNvGraphicFramePr>
          <p:nvPr/>
        </p:nvGraphicFramePr>
        <p:xfrm>
          <a:off x="1295400" y="1752600"/>
          <a:ext cx="2057400" cy="487363"/>
        </p:xfrm>
        <a:graphic>
          <a:graphicData uri="http://schemas.openxmlformats.org/presentationml/2006/ole">
            <mc:AlternateContent xmlns:mc="http://schemas.openxmlformats.org/markup-compatibility/2006">
              <mc:Choice xmlns:v="urn:schemas-microsoft-com:vml" Requires="v">
                <p:oleObj name="公式" r:id="rId4" imgW="850531" imgH="203112" progId="Equation.3">
                  <p:embed/>
                </p:oleObj>
              </mc:Choice>
              <mc:Fallback>
                <p:oleObj name="公式" r:id="rId4" imgW="850531" imgH="203112" progId="Equation.3">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752600"/>
                        <a:ext cx="2057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4" name="Object 62"/>
          <p:cNvGraphicFramePr>
            <a:graphicFrameLocks noChangeAspect="1"/>
          </p:cNvGraphicFramePr>
          <p:nvPr/>
        </p:nvGraphicFramePr>
        <p:xfrm>
          <a:off x="601663" y="2357438"/>
          <a:ext cx="2141537" cy="1147762"/>
        </p:xfrm>
        <a:graphic>
          <a:graphicData uri="http://schemas.openxmlformats.org/presentationml/2006/ole">
            <mc:AlternateContent xmlns:mc="http://schemas.openxmlformats.org/markup-compatibility/2006">
              <mc:Choice xmlns:v="urn:schemas-microsoft-com:vml" Requires="v">
                <p:oleObj name="公式" r:id="rId6" imgW="876300" imgH="469900" progId="Equation.3">
                  <p:embed/>
                </p:oleObj>
              </mc:Choice>
              <mc:Fallback>
                <p:oleObj name="公式" r:id="rId6" imgW="876300" imgH="469900" progId="Equation.3">
                  <p:embed/>
                  <p:pic>
                    <p:nvPicPr>
                      <p:cNvPr id="0"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663" y="2357438"/>
                        <a:ext cx="2141537" cy="114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5" name="Object 63"/>
          <p:cNvGraphicFramePr>
            <a:graphicFrameLocks noChangeAspect="1"/>
          </p:cNvGraphicFramePr>
          <p:nvPr/>
        </p:nvGraphicFramePr>
        <p:xfrm>
          <a:off x="2722563" y="2362200"/>
          <a:ext cx="2078037" cy="1041400"/>
        </p:xfrm>
        <a:graphic>
          <a:graphicData uri="http://schemas.openxmlformats.org/presentationml/2006/ole">
            <mc:AlternateContent xmlns:mc="http://schemas.openxmlformats.org/markup-compatibility/2006">
              <mc:Choice xmlns:v="urn:schemas-microsoft-com:vml" Requires="v">
                <p:oleObj name="公式" r:id="rId8" imgW="838200" imgH="469900" progId="Equation.3">
                  <p:embed/>
                </p:oleObj>
              </mc:Choice>
              <mc:Fallback>
                <p:oleObj name="公式" r:id="rId8" imgW="838200" imgH="469900" progId="Equation.3">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2563" y="2362200"/>
                        <a:ext cx="2078037"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6" name="Object 64"/>
          <p:cNvGraphicFramePr>
            <a:graphicFrameLocks noChangeAspect="1"/>
          </p:cNvGraphicFramePr>
          <p:nvPr/>
        </p:nvGraphicFramePr>
        <p:xfrm>
          <a:off x="4781550" y="2557463"/>
          <a:ext cx="1847850" cy="577850"/>
        </p:xfrm>
        <a:graphic>
          <a:graphicData uri="http://schemas.openxmlformats.org/presentationml/2006/ole">
            <mc:AlternateContent xmlns:mc="http://schemas.openxmlformats.org/markup-compatibility/2006">
              <mc:Choice xmlns:v="urn:schemas-microsoft-com:vml" Requires="v">
                <p:oleObj name="公式" r:id="rId10" imgW="660400" imgH="228600" progId="Equation.3">
                  <p:embed/>
                </p:oleObj>
              </mc:Choice>
              <mc:Fallback>
                <p:oleObj name="公式" r:id="rId10" imgW="660400" imgH="228600" progId="Equation.3">
                  <p:embed/>
                  <p:pic>
                    <p:nvPicPr>
                      <p:cNvPr id="0" name="Object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1550" y="2557463"/>
                        <a:ext cx="18478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77" name="Freeform 65"/>
          <p:cNvSpPr>
            <a:spLocks/>
          </p:cNvSpPr>
          <p:nvPr/>
        </p:nvSpPr>
        <p:spPr bwMode="auto">
          <a:xfrm>
            <a:off x="5511800" y="5588000"/>
            <a:ext cx="2794000" cy="6350"/>
          </a:xfrm>
          <a:custGeom>
            <a:avLst/>
            <a:gdLst>
              <a:gd name="T0" fmla="*/ 0 w 1760"/>
              <a:gd name="T1" fmla="*/ 0 h 4"/>
              <a:gd name="T2" fmla="*/ 2147483647 w 1760"/>
              <a:gd name="T3" fmla="*/ 2147483647 h 4"/>
              <a:gd name="T4" fmla="*/ 0 60000 65536"/>
              <a:gd name="T5" fmla="*/ 0 60000 65536"/>
              <a:gd name="T6" fmla="*/ 0 w 1760"/>
              <a:gd name="T7" fmla="*/ 0 h 4"/>
              <a:gd name="T8" fmla="*/ 1760 w 1760"/>
              <a:gd name="T9" fmla="*/ 4 h 4"/>
            </a:gdLst>
            <a:ahLst/>
            <a:cxnLst>
              <a:cxn ang="T4">
                <a:pos x="T0" y="T1"/>
              </a:cxn>
              <a:cxn ang="T5">
                <a:pos x="T2" y="T3"/>
              </a:cxn>
            </a:cxnLst>
            <a:rect l="T6" t="T7" r="T8" b="T9"/>
            <a:pathLst>
              <a:path w="1760" h="4">
                <a:moveTo>
                  <a:pt x="0" y="0"/>
                </a:moveTo>
                <a:lnTo>
                  <a:pt x="1760" y="4"/>
                </a:lnTo>
              </a:path>
            </a:pathLst>
          </a:custGeom>
          <a:noFill/>
          <a:ln w="57150">
            <a:solidFill>
              <a:srgbClr val="3333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79" name="Line 67"/>
          <p:cNvSpPr>
            <a:spLocks noChangeShapeType="1"/>
          </p:cNvSpPr>
          <p:nvPr/>
        </p:nvSpPr>
        <p:spPr bwMode="auto">
          <a:xfrm flipV="1">
            <a:off x="4800600" y="4572000"/>
            <a:ext cx="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980" name="Object 68"/>
          <p:cNvGraphicFramePr>
            <a:graphicFrameLocks noChangeAspect="1"/>
          </p:cNvGraphicFramePr>
          <p:nvPr/>
        </p:nvGraphicFramePr>
        <p:xfrm>
          <a:off x="4648200" y="3962400"/>
          <a:ext cx="466725" cy="546100"/>
        </p:xfrm>
        <a:graphic>
          <a:graphicData uri="http://schemas.openxmlformats.org/presentationml/2006/ole">
            <mc:AlternateContent xmlns:mc="http://schemas.openxmlformats.org/markup-compatibility/2006">
              <mc:Choice xmlns:v="urn:schemas-microsoft-com:vml" Requires="v">
                <p:oleObj name="公式" r:id="rId12" imgW="152202" imgH="177569" progId="Equation.3">
                  <p:embed/>
                </p:oleObj>
              </mc:Choice>
              <mc:Fallback>
                <p:oleObj name="公式" r:id="rId12" imgW="152202" imgH="177569" progId="Equation.3">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3962400"/>
                        <a:ext cx="4667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1" name="Text Box 69"/>
          <p:cNvSpPr txBox="1">
            <a:spLocks noChangeArrowheads="1"/>
          </p:cNvSpPr>
          <p:nvPr/>
        </p:nvSpPr>
        <p:spPr bwMode="auto">
          <a:xfrm>
            <a:off x="609600" y="3579168"/>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dirty="0">
                <a:solidFill>
                  <a:schemeClr val="accent2"/>
                </a:solidFill>
              </a:rPr>
              <a:t>方向：竖直向上</a:t>
            </a:r>
          </a:p>
        </p:txBody>
      </p:sp>
      <p:sp>
        <p:nvSpPr>
          <p:cNvPr id="38982" name="Text Box 70"/>
          <p:cNvSpPr txBox="1">
            <a:spLocks noChangeArrowheads="1"/>
          </p:cNvSpPr>
          <p:nvPr/>
        </p:nvSpPr>
        <p:spPr bwMode="auto">
          <a:xfrm>
            <a:off x="685800" y="449580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accent2"/>
                </a:solidFill>
              </a:rPr>
              <a:t>大小：</a:t>
            </a:r>
          </a:p>
        </p:txBody>
      </p:sp>
      <p:graphicFrame>
        <p:nvGraphicFramePr>
          <p:cNvPr id="38983" name="Object 71"/>
          <p:cNvGraphicFramePr>
            <a:graphicFrameLocks noChangeAspect="1"/>
          </p:cNvGraphicFramePr>
          <p:nvPr/>
        </p:nvGraphicFramePr>
        <p:xfrm>
          <a:off x="914400" y="5408613"/>
          <a:ext cx="2514600" cy="512762"/>
        </p:xfrm>
        <a:graphic>
          <a:graphicData uri="http://schemas.openxmlformats.org/presentationml/2006/ole">
            <mc:AlternateContent xmlns:mc="http://schemas.openxmlformats.org/markup-compatibility/2006">
              <mc:Choice xmlns:v="urn:schemas-microsoft-com:vml" Requires="v">
                <p:oleObj name="公式" r:id="rId14" imgW="863225" imgH="177723" progId="Equation.3">
                  <p:embed/>
                </p:oleObj>
              </mc:Choice>
              <mc:Fallback>
                <p:oleObj name="公式" r:id="rId14" imgW="863225" imgH="177723" progId="Equation.3">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5408613"/>
                        <a:ext cx="25146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4750484" y="2132855"/>
            <a:ext cx="1925370" cy="461665"/>
          </a:xfrm>
          <a:prstGeom prst="rect">
            <a:avLst/>
          </a:prstGeom>
          <a:noFill/>
        </p:spPr>
        <p:txBody>
          <a:bodyPr wrap="square" rtlCol="0">
            <a:spAutoFit/>
          </a:bodyPr>
          <a:lstStyle/>
          <a:p>
            <a:r>
              <a:rPr lang="zh-CN" altLang="en-US" dirty="0">
                <a:solidFill>
                  <a:schemeClr val="accent2"/>
                </a:solidFill>
              </a:rPr>
              <a:t>矢量求和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9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9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89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898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8979"/>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3898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898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38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7" grpId="0" animBg="1"/>
      <p:bldP spid="38979" grpId="0" animBg="1"/>
      <p:bldP spid="38981" grpId="0" autoUpdateAnimBg="0"/>
      <p:bldP spid="38982" grpId="0" autoUpdateAnimBg="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2" name="Rectangle 8"/>
          <p:cNvSpPr>
            <a:spLocks noChangeArrowheads="1"/>
          </p:cNvSpPr>
          <p:nvPr/>
        </p:nvSpPr>
        <p:spPr bwMode="auto">
          <a:xfrm>
            <a:off x="5141913" y="3597275"/>
            <a:ext cx="11525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t>螺距</a:t>
            </a:r>
          </a:p>
        </p:txBody>
      </p:sp>
      <p:grpSp>
        <p:nvGrpSpPr>
          <p:cNvPr id="2" name="Group 9"/>
          <p:cNvGrpSpPr>
            <a:grpSpLocks/>
          </p:cNvGrpSpPr>
          <p:nvPr/>
        </p:nvGrpSpPr>
        <p:grpSpPr bwMode="auto">
          <a:xfrm>
            <a:off x="3654425" y="3711575"/>
            <a:ext cx="1447800" cy="533400"/>
            <a:chOff x="2352" y="1824"/>
            <a:chExt cx="912" cy="336"/>
          </a:xfrm>
        </p:grpSpPr>
        <p:sp>
          <p:nvSpPr>
            <p:cNvPr id="4167" name="Line 10"/>
            <p:cNvSpPr>
              <a:spLocks noChangeShapeType="1"/>
            </p:cNvSpPr>
            <p:nvPr/>
          </p:nvSpPr>
          <p:spPr bwMode="auto">
            <a:xfrm>
              <a:off x="3264" y="1824"/>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8" name="WordArt 11"/>
            <p:cNvSpPr>
              <a:spLocks noChangeArrowheads="1" noChangeShapeType="1" noTextEdit="1"/>
            </p:cNvSpPr>
            <p:nvPr/>
          </p:nvSpPr>
          <p:spPr bwMode="auto">
            <a:xfrm>
              <a:off x="2688" y="1824"/>
              <a:ext cx="192" cy="32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Times New Roman"/>
                  <a:cs typeface="Times New Roman"/>
                </a:rPr>
                <a:t>h</a:t>
              </a:r>
              <a:endParaRPr lang="zh-CN" altLang="en-US" sz="3600" i="1" kern="10">
                <a:ln w="9525">
                  <a:solidFill>
                    <a:srgbClr val="000000"/>
                  </a:solidFill>
                  <a:round/>
                  <a:headEnd/>
                  <a:tailEnd/>
                </a:ln>
                <a:solidFill>
                  <a:srgbClr val="000000"/>
                </a:solidFill>
                <a:latin typeface="Times New Roman"/>
                <a:cs typeface="Times New Roman"/>
              </a:endParaRPr>
            </a:p>
          </p:txBody>
        </p:sp>
        <p:sp>
          <p:nvSpPr>
            <p:cNvPr id="4169" name="Line 12"/>
            <p:cNvSpPr>
              <a:spLocks noChangeShapeType="1"/>
            </p:cNvSpPr>
            <p:nvPr/>
          </p:nvSpPr>
          <p:spPr bwMode="auto">
            <a:xfrm>
              <a:off x="3024" y="2016"/>
              <a:ext cx="240" cy="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70" name="Line 13"/>
            <p:cNvSpPr>
              <a:spLocks noChangeShapeType="1"/>
            </p:cNvSpPr>
            <p:nvPr/>
          </p:nvSpPr>
          <p:spPr bwMode="auto">
            <a:xfrm>
              <a:off x="2352" y="2016"/>
              <a:ext cx="240" cy="0"/>
            </a:xfrm>
            <a:prstGeom prst="line">
              <a:avLst/>
            </a:prstGeom>
            <a:noFill/>
            <a:ln w="28575">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171" name="Line 14"/>
            <p:cNvSpPr>
              <a:spLocks noChangeShapeType="1"/>
            </p:cNvSpPr>
            <p:nvPr/>
          </p:nvSpPr>
          <p:spPr bwMode="auto">
            <a:xfrm>
              <a:off x="2352" y="1824"/>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5"/>
          <p:cNvGrpSpPr>
            <a:grpSpLocks/>
          </p:cNvGrpSpPr>
          <p:nvPr/>
        </p:nvGrpSpPr>
        <p:grpSpPr bwMode="auto">
          <a:xfrm>
            <a:off x="1038225" y="1262063"/>
            <a:ext cx="1697038" cy="1619250"/>
            <a:chOff x="609" y="1080"/>
            <a:chExt cx="1069" cy="1020"/>
          </a:xfrm>
        </p:grpSpPr>
        <p:grpSp>
          <p:nvGrpSpPr>
            <p:cNvPr id="4153" name="Group 16"/>
            <p:cNvGrpSpPr>
              <a:grpSpLocks/>
            </p:cNvGrpSpPr>
            <p:nvPr/>
          </p:nvGrpSpPr>
          <p:grpSpPr bwMode="auto">
            <a:xfrm>
              <a:off x="695" y="1080"/>
              <a:ext cx="256" cy="178"/>
              <a:chOff x="144" y="1968"/>
              <a:chExt cx="288" cy="210"/>
            </a:xfrm>
          </p:grpSpPr>
          <p:grpSp>
            <p:nvGrpSpPr>
              <p:cNvPr id="4163" name="Group 17"/>
              <p:cNvGrpSpPr>
                <a:grpSpLocks/>
              </p:cNvGrpSpPr>
              <p:nvPr/>
            </p:nvGrpSpPr>
            <p:grpSpPr bwMode="auto">
              <a:xfrm>
                <a:off x="288" y="2064"/>
                <a:ext cx="144" cy="96"/>
                <a:chOff x="1344" y="2544"/>
                <a:chExt cx="576" cy="576"/>
              </a:xfrm>
            </p:grpSpPr>
            <p:sp>
              <p:nvSpPr>
                <p:cNvPr id="4165" name="Line 18"/>
                <p:cNvSpPr>
                  <a:spLocks noChangeShapeType="1"/>
                </p:cNvSpPr>
                <p:nvPr/>
              </p:nvSpPr>
              <p:spPr bwMode="auto">
                <a:xfrm rot="-5400000">
                  <a:off x="1345" y="2831"/>
                  <a:ext cx="576" cy="1"/>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6" name="Line 19"/>
                <p:cNvSpPr>
                  <a:spLocks noChangeShapeType="1"/>
                </p:cNvSpPr>
                <p:nvPr/>
              </p:nvSpPr>
              <p:spPr bwMode="auto">
                <a:xfrm>
                  <a:off x="1344" y="3120"/>
                  <a:ext cx="576"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64" name="WordArt 20"/>
              <p:cNvSpPr>
                <a:spLocks noChangeArrowheads="1" noChangeShapeType="1" noTextEdit="1"/>
              </p:cNvSpPr>
              <p:nvPr/>
            </p:nvSpPr>
            <p:spPr bwMode="auto">
              <a:xfrm>
                <a:off x="144" y="1968"/>
                <a:ext cx="192" cy="210"/>
              </a:xfrm>
              <a:prstGeom prst="rect">
                <a:avLst/>
              </a:prstGeom>
            </p:spPr>
            <p:txBody>
              <a:bodyPr wrap="none" fromWordArt="1">
                <a:prstTxWarp prst="textPlain">
                  <a:avLst>
                    <a:gd name="adj" fmla="val 50000"/>
                  </a:avLst>
                </a:prstTxWarp>
              </a:bodyPr>
              <a:lstStyle/>
              <a:p>
                <a:r>
                  <a:rPr lang="en-US" altLang="zh-CN" sz="800" i="1" kern="10">
                    <a:ln w="9525">
                      <a:solidFill>
                        <a:srgbClr val="000000"/>
                      </a:solidFill>
                      <a:round/>
                      <a:headEnd/>
                      <a:tailEnd/>
                    </a:ln>
                    <a:solidFill>
                      <a:srgbClr val="000000"/>
                    </a:solidFill>
                    <a:latin typeface="Times New Roman"/>
                    <a:cs typeface="Times New Roman"/>
                  </a:rPr>
                  <a:t>v</a:t>
                </a:r>
                <a:endParaRPr lang="zh-CN" altLang="en-US" sz="800" i="1" kern="10">
                  <a:ln w="9525">
                    <a:solidFill>
                      <a:srgbClr val="000000"/>
                    </a:solidFill>
                    <a:round/>
                    <a:headEnd/>
                    <a:tailEnd/>
                  </a:ln>
                  <a:solidFill>
                    <a:srgbClr val="000000"/>
                  </a:solidFill>
                  <a:latin typeface="Times New Roman"/>
                  <a:cs typeface="Times New Roman"/>
                </a:endParaRPr>
              </a:p>
            </p:txBody>
          </p:sp>
        </p:grpSp>
        <p:grpSp>
          <p:nvGrpSpPr>
            <p:cNvPr id="4154" name="Group 21"/>
            <p:cNvGrpSpPr>
              <a:grpSpLocks/>
            </p:cNvGrpSpPr>
            <p:nvPr/>
          </p:nvGrpSpPr>
          <p:grpSpPr bwMode="auto">
            <a:xfrm>
              <a:off x="1422" y="1896"/>
              <a:ext cx="256" cy="204"/>
              <a:chOff x="144" y="2592"/>
              <a:chExt cx="288" cy="240"/>
            </a:xfrm>
          </p:grpSpPr>
          <p:grpSp>
            <p:nvGrpSpPr>
              <p:cNvPr id="4159" name="Group 22"/>
              <p:cNvGrpSpPr>
                <a:grpSpLocks/>
              </p:cNvGrpSpPr>
              <p:nvPr/>
            </p:nvGrpSpPr>
            <p:grpSpPr bwMode="auto">
              <a:xfrm>
                <a:off x="336" y="2688"/>
                <a:ext cx="96" cy="144"/>
                <a:chOff x="2688" y="3264"/>
                <a:chExt cx="96" cy="288"/>
              </a:xfrm>
            </p:grpSpPr>
            <p:sp>
              <p:nvSpPr>
                <p:cNvPr id="4161" name="Line 23"/>
                <p:cNvSpPr>
                  <a:spLocks noChangeShapeType="1"/>
                </p:cNvSpPr>
                <p:nvPr/>
              </p:nvSpPr>
              <p:spPr bwMode="auto">
                <a:xfrm>
                  <a:off x="2688" y="3264"/>
                  <a:ext cx="0" cy="28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2" name="Line 24"/>
                <p:cNvSpPr>
                  <a:spLocks noChangeShapeType="1"/>
                </p:cNvSpPr>
                <p:nvPr/>
              </p:nvSpPr>
              <p:spPr bwMode="auto">
                <a:xfrm>
                  <a:off x="2784" y="3264"/>
                  <a:ext cx="0" cy="28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60" name="WordArt 25"/>
              <p:cNvSpPr>
                <a:spLocks noChangeArrowheads="1" noChangeShapeType="1" noTextEdit="1"/>
              </p:cNvSpPr>
              <p:nvPr/>
            </p:nvSpPr>
            <p:spPr bwMode="auto">
              <a:xfrm>
                <a:off x="144" y="2592"/>
                <a:ext cx="192" cy="210"/>
              </a:xfrm>
              <a:prstGeom prst="rect">
                <a:avLst/>
              </a:prstGeom>
            </p:spPr>
            <p:txBody>
              <a:bodyPr wrap="none" fromWordArt="1">
                <a:prstTxWarp prst="textPlain">
                  <a:avLst>
                    <a:gd name="adj" fmla="val 50000"/>
                  </a:avLst>
                </a:prstTxWarp>
              </a:bodyPr>
              <a:lstStyle/>
              <a:p>
                <a:r>
                  <a:rPr lang="en-US" altLang="zh-CN" sz="800" i="1" kern="10">
                    <a:ln w="9525">
                      <a:solidFill>
                        <a:srgbClr val="000000"/>
                      </a:solidFill>
                      <a:round/>
                      <a:headEnd/>
                      <a:tailEnd/>
                    </a:ln>
                    <a:solidFill>
                      <a:srgbClr val="000000"/>
                    </a:solidFill>
                    <a:latin typeface="Times New Roman"/>
                    <a:cs typeface="Times New Roman"/>
                  </a:rPr>
                  <a:t>v</a:t>
                </a:r>
                <a:endParaRPr lang="zh-CN" altLang="en-US" sz="800" i="1" kern="10">
                  <a:ln w="9525">
                    <a:solidFill>
                      <a:srgbClr val="000000"/>
                    </a:solidFill>
                    <a:round/>
                    <a:headEnd/>
                    <a:tailEnd/>
                  </a:ln>
                  <a:solidFill>
                    <a:srgbClr val="000000"/>
                  </a:solidFill>
                  <a:latin typeface="Times New Roman"/>
                  <a:cs typeface="Times New Roman"/>
                </a:endParaRPr>
              </a:p>
            </p:txBody>
          </p:sp>
        </p:grpSp>
        <p:sp>
          <p:nvSpPr>
            <p:cNvPr id="4155" name="Line 26"/>
            <p:cNvSpPr>
              <a:spLocks noChangeShapeType="1"/>
            </p:cNvSpPr>
            <p:nvPr/>
          </p:nvSpPr>
          <p:spPr bwMode="auto">
            <a:xfrm>
              <a:off x="1080" y="1977"/>
              <a:ext cx="342" cy="0"/>
            </a:xfrm>
            <a:prstGeom prst="line">
              <a:avLst/>
            </a:prstGeom>
            <a:noFill/>
            <a:ln w="38100">
              <a:solidFill>
                <a:srgbClr val="CC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56" name="Line 27"/>
            <p:cNvSpPr>
              <a:spLocks noChangeShapeType="1"/>
            </p:cNvSpPr>
            <p:nvPr/>
          </p:nvSpPr>
          <p:spPr bwMode="auto">
            <a:xfrm flipV="1">
              <a:off x="994" y="1117"/>
              <a:ext cx="0" cy="738"/>
            </a:xfrm>
            <a:prstGeom prst="line">
              <a:avLst/>
            </a:prstGeom>
            <a:noFill/>
            <a:ln w="381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57" name="WordArt 28"/>
            <p:cNvSpPr>
              <a:spLocks noChangeArrowheads="1" noChangeShapeType="1" noTextEdit="1"/>
            </p:cNvSpPr>
            <p:nvPr/>
          </p:nvSpPr>
          <p:spPr bwMode="auto">
            <a:xfrm>
              <a:off x="1251" y="1651"/>
              <a:ext cx="129" cy="179"/>
            </a:xfrm>
            <a:prstGeom prst="rect">
              <a:avLst/>
            </a:prstGeom>
          </p:spPr>
          <p:txBody>
            <a:bodyPr wrap="none" fromWordArt="1">
              <a:prstTxWarp prst="textPlain">
                <a:avLst>
                  <a:gd name="adj" fmla="val 50000"/>
                </a:avLst>
              </a:prstTxWarp>
            </a:bodyPr>
            <a:lstStyle/>
            <a:p>
              <a:r>
                <a:rPr lang="en-US" altLang="zh-CN" sz="3600" i="1" kern="10">
                  <a:ln w="9525">
                    <a:solidFill>
                      <a:srgbClr val="000080"/>
                    </a:solidFill>
                    <a:round/>
                    <a:headEnd/>
                    <a:tailEnd/>
                  </a:ln>
                  <a:solidFill>
                    <a:srgbClr val="000080"/>
                  </a:solidFill>
                  <a:latin typeface="Symbol"/>
                </a:rPr>
                <a:t>q</a:t>
              </a:r>
              <a:endParaRPr lang="zh-CN" altLang="en-US" sz="3600" i="1" kern="10">
                <a:ln w="9525">
                  <a:solidFill>
                    <a:srgbClr val="000080"/>
                  </a:solidFill>
                  <a:round/>
                  <a:headEnd/>
                  <a:tailEnd/>
                </a:ln>
                <a:solidFill>
                  <a:srgbClr val="000080"/>
                </a:solidFill>
                <a:latin typeface="Symbol"/>
              </a:endParaRPr>
            </a:p>
          </p:txBody>
        </p:sp>
        <p:sp>
          <p:nvSpPr>
            <p:cNvPr id="4158" name="Arc 29"/>
            <p:cNvSpPr>
              <a:spLocks/>
            </p:cNvSpPr>
            <p:nvPr/>
          </p:nvSpPr>
          <p:spPr bwMode="auto">
            <a:xfrm>
              <a:off x="609" y="1773"/>
              <a:ext cx="599" cy="204"/>
            </a:xfrm>
            <a:custGeom>
              <a:avLst/>
              <a:gdLst>
                <a:gd name="T0" fmla="*/ 0 w 21600"/>
                <a:gd name="T1" fmla="*/ 0 h 14480"/>
                <a:gd name="T2" fmla="*/ 0 w 21600"/>
                <a:gd name="T3" fmla="*/ 0 h 14480"/>
                <a:gd name="T4" fmla="*/ 0 w 21600"/>
                <a:gd name="T5" fmla="*/ 0 h 14480"/>
                <a:gd name="T6" fmla="*/ 0 60000 65536"/>
                <a:gd name="T7" fmla="*/ 0 60000 65536"/>
                <a:gd name="T8" fmla="*/ 0 60000 65536"/>
                <a:gd name="T9" fmla="*/ 0 w 21600"/>
                <a:gd name="T10" fmla="*/ 0 h 14480"/>
                <a:gd name="T11" fmla="*/ 21600 w 21600"/>
                <a:gd name="T12" fmla="*/ 14480 h 14480"/>
              </a:gdLst>
              <a:ahLst/>
              <a:cxnLst>
                <a:cxn ang="T6">
                  <a:pos x="T0" y="T1"/>
                </a:cxn>
                <a:cxn ang="T7">
                  <a:pos x="T2" y="T3"/>
                </a:cxn>
                <a:cxn ang="T8">
                  <a:pos x="T4" y="T5"/>
                </a:cxn>
              </a:cxnLst>
              <a:rect l="T9" t="T10" r="T11" b="T12"/>
              <a:pathLst>
                <a:path w="21600" h="14480" fill="none" extrusionOk="0">
                  <a:moveTo>
                    <a:pt x="16027" y="-1"/>
                  </a:moveTo>
                  <a:cubicBezTo>
                    <a:pt x="19614" y="3969"/>
                    <a:pt x="21600" y="9129"/>
                    <a:pt x="21600" y="14480"/>
                  </a:cubicBezTo>
                </a:path>
                <a:path w="21600" h="14480" stroke="0" extrusionOk="0">
                  <a:moveTo>
                    <a:pt x="16027" y="-1"/>
                  </a:moveTo>
                  <a:cubicBezTo>
                    <a:pt x="19614" y="3969"/>
                    <a:pt x="21600" y="9129"/>
                    <a:pt x="21600" y="14480"/>
                  </a:cubicBezTo>
                  <a:lnTo>
                    <a:pt x="0" y="14480"/>
                  </a:lnTo>
                  <a:lnTo>
                    <a:pt x="16027" y="-1"/>
                  </a:lnTo>
                  <a:close/>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30"/>
          <p:cNvGrpSpPr>
            <a:grpSpLocks/>
          </p:cNvGrpSpPr>
          <p:nvPr/>
        </p:nvGrpSpPr>
        <p:grpSpPr bwMode="auto">
          <a:xfrm>
            <a:off x="1649413" y="1520825"/>
            <a:ext cx="1425575" cy="2139950"/>
            <a:chOff x="994" y="1243"/>
            <a:chExt cx="898" cy="1348"/>
          </a:xfrm>
        </p:grpSpPr>
        <p:sp>
          <p:nvSpPr>
            <p:cNvPr id="4150" name="Oval 31"/>
            <p:cNvSpPr>
              <a:spLocks noChangeArrowheads="1"/>
            </p:cNvSpPr>
            <p:nvPr/>
          </p:nvSpPr>
          <p:spPr bwMode="auto">
            <a:xfrm>
              <a:off x="994" y="1243"/>
              <a:ext cx="898" cy="134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4151" name="WordArt 32"/>
            <p:cNvSpPr>
              <a:spLocks noChangeArrowheads="1" noChangeShapeType="1" noTextEdit="1"/>
            </p:cNvSpPr>
            <p:nvPr/>
          </p:nvSpPr>
          <p:spPr bwMode="auto">
            <a:xfrm>
              <a:off x="1345" y="2191"/>
              <a:ext cx="144" cy="240"/>
            </a:xfrm>
            <a:prstGeom prst="rect">
              <a:avLst/>
            </a:prstGeom>
          </p:spPr>
          <p:txBody>
            <a:bodyPr wrap="none" fromWordArt="1">
              <a:prstTxWarp prst="textPlain">
                <a:avLst>
                  <a:gd name="adj" fmla="val 50000"/>
                </a:avLst>
              </a:prstTxWarp>
            </a:bodyPr>
            <a:lstStyle/>
            <a:p>
              <a:r>
                <a:rPr lang="en-US" altLang="zh-CN" sz="800" i="1" kern="10">
                  <a:ln w="9525">
                    <a:solidFill>
                      <a:srgbClr val="000000"/>
                    </a:solidFill>
                    <a:round/>
                    <a:headEnd/>
                    <a:tailEnd/>
                  </a:ln>
                  <a:solidFill>
                    <a:srgbClr val="000000"/>
                  </a:solidFill>
                  <a:latin typeface="Times New Roman"/>
                  <a:cs typeface="Times New Roman"/>
                </a:rPr>
                <a:t>R</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4152" name="Line 33"/>
            <p:cNvSpPr>
              <a:spLocks noChangeShapeType="1"/>
            </p:cNvSpPr>
            <p:nvPr/>
          </p:nvSpPr>
          <p:spPr bwMode="auto">
            <a:xfrm flipH="1">
              <a:off x="1153" y="1951"/>
              <a:ext cx="288" cy="4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4"/>
          <p:cNvGrpSpPr>
            <a:grpSpLocks/>
          </p:cNvGrpSpPr>
          <p:nvPr/>
        </p:nvGrpSpPr>
        <p:grpSpPr bwMode="auto">
          <a:xfrm>
            <a:off x="606425" y="1196975"/>
            <a:ext cx="7924800" cy="2514600"/>
            <a:chOff x="337" y="1039"/>
            <a:chExt cx="4992" cy="1584"/>
          </a:xfrm>
        </p:grpSpPr>
        <p:sp>
          <p:nvSpPr>
            <p:cNvPr id="4139" name="Line 35"/>
            <p:cNvSpPr>
              <a:spLocks noChangeShapeType="1"/>
            </p:cNvSpPr>
            <p:nvPr/>
          </p:nvSpPr>
          <p:spPr bwMode="auto">
            <a:xfrm>
              <a:off x="337" y="1231"/>
              <a:ext cx="4720" cy="12"/>
            </a:xfrm>
            <a:prstGeom prst="line">
              <a:avLst/>
            </a:prstGeom>
            <a:noFill/>
            <a:ln w="57150">
              <a:solidFill>
                <a:srgbClr val="000000">
                  <a:alpha val="50195"/>
                </a:srgb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40" name="Line 36"/>
            <p:cNvSpPr>
              <a:spLocks noChangeShapeType="1"/>
            </p:cNvSpPr>
            <p:nvPr/>
          </p:nvSpPr>
          <p:spPr bwMode="auto">
            <a:xfrm>
              <a:off x="337" y="1951"/>
              <a:ext cx="4752" cy="0"/>
            </a:xfrm>
            <a:prstGeom prst="line">
              <a:avLst/>
            </a:prstGeom>
            <a:noFill/>
            <a:ln w="57150">
              <a:solidFill>
                <a:srgbClr val="000080">
                  <a:alpha val="50195"/>
                </a:srgb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41" name="Line 37"/>
            <p:cNvSpPr>
              <a:spLocks noChangeShapeType="1"/>
            </p:cNvSpPr>
            <p:nvPr/>
          </p:nvSpPr>
          <p:spPr bwMode="auto">
            <a:xfrm flipV="1">
              <a:off x="337" y="2607"/>
              <a:ext cx="4720" cy="16"/>
            </a:xfrm>
            <a:prstGeom prst="line">
              <a:avLst/>
            </a:prstGeom>
            <a:noFill/>
            <a:ln w="57150">
              <a:solidFill>
                <a:srgbClr val="000080">
                  <a:alpha val="50195"/>
                </a:srgb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4142" name="Group 38"/>
            <p:cNvGrpSpPr>
              <a:grpSpLocks/>
            </p:cNvGrpSpPr>
            <p:nvPr/>
          </p:nvGrpSpPr>
          <p:grpSpPr bwMode="auto">
            <a:xfrm>
              <a:off x="866" y="1855"/>
              <a:ext cx="214" cy="204"/>
              <a:chOff x="4704" y="3024"/>
              <a:chExt cx="336" cy="336"/>
            </a:xfrm>
          </p:grpSpPr>
          <p:sp>
            <p:nvSpPr>
              <p:cNvPr id="4148" name="Oval 39"/>
              <p:cNvSpPr>
                <a:spLocks noChangeArrowheads="1"/>
              </p:cNvSpPr>
              <p:nvPr/>
            </p:nvSpPr>
            <p:spPr bwMode="auto">
              <a:xfrm>
                <a:off x="4704" y="3024"/>
                <a:ext cx="336" cy="336"/>
              </a:xfrm>
              <a:prstGeom prst="ellipse">
                <a:avLst/>
              </a:prstGeom>
              <a:gradFill rotWithShape="0">
                <a:gsLst>
                  <a:gs pos="0">
                    <a:schemeClr val="bg2"/>
                  </a:gs>
                  <a:gs pos="100000">
                    <a:schemeClr val="tx1"/>
                  </a:gs>
                </a:gsLst>
                <a:path path="rect">
                  <a:fillToRect r="100000" b="100000"/>
                </a:path>
              </a:gradFill>
              <a:ln w="57150">
                <a:solidFill>
                  <a:srgbClr val="FF6600"/>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4149" name="WordArt 40"/>
              <p:cNvSpPr>
                <a:spLocks noChangeArrowheads="1" noChangeShapeType="1" noTextEdit="1"/>
              </p:cNvSpPr>
              <p:nvPr/>
            </p:nvSpPr>
            <p:spPr bwMode="auto">
              <a:xfrm>
                <a:off x="4752" y="3072"/>
                <a:ext cx="240" cy="228"/>
              </a:xfrm>
              <a:prstGeom prst="rect">
                <a:avLst/>
              </a:prstGeom>
            </p:spPr>
            <p:txBody>
              <a:bodyPr wrap="none" fromWordArt="1">
                <a:prstTxWarp prst="textPlain">
                  <a:avLst>
                    <a:gd name="adj" fmla="val 50000"/>
                  </a:avLst>
                </a:prstTxWarp>
              </a:bodyPr>
              <a:lstStyle/>
              <a:p>
                <a:r>
                  <a:rPr lang="en-US" altLang="zh-CN" sz="3600" kern="10">
                    <a:ln w="50800">
                      <a:solidFill>
                        <a:srgbClr val="FF6600"/>
                      </a:solidFill>
                      <a:round/>
                      <a:headEnd/>
                      <a:tailEnd/>
                    </a:ln>
                    <a:solidFill>
                      <a:srgbClr val="FFFFFF"/>
                    </a:solidFill>
                    <a:latin typeface="黑体"/>
                    <a:ea typeface="黑体"/>
                  </a:rPr>
                  <a:t>+</a:t>
                </a:r>
                <a:endParaRPr lang="zh-CN" altLang="en-US" sz="3600" kern="10">
                  <a:ln w="50800">
                    <a:solidFill>
                      <a:srgbClr val="FF6600"/>
                    </a:solidFill>
                    <a:round/>
                    <a:headEnd/>
                    <a:tailEnd/>
                  </a:ln>
                  <a:solidFill>
                    <a:srgbClr val="FFFFFF"/>
                  </a:solidFill>
                  <a:latin typeface="黑体"/>
                  <a:ea typeface="黑体"/>
                </a:endParaRPr>
              </a:p>
            </p:txBody>
          </p:sp>
        </p:grpSp>
        <p:sp>
          <p:nvSpPr>
            <p:cNvPr id="4143" name="Line 41"/>
            <p:cNvSpPr>
              <a:spLocks noChangeShapeType="1"/>
            </p:cNvSpPr>
            <p:nvPr/>
          </p:nvSpPr>
          <p:spPr bwMode="auto">
            <a:xfrm flipV="1">
              <a:off x="1037" y="1080"/>
              <a:ext cx="342" cy="775"/>
            </a:xfrm>
            <a:prstGeom prst="line">
              <a:avLst/>
            </a:prstGeom>
            <a:noFill/>
            <a:ln w="57150">
              <a:solidFill>
                <a:srgbClr val="CC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44" name="WordArt 42"/>
            <p:cNvSpPr>
              <a:spLocks noChangeArrowheads="1" noChangeShapeType="1" noTextEdit="1"/>
            </p:cNvSpPr>
            <p:nvPr/>
          </p:nvSpPr>
          <p:spPr bwMode="auto">
            <a:xfrm>
              <a:off x="1422" y="1039"/>
              <a:ext cx="214" cy="219"/>
            </a:xfrm>
            <a:prstGeom prst="rect">
              <a:avLst/>
            </a:prstGeom>
          </p:spPr>
          <p:txBody>
            <a:bodyPr wrap="none" fromWordArt="1">
              <a:prstTxWarp prst="textPlain">
                <a:avLst>
                  <a:gd name="adj" fmla="val 50000"/>
                </a:avLst>
              </a:prstTxWarp>
            </a:bodyPr>
            <a:lstStyle/>
            <a:p>
              <a:r>
                <a:rPr lang="en-US" altLang="zh-CN" sz="800" i="1" kern="10">
                  <a:ln w="9525">
                    <a:solidFill>
                      <a:srgbClr val="FF0000"/>
                    </a:solidFill>
                    <a:round/>
                    <a:headEnd/>
                    <a:tailEnd/>
                  </a:ln>
                  <a:solidFill>
                    <a:srgbClr val="FF0000"/>
                  </a:solidFill>
                  <a:latin typeface="Times New Roman"/>
                  <a:cs typeface="Times New Roman"/>
                </a:rPr>
                <a:t>v</a:t>
              </a:r>
              <a:endParaRPr lang="zh-CN" altLang="en-US" sz="800" i="1" kern="10">
                <a:ln w="9525">
                  <a:solidFill>
                    <a:srgbClr val="FF0000"/>
                  </a:solidFill>
                  <a:round/>
                  <a:headEnd/>
                  <a:tailEnd/>
                </a:ln>
                <a:solidFill>
                  <a:srgbClr val="FF0000"/>
                </a:solidFill>
                <a:latin typeface="Times New Roman"/>
                <a:cs typeface="Times New Roman"/>
              </a:endParaRPr>
            </a:p>
          </p:txBody>
        </p:sp>
        <p:sp>
          <p:nvSpPr>
            <p:cNvPr id="4145" name="WordArt 43"/>
            <p:cNvSpPr>
              <a:spLocks noChangeArrowheads="1" noChangeShapeType="1" noTextEdit="1"/>
            </p:cNvSpPr>
            <p:nvPr/>
          </p:nvSpPr>
          <p:spPr bwMode="auto">
            <a:xfrm>
              <a:off x="4897" y="1759"/>
              <a:ext cx="432" cy="401"/>
            </a:xfrm>
            <a:prstGeom prst="rect">
              <a:avLst/>
            </a:prstGeom>
          </p:spPr>
          <p:txBody>
            <a:bodyPr wrap="none" fromWordArt="1">
              <a:prstTxWarp prst="textPlain">
                <a:avLst>
                  <a:gd name="adj" fmla="val 55991"/>
                </a:avLst>
              </a:prstTxWarp>
            </a:bodyPr>
            <a:lstStyle/>
            <a:p>
              <a:r>
                <a:rPr lang="en-US" altLang="zh-CN" sz="800" i="1" kern="10">
                  <a:ln w="9525">
                    <a:solidFill>
                      <a:srgbClr val="CC99FF"/>
                    </a:solidFill>
                    <a:round/>
                    <a:headEnd/>
                    <a:tailEnd/>
                  </a:ln>
                  <a:solidFill>
                    <a:srgbClr val="000080"/>
                  </a:solidFill>
                  <a:latin typeface="Times New Roman"/>
                  <a:cs typeface="Times New Roman"/>
                </a:rPr>
                <a:t>B</a:t>
              </a:r>
              <a:endParaRPr lang="zh-CN" altLang="en-US" sz="800" i="1" kern="10">
                <a:ln w="9525">
                  <a:solidFill>
                    <a:srgbClr val="CC99FF"/>
                  </a:solidFill>
                  <a:round/>
                  <a:headEnd/>
                  <a:tailEnd/>
                </a:ln>
                <a:solidFill>
                  <a:srgbClr val="000080"/>
                </a:solidFill>
                <a:latin typeface="Times New Roman"/>
                <a:cs typeface="Times New Roman"/>
              </a:endParaRPr>
            </a:p>
          </p:txBody>
        </p:sp>
        <p:sp>
          <p:nvSpPr>
            <p:cNvPr id="4146" name="WordArt 44"/>
            <p:cNvSpPr>
              <a:spLocks noChangeArrowheads="1" noChangeShapeType="1" noTextEdit="1"/>
            </p:cNvSpPr>
            <p:nvPr/>
          </p:nvSpPr>
          <p:spPr bwMode="auto">
            <a:xfrm>
              <a:off x="625" y="2047"/>
              <a:ext cx="163" cy="232"/>
            </a:xfrm>
            <a:prstGeom prst="rect">
              <a:avLst/>
            </a:prstGeom>
          </p:spPr>
          <p:txBody>
            <a:bodyPr wrap="none" fromWordArt="1">
              <a:prstTxWarp prst="textPlain">
                <a:avLst>
                  <a:gd name="adj" fmla="val 50000"/>
                </a:avLst>
              </a:prstTxWarp>
            </a:bodyPr>
            <a:lstStyle/>
            <a:p>
              <a:r>
                <a:rPr lang="en-US" altLang="zh-CN" sz="3600" i="1" kern="10">
                  <a:ln w="9525">
                    <a:solidFill>
                      <a:schemeClr val="bg1"/>
                    </a:solidFill>
                    <a:round/>
                    <a:headEnd/>
                    <a:tailEnd/>
                  </a:ln>
                  <a:solidFill>
                    <a:schemeClr val="bg1"/>
                  </a:solidFill>
                  <a:latin typeface="Times New Roman"/>
                  <a:cs typeface="Times New Roman"/>
                </a:rPr>
                <a:t>q</a:t>
              </a:r>
              <a:endParaRPr lang="zh-CN" altLang="en-US" sz="3600" i="1" kern="10">
                <a:ln w="9525">
                  <a:solidFill>
                    <a:schemeClr val="bg1"/>
                  </a:solidFill>
                  <a:round/>
                  <a:headEnd/>
                  <a:tailEnd/>
                </a:ln>
                <a:solidFill>
                  <a:schemeClr val="bg1"/>
                </a:solidFill>
                <a:latin typeface="Times New Roman"/>
                <a:cs typeface="Times New Roman"/>
              </a:endParaRPr>
            </a:p>
          </p:txBody>
        </p:sp>
        <p:sp>
          <p:nvSpPr>
            <p:cNvPr id="4147" name="WordArt 45"/>
            <p:cNvSpPr>
              <a:spLocks noChangeArrowheads="1" noChangeShapeType="1" noTextEdit="1"/>
            </p:cNvSpPr>
            <p:nvPr/>
          </p:nvSpPr>
          <p:spPr bwMode="auto">
            <a:xfrm>
              <a:off x="577" y="1615"/>
              <a:ext cx="240" cy="232"/>
            </a:xfrm>
            <a:prstGeom prst="rect">
              <a:avLst/>
            </a:prstGeom>
          </p:spPr>
          <p:txBody>
            <a:bodyPr wrap="none" fromWordArt="1">
              <a:prstTxWarp prst="textPlain">
                <a:avLst>
                  <a:gd name="adj" fmla="val 50000"/>
                </a:avLst>
              </a:prstTxWarp>
            </a:bodyPr>
            <a:lstStyle/>
            <a:p>
              <a:r>
                <a:rPr lang="en-US" altLang="zh-CN" sz="3600" i="1" kern="10">
                  <a:ln w="9525">
                    <a:solidFill>
                      <a:schemeClr val="bg1"/>
                    </a:solidFill>
                    <a:round/>
                    <a:headEnd/>
                    <a:tailEnd/>
                  </a:ln>
                  <a:solidFill>
                    <a:schemeClr val="bg1"/>
                  </a:solidFill>
                  <a:latin typeface="Times New Roman"/>
                  <a:cs typeface="Times New Roman"/>
                </a:rPr>
                <a:t>m</a:t>
              </a:r>
              <a:endParaRPr lang="zh-CN" altLang="en-US" sz="3600" i="1" kern="10">
                <a:ln w="9525">
                  <a:solidFill>
                    <a:schemeClr val="bg1"/>
                  </a:solidFill>
                  <a:round/>
                  <a:headEnd/>
                  <a:tailEnd/>
                </a:ln>
                <a:solidFill>
                  <a:schemeClr val="bg1"/>
                </a:solidFill>
                <a:latin typeface="Times New Roman"/>
                <a:cs typeface="Times New Roman"/>
              </a:endParaRPr>
            </a:p>
          </p:txBody>
        </p:sp>
      </p:grpSp>
      <p:grpSp>
        <p:nvGrpSpPr>
          <p:cNvPr id="11" name="Group 46"/>
          <p:cNvGrpSpPr>
            <a:grpSpLocks/>
          </p:cNvGrpSpPr>
          <p:nvPr/>
        </p:nvGrpSpPr>
        <p:grpSpPr bwMode="auto">
          <a:xfrm>
            <a:off x="1749425" y="1501775"/>
            <a:ext cx="5599113" cy="2182813"/>
            <a:chOff x="1152" y="432"/>
            <a:chExt cx="3527" cy="1375"/>
          </a:xfrm>
        </p:grpSpPr>
        <p:sp>
          <p:nvSpPr>
            <p:cNvPr id="4126" name="Arc 47"/>
            <p:cNvSpPr>
              <a:spLocks/>
            </p:cNvSpPr>
            <p:nvPr/>
          </p:nvSpPr>
          <p:spPr bwMode="auto">
            <a:xfrm>
              <a:off x="1152" y="432"/>
              <a:ext cx="842" cy="978"/>
            </a:xfrm>
            <a:custGeom>
              <a:avLst/>
              <a:gdLst>
                <a:gd name="T0" fmla="*/ 0 w 20535"/>
                <a:gd name="T1" fmla="*/ 0 h 21600"/>
                <a:gd name="T2" fmla="*/ 0 w 20535"/>
                <a:gd name="T3" fmla="*/ 0 h 21600"/>
                <a:gd name="T4" fmla="*/ 0 w 20535"/>
                <a:gd name="T5" fmla="*/ 0 h 21600"/>
                <a:gd name="T6" fmla="*/ 0 60000 65536"/>
                <a:gd name="T7" fmla="*/ 0 60000 65536"/>
                <a:gd name="T8" fmla="*/ 0 60000 65536"/>
                <a:gd name="T9" fmla="*/ 0 w 20535"/>
                <a:gd name="T10" fmla="*/ 0 h 21600"/>
                <a:gd name="T11" fmla="*/ 20535 w 20535"/>
                <a:gd name="T12" fmla="*/ 21600 h 21600"/>
              </a:gdLst>
              <a:ahLst/>
              <a:cxnLst>
                <a:cxn ang="T6">
                  <a:pos x="T0" y="T1"/>
                </a:cxn>
                <a:cxn ang="T7">
                  <a:pos x="T2" y="T3"/>
                </a:cxn>
                <a:cxn ang="T8">
                  <a:pos x="T4" y="T5"/>
                </a:cxn>
              </a:cxnLst>
              <a:rect l="T9" t="T10" r="T11" b="T12"/>
              <a:pathLst>
                <a:path w="20535" h="21600" fill="none" extrusionOk="0">
                  <a:moveTo>
                    <a:pt x="0" y="14266"/>
                  </a:moveTo>
                  <a:cubicBezTo>
                    <a:pt x="3090" y="5705"/>
                    <a:pt x="11215" y="-1"/>
                    <a:pt x="20317" y="0"/>
                  </a:cubicBezTo>
                  <a:cubicBezTo>
                    <a:pt x="20389" y="0"/>
                    <a:pt x="20462" y="0"/>
                    <a:pt x="20534" y="1"/>
                  </a:cubicBezTo>
                </a:path>
                <a:path w="20535" h="21600" stroke="0" extrusionOk="0">
                  <a:moveTo>
                    <a:pt x="0" y="14266"/>
                  </a:moveTo>
                  <a:cubicBezTo>
                    <a:pt x="3090" y="5705"/>
                    <a:pt x="11215" y="-1"/>
                    <a:pt x="20317" y="0"/>
                  </a:cubicBezTo>
                  <a:cubicBezTo>
                    <a:pt x="20389" y="0"/>
                    <a:pt x="20462" y="0"/>
                    <a:pt x="20534" y="1"/>
                  </a:cubicBezTo>
                  <a:lnTo>
                    <a:pt x="20317" y="21600"/>
                  </a:lnTo>
                  <a:lnTo>
                    <a:pt x="0" y="14266"/>
                  </a:lnTo>
                  <a:close/>
                </a:path>
              </a:pathLst>
            </a:custGeom>
            <a:noFill/>
            <a:ln w="762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7" name="Arc 48"/>
            <p:cNvSpPr>
              <a:spLocks/>
            </p:cNvSpPr>
            <p:nvPr/>
          </p:nvSpPr>
          <p:spPr bwMode="auto">
            <a:xfrm>
              <a:off x="1946" y="447"/>
              <a:ext cx="890" cy="976"/>
            </a:xfrm>
            <a:custGeom>
              <a:avLst/>
              <a:gdLst>
                <a:gd name="T0" fmla="*/ 0 w 21500"/>
                <a:gd name="T1" fmla="*/ 0 h 21600"/>
                <a:gd name="T2" fmla="*/ 0 w 21500"/>
                <a:gd name="T3" fmla="*/ 0 h 21600"/>
                <a:gd name="T4" fmla="*/ 0 w 21500"/>
                <a:gd name="T5" fmla="*/ 0 h 21600"/>
                <a:gd name="T6" fmla="*/ 0 60000 65536"/>
                <a:gd name="T7" fmla="*/ 0 60000 65536"/>
                <a:gd name="T8" fmla="*/ 0 60000 65536"/>
                <a:gd name="T9" fmla="*/ 0 w 21500"/>
                <a:gd name="T10" fmla="*/ 0 h 21600"/>
                <a:gd name="T11" fmla="*/ 21500 w 21500"/>
                <a:gd name="T12" fmla="*/ 21600 h 21600"/>
              </a:gdLst>
              <a:ahLst/>
              <a:cxnLst>
                <a:cxn ang="T6">
                  <a:pos x="T0" y="T1"/>
                </a:cxn>
                <a:cxn ang="T7">
                  <a:pos x="T2" y="T3"/>
                </a:cxn>
                <a:cxn ang="T8">
                  <a:pos x="T4" y="T5"/>
                </a:cxn>
              </a:cxnLst>
              <a:rect l="T9" t="T10" r="T11" b="T12"/>
              <a:pathLst>
                <a:path w="21500" h="21600" fill="none" extrusionOk="0">
                  <a:moveTo>
                    <a:pt x="0" y="15346"/>
                  </a:moveTo>
                  <a:cubicBezTo>
                    <a:pt x="2756" y="6233"/>
                    <a:pt x="11154" y="-1"/>
                    <a:pt x="20675" y="0"/>
                  </a:cubicBezTo>
                  <a:cubicBezTo>
                    <a:pt x="20950" y="0"/>
                    <a:pt x="21225" y="5"/>
                    <a:pt x="21500" y="15"/>
                  </a:cubicBezTo>
                </a:path>
                <a:path w="21500" h="21600" stroke="0" extrusionOk="0">
                  <a:moveTo>
                    <a:pt x="0" y="15346"/>
                  </a:moveTo>
                  <a:cubicBezTo>
                    <a:pt x="2756" y="6233"/>
                    <a:pt x="11154" y="-1"/>
                    <a:pt x="20675" y="0"/>
                  </a:cubicBezTo>
                  <a:cubicBezTo>
                    <a:pt x="20950" y="0"/>
                    <a:pt x="21225" y="5"/>
                    <a:pt x="21500" y="15"/>
                  </a:cubicBezTo>
                  <a:lnTo>
                    <a:pt x="20675" y="21600"/>
                  </a:lnTo>
                  <a:lnTo>
                    <a:pt x="0" y="15346"/>
                  </a:lnTo>
                  <a:close/>
                </a:path>
              </a:pathLst>
            </a:custGeom>
            <a:noFill/>
            <a:ln w="762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8" name="Arc 49"/>
            <p:cNvSpPr>
              <a:spLocks/>
            </p:cNvSpPr>
            <p:nvPr/>
          </p:nvSpPr>
          <p:spPr bwMode="auto">
            <a:xfrm>
              <a:off x="1945" y="1152"/>
              <a:ext cx="426" cy="641"/>
            </a:xfrm>
            <a:custGeom>
              <a:avLst/>
              <a:gdLst>
                <a:gd name="T0" fmla="*/ 0 w 21600"/>
                <a:gd name="T1" fmla="*/ 0 h 25937"/>
                <a:gd name="T2" fmla="*/ 0 w 21600"/>
                <a:gd name="T3" fmla="*/ 0 h 25937"/>
                <a:gd name="T4" fmla="*/ 0 w 21600"/>
                <a:gd name="T5" fmla="*/ 0 h 25937"/>
                <a:gd name="T6" fmla="*/ 0 60000 65536"/>
                <a:gd name="T7" fmla="*/ 0 60000 65536"/>
                <a:gd name="T8" fmla="*/ 0 60000 65536"/>
                <a:gd name="T9" fmla="*/ 0 w 21600"/>
                <a:gd name="T10" fmla="*/ 0 h 25937"/>
                <a:gd name="T11" fmla="*/ 21600 w 21600"/>
                <a:gd name="T12" fmla="*/ 25937 h 25937"/>
              </a:gdLst>
              <a:ahLst/>
              <a:cxnLst>
                <a:cxn ang="T6">
                  <a:pos x="T0" y="T1"/>
                </a:cxn>
                <a:cxn ang="T7">
                  <a:pos x="T2" y="T3"/>
                </a:cxn>
                <a:cxn ang="T8">
                  <a:pos x="T4" y="T5"/>
                </a:cxn>
              </a:cxnLst>
              <a:rect l="T9" t="T10" r="T11" b="T12"/>
              <a:pathLst>
                <a:path w="21600" h="25937" fill="none" extrusionOk="0">
                  <a:moveTo>
                    <a:pt x="21100" y="25937"/>
                  </a:moveTo>
                  <a:cubicBezTo>
                    <a:pt x="9369" y="25666"/>
                    <a:pt x="0" y="16077"/>
                    <a:pt x="0" y="4343"/>
                  </a:cubicBezTo>
                  <a:cubicBezTo>
                    <a:pt x="-1" y="2884"/>
                    <a:pt x="147" y="1429"/>
                    <a:pt x="441" y="0"/>
                  </a:cubicBezTo>
                </a:path>
                <a:path w="21600" h="25937" stroke="0" extrusionOk="0">
                  <a:moveTo>
                    <a:pt x="21100" y="25937"/>
                  </a:moveTo>
                  <a:cubicBezTo>
                    <a:pt x="9369" y="25666"/>
                    <a:pt x="0" y="16077"/>
                    <a:pt x="0" y="4343"/>
                  </a:cubicBezTo>
                  <a:cubicBezTo>
                    <a:pt x="-1" y="2884"/>
                    <a:pt x="147" y="1429"/>
                    <a:pt x="441" y="0"/>
                  </a:cubicBezTo>
                  <a:lnTo>
                    <a:pt x="21600" y="4343"/>
                  </a:lnTo>
                  <a:lnTo>
                    <a:pt x="21100" y="25937"/>
                  </a:lnTo>
                  <a:close/>
                </a:path>
              </a:pathLst>
            </a:custGeom>
            <a:noFill/>
            <a:ln w="762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9" name="Arc 50"/>
            <p:cNvSpPr>
              <a:spLocks/>
            </p:cNvSpPr>
            <p:nvPr/>
          </p:nvSpPr>
          <p:spPr bwMode="auto">
            <a:xfrm>
              <a:off x="2842" y="1119"/>
              <a:ext cx="433" cy="674"/>
            </a:xfrm>
            <a:custGeom>
              <a:avLst/>
              <a:gdLst>
                <a:gd name="T0" fmla="*/ 0 w 21928"/>
                <a:gd name="T1" fmla="*/ 0 h 27630"/>
                <a:gd name="T2" fmla="*/ 0 w 21928"/>
                <a:gd name="T3" fmla="*/ 0 h 27630"/>
                <a:gd name="T4" fmla="*/ 0 w 21928"/>
                <a:gd name="T5" fmla="*/ 0 h 27630"/>
                <a:gd name="T6" fmla="*/ 0 60000 65536"/>
                <a:gd name="T7" fmla="*/ 0 60000 65536"/>
                <a:gd name="T8" fmla="*/ 0 60000 65536"/>
                <a:gd name="T9" fmla="*/ 0 w 21928"/>
                <a:gd name="T10" fmla="*/ 0 h 27630"/>
                <a:gd name="T11" fmla="*/ 21928 w 21928"/>
                <a:gd name="T12" fmla="*/ 27630 h 27630"/>
              </a:gdLst>
              <a:ahLst/>
              <a:cxnLst>
                <a:cxn ang="T6">
                  <a:pos x="T0" y="T1"/>
                </a:cxn>
                <a:cxn ang="T7">
                  <a:pos x="T2" y="T3"/>
                </a:cxn>
                <a:cxn ang="T8">
                  <a:pos x="T4" y="T5"/>
                </a:cxn>
              </a:cxnLst>
              <a:rect l="T9" t="T10" r="T11" b="T12"/>
              <a:pathLst>
                <a:path w="21928" h="27630" fill="none" extrusionOk="0">
                  <a:moveTo>
                    <a:pt x="21927" y="27627"/>
                  </a:moveTo>
                  <a:cubicBezTo>
                    <a:pt x="21818" y="27629"/>
                    <a:pt x="21709" y="27629"/>
                    <a:pt x="21600" y="27630"/>
                  </a:cubicBezTo>
                  <a:cubicBezTo>
                    <a:pt x="9670" y="27630"/>
                    <a:pt x="0" y="17959"/>
                    <a:pt x="0" y="6030"/>
                  </a:cubicBezTo>
                  <a:cubicBezTo>
                    <a:pt x="-1" y="3989"/>
                    <a:pt x="289" y="1959"/>
                    <a:pt x="858" y="-1"/>
                  </a:cubicBezTo>
                </a:path>
                <a:path w="21928" h="27630" stroke="0" extrusionOk="0">
                  <a:moveTo>
                    <a:pt x="21927" y="27627"/>
                  </a:moveTo>
                  <a:cubicBezTo>
                    <a:pt x="21818" y="27629"/>
                    <a:pt x="21709" y="27629"/>
                    <a:pt x="21600" y="27630"/>
                  </a:cubicBezTo>
                  <a:cubicBezTo>
                    <a:pt x="9670" y="27630"/>
                    <a:pt x="0" y="17959"/>
                    <a:pt x="0" y="6030"/>
                  </a:cubicBezTo>
                  <a:cubicBezTo>
                    <a:pt x="-1" y="3989"/>
                    <a:pt x="289" y="1959"/>
                    <a:pt x="858" y="-1"/>
                  </a:cubicBezTo>
                  <a:lnTo>
                    <a:pt x="21600" y="6030"/>
                  </a:lnTo>
                  <a:lnTo>
                    <a:pt x="21927" y="27627"/>
                  </a:lnTo>
                  <a:close/>
                </a:path>
              </a:pathLst>
            </a:custGeom>
            <a:noFill/>
            <a:ln w="762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0" name="Arc 51"/>
            <p:cNvSpPr>
              <a:spLocks/>
            </p:cNvSpPr>
            <p:nvPr/>
          </p:nvSpPr>
          <p:spPr bwMode="auto">
            <a:xfrm>
              <a:off x="2842" y="445"/>
              <a:ext cx="876" cy="977"/>
            </a:xfrm>
            <a:custGeom>
              <a:avLst/>
              <a:gdLst>
                <a:gd name="T0" fmla="*/ 0 w 21145"/>
                <a:gd name="T1" fmla="*/ 0 h 21600"/>
                <a:gd name="T2" fmla="*/ 0 w 21145"/>
                <a:gd name="T3" fmla="*/ 0 h 21600"/>
                <a:gd name="T4" fmla="*/ 0 w 21145"/>
                <a:gd name="T5" fmla="*/ 0 h 21600"/>
                <a:gd name="T6" fmla="*/ 0 60000 65536"/>
                <a:gd name="T7" fmla="*/ 0 60000 65536"/>
                <a:gd name="T8" fmla="*/ 0 60000 65536"/>
                <a:gd name="T9" fmla="*/ 0 w 21145"/>
                <a:gd name="T10" fmla="*/ 0 h 21600"/>
                <a:gd name="T11" fmla="*/ 21145 w 21145"/>
                <a:gd name="T12" fmla="*/ 21600 h 21600"/>
              </a:gdLst>
              <a:ahLst/>
              <a:cxnLst>
                <a:cxn ang="T6">
                  <a:pos x="T0" y="T1"/>
                </a:cxn>
                <a:cxn ang="T7">
                  <a:pos x="T2" y="T3"/>
                </a:cxn>
                <a:cxn ang="T8">
                  <a:pos x="T4" y="T5"/>
                </a:cxn>
              </a:cxnLst>
              <a:rect l="T9" t="T10" r="T11" b="T12"/>
              <a:pathLst>
                <a:path w="21145" h="21600" fill="none" extrusionOk="0">
                  <a:moveTo>
                    <a:pt x="0" y="15712"/>
                  </a:moveTo>
                  <a:cubicBezTo>
                    <a:pt x="2633" y="6416"/>
                    <a:pt x="11120" y="-1"/>
                    <a:pt x="20782" y="0"/>
                  </a:cubicBezTo>
                  <a:cubicBezTo>
                    <a:pt x="20903" y="0"/>
                    <a:pt x="21024" y="1"/>
                    <a:pt x="21144" y="3"/>
                  </a:cubicBezTo>
                </a:path>
                <a:path w="21145" h="21600" stroke="0" extrusionOk="0">
                  <a:moveTo>
                    <a:pt x="0" y="15712"/>
                  </a:moveTo>
                  <a:cubicBezTo>
                    <a:pt x="2633" y="6416"/>
                    <a:pt x="11120" y="-1"/>
                    <a:pt x="20782" y="0"/>
                  </a:cubicBezTo>
                  <a:cubicBezTo>
                    <a:pt x="20903" y="0"/>
                    <a:pt x="21024" y="1"/>
                    <a:pt x="21144" y="3"/>
                  </a:cubicBezTo>
                  <a:lnTo>
                    <a:pt x="20782" y="21600"/>
                  </a:lnTo>
                  <a:lnTo>
                    <a:pt x="0" y="15712"/>
                  </a:lnTo>
                  <a:close/>
                </a:path>
              </a:pathLst>
            </a:custGeom>
            <a:noFill/>
            <a:ln w="762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1" name="Arc 52"/>
            <p:cNvSpPr>
              <a:spLocks/>
            </p:cNvSpPr>
            <p:nvPr/>
          </p:nvSpPr>
          <p:spPr bwMode="auto">
            <a:xfrm>
              <a:off x="2815" y="446"/>
              <a:ext cx="883" cy="970"/>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1" y="19"/>
                  </a:moveTo>
                  <a:cubicBezTo>
                    <a:pt x="306" y="6"/>
                    <a:pt x="612" y="-1"/>
                    <a:pt x="919" y="0"/>
                  </a:cubicBezTo>
                  <a:cubicBezTo>
                    <a:pt x="10530" y="0"/>
                    <a:pt x="18985" y="6350"/>
                    <a:pt x="21663" y="15581"/>
                  </a:cubicBezTo>
                </a:path>
                <a:path w="21664" h="21600" stroke="0" extrusionOk="0">
                  <a:moveTo>
                    <a:pt x="-1" y="19"/>
                  </a:moveTo>
                  <a:cubicBezTo>
                    <a:pt x="306" y="6"/>
                    <a:pt x="612" y="-1"/>
                    <a:pt x="919" y="0"/>
                  </a:cubicBezTo>
                  <a:cubicBezTo>
                    <a:pt x="10530" y="0"/>
                    <a:pt x="18985" y="6350"/>
                    <a:pt x="21663" y="15581"/>
                  </a:cubicBezTo>
                  <a:lnTo>
                    <a:pt x="919" y="21600"/>
                  </a:lnTo>
                  <a:lnTo>
                    <a:pt x="-1" y="19"/>
                  </a:lnTo>
                  <a:close/>
                </a:path>
              </a:pathLst>
            </a:custGeom>
            <a:noFill/>
            <a:ln w="285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2" name="Arc 53"/>
            <p:cNvSpPr>
              <a:spLocks/>
            </p:cNvSpPr>
            <p:nvPr/>
          </p:nvSpPr>
          <p:spPr bwMode="auto">
            <a:xfrm>
              <a:off x="1944" y="448"/>
              <a:ext cx="894" cy="949"/>
            </a:xfrm>
            <a:custGeom>
              <a:avLst/>
              <a:gdLst>
                <a:gd name="T0" fmla="*/ 0 w 20958"/>
                <a:gd name="T1" fmla="*/ 0 h 21572"/>
                <a:gd name="T2" fmla="*/ 0 w 20958"/>
                <a:gd name="T3" fmla="*/ 0 h 21572"/>
                <a:gd name="T4" fmla="*/ 0 w 20958"/>
                <a:gd name="T5" fmla="*/ 0 h 21572"/>
                <a:gd name="T6" fmla="*/ 0 60000 65536"/>
                <a:gd name="T7" fmla="*/ 0 60000 65536"/>
                <a:gd name="T8" fmla="*/ 0 60000 65536"/>
                <a:gd name="T9" fmla="*/ 0 w 20958"/>
                <a:gd name="T10" fmla="*/ 0 h 21572"/>
                <a:gd name="T11" fmla="*/ 20958 w 20958"/>
                <a:gd name="T12" fmla="*/ 21572 h 21572"/>
              </a:gdLst>
              <a:ahLst/>
              <a:cxnLst>
                <a:cxn ang="T6">
                  <a:pos x="T0" y="T1"/>
                </a:cxn>
                <a:cxn ang="T7">
                  <a:pos x="T2" y="T3"/>
                </a:cxn>
                <a:cxn ang="T8">
                  <a:pos x="T4" y="T5"/>
                </a:cxn>
              </a:cxnLst>
              <a:rect l="T9" t="T10" r="T11" b="T12"/>
              <a:pathLst>
                <a:path w="20958" h="21572" fill="none" extrusionOk="0">
                  <a:moveTo>
                    <a:pt x="1091" y="-1"/>
                  </a:moveTo>
                  <a:cubicBezTo>
                    <a:pt x="10590" y="479"/>
                    <a:pt x="18657" y="7117"/>
                    <a:pt x="20958" y="16345"/>
                  </a:cubicBezTo>
                </a:path>
                <a:path w="20958" h="21572" stroke="0" extrusionOk="0">
                  <a:moveTo>
                    <a:pt x="1091" y="-1"/>
                  </a:moveTo>
                  <a:cubicBezTo>
                    <a:pt x="10590" y="479"/>
                    <a:pt x="18657" y="7117"/>
                    <a:pt x="20958" y="16345"/>
                  </a:cubicBezTo>
                  <a:lnTo>
                    <a:pt x="0" y="21572"/>
                  </a:lnTo>
                  <a:lnTo>
                    <a:pt x="1091" y="-1"/>
                  </a:lnTo>
                  <a:close/>
                </a:path>
              </a:pathLst>
            </a:custGeom>
            <a:noFill/>
            <a:ln w="285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3" name="Arc 54"/>
            <p:cNvSpPr>
              <a:spLocks/>
            </p:cNvSpPr>
            <p:nvPr/>
          </p:nvSpPr>
          <p:spPr bwMode="auto">
            <a:xfrm>
              <a:off x="2368" y="1144"/>
              <a:ext cx="474" cy="663"/>
            </a:xfrm>
            <a:custGeom>
              <a:avLst/>
              <a:gdLst>
                <a:gd name="T0" fmla="*/ 0 w 23897"/>
                <a:gd name="T1" fmla="*/ 0 h 27623"/>
                <a:gd name="T2" fmla="*/ 0 w 23897"/>
                <a:gd name="T3" fmla="*/ 0 h 27623"/>
                <a:gd name="T4" fmla="*/ 0 w 23897"/>
                <a:gd name="T5" fmla="*/ 0 h 27623"/>
                <a:gd name="T6" fmla="*/ 0 60000 65536"/>
                <a:gd name="T7" fmla="*/ 0 60000 65536"/>
                <a:gd name="T8" fmla="*/ 0 60000 65536"/>
                <a:gd name="T9" fmla="*/ 0 w 23897"/>
                <a:gd name="T10" fmla="*/ 0 h 27623"/>
                <a:gd name="T11" fmla="*/ 23897 w 23897"/>
                <a:gd name="T12" fmla="*/ 27623 h 27623"/>
              </a:gdLst>
              <a:ahLst/>
              <a:cxnLst>
                <a:cxn ang="T6">
                  <a:pos x="T0" y="T1"/>
                </a:cxn>
                <a:cxn ang="T7">
                  <a:pos x="T2" y="T3"/>
                </a:cxn>
                <a:cxn ang="T8">
                  <a:pos x="T4" y="T5"/>
                </a:cxn>
              </a:cxnLst>
              <a:rect l="T9" t="T10" r="T11" b="T12"/>
              <a:pathLst>
                <a:path w="23897" h="27623" fill="none" extrusionOk="0">
                  <a:moveTo>
                    <a:pt x="23040" y="-1"/>
                  </a:moveTo>
                  <a:cubicBezTo>
                    <a:pt x="23608" y="1957"/>
                    <a:pt x="23897" y="3984"/>
                    <a:pt x="23897" y="6023"/>
                  </a:cubicBezTo>
                  <a:cubicBezTo>
                    <a:pt x="23897" y="17952"/>
                    <a:pt x="14226" y="27623"/>
                    <a:pt x="2297" y="27623"/>
                  </a:cubicBezTo>
                  <a:cubicBezTo>
                    <a:pt x="1529" y="27623"/>
                    <a:pt x="762" y="27582"/>
                    <a:pt x="0" y="27500"/>
                  </a:cubicBezTo>
                </a:path>
                <a:path w="23897" h="27623" stroke="0" extrusionOk="0">
                  <a:moveTo>
                    <a:pt x="23040" y="-1"/>
                  </a:moveTo>
                  <a:cubicBezTo>
                    <a:pt x="23608" y="1957"/>
                    <a:pt x="23897" y="3984"/>
                    <a:pt x="23897" y="6023"/>
                  </a:cubicBezTo>
                  <a:cubicBezTo>
                    <a:pt x="23897" y="17952"/>
                    <a:pt x="14226" y="27623"/>
                    <a:pt x="2297" y="27623"/>
                  </a:cubicBezTo>
                  <a:cubicBezTo>
                    <a:pt x="1529" y="27623"/>
                    <a:pt x="762" y="27582"/>
                    <a:pt x="0" y="27500"/>
                  </a:cubicBezTo>
                  <a:lnTo>
                    <a:pt x="2297" y="6023"/>
                  </a:lnTo>
                  <a:lnTo>
                    <a:pt x="23040" y="-1"/>
                  </a:lnTo>
                  <a:close/>
                </a:path>
              </a:pathLst>
            </a:custGeom>
            <a:noFill/>
            <a:ln w="285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4" name="Arc 55"/>
            <p:cNvSpPr>
              <a:spLocks/>
            </p:cNvSpPr>
            <p:nvPr/>
          </p:nvSpPr>
          <p:spPr bwMode="auto">
            <a:xfrm>
              <a:off x="3686" y="1082"/>
              <a:ext cx="426" cy="709"/>
            </a:xfrm>
            <a:custGeom>
              <a:avLst/>
              <a:gdLst>
                <a:gd name="T0" fmla="*/ 0 w 21600"/>
                <a:gd name="T1" fmla="*/ 0 h 27613"/>
                <a:gd name="T2" fmla="*/ 0 w 21600"/>
                <a:gd name="T3" fmla="*/ 0 h 27613"/>
                <a:gd name="T4" fmla="*/ 0 w 21600"/>
                <a:gd name="T5" fmla="*/ 0 h 27613"/>
                <a:gd name="T6" fmla="*/ 0 60000 65536"/>
                <a:gd name="T7" fmla="*/ 0 60000 65536"/>
                <a:gd name="T8" fmla="*/ 0 60000 65536"/>
                <a:gd name="T9" fmla="*/ 0 w 21600"/>
                <a:gd name="T10" fmla="*/ 0 h 27613"/>
                <a:gd name="T11" fmla="*/ 21600 w 21600"/>
                <a:gd name="T12" fmla="*/ 27613 h 27613"/>
              </a:gdLst>
              <a:ahLst/>
              <a:cxnLst>
                <a:cxn ang="T6">
                  <a:pos x="T0" y="T1"/>
                </a:cxn>
                <a:cxn ang="T7">
                  <a:pos x="T2" y="T3"/>
                </a:cxn>
                <a:cxn ang="T8">
                  <a:pos x="T4" y="T5"/>
                </a:cxn>
              </a:cxnLst>
              <a:rect l="T9" t="T10" r="T11" b="T12"/>
              <a:pathLst>
                <a:path w="21600" h="27613" fill="none" extrusionOk="0">
                  <a:moveTo>
                    <a:pt x="20736" y="27612"/>
                  </a:moveTo>
                  <a:cubicBezTo>
                    <a:pt x="9152" y="27148"/>
                    <a:pt x="0" y="17623"/>
                    <a:pt x="0" y="6030"/>
                  </a:cubicBezTo>
                  <a:cubicBezTo>
                    <a:pt x="-1" y="3989"/>
                    <a:pt x="289" y="1959"/>
                    <a:pt x="858" y="-1"/>
                  </a:cubicBezTo>
                </a:path>
                <a:path w="21600" h="27613" stroke="0" extrusionOk="0">
                  <a:moveTo>
                    <a:pt x="20736" y="27612"/>
                  </a:moveTo>
                  <a:cubicBezTo>
                    <a:pt x="9152" y="27148"/>
                    <a:pt x="0" y="17623"/>
                    <a:pt x="0" y="6030"/>
                  </a:cubicBezTo>
                  <a:cubicBezTo>
                    <a:pt x="-1" y="3989"/>
                    <a:pt x="289" y="1959"/>
                    <a:pt x="858" y="-1"/>
                  </a:cubicBezTo>
                  <a:lnTo>
                    <a:pt x="21600" y="6030"/>
                  </a:lnTo>
                  <a:lnTo>
                    <a:pt x="20736" y="27612"/>
                  </a:lnTo>
                  <a:close/>
                </a:path>
              </a:pathLst>
            </a:custGeom>
            <a:noFill/>
            <a:ln w="762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5" name="Arc 56"/>
            <p:cNvSpPr>
              <a:spLocks/>
            </p:cNvSpPr>
            <p:nvPr/>
          </p:nvSpPr>
          <p:spPr bwMode="auto">
            <a:xfrm>
              <a:off x="3686" y="478"/>
              <a:ext cx="993" cy="977"/>
            </a:xfrm>
            <a:custGeom>
              <a:avLst/>
              <a:gdLst>
                <a:gd name="T0" fmla="*/ 0 w 23937"/>
                <a:gd name="T1" fmla="*/ 0 h 21600"/>
                <a:gd name="T2" fmla="*/ 0 w 23937"/>
                <a:gd name="T3" fmla="*/ 0 h 21600"/>
                <a:gd name="T4" fmla="*/ 0 w 23937"/>
                <a:gd name="T5" fmla="*/ 0 h 21600"/>
                <a:gd name="T6" fmla="*/ 0 60000 65536"/>
                <a:gd name="T7" fmla="*/ 0 60000 65536"/>
                <a:gd name="T8" fmla="*/ 0 60000 65536"/>
                <a:gd name="T9" fmla="*/ 0 w 23937"/>
                <a:gd name="T10" fmla="*/ 0 h 21600"/>
                <a:gd name="T11" fmla="*/ 23937 w 23937"/>
                <a:gd name="T12" fmla="*/ 21600 h 21600"/>
              </a:gdLst>
              <a:ahLst/>
              <a:cxnLst>
                <a:cxn ang="T6">
                  <a:pos x="T0" y="T1"/>
                </a:cxn>
                <a:cxn ang="T7">
                  <a:pos x="T2" y="T3"/>
                </a:cxn>
                <a:cxn ang="T8">
                  <a:pos x="T4" y="T5"/>
                </a:cxn>
              </a:cxnLst>
              <a:rect l="T9" t="T10" r="T11" b="T12"/>
              <a:pathLst>
                <a:path w="23937" h="21600" fill="none" extrusionOk="0">
                  <a:moveTo>
                    <a:pt x="0" y="14266"/>
                  </a:moveTo>
                  <a:cubicBezTo>
                    <a:pt x="3090" y="5705"/>
                    <a:pt x="11215" y="-1"/>
                    <a:pt x="20317" y="0"/>
                  </a:cubicBezTo>
                  <a:cubicBezTo>
                    <a:pt x="21530" y="0"/>
                    <a:pt x="22740" y="102"/>
                    <a:pt x="23936" y="305"/>
                  </a:cubicBezTo>
                </a:path>
                <a:path w="23937" h="21600" stroke="0" extrusionOk="0">
                  <a:moveTo>
                    <a:pt x="0" y="14266"/>
                  </a:moveTo>
                  <a:cubicBezTo>
                    <a:pt x="3090" y="5705"/>
                    <a:pt x="11215" y="-1"/>
                    <a:pt x="20317" y="0"/>
                  </a:cubicBezTo>
                  <a:cubicBezTo>
                    <a:pt x="21530" y="0"/>
                    <a:pt x="22740" y="102"/>
                    <a:pt x="23936" y="305"/>
                  </a:cubicBezTo>
                  <a:lnTo>
                    <a:pt x="20317" y="21600"/>
                  </a:lnTo>
                  <a:lnTo>
                    <a:pt x="0" y="14266"/>
                  </a:lnTo>
                  <a:close/>
                </a:path>
              </a:pathLst>
            </a:custGeom>
            <a:noFill/>
            <a:ln w="762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6" name="Arc 57"/>
            <p:cNvSpPr>
              <a:spLocks/>
            </p:cNvSpPr>
            <p:nvPr/>
          </p:nvSpPr>
          <p:spPr bwMode="auto">
            <a:xfrm>
              <a:off x="3612" y="444"/>
              <a:ext cx="967" cy="960"/>
            </a:xfrm>
            <a:custGeom>
              <a:avLst/>
              <a:gdLst>
                <a:gd name="T0" fmla="*/ 0 w 22952"/>
                <a:gd name="T1" fmla="*/ 0 h 21600"/>
                <a:gd name="T2" fmla="*/ 0 w 22952"/>
                <a:gd name="T3" fmla="*/ 0 h 21600"/>
                <a:gd name="T4" fmla="*/ 0 w 22952"/>
                <a:gd name="T5" fmla="*/ 0 h 21600"/>
                <a:gd name="T6" fmla="*/ 0 60000 65536"/>
                <a:gd name="T7" fmla="*/ 0 60000 65536"/>
                <a:gd name="T8" fmla="*/ 0 60000 65536"/>
                <a:gd name="T9" fmla="*/ 0 w 22952"/>
                <a:gd name="T10" fmla="*/ 0 h 21600"/>
                <a:gd name="T11" fmla="*/ 22952 w 22952"/>
                <a:gd name="T12" fmla="*/ 21600 h 21600"/>
              </a:gdLst>
              <a:ahLst/>
              <a:cxnLst>
                <a:cxn ang="T6">
                  <a:pos x="T0" y="T1"/>
                </a:cxn>
                <a:cxn ang="T7">
                  <a:pos x="T2" y="T3"/>
                </a:cxn>
                <a:cxn ang="T8">
                  <a:pos x="T4" y="T5"/>
                </a:cxn>
              </a:cxnLst>
              <a:rect l="T9" t="T10" r="T11" b="T12"/>
              <a:pathLst>
                <a:path w="22952" h="21600" fill="none" extrusionOk="0">
                  <a:moveTo>
                    <a:pt x="-1" y="71"/>
                  </a:moveTo>
                  <a:cubicBezTo>
                    <a:pt x="586" y="24"/>
                    <a:pt x="1173" y="-1"/>
                    <a:pt x="1762" y="0"/>
                  </a:cubicBezTo>
                  <a:cubicBezTo>
                    <a:pt x="12076" y="0"/>
                    <a:pt x="20952" y="7292"/>
                    <a:pt x="22952" y="17411"/>
                  </a:cubicBezTo>
                </a:path>
                <a:path w="22952" h="21600" stroke="0" extrusionOk="0">
                  <a:moveTo>
                    <a:pt x="-1" y="71"/>
                  </a:moveTo>
                  <a:cubicBezTo>
                    <a:pt x="586" y="24"/>
                    <a:pt x="1173" y="-1"/>
                    <a:pt x="1762" y="0"/>
                  </a:cubicBezTo>
                  <a:cubicBezTo>
                    <a:pt x="12076" y="0"/>
                    <a:pt x="20952" y="7292"/>
                    <a:pt x="22952" y="17411"/>
                  </a:cubicBezTo>
                  <a:lnTo>
                    <a:pt x="1762" y="21600"/>
                  </a:lnTo>
                  <a:lnTo>
                    <a:pt x="-1" y="71"/>
                  </a:lnTo>
                  <a:close/>
                </a:path>
              </a:pathLst>
            </a:custGeom>
            <a:noFill/>
            <a:ln w="285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 name="Arc 58"/>
            <p:cNvSpPr>
              <a:spLocks/>
            </p:cNvSpPr>
            <p:nvPr/>
          </p:nvSpPr>
          <p:spPr bwMode="auto">
            <a:xfrm>
              <a:off x="4075" y="1221"/>
              <a:ext cx="510" cy="583"/>
            </a:xfrm>
            <a:custGeom>
              <a:avLst/>
              <a:gdLst>
                <a:gd name="T0" fmla="*/ 0 w 25832"/>
                <a:gd name="T1" fmla="*/ 0 h 24269"/>
                <a:gd name="T2" fmla="*/ 0 w 25832"/>
                <a:gd name="T3" fmla="*/ 0 h 24269"/>
                <a:gd name="T4" fmla="*/ 0 w 25832"/>
                <a:gd name="T5" fmla="*/ 0 h 24269"/>
                <a:gd name="T6" fmla="*/ 0 60000 65536"/>
                <a:gd name="T7" fmla="*/ 0 60000 65536"/>
                <a:gd name="T8" fmla="*/ 0 60000 65536"/>
                <a:gd name="T9" fmla="*/ 0 w 25832"/>
                <a:gd name="T10" fmla="*/ 0 h 24269"/>
                <a:gd name="T11" fmla="*/ 25832 w 25832"/>
                <a:gd name="T12" fmla="*/ 24269 h 24269"/>
              </a:gdLst>
              <a:ahLst/>
              <a:cxnLst>
                <a:cxn ang="T6">
                  <a:pos x="T0" y="T1"/>
                </a:cxn>
                <a:cxn ang="T7">
                  <a:pos x="T2" y="T3"/>
                </a:cxn>
                <a:cxn ang="T8">
                  <a:pos x="T4" y="T5"/>
                </a:cxn>
              </a:cxnLst>
              <a:rect l="T9" t="T10" r="T11" b="T12"/>
              <a:pathLst>
                <a:path w="25832" h="24269" fill="none" extrusionOk="0">
                  <a:moveTo>
                    <a:pt x="25666" y="-1"/>
                  </a:moveTo>
                  <a:cubicBezTo>
                    <a:pt x="25776" y="885"/>
                    <a:pt x="25832" y="1776"/>
                    <a:pt x="25832" y="2669"/>
                  </a:cubicBezTo>
                  <a:cubicBezTo>
                    <a:pt x="25832" y="14598"/>
                    <a:pt x="16161" y="24269"/>
                    <a:pt x="4232" y="24269"/>
                  </a:cubicBezTo>
                  <a:cubicBezTo>
                    <a:pt x="2810" y="24269"/>
                    <a:pt x="1393" y="24128"/>
                    <a:pt x="-1" y="23850"/>
                  </a:cubicBezTo>
                </a:path>
                <a:path w="25832" h="24269" stroke="0" extrusionOk="0">
                  <a:moveTo>
                    <a:pt x="25666" y="-1"/>
                  </a:moveTo>
                  <a:cubicBezTo>
                    <a:pt x="25776" y="885"/>
                    <a:pt x="25832" y="1776"/>
                    <a:pt x="25832" y="2669"/>
                  </a:cubicBezTo>
                  <a:cubicBezTo>
                    <a:pt x="25832" y="14598"/>
                    <a:pt x="16161" y="24269"/>
                    <a:pt x="4232" y="24269"/>
                  </a:cubicBezTo>
                  <a:cubicBezTo>
                    <a:pt x="2810" y="24269"/>
                    <a:pt x="1393" y="24128"/>
                    <a:pt x="-1" y="23850"/>
                  </a:cubicBezTo>
                  <a:lnTo>
                    <a:pt x="4232" y="2669"/>
                  </a:lnTo>
                  <a:lnTo>
                    <a:pt x="25666" y="-1"/>
                  </a:lnTo>
                  <a:close/>
                </a:path>
              </a:pathLst>
            </a:custGeom>
            <a:noFill/>
            <a:ln w="285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8" name="Arc 59"/>
            <p:cNvSpPr>
              <a:spLocks/>
            </p:cNvSpPr>
            <p:nvPr/>
          </p:nvSpPr>
          <p:spPr bwMode="auto">
            <a:xfrm>
              <a:off x="3270" y="1123"/>
              <a:ext cx="428" cy="671"/>
            </a:xfrm>
            <a:custGeom>
              <a:avLst/>
              <a:gdLst>
                <a:gd name="T0" fmla="*/ 0 w 21600"/>
                <a:gd name="T1" fmla="*/ 0 h 27981"/>
                <a:gd name="T2" fmla="*/ 0 w 21600"/>
                <a:gd name="T3" fmla="*/ 0 h 27981"/>
                <a:gd name="T4" fmla="*/ 0 w 21600"/>
                <a:gd name="T5" fmla="*/ 0 h 27981"/>
                <a:gd name="T6" fmla="*/ 0 60000 65536"/>
                <a:gd name="T7" fmla="*/ 0 60000 65536"/>
                <a:gd name="T8" fmla="*/ 0 60000 65536"/>
                <a:gd name="T9" fmla="*/ 0 w 21600"/>
                <a:gd name="T10" fmla="*/ 0 h 27981"/>
                <a:gd name="T11" fmla="*/ 21600 w 21600"/>
                <a:gd name="T12" fmla="*/ 27981 h 27981"/>
              </a:gdLst>
              <a:ahLst/>
              <a:cxnLst>
                <a:cxn ang="T6">
                  <a:pos x="T0" y="T1"/>
                </a:cxn>
                <a:cxn ang="T7">
                  <a:pos x="T2" y="T3"/>
                </a:cxn>
                <a:cxn ang="T8">
                  <a:pos x="T4" y="T5"/>
                </a:cxn>
              </a:cxnLst>
              <a:rect l="T9" t="T10" r="T11" b="T12"/>
              <a:pathLst>
                <a:path w="21600" h="27981" fill="none" extrusionOk="0">
                  <a:moveTo>
                    <a:pt x="20635" y="0"/>
                  </a:moveTo>
                  <a:cubicBezTo>
                    <a:pt x="21275" y="2066"/>
                    <a:pt x="21600" y="4217"/>
                    <a:pt x="21600" y="6381"/>
                  </a:cubicBezTo>
                  <a:cubicBezTo>
                    <a:pt x="21600" y="18272"/>
                    <a:pt x="11988" y="27926"/>
                    <a:pt x="97" y="27980"/>
                  </a:cubicBezTo>
                </a:path>
                <a:path w="21600" h="27981" stroke="0" extrusionOk="0">
                  <a:moveTo>
                    <a:pt x="20635" y="0"/>
                  </a:moveTo>
                  <a:cubicBezTo>
                    <a:pt x="21275" y="2066"/>
                    <a:pt x="21600" y="4217"/>
                    <a:pt x="21600" y="6381"/>
                  </a:cubicBezTo>
                  <a:cubicBezTo>
                    <a:pt x="21600" y="18272"/>
                    <a:pt x="11988" y="27926"/>
                    <a:pt x="97" y="27980"/>
                  </a:cubicBezTo>
                  <a:lnTo>
                    <a:pt x="0" y="6381"/>
                  </a:lnTo>
                  <a:lnTo>
                    <a:pt x="20635" y="0"/>
                  </a:lnTo>
                  <a:close/>
                </a:path>
              </a:pathLst>
            </a:custGeom>
            <a:noFill/>
            <a:ln w="285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70044" name="Object 60"/>
          <p:cNvGraphicFramePr>
            <a:graphicFrameLocks noChangeAspect="1"/>
          </p:cNvGraphicFramePr>
          <p:nvPr/>
        </p:nvGraphicFramePr>
        <p:xfrm>
          <a:off x="1270000" y="4437063"/>
          <a:ext cx="3086100" cy="965200"/>
        </p:xfrm>
        <a:graphic>
          <a:graphicData uri="http://schemas.openxmlformats.org/presentationml/2006/ole">
            <mc:AlternateContent xmlns:mc="http://schemas.openxmlformats.org/markup-compatibility/2006">
              <mc:Choice xmlns:v="urn:schemas-microsoft-com:vml" Requires="v">
                <p:oleObj name="Equation" r:id="rId3" imgW="3019410" imgH="895260" progId="Equation.3">
                  <p:embed/>
                </p:oleObj>
              </mc:Choice>
              <mc:Fallback>
                <p:oleObj name="Equation" r:id="rId3" imgW="3019410" imgH="89526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4437063"/>
                        <a:ext cx="30861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0045" name="Text Box 61"/>
          <p:cNvSpPr txBox="1">
            <a:spLocks noChangeArrowheads="1"/>
          </p:cNvSpPr>
          <p:nvPr/>
        </p:nvSpPr>
        <p:spPr bwMode="auto">
          <a:xfrm>
            <a:off x="301625" y="5654675"/>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螺距：</a:t>
            </a:r>
            <a:endParaRPr lang="zh-CN" altLang="en-US" sz="2800"/>
          </a:p>
        </p:txBody>
      </p:sp>
      <p:graphicFrame>
        <p:nvGraphicFramePr>
          <p:cNvPr id="170046" name="Object 62"/>
          <p:cNvGraphicFramePr>
            <a:graphicFrameLocks noChangeAspect="1"/>
          </p:cNvGraphicFramePr>
          <p:nvPr/>
        </p:nvGraphicFramePr>
        <p:xfrm>
          <a:off x="1328738" y="5487988"/>
          <a:ext cx="3314700" cy="965200"/>
        </p:xfrm>
        <a:graphic>
          <a:graphicData uri="http://schemas.openxmlformats.org/presentationml/2006/ole">
            <mc:AlternateContent xmlns:mc="http://schemas.openxmlformats.org/markup-compatibility/2006">
              <mc:Choice xmlns:v="urn:schemas-microsoft-com:vml" Requires="v">
                <p:oleObj name="Equation" r:id="rId5" imgW="3248100" imgH="895260" progId="Equation.3">
                  <p:embed/>
                </p:oleObj>
              </mc:Choice>
              <mc:Fallback>
                <p:oleObj name="Equation" r:id="rId5" imgW="3248100" imgH="895260" progId="Equation.3">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8738" y="5487988"/>
                        <a:ext cx="3314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0047" name="Text Box 63"/>
          <p:cNvSpPr txBox="1">
            <a:spLocks noChangeArrowheads="1"/>
          </p:cNvSpPr>
          <p:nvPr/>
        </p:nvSpPr>
        <p:spPr bwMode="auto">
          <a:xfrm>
            <a:off x="250825" y="4613275"/>
            <a:ext cx="1344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半径： </a:t>
            </a:r>
          </a:p>
        </p:txBody>
      </p:sp>
      <p:grpSp>
        <p:nvGrpSpPr>
          <p:cNvPr id="4108" name="Group 64"/>
          <p:cNvGrpSpPr>
            <a:grpSpLocks/>
          </p:cNvGrpSpPr>
          <p:nvPr/>
        </p:nvGrpSpPr>
        <p:grpSpPr bwMode="auto">
          <a:xfrm>
            <a:off x="504825" y="444500"/>
            <a:ext cx="4827588" cy="523875"/>
            <a:chOff x="182" y="144"/>
            <a:chExt cx="3041" cy="330"/>
          </a:xfrm>
        </p:grpSpPr>
        <p:sp>
          <p:nvSpPr>
            <p:cNvPr id="4124" name="Text Box 65"/>
            <p:cNvSpPr txBox="1">
              <a:spLocks noChangeArrowheads="1"/>
            </p:cNvSpPr>
            <p:nvPr/>
          </p:nvSpPr>
          <p:spPr bwMode="auto">
            <a:xfrm>
              <a:off x="182" y="144"/>
              <a:ext cx="30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             </a:t>
              </a:r>
              <a:r>
                <a:rPr lang="zh-CN" altLang="en-US" sz="2800">
                  <a:solidFill>
                    <a:schemeClr val="accent2"/>
                  </a:solidFill>
                </a:rPr>
                <a:t>有夹角（均匀磁场）</a:t>
              </a:r>
            </a:p>
          </p:txBody>
        </p:sp>
        <p:graphicFrame>
          <p:nvGraphicFramePr>
            <p:cNvPr id="4125" name="Object 66"/>
            <p:cNvGraphicFramePr>
              <a:graphicFrameLocks noChangeAspect="1"/>
            </p:cNvGraphicFramePr>
            <p:nvPr/>
          </p:nvGraphicFramePr>
          <p:xfrm>
            <a:off x="480" y="144"/>
            <a:ext cx="604" cy="330"/>
          </p:xfrm>
          <a:graphic>
            <a:graphicData uri="http://schemas.openxmlformats.org/presentationml/2006/ole">
              <mc:AlternateContent xmlns:mc="http://schemas.openxmlformats.org/markup-compatibility/2006">
                <mc:Choice xmlns:v="urn:schemas-microsoft-com:vml" Requires="v">
                  <p:oleObj name="公式" r:id="rId7" imgW="393359" imgH="215713" progId="Equation.3">
                    <p:embed/>
                  </p:oleObj>
                </mc:Choice>
                <mc:Fallback>
                  <p:oleObj name="公式" r:id="rId7" imgW="393359" imgH="215713"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44"/>
                          <a:ext cx="604" cy="33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0051" name="Object 67"/>
          <p:cNvGraphicFramePr>
            <a:graphicFrameLocks noChangeAspect="1"/>
          </p:cNvGraphicFramePr>
          <p:nvPr/>
        </p:nvGraphicFramePr>
        <p:xfrm>
          <a:off x="5419725" y="201613"/>
          <a:ext cx="1570038" cy="969962"/>
        </p:xfrm>
        <a:graphic>
          <a:graphicData uri="http://schemas.openxmlformats.org/presentationml/2006/ole">
            <mc:AlternateContent xmlns:mc="http://schemas.openxmlformats.org/markup-compatibility/2006">
              <mc:Choice xmlns:v="urn:schemas-microsoft-com:vml" Requires="v">
                <p:oleObj name="公式" r:id="rId9" imgW="647700" imgH="431800" progId="Equation.3">
                  <p:embed/>
                </p:oleObj>
              </mc:Choice>
              <mc:Fallback>
                <p:oleObj name="公式" r:id="rId9" imgW="647700" imgH="431800" progId="Equation.3">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9725" y="201613"/>
                        <a:ext cx="1570038"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052" name="Object 68"/>
          <p:cNvGraphicFramePr>
            <a:graphicFrameLocks noChangeAspect="1"/>
          </p:cNvGraphicFramePr>
          <p:nvPr/>
        </p:nvGraphicFramePr>
        <p:xfrm>
          <a:off x="7435850" y="201613"/>
          <a:ext cx="1600200" cy="1066800"/>
        </p:xfrm>
        <a:graphic>
          <a:graphicData uri="http://schemas.openxmlformats.org/presentationml/2006/ole">
            <mc:AlternateContent xmlns:mc="http://schemas.openxmlformats.org/markup-compatibility/2006">
              <mc:Choice xmlns:v="urn:schemas-microsoft-com:vml" Requires="v">
                <p:oleObj name="公式" r:id="rId11" imgW="609336" imgH="431613" progId="Equation.3">
                  <p:embed/>
                </p:oleObj>
              </mc:Choice>
              <mc:Fallback>
                <p:oleObj name="公式" r:id="rId11" imgW="609336" imgH="431613" progId="Equation.3">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35850" y="201613"/>
                        <a:ext cx="1600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0053" name="Rectangle 69"/>
          <p:cNvSpPr>
            <a:spLocks noChangeArrowheads="1"/>
          </p:cNvSpPr>
          <p:nvPr/>
        </p:nvSpPr>
        <p:spPr bwMode="auto">
          <a:xfrm>
            <a:off x="4587875" y="3600450"/>
            <a:ext cx="495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14" name="Group 74"/>
          <p:cNvGrpSpPr>
            <a:grpSpLocks/>
          </p:cNvGrpSpPr>
          <p:nvPr/>
        </p:nvGrpSpPr>
        <p:grpSpPr bwMode="auto">
          <a:xfrm>
            <a:off x="4716463" y="4076700"/>
            <a:ext cx="3992562" cy="1847850"/>
            <a:chOff x="2774" y="2292"/>
            <a:chExt cx="2515" cy="1164"/>
          </a:xfrm>
        </p:grpSpPr>
        <p:sp>
          <p:nvSpPr>
            <p:cNvPr id="4115" name="Line 75"/>
            <p:cNvSpPr>
              <a:spLocks noChangeShapeType="1"/>
            </p:cNvSpPr>
            <p:nvPr/>
          </p:nvSpPr>
          <p:spPr bwMode="auto">
            <a:xfrm>
              <a:off x="3024" y="2816"/>
              <a:ext cx="226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Line 76"/>
            <p:cNvSpPr>
              <a:spLocks noChangeShapeType="1"/>
            </p:cNvSpPr>
            <p:nvPr/>
          </p:nvSpPr>
          <p:spPr bwMode="auto">
            <a:xfrm>
              <a:off x="3024" y="3120"/>
              <a:ext cx="2256"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Line 77"/>
            <p:cNvSpPr>
              <a:spLocks noChangeShapeType="1"/>
            </p:cNvSpPr>
            <p:nvPr/>
          </p:nvSpPr>
          <p:spPr bwMode="auto">
            <a:xfrm>
              <a:off x="3024" y="3456"/>
              <a:ext cx="2256"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18" name="Object 78"/>
            <p:cNvGraphicFramePr>
              <a:graphicFrameLocks noChangeAspect="1"/>
            </p:cNvGraphicFramePr>
            <p:nvPr/>
          </p:nvGraphicFramePr>
          <p:xfrm>
            <a:off x="4896" y="2292"/>
            <a:ext cx="257" cy="300"/>
          </p:xfrm>
          <a:graphic>
            <a:graphicData uri="http://schemas.openxmlformats.org/presentationml/2006/ole">
              <mc:AlternateContent xmlns:mc="http://schemas.openxmlformats.org/markup-compatibility/2006">
                <mc:Choice xmlns:v="urn:schemas-microsoft-com:vml" Requires="v">
                  <p:oleObj name="公式" r:id="rId13" imgW="164957" imgH="190335" progId="Equation.3">
                    <p:embed/>
                  </p:oleObj>
                </mc:Choice>
                <mc:Fallback>
                  <p:oleObj name="公式" r:id="rId13" imgW="164957" imgH="190335" progId="Equation.3">
                    <p:embed/>
                    <p:pic>
                      <p:nvPicPr>
                        <p:cNvPr id="0"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96" y="2292"/>
                          <a:ext cx="25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9" name="Text Box 79"/>
            <p:cNvSpPr txBox="1">
              <a:spLocks noChangeArrowheads="1"/>
            </p:cNvSpPr>
            <p:nvPr/>
          </p:nvSpPr>
          <p:spPr bwMode="auto">
            <a:xfrm>
              <a:off x="2774" y="287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A</a:t>
              </a:r>
            </a:p>
          </p:txBody>
        </p:sp>
        <p:sp>
          <p:nvSpPr>
            <p:cNvPr id="4120" name="Text Box 80"/>
            <p:cNvSpPr txBox="1">
              <a:spLocks noChangeArrowheads="1"/>
            </p:cNvSpPr>
            <p:nvPr/>
          </p:nvSpPr>
          <p:spPr bwMode="auto">
            <a:xfrm>
              <a:off x="4656" y="2832"/>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A</a:t>
              </a:r>
              <a:r>
                <a:rPr lang="en-US" altLang="zh-CN" sz="2800" i="1" baseline="30000">
                  <a:solidFill>
                    <a:schemeClr val="accent2"/>
                  </a:solidFill>
                </a:rPr>
                <a:t>’</a:t>
              </a:r>
              <a:endParaRPr lang="en-US" altLang="zh-CN" sz="2800" i="1">
                <a:solidFill>
                  <a:schemeClr val="accent2"/>
                </a:solidFill>
              </a:endParaRPr>
            </a:p>
          </p:txBody>
        </p:sp>
      </p:grpSp>
      <p:sp>
        <p:nvSpPr>
          <p:cNvPr id="170065" name="Text Box 81"/>
          <p:cNvSpPr txBox="1">
            <a:spLocks noChangeArrowheads="1"/>
          </p:cNvSpPr>
          <p:nvPr/>
        </p:nvSpPr>
        <p:spPr bwMode="auto">
          <a:xfrm>
            <a:off x="4892675" y="6038850"/>
            <a:ext cx="421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磁聚焦 </a:t>
            </a:r>
            <a:r>
              <a:rPr lang="en-US" altLang="zh-CN" sz="2800">
                <a:solidFill>
                  <a:schemeClr val="accent2"/>
                </a:solidFill>
              </a:rPr>
              <a:t>Magnetic Focusing</a:t>
            </a:r>
          </a:p>
        </p:txBody>
      </p:sp>
      <p:sp>
        <p:nvSpPr>
          <p:cNvPr id="4" name="TextBox 3"/>
          <p:cNvSpPr txBox="1"/>
          <p:nvPr/>
        </p:nvSpPr>
        <p:spPr>
          <a:xfrm>
            <a:off x="5148064" y="4521497"/>
            <a:ext cx="3475540" cy="338554"/>
          </a:xfrm>
          <a:prstGeom prst="rect">
            <a:avLst/>
          </a:prstGeom>
          <a:noFill/>
        </p:spPr>
        <p:txBody>
          <a:bodyPr wrap="square" rtlCol="0">
            <a:spAutoFit/>
          </a:bodyPr>
          <a:lstStyle/>
          <a:p>
            <a:r>
              <a:rPr lang="zh-CN" altLang="en-US" sz="1600" dirty="0"/>
              <a:t>周期相同，</a:t>
            </a:r>
            <a:r>
              <a:rPr lang="el-GR" altLang="zh-CN" sz="1600" dirty="0"/>
              <a:t>θ</a:t>
            </a:r>
            <a:r>
              <a:rPr lang="zh-CN" altLang="en-US" sz="1600" dirty="0"/>
              <a:t>较小时螺距近似相同</a:t>
            </a:r>
          </a:p>
        </p:txBody>
      </p:sp>
      <p:grpSp>
        <p:nvGrpSpPr>
          <p:cNvPr id="80" name="组合 79"/>
          <p:cNvGrpSpPr/>
          <p:nvPr/>
        </p:nvGrpSpPr>
        <p:grpSpPr>
          <a:xfrm>
            <a:off x="5233988" y="4943475"/>
            <a:ext cx="2525712" cy="903288"/>
            <a:chOff x="5233988" y="4943475"/>
            <a:chExt cx="2525712" cy="903288"/>
          </a:xfrm>
        </p:grpSpPr>
        <p:sp>
          <p:nvSpPr>
            <p:cNvPr id="81" name="Freeform 71"/>
            <p:cNvSpPr>
              <a:spLocks/>
            </p:cNvSpPr>
            <p:nvPr/>
          </p:nvSpPr>
          <p:spPr bwMode="auto">
            <a:xfrm>
              <a:off x="5233988" y="4997450"/>
              <a:ext cx="2501900" cy="849313"/>
            </a:xfrm>
            <a:custGeom>
              <a:avLst/>
              <a:gdLst>
                <a:gd name="T0" fmla="*/ 0 w 1576"/>
                <a:gd name="T1" fmla="*/ 248 h 535"/>
                <a:gd name="T2" fmla="*/ 192 w 1576"/>
                <a:gd name="T3" fmla="*/ 56 h 535"/>
                <a:gd name="T4" fmla="*/ 384 w 1576"/>
                <a:gd name="T5" fmla="*/ 8 h 535"/>
                <a:gd name="T6" fmla="*/ 576 w 1576"/>
                <a:gd name="T7" fmla="*/ 104 h 535"/>
                <a:gd name="T8" fmla="*/ 720 w 1576"/>
                <a:gd name="T9" fmla="*/ 248 h 535"/>
                <a:gd name="T10" fmla="*/ 913 w 1576"/>
                <a:gd name="T11" fmla="*/ 440 h 535"/>
                <a:gd name="T12" fmla="*/ 1162 w 1576"/>
                <a:gd name="T13" fmla="*/ 527 h 535"/>
                <a:gd name="T14" fmla="*/ 1306 w 1576"/>
                <a:gd name="T15" fmla="*/ 491 h 535"/>
                <a:gd name="T16" fmla="*/ 1459 w 1576"/>
                <a:gd name="T17" fmla="*/ 374 h 535"/>
                <a:gd name="T18" fmla="*/ 1576 w 1576"/>
                <a:gd name="T19" fmla="*/ 260 h 5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76"/>
                <a:gd name="T31" fmla="*/ 0 h 535"/>
                <a:gd name="T32" fmla="*/ 1576 w 1576"/>
                <a:gd name="T33" fmla="*/ 535 h 5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76" h="535">
                  <a:moveTo>
                    <a:pt x="0" y="248"/>
                  </a:moveTo>
                  <a:cubicBezTo>
                    <a:pt x="64" y="172"/>
                    <a:pt x="128" y="96"/>
                    <a:pt x="192" y="56"/>
                  </a:cubicBezTo>
                  <a:cubicBezTo>
                    <a:pt x="256" y="16"/>
                    <a:pt x="320" y="0"/>
                    <a:pt x="384" y="8"/>
                  </a:cubicBezTo>
                  <a:cubicBezTo>
                    <a:pt x="448" y="16"/>
                    <a:pt x="520" y="64"/>
                    <a:pt x="576" y="104"/>
                  </a:cubicBezTo>
                  <a:cubicBezTo>
                    <a:pt x="632" y="144"/>
                    <a:pt x="664" y="192"/>
                    <a:pt x="720" y="248"/>
                  </a:cubicBezTo>
                  <a:cubicBezTo>
                    <a:pt x="776" y="304"/>
                    <a:pt x="839" y="394"/>
                    <a:pt x="913" y="440"/>
                  </a:cubicBezTo>
                  <a:cubicBezTo>
                    <a:pt x="987" y="486"/>
                    <a:pt x="1097" y="519"/>
                    <a:pt x="1162" y="527"/>
                  </a:cubicBezTo>
                  <a:cubicBezTo>
                    <a:pt x="1227" y="535"/>
                    <a:pt x="1257" y="516"/>
                    <a:pt x="1306" y="491"/>
                  </a:cubicBezTo>
                  <a:cubicBezTo>
                    <a:pt x="1355" y="466"/>
                    <a:pt x="1414" y="412"/>
                    <a:pt x="1459" y="374"/>
                  </a:cubicBezTo>
                  <a:cubicBezTo>
                    <a:pt x="1504" y="336"/>
                    <a:pt x="1552" y="284"/>
                    <a:pt x="1576" y="260"/>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Freeform 72"/>
            <p:cNvSpPr>
              <a:spLocks/>
            </p:cNvSpPr>
            <p:nvPr/>
          </p:nvSpPr>
          <p:spPr bwMode="auto">
            <a:xfrm>
              <a:off x="5235575" y="4943475"/>
              <a:ext cx="2524125" cy="871538"/>
            </a:xfrm>
            <a:custGeom>
              <a:avLst/>
              <a:gdLst>
                <a:gd name="T0" fmla="*/ 0 w 1590"/>
                <a:gd name="T1" fmla="*/ 282 h 549"/>
                <a:gd name="T2" fmla="*/ 177 w 1590"/>
                <a:gd name="T3" fmla="*/ 492 h 549"/>
                <a:gd name="T4" fmla="*/ 324 w 1590"/>
                <a:gd name="T5" fmla="*/ 540 h 549"/>
                <a:gd name="T6" fmla="*/ 324 w 1590"/>
                <a:gd name="T7" fmla="*/ 540 h 549"/>
                <a:gd name="T8" fmla="*/ 333 w 1590"/>
                <a:gd name="T9" fmla="*/ 540 h 549"/>
                <a:gd name="T10" fmla="*/ 501 w 1590"/>
                <a:gd name="T11" fmla="*/ 486 h 549"/>
                <a:gd name="T12" fmla="*/ 720 w 1590"/>
                <a:gd name="T13" fmla="*/ 282 h 549"/>
                <a:gd name="T14" fmla="*/ 1158 w 1590"/>
                <a:gd name="T15" fmla="*/ 27 h 549"/>
                <a:gd name="T16" fmla="*/ 1413 w 1590"/>
                <a:gd name="T17" fmla="*/ 120 h 549"/>
                <a:gd name="T18" fmla="*/ 1590 w 1590"/>
                <a:gd name="T19" fmla="*/ 279 h 5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0"/>
                <a:gd name="T31" fmla="*/ 0 h 549"/>
                <a:gd name="T32" fmla="*/ 1590 w 1590"/>
                <a:gd name="T33" fmla="*/ 549 h 5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0" h="549">
                  <a:moveTo>
                    <a:pt x="0" y="282"/>
                  </a:moveTo>
                  <a:cubicBezTo>
                    <a:pt x="29" y="317"/>
                    <a:pt x="123" y="449"/>
                    <a:pt x="177" y="492"/>
                  </a:cubicBezTo>
                  <a:cubicBezTo>
                    <a:pt x="231" y="535"/>
                    <a:pt x="300" y="532"/>
                    <a:pt x="324" y="540"/>
                  </a:cubicBezTo>
                  <a:cubicBezTo>
                    <a:pt x="348" y="548"/>
                    <a:pt x="323" y="540"/>
                    <a:pt x="324" y="540"/>
                  </a:cubicBezTo>
                  <a:cubicBezTo>
                    <a:pt x="325" y="540"/>
                    <a:pt x="304" y="549"/>
                    <a:pt x="333" y="540"/>
                  </a:cubicBezTo>
                  <a:cubicBezTo>
                    <a:pt x="362" y="531"/>
                    <a:pt x="437" y="529"/>
                    <a:pt x="501" y="486"/>
                  </a:cubicBezTo>
                  <a:cubicBezTo>
                    <a:pt x="565" y="443"/>
                    <a:pt x="611" y="358"/>
                    <a:pt x="720" y="282"/>
                  </a:cubicBezTo>
                  <a:cubicBezTo>
                    <a:pt x="829" y="206"/>
                    <a:pt x="1043" y="54"/>
                    <a:pt x="1158" y="27"/>
                  </a:cubicBezTo>
                  <a:cubicBezTo>
                    <a:pt x="1273" y="0"/>
                    <a:pt x="1341" y="78"/>
                    <a:pt x="1413" y="120"/>
                  </a:cubicBezTo>
                  <a:cubicBezTo>
                    <a:pt x="1485" y="162"/>
                    <a:pt x="1553" y="246"/>
                    <a:pt x="1590" y="279"/>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 name="Freeform 71"/>
            <p:cNvSpPr>
              <a:spLocks/>
            </p:cNvSpPr>
            <p:nvPr/>
          </p:nvSpPr>
          <p:spPr bwMode="auto">
            <a:xfrm flipV="1">
              <a:off x="5257800" y="5193506"/>
              <a:ext cx="2501900" cy="381166"/>
            </a:xfrm>
            <a:custGeom>
              <a:avLst/>
              <a:gdLst>
                <a:gd name="T0" fmla="*/ 0 w 1576"/>
                <a:gd name="T1" fmla="*/ 248 h 535"/>
                <a:gd name="T2" fmla="*/ 192 w 1576"/>
                <a:gd name="T3" fmla="*/ 56 h 535"/>
                <a:gd name="T4" fmla="*/ 384 w 1576"/>
                <a:gd name="T5" fmla="*/ 8 h 535"/>
                <a:gd name="T6" fmla="*/ 576 w 1576"/>
                <a:gd name="T7" fmla="*/ 104 h 535"/>
                <a:gd name="T8" fmla="*/ 720 w 1576"/>
                <a:gd name="T9" fmla="*/ 248 h 535"/>
                <a:gd name="T10" fmla="*/ 913 w 1576"/>
                <a:gd name="T11" fmla="*/ 440 h 535"/>
                <a:gd name="T12" fmla="*/ 1162 w 1576"/>
                <a:gd name="T13" fmla="*/ 527 h 535"/>
                <a:gd name="T14" fmla="*/ 1306 w 1576"/>
                <a:gd name="T15" fmla="*/ 491 h 535"/>
                <a:gd name="T16" fmla="*/ 1459 w 1576"/>
                <a:gd name="T17" fmla="*/ 374 h 535"/>
                <a:gd name="T18" fmla="*/ 1576 w 1576"/>
                <a:gd name="T19" fmla="*/ 260 h 5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76"/>
                <a:gd name="T31" fmla="*/ 0 h 535"/>
                <a:gd name="T32" fmla="*/ 1576 w 1576"/>
                <a:gd name="T33" fmla="*/ 535 h 5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76" h="535">
                  <a:moveTo>
                    <a:pt x="0" y="248"/>
                  </a:moveTo>
                  <a:cubicBezTo>
                    <a:pt x="64" y="172"/>
                    <a:pt x="128" y="96"/>
                    <a:pt x="192" y="56"/>
                  </a:cubicBezTo>
                  <a:cubicBezTo>
                    <a:pt x="256" y="16"/>
                    <a:pt x="320" y="0"/>
                    <a:pt x="384" y="8"/>
                  </a:cubicBezTo>
                  <a:cubicBezTo>
                    <a:pt x="448" y="16"/>
                    <a:pt x="520" y="64"/>
                    <a:pt x="576" y="104"/>
                  </a:cubicBezTo>
                  <a:cubicBezTo>
                    <a:pt x="632" y="144"/>
                    <a:pt x="664" y="192"/>
                    <a:pt x="720" y="248"/>
                  </a:cubicBezTo>
                  <a:cubicBezTo>
                    <a:pt x="776" y="304"/>
                    <a:pt x="839" y="394"/>
                    <a:pt x="913" y="440"/>
                  </a:cubicBezTo>
                  <a:cubicBezTo>
                    <a:pt x="987" y="486"/>
                    <a:pt x="1097" y="519"/>
                    <a:pt x="1162" y="527"/>
                  </a:cubicBezTo>
                  <a:cubicBezTo>
                    <a:pt x="1227" y="535"/>
                    <a:pt x="1257" y="516"/>
                    <a:pt x="1306" y="491"/>
                  </a:cubicBezTo>
                  <a:cubicBezTo>
                    <a:pt x="1355" y="466"/>
                    <a:pt x="1414" y="412"/>
                    <a:pt x="1459" y="374"/>
                  </a:cubicBezTo>
                  <a:cubicBezTo>
                    <a:pt x="1504" y="336"/>
                    <a:pt x="1552" y="284"/>
                    <a:pt x="1576" y="260"/>
                  </a:cubicBez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700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0047"/>
                                        </p:tgtEl>
                                        <p:attrNameLst>
                                          <p:attrName>style.visibility</p:attrName>
                                        </p:attrNameLst>
                                      </p:cBhvr>
                                      <p:to>
                                        <p:strVal val="visible"/>
                                      </p:to>
                                    </p:set>
                                    <p:animEffect transition="in" filter="wipe(left)">
                                      <p:cBhvr>
                                        <p:cTn id="29" dur="500"/>
                                        <p:tgtEl>
                                          <p:spTgt spid="1700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70044"/>
                                        </p:tgtEl>
                                        <p:attrNameLst>
                                          <p:attrName>style.visibility</p:attrName>
                                        </p:attrNameLst>
                                      </p:cBhvr>
                                      <p:to>
                                        <p:strVal val="visible"/>
                                      </p:to>
                                    </p:set>
                                    <p:animEffect transition="in" filter="wipe(left)">
                                      <p:cBhvr>
                                        <p:cTn id="34" dur="500"/>
                                        <p:tgtEl>
                                          <p:spTgt spid="1700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par>
                          <p:cTn id="40" fill="hold" nodeType="afterGroup">
                            <p:stCondLst>
                              <p:cond delay="500"/>
                            </p:stCondLst>
                            <p:childTnLst>
                              <p:par>
                                <p:cTn id="41" presetID="23" presetClass="entr" presetSubtype="16" fill="hold" grpId="0" nodeType="afterEffect">
                                  <p:stCondLst>
                                    <p:cond delay="0"/>
                                  </p:stCondLst>
                                  <p:childTnLst>
                                    <p:set>
                                      <p:cBhvr>
                                        <p:cTn id="42" dur="1" fill="hold">
                                          <p:stCondLst>
                                            <p:cond delay="0"/>
                                          </p:stCondLst>
                                        </p:cTn>
                                        <p:tgtEl>
                                          <p:spTgt spid="169992"/>
                                        </p:tgtEl>
                                        <p:attrNameLst>
                                          <p:attrName>style.visibility</p:attrName>
                                        </p:attrNameLst>
                                      </p:cBhvr>
                                      <p:to>
                                        <p:strVal val="visible"/>
                                      </p:to>
                                    </p:set>
                                    <p:anim calcmode="lin" valueType="num">
                                      <p:cBhvr>
                                        <p:cTn id="43" dur="500" fill="hold"/>
                                        <p:tgtEl>
                                          <p:spTgt spid="169992"/>
                                        </p:tgtEl>
                                        <p:attrNameLst>
                                          <p:attrName>ppt_w</p:attrName>
                                        </p:attrNameLst>
                                      </p:cBhvr>
                                      <p:tavLst>
                                        <p:tav tm="0">
                                          <p:val>
                                            <p:fltVal val="0"/>
                                          </p:val>
                                        </p:tav>
                                        <p:tav tm="100000">
                                          <p:val>
                                            <p:strVal val="#ppt_w"/>
                                          </p:val>
                                        </p:tav>
                                      </p:tavLst>
                                    </p:anim>
                                    <p:anim calcmode="lin" valueType="num">
                                      <p:cBhvr>
                                        <p:cTn id="44" dur="500" fill="hold"/>
                                        <p:tgtEl>
                                          <p:spTgt spid="169992"/>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7005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0045"/>
                                        </p:tgtEl>
                                        <p:attrNameLst>
                                          <p:attrName>style.visibility</p:attrName>
                                        </p:attrNameLst>
                                      </p:cBhvr>
                                      <p:to>
                                        <p:strVal val="visible"/>
                                      </p:to>
                                    </p:set>
                                    <p:animEffect transition="in" filter="wipe(left)">
                                      <p:cBhvr>
                                        <p:cTn id="53" dur="500"/>
                                        <p:tgtEl>
                                          <p:spTgt spid="17004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70046"/>
                                        </p:tgtEl>
                                        <p:attrNameLst>
                                          <p:attrName>style.visibility</p:attrName>
                                        </p:attrNameLst>
                                      </p:cBhvr>
                                      <p:to>
                                        <p:strVal val="visible"/>
                                      </p:to>
                                    </p:set>
                                    <p:animEffect transition="in" filter="wipe(left)">
                                      <p:cBhvr>
                                        <p:cTn id="58" dur="500"/>
                                        <p:tgtEl>
                                          <p:spTgt spid="1700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nodePh="1">
                                  <p:stCondLst>
                                    <p:cond delay="0"/>
                                  </p:stCondLst>
                                  <p:endCondLst>
                                    <p:cond evt="begin" delay="0">
                                      <p:tn val="64"/>
                                    </p:cond>
                                  </p:endCondLst>
                                  <p:childTnLst>
                                    <p:set>
                                      <p:cBhvr>
                                        <p:cTn id="65" dur="1" fill="hold">
                                          <p:stCondLst>
                                            <p:cond delay="499"/>
                                          </p:stCondLst>
                                        </p:cTn>
                                        <p:tgtEl>
                                          <p:spTgt spid="17005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8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70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2" grpId="0"/>
      <p:bldP spid="170045" grpId="0" autoUpdateAnimBg="0"/>
      <p:bldP spid="170047" grpId="0" autoUpdateAnimBg="0"/>
      <p:bldP spid="170053" grpId="0" animBg="1"/>
      <p:bldP spid="170065" grpId="0" autoUpdateAnimBg="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0"/>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Example : A circular loop of radius </a:t>
            </a:r>
            <a:r>
              <a:rPr lang="en-US" altLang="zh-CN" sz="2800" i="1">
                <a:solidFill>
                  <a:schemeClr val="accent2"/>
                </a:solidFill>
              </a:rPr>
              <a:t>R</a:t>
            </a:r>
            <a:r>
              <a:rPr lang="en-US" altLang="zh-CN" sz="2800">
                <a:solidFill>
                  <a:schemeClr val="accent2"/>
                </a:solidFill>
              </a:rPr>
              <a:t> , mass </a:t>
            </a:r>
            <a:r>
              <a:rPr lang="en-US" altLang="zh-CN" sz="2800" i="1">
                <a:solidFill>
                  <a:schemeClr val="accent2"/>
                </a:solidFill>
              </a:rPr>
              <a:t>m</a:t>
            </a:r>
            <a:r>
              <a:rPr lang="en-US" altLang="zh-CN" sz="2800">
                <a:solidFill>
                  <a:schemeClr val="accent2"/>
                </a:solidFill>
              </a:rPr>
              <a:t>, and current </a:t>
            </a:r>
            <a:r>
              <a:rPr lang="en-US" altLang="zh-CN" sz="2800" i="1">
                <a:solidFill>
                  <a:schemeClr val="accent2"/>
                </a:solidFill>
              </a:rPr>
              <a:t>I</a:t>
            </a:r>
            <a:r>
              <a:rPr lang="en-US" altLang="zh-CN" sz="2800">
                <a:solidFill>
                  <a:schemeClr val="accent2"/>
                </a:solidFill>
              </a:rPr>
              <a:t> lies on a rough surface . There is a horizontal  magnetic field </a:t>
            </a:r>
            <a:r>
              <a:rPr lang="en-US" altLang="zh-CN" sz="2800" i="1">
                <a:solidFill>
                  <a:schemeClr val="accent2"/>
                </a:solidFill>
              </a:rPr>
              <a:t>B</a:t>
            </a:r>
            <a:r>
              <a:rPr lang="en-US" altLang="zh-CN" sz="2800">
                <a:solidFill>
                  <a:schemeClr val="accent2"/>
                </a:solidFill>
              </a:rPr>
              <a:t>. How large is the current </a:t>
            </a:r>
            <a:r>
              <a:rPr lang="en-US" altLang="zh-CN" sz="2800" i="1">
                <a:solidFill>
                  <a:schemeClr val="accent2"/>
                </a:solidFill>
              </a:rPr>
              <a:t>I</a:t>
            </a:r>
            <a:r>
              <a:rPr lang="en-US" altLang="zh-CN" sz="2800">
                <a:solidFill>
                  <a:schemeClr val="accent2"/>
                </a:solidFill>
              </a:rPr>
              <a:t> at least before one edge of the loop can be lifted off the surface? </a:t>
            </a:r>
          </a:p>
        </p:txBody>
      </p:sp>
      <p:sp>
        <p:nvSpPr>
          <p:cNvPr id="28675" name="AutoShape 3"/>
          <p:cNvSpPr>
            <a:spLocks noChangeArrowheads="1"/>
          </p:cNvSpPr>
          <p:nvPr/>
        </p:nvSpPr>
        <p:spPr bwMode="auto">
          <a:xfrm>
            <a:off x="4800600" y="2460625"/>
            <a:ext cx="4191000" cy="914400"/>
          </a:xfrm>
          <a:prstGeom prst="parallelogram">
            <a:avLst>
              <a:gd name="adj" fmla="val 114583"/>
            </a:avLst>
          </a:prstGeom>
          <a:solidFill>
            <a:srgbClr val="DDDDDD"/>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76" name="Oval 4"/>
          <p:cNvSpPr>
            <a:spLocks noChangeArrowheads="1"/>
          </p:cNvSpPr>
          <p:nvPr/>
        </p:nvSpPr>
        <p:spPr bwMode="auto">
          <a:xfrm>
            <a:off x="5562600" y="2841625"/>
            <a:ext cx="1981200" cy="304800"/>
          </a:xfrm>
          <a:prstGeom prst="ellipse">
            <a:avLst/>
          </a:prstGeom>
          <a:noFill/>
          <a:ln w="762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77" name="Freeform 5"/>
          <p:cNvSpPr>
            <a:spLocks/>
          </p:cNvSpPr>
          <p:nvPr/>
        </p:nvSpPr>
        <p:spPr bwMode="auto">
          <a:xfrm>
            <a:off x="6553200" y="2994025"/>
            <a:ext cx="984250" cy="1588"/>
          </a:xfrm>
          <a:custGeom>
            <a:avLst/>
            <a:gdLst>
              <a:gd name="T0" fmla="*/ 0 w 620"/>
              <a:gd name="T1" fmla="*/ 0 h 1"/>
              <a:gd name="T2" fmla="*/ 2147483647 w 620"/>
              <a:gd name="T3" fmla="*/ 0 h 1"/>
              <a:gd name="T4" fmla="*/ 0 60000 65536"/>
              <a:gd name="T5" fmla="*/ 0 60000 65536"/>
              <a:gd name="T6" fmla="*/ 0 w 620"/>
              <a:gd name="T7" fmla="*/ 0 h 1"/>
              <a:gd name="T8" fmla="*/ 620 w 620"/>
              <a:gd name="T9" fmla="*/ 1 h 1"/>
            </a:gdLst>
            <a:ahLst/>
            <a:cxnLst>
              <a:cxn ang="T4">
                <a:pos x="T0" y="T1"/>
              </a:cxn>
              <a:cxn ang="T5">
                <a:pos x="T2" y="T3"/>
              </a:cxn>
            </a:cxnLst>
            <a:rect l="T6" t="T7" r="T8" b="T9"/>
            <a:pathLst>
              <a:path w="620" h="1">
                <a:moveTo>
                  <a:pt x="0" y="0"/>
                </a:moveTo>
                <a:lnTo>
                  <a:pt x="62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78" name="Text Box 6"/>
          <p:cNvSpPr txBox="1">
            <a:spLocks noChangeArrowheads="1"/>
          </p:cNvSpPr>
          <p:nvPr/>
        </p:nvSpPr>
        <p:spPr bwMode="auto">
          <a:xfrm>
            <a:off x="7620000" y="27654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R</a:t>
            </a:r>
            <a:endParaRPr lang="en-US" altLang="zh-CN" sz="2400" b="0">
              <a:solidFill>
                <a:schemeClr val="accent2"/>
              </a:solidFill>
            </a:endParaRPr>
          </a:p>
        </p:txBody>
      </p:sp>
      <p:sp>
        <p:nvSpPr>
          <p:cNvPr id="28679" name="Freeform 7"/>
          <p:cNvSpPr>
            <a:spLocks/>
          </p:cNvSpPr>
          <p:nvPr/>
        </p:nvSpPr>
        <p:spPr bwMode="auto">
          <a:xfrm>
            <a:off x="5721350" y="2703513"/>
            <a:ext cx="723900" cy="80962"/>
          </a:xfrm>
          <a:custGeom>
            <a:avLst/>
            <a:gdLst>
              <a:gd name="T0" fmla="*/ 2147483647 w 456"/>
              <a:gd name="T1" fmla="*/ 2147483647 h 51"/>
              <a:gd name="T2" fmla="*/ 2147483647 w 456"/>
              <a:gd name="T3" fmla="*/ 2147483647 h 51"/>
              <a:gd name="T4" fmla="*/ 0 w 456"/>
              <a:gd name="T5" fmla="*/ 2147483647 h 51"/>
              <a:gd name="T6" fmla="*/ 0 60000 65536"/>
              <a:gd name="T7" fmla="*/ 0 60000 65536"/>
              <a:gd name="T8" fmla="*/ 0 60000 65536"/>
              <a:gd name="T9" fmla="*/ 0 w 456"/>
              <a:gd name="T10" fmla="*/ 0 h 51"/>
              <a:gd name="T11" fmla="*/ 456 w 456"/>
              <a:gd name="T12" fmla="*/ 51 h 51"/>
            </a:gdLst>
            <a:ahLst/>
            <a:cxnLst>
              <a:cxn ang="T6">
                <a:pos x="T0" y="T1"/>
              </a:cxn>
              <a:cxn ang="T7">
                <a:pos x="T2" y="T3"/>
              </a:cxn>
              <a:cxn ang="T8">
                <a:pos x="T4" y="T5"/>
              </a:cxn>
            </a:cxnLst>
            <a:rect l="T9" t="T10" r="T11" b="T12"/>
            <a:pathLst>
              <a:path w="456" h="51">
                <a:moveTo>
                  <a:pt x="456" y="7"/>
                </a:moveTo>
                <a:cubicBezTo>
                  <a:pt x="424" y="7"/>
                  <a:pt x="340" y="0"/>
                  <a:pt x="264" y="7"/>
                </a:cubicBezTo>
                <a:cubicBezTo>
                  <a:pt x="188" y="14"/>
                  <a:pt x="55" y="42"/>
                  <a:pt x="0" y="51"/>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0" name="Text Box 8"/>
          <p:cNvSpPr txBox="1">
            <a:spLocks noChangeArrowheads="1"/>
          </p:cNvSpPr>
          <p:nvPr/>
        </p:nvSpPr>
        <p:spPr bwMode="auto">
          <a:xfrm>
            <a:off x="5832475" y="2232025"/>
            <a:ext cx="492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I</a:t>
            </a:r>
            <a:endParaRPr lang="en-US" altLang="zh-CN" sz="2800" b="0">
              <a:solidFill>
                <a:schemeClr val="accent2"/>
              </a:solidFill>
            </a:endParaRPr>
          </a:p>
        </p:txBody>
      </p:sp>
      <p:sp>
        <p:nvSpPr>
          <p:cNvPr id="28681" name="AutoShape 9"/>
          <p:cNvSpPr>
            <a:spLocks noChangeArrowheads="1"/>
          </p:cNvSpPr>
          <p:nvPr/>
        </p:nvSpPr>
        <p:spPr bwMode="auto">
          <a:xfrm>
            <a:off x="7620000" y="2460625"/>
            <a:ext cx="1066800" cy="228600"/>
          </a:xfrm>
          <a:prstGeom prst="rightArrow">
            <a:avLst>
              <a:gd name="adj1" fmla="val 50000"/>
              <a:gd name="adj2" fmla="val 116667"/>
            </a:avLst>
          </a:prstGeom>
          <a:solidFill>
            <a:srgbClr val="FFFF00"/>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28682" name="Object 2"/>
          <p:cNvGraphicFramePr>
            <a:graphicFrameLocks noChangeAspect="1"/>
          </p:cNvGraphicFramePr>
          <p:nvPr/>
        </p:nvGraphicFramePr>
        <p:xfrm>
          <a:off x="7924800" y="1927225"/>
          <a:ext cx="390525" cy="481013"/>
        </p:xfrm>
        <a:graphic>
          <a:graphicData uri="http://schemas.openxmlformats.org/presentationml/2006/ole">
            <mc:AlternateContent xmlns:mc="http://schemas.openxmlformats.org/markup-compatibility/2006">
              <mc:Choice xmlns:v="urn:schemas-microsoft-com:vml" Requires="v">
                <p:oleObj name="公式" r:id="rId3" imgW="164957" imgH="203024" progId="Equation.3">
                  <p:embed/>
                </p:oleObj>
              </mc:Choice>
              <mc:Fallback>
                <p:oleObj name="公式" r:id="rId3" imgW="164957" imgH="20302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927225"/>
                        <a:ext cx="3905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3"/>
          <p:cNvGrpSpPr>
            <a:grpSpLocks/>
          </p:cNvGrpSpPr>
          <p:nvPr/>
        </p:nvGrpSpPr>
        <p:grpSpPr bwMode="auto">
          <a:xfrm>
            <a:off x="4648200" y="4257675"/>
            <a:ext cx="4495800" cy="1990725"/>
            <a:chOff x="2928" y="2682"/>
            <a:chExt cx="2832" cy="1254"/>
          </a:xfrm>
        </p:grpSpPr>
        <p:sp>
          <p:nvSpPr>
            <p:cNvPr id="28696" name="AutoShape 11"/>
            <p:cNvSpPr>
              <a:spLocks noChangeArrowheads="1"/>
            </p:cNvSpPr>
            <p:nvPr/>
          </p:nvSpPr>
          <p:spPr bwMode="auto">
            <a:xfrm>
              <a:off x="2928" y="3168"/>
              <a:ext cx="2832" cy="768"/>
            </a:xfrm>
            <a:prstGeom prst="parallelogram">
              <a:avLst>
                <a:gd name="adj" fmla="val 92188"/>
              </a:avLst>
            </a:prstGeom>
            <a:solidFill>
              <a:srgbClr val="DDDDDD"/>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97" name="Oval 14"/>
            <p:cNvSpPr>
              <a:spLocks noChangeArrowheads="1"/>
            </p:cNvSpPr>
            <p:nvPr/>
          </p:nvSpPr>
          <p:spPr bwMode="auto">
            <a:xfrm rot="-1405523">
              <a:off x="3723" y="3402"/>
              <a:ext cx="916" cy="432"/>
            </a:xfrm>
            <a:prstGeom prst="ellipse">
              <a:avLst/>
            </a:prstGeom>
            <a:noFill/>
            <a:ln w="762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98" name="Oval 13"/>
            <p:cNvSpPr>
              <a:spLocks noChangeArrowheads="1"/>
            </p:cNvSpPr>
            <p:nvPr/>
          </p:nvSpPr>
          <p:spPr bwMode="auto">
            <a:xfrm rot="1543246">
              <a:off x="3567" y="3053"/>
              <a:ext cx="1008" cy="672"/>
            </a:xfrm>
            <a:prstGeom prst="ellipse">
              <a:avLst/>
            </a:prstGeom>
            <a:noFill/>
            <a:ln w="571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99" name="Freeform 15"/>
            <p:cNvSpPr>
              <a:spLocks/>
            </p:cNvSpPr>
            <p:nvPr/>
          </p:nvSpPr>
          <p:spPr bwMode="auto">
            <a:xfrm>
              <a:off x="3497" y="3060"/>
              <a:ext cx="121" cy="520"/>
            </a:xfrm>
            <a:custGeom>
              <a:avLst/>
              <a:gdLst>
                <a:gd name="T0" fmla="*/ 91 w 121"/>
                <a:gd name="T1" fmla="*/ 0 h 520"/>
                <a:gd name="T2" fmla="*/ 5 w 121"/>
                <a:gd name="T3" fmla="*/ 256 h 520"/>
                <a:gd name="T4" fmla="*/ 121 w 121"/>
                <a:gd name="T5" fmla="*/ 520 h 520"/>
                <a:gd name="T6" fmla="*/ 0 60000 65536"/>
                <a:gd name="T7" fmla="*/ 0 60000 65536"/>
                <a:gd name="T8" fmla="*/ 0 60000 65536"/>
                <a:gd name="T9" fmla="*/ 0 w 121"/>
                <a:gd name="T10" fmla="*/ 0 h 520"/>
                <a:gd name="T11" fmla="*/ 121 w 121"/>
                <a:gd name="T12" fmla="*/ 520 h 520"/>
              </a:gdLst>
              <a:ahLst/>
              <a:cxnLst>
                <a:cxn ang="T6">
                  <a:pos x="T0" y="T1"/>
                </a:cxn>
                <a:cxn ang="T7">
                  <a:pos x="T2" y="T3"/>
                </a:cxn>
                <a:cxn ang="T8">
                  <a:pos x="T4" y="T5"/>
                </a:cxn>
              </a:cxnLst>
              <a:rect l="T9" t="T10" r="T11" b="T12"/>
              <a:pathLst>
                <a:path w="121" h="520">
                  <a:moveTo>
                    <a:pt x="91" y="0"/>
                  </a:moveTo>
                  <a:cubicBezTo>
                    <a:pt x="77" y="43"/>
                    <a:pt x="0" y="169"/>
                    <a:pt x="5" y="256"/>
                  </a:cubicBezTo>
                  <a:cubicBezTo>
                    <a:pt x="10" y="343"/>
                    <a:pt x="97" y="465"/>
                    <a:pt x="121" y="520"/>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0" name="Text Box 16"/>
            <p:cNvSpPr txBox="1">
              <a:spLocks noChangeArrowheads="1"/>
            </p:cNvSpPr>
            <p:nvPr/>
          </p:nvSpPr>
          <p:spPr bwMode="auto">
            <a:xfrm>
              <a:off x="3312" y="2928"/>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I</a:t>
              </a:r>
              <a:endParaRPr lang="en-US" altLang="zh-CN" sz="2400" b="0">
                <a:solidFill>
                  <a:schemeClr val="accent2"/>
                </a:solidFill>
              </a:endParaRPr>
            </a:p>
          </p:txBody>
        </p:sp>
        <p:sp>
          <p:nvSpPr>
            <p:cNvPr id="28701" name="AutoShape 17"/>
            <p:cNvSpPr>
              <a:spLocks noChangeArrowheads="1"/>
            </p:cNvSpPr>
            <p:nvPr/>
          </p:nvSpPr>
          <p:spPr bwMode="auto">
            <a:xfrm>
              <a:off x="4944" y="3216"/>
              <a:ext cx="672" cy="144"/>
            </a:xfrm>
            <a:prstGeom prst="rightArrow">
              <a:avLst>
                <a:gd name="adj1" fmla="val 50000"/>
                <a:gd name="adj2" fmla="val 116667"/>
              </a:avLst>
            </a:prstGeom>
            <a:solidFill>
              <a:srgbClr val="FFFF00"/>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28702" name="Object 10"/>
            <p:cNvGraphicFramePr>
              <a:graphicFrameLocks noChangeAspect="1"/>
            </p:cNvGraphicFramePr>
            <p:nvPr/>
          </p:nvGraphicFramePr>
          <p:xfrm>
            <a:off x="5232" y="2880"/>
            <a:ext cx="246" cy="303"/>
          </p:xfrm>
          <a:graphic>
            <a:graphicData uri="http://schemas.openxmlformats.org/presentationml/2006/ole">
              <mc:AlternateContent xmlns:mc="http://schemas.openxmlformats.org/markup-compatibility/2006">
                <mc:Choice xmlns:v="urn:schemas-microsoft-com:vml" Requires="v">
                  <p:oleObj name="公式" r:id="rId5" imgW="164957" imgH="203024" progId="Equation.3">
                    <p:embed/>
                  </p:oleObj>
                </mc:Choice>
                <mc:Fallback>
                  <p:oleObj name="公式" r:id="rId5" imgW="164957" imgH="20302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2880"/>
                          <a:ext cx="246"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3" name="Line 19"/>
            <p:cNvSpPr>
              <a:spLocks noChangeShapeType="1"/>
            </p:cNvSpPr>
            <p:nvPr/>
          </p:nvSpPr>
          <p:spPr bwMode="auto">
            <a:xfrm flipV="1">
              <a:off x="4080" y="2832"/>
              <a:ext cx="384" cy="48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704" name="Object 11"/>
            <p:cNvGraphicFramePr>
              <a:graphicFrameLocks noChangeAspect="1"/>
            </p:cNvGraphicFramePr>
            <p:nvPr/>
          </p:nvGraphicFramePr>
          <p:xfrm>
            <a:off x="4554" y="2682"/>
            <a:ext cx="277" cy="299"/>
          </p:xfrm>
          <a:graphic>
            <a:graphicData uri="http://schemas.openxmlformats.org/presentationml/2006/ole">
              <mc:AlternateContent xmlns:mc="http://schemas.openxmlformats.org/markup-compatibility/2006">
                <mc:Choice xmlns:v="urn:schemas-microsoft-com:vml" Requires="v">
                  <p:oleObj name="Equation" r:id="rId6" imgW="164814" imgH="177492" progId="Equation.DSMT4">
                    <p:embed/>
                  </p:oleObj>
                </mc:Choice>
                <mc:Fallback>
                  <p:oleObj name="Equation" r:id="rId6" imgW="164814" imgH="177492"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4" y="2682"/>
                          <a:ext cx="27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684" name="Text Box 22"/>
          <p:cNvSpPr txBox="1">
            <a:spLocks noChangeArrowheads="1"/>
          </p:cNvSpPr>
          <p:nvPr/>
        </p:nvSpPr>
        <p:spPr bwMode="auto">
          <a:xfrm>
            <a:off x="0" y="1874838"/>
            <a:ext cx="1570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Solution:</a:t>
            </a:r>
          </a:p>
        </p:txBody>
      </p:sp>
      <p:graphicFrame>
        <p:nvGraphicFramePr>
          <p:cNvPr id="86019" name="Object 3"/>
          <p:cNvGraphicFramePr>
            <a:graphicFrameLocks noChangeAspect="1"/>
          </p:cNvGraphicFramePr>
          <p:nvPr/>
        </p:nvGraphicFramePr>
        <p:xfrm>
          <a:off x="1857375" y="1889125"/>
          <a:ext cx="2184400" cy="723900"/>
        </p:xfrm>
        <a:graphic>
          <a:graphicData uri="http://schemas.openxmlformats.org/presentationml/2006/ole">
            <mc:AlternateContent xmlns:mc="http://schemas.openxmlformats.org/markup-compatibility/2006">
              <mc:Choice xmlns:v="urn:schemas-microsoft-com:vml" Requires="v">
                <p:oleObj name="Equation" r:id="rId8" imgW="761669" imgH="253890" progId="Equation.DSMT4">
                  <p:embed/>
                </p:oleObj>
              </mc:Choice>
              <mc:Fallback>
                <p:oleObj name="Equation" r:id="rId8" imgW="761669" imgH="25389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1889125"/>
                        <a:ext cx="2184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0" name="Object 4"/>
          <p:cNvGraphicFramePr>
            <a:graphicFrameLocks noChangeAspect="1"/>
          </p:cNvGraphicFramePr>
          <p:nvPr/>
        </p:nvGraphicFramePr>
        <p:xfrm>
          <a:off x="457200" y="2667000"/>
          <a:ext cx="2246313" cy="573088"/>
        </p:xfrm>
        <a:graphic>
          <a:graphicData uri="http://schemas.openxmlformats.org/presentationml/2006/ole">
            <mc:AlternateContent xmlns:mc="http://schemas.openxmlformats.org/markup-compatibility/2006">
              <mc:Choice xmlns:v="urn:schemas-microsoft-com:vml" Requires="v">
                <p:oleObj name="公式" r:id="rId10" imgW="939392" imgH="241195" progId="Equation.3">
                  <p:embed/>
                </p:oleObj>
              </mc:Choice>
              <mc:Fallback>
                <p:oleObj name="公式" r:id="rId10" imgW="939392" imgH="241195"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2667000"/>
                        <a:ext cx="224631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5"/>
          <p:cNvGraphicFramePr>
            <a:graphicFrameLocks noChangeAspect="1"/>
          </p:cNvGraphicFramePr>
          <p:nvPr/>
        </p:nvGraphicFramePr>
        <p:xfrm>
          <a:off x="457200" y="3541713"/>
          <a:ext cx="1881188" cy="573087"/>
        </p:xfrm>
        <a:graphic>
          <a:graphicData uri="http://schemas.openxmlformats.org/presentationml/2006/ole">
            <mc:AlternateContent xmlns:mc="http://schemas.openxmlformats.org/markup-compatibility/2006">
              <mc:Choice xmlns:v="urn:schemas-microsoft-com:vml" Requires="v">
                <p:oleObj name="公式" r:id="rId12" imgW="787400" imgH="241300" progId="Equation.3">
                  <p:embed/>
                </p:oleObj>
              </mc:Choice>
              <mc:Fallback>
                <p:oleObj name="公式" r:id="rId12" imgW="787400" imgH="2413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3541713"/>
                        <a:ext cx="1881188"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p:cNvGraphicFramePr>
            <a:graphicFrameLocks noChangeAspect="1"/>
          </p:cNvGraphicFramePr>
          <p:nvPr/>
        </p:nvGraphicFramePr>
        <p:xfrm>
          <a:off x="533400" y="4330700"/>
          <a:ext cx="2393950" cy="546100"/>
        </p:xfrm>
        <a:graphic>
          <a:graphicData uri="http://schemas.openxmlformats.org/presentationml/2006/ole">
            <mc:AlternateContent xmlns:mc="http://schemas.openxmlformats.org/markup-compatibility/2006">
              <mc:Choice xmlns:v="urn:schemas-microsoft-com:vml" Requires="v">
                <p:oleObj name="公式" r:id="rId14" imgW="1002865" imgH="228501" progId="Equation.3">
                  <p:embed/>
                </p:oleObj>
              </mc:Choice>
              <mc:Fallback>
                <p:oleObj name="公式" r:id="rId14" imgW="1002865" imgH="228501"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4330700"/>
                        <a:ext cx="23939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762000" y="4953000"/>
          <a:ext cx="1577975" cy="1027113"/>
        </p:xfrm>
        <a:graphic>
          <a:graphicData uri="http://schemas.openxmlformats.org/presentationml/2006/ole">
            <mc:AlternateContent xmlns:mc="http://schemas.openxmlformats.org/markup-compatibility/2006">
              <mc:Choice xmlns:v="urn:schemas-microsoft-com:vml" Requires="v">
                <p:oleObj name="公式" r:id="rId16" imgW="660113" imgH="431613" progId="Equation.3">
                  <p:embed/>
                </p:oleObj>
              </mc:Choice>
              <mc:Fallback>
                <p:oleObj name="公式" r:id="rId16" imgW="660113" imgH="431613"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000" y="4953000"/>
                        <a:ext cx="1577975"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6" name="Line 28"/>
          <p:cNvSpPr>
            <a:spLocks noChangeShapeType="1"/>
          </p:cNvSpPr>
          <p:nvPr/>
        </p:nvSpPr>
        <p:spPr bwMode="auto">
          <a:xfrm flipV="1">
            <a:off x="6553200" y="2232025"/>
            <a:ext cx="0" cy="762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6024" name="Object 8"/>
          <p:cNvGraphicFramePr>
            <a:graphicFrameLocks noChangeAspect="1"/>
          </p:cNvGraphicFramePr>
          <p:nvPr/>
        </p:nvGraphicFramePr>
        <p:xfrm>
          <a:off x="6619875" y="1916113"/>
          <a:ext cx="439738" cy="476250"/>
        </p:xfrm>
        <a:graphic>
          <a:graphicData uri="http://schemas.openxmlformats.org/presentationml/2006/ole">
            <mc:AlternateContent xmlns:mc="http://schemas.openxmlformats.org/markup-compatibility/2006">
              <mc:Choice xmlns:v="urn:schemas-microsoft-com:vml" Requires="v">
                <p:oleObj name="Equation" r:id="rId18" imgW="164814" imgH="177492" progId="Equation.DSMT4">
                  <p:embed/>
                </p:oleObj>
              </mc:Choice>
              <mc:Fallback>
                <p:oleObj name="Equation" r:id="rId18" imgW="164814" imgH="177492" progId="Equation.DSMT4">
                  <p:embed/>
                  <p:pic>
                    <p:nvPicPr>
                      <p:cNvPr id="0"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19875" y="1916113"/>
                        <a:ext cx="43973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8" name="Line 30"/>
          <p:cNvSpPr>
            <a:spLocks noChangeShapeType="1"/>
          </p:cNvSpPr>
          <p:nvPr/>
        </p:nvSpPr>
        <p:spPr bwMode="auto">
          <a:xfrm>
            <a:off x="6553200" y="3451225"/>
            <a:ext cx="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6025" name="Object 9"/>
          <p:cNvGraphicFramePr>
            <a:graphicFrameLocks noChangeAspect="1"/>
          </p:cNvGraphicFramePr>
          <p:nvPr/>
        </p:nvGraphicFramePr>
        <p:xfrm>
          <a:off x="6675438" y="3725863"/>
          <a:ext cx="603250" cy="388937"/>
        </p:xfrm>
        <a:graphic>
          <a:graphicData uri="http://schemas.openxmlformats.org/presentationml/2006/ole">
            <mc:AlternateContent xmlns:mc="http://schemas.openxmlformats.org/markup-compatibility/2006">
              <mc:Choice xmlns:v="urn:schemas-microsoft-com:vml" Requires="v">
                <p:oleObj name="公式" r:id="rId20" imgW="253780" imgH="164957" progId="Equation.3">
                  <p:embed/>
                </p:oleObj>
              </mc:Choice>
              <mc:Fallback>
                <p:oleObj name="公式" r:id="rId20" imgW="253780" imgH="164957" progId="Equation.3">
                  <p:embed/>
                  <p:pic>
                    <p:nvPicPr>
                      <p:cNvPr id="0"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75438" y="3725863"/>
                        <a:ext cx="60325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0" name="AutoShape 32"/>
          <p:cNvSpPr>
            <a:spLocks noChangeArrowheads="1"/>
          </p:cNvSpPr>
          <p:nvPr/>
        </p:nvSpPr>
        <p:spPr bwMode="auto">
          <a:xfrm>
            <a:off x="4267200" y="1981200"/>
            <a:ext cx="381000" cy="381000"/>
          </a:xfrm>
          <a:prstGeom prst="flowChartSummingJunction">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95" name="Line 34"/>
          <p:cNvSpPr>
            <a:spLocks noChangeShapeType="1"/>
          </p:cNvSpPr>
          <p:nvPr/>
        </p:nvSpPr>
        <p:spPr bwMode="auto">
          <a:xfrm>
            <a:off x="4267200" y="4191000"/>
            <a:ext cx="4876800" cy="0"/>
          </a:xfrm>
          <a:prstGeom prst="line">
            <a:avLst/>
          </a:prstGeom>
          <a:noFill/>
          <a:ln w="38100">
            <a:solidFill>
              <a:srgbClr val="FF66CC"/>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7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860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8601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328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3278"/>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8602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860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8602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8602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8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6" grpId="0" animBg="1"/>
      <p:bldP spid="53278" grpId="0" animBg="1"/>
      <p:bldP spid="532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6200" y="58738"/>
            <a:ext cx="9067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例：半径为 </a:t>
            </a:r>
            <a:r>
              <a:rPr lang="en-US" altLang="zh-CN" sz="2800" i="1">
                <a:solidFill>
                  <a:schemeClr val="accent2"/>
                </a:solidFill>
              </a:rPr>
              <a:t>R</a:t>
            </a:r>
            <a:r>
              <a:rPr lang="en-US" altLang="zh-CN" sz="2800">
                <a:solidFill>
                  <a:schemeClr val="accent2"/>
                </a:solidFill>
              </a:rPr>
              <a:t> </a:t>
            </a:r>
            <a:r>
              <a:rPr lang="zh-CN" altLang="en-US" sz="2800">
                <a:solidFill>
                  <a:schemeClr val="accent2"/>
                </a:solidFill>
              </a:rPr>
              <a:t>的导线圆环中通有电流 </a:t>
            </a:r>
            <a:r>
              <a:rPr lang="en-US" altLang="zh-CN" sz="2800" i="1">
                <a:solidFill>
                  <a:schemeClr val="accent2"/>
                </a:solidFill>
              </a:rPr>
              <a:t>I</a:t>
            </a:r>
            <a:r>
              <a:rPr lang="zh-CN" altLang="en-US" sz="2800">
                <a:solidFill>
                  <a:schemeClr val="accent2"/>
                </a:solidFill>
              </a:rPr>
              <a:t>， 置于磁感应强度为 </a:t>
            </a:r>
            <a:r>
              <a:rPr lang="en-US" altLang="zh-CN" sz="2800" i="1">
                <a:solidFill>
                  <a:schemeClr val="accent2"/>
                </a:solidFill>
              </a:rPr>
              <a:t>B</a:t>
            </a:r>
            <a:r>
              <a:rPr lang="en-US" altLang="zh-CN" sz="2800">
                <a:solidFill>
                  <a:schemeClr val="accent2"/>
                </a:solidFill>
              </a:rPr>
              <a:t> </a:t>
            </a:r>
            <a:r>
              <a:rPr lang="zh-CN" altLang="en-US" sz="2800">
                <a:solidFill>
                  <a:schemeClr val="accent2"/>
                </a:solidFill>
              </a:rPr>
              <a:t>的均匀磁场中（如图）。若磁场方向与环面垂直，求：</a:t>
            </a:r>
            <a:r>
              <a:rPr lang="en-US" altLang="zh-CN" sz="2800">
                <a:solidFill>
                  <a:schemeClr val="accent2"/>
                </a:solidFill>
              </a:rPr>
              <a:t>1</a:t>
            </a:r>
            <a:r>
              <a:rPr lang="zh-CN" altLang="en-US" sz="2800">
                <a:solidFill>
                  <a:schemeClr val="accent2"/>
                </a:solidFill>
              </a:rPr>
              <a:t>）圆环所受的磁力   </a:t>
            </a:r>
            <a:r>
              <a:rPr lang="en-US" altLang="zh-CN" sz="2800">
                <a:solidFill>
                  <a:schemeClr val="accent2"/>
                </a:solidFill>
              </a:rPr>
              <a:t>2</a:t>
            </a:r>
            <a:r>
              <a:rPr lang="zh-CN" altLang="en-US" sz="2800">
                <a:solidFill>
                  <a:schemeClr val="accent2"/>
                </a:solidFill>
              </a:rPr>
              <a:t>）导线所受的张力的大小。</a:t>
            </a:r>
          </a:p>
        </p:txBody>
      </p:sp>
      <p:sp>
        <p:nvSpPr>
          <p:cNvPr id="35845" name="Freeform 5"/>
          <p:cNvSpPr>
            <a:spLocks/>
          </p:cNvSpPr>
          <p:nvPr/>
        </p:nvSpPr>
        <p:spPr bwMode="auto">
          <a:xfrm>
            <a:off x="5610225" y="3351213"/>
            <a:ext cx="1514475" cy="192087"/>
          </a:xfrm>
          <a:custGeom>
            <a:avLst/>
            <a:gdLst>
              <a:gd name="T0" fmla="*/ 0 w 954"/>
              <a:gd name="T1" fmla="*/ 2147483647 h 121"/>
              <a:gd name="T2" fmla="*/ 2147483647 w 954"/>
              <a:gd name="T3" fmla="*/ 2147483647 h 121"/>
              <a:gd name="T4" fmla="*/ 2147483647 w 954"/>
              <a:gd name="T5" fmla="*/ 2147483647 h 121"/>
              <a:gd name="T6" fmla="*/ 0 60000 65536"/>
              <a:gd name="T7" fmla="*/ 0 60000 65536"/>
              <a:gd name="T8" fmla="*/ 0 60000 65536"/>
              <a:gd name="T9" fmla="*/ 0 w 954"/>
              <a:gd name="T10" fmla="*/ 0 h 121"/>
              <a:gd name="T11" fmla="*/ 954 w 954"/>
              <a:gd name="T12" fmla="*/ 121 h 121"/>
            </a:gdLst>
            <a:ahLst/>
            <a:cxnLst>
              <a:cxn ang="T6">
                <a:pos x="T0" y="T1"/>
              </a:cxn>
              <a:cxn ang="T7">
                <a:pos x="T2" y="T3"/>
              </a:cxn>
              <a:cxn ang="T8">
                <a:pos x="T4" y="T5"/>
              </a:cxn>
            </a:cxnLst>
            <a:rect l="T9" t="T10" r="T11" b="T12"/>
            <a:pathLst>
              <a:path w="954" h="121">
                <a:moveTo>
                  <a:pt x="0" y="121"/>
                </a:moveTo>
                <a:cubicBezTo>
                  <a:pt x="81" y="100"/>
                  <a:pt x="327" y="4"/>
                  <a:pt x="486" y="2"/>
                </a:cubicBezTo>
                <a:cubicBezTo>
                  <a:pt x="645" y="0"/>
                  <a:pt x="857" y="87"/>
                  <a:pt x="954" y="10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46" name="Freeform 6"/>
          <p:cNvSpPr>
            <a:spLocks/>
          </p:cNvSpPr>
          <p:nvPr/>
        </p:nvSpPr>
        <p:spPr bwMode="auto">
          <a:xfrm>
            <a:off x="6426200" y="3533775"/>
            <a:ext cx="688975" cy="1177925"/>
          </a:xfrm>
          <a:custGeom>
            <a:avLst/>
            <a:gdLst>
              <a:gd name="T0" fmla="*/ 0 w 434"/>
              <a:gd name="T1" fmla="*/ 2147483647 h 742"/>
              <a:gd name="T2" fmla="*/ 2147483647 w 434"/>
              <a:gd name="T3" fmla="*/ 0 h 742"/>
              <a:gd name="T4" fmla="*/ 0 60000 65536"/>
              <a:gd name="T5" fmla="*/ 0 60000 65536"/>
              <a:gd name="T6" fmla="*/ 0 w 434"/>
              <a:gd name="T7" fmla="*/ 0 h 742"/>
              <a:gd name="T8" fmla="*/ 434 w 434"/>
              <a:gd name="T9" fmla="*/ 742 h 742"/>
            </a:gdLst>
            <a:ahLst/>
            <a:cxnLst>
              <a:cxn ang="T4">
                <a:pos x="T0" y="T1"/>
              </a:cxn>
              <a:cxn ang="T5">
                <a:pos x="T2" y="T3"/>
              </a:cxn>
            </a:cxnLst>
            <a:rect l="T6" t="T7" r="T8" b="T9"/>
            <a:pathLst>
              <a:path w="434" h="742">
                <a:moveTo>
                  <a:pt x="0" y="742"/>
                </a:moveTo>
                <a:lnTo>
                  <a:pt x="43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47" name="Freeform 7"/>
          <p:cNvSpPr>
            <a:spLocks/>
          </p:cNvSpPr>
          <p:nvPr/>
        </p:nvSpPr>
        <p:spPr bwMode="auto">
          <a:xfrm>
            <a:off x="5629275" y="3571875"/>
            <a:ext cx="784225" cy="1152525"/>
          </a:xfrm>
          <a:custGeom>
            <a:avLst/>
            <a:gdLst>
              <a:gd name="T0" fmla="*/ 2147483647 w 494"/>
              <a:gd name="T1" fmla="*/ 2147483647 h 726"/>
              <a:gd name="T2" fmla="*/ 0 w 494"/>
              <a:gd name="T3" fmla="*/ 0 h 726"/>
              <a:gd name="T4" fmla="*/ 0 60000 65536"/>
              <a:gd name="T5" fmla="*/ 0 60000 65536"/>
              <a:gd name="T6" fmla="*/ 0 w 494"/>
              <a:gd name="T7" fmla="*/ 0 h 726"/>
              <a:gd name="T8" fmla="*/ 494 w 494"/>
              <a:gd name="T9" fmla="*/ 726 h 726"/>
            </a:gdLst>
            <a:ahLst/>
            <a:cxnLst>
              <a:cxn ang="T4">
                <a:pos x="T0" y="T1"/>
              </a:cxn>
              <a:cxn ang="T5">
                <a:pos x="T2" y="T3"/>
              </a:cxn>
            </a:cxnLst>
            <a:rect l="T6" t="T7" r="T8" b="T9"/>
            <a:pathLst>
              <a:path w="494" h="726">
                <a:moveTo>
                  <a:pt x="494" y="726"/>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48" name="Freeform 8"/>
          <p:cNvSpPr>
            <a:spLocks/>
          </p:cNvSpPr>
          <p:nvPr/>
        </p:nvSpPr>
        <p:spPr bwMode="auto">
          <a:xfrm>
            <a:off x="6238875" y="4370388"/>
            <a:ext cx="347663" cy="87312"/>
          </a:xfrm>
          <a:custGeom>
            <a:avLst/>
            <a:gdLst>
              <a:gd name="T0" fmla="*/ 0 w 219"/>
              <a:gd name="T1" fmla="*/ 2147483647 h 55"/>
              <a:gd name="T2" fmla="*/ 2147483647 w 219"/>
              <a:gd name="T3" fmla="*/ 2147483647 h 55"/>
              <a:gd name="T4" fmla="*/ 2147483647 w 219"/>
              <a:gd name="T5" fmla="*/ 2147483647 h 55"/>
              <a:gd name="T6" fmla="*/ 0 60000 65536"/>
              <a:gd name="T7" fmla="*/ 0 60000 65536"/>
              <a:gd name="T8" fmla="*/ 0 60000 65536"/>
              <a:gd name="T9" fmla="*/ 0 w 219"/>
              <a:gd name="T10" fmla="*/ 0 h 55"/>
              <a:gd name="T11" fmla="*/ 219 w 219"/>
              <a:gd name="T12" fmla="*/ 55 h 55"/>
            </a:gdLst>
            <a:ahLst/>
            <a:cxnLst>
              <a:cxn ang="T6">
                <a:pos x="T0" y="T1"/>
              </a:cxn>
              <a:cxn ang="T7">
                <a:pos x="T2" y="T3"/>
              </a:cxn>
              <a:cxn ang="T8">
                <a:pos x="T4" y="T5"/>
              </a:cxn>
            </a:cxnLst>
            <a:rect l="T9" t="T10" r="T11" b="T12"/>
            <a:pathLst>
              <a:path w="219" h="55">
                <a:moveTo>
                  <a:pt x="0" y="55"/>
                </a:moveTo>
                <a:cubicBezTo>
                  <a:pt x="17" y="47"/>
                  <a:pt x="66" y="2"/>
                  <a:pt x="102" y="1"/>
                </a:cubicBezTo>
                <a:cubicBezTo>
                  <a:pt x="138" y="0"/>
                  <a:pt x="195" y="39"/>
                  <a:pt x="219" y="4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49" name="Text Box 9"/>
          <p:cNvSpPr txBox="1">
            <a:spLocks noChangeArrowheads="1"/>
          </p:cNvSpPr>
          <p:nvPr/>
        </p:nvSpPr>
        <p:spPr bwMode="auto">
          <a:xfrm>
            <a:off x="6011863" y="4035425"/>
            <a:ext cx="58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latin typeface="Symbol" pitchFamily="18" charset="2"/>
              </a:rPr>
              <a:t> </a:t>
            </a:r>
            <a:r>
              <a:rPr lang="en-US" altLang="zh-CN" sz="2400">
                <a:solidFill>
                  <a:schemeClr val="accent2"/>
                </a:solidFill>
              </a:rPr>
              <a:t>d</a:t>
            </a:r>
            <a:r>
              <a:rPr lang="en-US" altLang="zh-CN" sz="2400">
                <a:solidFill>
                  <a:schemeClr val="accent2"/>
                </a:solidFill>
                <a:latin typeface="Symbol" pitchFamily="18" charset="2"/>
              </a:rPr>
              <a:t>q</a:t>
            </a:r>
          </a:p>
        </p:txBody>
      </p:sp>
      <p:sp>
        <p:nvSpPr>
          <p:cNvPr id="35850" name="Line 10"/>
          <p:cNvSpPr>
            <a:spLocks noChangeShapeType="1"/>
          </p:cNvSpPr>
          <p:nvPr/>
        </p:nvSpPr>
        <p:spPr bwMode="auto">
          <a:xfrm flipV="1">
            <a:off x="6400800" y="2740025"/>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Freeform 11"/>
          <p:cNvSpPr>
            <a:spLocks/>
          </p:cNvSpPr>
          <p:nvPr/>
        </p:nvSpPr>
        <p:spPr bwMode="auto">
          <a:xfrm>
            <a:off x="5219700" y="3524250"/>
            <a:ext cx="438150" cy="257175"/>
          </a:xfrm>
          <a:custGeom>
            <a:avLst/>
            <a:gdLst>
              <a:gd name="T0" fmla="*/ 2147483647 w 276"/>
              <a:gd name="T1" fmla="*/ 0 h 162"/>
              <a:gd name="T2" fmla="*/ 0 w 276"/>
              <a:gd name="T3" fmla="*/ 2147483647 h 162"/>
              <a:gd name="T4" fmla="*/ 0 60000 65536"/>
              <a:gd name="T5" fmla="*/ 0 60000 65536"/>
              <a:gd name="T6" fmla="*/ 0 w 276"/>
              <a:gd name="T7" fmla="*/ 0 h 162"/>
              <a:gd name="T8" fmla="*/ 276 w 276"/>
              <a:gd name="T9" fmla="*/ 162 h 162"/>
            </a:gdLst>
            <a:ahLst/>
            <a:cxnLst>
              <a:cxn ang="T4">
                <a:pos x="T0" y="T1"/>
              </a:cxn>
              <a:cxn ang="T5">
                <a:pos x="T2" y="T3"/>
              </a:cxn>
            </a:cxnLst>
            <a:rect l="T6" t="T7" r="T8" b="T9"/>
            <a:pathLst>
              <a:path w="276" h="162">
                <a:moveTo>
                  <a:pt x="276" y="0"/>
                </a:moveTo>
                <a:lnTo>
                  <a:pt x="0" y="162"/>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2" name="Freeform 12"/>
          <p:cNvSpPr>
            <a:spLocks/>
          </p:cNvSpPr>
          <p:nvPr/>
        </p:nvSpPr>
        <p:spPr bwMode="auto">
          <a:xfrm>
            <a:off x="5041900" y="3511550"/>
            <a:ext cx="2571750" cy="31750"/>
          </a:xfrm>
          <a:custGeom>
            <a:avLst/>
            <a:gdLst>
              <a:gd name="T0" fmla="*/ 0 w 1620"/>
              <a:gd name="T1" fmla="*/ 2147483647 h 20"/>
              <a:gd name="T2" fmla="*/ 2147483647 w 1620"/>
              <a:gd name="T3" fmla="*/ 0 h 20"/>
              <a:gd name="T4" fmla="*/ 0 60000 65536"/>
              <a:gd name="T5" fmla="*/ 0 60000 65536"/>
              <a:gd name="T6" fmla="*/ 0 w 1620"/>
              <a:gd name="T7" fmla="*/ 0 h 20"/>
              <a:gd name="T8" fmla="*/ 1620 w 1620"/>
              <a:gd name="T9" fmla="*/ 20 h 20"/>
            </a:gdLst>
            <a:ahLst/>
            <a:cxnLst>
              <a:cxn ang="T4">
                <a:pos x="T0" y="T1"/>
              </a:cxn>
              <a:cxn ang="T5">
                <a:pos x="T2" y="T3"/>
              </a:cxn>
            </a:cxnLst>
            <a:rect l="T6" t="T7" r="T8" b="T9"/>
            <a:pathLst>
              <a:path w="1620" h="20">
                <a:moveTo>
                  <a:pt x="0" y="20"/>
                </a:moveTo>
                <a:lnTo>
                  <a:pt x="1620" y="0"/>
                </a:ln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3" name="Freeform 13"/>
          <p:cNvSpPr>
            <a:spLocks/>
          </p:cNvSpPr>
          <p:nvPr/>
        </p:nvSpPr>
        <p:spPr bwMode="auto">
          <a:xfrm>
            <a:off x="7259638" y="3505200"/>
            <a:ext cx="55562" cy="133350"/>
          </a:xfrm>
          <a:custGeom>
            <a:avLst/>
            <a:gdLst>
              <a:gd name="T0" fmla="*/ 2147483647 w 35"/>
              <a:gd name="T1" fmla="*/ 0 h 84"/>
              <a:gd name="T2" fmla="*/ 2147483647 w 35"/>
              <a:gd name="T3" fmla="*/ 2147483647 h 84"/>
              <a:gd name="T4" fmla="*/ 0 w 35"/>
              <a:gd name="T5" fmla="*/ 2147483647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5" y="0"/>
                </a:moveTo>
                <a:cubicBezTo>
                  <a:pt x="18" y="7"/>
                  <a:pt x="35" y="31"/>
                  <a:pt x="33" y="45"/>
                </a:cubicBezTo>
                <a:cubicBezTo>
                  <a:pt x="31" y="59"/>
                  <a:pt x="7" y="76"/>
                  <a:pt x="0" y="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5855" name="Object 15"/>
          <p:cNvGraphicFramePr>
            <a:graphicFrameLocks noChangeAspect="1"/>
          </p:cNvGraphicFramePr>
          <p:nvPr/>
        </p:nvGraphicFramePr>
        <p:xfrm>
          <a:off x="7712075" y="3349625"/>
          <a:ext cx="358775" cy="533400"/>
        </p:xfrm>
        <a:graphic>
          <a:graphicData uri="http://schemas.openxmlformats.org/presentationml/2006/ole">
            <mc:AlternateContent xmlns:mc="http://schemas.openxmlformats.org/markup-compatibility/2006">
              <mc:Choice xmlns:v="urn:schemas-microsoft-com:vml" Requires="v">
                <p:oleObj name="公式" r:id="rId3" imgW="228501" imgH="342751" progId="Equation.3">
                  <p:embed/>
                </p:oleObj>
              </mc:Choice>
              <mc:Fallback>
                <p:oleObj name="公式" r:id="rId3" imgW="228501" imgH="342751"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075" y="3349625"/>
                        <a:ext cx="358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6" name="Freeform 16"/>
          <p:cNvSpPr>
            <a:spLocks/>
          </p:cNvSpPr>
          <p:nvPr/>
        </p:nvSpPr>
        <p:spPr bwMode="auto">
          <a:xfrm>
            <a:off x="7143750" y="3533775"/>
            <a:ext cx="428625" cy="238125"/>
          </a:xfrm>
          <a:custGeom>
            <a:avLst/>
            <a:gdLst>
              <a:gd name="T0" fmla="*/ 0 w 270"/>
              <a:gd name="T1" fmla="*/ 0 h 150"/>
              <a:gd name="T2" fmla="*/ 2147483647 w 270"/>
              <a:gd name="T3" fmla="*/ 2147483647 h 150"/>
              <a:gd name="T4" fmla="*/ 0 60000 65536"/>
              <a:gd name="T5" fmla="*/ 0 60000 65536"/>
              <a:gd name="T6" fmla="*/ 0 w 270"/>
              <a:gd name="T7" fmla="*/ 0 h 150"/>
              <a:gd name="T8" fmla="*/ 270 w 270"/>
              <a:gd name="T9" fmla="*/ 150 h 150"/>
            </a:gdLst>
            <a:ahLst/>
            <a:cxnLst>
              <a:cxn ang="T4">
                <a:pos x="T0" y="T1"/>
              </a:cxn>
              <a:cxn ang="T5">
                <a:pos x="T2" y="T3"/>
              </a:cxn>
            </a:cxnLst>
            <a:rect l="T6" t="T7" r="T8" b="T9"/>
            <a:pathLst>
              <a:path w="270" h="150">
                <a:moveTo>
                  <a:pt x="0" y="0"/>
                </a:moveTo>
                <a:lnTo>
                  <a:pt x="270" y="15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7" name="Text Box 17"/>
          <p:cNvSpPr txBox="1">
            <a:spLocks noChangeArrowheads="1"/>
          </p:cNvSpPr>
          <p:nvPr/>
        </p:nvSpPr>
        <p:spPr bwMode="auto">
          <a:xfrm>
            <a:off x="5116513" y="37338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T</a:t>
            </a:r>
            <a:endParaRPr lang="en-US" altLang="zh-CN" sz="2400">
              <a:solidFill>
                <a:schemeClr val="accent2"/>
              </a:solidFill>
            </a:endParaRPr>
          </a:p>
        </p:txBody>
      </p:sp>
      <p:sp>
        <p:nvSpPr>
          <p:cNvPr id="35858" name="Text Box 18"/>
          <p:cNvSpPr txBox="1">
            <a:spLocks noChangeArrowheads="1"/>
          </p:cNvSpPr>
          <p:nvPr/>
        </p:nvSpPr>
        <p:spPr bwMode="auto">
          <a:xfrm>
            <a:off x="7239000" y="37338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T</a:t>
            </a:r>
          </a:p>
        </p:txBody>
      </p:sp>
      <p:sp>
        <p:nvSpPr>
          <p:cNvPr id="35859" name="Text Box 19"/>
          <p:cNvSpPr txBox="1">
            <a:spLocks noChangeArrowheads="1"/>
          </p:cNvSpPr>
          <p:nvPr/>
        </p:nvSpPr>
        <p:spPr bwMode="auto">
          <a:xfrm>
            <a:off x="6400800" y="24384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 d</a:t>
            </a:r>
            <a:r>
              <a:rPr lang="en-US" altLang="zh-CN" sz="2400" i="1">
                <a:solidFill>
                  <a:schemeClr val="accent2"/>
                </a:solidFill>
              </a:rPr>
              <a:t>F</a:t>
            </a:r>
            <a:endParaRPr lang="en-US" altLang="zh-CN" sz="2400">
              <a:solidFill>
                <a:schemeClr val="accent2"/>
              </a:solidFill>
            </a:endParaRPr>
          </a:p>
        </p:txBody>
      </p:sp>
      <p:graphicFrame>
        <p:nvGraphicFramePr>
          <p:cNvPr id="35860" name="Object 20"/>
          <p:cNvGraphicFramePr>
            <a:graphicFrameLocks noChangeAspect="1"/>
          </p:cNvGraphicFramePr>
          <p:nvPr/>
        </p:nvGraphicFramePr>
        <p:xfrm>
          <a:off x="685800" y="3127375"/>
          <a:ext cx="2535238" cy="1004888"/>
        </p:xfrm>
        <a:graphic>
          <a:graphicData uri="http://schemas.openxmlformats.org/presentationml/2006/ole">
            <mc:AlternateContent xmlns:mc="http://schemas.openxmlformats.org/markup-compatibility/2006">
              <mc:Choice xmlns:v="urn:schemas-microsoft-com:vml" Requires="v">
                <p:oleObj name="公式" r:id="rId5" imgW="863225" imgH="342751" progId="Equation.3">
                  <p:embed/>
                </p:oleObj>
              </mc:Choice>
              <mc:Fallback>
                <p:oleObj name="公式" r:id="rId5" imgW="863225" imgH="342751"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127375"/>
                        <a:ext cx="25352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1" name="Object 21"/>
          <p:cNvGraphicFramePr>
            <a:graphicFrameLocks noChangeAspect="1"/>
          </p:cNvGraphicFramePr>
          <p:nvPr/>
        </p:nvGraphicFramePr>
        <p:xfrm>
          <a:off x="652463" y="4486275"/>
          <a:ext cx="2057400" cy="508000"/>
        </p:xfrm>
        <a:graphic>
          <a:graphicData uri="http://schemas.openxmlformats.org/presentationml/2006/ole">
            <mc:AlternateContent xmlns:mc="http://schemas.openxmlformats.org/markup-compatibility/2006">
              <mc:Choice xmlns:v="urn:schemas-microsoft-com:vml" Requires="v">
                <p:oleObj name="公式" r:id="rId7" imgW="609336" imgH="152334" progId="Equation.3">
                  <p:embed/>
                </p:oleObj>
              </mc:Choice>
              <mc:Fallback>
                <p:oleObj name="公式" r:id="rId7" imgW="609336" imgH="152334"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3" y="4486275"/>
                        <a:ext cx="2057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2" name="Object 22"/>
          <p:cNvGraphicFramePr>
            <a:graphicFrameLocks noChangeAspect="1"/>
          </p:cNvGraphicFramePr>
          <p:nvPr/>
        </p:nvGraphicFramePr>
        <p:xfrm>
          <a:off x="2743200" y="4495800"/>
          <a:ext cx="1795463" cy="506413"/>
        </p:xfrm>
        <a:graphic>
          <a:graphicData uri="http://schemas.openxmlformats.org/presentationml/2006/ole">
            <mc:AlternateContent xmlns:mc="http://schemas.openxmlformats.org/markup-compatibility/2006">
              <mc:Choice xmlns:v="urn:schemas-microsoft-com:vml" Requires="v">
                <p:oleObj name="公式" r:id="rId9" imgW="621760" imgH="177646" progId="Equation.3">
                  <p:embed/>
                </p:oleObj>
              </mc:Choice>
              <mc:Fallback>
                <p:oleObj name="公式" r:id="rId9" imgW="621760" imgH="177646"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495800"/>
                        <a:ext cx="1795463"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4" name="Object 24"/>
          <p:cNvGraphicFramePr>
            <a:graphicFrameLocks noChangeAspect="1"/>
          </p:cNvGraphicFramePr>
          <p:nvPr/>
        </p:nvGraphicFramePr>
        <p:xfrm>
          <a:off x="914400" y="5410200"/>
          <a:ext cx="1935163" cy="471488"/>
        </p:xfrm>
        <a:graphic>
          <a:graphicData uri="http://schemas.openxmlformats.org/presentationml/2006/ole">
            <mc:AlternateContent xmlns:mc="http://schemas.openxmlformats.org/markup-compatibility/2006">
              <mc:Choice xmlns:v="urn:schemas-microsoft-com:vml" Requires="v">
                <p:oleObj name="公式" r:id="rId11" imgW="583693" imgH="164957" progId="Equation.3">
                  <p:embed/>
                </p:oleObj>
              </mc:Choice>
              <mc:Fallback>
                <p:oleObj name="公式" r:id="rId11" imgW="583693" imgH="164957"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5410200"/>
                        <a:ext cx="1935163"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5" name="Freeform 25"/>
          <p:cNvSpPr>
            <a:spLocks/>
          </p:cNvSpPr>
          <p:nvPr/>
        </p:nvSpPr>
        <p:spPr bwMode="auto">
          <a:xfrm>
            <a:off x="6400800" y="3352800"/>
            <a:ext cx="1588" cy="1371600"/>
          </a:xfrm>
          <a:custGeom>
            <a:avLst/>
            <a:gdLst>
              <a:gd name="T0" fmla="*/ 0 w 1"/>
              <a:gd name="T1" fmla="*/ 0 h 864"/>
              <a:gd name="T2" fmla="*/ 0 w 1"/>
              <a:gd name="T3" fmla="*/ 2147483647 h 864"/>
              <a:gd name="T4" fmla="*/ 0 60000 65536"/>
              <a:gd name="T5" fmla="*/ 0 60000 65536"/>
              <a:gd name="T6" fmla="*/ 0 w 1"/>
              <a:gd name="T7" fmla="*/ 0 h 864"/>
              <a:gd name="T8" fmla="*/ 1 w 1"/>
              <a:gd name="T9" fmla="*/ 864 h 864"/>
            </a:gdLst>
            <a:ahLst/>
            <a:cxnLst>
              <a:cxn ang="T4">
                <a:pos x="T0" y="T1"/>
              </a:cxn>
              <a:cxn ang="T5">
                <a:pos x="T2" y="T3"/>
              </a:cxn>
            </a:cxnLst>
            <a:rect l="T6" t="T7" r="T8" b="T9"/>
            <a:pathLst>
              <a:path w="1" h="864">
                <a:moveTo>
                  <a:pt x="0" y="0"/>
                </a:moveTo>
                <a:lnTo>
                  <a:pt x="0" y="864"/>
                </a:lnTo>
              </a:path>
            </a:pathLst>
          </a:custGeom>
          <a:noFill/>
          <a:ln w="9525">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9718" name="Group 31"/>
          <p:cNvGrpSpPr>
            <a:grpSpLocks/>
          </p:cNvGrpSpPr>
          <p:nvPr/>
        </p:nvGrpSpPr>
        <p:grpSpPr bwMode="auto">
          <a:xfrm>
            <a:off x="7162800" y="5943600"/>
            <a:ext cx="762000" cy="685800"/>
            <a:chOff x="4752" y="1104"/>
            <a:chExt cx="181" cy="181"/>
          </a:xfrm>
        </p:grpSpPr>
        <p:sp>
          <p:nvSpPr>
            <p:cNvPr id="29734" name="Oval 28"/>
            <p:cNvSpPr>
              <a:spLocks noChangeArrowheads="1"/>
            </p:cNvSpPr>
            <p:nvPr/>
          </p:nvSpPr>
          <p:spPr bwMode="auto">
            <a:xfrm>
              <a:off x="4820" y="1172"/>
              <a:ext cx="45" cy="45"/>
            </a:xfrm>
            <a:prstGeom prst="ellipse">
              <a:avLst/>
            </a:prstGeom>
            <a:solidFill>
              <a:srgbClr val="000000"/>
            </a:solidFill>
            <a:ln w="57150">
              <a:solidFill>
                <a:srgbClr val="000099"/>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9735" name="Oval 29"/>
            <p:cNvSpPr>
              <a:spLocks noChangeArrowheads="1"/>
            </p:cNvSpPr>
            <p:nvPr/>
          </p:nvSpPr>
          <p:spPr bwMode="auto">
            <a:xfrm>
              <a:off x="4752" y="1104"/>
              <a:ext cx="181" cy="181"/>
            </a:xfrm>
            <a:prstGeom prst="ellipse">
              <a:avLst/>
            </a:prstGeom>
            <a:noFill/>
            <a:ln w="571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35872" name="Freeform 32"/>
          <p:cNvSpPr>
            <a:spLocks/>
          </p:cNvSpPr>
          <p:nvPr/>
        </p:nvSpPr>
        <p:spPr bwMode="auto">
          <a:xfrm>
            <a:off x="6219825" y="3352800"/>
            <a:ext cx="333375" cy="23813"/>
          </a:xfrm>
          <a:custGeom>
            <a:avLst/>
            <a:gdLst>
              <a:gd name="T0" fmla="*/ 2147483647 w 210"/>
              <a:gd name="T1" fmla="*/ 2147483647 h 15"/>
              <a:gd name="T2" fmla="*/ 2147483647 w 210"/>
              <a:gd name="T3" fmla="*/ 0 h 15"/>
              <a:gd name="T4" fmla="*/ 0 w 210"/>
              <a:gd name="T5" fmla="*/ 2147483647 h 15"/>
              <a:gd name="T6" fmla="*/ 0 60000 65536"/>
              <a:gd name="T7" fmla="*/ 0 60000 65536"/>
              <a:gd name="T8" fmla="*/ 0 60000 65536"/>
              <a:gd name="T9" fmla="*/ 0 w 210"/>
              <a:gd name="T10" fmla="*/ 0 h 15"/>
              <a:gd name="T11" fmla="*/ 210 w 210"/>
              <a:gd name="T12" fmla="*/ 15 h 15"/>
            </a:gdLst>
            <a:ahLst/>
            <a:cxnLst>
              <a:cxn ang="T6">
                <a:pos x="T0" y="T1"/>
              </a:cxn>
              <a:cxn ang="T7">
                <a:pos x="T2" y="T3"/>
              </a:cxn>
              <a:cxn ang="T8">
                <a:pos x="T4" y="T5"/>
              </a:cxn>
            </a:cxnLst>
            <a:rect l="T9" t="T10" r="T11" b="T12"/>
            <a:pathLst>
              <a:path w="210" h="15">
                <a:moveTo>
                  <a:pt x="210" y="15"/>
                </a:moveTo>
                <a:cubicBezTo>
                  <a:pt x="194" y="13"/>
                  <a:pt x="149" y="0"/>
                  <a:pt x="114" y="0"/>
                </a:cubicBezTo>
                <a:cubicBezTo>
                  <a:pt x="79" y="0"/>
                  <a:pt x="24" y="10"/>
                  <a:pt x="0" y="1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0" name="Text Box 33"/>
          <p:cNvSpPr txBox="1">
            <a:spLocks noChangeArrowheads="1"/>
          </p:cNvSpPr>
          <p:nvPr/>
        </p:nvSpPr>
        <p:spPr bwMode="auto">
          <a:xfrm>
            <a:off x="7924800" y="60198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B</a:t>
            </a:r>
            <a:endParaRPr lang="en-US" altLang="zh-CN" sz="2400">
              <a:solidFill>
                <a:schemeClr val="accent2"/>
              </a:solidFill>
            </a:endParaRPr>
          </a:p>
        </p:txBody>
      </p:sp>
      <p:sp>
        <p:nvSpPr>
          <p:cNvPr id="35874" name="Text Box 34"/>
          <p:cNvSpPr txBox="1">
            <a:spLocks noChangeArrowheads="1"/>
          </p:cNvSpPr>
          <p:nvPr/>
        </p:nvSpPr>
        <p:spPr bwMode="auto">
          <a:xfrm>
            <a:off x="23813" y="15700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解：</a:t>
            </a:r>
          </a:p>
        </p:txBody>
      </p:sp>
      <p:sp>
        <p:nvSpPr>
          <p:cNvPr id="35875" name="Text Box 35"/>
          <p:cNvSpPr txBox="1">
            <a:spLocks noChangeArrowheads="1"/>
          </p:cNvSpPr>
          <p:nvPr/>
        </p:nvSpPr>
        <p:spPr bwMode="auto">
          <a:xfrm>
            <a:off x="768350" y="1570038"/>
            <a:ext cx="2147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chemeClr val="accent2"/>
                </a:solidFill>
              </a:rPr>
              <a:t>1</a:t>
            </a:r>
            <a:r>
              <a:rPr lang="zh-CN" altLang="en-US" sz="2800">
                <a:solidFill>
                  <a:schemeClr val="accent2"/>
                </a:solidFill>
              </a:rPr>
              <a:t>）磁力为零</a:t>
            </a:r>
          </a:p>
        </p:txBody>
      </p:sp>
      <p:sp>
        <p:nvSpPr>
          <p:cNvPr id="35876" name="Text Box 36"/>
          <p:cNvSpPr txBox="1">
            <a:spLocks noChangeArrowheads="1"/>
          </p:cNvSpPr>
          <p:nvPr/>
        </p:nvSpPr>
        <p:spPr bwMode="auto">
          <a:xfrm>
            <a:off x="5945188" y="28956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I</a:t>
            </a:r>
            <a:endParaRPr lang="en-US" altLang="zh-CN" sz="2400">
              <a:solidFill>
                <a:schemeClr val="accent2"/>
              </a:solidFill>
            </a:endParaRPr>
          </a:p>
        </p:txBody>
      </p:sp>
      <p:sp>
        <p:nvSpPr>
          <p:cNvPr id="29724" name="Oval 37"/>
          <p:cNvSpPr>
            <a:spLocks noChangeArrowheads="1"/>
          </p:cNvSpPr>
          <p:nvPr/>
        </p:nvSpPr>
        <p:spPr bwMode="auto">
          <a:xfrm>
            <a:off x="5029200" y="4953000"/>
            <a:ext cx="1800225" cy="18002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9725" name="Freeform 38"/>
          <p:cNvSpPr>
            <a:spLocks/>
          </p:cNvSpPr>
          <p:nvPr/>
        </p:nvSpPr>
        <p:spPr bwMode="auto">
          <a:xfrm>
            <a:off x="5791200" y="4953000"/>
            <a:ext cx="333375" cy="23813"/>
          </a:xfrm>
          <a:custGeom>
            <a:avLst/>
            <a:gdLst>
              <a:gd name="T0" fmla="*/ 2147483647 w 210"/>
              <a:gd name="T1" fmla="*/ 2147483647 h 15"/>
              <a:gd name="T2" fmla="*/ 2147483647 w 210"/>
              <a:gd name="T3" fmla="*/ 0 h 15"/>
              <a:gd name="T4" fmla="*/ 0 w 210"/>
              <a:gd name="T5" fmla="*/ 2147483647 h 15"/>
              <a:gd name="T6" fmla="*/ 0 60000 65536"/>
              <a:gd name="T7" fmla="*/ 0 60000 65536"/>
              <a:gd name="T8" fmla="*/ 0 60000 65536"/>
              <a:gd name="T9" fmla="*/ 0 w 210"/>
              <a:gd name="T10" fmla="*/ 0 h 15"/>
              <a:gd name="T11" fmla="*/ 210 w 210"/>
              <a:gd name="T12" fmla="*/ 15 h 15"/>
            </a:gdLst>
            <a:ahLst/>
            <a:cxnLst>
              <a:cxn ang="T6">
                <a:pos x="T0" y="T1"/>
              </a:cxn>
              <a:cxn ang="T7">
                <a:pos x="T2" y="T3"/>
              </a:cxn>
              <a:cxn ang="T8">
                <a:pos x="T4" y="T5"/>
              </a:cxn>
            </a:cxnLst>
            <a:rect l="T9" t="T10" r="T11" b="T12"/>
            <a:pathLst>
              <a:path w="210" h="15">
                <a:moveTo>
                  <a:pt x="210" y="15"/>
                </a:moveTo>
                <a:cubicBezTo>
                  <a:pt x="194" y="13"/>
                  <a:pt x="149" y="0"/>
                  <a:pt x="114" y="0"/>
                </a:cubicBezTo>
                <a:cubicBezTo>
                  <a:pt x="79" y="0"/>
                  <a:pt x="24" y="10"/>
                  <a:pt x="0" y="1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6" name="Text Box 39"/>
          <p:cNvSpPr txBox="1">
            <a:spLocks noChangeArrowheads="1"/>
          </p:cNvSpPr>
          <p:nvPr/>
        </p:nvSpPr>
        <p:spPr bwMode="auto">
          <a:xfrm>
            <a:off x="5791200" y="502920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I</a:t>
            </a:r>
            <a:endParaRPr lang="en-US" altLang="zh-CN" sz="2400">
              <a:solidFill>
                <a:schemeClr val="accent2"/>
              </a:solidFill>
            </a:endParaRPr>
          </a:p>
        </p:txBody>
      </p:sp>
      <p:sp>
        <p:nvSpPr>
          <p:cNvPr id="35880" name="Text Box 40"/>
          <p:cNvSpPr txBox="1">
            <a:spLocks noChangeArrowheads="1"/>
          </p:cNvSpPr>
          <p:nvPr/>
        </p:nvSpPr>
        <p:spPr bwMode="auto">
          <a:xfrm>
            <a:off x="6469063" y="44958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O</a:t>
            </a:r>
          </a:p>
        </p:txBody>
      </p:sp>
      <p:graphicFrame>
        <p:nvGraphicFramePr>
          <p:cNvPr id="35881" name="Object 41"/>
          <p:cNvGraphicFramePr>
            <a:graphicFrameLocks noChangeAspect="1"/>
          </p:cNvGraphicFramePr>
          <p:nvPr/>
        </p:nvGraphicFramePr>
        <p:xfrm>
          <a:off x="3124200" y="3429000"/>
          <a:ext cx="1344613" cy="481013"/>
        </p:xfrm>
        <a:graphic>
          <a:graphicData uri="http://schemas.openxmlformats.org/presentationml/2006/ole">
            <mc:AlternateContent xmlns:mc="http://schemas.openxmlformats.org/markup-compatibility/2006">
              <mc:Choice xmlns:v="urn:schemas-microsoft-com:vml" Requires="v">
                <p:oleObj name="公式" r:id="rId13" imgW="457002" imgH="165028" progId="Equation.3">
                  <p:embed/>
                </p:oleObj>
              </mc:Choice>
              <mc:Fallback>
                <p:oleObj name="公式" r:id="rId13" imgW="457002" imgH="165028"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3429000"/>
                        <a:ext cx="13446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82" name="Text Box 42"/>
          <p:cNvSpPr txBox="1">
            <a:spLocks noChangeArrowheads="1"/>
          </p:cNvSpPr>
          <p:nvPr/>
        </p:nvSpPr>
        <p:spPr bwMode="auto">
          <a:xfrm>
            <a:off x="619125" y="2179638"/>
            <a:ext cx="3219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chemeClr val="accent2"/>
                </a:solidFill>
              </a:rPr>
              <a:t>2</a:t>
            </a:r>
            <a:r>
              <a:rPr lang="zh-CN" altLang="en-US" sz="2800">
                <a:solidFill>
                  <a:schemeClr val="accent2"/>
                </a:solidFill>
              </a:rPr>
              <a:t>）导线所受的张力</a:t>
            </a:r>
          </a:p>
        </p:txBody>
      </p:sp>
      <p:sp>
        <p:nvSpPr>
          <p:cNvPr id="35883" name="Line 43"/>
          <p:cNvSpPr>
            <a:spLocks noChangeShapeType="1"/>
          </p:cNvSpPr>
          <p:nvPr/>
        </p:nvSpPr>
        <p:spPr bwMode="auto">
          <a:xfrm>
            <a:off x="7764463"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4" name="Line 44"/>
          <p:cNvSpPr>
            <a:spLocks noChangeShapeType="1"/>
          </p:cNvSpPr>
          <p:nvPr/>
        </p:nvSpPr>
        <p:spPr bwMode="auto">
          <a:xfrm flipV="1">
            <a:off x="7764463" y="1676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5" name="Text Box 45"/>
          <p:cNvSpPr txBox="1">
            <a:spLocks noChangeArrowheads="1"/>
          </p:cNvSpPr>
          <p:nvPr/>
        </p:nvSpPr>
        <p:spPr bwMode="auto">
          <a:xfrm>
            <a:off x="8397875" y="2743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x</a:t>
            </a:r>
          </a:p>
        </p:txBody>
      </p:sp>
      <p:sp>
        <p:nvSpPr>
          <p:cNvPr id="35886" name="Text Box 46"/>
          <p:cNvSpPr txBox="1">
            <a:spLocks noChangeArrowheads="1"/>
          </p:cNvSpPr>
          <p:nvPr/>
        </p:nvSpPr>
        <p:spPr bwMode="auto">
          <a:xfrm>
            <a:off x="7856538" y="14478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5"/>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5872"/>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3587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5850"/>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3585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5847"/>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35846"/>
                                        </p:tgtEl>
                                        <p:attrNameLst>
                                          <p:attrName>style.visibility</p:attrName>
                                        </p:attrNameLst>
                                      </p:cBhvr>
                                      <p:to>
                                        <p:strVal val="visible"/>
                                      </p:to>
                                    </p:set>
                                  </p:childTnLst>
                                </p:cTn>
                              </p:par>
                            </p:childTnLst>
                          </p:cTn>
                        </p:par>
                        <p:par>
                          <p:cTn id="39" fill="hold" nodeType="afterGroup">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35851"/>
                                        </p:tgtEl>
                                        <p:attrNameLst>
                                          <p:attrName>style.visibility</p:attrName>
                                        </p:attrNameLst>
                                      </p:cBhvr>
                                      <p:to>
                                        <p:strVal val="visible"/>
                                      </p:to>
                                    </p:set>
                                  </p:childTnLst>
                                </p:cTn>
                              </p:par>
                            </p:childTnLst>
                          </p:cTn>
                        </p:par>
                        <p:par>
                          <p:cTn id="42" fill="hold" nodeType="afterGroup">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35856"/>
                                        </p:tgtEl>
                                        <p:attrNameLst>
                                          <p:attrName>style.visibility</p:attrName>
                                        </p:attrNameLst>
                                      </p:cBhvr>
                                      <p:to>
                                        <p:strVal val="visible"/>
                                      </p:to>
                                    </p:set>
                                  </p:childTnLst>
                                </p:cTn>
                              </p:par>
                            </p:childTnLst>
                          </p:cTn>
                        </p:par>
                        <p:par>
                          <p:cTn id="45" fill="hold" nodeType="afterGroup">
                            <p:stCondLst>
                              <p:cond delay="2000"/>
                            </p:stCondLst>
                            <p:childTnLst>
                              <p:par>
                                <p:cTn id="46" presetID="1" presetClass="entr" presetSubtype="0" fill="hold" grpId="0" nodeType="afterEffect">
                                  <p:stCondLst>
                                    <p:cond delay="0"/>
                                  </p:stCondLst>
                                  <p:childTnLst>
                                    <p:set>
                                      <p:cBhvr>
                                        <p:cTn id="47" dur="1" fill="hold">
                                          <p:stCondLst>
                                            <p:cond delay="499"/>
                                          </p:stCondLst>
                                        </p:cTn>
                                        <p:tgtEl>
                                          <p:spTgt spid="35858"/>
                                        </p:tgtEl>
                                        <p:attrNameLst>
                                          <p:attrName>style.visibility</p:attrName>
                                        </p:attrNameLst>
                                      </p:cBhvr>
                                      <p:to>
                                        <p:strVal val="visible"/>
                                      </p:to>
                                    </p:set>
                                  </p:childTnLst>
                                </p:cTn>
                              </p:par>
                            </p:childTnLst>
                          </p:cTn>
                        </p:par>
                        <p:par>
                          <p:cTn id="48" fill="hold" nodeType="afterGroup">
                            <p:stCondLst>
                              <p:cond delay="2500"/>
                            </p:stCondLst>
                            <p:childTnLst>
                              <p:par>
                                <p:cTn id="49" presetID="1" presetClass="entr" presetSubtype="0" fill="hold" grpId="0" nodeType="afterEffect">
                                  <p:stCondLst>
                                    <p:cond delay="0"/>
                                  </p:stCondLst>
                                  <p:childTnLst>
                                    <p:set>
                                      <p:cBhvr>
                                        <p:cTn id="50" dur="1" fill="hold">
                                          <p:stCondLst>
                                            <p:cond delay="499"/>
                                          </p:stCondLst>
                                        </p:cTn>
                                        <p:tgtEl>
                                          <p:spTgt spid="35885"/>
                                        </p:tgtEl>
                                        <p:attrNameLst>
                                          <p:attrName>style.visibility</p:attrName>
                                        </p:attrNameLst>
                                      </p:cBhvr>
                                      <p:to>
                                        <p:strVal val="visible"/>
                                      </p:to>
                                    </p:set>
                                  </p:childTnLst>
                                </p:cTn>
                              </p:par>
                            </p:childTnLst>
                          </p:cTn>
                        </p:par>
                        <p:par>
                          <p:cTn id="51" fill="hold" nodeType="afterGroup">
                            <p:stCondLst>
                              <p:cond delay="3000"/>
                            </p:stCondLst>
                            <p:childTnLst>
                              <p:par>
                                <p:cTn id="52" presetID="1" presetClass="entr" presetSubtype="0" fill="hold" grpId="0" nodeType="afterEffect">
                                  <p:stCondLst>
                                    <p:cond delay="0"/>
                                  </p:stCondLst>
                                  <p:childTnLst>
                                    <p:set>
                                      <p:cBhvr>
                                        <p:cTn id="53" dur="1" fill="hold">
                                          <p:stCondLst>
                                            <p:cond delay="499"/>
                                          </p:stCondLst>
                                        </p:cTn>
                                        <p:tgtEl>
                                          <p:spTgt spid="35883"/>
                                        </p:tgtEl>
                                        <p:attrNameLst>
                                          <p:attrName>style.visibility</p:attrName>
                                        </p:attrNameLst>
                                      </p:cBhvr>
                                      <p:to>
                                        <p:strVal val="visible"/>
                                      </p:to>
                                    </p:set>
                                  </p:childTnLst>
                                </p:cTn>
                              </p:par>
                            </p:childTnLst>
                          </p:cTn>
                        </p:par>
                        <p:par>
                          <p:cTn id="54" fill="hold" nodeType="afterGroup">
                            <p:stCondLst>
                              <p:cond delay="3500"/>
                            </p:stCondLst>
                            <p:childTnLst>
                              <p:par>
                                <p:cTn id="55" presetID="1" presetClass="entr" presetSubtype="0" fill="hold" grpId="0" nodeType="afterEffect">
                                  <p:stCondLst>
                                    <p:cond delay="0"/>
                                  </p:stCondLst>
                                  <p:childTnLst>
                                    <p:set>
                                      <p:cBhvr>
                                        <p:cTn id="56" dur="1" fill="hold">
                                          <p:stCondLst>
                                            <p:cond delay="499"/>
                                          </p:stCondLst>
                                        </p:cTn>
                                        <p:tgtEl>
                                          <p:spTgt spid="35884"/>
                                        </p:tgtEl>
                                        <p:attrNameLst>
                                          <p:attrName>style.visibility</p:attrName>
                                        </p:attrNameLst>
                                      </p:cBhvr>
                                      <p:to>
                                        <p:strVal val="visible"/>
                                      </p:to>
                                    </p:set>
                                  </p:childTnLst>
                                </p:cTn>
                              </p:par>
                            </p:childTnLst>
                          </p:cTn>
                        </p:par>
                        <p:par>
                          <p:cTn id="57" fill="hold" nodeType="afterGroup">
                            <p:stCondLst>
                              <p:cond delay="4000"/>
                            </p:stCondLst>
                            <p:childTnLst>
                              <p:par>
                                <p:cTn id="58" presetID="1" presetClass="entr" presetSubtype="0" fill="hold" grpId="0" nodeType="afterEffect">
                                  <p:stCondLst>
                                    <p:cond delay="0"/>
                                  </p:stCondLst>
                                  <p:childTnLst>
                                    <p:set>
                                      <p:cBhvr>
                                        <p:cTn id="59" dur="1" fill="hold">
                                          <p:stCondLst>
                                            <p:cond delay="499"/>
                                          </p:stCondLst>
                                        </p:cTn>
                                        <p:tgtEl>
                                          <p:spTgt spid="35886"/>
                                        </p:tgtEl>
                                        <p:attrNameLst>
                                          <p:attrName>style.visibility</p:attrName>
                                        </p:attrNameLst>
                                      </p:cBhvr>
                                      <p:to>
                                        <p:strVal val="visible"/>
                                      </p:to>
                                    </p:set>
                                  </p:childTnLst>
                                </p:cTn>
                              </p:par>
                            </p:childTnLst>
                          </p:cTn>
                        </p:par>
                        <p:par>
                          <p:cTn id="60" fill="hold" nodeType="afterGroup">
                            <p:stCondLst>
                              <p:cond delay="4500"/>
                            </p:stCondLst>
                            <p:childTnLst>
                              <p:par>
                                <p:cTn id="61" presetID="1" presetClass="entr" presetSubtype="0" fill="hold" nodeType="afterEffect">
                                  <p:stCondLst>
                                    <p:cond delay="0"/>
                                  </p:stCondLst>
                                  <p:childTnLst>
                                    <p:set>
                                      <p:cBhvr>
                                        <p:cTn id="62" dur="1" fill="hold">
                                          <p:stCondLst>
                                            <p:cond delay="499"/>
                                          </p:stCondLst>
                                        </p:cTn>
                                        <p:tgtEl>
                                          <p:spTgt spid="35855"/>
                                        </p:tgtEl>
                                        <p:attrNameLst>
                                          <p:attrName>style.visibility</p:attrName>
                                        </p:attrNameLst>
                                      </p:cBhvr>
                                      <p:to>
                                        <p:strVal val="visible"/>
                                      </p:to>
                                    </p:set>
                                  </p:childTnLst>
                                </p:cTn>
                              </p:par>
                            </p:childTnLst>
                          </p:cTn>
                        </p:par>
                        <p:par>
                          <p:cTn id="63" fill="hold" nodeType="afterGroup">
                            <p:stCondLst>
                              <p:cond delay="5000"/>
                            </p:stCondLst>
                            <p:childTnLst>
                              <p:par>
                                <p:cTn id="64" presetID="1" presetClass="entr" presetSubtype="0" fill="hold" grpId="0" nodeType="afterEffect">
                                  <p:stCondLst>
                                    <p:cond delay="0"/>
                                  </p:stCondLst>
                                  <p:childTnLst>
                                    <p:set>
                                      <p:cBhvr>
                                        <p:cTn id="65" dur="1" fill="hold">
                                          <p:stCondLst>
                                            <p:cond delay="499"/>
                                          </p:stCondLst>
                                        </p:cTn>
                                        <p:tgtEl>
                                          <p:spTgt spid="35857"/>
                                        </p:tgtEl>
                                        <p:attrNameLst>
                                          <p:attrName>style.visibility</p:attrName>
                                        </p:attrNameLst>
                                      </p:cBhvr>
                                      <p:to>
                                        <p:strVal val="visible"/>
                                      </p:to>
                                    </p:set>
                                  </p:childTnLst>
                                </p:cTn>
                              </p:par>
                            </p:childTnLst>
                          </p:cTn>
                        </p:par>
                        <p:par>
                          <p:cTn id="66" fill="hold" nodeType="afterGroup">
                            <p:stCondLst>
                              <p:cond delay="5500"/>
                            </p:stCondLst>
                            <p:childTnLst>
                              <p:par>
                                <p:cTn id="67" presetID="1" presetClass="entr" presetSubtype="0" fill="hold" grpId="0" nodeType="afterEffect">
                                  <p:stCondLst>
                                    <p:cond delay="0"/>
                                  </p:stCondLst>
                                  <p:childTnLst>
                                    <p:set>
                                      <p:cBhvr>
                                        <p:cTn id="68" dur="1" fill="hold">
                                          <p:stCondLst>
                                            <p:cond delay="499"/>
                                          </p:stCondLst>
                                        </p:cTn>
                                        <p:tgtEl>
                                          <p:spTgt spid="35880"/>
                                        </p:tgtEl>
                                        <p:attrNameLst>
                                          <p:attrName>style.visibility</p:attrName>
                                        </p:attrNameLst>
                                      </p:cBhvr>
                                      <p:to>
                                        <p:strVal val="visible"/>
                                      </p:to>
                                    </p:set>
                                  </p:childTnLst>
                                </p:cTn>
                              </p:par>
                            </p:childTnLst>
                          </p:cTn>
                        </p:par>
                        <p:par>
                          <p:cTn id="69" fill="hold" nodeType="afterGroup">
                            <p:stCondLst>
                              <p:cond delay="6000"/>
                            </p:stCondLst>
                            <p:childTnLst>
                              <p:par>
                                <p:cTn id="70" presetID="1" presetClass="entr" presetSubtype="0" fill="hold" grpId="0" nodeType="afterEffect">
                                  <p:stCondLst>
                                    <p:cond delay="0"/>
                                  </p:stCondLst>
                                  <p:childTnLst>
                                    <p:set>
                                      <p:cBhvr>
                                        <p:cTn id="71" dur="1" fill="hold">
                                          <p:stCondLst>
                                            <p:cond delay="499"/>
                                          </p:stCondLst>
                                        </p:cTn>
                                        <p:tgtEl>
                                          <p:spTgt spid="35852"/>
                                        </p:tgtEl>
                                        <p:attrNameLst>
                                          <p:attrName>style.visibility</p:attrName>
                                        </p:attrNameLst>
                                      </p:cBhvr>
                                      <p:to>
                                        <p:strVal val="visible"/>
                                      </p:to>
                                    </p:set>
                                  </p:childTnLst>
                                </p:cTn>
                              </p:par>
                            </p:childTnLst>
                          </p:cTn>
                        </p:par>
                        <p:par>
                          <p:cTn id="72" fill="hold" nodeType="afterGroup">
                            <p:stCondLst>
                              <p:cond delay="6500"/>
                            </p:stCondLst>
                            <p:childTnLst>
                              <p:par>
                                <p:cTn id="73" presetID="1" presetClass="entr" presetSubtype="0" fill="hold" grpId="0" nodeType="afterEffect">
                                  <p:stCondLst>
                                    <p:cond delay="0"/>
                                  </p:stCondLst>
                                  <p:childTnLst>
                                    <p:set>
                                      <p:cBhvr>
                                        <p:cTn id="74" dur="1" fill="hold">
                                          <p:stCondLst>
                                            <p:cond delay="499"/>
                                          </p:stCondLst>
                                        </p:cTn>
                                        <p:tgtEl>
                                          <p:spTgt spid="35848"/>
                                        </p:tgtEl>
                                        <p:attrNameLst>
                                          <p:attrName>style.visibility</p:attrName>
                                        </p:attrNameLst>
                                      </p:cBhvr>
                                      <p:to>
                                        <p:strVal val="visible"/>
                                      </p:to>
                                    </p:set>
                                  </p:childTnLst>
                                </p:cTn>
                              </p:par>
                            </p:childTnLst>
                          </p:cTn>
                        </p:par>
                        <p:par>
                          <p:cTn id="75" fill="hold" nodeType="afterGroup">
                            <p:stCondLst>
                              <p:cond delay="7000"/>
                            </p:stCondLst>
                            <p:childTnLst>
                              <p:par>
                                <p:cTn id="76" presetID="1" presetClass="entr" presetSubtype="0" fill="hold" grpId="0" nodeType="afterEffect">
                                  <p:stCondLst>
                                    <p:cond delay="0"/>
                                  </p:stCondLst>
                                  <p:childTnLst>
                                    <p:set>
                                      <p:cBhvr>
                                        <p:cTn id="77" dur="1" fill="hold">
                                          <p:stCondLst>
                                            <p:cond delay="499"/>
                                          </p:stCondLst>
                                        </p:cTn>
                                        <p:tgtEl>
                                          <p:spTgt spid="35865"/>
                                        </p:tgtEl>
                                        <p:attrNameLst>
                                          <p:attrName>style.visibility</p:attrName>
                                        </p:attrNameLst>
                                      </p:cBhvr>
                                      <p:to>
                                        <p:strVal val="visible"/>
                                      </p:to>
                                    </p:set>
                                  </p:childTnLst>
                                </p:cTn>
                              </p:par>
                            </p:childTnLst>
                          </p:cTn>
                        </p:par>
                        <p:par>
                          <p:cTn id="78" fill="hold" nodeType="afterGroup">
                            <p:stCondLst>
                              <p:cond delay="7500"/>
                            </p:stCondLst>
                            <p:childTnLst>
                              <p:par>
                                <p:cTn id="79" presetID="1" presetClass="entr" presetSubtype="0" fill="hold" grpId="0" nodeType="afterEffect">
                                  <p:stCondLst>
                                    <p:cond delay="0"/>
                                  </p:stCondLst>
                                  <p:childTnLst>
                                    <p:set>
                                      <p:cBhvr>
                                        <p:cTn id="80" dur="1" fill="hold">
                                          <p:stCondLst>
                                            <p:cond delay="499"/>
                                          </p:stCondLst>
                                        </p:cTn>
                                        <p:tgtEl>
                                          <p:spTgt spid="35849"/>
                                        </p:tgtEl>
                                        <p:attrNameLst>
                                          <p:attrName>style.visibility</p:attrName>
                                        </p:attrNameLst>
                                      </p:cBhvr>
                                      <p:to>
                                        <p:strVal val="visible"/>
                                      </p:to>
                                    </p:set>
                                  </p:childTnLst>
                                </p:cTn>
                              </p:par>
                            </p:childTnLst>
                          </p:cTn>
                        </p:par>
                        <p:par>
                          <p:cTn id="81" fill="hold" nodeType="afterGroup">
                            <p:stCondLst>
                              <p:cond delay="8000"/>
                            </p:stCondLst>
                            <p:childTnLst>
                              <p:par>
                                <p:cTn id="82" presetID="1" presetClass="entr" presetSubtype="0" fill="hold" grpId="0" nodeType="afterEffect">
                                  <p:stCondLst>
                                    <p:cond delay="0"/>
                                  </p:stCondLst>
                                  <p:childTnLst>
                                    <p:set>
                                      <p:cBhvr>
                                        <p:cTn id="83" dur="1" fill="hold">
                                          <p:stCondLst>
                                            <p:cond delay="499"/>
                                          </p:stCondLst>
                                        </p:cTn>
                                        <p:tgtEl>
                                          <p:spTgt spid="3585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3586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35881"/>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499"/>
                                          </p:stCondLst>
                                        </p:cTn>
                                        <p:tgtEl>
                                          <p:spTgt spid="3586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499"/>
                                          </p:stCondLst>
                                        </p:cTn>
                                        <p:tgtEl>
                                          <p:spTgt spid="3586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499"/>
                                          </p:stCondLst>
                                        </p:cTn>
                                        <p:tgtEl>
                                          <p:spTgt spid="35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35846" grpId="0" animBg="1"/>
      <p:bldP spid="35847" grpId="0" animBg="1"/>
      <p:bldP spid="35848" grpId="0" animBg="1"/>
      <p:bldP spid="35849" grpId="0" autoUpdateAnimBg="0"/>
      <p:bldP spid="35850" grpId="0" animBg="1"/>
      <p:bldP spid="35851" grpId="0" animBg="1"/>
      <p:bldP spid="35852" grpId="0" animBg="1"/>
      <p:bldP spid="35853" grpId="0" animBg="1"/>
      <p:bldP spid="35856" grpId="0" animBg="1"/>
      <p:bldP spid="35857" grpId="0" autoUpdateAnimBg="0"/>
      <p:bldP spid="35858" grpId="0" autoUpdateAnimBg="0"/>
      <p:bldP spid="35859" grpId="0" autoUpdateAnimBg="0"/>
      <p:bldP spid="35865" grpId="0" animBg="1"/>
      <p:bldP spid="35872" grpId="0" animBg="1"/>
      <p:bldP spid="35874" grpId="0" autoUpdateAnimBg="0"/>
      <p:bldP spid="35875" grpId="0" autoUpdateAnimBg="0"/>
      <p:bldP spid="35876" grpId="0" autoUpdateAnimBg="0"/>
      <p:bldP spid="35880" grpId="0" autoUpdateAnimBg="0"/>
      <p:bldP spid="35882" grpId="0" autoUpdateAnimBg="0"/>
      <p:bldP spid="35883" grpId="0" animBg="1"/>
      <p:bldP spid="35884" grpId="0" animBg="1"/>
      <p:bldP spid="35885" grpId="0" autoUpdateAnimBg="0"/>
      <p:bldP spid="3588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01625" y="439738"/>
            <a:ext cx="41116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3. </a:t>
            </a:r>
            <a:r>
              <a:rPr lang="zh-CN" altLang="en-US" sz="2800">
                <a:solidFill>
                  <a:schemeClr val="accent2"/>
                </a:solidFill>
              </a:rPr>
              <a:t>均匀磁场中磁矩的势能</a:t>
            </a:r>
          </a:p>
          <a:p>
            <a:pPr eaLnBrk="1" hangingPunct="1">
              <a:spcBef>
                <a:spcPct val="0"/>
              </a:spcBef>
              <a:buFontTx/>
              <a:buNone/>
            </a:pPr>
            <a:r>
              <a:rPr lang="zh-CN" altLang="en-US" sz="2800">
                <a:solidFill>
                  <a:schemeClr val="accent2"/>
                </a:solidFill>
              </a:rPr>
              <a:t>    </a:t>
            </a:r>
          </a:p>
        </p:txBody>
      </p:sp>
      <p:grpSp>
        <p:nvGrpSpPr>
          <p:cNvPr id="30723" name="Group 23"/>
          <p:cNvGrpSpPr>
            <a:grpSpLocks/>
          </p:cNvGrpSpPr>
          <p:nvPr/>
        </p:nvGrpSpPr>
        <p:grpSpPr bwMode="auto">
          <a:xfrm>
            <a:off x="5680075" y="3127375"/>
            <a:ext cx="3235325" cy="2452688"/>
            <a:chOff x="3144" y="280"/>
            <a:chExt cx="2038" cy="1545"/>
          </a:xfrm>
        </p:grpSpPr>
        <p:grpSp>
          <p:nvGrpSpPr>
            <p:cNvPr id="30735" name="Group 8"/>
            <p:cNvGrpSpPr>
              <a:grpSpLocks/>
            </p:cNvGrpSpPr>
            <p:nvPr/>
          </p:nvGrpSpPr>
          <p:grpSpPr bwMode="auto">
            <a:xfrm rot="-1274051">
              <a:off x="3840" y="596"/>
              <a:ext cx="435" cy="1084"/>
              <a:chOff x="3309" y="1525"/>
              <a:chExt cx="435" cy="1084"/>
            </a:xfrm>
          </p:grpSpPr>
          <p:sp>
            <p:nvSpPr>
              <p:cNvPr id="30750" name="Freeform 5"/>
              <p:cNvSpPr>
                <a:spLocks/>
              </p:cNvSpPr>
              <p:nvPr/>
            </p:nvSpPr>
            <p:spPr bwMode="auto">
              <a:xfrm>
                <a:off x="3552" y="1536"/>
                <a:ext cx="192" cy="1056"/>
              </a:xfrm>
              <a:custGeom>
                <a:avLst/>
                <a:gdLst>
                  <a:gd name="T0" fmla="*/ 0 w 192"/>
                  <a:gd name="T1" fmla="*/ 0 h 1056"/>
                  <a:gd name="T2" fmla="*/ 123 w 192"/>
                  <a:gd name="T3" fmla="*/ 129 h 1056"/>
                  <a:gd name="T4" fmla="*/ 192 w 192"/>
                  <a:gd name="T5" fmla="*/ 537 h 1056"/>
                  <a:gd name="T6" fmla="*/ 123 w 192"/>
                  <a:gd name="T7" fmla="*/ 921 h 1056"/>
                  <a:gd name="T8" fmla="*/ 0 w 192"/>
                  <a:gd name="T9" fmla="*/ 1056 h 1056"/>
                  <a:gd name="T10" fmla="*/ 0 60000 65536"/>
                  <a:gd name="T11" fmla="*/ 0 60000 65536"/>
                  <a:gd name="T12" fmla="*/ 0 60000 65536"/>
                  <a:gd name="T13" fmla="*/ 0 60000 65536"/>
                  <a:gd name="T14" fmla="*/ 0 60000 65536"/>
                  <a:gd name="T15" fmla="*/ 0 w 192"/>
                  <a:gd name="T16" fmla="*/ 0 h 1056"/>
                  <a:gd name="T17" fmla="*/ 192 w 192"/>
                  <a:gd name="T18" fmla="*/ 1056 h 1056"/>
                </a:gdLst>
                <a:ahLst/>
                <a:cxnLst>
                  <a:cxn ang="T10">
                    <a:pos x="T0" y="T1"/>
                  </a:cxn>
                  <a:cxn ang="T11">
                    <a:pos x="T2" y="T3"/>
                  </a:cxn>
                  <a:cxn ang="T12">
                    <a:pos x="T4" y="T5"/>
                  </a:cxn>
                  <a:cxn ang="T13">
                    <a:pos x="T6" y="T7"/>
                  </a:cxn>
                  <a:cxn ang="T14">
                    <a:pos x="T8" y="T9"/>
                  </a:cxn>
                </a:cxnLst>
                <a:rect l="T15" t="T16" r="T17" b="T18"/>
                <a:pathLst>
                  <a:path w="192" h="1056">
                    <a:moveTo>
                      <a:pt x="0" y="0"/>
                    </a:moveTo>
                    <a:cubicBezTo>
                      <a:pt x="20" y="21"/>
                      <a:pt x="91" y="40"/>
                      <a:pt x="123" y="129"/>
                    </a:cubicBezTo>
                    <a:cubicBezTo>
                      <a:pt x="155" y="218"/>
                      <a:pt x="192" y="405"/>
                      <a:pt x="192" y="537"/>
                    </a:cubicBezTo>
                    <a:cubicBezTo>
                      <a:pt x="192" y="669"/>
                      <a:pt x="155" y="835"/>
                      <a:pt x="123" y="921"/>
                    </a:cubicBezTo>
                    <a:cubicBezTo>
                      <a:pt x="91" y="1007"/>
                      <a:pt x="26" y="1028"/>
                      <a:pt x="0" y="1056"/>
                    </a:cubicBezTo>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1" name="Freeform 6"/>
              <p:cNvSpPr>
                <a:spLocks/>
              </p:cNvSpPr>
              <p:nvPr/>
            </p:nvSpPr>
            <p:spPr bwMode="auto">
              <a:xfrm>
                <a:off x="3309" y="1525"/>
                <a:ext cx="243" cy="1084"/>
              </a:xfrm>
              <a:custGeom>
                <a:avLst/>
                <a:gdLst>
                  <a:gd name="T0" fmla="*/ 243 w 243"/>
                  <a:gd name="T1" fmla="*/ 11 h 1084"/>
                  <a:gd name="T2" fmla="*/ 156 w 243"/>
                  <a:gd name="T3" fmla="*/ 29 h 1084"/>
                  <a:gd name="T4" fmla="*/ 57 w 243"/>
                  <a:gd name="T5" fmla="*/ 185 h 1084"/>
                  <a:gd name="T6" fmla="*/ 0 w 243"/>
                  <a:gd name="T7" fmla="*/ 563 h 1084"/>
                  <a:gd name="T8" fmla="*/ 60 w 243"/>
                  <a:gd name="T9" fmla="*/ 896 h 1084"/>
                  <a:gd name="T10" fmla="*/ 171 w 243"/>
                  <a:gd name="T11" fmla="*/ 1055 h 1084"/>
                  <a:gd name="T12" fmla="*/ 243 w 243"/>
                  <a:gd name="T13" fmla="*/ 1067 h 1084"/>
                  <a:gd name="T14" fmla="*/ 0 60000 65536"/>
                  <a:gd name="T15" fmla="*/ 0 60000 65536"/>
                  <a:gd name="T16" fmla="*/ 0 60000 65536"/>
                  <a:gd name="T17" fmla="*/ 0 60000 65536"/>
                  <a:gd name="T18" fmla="*/ 0 60000 65536"/>
                  <a:gd name="T19" fmla="*/ 0 60000 65536"/>
                  <a:gd name="T20" fmla="*/ 0 60000 65536"/>
                  <a:gd name="T21" fmla="*/ 0 w 243"/>
                  <a:gd name="T22" fmla="*/ 0 h 1084"/>
                  <a:gd name="T23" fmla="*/ 243 w 243"/>
                  <a:gd name="T24" fmla="*/ 1084 h 10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 h="1084">
                    <a:moveTo>
                      <a:pt x="243" y="11"/>
                    </a:moveTo>
                    <a:cubicBezTo>
                      <a:pt x="229" y="14"/>
                      <a:pt x="187" y="0"/>
                      <a:pt x="156" y="29"/>
                    </a:cubicBezTo>
                    <a:cubicBezTo>
                      <a:pt x="125" y="58"/>
                      <a:pt x="83" y="96"/>
                      <a:pt x="57" y="185"/>
                    </a:cubicBezTo>
                    <a:cubicBezTo>
                      <a:pt x="31" y="274"/>
                      <a:pt x="0" y="445"/>
                      <a:pt x="0" y="563"/>
                    </a:cubicBezTo>
                    <a:cubicBezTo>
                      <a:pt x="0" y="681"/>
                      <a:pt x="32" y="814"/>
                      <a:pt x="60" y="896"/>
                    </a:cubicBezTo>
                    <a:cubicBezTo>
                      <a:pt x="88" y="978"/>
                      <a:pt x="140" y="1026"/>
                      <a:pt x="171" y="1055"/>
                    </a:cubicBezTo>
                    <a:cubicBezTo>
                      <a:pt x="202" y="1084"/>
                      <a:pt x="228" y="1065"/>
                      <a:pt x="243" y="106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0736" name="Freeform 9"/>
            <p:cNvSpPr>
              <a:spLocks/>
            </p:cNvSpPr>
            <p:nvPr/>
          </p:nvSpPr>
          <p:spPr bwMode="auto">
            <a:xfrm>
              <a:off x="4128" y="815"/>
              <a:ext cx="564" cy="313"/>
            </a:xfrm>
            <a:custGeom>
              <a:avLst/>
              <a:gdLst>
                <a:gd name="T0" fmla="*/ 0 w 564"/>
                <a:gd name="T1" fmla="*/ 313 h 313"/>
                <a:gd name="T2" fmla="*/ 564 w 564"/>
                <a:gd name="T3" fmla="*/ 0 h 313"/>
                <a:gd name="T4" fmla="*/ 0 60000 65536"/>
                <a:gd name="T5" fmla="*/ 0 60000 65536"/>
                <a:gd name="T6" fmla="*/ 0 w 564"/>
                <a:gd name="T7" fmla="*/ 0 h 313"/>
                <a:gd name="T8" fmla="*/ 564 w 564"/>
                <a:gd name="T9" fmla="*/ 313 h 313"/>
              </a:gdLst>
              <a:ahLst/>
              <a:cxnLst>
                <a:cxn ang="T4">
                  <a:pos x="T0" y="T1"/>
                </a:cxn>
                <a:cxn ang="T5">
                  <a:pos x="T2" y="T3"/>
                </a:cxn>
              </a:cxnLst>
              <a:rect l="T6" t="T7" r="T8" b="T9"/>
              <a:pathLst>
                <a:path w="564" h="313">
                  <a:moveTo>
                    <a:pt x="0" y="313"/>
                  </a:moveTo>
                  <a:lnTo>
                    <a:pt x="56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7" name="Freeform 10"/>
            <p:cNvSpPr>
              <a:spLocks/>
            </p:cNvSpPr>
            <p:nvPr/>
          </p:nvSpPr>
          <p:spPr bwMode="auto">
            <a:xfrm>
              <a:off x="3144" y="432"/>
              <a:ext cx="1848" cy="1"/>
            </a:xfrm>
            <a:custGeom>
              <a:avLst/>
              <a:gdLst>
                <a:gd name="T0" fmla="*/ 0 w 1848"/>
                <a:gd name="T1" fmla="*/ 0 h 1"/>
                <a:gd name="T2" fmla="*/ 1848 w 1848"/>
                <a:gd name="T3" fmla="*/ 0 h 1"/>
                <a:gd name="T4" fmla="*/ 0 60000 65536"/>
                <a:gd name="T5" fmla="*/ 0 60000 65536"/>
                <a:gd name="T6" fmla="*/ 0 w 1848"/>
                <a:gd name="T7" fmla="*/ 0 h 1"/>
                <a:gd name="T8" fmla="*/ 1848 w 1848"/>
                <a:gd name="T9" fmla="*/ 1 h 1"/>
              </a:gdLst>
              <a:ahLst/>
              <a:cxnLst>
                <a:cxn ang="T4">
                  <a:pos x="T0" y="T1"/>
                </a:cxn>
                <a:cxn ang="T5">
                  <a:pos x="T2" y="T3"/>
                </a:cxn>
              </a:cxnLst>
              <a:rect l="T6" t="T7" r="T8" b="T9"/>
              <a:pathLst>
                <a:path w="1848" h="1">
                  <a:moveTo>
                    <a:pt x="0" y="0"/>
                  </a:moveTo>
                  <a:lnTo>
                    <a:pt x="1848" y="0"/>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8" name="Freeform 11"/>
            <p:cNvSpPr>
              <a:spLocks/>
            </p:cNvSpPr>
            <p:nvPr/>
          </p:nvSpPr>
          <p:spPr bwMode="auto">
            <a:xfrm>
              <a:off x="3204" y="1128"/>
              <a:ext cx="612" cy="1"/>
            </a:xfrm>
            <a:custGeom>
              <a:avLst/>
              <a:gdLst>
                <a:gd name="T0" fmla="*/ 0 w 612"/>
                <a:gd name="T1" fmla="*/ 0 h 1"/>
                <a:gd name="T2" fmla="*/ 612 w 612"/>
                <a:gd name="T3" fmla="*/ 0 h 1"/>
                <a:gd name="T4" fmla="*/ 0 60000 65536"/>
                <a:gd name="T5" fmla="*/ 0 60000 65536"/>
                <a:gd name="T6" fmla="*/ 0 w 612"/>
                <a:gd name="T7" fmla="*/ 0 h 1"/>
                <a:gd name="T8" fmla="*/ 612 w 612"/>
                <a:gd name="T9" fmla="*/ 1 h 1"/>
              </a:gdLst>
              <a:ahLst/>
              <a:cxnLst>
                <a:cxn ang="T4">
                  <a:pos x="T0" y="T1"/>
                </a:cxn>
                <a:cxn ang="T5">
                  <a:pos x="T2" y="T3"/>
                </a:cxn>
              </a:cxnLst>
              <a:rect l="T6" t="T7" r="T8" b="T9"/>
              <a:pathLst>
                <a:path w="612" h="1">
                  <a:moveTo>
                    <a:pt x="0" y="0"/>
                  </a:moveTo>
                  <a:lnTo>
                    <a:pt x="612" y="0"/>
                  </a:lnTo>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9" name="Freeform 12"/>
            <p:cNvSpPr>
              <a:spLocks/>
            </p:cNvSpPr>
            <p:nvPr/>
          </p:nvSpPr>
          <p:spPr bwMode="auto">
            <a:xfrm>
              <a:off x="3210" y="1476"/>
              <a:ext cx="798" cy="1"/>
            </a:xfrm>
            <a:custGeom>
              <a:avLst/>
              <a:gdLst>
                <a:gd name="T0" fmla="*/ 0 w 798"/>
                <a:gd name="T1" fmla="*/ 0 h 1"/>
                <a:gd name="T2" fmla="*/ 798 w 798"/>
                <a:gd name="T3" fmla="*/ 0 h 1"/>
                <a:gd name="T4" fmla="*/ 0 60000 65536"/>
                <a:gd name="T5" fmla="*/ 0 60000 65536"/>
                <a:gd name="T6" fmla="*/ 0 w 798"/>
                <a:gd name="T7" fmla="*/ 0 h 1"/>
                <a:gd name="T8" fmla="*/ 798 w 798"/>
                <a:gd name="T9" fmla="*/ 1 h 1"/>
              </a:gdLst>
              <a:ahLst/>
              <a:cxnLst>
                <a:cxn ang="T4">
                  <a:pos x="T0" y="T1"/>
                </a:cxn>
                <a:cxn ang="T5">
                  <a:pos x="T2" y="T3"/>
                </a:cxn>
              </a:cxnLst>
              <a:rect l="T6" t="T7" r="T8" b="T9"/>
              <a:pathLst>
                <a:path w="798" h="1">
                  <a:moveTo>
                    <a:pt x="0" y="0"/>
                  </a:moveTo>
                  <a:lnTo>
                    <a:pt x="798" y="0"/>
                  </a:lnTo>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0" name="Freeform 13"/>
            <p:cNvSpPr>
              <a:spLocks/>
            </p:cNvSpPr>
            <p:nvPr/>
          </p:nvSpPr>
          <p:spPr bwMode="auto">
            <a:xfrm>
              <a:off x="3186" y="1824"/>
              <a:ext cx="1806" cy="1"/>
            </a:xfrm>
            <a:custGeom>
              <a:avLst/>
              <a:gdLst>
                <a:gd name="T0" fmla="*/ 0 w 1806"/>
                <a:gd name="T1" fmla="*/ 0 h 1"/>
                <a:gd name="T2" fmla="*/ 1806 w 1806"/>
                <a:gd name="T3" fmla="*/ 0 h 1"/>
                <a:gd name="T4" fmla="*/ 0 60000 65536"/>
                <a:gd name="T5" fmla="*/ 0 60000 65536"/>
                <a:gd name="T6" fmla="*/ 0 w 1806"/>
                <a:gd name="T7" fmla="*/ 0 h 1"/>
                <a:gd name="T8" fmla="*/ 1806 w 1806"/>
                <a:gd name="T9" fmla="*/ 1 h 1"/>
              </a:gdLst>
              <a:ahLst/>
              <a:cxnLst>
                <a:cxn ang="T4">
                  <a:pos x="T0" y="T1"/>
                </a:cxn>
                <a:cxn ang="T5">
                  <a:pos x="T2" y="T3"/>
                </a:cxn>
              </a:cxnLst>
              <a:rect l="T6" t="T7" r="T8" b="T9"/>
              <a:pathLst>
                <a:path w="1806" h="1">
                  <a:moveTo>
                    <a:pt x="0" y="0"/>
                  </a:moveTo>
                  <a:lnTo>
                    <a:pt x="1806" y="0"/>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1" name="Freeform 14"/>
            <p:cNvSpPr>
              <a:spLocks/>
            </p:cNvSpPr>
            <p:nvPr/>
          </p:nvSpPr>
          <p:spPr bwMode="auto">
            <a:xfrm>
              <a:off x="4122" y="1128"/>
              <a:ext cx="870" cy="1"/>
            </a:xfrm>
            <a:custGeom>
              <a:avLst/>
              <a:gdLst>
                <a:gd name="T0" fmla="*/ 0 w 870"/>
                <a:gd name="T1" fmla="*/ 0 h 1"/>
                <a:gd name="T2" fmla="*/ 870 w 870"/>
                <a:gd name="T3" fmla="*/ 1 h 1"/>
                <a:gd name="T4" fmla="*/ 0 60000 65536"/>
                <a:gd name="T5" fmla="*/ 0 60000 65536"/>
                <a:gd name="T6" fmla="*/ 0 w 870"/>
                <a:gd name="T7" fmla="*/ 0 h 1"/>
                <a:gd name="T8" fmla="*/ 870 w 870"/>
                <a:gd name="T9" fmla="*/ 1 h 1"/>
              </a:gdLst>
              <a:ahLst/>
              <a:cxnLst>
                <a:cxn ang="T4">
                  <a:pos x="T0" y="T1"/>
                </a:cxn>
                <a:cxn ang="T5">
                  <a:pos x="T2" y="T3"/>
                </a:cxn>
              </a:cxnLst>
              <a:rect l="T6" t="T7" r="T8" b="T9"/>
              <a:pathLst>
                <a:path w="870" h="1">
                  <a:moveTo>
                    <a:pt x="0" y="0"/>
                  </a:moveTo>
                  <a:lnTo>
                    <a:pt x="870" y="1"/>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2" name="Freeform 15"/>
            <p:cNvSpPr>
              <a:spLocks/>
            </p:cNvSpPr>
            <p:nvPr/>
          </p:nvSpPr>
          <p:spPr bwMode="auto">
            <a:xfrm>
              <a:off x="4236" y="1476"/>
              <a:ext cx="756" cy="1"/>
            </a:xfrm>
            <a:custGeom>
              <a:avLst/>
              <a:gdLst>
                <a:gd name="T0" fmla="*/ 0 w 756"/>
                <a:gd name="T1" fmla="*/ 0 h 1"/>
                <a:gd name="T2" fmla="*/ 756 w 756"/>
                <a:gd name="T3" fmla="*/ 1 h 1"/>
                <a:gd name="T4" fmla="*/ 0 60000 65536"/>
                <a:gd name="T5" fmla="*/ 0 60000 65536"/>
                <a:gd name="T6" fmla="*/ 0 w 756"/>
                <a:gd name="T7" fmla="*/ 0 h 1"/>
                <a:gd name="T8" fmla="*/ 756 w 756"/>
                <a:gd name="T9" fmla="*/ 1 h 1"/>
              </a:gdLst>
              <a:ahLst/>
              <a:cxnLst>
                <a:cxn ang="T4">
                  <a:pos x="T0" y="T1"/>
                </a:cxn>
                <a:cxn ang="T5">
                  <a:pos x="T2" y="T3"/>
                </a:cxn>
              </a:cxnLst>
              <a:rect l="T6" t="T7" r="T8" b="T9"/>
              <a:pathLst>
                <a:path w="756" h="1">
                  <a:moveTo>
                    <a:pt x="0" y="0"/>
                  </a:moveTo>
                  <a:lnTo>
                    <a:pt x="756" y="1"/>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3" name="Freeform 16"/>
            <p:cNvSpPr>
              <a:spLocks/>
            </p:cNvSpPr>
            <p:nvPr/>
          </p:nvSpPr>
          <p:spPr bwMode="auto">
            <a:xfrm>
              <a:off x="3954" y="780"/>
              <a:ext cx="1038" cy="1"/>
            </a:xfrm>
            <a:custGeom>
              <a:avLst/>
              <a:gdLst>
                <a:gd name="T0" fmla="*/ 0 w 1038"/>
                <a:gd name="T1" fmla="*/ 0 h 1"/>
                <a:gd name="T2" fmla="*/ 1038 w 1038"/>
                <a:gd name="T3" fmla="*/ 0 h 1"/>
                <a:gd name="T4" fmla="*/ 0 60000 65536"/>
                <a:gd name="T5" fmla="*/ 0 60000 65536"/>
                <a:gd name="T6" fmla="*/ 0 w 1038"/>
                <a:gd name="T7" fmla="*/ 0 h 1"/>
                <a:gd name="T8" fmla="*/ 1038 w 1038"/>
                <a:gd name="T9" fmla="*/ 1 h 1"/>
              </a:gdLst>
              <a:ahLst/>
              <a:cxnLst>
                <a:cxn ang="T4">
                  <a:pos x="T0" y="T1"/>
                </a:cxn>
                <a:cxn ang="T5">
                  <a:pos x="T2" y="T3"/>
                </a:cxn>
              </a:cxnLst>
              <a:rect l="T6" t="T7" r="T8" b="T9"/>
              <a:pathLst>
                <a:path w="1038" h="1">
                  <a:moveTo>
                    <a:pt x="0" y="0"/>
                  </a:moveTo>
                  <a:lnTo>
                    <a:pt x="1038" y="0"/>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4" name="Freeform 17"/>
            <p:cNvSpPr>
              <a:spLocks/>
            </p:cNvSpPr>
            <p:nvPr/>
          </p:nvSpPr>
          <p:spPr bwMode="auto">
            <a:xfrm>
              <a:off x="3162" y="780"/>
              <a:ext cx="639" cy="1"/>
            </a:xfrm>
            <a:custGeom>
              <a:avLst/>
              <a:gdLst>
                <a:gd name="T0" fmla="*/ 0 w 639"/>
                <a:gd name="T1" fmla="*/ 0 h 1"/>
                <a:gd name="T2" fmla="*/ 639 w 639"/>
                <a:gd name="T3" fmla="*/ 1 h 1"/>
                <a:gd name="T4" fmla="*/ 0 60000 65536"/>
                <a:gd name="T5" fmla="*/ 0 60000 65536"/>
                <a:gd name="T6" fmla="*/ 0 w 639"/>
                <a:gd name="T7" fmla="*/ 0 h 1"/>
                <a:gd name="T8" fmla="*/ 639 w 639"/>
                <a:gd name="T9" fmla="*/ 1 h 1"/>
              </a:gdLst>
              <a:ahLst/>
              <a:cxnLst>
                <a:cxn ang="T4">
                  <a:pos x="T0" y="T1"/>
                </a:cxn>
                <a:cxn ang="T5">
                  <a:pos x="T2" y="T3"/>
                </a:cxn>
              </a:cxnLst>
              <a:rect l="T6" t="T7" r="T8" b="T9"/>
              <a:pathLst>
                <a:path w="639" h="1">
                  <a:moveTo>
                    <a:pt x="0" y="0"/>
                  </a:moveTo>
                  <a:lnTo>
                    <a:pt x="639" y="1"/>
                  </a:lnTo>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0745" name="Object 18"/>
            <p:cNvGraphicFramePr>
              <a:graphicFrameLocks noChangeAspect="1"/>
            </p:cNvGraphicFramePr>
            <p:nvPr/>
          </p:nvGraphicFramePr>
          <p:xfrm>
            <a:off x="4597" y="548"/>
            <a:ext cx="184" cy="256"/>
          </p:xfrm>
          <a:graphic>
            <a:graphicData uri="http://schemas.openxmlformats.org/presentationml/2006/ole">
              <mc:AlternateContent xmlns:mc="http://schemas.openxmlformats.org/markup-compatibility/2006">
                <mc:Choice xmlns:v="urn:schemas-microsoft-com:vml" Requires="v">
                  <p:oleObj name="公式" r:id="rId2" imgW="165028" imgH="228501" progId="Equation.3">
                    <p:embed/>
                  </p:oleObj>
                </mc:Choice>
                <mc:Fallback>
                  <p:oleObj name="公式" r:id="rId2" imgW="165028" imgH="228501" progId="Equation.3">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 y="548"/>
                          <a:ext cx="18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6" name="Object 19"/>
            <p:cNvGraphicFramePr>
              <a:graphicFrameLocks noChangeAspect="1"/>
            </p:cNvGraphicFramePr>
            <p:nvPr/>
          </p:nvGraphicFramePr>
          <p:xfrm>
            <a:off x="5025" y="280"/>
            <a:ext cx="157" cy="215"/>
          </p:xfrm>
          <a:graphic>
            <a:graphicData uri="http://schemas.openxmlformats.org/presentationml/2006/ole">
              <mc:AlternateContent xmlns:mc="http://schemas.openxmlformats.org/markup-compatibility/2006">
                <mc:Choice xmlns:v="urn:schemas-microsoft-com:vml" Requires="v">
                  <p:oleObj name="公式" r:id="rId4" imgW="139639" imgH="190417" progId="Equation.3">
                    <p:embed/>
                  </p:oleObj>
                </mc:Choice>
                <mc:Fallback>
                  <p:oleObj name="公式" r:id="rId4" imgW="139639" imgH="190417"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 y="280"/>
                          <a:ext cx="15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7" name="Text Box 20"/>
            <p:cNvSpPr txBox="1">
              <a:spLocks noChangeArrowheads="1"/>
            </p:cNvSpPr>
            <p:nvPr/>
          </p:nvSpPr>
          <p:spPr bwMode="auto">
            <a:xfrm>
              <a:off x="4368" y="912"/>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latin typeface="Symbol" pitchFamily="18" charset="2"/>
                </a:rPr>
                <a:t>q</a:t>
              </a:r>
            </a:p>
          </p:txBody>
        </p:sp>
        <p:sp>
          <p:nvSpPr>
            <p:cNvPr id="30748" name="Freeform 21"/>
            <p:cNvSpPr>
              <a:spLocks/>
            </p:cNvSpPr>
            <p:nvPr/>
          </p:nvSpPr>
          <p:spPr bwMode="auto">
            <a:xfrm>
              <a:off x="3828" y="1131"/>
              <a:ext cx="60" cy="165"/>
            </a:xfrm>
            <a:custGeom>
              <a:avLst/>
              <a:gdLst>
                <a:gd name="T0" fmla="*/ 0 w 60"/>
                <a:gd name="T1" fmla="*/ 0 h 165"/>
                <a:gd name="T2" fmla="*/ 21 w 60"/>
                <a:gd name="T3" fmla="*/ 75 h 165"/>
                <a:gd name="T4" fmla="*/ 60 w 60"/>
                <a:gd name="T5" fmla="*/ 165 h 165"/>
                <a:gd name="T6" fmla="*/ 0 60000 65536"/>
                <a:gd name="T7" fmla="*/ 0 60000 65536"/>
                <a:gd name="T8" fmla="*/ 0 60000 65536"/>
                <a:gd name="T9" fmla="*/ 0 w 60"/>
                <a:gd name="T10" fmla="*/ 0 h 165"/>
                <a:gd name="T11" fmla="*/ 60 w 60"/>
                <a:gd name="T12" fmla="*/ 165 h 165"/>
              </a:gdLst>
              <a:ahLst/>
              <a:cxnLst>
                <a:cxn ang="T6">
                  <a:pos x="T0" y="T1"/>
                </a:cxn>
                <a:cxn ang="T7">
                  <a:pos x="T2" y="T3"/>
                </a:cxn>
                <a:cxn ang="T8">
                  <a:pos x="T4" y="T5"/>
                </a:cxn>
              </a:cxnLst>
              <a:rect l="T9" t="T10" r="T11" b="T12"/>
              <a:pathLst>
                <a:path w="60" h="165">
                  <a:moveTo>
                    <a:pt x="0" y="0"/>
                  </a:moveTo>
                  <a:lnTo>
                    <a:pt x="21" y="75"/>
                  </a:lnTo>
                  <a:lnTo>
                    <a:pt x="60" y="165"/>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9" name="Text Box 22"/>
            <p:cNvSpPr txBox="1">
              <a:spLocks noChangeArrowheads="1"/>
            </p:cNvSpPr>
            <p:nvPr/>
          </p:nvSpPr>
          <p:spPr bwMode="auto">
            <a:xfrm>
              <a:off x="3613" y="115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I</a:t>
              </a:r>
              <a:endParaRPr lang="en-US" altLang="zh-CN" sz="2400">
                <a:solidFill>
                  <a:schemeClr val="accent2"/>
                </a:solidFill>
                <a:latin typeface="Symbol" pitchFamily="18" charset="2"/>
              </a:endParaRPr>
            </a:p>
          </p:txBody>
        </p:sp>
      </p:grpSp>
      <p:sp>
        <p:nvSpPr>
          <p:cNvPr id="37912" name="Text Box 24"/>
          <p:cNvSpPr txBox="1">
            <a:spLocks noChangeArrowheads="1"/>
          </p:cNvSpPr>
          <p:nvPr/>
        </p:nvSpPr>
        <p:spPr bwMode="auto">
          <a:xfrm>
            <a:off x="6019800" y="2335213"/>
            <a:ext cx="3379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设 </a:t>
            </a:r>
            <a:r>
              <a:rPr lang="en-US" altLang="zh-CN" sz="2800">
                <a:solidFill>
                  <a:schemeClr val="accent2"/>
                </a:solidFill>
                <a:latin typeface="Symbol" pitchFamily="18" charset="2"/>
              </a:rPr>
              <a:t>q </a:t>
            </a:r>
            <a:r>
              <a:rPr lang="zh-CN" altLang="en-US" sz="2800">
                <a:solidFill>
                  <a:schemeClr val="accent2"/>
                </a:solidFill>
                <a:latin typeface="Symbol" pitchFamily="18" charset="2"/>
              </a:rPr>
              <a:t>由</a:t>
            </a:r>
            <a:r>
              <a:rPr lang="en-US" altLang="zh-CN" sz="2800">
                <a:solidFill>
                  <a:schemeClr val="accent2"/>
                </a:solidFill>
                <a:latin typeface="Symbol" pitchFamily="18" charset="2"/>
              </a:rPr>
              <a:t>q</a:t>
            </a:r>
            <a:r>
              <a:rPr lang="en-US" altLang="zh-CN" sz="2800" baseline="-25000">
                <a:solidFill>
                  <a:schemeClr val="accent2"/>
                </a:solidFill>
                <a:latin typeface="Symbol" pitchFamily="18" charset="2"/>
              </a:rPr>
              <a:t>1</a:t>
            </a:r>
            <a:r>
              <a:rPr lang="en-US" altLang="zh-CN" sz="2800">
                <a:solidFill>
                  <a:schemeClr val="accent2"/>
                </a:solidFill>
                <a:latin typeface="Symbol" pitchFamily="18" charset="2"/>
              </a:rPr>
              <a:t> </a:t>
            </a:r>
            <a:r>
              <a:rPr lang="zh-CN" altLang="en-US" sz="2800">
                <a:solidFill>
                  <a:schemeClr val="accent2"/>
                </a:solidFill>
                <a:latin typeface="Symbol" pitchFamily="18" charset="2"/>
              </a:rPr>
              <a:t>增大到 </a:t>
            </a:r>
            <a:r>
              <a:rPr lang="en-US" altLang="zh-CN" sz="2800">
                <a:solidFill>
                  <a:schemeClr val="accent2"/>
                </a:solidFill>
                <a:latin typeface="Symbol" pitchFamily="18" charset="2"/>
              </a:rPr>
              <a:t>q</a:t>
            </a:r>
            <a:r>
              <a:rPr lang="en-US" altLang="zh-CN" sz="2800" baseline="-25000">
                <a:solidFill>
                  <a:schemeClr val="accent2"/>
                </a:solidFill>
                <a:latin typeface="Symbol" pitchFamily="18" charset="2"/>
              </a:rPr>
              <a:t>2</a:t>
            </a:r>
            <a:endParaRPr lang="en-US" altLang="zh-CN" sz="2800">
              <a:solidFill>
                <a:schemeClr val="accent2"/>
              </a:solidFill>
              <a:latin typeface="Symbol" pitchFamily="18" charset="2"/>
            </a:endParaRPr>
          </a:p>
        </p:txBody>
      </p:sp>
      <p:sp>
        <p:nvSpPr>
          <p:cNvPr id="37913" name="Text Box 25"/>
          <p:cNvSpPr txBox="1">
            <a:spLocks noChangeArrowheads="1"/>
          </p:cNvSpPr>
          <p:nvPr/>
        </p:nvSpPr>
        <p:spPr bwMode="auto">
          <a:xfrm>
            <a:off x="6196013" y="1649413"/>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线圈的磁矩</a:t>
            </a:r>
          </a:p>
        </p:txBody>
      </p:sp>
      <p:graphicFrame>
        <p:nvGraphicFramePr>
          <p:cNvPr id="37914" name="Object 26"/>
          <p:cNvGraphicFramePr>
            <a:graphicFrameLocks noChangeAspect="1"/>
          </p:cNvGraphicFramePr>
          <p:nvPr/>
        </p:nvGraphicFramePr>
        <p:xfrm>
          <a:off x="8062913" y="1677988"/>
          <a:ext cx="365125" cy="395287"/>
        </p:xfrm>
        <a:graphic>
          <a:graphicData uri="http://schemas.openxmlformats.org/presentationml/2006/ole">
            <mc:AlternateContent xmlns:mc="http://schemas.openxmlformats.org/markup-compatibility/2006">
              <mc:Choice xmlns:v="urn:schemas-microsoft-com:vml" Requires="v">
                <p:oleObj name="公式" r:id="rId6" imgW="164814" imgH="177492" progId="Equation.3">
                  <p:embed/>
                </p:oleObj>
              </mc:Choice>
              <mc:Fallback>
                <p:oleObj name="公式" r:id="rId6" imgW="164814" imgH="177492"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2913" y="1677988"/>
                        <a:ext cx="36512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5" name="Text Box 27"/>
          <p:cNvSpPr txBox="1">
            <a:spLocks noChangeArrowheads="1"/>
          </p:cNvSpPr>
          <p:nvPr/>
        </p:nvSpPr>
        <p:spPr bwMode="auto">
          <a:xfrm>
            <a:off x="228600" y="1268413"/>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外力克服磁力矩的功为</a:t>
            </a:r>
          </a:p>
        </p:txBody>
      </p:sp>
      <p:graphicFrame>
        <p:nvGraphicFramePr>
          <p:cNvPr id="37916" name="Object 28"/>
          <p:cNvGraphicFramePr>
            <a:graphicFrameLocks noChangeAspect="1"/>
          </p:cNvGraphicFramePr>
          <p:nvPr/>
        </p:nvGraphicFramePr>
        <p:xfrm>
          <a:off x="457200" y="1789113"/>
          <a:ext cx="2133600" cy="1262062"/>
        </p:xfrm>
        <a:graphic>
          <a:graphicData uri="http://schemas.openxmlformats.org/presentationml/2006/ole">
            <mc:AlternateContent xmlns:mc="http://schemas.openxmlformats.org/markup-compatibility/2006">
              <mc:Choice xmlns:v="urn:schemas-microsoft-com:vml" Requires="v">
                <p:oleObj name="公式" r:id="rId8" imgW="660400" imgH="508000" progId="Equation.3">
                  <p:embed/>
                </p:oleObj>
              </mc:Choice>
              <mc:Fallback>
                <p:oleObj name="公式" r:id="rId8" imgW="660400" imgH="5080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1789113"/>
                        <a:ext cx="2133600" cy="126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7" name="Object 29"/>
          <p:cNvGraphicFramePr>
            <a:graphicFrameLocks noChangeAspect="1"/>
          </p:cNvGraphicFramePr>
          <p:nvPr/>
        </p:nvGraphicFramePr>
        <p:xfrm>
          <a:off x="2673350" y="1733550"/>
          <a:ext cx="2720975" cy="1300163"/>
        </p:xfrm>
        <a:graphic>
          <a:graphicData uri="http://schemas.openxmlformats.org/presentationml/2006/ole">
            <mc:AlternateContent xmlns:mc="http://schemas.openxmlformats.org/markup-compatibility/2006">
              <mc:Choice xmlns:v="urn:schemas-microsoft-com:vml" Requires="v">
                <p:oleObj name="公式" r:id="rId10" imgW="990170" imgH="495085" progId="Equation.3">
                  <p:embed/>
                </p:oleObj>
              </mc:Choice>
              <mc:Fallback>
                <p:oleObj name="公式" r:id="rId10" imgW="990170" imgH="495085"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3350" y="1733550"/>
                        <a:ext cx="2720975" cy="130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8" name="Object 30"/>
          <p:cNvGraphicFramePr>
            <a:graphicFrameLocks noChangeAspect="1"/>
          </p:cNvGraphicFramePr>
          <p:nvPr/>
        </p:nvGraphicFramePr>
        <p:xfrm>
          <a:off x="779463" y="3098800"/>
          <a:ext cx="3613150" cy="568325"/>
        </p:xfrm>
        <a:graphic>
          <a:graphicData uri="http://schemas.openxmlformats.org/presentationml/2006/ole">
            <mc:AlternateContent xmlns:mc="http://schemas.openxmlformats.org/markup-compatibility/2006">
              <mc:Choice xmlns:v="urn:schemas-microsoft-com:vml" Requires="v">
                <p:oleObj name="公式" r:id="rId12" imgW="1345616" imgH="215806" progId="Equation.3">
                  <p:embed/>
                </p:oleObj>
              </mc:Choice>
              <mc:Fallback>
                <p:oleObj name="公式" r:id="rId12" imgW="1345616" imgH="215806" progId="Equation.3">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9463" y="3098800"/>
                        <a:ext cx="36131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9" name="Object 31"/>
          <p:cNvGraphicFramePr>
            <a:graphicFrameLocks noChangeAspect="1"/>
          </p:cNvGraphicFramePr>
          <p:nvPr/>
        </p:nvGraphicFramePr>
        <p:xfrm>
          <a:off x="1295400" y="4422775"/>
          <a:ext cx="2438400" cy="530225"/>
        </p:xfrm>
        <a:graphic>
          <a:graphicData uri="http://schemas.openxmlformats.org/presentationml/2006/ole">
            <mc:AlternateContent xmlns:mc="http://schemas.openxmlformats.org/markup-compatibility/2006">
              <mc:Choice xmlns:v="urn:schemas-microsoft-com:vml" Requires="v">
                <p:oleObj name="公式" r:id="rId14" imgW="876300" imgH="190500" progId="Equation.3">
                  <p:embed/>
                </p:oleObj>
              </mc:Choice>
              <mc:Fallback>
                <p:oleObj name="公式" r:id="rId14" imgW="876300" imgH="190500"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5400" y="4422775"/>
                        <a:ext cx="24384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5" name="Text Box 37"/>
          <p:cNvSpPr txBox="1">
            <a:spLocks noChangeArrowheads="1"/>
          </p:cNvSpPr>
          <p:nvPr/>
        </p:nvSpPr>
        <p:spPr bwMode="auto">
          <a:xfrm>
            <a:off x="533400" y="3783013"/>
            <a:ext cx="3379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设磁矩的势能为  </a:t>
            </a:r>
            <a:r>
              <a:rPr lang="en-US" altLang="zh-CN" sz="2800" i="1">
                <a:solidFill>
                  <a:schemeClr val="accent2"/>
                </a:solidFill>
              </a:rPr>
              <a:t>W</a:t>
            </a:r>
            <a:r>
              <a:rPr lang="en-US" altLang="zh-CN" sz="2800" baseline="-25000">
                <a:solidFill>
                  <a:schemeClr val="accent2"/>
                </a:solidFill>
              </a:rPr>
              <a:t>m</a:t>
            </a:r>
            <a:endParaRPr lang="en-US" altLang="zh-CN" sz="2800">
              <a:solidFill>
                <a:schemeClr val="accent2"/>
              </a:solidFill>
            </a:endParaRPr>
          </a:p>
        </p:txBody>
      </p:sp>
      <p:graphicFrame>
        <p:nvGraphicFramePr>
          <p:cNvPr id="37926" name="Object 38"/>
          <p:cNvGraphicFramePr>
            <a:graphicFrameLocks noChangeAspect="1"/>
          </p:cNvGraphicFramePr>
          <p:nvPr/>
        </p:nvGraphicFramePr>
        <p:xfrm>
          <a:off x="1109663" y="5184775"/>
          <a:ext cx="2528887" cy="788988"/>
        </p:xfrm>
        <a:graphic>
          <a:graphicData uri="http://schemas.openxmlformats.org/presentationml/2006/ole">
            <mc:AlternateContent xmlns:mc="http://schemas.openxmlformats.org/markup-compatibility/2006">
              <mc:Choice xmlns:v="urn:schemas-microsoft-com:vml" Requires="v">
                <p:oleObj name="公式" r:id="rId16" imgW="743040" imgH="190590" progId="Equation.3">
                  <p:embed/>
                </p:oleObj>
              </mc:Choice>
              <mc:Fallback>
                <p:oleObj name="公式" r:id="rId16" imgW="743040" imgH="190590"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9663" y="5184775"/>
                        <a:ext cx="2528887" cy="7889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Line 39"/>
          <p:cNvSpPr>
            <a:spLocks noChangeShapeType="1"/>
          </p:cNvSpPr>
          <p:nvPr/>
        </p:nvSpPr>
        <p:spPr bwMode="auto">
          <a:xfrm>
            <a:off x="5638800" y="1755775"/>
            <a:ext cx="0" cy="4572000"/>
          </a:xfrm>
          <a:prstGeom prst="line">
            <a:avLst/>
          </a:prstGeom>
          <a:noFill/>
          <a:ln w="38100">
            <a:solidFill>
              <a:srgbClr val="FF66CC"/>
            </a:solidFill>
            <a:prstDash val="lgDashDot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9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791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791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791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791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791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791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792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3791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37926"/>
                                        </p:tgtEl>
                                        <p:attrNameLst>
                                          <p:attrName>style.visibility</p:attrName>
                                        </p:attrNameLst>
                                      </p:cBhvr>
                                      <p:to>
                                        <p:strVal val="visible"/>
                                      </p:to>
                                    </p:set>
                                    <p:anim calcmode="lin" valueType="num">
                                      <p:cBhvr>
                                        <p:cTn id="42" dur="500" fill="hold"/>
                                        <p:tgtEl>
                                          <p:spTgt spid="37926"/>
                                        </p:tgtEl>
                                        <p:attrNameLst>
                                          <p:attrName>ppt_w</p:attrName>
                                        </p:attrNameLst>
                                      </p:cBhvr>
                                      <p:tavLst>
                                        <p:tav tm="0">
                                          <p:val>
                                            <p:fltVal val="0"/>
                                          </p:val>
                                        </p:tav>
                                        <p:tav tm="100000">
                                          <p:val>
                                            <p:strVal val="#ppt_w"/>
                                          </p:val>
                                        </p:tav>
                                      </p:tavLst>
                                    </p:anim>
                                    <p:anim calcmode="lin" valueType="num">
                                      <p:cBhvr>
                                        <p:cTn id="43" dur="500" fill="hold"/>
                                        <p:tgtEl>
                                          <p:spTgt spid="379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2" grpId="0" autoUpdateAnimBg="0"/>
      <p:bldP spid="37913" grpId="0" autoUpdateAnimBg="0"/>
      <p:bldP spid="37915" grpId="0" autoUpdateAnimBg="0"/>
      <p:bldP spid="3792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7" name="Object 9"/>
          <p:cNvGraphicFramePr>
            <a:graphicFrameLocks noChangeAspect="1"/>
          </p:cNvGraphicFramePr>
          <p:nvPr/>
        </p:nvGraphicFramePr>
        <p:xfrm>
          <a:off x="468313" y="2389188"/>
          <a:ext cx="3311525" cy="927100"/>
        </p:xfrm>
        <a:graphic>
          <a:graphicData uri="http://schemas.openxmlformats.org/presentationml/2006/ole">
            <mc:AlternateContent xmlns:mc="http://schemas.openxmlformats.org/markup-compatibility/2006">
              <mc:Choice xmlns:v="urn:schemas-microsoft-com:vml" Requires="v">
                <p:oleObj name="公式" r:id="rId2" imgW="1218671" imgH="342751" progId="Equation.3">
                  <p:embed/>
                </p:oleObj>
              </mc:Choice>
              <mc:Fallback>
                <p:oleObj name="公式" r:id="rId2" imgW="1218671" imgH="342751"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389188"/>
                        <a:ext cx="331152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8" name="Object 10"/>
          <p:cNvGraphicFramePr>
            <a:graphicFrameLocks noChangeAspect="1"/>
          </p:cNvGraphicFramePr>
          <p:nvPr/>
        </p:nvGraphicFramePr>
        <p:xfrm>
          <a:off x="441325" y="1700213"/>
          <a:ext cx="2803525" cy="609600"/>
        </p:xfrm>
        <a:graphic>
          <a:graphicData uri="http://schemas.openxmlformats.org/presentationml/2006/ole">
            <mc:AlternateContent xmlns:mc="http://schemas.openxmlformats.org/markup-compatibility/2006">
              <mc:Choice xmlns:v="urn:schemas-microsoft-com:vml" Requires="v">
                <p:oleObj name="公式" r:id="rId4" imgW="1054100" imgH="228600" progId="Equation.3">
                  <p:embed/>
                </p:oleObj>
              </mc:Choice>
              <mc:Fallback>
                <p:oleObj name="公式" r:id="rId4" imgW="1054100" imgH="228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1700213"/>
                        <a:ext cx="28035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5"/>
          <p:cNvSpPr txBox="1">
            <a:spLocks noChangeArrowheads="1"/>
          </p:cNvSpPr>
          <p:nvPr/>
        </p:nvSpPr>
        <p:spPr bwMode="auto">
          <a:xfrm>
            <a:off x="468313" y="3411538"/>
            <a:ext cx="333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chemeClr val="accent2"/>
                </a:solidFill>
              </a:rPr>
              <a:t> </a:t>
            </a:r>
            <a:r>
              <a:rPr lang="en-US" altLang="zh-CN" sz="2800">
                <a:solidFill>
                  <a:schemeClr val="accent2"/>
                </a:solidFill>
                <a:latin typeface="Symbol" pitchFamily="18" charset="2"/>
              </a:rPr>
              <a:t>q </a:t>
            </a:r>
            <a:r>
              <a:rPr lang="en-US" altLang="zh-CN" sz="2800">
                <a:solidFill>
                  <a:schemeClr val="accent2"/>
                </a:solidFill>
              </a:rPr>
              <a:t>= 0, </a:t>
            </a:r>
            <a:r>
              <a:rPr lang="zh-CN" altLang="en-US" sz="2800">
                <a:solidFill>
                  <a:schemeClr val="accent2"/>
                </a:solidFill>
              </a:rPr>
              <a:t>势能取极小值</a:t>
            </a:r>
          </a:p>
        </p:txBody>
      </p:sp>
      <p:sp>
        <p:nvSpPr>
          <p:cNvPr id="51206" name="Text Box 6"/>
          <p:cNvSpPr txBox="1">
            <a:spLocks noChangeArrowheads="1"/>
          </p:cNvSpPr>
          <p:nvPr/>
        </p:nvSpPr>
        <p:spPr bwMode="auto">
          <a:xfrm>
            <a:off x="468313" y="4019550"/>
            <a:ext cx="3355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chemeClr val="accent2"/>
                </a:solidFill>
              </a:rPr>
              <a:t> </a:t>
            </a:r>
            <a:r>
              <a:rPr lang="en-US" altLang="zh-CN" sz="2800">
                <a:solidFill>
                  <a:schemeClr val="accent2"/>
                </a:solidFill>
                <a:latin typeface="Symbol" pitchFamily="18" charset="2"/>
              </a:rPr>
              <a:t>q</a:t>
            </a:r>
            <a:r>
              <a:rPr lang="en-US" altLang="zh-CN" sz="2800">
                <a:solidFill>
                  <a:schemeClr val="accent2"/>
                </a:solidFill>
              </a:rPr>
              <a:t> = </a:t>
            </a:r>
            <a:r>
              <a:rPr lang="en-US" altLang="zh-CN" sz="2800">
                <a:solidFill>
                  <a:schemeClr val="accent2"/>
                </a:solidFill>
                <a:latin typeface="Symbol" pitchFamily="18" charset="2"/>
              </a:rPr>
              <a:t>p</a:t>
            </a:r>
            <a:r>
              <a:rPr lang="en-US" altLang="zh-CN" sz="2800">
                <a:solidFill>
                  <a:schemeClr val="accent2"/>
                </a:solidFill>
              </a:rPr>
              <a:t>, </a:t>
            </a:r>
            <a:r>
              <a:rPr lang="zh-CN" altLang="en-US" sz="2800">
                <a:solidFill>
                  <a:schemeClr val="accent2"/>
                </a:solidFill>
              </a:rPr>
              <a:t>势能取极大值</a:t>
            </a:r>
          </a:p>
        </p:txBody>
      </p:sp>
      <p:graphicFrame>
        <p:nvGraphicFramePr>
          <p:cNvPr id="31750" name="Object 11"/>
          <p:cNvGraphicFramePr>
            <a:graphicFrameLocks noChangeAspect="1"/>
          </p:cNvGraphicFramePr>
          <p:nvPr/>
        </p:nvGraphicFramePr>
        <p:xfrm>
          <a:off x="381000" y="381000"/>
          <a:ext cx="3201988" cy="998538"/>
        </p:xfrm>
        <a:graphic>
          <a:graphicData uri="http://schemas.openxmlformats.org/presentationml/2006/ole">
            <mc:AlternateContent xmlns:mc="http://schemas.openxmlformats.org/markup-compatibility/2006">
              <mc:Choice xmlns:v="urn:schemas-microsoft-com:vml" Requires="v">
                <p:oleObj name="公式" r:id="rId6" imgW="743040" imgH="190590" progId="Equation.3">
                  <p:embed/>
                </p:oleObj>
              </mc:Choice>
              <mc:Fallback>
                <p:oleObj name="公式" r:id="rId6" imgW="743040" imgH="19059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000"/>
                        <a:ext cx="3201988" cy="99853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51" name="Group 8"/>
          <p:cNvGrpSpPr>
            <a:grpSpLocks/>
          </p:cNvGrpSpPr>
          <p:nvPr/>
        </p:nvGrpSpPr>
        <p:grpSpPr bwMode="auto">
          <a:xfrm>
            <a:off x="5105400" y="762000"/>
            <a:ext cx="3235325" cy="2452688"/>
            <a:chOff x="3144" y="280"/>
            <a:chExt cx="2038" cy="1545"/>
          </a:xfrm>
        </p:grpSpPr>
        <p:grpSp>
          <p:nvGrpSpPr>
            <p:cNvPr id="31761" name="Group 9"/>
            <p:cNvGrpSpPr>
              <a:grpSpLocks/>
            </p:cNvGrpSpPr>
            <p:nvPr/>
          </p:nvGrpSpPr>
          <p:grpSpPr bwMode="auto">
            <a:xfrm rot="-1274051">
              <a:off x="3840" y="596"/>
              <a:ext cx="435" cy="1084"/>
              <a:chOff x="3309" y="1525"/>
              <a:chExt cx="435" cy="1084"/>
            </a:xfrm>
          </p:grpSpPr>
          <p:sp>
            <p:nvSpPr>
              <p:cNvPr id="31776" name="Freeform 10"/>
              <p:cNvSpPr>
                <a:spLocks/>
              </p:cNvSpPr>
              <p:nvPr/>
            </p:nvSpPr>
            <p:spPr bwMode="auto">
              <a:xfrm>
                <a:off x="3552" y="1536"/>
                <a:ext cx="192" cy="1056"/>
              </a:xfrm>
              <a:custGeom>
                <a:avLst/>
                <a:gdLst>
                  <a:gd name="T0" fmla="*/ 0 w 192"/>
                  <a:gd name="T1" fmla="*/ 0 h 1056"/>
                  <a:gd name="T2" fmla="*/ 123 w 192"/>
                  <a:gd name="T3" fmla="*/ 129 h 1056"/>
                  <a:gd name="T4" fmla="*/ 192 w 192"/>
                  <a:gd name="T5" fmla="*/ 537 h 1056"/>
                  <a:gd name="T6" fmla="*/ 123 w 192"/>
                  <a:gd name="T7" fmla="*/ 921 h 1056"/>
                  <a:gd name="T8" fmla="*/ 0 w 192"/>
                  <a:gd name="T9" fmla="*/ 1056 h 1056"/>
                  <a:gd name="T10" fmla="*/ 0 60000 65536"/>
                  <a:gd name="T11" fmla="*/ 0 60000 65536"/>
                  <a:gd name="T12" fmla="*/ 0 60000 65536"/>
                  <a:gd name="T13" fmla="*/ 0 60000 65536"/>
                  <a:gd name="T14" fmla="*/ 0 60000 65536"/>
                  <a:gd name="T15" fmla="*/ 0 w 192"/>
                  <a:gd name="T16" fmla="*/ 0 h 1056"/>
                  <a:gd name="T17" fmla="*/ 192 w 192"/>
                  <a:gd name="T18" fmla="*/ 1056 h 1056"/>
                </a:gdLst>
                <a:ahLst/>
                <a:cxnLst>
                  <a:cxn ang="T10">
                    <a:pos x="T0" y="T1"/>
                  </a:cxn>
                  <a:cxn ang="T11">
                    <a:pos x="T2" y="T3"/>
                  </a:cxn>
                  <a:cxn ang="T12">
                    <a:pos x="T4" y="T5"/>
                  </a:cxn>
                  <a:cxn ang="T13">
                    <a:pos x="T6" y="T7"/>
                  </a:cxn>
                  <a:cxn ang="T14">
                    <a:pos x="T8" y="T9"/>
                  </a:cxn>
                </a:cxnLst>
                <a:rect l="T15" t="T16" r="T17" b="T18"/>
                <a:pathLst>
                  <a:path w="192" h="1056">
                    <a:moveTo>
                      <a:pt x="0" y="0"/>
                    </a:moveTo>
                    <a:cubicBezTo>
                      <a:pt x="20" y="21"/>
                      <a:pt x="91" y="40"/>
                      <a:pt x="123" y="129"/>
                    </a:cubicBezTo>
                    <a:cubicBezTo>
                      <a:pt x="155" y="218"/>
                      <a:pt x="192" y="405"/>
                      <a:pt x="192" y="537"/>
                    </a:cubicBezTo>
                    <a:cubicBezTo>
                      <a:pt x="192" y="669"/>
                      <a:pt x="155" y="835"/>
                      <a:pt x="123" y="921"/>
                    </a:cubicBezTo>
                    <a:cubicBezTo>
                      <a:pt x="91" y="1007"/>
                      <a:pt x="26" y="1028"/>
                      <a:pt x="0" y="1056"/>
                    </a:cubicBezTo>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7" name="Freeform 11"/>
              <p:cNvSpPr>
                <a:spLocks/>
              </p:cNvSpPr>
              <p:nvPr/>
            </p:nvSpPr>
            <p:spPr bwMode="auto">
              <a:xfrm>
                <a:off x="3309" y="1525"/>
                <a:ext cx="243" cy="1084"/>
              </a:xfrm>
              <a:custGeom>
                <a:avLst/>
                <a:gdLst>
                  <a:gd name="T0" fmla="*/ 243 w 243"/>
                  <a:gd name="T1" fmla="*/ 11 h 1084"/>
                  <a:gd name="T2" fmla="*/ 156 w 243"/>
                  <a:gd name="T3" fmla="*/ 29 h 1084"/>
                  <a:gd name="T4" fmla="*/ 57 w 243"/>
                  <a:gd name="T5" fmla="*/ 185 h 1084"/>
                  <a:gd name="T6" fmla="*/ 0 w 243"/>
                  <a:gd name="T7" fmla="*/ 563 h 1084"/>
                  <a:gd name="T8" fmla="*/ 60 w 243"/>
                  <a:gd name="T9" fmla="*/ 896 h 1084"/>
                  <a:gd name="T10" fmla="*/ 171 w 243"/>
                  <a:gd name="T11" fmla="*/ 1055 h 1084"/>
                  <a:gd name="T12" fmla="*/ 243 w 243"/>
                  <a:gd name="T13" fmla="*/ 1067 h 1084"/>
                  <a:gd name="T14" fmla="*/ 0 60000 65536"/>
                  <a:gd name="T15" fmla="*/ 0 60000 65536"/>
                  <a:gd name="T16" fmla="*/ 0 60000 65536"/>
                  <a:gd name="T17" fmla="*/ 0 60000 65536"/>
                  <a:gd name="T18" fmla="*/ 0 60000 65536"/>
                  <a:gd name="T19" fmla="*/ 0 60000 65536"/>
                  <a:gd name="T20" fmla="*/ 0 60000 65536"/>
                  <a:gd name="T21" fmla="*/ 0 w 243"/>
                  <a:gd name="T22" fmla="*/ 0 h 1084"/>
                  <a:gd name="T23" fmla="*/ 243 w 243"/>
                  <a:gd name="T24" fmla="*/ 1084 h 10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 h="1084">
                    <a:moveTo>
                      <a:pt x="243" y="11"/>
                    </a:moveTo>
                    <a:cubicBezTo>
                      <a:pt x="229" y="14"/>
                      <a:pt x="187" y="0"/>
                      <a:pt x="156" y="29"/>
                    </a:cubicBezTo>
                    <a:cubicBezTo>
                      <a:pt x="125" y="58"/>
                      <a:pt x="83" y="96"/>
                      <a:pt x="57" y="185"/>
                    </a:cubicBezTo>
                    <a:cubicBezTo>
                      <a:pt x="31" y="274"/>
                      <a:pt x="0" y="445"/>
                      <a:pt x="0" y="563"/>
                    </a:cubicBezTo>
                    <a:cubicBezTo>
                      <a:pt x="0" y="681"/>
                      <a:pt x="32" y="814"/>
                      <a:pt x="60" y="896"/>
                    </a:cubicBezTo>
                    <a:cubicBezTo>
                      <a:pt x="88" y="978"/>
                      <a:pt x="140" y="1026"/>
                      <a:pt x="171" y="1055"/>
                    </a:cubicBezTo>
                    <a:cubicBezTo>
                      <a:pt x="202" y="1084"/>
                      <a:pt x="228" y="1065"/>
                      <a:pt x="243" y="106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1762" name="Freeform 12"/>
            <p:cNvSpPr>
              <a:spLocks/>
            </p:cNvSpPr>
            <p:nvPr/>
          </p:nvSpPr>
          <p:spPr bwMode="auto">
            <a:xfrm>
              <a:off x="4128" y="815"/>
              <a:ext cx="564" cy="313"/>
            </a:xfrm>
            <a:custGeom>
              <a:avLst/>
              <a:gdLst>
                <a:gd name="T0" fmla="*/ 0 w 564"/>
                <a:gd name="T1" fmla="*/ 313 h 313"/>
                <a:gd name="T2" fmla="*/ 564 w 564"/>
                <a:gd name="T3" fmla="*/ 0 h 313"/>
                <a:gd name="T4" fmla="*/ 0 60000 65536"/>
                <a:gd name="T5" fmla="*/ 0 60000 65536"/>
                <a:gd name="T6" fmla="*/ 0 w 564"/>
                <a:gd name="T7" fmla="*/ 0 h 313"/>
                <a:gd name="T8" fmla="*/ 564 w 564"/>
                <a:gd name="T9" fmla="*/ 313 h 313"/>
              </a:gdLst>
              <a:ahLst/>
              <a:cxnLst>
                <a:cxn ang="T4">
                  <a:pos x="T0" y="T1"/>
                </a:cxn>
                <a:cxn ang="T5">
                  <a:pos x="T2" y="T3"/>
                </a:cxn>
              </a:cxnLst>
              <a:rect l="T6" t="T7" r="T8" b="T9"/>
              <a:pathLst>
                <a:path w="564" h="313">
                  <a:moveTo>
                    <a:pt x="0" y="313"/>
                  </a:moveTo>
                  <a:lnTo>
                    <a:pt x="56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3" name="Freeform 13"/>
            <p:cNvSpPr>
              <a:spLocks/>
            </p:cNvSpPr>
            <p:nvPr/>
          </p:nvSpPr>
          <p:spPr bwMode="auto">
            <a:xfrm>
              <a:off x="3144" y="432"/>
              <a:ext cx="1848" cy="1"/>
            </a:xfrm>
            <a:custGeom>
              <a:avLst/>
              <a:gdLst>
                <a:gd name="T0" fmla="*/ 0 w 1848"/>
                <a:gd name="T1" fmla="*/ 0 h 1"/>
                <a:gd name="T2" fmla="*/ 1848 w 1848"/>
                <a:gd name="T3" fmla="*/ 0 h 1"/>
                <a:gd name="T4" fmla="*/ 0 60000 65536"/>
                <a:gd name="T5" fmla="*/ 0 60000 65536"/>
                <a:gd name="T6" fmla="*/ 0 w 1848"/>
                <a:gd name="T7" fmla="*/ 0 h 1"/>
                <a:gd name="T8" fmla="*/ 1848 w 1848"/>
                <a:gd name="T9" fmla="*/ 1 h 1"/>
              </a:gdLst>
              <a:ahLst/>
              <a:cxnLst>
                <a:cxn ang="T4">
                  <a:pos x="T0" y="T1"/>
                </a:cxn>
                <a:cxn ang="T5">
                  <a:pos x="T2" y="T3"/>
                </a:cxn>
              </a:cxnLst>
              <a:rect l="T6" t="T7" r="T8" b="T9"/>
              <a:pathLst>
                <a:path w="1848" h="1">
                  <a:moveTo>
                    <a:pt x="0" y="0"/>
                  </a:moveTo>
                  <a:lnTo>
                    <a:pt x="1848" y="0"/>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4" name="Freeform 14"/>
            <p:cNvSpPr>
              <a:spLocks/>
            </p:cNvSpPr>
            <p:nvPr/>
          </p:nvSpPr>
          <p:spPr bwMode="auto">
            <a:xfrm>
              <a:off x="3204" y="1128"/>
              <a:ext cx="612" cy="1"/>
            </a:xfrm>
            <a:custGeom>
              <a:avLst/>
              <a:gdLst>
                <a:gd name="T0" fmla="*/ 0 w 612"/>
                <a:gd name="T1" fmla="*/ 0 h 1"/>
                <a:gd name="T2" fmla="*/ 612 w 612"/>
                <a:gd name="T3" fmla="*/ 0 h 1"/>
                <a:gd name="T4" fmla="*/ 0 60000 65536"/>
                <a:gd name="T5" fmla="*/ 0 60000 65536"/>
                <a:gd name="T6" fmla="*/ 0 w 612"/>
                <a:gd name="T7" fmla="*/ 0 h 1"/>
                <a:gd name="T8" fmla="*/ 612 w 612"/>
                <a:gd name="T9" fmla="*/ 1 h 1"/>
              </a:gdLst>
              <a:ahLst/>
              <a:cxnLst>
                <a:cxn ang="T4">
                  <a:pos x="T0" y="T1"/>
                </a:cxn>
                <a:cxn ang="T5">
                  <a:pos x="T2" y="T3"/>
                </a:cxn>
              </a:cxnLst>
              <a:rect l="T6" t="T7" r="T8" b="T9"/>
              <a:pathLst>
                <a:path w="612" h="1">
                  <a:moveTo>
                    <a:pt x="0" y="0"/>
                  </a:moveTo>
                  <a:lnTo>
                    <a:pt x="612" y="0"/>
                  </a:lnTo>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5" name="Freeform 15"/>
            <p:cNvSpPr>
              <a:spLocks/>
            </p:cNvSpPr>
            <p:nvPr/>
          </p:nvSpPr>
          <p:spPr bwMode="auto">
            <a:xfrm>
              <a:off x="3210" y="1476"/>
              <a:ext cx="798" cy="1"/>
            </a:xfrm>
            <a:custGeom>
              <a:avLst/>
              <a:gdLst>
                <a:gd name="T0" fmla="*/ 0 w 798"/>
                <a:gd name="T1" fmla="*/ 0 h 1"/>
                <a:gd name="T2" fmla="*/ 798 w 798"/>
                <a:gd name="T3" fmla="*/ 0 h 1"/>
                <a:gd name="T4" fmla="*/ 0 60000 65536"/>
                <a:gd name="T5" fmla="*/ 0 60000 65536"/>
                <a:gd name="T6" fmla="*/ 0 w 798"/>
                <a:gd name="T7" fmla="*/ 0 h 1"/>
                <a:gd name="T8" fmla="*/ 798 w 798"/>
                <a:gd name="T9" fmla="*/ 1 h 1"/>
              </a:gdLst>
              <a:ahLst/>
              <a:cxnLst>
                <a:cxn ang="T4">
                  <a:pos x="T0" y="T1"/>
                </a:cxn>
                <a:cxn ang="T5">
                  <a:pos x="T2" y="T3"/>
                </a:cxn>
              </a:cxnLst>
              <a:rect l="T6" t="T7" r="T8" b="T9"/>
              <a:pathLst>
                <a:path w="798" h="1">
                  <a:moveTo>
                    <a:pt x="0" y="0"/>
                  </a:moveTo>
                  <a:lnTo>
                    <a:pt x="798" y="0"/>
                  </a:lnTo>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6" name="Freeform 16"/>
            <p:cNvSpPr>
              <a:spLocks/>
            </p:cNvSpPr>
            <p:nvPr/>
          </p:nvSpPr>
          <p:spPr bwMode="auto">
            <a:xfrm>
              <a:off x="3186" y="1824"/>
              <a:ext cx="1806" cy="1"/>
            </a:xfrm>
            <a:custGeom>
              <a:avLst/>
              <a:gdLst>
                <a:gd name="T0" fmla="*/ 0 w 1806"/>
                <a:gd name="T1" fmla="*/ 0 h 1"/>
                <a:gd name="T2" fmla="*/ 1806 w 1806"/>
                <a:gd name="T3" fmla="*/ 0 h 1"/>
                <a:gd name="T4" fmla="*/ 0 60000 65536"/>
                <a:gd name="T5" fmla="*/ 0 60000 65536"/>
                <a:gd name="T6" fmla="*/ 0 w 1806"/>
                <a:gd name="T7" fmla="*/ 0 h 1"/>
                <a:gd name="T8" fmla="*/ 1806 w 1806"/>
                <a:gd name="T9" fmla="*/ 1 h 1"/>
              </a:gdLst>
              <a:ahLst/>
              <a:cxnLst>
                <a:cxn ang="T4">
                  <a:pos x="T0" y="T1"/>
                </a:cxn>
                <a:cxn ang="T5">
                  <a:pos x="T2" y="T3"/>
                </a:cxn>
              </a:cxnLst>
              <a:rect l="T6" t="T7" r="T8" b="T9"/>
              <a:pathLst>
                <a:path w="1806" h="1">
                  <a:moveTo>
                    <a:pt x="0" y="0"/>
                  </a:moveTo>
                  <a:lnTo>
                    <a:pt x="1806" y="0"/>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7" name="Freeform 17"/>
            <p:cNvSpPr>
              <a:spLocks/>
            </p:cNvSpPr>
            <p:nvPr/>
          </p:nvSpPr>
          <p:spPr bwMode="auto">
            <a:xfrm>
              <a:off x="4122" y="1128"/>
              <a:ext cx="870" cy="1"/>
            </a:xfrm>
            <a:custGeom>
              <a:avLst/>
              <a:gdLst>
                <a:gd name="T0" fmla="*/ 0 w 870"/>
                <a:gd name="T1" fmla="*/ 0 h 1"/>
                <a:gd name="T2" fmla="*/ 870 w 870"/>
                <a:gd name="T3" fmla="*/ 1 h 1"/>
                <a:gd name="T4" fmla="*/ 0 60000 65536"/>
                <a:gd name="T5" fmla="*/ 0 60000 65536"/>
                <a:gd name="T6" fmla="*/ 0 w 870"/>
                <a:gd name="T7" fmla="*/ 0 h 1"/>
                <a:gd name="T8" fmla="*/ 870 w 870"/>
                <a:gd name="T9" fmla="*/ 1 h 1"/>
              </a:gdLst>
              <a:ahLst/>
              <a:cxnLst>
                <a:cxn ang="T4">
                  <a:pos x="T0" y="T1"/>
                </a:cxn>
                <a:cxn ang="T5">
                  <a:pos x="T2" y="T3"/>
                </a:cxn>
              </a:cxnLst>
              <a:rect l="T6" t="T7" r="T8" b="T9"/>
              <a:pathLst>
                <a:path w="870" h="1">
                  <a:moveTo>
                    <a:pt x="0" y="0"/>
                  </a:moveTo>
                  <a:lnTo>
                    <a:pt x="870" y="1"/>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8" name="Freeform 18"/>
            <p:cNvSpPr>
              <a:spLocks/>
            </p:cNvSpPr>
            <p:nvPr/>
          </p:nvSpPr>
          <p:spPr bwMode="auto">
            <a:xfrm>
              <a:off x="4236" y="1476"/>
              <a:ext cx="756" cy="1"/>
            </a:xfrm>
            <a:custGeom>
              <a:avLst/>
              <a:gdLst>
                <a:gd name="T0" fmla="*/ 0 w 756"/>
                <a:gd name="T1" fmla="*/ 0 h 1"/>
                <a:gd name="T2" fmla="*/ 756 w 756"/>
                <a:gd name="T3" fmla="*/ 1 h 1"/>
                <a:gd name="T4" fmla="*/ 0 60000 65536"/>
                <a:gd name="T5" fmla="*/ 0 60000 65536"/>
                <a:gd name="T6" fmla="*/ 0 w 756"/>
                <a:gd name="T7" fmla="*/ 0 h 1"/>
                <a:gd name="T8" fmla="*/ 756 w 756"/>
                <a:gd name="T9" fmla="*/ 1 h 1"/>
              </a:gdLst>
              <a:ahLst/>
              <a:cxnLst>
                <a:cxn ang="T4">
                  <a:pos x="T0" y="T1"/>
                </a:cxn>
                <a:cxn ang="T5">
                  <a:pos x="T2" y="T3"/>
                </a:cxn>
              </a:cxnLst>
              <a:rect l="T6" t="T7" r="T8" b="T9"/>
              <a:pathLst>
                <a:path w="756" h="1">
                  <a:moveTo>
                    <a:pt x="0" y="0"/>
                  </a:moveTo>
                  <a:lnTo>
                    <a:pt x="756" y="1"/>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69" name="Freeform 19"/>
            <p:cNvSpPr>
              <a:spLocks/>
            </p:cNvSpPr>
            <p:nvPr/>
          </p:nvSpPr>
          <p:spPr bwMode="auto">
            <a:xfrm>
              <a:off x="3954" y="780"/>
              <a:ext cx="1038" cy="1"/>
            </a:xfrm>
            <a:custGeom>
              <a:avLst/>
              <a:gdLst>
                <a:gd name="T0" fmla="*/ 0 w 1038"/>
                <a:gd name="T1" fmla="*/ 0 h 1"/>
                <a:gd name="T2" fmla="*/ 1038 w 1038"/>
                <a:gd name="T3" fmla="*/ 0 h 1"/>
                <a:gd name="T4" fmla="*/ 0 60000 65536"/>
                <a:gd name="T5" fmla="*/ 0 60000 65536"/>
                <a:gd name="T6" fmla="*/ 0 w 1038"/>
                <a:gd name="T7" fmla="*/ 0 h 1"/>
                <a:gd name="T8" fmla="*/ 1038 w 1038"/>
                <a:gd name="T9" fmla="*/ 1 h 1"/>
              </a:gdLst>
              <a:ahLst/>
              <a:cxnLst>
                <a:cxn ang="T4">
                  <a:pos x="T0" y="T1"/>
                </a:cxn>
                <a:cxn ang="T5">
                  <a:pos x="T2" y="T3"/>
                </a:cxn>
              </a:cxnLst>
              <a:rect l="T6" t="T7" r="T8" b="T9"/>
              <a:pathLst>
                <a:path w="1038" h="1">
                  <a:moveTo>
                    <a:pt x="0" y="0"/>
                  </a:moveTo>
                  <a:lnTo>
                    <a:pt x="1038" y="0"/>
                  </a:lnTo>
                </a:path>
              </a:pathLst>
            </a:custGeom>
            <a:noFill/>
            <a:ln w="28575">
              <a:solidFill>
                <a:srgbClr val="6600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0" name="Freeform 20"/>
            <p:cNvSpPr>
              <a:spLocks/>
            </p:cNvSpPr>
            <p:nvPr/>
          </p:nvSpPr>
          <p:spPr bwMode="auto">
            <a:xfrm>
              <a:off x="3162" y="780"/>
              <a:ext cx="639" cy="1"/>
            </a:xfrm>
            <a:custGeom>
              <a:avLst/>
              <a:gdLst>
                <a:gd name="T0" fmla="*/ 0 w 639"/>
                <a:gd name="T1" fmla="*/ 0 h 1"/>
                <a:gd name="T2" fmla="*/ 639 w 639"/>
                <a:gd name="T3" fmla="*/ 1 h 1"/>
                <a:gd name="T4" fmla="*/ 0 60000 65536"/>
                <a:gd name="T5" fmla="*/ 0 60000 65536"/>
                <a:gd name="T6" fmla="*/ 0 w 639"/>
                <a:gd name="T7" fmla="*/ 0 h 1"/>
                <a:gd name="T8" fmla="*/ 639 w 639"/>
                <a:gd name="T9" fmla="*/ 1 h 1"/>
              </a:gdLst>
              <a:ahLst/>
              <a:cxnLst>
                <a:cxn ang="T4">
                  <a:pos x="T0" y="T1"/>
                </a:cxn>
                <a:cxn ang="T5">
                  <a:pos x="T2" y="T3"/>
                </a:cxn>
              </a:cxnLst>
              <a:rect l="T6" t="T7" r="T8" b="T9"/>
              <a:pathLst>
                <a:path w="639" h="1">
                  <a:moveTo>
                    <a:pt x="0" y="0"/>
                  </a:moveTo>
                  <a:lnTo>
                    <a:pt x="639" y="1"/>
                  </a:lnTo>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1771" name="Object 14"/>
            <p:cNvGraphicFramePr>
              <a:graphicFrameLocks noChangeAspect="1"/>
            </p:cNvGraphicFramePr>
            <p:nvPr/>
          </p:nvGraphicFramePr>
          <p:xfrm>
            <a:off x="4597" y="548"/>
            <a:ext cx="183" cy="256"/>
          </p:xfrm>
          <a:graphic>
            <a:graphicData uri="http://schemas.openxmlformats.org/presentationml/2006/ole">
              <mc:AlternateContent xmlns:mc="http://schemas.openxmlformats.org/markup-compatibility/2006">
                <mc:Choice xmlns:v="urn:schemas-microsoft-com:vml" Requires="v">
                  <p:oleObj name="公式" r:id="rId8" imgW="165028" imgH="228501" progId="Equation.3">
                    <p:embed/>
                  </p:oleObj>
                </mc:Choice>
                <mc:Fallback>
                  <p:oleObj name="公式" r:id="rId8" imgW="165028" imgH="228501"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7" y="548"/>
                          <a:ext cx="18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2" name="Object 15"/>
            <p:cNvGraphicFramePr>
              <a:graphicFrameLocks noChangeAspect="1"/>
            </p:cNvGraphicFramePr>
            <p:nvPr/>
          </p:nvGraphicFramePr>
          <p:xfrm>
            <a:off x="5025" y="280"/>
            <a:ext cx="157" cy="215"/>
          </p:xfrm>
          <a:graphic>
            <a:graphicData uri="http://schemas.openxmlformats.org/presentationml/2006/ole">
              <mc:AlternateContent xmlns:mc="http://schemas.openxmlformats.org/markup-compatibility/2006">
                <mc:Choice xmlns:v="urn:schemas-microsoft-com:vml" Requires="v">
                  <p:oleObj name="公式" r:id="rId10" imgW="139639" imgH="190417" progId="Equation.3">
                    <p:embed/>
                  </p:oleObj>
                </mc:Choice>
                <mc:Fallback>
                  <p:oleObj name="公式" r:id="rId10" imgW="139639" imgH="190417"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5" y="280"/>
                          <a:ext cx="15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3" name="Text Box 23"/>
            <p:cNvSpPr txBox="1">
              <a:spLocks noChangeArrowheads="1"/>
            </p:cNvSpPr>
            <p:nvPr/>
          </p:nvSpPr>
          <p:spPr bwMode="auto">
            <a:xfrm>
              <a:off x="4368" y="912"/>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latin typeface="Symbol" pitchFamily="18" charset="2"/>
                </a:rPr>
                <a:t>q</a:t>
              </a:r>
            </a:p>
          </p:txBody>
        </p:sp>
        <p:sp>
          <p:nvSpPr>
            <p:cNvPr id="31774" name="Freeform 24"/>
            <p:cNvSpPr>
              <a:spLocks/>
            </p:cNvSpPr>
            <p:nvPr/>
          </p:nvSpPr>
          <p:spPr bwMode="auto">
            <a:xfrm>
              <a:off x="3828" y="1131"/>
              <a:ext cx="60" cy="165"/>
            </a:xfrm>
            <a:custGeom>
              <a:avLst/>
              <a:gdLst>
                <a:gd name="T0" fmla="*/ 0 w 60"/>
                <a:gd name="T1" fmla="*/ 0 h 165"/>
                <a:gd name="T2" fmla="*/ 21 w 60"/>
                <a:gd name="T3" fmla="*/ 75 h 165"/>
                <a:gd name="T4" fmla="*/ 60 w 60"/>
                <a:gd name="T5" fmla="*/ 165 h 165"/>
                <a:gd name="T6" fmla="*/ 0 60000 65536"/>
                <a:gd name="T7" fmla="*/ 0 60000 65536"/>
                <a:gd name="T8" fmla="*/ 0 60000 65536"/>
                <a:gd name="T9" fmla="*/ 0 w 60"/>
                <a:gd name="T10" fmla="*/ 0 h 165"/>
                <a:gd name="T11" fmla="*/ 60 w 60"/>
                <a:gd name="T12" fmla="*/ 165 h 165"/>
              </a:gdLst>
              <a:ahLst/>
              <a:cxnLst>
                <a:cxn ang="T6">
                  <a:pos x="T0" y="T1"/>
                </a:cxn>
                <a:cxn ang="T7">
                  <a:pos x="T2" y="T3"/>
                </a:cxn>
                <a:cxn ang="T8">
                  <a:pos x="T4" y="T5"/>
                </a:cxn>
              </a:cxnLst>
              <a:rect l="T9" t="T10" r="T11" b="T12"/>
              <a:pathLst>
                <a:path w="60" h="165">
                  <a:moveTo>
                    <a:pt x="0" y="0"/>
                  </a:moveTo>
                  <a:lnTo>
                    <a:pt x="21" y="75"/>
                  </a:lnTo>
                  <a:lnTo>
                    <a:pt x="60" y="165"/>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75" name="Text Box 25"/>
            <p:cNvSpPr txBox="1">
              <a:spLocks noChangeArrowheads="1"/>
            </p:cNvSpPr>
            <p:nvPr/>
          </p:nvSpPr>
          <p:spPr bwMode="auto">
            <a:xfrm>
              <a:off x="3613" y="115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I</a:t>
              </a:r>
              <a:endParaRPr lang="en-US" altLang="zh-CN" sz="2400">
                <a:solidFill>
                  <a:schemeClr val="accent2"/>
                </a:solidFill>
                <a:latin typeface="Symbol" pitchFamily="18" charset="2"/>
              </a:endParaRPr>
            </a:p>
          </p:txBody>
        </p:sp>
      </p:grpSp>
      <p:graphicFrame>
        <p:nvGraphicFramePr>
          <p:cNvPr id="83980" name="Object 12"/>
          <p:cNvGraphicFramePr>
            <a:graphicFrameLocks noChangeAspect="1"/>
          </p:cNvGraphicFramePr>
          <p:nvPr/>
        </p:nvGraphicFramePr>
        <p:xfrm>
          <a:off x="4160838" y="3400425"/>
          <a:ext cx="1809750" cy="573088"/>
        </p:xfrm>
        <a:graphic>
          <a:graphicData uri="http://schemas.openxmlformats.org/presentationml/2006/ole">
            <mc:AlternateContent xmlns:mc="http://schemas.openxmlformats.org/markup-compatibility/2006">
              <mc:Choice xmlns:v="urn:schemas-microsoft-com:vml" Requires="v">
                <p:oleObj name="公式" r:id="rId12" imgW="723586" imgH="228501" progId="Equation.3">
                  <p:embed/>
                </p:oleObj>
              </mc:Choice>
              <mc:Fallback>
                <p:oleObj name="公式" r:id="rId12" imgW="723586" imgH="228501"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60838" y="3400425"/>
                        <a:ext cx="180975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1" name="Object 13"/>
          <p:cNvGraphicFramePr>
            <a:graphicFrameLocks noChangeAspect="1"/>
          </p:cNvGraphicFramePr>
          <p:nvPr/>
        </p:nvGraphicFramePr>
        <p:xfrm>
          <a:off x="4140200" y="4048125"/>
          <a:ext cx="1587500" cy="573088"/>
        </p:xfrm>
        <a:graphic>
          <a:graphicData uri="http://schemas.openxmlformats.org/presentationml/2006/ole">
            <mc:AlternateContent xmlns:mc="http://schemas.openxmlformats.org/markup-compatibility/2006">
              <mc:Choice xmlns:v="urn:schemas-microsoft-com:vml" Requires="v">
                <p:oleObj name="公式" r:id="rId14" imgW="634725" imgH="228501" progId="Equation.3">
                  <p:embed/>
                </p:oleObj>
              </mc:Choice>
              <mc:Fallback>
                <p:oleObj name="公式" r:id="rId14" imgW="634725" imgH="228501"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40200" y="4048125"/>
                        <a:ext cx="15875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0" name="Text Box 2"/>
          <p:cNvSpPr txBox="1">
            <a:spLocks noChangeArrowheads="1"/>
          </p:cNvSpPr>
          <p:nvPr/>
        </p:nvSpPr>
        <p:spPr bwMode="auto">
          <a:xfrm>
            <a:off x="395288" y="4614863"/>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defTabSz="762000">
              <a:spcBef>
                <a:spcPct val="20000"/>
              </a:spcBef>
              <a:buChar char="•"/>
              <a:defRPr kumimoji="1" sz="3200">
                <a:solidFill>
                  <a:schemeClr val="tx1"/>
                </a:solidFill>
                <a:latin typeface="Times New Roman" pitchFamily="18" charset="0"/>
                <a:ea typeface="宋体" pitchFamily="2" charset="-122"/>
              </a:defRPr>
            </a:lvl1pPr>
            <a:lvl2pPr marL="742950" indent="-285750" algn="l" defTabSz="762000">
              <a:spcBef>
                <a:spcPct val="20000"/>
              </a:spcBef>
              <a:buChar char="–"/>
              <a:defRPr kumimoji="1" sz="2800">
                <a:solidFill>
                  <a:schemeClr val="tx1"/>
                </a:solidFill>
                <a:latin typeface="Times New Roman" pitchFamily="18" charset="0"/>
                <a:ea typeface="宋体" pitchFamily="2" charset="-122"/>
              </a:defRPr>
            </a:lvl2pPr>
            <a:lvl3pPr marL="1143000" indent="-228600" algn="l" defTabSz="762000">
              <a:spcBef>
                <a:spcPct val="20000"/>
              </a:spcBef>
              <a:buChar char="•"/>
              <a:defRPr kumimoji="1" sz="2400">
                <a:solidFill>
                  <a:schemeClr val="tx1"/>
                </a:solidFill>
                <a:latin typeface="Times New Roman" pitchFamily="18" charset="0"/>
                <a:ea typeface="宋体" pitchFamily="2" charset="-122"/>
              </a:defRPr>
            </a:lvl3pPr>
            <a:lvl4pPr marL="1600200" indent="-228600" algn="l" defTabSz="762000">
              <a:spcBef>
                <a:spcPct val="20000"/>
              </a:spcBef>
              <a:buChar char="–"/>
              <a:defRPr kumimoji="1" sz="2000">
                <a:solidFill>
                  <a:schemeClr val="tx1"/>
                </a:solidFill>
                <a:latin typeface="Times New Roman" pitchFamily="18" charset="0"/>
                <a:ea typeface="宋体" pitchFamily="2" charset="-122"/>
              </a:defRPr>
            </a:lvl4pPr>
            <a:lvl5pPr marL="2057400" indent="-228600" algn="l"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CC3300"/>
                </a:solidFill>
              </a:rPr>
              <a:t>与静电场对比</a:t>
            </a:r>
          </a:p>
        </p:txBody>
      </p:sp>
      <p:graphicFrame>
        <p:nvGraphicFramePr>
          <p:cNvPr id="83971" name="Object 3"/>
          <p:cNvGraphicFramePr>
            <a:graphicFrameLocks noChangeAspect="1"/>
          </p:cNvGraphicFramePr>
          <p:nvPr/>
        </p:nvGraphicFramePr>
        <p:xfrm>
          <a:off x="4749800" y="5191125"/>
          <a:ext cx="2559050" cy="1447800"/>
        </p:xfrm>
        <a:graphic>
          <a:graphicData uri="http://schemas.openxmlformats.org/presentationml/2006/ole">
            <mc:AlternateContent xmlns:mc="http://schemas.openxmlformats.org/markup-compatibility/2006">
              <mc:Choice xmlns:v="urn:schemas-microsoft-com:vml" Requires="v">
                <p:oleObj name="Equation" r:id="rId16" imgW="761940" imgH="438060" progId="Equation.3">
                  <p:embed/>
                </p:oleObj>
              </mc:Choice>
              <mc:Fallback>
                <p:oleObj name="Equation" r:id="rId16" imgW="761940" imgH="438060" progId="Equation.3">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49800" y="5191125"/>
                        <a:ext cx="255905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
          <p:cNvGrpSpPr>
            <a:grpSpLocks/>
          </p:cNvGrpSpPr>
          <p:nvPr/>
        </p:nvGrpSpPr>
        <p:grpSpPr bwMode="auto">
          <a:xfrm>
            <a:off x="1800225" y="5267325"/>
            <a:ext cx="2286000" cy="1371600"/>
            <a:chOff x="2160" y="3360"/>
            <a:chExt cx="1440" cy="864"/>
          </a:xfrm>
        </p:grpSpPr>
        <p:graphicFrame>
          <p:nvGraphicFramePr>
            <p:cNvPr id="31759" name="Object 5"/>
            <p:cNvGraphicFramePr>
              <a:graphicFrameLocks/>
            </p:cNvGraphicFramePr>
            <p:nvPr/>
          </p:nvGraphicFramePr>
          <p:xfrm>
            <a:off x="2160" y="3360"/>
            <a:ext cx="1344" cy="384"/>
          </p:xfrm>
          <a:graphic>
            <a:graphicData uri="http://schemas.openxmlformats.org/presentationml/2006/ole">
              <mc:AlternateContent xmlns:mc="http://schemas.openxmlformats.org/markup-compatibility/2006">
                <mc:Choice xmlns:v="urn:schemas-microsoft-com:vml" Requires="v">
                  <p:oleObj name="Equation" r:id="rId18" imgW="657180" imgH="152310" progId="Equation.3">
                    <p:embed/>
                  </p:oleObj>
                </mc:Choice>
                <mc:Fallback>
                  <p:oleObj name="Equation" r:id="rId18" imgW="657180" imgH="152310" progId="Equation.3">
                    <p:embed/>
                    <p:pic>
                      <p:nvPicPr>
                        <p:cNvPr id="0" name="Object 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60" y="3360"/>
                          <a:ext cx="1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0" name="Object 6"/>
            <p:cNvGraphicFramePr>
              <a:graphicFrameLocks/>
            </p:cNvGraphicFramePr>
            <p:nvPr>
              <p:extLst>
                <p:ext uri="{D42A27DB-BD31-4B8C-83A1-F6EECF244321}">
                  <p14:modId xmlns:p14="http://schemas.microsoft.com/office/powerpoint/2010/main" val="2725128516"/>
                </p:ext>
              </p:extLst>
            </p:nvPr>
          </p:nvGraphicFramePr>
          <p:xfrm>
            <a:off x="2208" y="3792"/>
            <a:ext cx="1392" cy="432"/>
          </p:xfrm>
          <a:graphic>
            <a:graphicData uri="http://schemas.openxmlformats.org/presentationml/2006/ole">
              <mc:AlternateContent xmlns:mc="http://schemas.openxmlformats.org/markup-compatibility/2006">
                <mc:Choice xmlns:v="urn:schemas-microsoft-com:vml" Requires="v">
                  <p:oleObj name="Equation" r:id="rId20" imgW="743040" imgH="190590" progId="Equation.DSMT4">
                    <p:embed/>
                  </p:oleObj>
                </mc:Choice>
                <mc:Fallback>
                  <p:oleObj name="Equation" r:id="rId20" imgW="743040" imgH="190590" progId="Equation.DSMT4">
                    <p:embed/>
                    <p:pic>
                      <p:nvPicPr>
                        <p:cNvPr id="0" name="Object 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8" y="3792"/>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3975" name="Text Box 7"/>
          <p:cNvSpPr txBox="1">
            <a:spLocks noChangeArrowheads="1"/>
          </p:cNvSpPr>
          <p:nvPr/>
        </p:nvSpPr>
        <p:spPr bwMode="auto">
          <a:xfrm>
            <a:off x="1114425" y="57245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磁</a:t>
            </a:r>
          </a:p>
        </p:txBody>
      </p:sp>
      <p:sp>
        <p:nvSpPr>
          <p:cNvPr id="83976" name="Text Box 8"/>
          <p:cNvSpPr txBox="1">
            <a:spLocks noChangeArrowheads="1"/>
          </p:cNvSpPr>
          <p:nvPr/>
        </p:nvSpPr>
        <p:spPr bwMode="auto">
          <a:xfrm>
            <a:off x="4229100" y="57245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电</a:t>
            </a:r>
          </a:p>
        </p:txBody>
      </p:sp>
      <p:sp>
        <p:nvSpPr>
          <p:cNvPr id="2" name="TextBox 1"/>
          <p:cNvSpPr txBox="1"/>
          <p:nvPr/>
        </p:nvSpPr>
        <p:spPr>
          <a:xfrm>
            <a:off x="397595" y="8682"/>
            <a:ext cx="3096344" cy="461665"/>
          </a:xfrm>
          <a:prstGeom prst="rect">
            <a:avLst/>
          </a:prstGeom>
          <a:noFill/>
        </p:spPr>
        <p:txBody>
          <a:bodyPr wrap="square" rtlCol="0">
            <a:spAutoFit/>
          </a:bodyPr>
          <a:lstStyle/>
          <a:p>
            <a:r>
              <a:rPr lang="en-US" altLang="zh-CN" dirty="0"/>
              <a:t>m</a:t>
            </a:r>
            <a:r>
              <a:rPr lang="zh-CN" altLang="en-US" dirty="0"/>
              <a:t>在外磁场中的势能</a:t>
            </a:r>
          </a:p>
        </p:txBody>
      </p:sp>
      <mc:AlternateContent xmlns:mc="http://schemas.openxmlformats.org/markup-compatibility/2006" xmlns:a14="http://schemas.microsoft.com/office/drawing/2010/main">
        <mc:Choice Requires="a14">
          <p:sp>
            <p:nvSpPr>
              <p:cNvPr id="3" name="矩形 2"/>
              <p:cNvSpPr/>
              <p:nvPr/>
            </p:nvSpPr>
            <p:spPr>
              <a:xfrm>
                <a:off x="5228937" y="17364"/>
                <a:ext cx="1838901"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en-US" altLang="zh-CN" b="1" i="1" smtClean="0">
                              <a:latin typeface="Cambria Math"/>
                            </a:rPr>
                            <m:t>𝒘</m:t>
                          </m:r>
                        </m:e>
                        <m:sub>
                          <m:r>
                            <a:rPr lang="zh-CN" altLang="en-US" i="1">
                              <a:latin typeface="Cambria Math"/>
                            </a:rPr>
                            <m:t>𝑚</m:t>
                          </m:r>
                        </m:sub>
                      </m:sSub>
                      <m:r>
                        <a:rPr lang="zh-CN" altLang="en-US">
                          <a:latin typeface="Cambria Math"/>
                        </a:rPr>
                        <m:t>=</m:t>
                      </m:r>
                      <m:acc>
                        <m:accPr>
                          <m:chr m:val="⃗"/>
                          <m:ctrlPr>
                            <a:rPr lang="zh-CN" altLang="en-US" i="1">
                              <a:latin typeface="Cambria Math" panose="02040503050406030204" pitchFamily="18" charset="0"/>
                            </a:rPr>
                          </m:ctrlPr>
                        </m:accPr>
                        <m:e>
                          <m:r>
                            <a:rPr lang="zh-CN" altLang="en-US" i="1">
                              <a:latin typeface="Cambria Math"/>
                            </a:rPr>
                            <m:t>𝑚</m:t>
                          </m:r>
                        </m:e>
                      </m:acc>
                      <m:r>
                        <a:rPr lang="zh-CN" altLang="en-US">
                          <a:latin typeface="Cambria Math"/>
                        </a:rPr>
                        <m:t>⋅</m:t>
                      </m:r>
                      <m:acc>
                        <m:accPr>
                          <m:chr m:val="⃗"/>
                          <m:ctrlPr>
                            <a:rPr lang="zh-CN" altLang="en-US" i="1">
                              <a:latin typeface="Cambria Math" panose="02040503050406030204" pitchFamily="18" charset="0"/>
                            </a:rPr>
                          </m:ctrlPr>
                        </m:accPr>
                        <m:e>
                          <m:r>
                            <a:rPr lang="zh-CN" altLang="en-US" i="1">
                              <a:latin typeface="Cambria Math"/>
                            </a:rPr>
                            <m:t>𝐵</m:t>
                          </m:r>
                        </m:e>
                      </m:acc>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228937" y="17364"/>
                <a:ext cx="1838901" cy="506421"/>
              </a:xfrm>
              <a:prstGeom prst="rect">
                <a:avLst/>
              </a:prstGeom>
              <a:blipFill rotWithShape="1">
                <a:blip r:embed="rId23"/>
                <a:stretch>
                  <a:fillRect/>
                </a:stretch>
              </a:blipFill>
            </p:spPr>
            <p:txBody>
              <a:bodyPr/>
              <a:lstStyle/>
              <a:p>
                <a:r>
                  <a:rPr lang="zh-CN" altLang="en-US">
                    <a:noFill/>
                  </a:rPr>
                  <a:t> </a:t>
                </a:r>
              </a:p>
            </p:txBody>
          </p:sp>
        </mc:Fallback>
      </mc:AlternateContent>
      <p:sp>
        <p:nvSpPr>
          <p:cNvPr id="36" name="TextBox 35"/>
          <p:cNvSpPr txBox="1"/>
          <p:nvPr/>
        </p:nvSpPr>
        <p:spPr>
          <a:xfrm>
            <a:off x="4644008" y="447055"/>
            <a:ext cx="3096344" cy="461665"/>
          </a:xfrm>
          <a:prstGeom prst="rect">
            <a:avLst/>
          </a:prstGeom>
          <a:noFill/>
        </p:spPr>
        <p:txBody>
          <a:bodyPr wrap="square" rtlCol="0">
            <a:spAutoFit/>
          </a:bodyPr>
          <a:lstStyle/>
          <a:p>
            <a:r>
              <a:rPr lang="en-US" altLang="zh-CN" dirty="0"/>
              <a:t>m</a:t>
            </a:r>
            <a:r>
              <a:rPr lang="zh-CN" altLang="en-US" dirty="0"/>
              <a:t>在外磁场中的总能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9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39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39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39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3970">
                                            <p:txEl>
                                              <p:pRg st="0" end="0"/>
                                            </p:txEl>
                                          </p:spTgt>
                                        </p:tgtEl>
                                        <p:attrNameLst>
                                          <p:attrName>style.visibility</p:attrName>
                                        </p:attrNameLst>
                                      </p:cBhvr>
                                      <p:to>
                                        <p:strVal val="visible"/>
                                      </p:to>
                                    </p:set>
                                    <p:animEffect transition="in" filter="blinds(horizontal)">
                                      <p:cBhvr>
                                        <p:cTn id="31" dur="500"/>
                                        <p:tgtEl>
                                          <p:spTgt spid="83970">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3975"/>
                                        </p:tgtEl>
                                        <p:attrNameLst>
                                          <p:attrName>style.visibility</p:attrName>
                                        </p:attrNameLst>
                                      </p:cBhvr>
                                      <p:to>
                                        <p:strVal val="visible"/>
                                      </p:to>
                                    </p:set>
                                    <p:animEffect transition="in" filter="blinds(horizontal)">
                                      <p:cBhvr>
                                        <p:cTn id="36" dur="500"/>
                                        <p:tgtEl>
                                          <p:spTgt spid="83975"/>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3976"/>
                                        </p:tgtEl>
                                        <p:attrNameLst>
                                          <p:attrName>style.visibility</p:attrName>
                                        </p:attrNameLst>
                                      </p:cBhvr>
                                      <p:to>
                                        <p:strVal val="visible"/>
                                      </p:to>
                                    </p:set>
                                    <p:animEffect transition="in" filter="blinds(horizontal)">
                                      <p:cBhvr>
                                        <p:cTn id="45" dur="500"/>
                                        <p:tgtEl>
                                          <p:spTgt spid="83976"/>
                                        </p:tgtEl>
                                      </p:cBhvr>
                                    </p:animEffect>
                                  </p:childTnLst>
                                </p:cTn>
                              </p:par>
                            </p:childTnLst>
                          </p:cTn>
                        </p:par>
                        <p:par>
                          <p:cTn id="46" fill="hold" nodeType="afterGroup">
                            <p:stCondLst>
                              <p:cond delay="500"/>
                            </p:stCondLst>
                            <p:childTnLst>
                              <p:par>
                                <p:cTn id="47" presetID="3" presetClass="entr" presetSubtype="5" fill="hold" nodeType="afterEffect">
                                  <p:stCondLst>
                                    <p:cond delay="0"/>
                                  </p:stCondLst>
                                  <p:childTnLst>
                                    <p:set>
                                      <p:cBhvr>
                                        <p:cTn id="48" dur="1" fill="hold">
                                          <p:stCondLst>
                                            <p:cond delay="0"/>
                                          </p:stCondLst>
                                        </p:cTn>
                                        <p:tgtEl>
                                          <p:spTgt spid="83971"/>
                                        </p:tgtEl>
                                        <p:attrNameLst>
                                          <p:attrName>style.visibility</p:attrName>
                                        </p:attrNameLst>
                                      </p:cBhvr>
                                      <p:to>
                                        <p:strVal val="visible"/>
                                      </p:to>
                                    </p:set>
                                    <p:animEffect transition="in" filter="blinds(vertical)">
                                      <p:cBhvr>
                                        <p:cTn id="49"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p:bldP spid="51206" grpId="0" autoUpdateAnimBg="0"/>
      <p:bldP spid="83970" grpId="0" build="p" autoUpdateAnimBg="0"/>
      <p:bldP spid="83975" grpId="0" autoUpdateAnimBg="0"/>
      <p:bldP spid="8397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0" y="-14288"/>
            <a:ext cx="9144000" cy="1554163"/>
          </a:xfrm>
          <a:prstGeom prst="rect">
            <a:avLst/>
          </a:prstGeom>
          <a:gradFill rotWithShape="1">
            <a:gsLst>
              <a:gs pos="0">
                <a:srgbClr val="C0C0C0">
                  <a:alpha val="38000"/>
                </a:srgbClr>
              </a:gs>
              <a:gs pos="50000">
                <a:srgbClr val="FFFFFF"/>
              </a:gs>
              <a:gs pos="100000">
                <a:srgbClr val="C0C0C0">
                  <a:alpha val="38000"/>
                </a:srgbClr>
              </a:gs>
            </a:gsLst>
            <a:lin ang="5400000" scaled="1"/>
          </a:gradFill>
          <a:ln w="19050">
            <a:noFill/>
            <a:miter lim="800000"/>
            <a:headEnd/>
            <a:tailEnd/>
          </a:ln>
          <a:effectLst/>
        </p:spPr>
        <p:txBody>
          <a:bodyPr anchor="ctr">
            <a:spAutoFit/>
          </a:bodyPr>
          <a:lstStyle/>
          <a:p>
            <a:pPr algn="l" eaLnBrk="1" hangingPunct="1">
              <a:defRPr/>
            </a:pPr>
            <a:r>
              <a:rPr lang="zh-CN" altLang="en-US" sz="3200">
                <a:solidFill>
                  <a:schemeClr val="accent2"/>
                </a:solidFill>
              </a:rPr>
              <a:t>例：如图所示，在均匀磁场中，半径为</a:t>
            </a:r>
            <a:r>
              <a:rPr lang="en-US" altLang="zh-CN" sz="3200" i="1">
                <a:solidFill>
                  <a:schemeClr val="accent2"/>
                </a:solidFill>
              </a:rPr>
              <a:t>R</a:t>
            </a:r>
            <a:r>
              <a:rPr lang="zh-CN" altLang="en-US" sz="3200">
                <a:solidFill>
                  <a:schemeClr val="accent2"/>
                </a:solidFill>
              </a:rPr>
              <a:t>的薄圆盘以角速度</a:t>
            </a:r>
            <a:r>
              <a:rPr lang="en-US" altLang="zh-CN" sz="3200" i="1">
                <a:solidFill>
                  <a:schemeClr val="accent2"/>
                </a:solidFill>
                <a:latin typeface="宋体" pitchFamily="2" charset="-122"/>
              </a:rPr>
              <a:t>ω</a:t>
            </a:r>
            <a:r>
              <a:rPr lang="zh-CN" altLang="en-US" sz="3200">
                <a:solidFill>
                  <a:schemeClr val="accent2"/>
                </a:solidFill>
              </a:rPr>
              <a:t>绕中心轴转动，圆盘电荷面密度为</a:t>
            </a:r>
            <a:r>
              <a:rPr lang="en-US" altLang="zh-CN" sz="3200" i="1">
                <a:solidFill>
                  <a:schemeClr val="accent2"/>
                </a:solidFill>
                <a:latin typeface="宋体" pitchFamily="2" charset="-122"/>
              </a:rPr>
              <a:t>σ</a:t>
            </a:r>
            <a:r>
              <a:rPr lang="zh-CN" altLang="en-US" sz="3200">
                <a:solidFill>
                  <a:schemeClr val="accent2"/>
                </a:solidFill>
              </a:rPr>
              <a:t>。求它的磁矩和所受的磁力矩。</a:t>
            </a:r>
          </a:p>
        </p:txBody>
      </p:sp>
      <p:sp>
        <p:nvSpPr>
          <p:cNvPr id="190467" name="Text Box 3"/>
          <p:cNvSpPr txBox="1">
            <a:spLocks noChangeArrowheads="1"/>
          </p:cNvSpPr>
          <p:nvPr/>
        </p:nvSpPr>
        <p:spPr bwMode="auto">
          <a:xfrm>
            <a:off x="228600" y="1524000"/>
            <a:ext cx="5257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解：取半径为</a:t>
            </a:r>
            <a:r>
              <a:rPr lang="en-US" altLang="zh-CN" sz="2800" i="1">
                <a:solidFill>
                  <a:schemeClr val="accent2"/>
                </a:solidFill>
              </a:rPr>
              <a:t>r</a:t>
            </a:r>
            <a:r>
              <a:rPr lang="zh-CN" altLang="en-US" sz="2800">
                <a:solidFill>
                  <a:schemeClr val="accent2"/>
                </a:solidFill>
              </a:rPr>
              <a:t>的环状面元，圆盘转动时，它相当于一个载流圆环，其电流：</a:t>
            </a:r>
          </a:p>
        </p:txBody>
      </p:sp>
      <p:graphicFrame>
        <p:nvGraphicFramePr>
          <p:cNvPr id="190468" name="Object 4"/>
          <p:cNvGraphicFramePr>
            <a:graphicFrameLocks noChangeAspect="1"/>
          </p:cNvGraphicFramePr>
          <p:nvPr/>
        </p:nvGraphicFramePr>
        <p:xfrm>
          <a:off x="647700" y="2819400"/>
          <a:ext cx="3860800" cy="889000"/>
        </p:xfrm>
        <a:graphic>
          <a:graphicData uri="http://schemas.openxmlformats.org/presentationml/2006/ole">
            <mc:AlternateContent xmlns:mc="http://schemas.openxmlformats.org/markup-compatibility/2006">
              <mc:Choice xmlns:v="urn:schemas-microsoft-com:vml" Requires="v">
                <p:oleObj name="Equation" r:id="rId3" imgW="3791070" imgH="819240" progId="Equation.3">
                  <p:embed/>
                </p:oleObj>
              </mc:Choice>
              <mc:Fallback>
                <p:oleObj name="Equation" r:id="rId3" imgW="3791070" imgH="819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2819400"/>
                        <a:ext cx="3860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69" name="Text Box 5"/>
          <p:cNvSpPr txBox="1">
            <a:spLocks noChangeArrowheads="1"/>
          </p:cNvSpPr>
          <p:nvPr/>
        </p:nvSpPr>
        <p:spPr bwMode="auto">
          <a:xfrm>
            <a:off x="304800" y="37338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磁矩：</a:t>
            </a:r>
          </a:p>
        </p:txBody>
      </p:sp>
      <p:graphicFrame>
        <p:nvGraphicFramePr>
          <p:cNvPr id="190470" name="Object 6"/>
          <p:cNvGraphicFramePr>
            <a:graphicFrameLocks noChangeAspect="1"/>
          </p:cNvGraphicFramePr>
          <p:nvPr/>
        </p:nvGraphicFramePr>
        <p:xfrm>
          <a:off x="1485900" y="3784600"/>
          <a:ext cx="3543300" cy="406400"/>
        </p:xfrm>
        <a:graphic>
          <a:graphicData uri="http://schemas.openxmlformats.org/presentationml/2006/ole">
            <mc:AlternateContent xmlns:mc="http://schemas.openxmlformats.org/markup-compatibility/2006">
              <mc:Choice xmlns:v="urn:schemas-microsoft-com:vml" Requires="v">
                <p:oleObj name="Equation" r:id="rId5" imgW="3476520" imgH="342900" progId="Equation.3">
                  <p:embed/>
                </p:oleObj>
              </mc:Choice>
              <mc:Fallback>
                <p:oleObj name="Equation" r:id="rId5" imgW="3476520" imgH="342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3784600"/>
                        <a:ext cx="3543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5257800" y="3810000"/>
            <a:ext cx="381000" cy="381000"/>
            <a:chOff x="3552" y="3456"/>
            <a:chExt cx="240" cy="240"/>
          </a:xfrm>
        </p:grpSpPr>
        <p:sp>
          <p:nvSpPr>
            <p:cNvPr id="32817" name="Oval 8"/>
            <p:cNvSpPr>
              <a:spLocks noChangeArrowheads="1"/>
            </p:cNvSpPr>
            <p:nvPr/>
          </p:nvSpPr>
          <p:spPr bwMode="auto">
            <a:xfrm>
              <a:off x="3648" y="3552"/>
              <a:ext cx="48" cy="48"/>
            </a:xfrm>
            <a:prstGeom prst="ellipse">
              <a:avLst/>
            </a:prstGeom>
            <a:solidFill>
              <a:srgbClr val="CC3300"/>
            </a:solidFill>
            <a:ln w="28575">
              <a:solidFill>
                <a:srgbClr val="CC3300"/>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2818" name="Oval 9"/>
            <p:cNvSpPr>
              <a:spLocks noChangeArrowheads="1"/>
            </p:cNvSpPr>
            <p:nvPr/>
          </p:nvSpPr>
          <p:spPr bwMode="auto">
            <a:xfrm>
              <a:off x="3552" y="3456"/>
              <a:ext cx="24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b="0"/>
            </a:p>
          </p:txBody>
        </p:sp>
      </p:grpSp>
      <p:grpSp>
        <p:nvGrpSpPr>
          <p:cNvPr id="3" name="Group 10"/>
          <p:cNvGrpSpPr>
            <a:grpSpLocks/>
          </p:cNvGrpSpPr>
          <p:nvPr/>
        </p:nvGrpSpPr>
        <p:grpSpPr bwMode="auto">
          <a:xfrm>
            <a:off x="5638800" y="1658938"/>
            <a:ext cx="3352800" cy="2501900"/>
            <a:chOff x="3552" y="1045"/>
            <a:chExt cx="2112" cy="1576"/>
          </a:xfrm>
        </p:grpSpPr>
        <p:sp>
          <p:nvSpPr>
            <p:cNvPr id="32810" name="Oval 11"/>
            <p:cNvSpPr>
              <a:spLocks noChangeArrowheads="1"/>
            </p:cNvSpPr>
            <p:nvPr/>
          </p:nvSpPr>
          <p:spPr bwMode="auto">
            <a:xfrm>
              <a:off x="3840" y="1152"/>
              <a:ext cx="1514" cy="1469"/>
            </a:xfrm>
            <a:prstGeom prst="ellipse">
              <a:avLst/>
            </a:prstGeom>
            <a:solidFill>
              <a:srgbClr val="FFFFFF"/>
            </a:solidFill>
            <a:ln w="38100">
              <a:solidFill>
                <a:schemeClr val="accent2"/>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b="0"/>
            </a:p>
          </p:txBody>
        </p:sp>
        <p:sp>
          <p:nvSpPr>
            <p:cNvPr id="32811" name="Line 12"/>
            <p:cNvSpPr>
              <a:spLocks noChangeShapeType="1"/>
            </p:cNvSpPr>
            <p:nvPr/>
          </p:nvSpPr>
          <p:spPr bwMode="auto">
            <a:xfrm>
              <a:off x="3552" y="1886"/>
              <a:ext cx="211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2" name="Line 13"/>
            <p:cNvSpPr>
              <a:spLocks noChangeShapeType="1"/>
            </p:cNvSpPr>
            <p:nvPr/>
          </p:nvSpPr>
          <p:spPr bwMode="auto">
            <a:xfrm flipV="1">
              <a:off x="4610" y="1344"/>
              <a:ext cx="478" cy="55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3" name="Text Box 14"/>
            <p:cNvSpPr txBox="1">
              <a:spLocks noChangeArrowheads="1"/>
            </p:cNvSpPr>
            <p:nvPr/>
          </p:nvSpPr>
          <p:spPr bwMode="auto">
            <a:xfrm>
              <a:off x="4704" y="12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R</a:t>
              </a:r>
            </a:p>
          </p:txBody>
        </p:sp>
        <p:sp>
          <p:nvSpPr>
            <p:cNvPr id="32814" name="Arc 15"/>
            <p:cNvSpPr>
              <a:spLocks/>
            </p:cNvSpPr>
            <p:nvPr/>
          </p:nvSpPr>
          <p:spPr bwMode="auto">
            <a:xfrm rot="2857580" flipH="1">
              <a:off x="4788" y="1104"/>
              <a:ext cx="278" cy="1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C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15" name="Text Box 16"/>
            <p:cNvSpPr txBox="1">
              <a:spLocks noChangeArrowheads="1"/>
            </p:cNvSpPr>
            <p:nvPr/>
          </p:nvSpPr>
          <p:spPr bwMode="auto">
            <a:xfrm>
              <a:off x="5000" y="1063"/>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rgbClr val="CC3300"/>
                  </a:solidFill>
                  <a:latin typeface="宋体" pitchFamily="2" charset="-122"/>
                </a:rPr>
                <a:t>ω</a:t>
              </a:r>
            </a:p>
          </p:txBody>
        </p:sp>
        <p:graphicFrame>
          <p:nvGraphicFramePr>
            <p:cNvPr id="32816" name="Object 17"/>
            <p:cNvGraphicFramePr>
              <a:graphicFrameLocks noChangeAspect="1"/>
            </p:cNvGraphicFramePr>
            <p:nvPr/>
          </p:nvGraphicFramePr>
          <p:xfrm>
            <a:off x="5425" y="1647"/>
            <a:ext cx="165" cy="199"/>
          </p:xfrm>
          <a:graphic>
            <a:graphicData uri="http://schemas.openxmlformats.org/presentationml/2006/ole">
              <mc:AlternateContent xmlns:mc="http://schemas.openxmlformats.org/markup-compatibility/2006">
                <mc:Choice xmlns:v="urn:schemas-microsoft-com:vml" Requires="v">
                  <p:oleObj name="Equation" r:id="rId7" imgW="247590" imgH="314325" progId="Equation.3">
                    <p:embed/>
                  </p:oleObj>
                </mc:Choice>
                <mc:Fallback>
                  <p:oleObj name="Equation" r:id="rId7" imgW="247590" imgH="314325"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5" y="1647"/>
                          <a:ext cx="16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0482" name="Text Box 18"/>
          <p:cNvSpPr txBox="1">
            <a:spLocks noChangeArrowheads="1"/>
          </p:cNvSpPr>
          <p:nvPr/>
        </p:nvSpPr>
        <p:spPr bwMode="auto">
          <a:xfrm>
            <a:off x="609600" y="5562600"/>
            <a:ext cx="126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大小：</a:t>
            </a:r>
          </a:p>
        </p:txBody>
      </p:sp>
      <p:sp>
        <p:nvSpPr>
          <p:cNvPr id="190483" name="Text Box 19"/>
          <p:cNvSpPr txBox="1">
            <a:spLocks noChangeArrowheads="1"/>
          </p:cNvSpPr>
          <p:nvPr/>
        </p:nvSpPr>
        <p:spPr bwMode="auto">
          <a:xfrm>
            <a:off x="304800" y="44196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圆盘磁矩：</a:t>
            </a:r>
          </a:p>
        </p:txBody>
      </p:sp>
      <p:graphicFrame>
        <p:nvGraphicFramePr>
          <p:cNvPr id="190484" name="Object 20"/>
          <p:cNvGraphicFramePr>
            <a:graphicFrameLocks noChangeAspect="1"/>
          </p:cNvGraphicFramePr>
          <p:nvPr/>
        </p:nvGraphicFramePr>
        <p:xfrm>
          <a:off x="2362200" y="4191000"/>
          <a:ext cx="5130800" cy="927100"/>
        </p:xfrm>
        <a:graphic>
          <a:graphicData uri="http://schemas.openxmlformats.org/presentationml/2006/ole">
            <mc:AlternateContent xmlns:mc="http://schemas.openxmlformats.org/markup-compatibility/2006">
              <mc:Choice xmlns:v="urn:schemas-microsoft-com:vml" Requires="v">
                <p:oleObj name="Equation" r:id="rId9" imgW="5067360" imgH="857250" progId="Equation.3">
                  <p:embed/>
                </p:oleObj>
              </mc:Choice>
              <mc:Fallback>
                <p:oleObj name="Equation" r:id="rId9" imgW="5067360" imgH="85725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191000"/>
                        <a:ext cx="5130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a:grpSpLocks/>
          </p:cNvGrpSpPr>
          <p:nvPr/>
        </p:nvGrpSpPr>
        <p:grpSpPr bwMode="auto">
          <a:xfrm>
            <a:off x="7848600" y="4419600"/>
            <a:ext cx="381000" cy="381000"/>
            <a:chOff x="3552" y="3456"/>
            <a:chExt cx="240" cy="240"/>
          </a:xfrm>
        </p:grpSpPr>
        <p:sp>
          <p:nvSpPr>
            <p:cNvPr id="32808" name="Oval 22"/>
            <p:cNvSpPr>
              <a:spLocks noChangeArrowheads="1"/>
            </p:cNvSpPr>
            <p:nvPr/>
          </p:nvSpPr>
          <p:spPr bwMode="auto">
            <a:xfrm>
              <a:off x="3648" y="3552"/>
              <a:ext cx="48" cy="48"/>
            </a:xfrm>
            <a:prstGeom prst="ellipse">
              <a:avLst/>
            </a:prstGeom>
            <a:solidFill>
              <a:srgbClr val="CC3300"/>
            </a:solidFill>
            <a:ln w="28575">
              <a:solidFill>
                <a:srgbClr val="CC3300"/>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2809" name="Oval 23"/>
            <p:cNvSpPr>
              <a:spLocks noChangeArrowheads="1"/>
            </p:cNvSpPr>
            <p:nvPr/>
          </p:nvSpPr>
          <p:spPr bwMode="auto">
            <a:xfrm>
              <a:off x="3552" y="3456"/>
              <a:ext cx="24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b="0"/>
            </a:p>
          </p:txBody>
        </p:sp>
      </p:grpSp>
      <p:graphicFrame>
        <p:nvGraphicFramePr>
          <p:cNvPr id="190488" name="Object 24"/>
          <p:cNvGraphicFramePr>
            <a:graphicFrameLocks noChangeAspect="1"/>
          </p:cNvGraphicFramePr>
          <p:nvPr/>
        </p:nvGraphicFramePr>
        <p:xfrm>
          <a:off x="1676400" y="5334000"/>
          <a:ext cx="4902200" cy="927100"/>
        </p:xfrm>
        <a:graphic>
          <a:graphicData uri="http://schemas.openxmlformats.org/presentationml/2006/ole">
            <mc:AlternateContent xmlns:mc="http://schemas.openxmlformats.org/markup-compatibility/2006">
              <mc:Choice xmlns:v="urn:schemas-microsoft-com:vml" Requires="v">
                <p:oleObj name="Equation" r:id="rId11" imgW="4838670" imgH="857250" progId="Equation.3">
                  <p:embed/>
                </p:oleObj>
              </mc:Choice>
              <mc:Fallback>
                <p:oleObj name="Equation" r:id="rId11" imgW="4838670" imgH="85725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334000"/>
                        <a:ext cx="49022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9" name="Text Box 25"/>
          <p:cNvSpPr txBox="1">
            <a:spLocks noChangeArrowheads="1"/>
          </p:cNvSpPr>
          <p:nvPr/>
        </p:nvSpPr>
        <p:spPr bwMode="auto">
          <a:xfrm>
            <a:off x="609600" y="6019800"/>
            <a:ext cx="197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方向：向上</a:t>
            </a:r>
          </a:p>
        </p:txBody>
      </p:sp>
      <p:grpSp>
        <p:nvGrpSpPr>
          <p:cNvPr id="5" name="Group 26"/>
          <p:cNvGrpSpPr>
            <a:grpSpLocks/>
          </p:cNvGrpSpPr>
          <p:nvPr/>
        </p:nvGrpSpPr>
        <p:grpSpPr bwMode="auto">
          <a:xfrm>
            <a:off x="7151688" y="4953000"/>
            <a:ext cx="1839912" cy="1600200"/>
            <a:chOff x="4320" y="3216"/>
            <a:chExt cx="1159" cy="1008"/>
          </a:xfrm>
        </p:grpSpPr>
        <p:sp>
          <p:nvSpPr>
            <p:cNvPr id="32801" name="Oval 27"/>
            <p:cNvSpPr>
              <a:spLocks noChangeArrowheads="1"/>
            </p:cNvSpPr>
            <p:nvPr/>
          </p:nvSpPr>
          <p:spPr bwMode="auto">
            <a:xfrm>
              <a:off x="4560" y="3888"/>
              <a:ext cx="96" cy="96"/>
            </a:xfrm>
            <a:prstGeom prst="ellipse">
              <a:avLst/>
            </a:prstGeom>
            <a:solidFill>
              <a:srgbClr val="CC3300"/>
            </a:solidFill>
            <a:ln w="19050">
              <a:solidFill>
                <a:srgbClr val="CC3300"/>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2802" name="Oval 28"/>
            <p:cNvSpPr>
              <a:spLocks noChangeArrowheads="1"/>
            </p:cNvSpPr>
            <p:nvPr/>
          </p:nvSpPr>
          <p:spPr bwMode="auto">
            <a:xfrm>
              <a:off x="4320" y="3648"/>
              <a:ext cx="576" cy="57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2803" name="Line 29"/>
            <p:cNvSpPr>
              <a:spLocks noChangeShapeType="1"/>
            </p:cNvSpPr>
            <p:nvPr/>
          </p:nvSpPr>
          <p:spPr bwMode="auto">
            <a:xfrm>
              <a:off x="4608" y="3936"/>
              <a:ext cx="68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4" name="Line 30"/>
            <p:cNvSpPr>
              <a:spLocks noChangeShapeType="1"/>
            </p:cNvSpPr>
            <p:nvPr/>
          </p:nvSpPr>
          <p:spPr bwMode="auto">
            <a:xfrm flipV="1">
              <a:off x="4608" y="3360"/>
              <a:ext cx="0" cy="57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805" name="Object 31"/>
            <p:cNvGraphicFramePr>
              <a:graphicFrameLocks noChangeAspect="1"/>
            </p:cNvGraphicFramePr>
            <p:nvPr/>
          </p:nvGraphicFramePr>
          <p:xfrm>
            <a:off x="4320" y="3888"/>
            <a:ext cx="215" cy="199"/>
          </p:xfrm>
          <a:graphic>
            <a:graphicData uri="http://schemas.openxmlformats.org/presentationml/2006/ole">
              <mc:AlternateContent xmlns:mc="http://schemas.openxmlformats.org/markup-compatibility/2006">
                <mc:Choice xmlns:v="urn:schemas-microsoft-com:vml" Requires="v">
                  <p:oleObj name="Equation" r:id="rId13" imgW="276210" imgH="247740" progId="Equation.3">
                    <p:embed/>
                  </p:oleObj>
                </mc:Choice>
                <mc:Fallback>
                  <p:oleObj name="Equation" r:id="rId13" imgW="276210" imgH="24774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0" y="3888"/>
                          <a:ext cx="21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6" name="Object 32"/>
            <p:cNvGraphicFramePr>
              <a:graphicFrameLocks noChangeAspect="1"/>
            </p:cNvGraphicFramePr>
            <p:nvPr/>
          </p:nvGraphicFramePr>
          <p:xfrm>
            <a:off x="5280" y="3792"/>
            <a:ext cx="199" cy="239"/>
          </p:xfrm>
          <a:graphic>
            <a:graphicData uri="http://schemas.openxmlformats.org/presentationml/2006/ole">
              <mc:AlternateContent xmlns:mc="http://schemas.openxmlformats.org/markup-compatibility/2006">
                <mc:Choice xmlns:v="urn:schemas-microsoft-com:vml" Requires="v">
                  <p:oleObj name="Equation" r:id="rId15" imgW="247590" imgH="314325" progId="Equation.3">
                    <p:embed/>
                  </p:oleObj>
                </mc:Choice>
                <mc:Fallback>
                  <p:oleObj name="Equation" r:id="rId15" imgW="247590" imgH="314325"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0" y="3792"/>
                          <a:ext cx="1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7" name="Object 33"/>
            <p:cNvGraphicFramePr>
              <a:graphicFrameLocks noChangeAspect="1"/>
            </p:cNvGraphicFramePr>
            <p:nvPr/>
          </p:nvGraphicFramePr>
          <p:xfrm>
            <a:off x="4656" y="3216"/>
            <a:ext cx="271" cy="238"/>
          </p:xfrm>
          <a:graphic>
            <a:graphicData uri="http://schemas.openxmlformats.org/presentationml/2006/ole">
              <mc:AlternateContent xmlns:mc="http://schemas.openxmlformats.org/markup-compatibility/2006">
                <mc:Choice xmlns:v="urn:schemas-microsoft-com:vml" Requires="v">
                  <p:oleObj name="Equation" r:id="rId17" imgW="362070" imgH="314325" progId="Equation.3">
                    <p:embed/>
                  </p:oleObj>
                </mc:Choice>
                <mc:Fallback>
                  <p:oleObj name="Equation" r:id="rId17" imgW="362070" imgH="314325"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 y="3216"/>
                          <a:ext cx="27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0498" name="Object 34"/>
          <p:cNvGraphicFramePr>
            <a:graphicFrameLocks noChangeAspect="1"/>
          </p:cNvGraphicFramePr>
          <p:nvPr/>
        </p:nvGraphicFramePr>
        <p:xfrm>
          <a:off x="2590800" y="5029200"/>
          <a:ext cx="1981200" cy="588963"/>
        </p:xfrm>
        <a:graphic>
          <a:graphicData uri="http://schemas.openxmlformats.org/presentationml/2006/ole">
            <mc:AlternateContent xmlns:mc="http://schemas.openxmlformats.org/markup-compatibility/2006">
              <mc:Choice xmlns:v="urn:schemas-microsoft-com:vml" Requires="v">
                <p:oleObj name="Equation" r:id="rId19" imgW="657180" imgH="152310" progId="Equation.3">
                  <p:embed/>
                </p:oleObj>
              </mc:Choice>
              <mc:Fallback>
                <p:oleObj name="Equation" r:id="rId19" imgW="657180" imgH="152310"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90800" y="5029200"/>
                        <a:ext cx="19812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99" name="Text Box 35"/>
          <p:cNvSpPr txBox="1">
            <a:spLocks noChangeArrowheads="1"/>
          </p:cNvSpPr>
          <p:nvPr/>
        </p:nvSpPr>
        <p:spPr bwMode="auto">
          <a:xfrm>
            <a:off x="457200" y="5029200"/>
            <a:ext cx="197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受的力矩：</a:t>
            </a:r>
          </a:p>
        </p:txBody>
      </p:sp>
      <p:grpSp>
        <p:nvGrpSpPr>
          <p:cNvPr id="6" name="Group 36"/>
          <p:cNvGrpSpPr>
            <a:grpSpLocks/>
          </p:cNvGrpSpPr>
          <p:nvPr/>
        </p:nvGrpSpPr>
        <p:grpSpPr bwMode="auto">
          <a:xfrm>
            <a:off x="6623050" y="2095500"/>
            <a:ext cx="1454150" cy="1866900"/>
            <a:chOff x="4172" y="1320"/>
            <a:chExt cx="916" cy="1176"/>
          </a:xfrm>
        </p:grpSpPr>
        <p:grpSp>
          <p:nvGrpSpPr>
            <p:cNvPr id="32790" name="Group 37"/>
            <p:cNvGrpSpPr>
              <a:grpSpLocks/>
            </p:cNvGrpSpPr>
            <p:nvPr/>
          </p:nvGrpSpPr>
          <p:grpSpPr bwMode="auto">
            <a:xfrm>
              <a:off x="4172" y="1320"/>
              <a:ext cx="916" cy="1176"/>
              <a:chOff x="4150" y="1330"/>
              <a:chExt cx="916" cy="1176"/>
            </a:xfrm>
          </p:grpSpPr>
          <p:sp>
            <p:nvSpPr>
              <p:cNvPr id="32792" name="Oval 38"/>
              <p:cNvSpPr>
                <a:spLocks noChangeArrowheads="1"/>
              </p:cNvSpPr>
              <p:nvPr/>
            </p:nvSpPr>
            <p:spPr bwMode="auto">
              <a:xfrm>
                <a:off x="4150" y="1489"/>
                <a:ext cx="916" cy="833"/>
              </a:xfrm>
              <a:prstGeom prst="ellipse">
                <a:avLst/>
              </a:prstGeom>
              <a:solidFill>
                <a:srgbClr val="FFFFFF"/>
              </a:solidFill>
              <a:ln w="38100">
                <a:solidFill>
                  <a:srgbClr val="009900"/>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2793" name="Oval 39"/>
              <p:cNvSpPr>
                <a:spLocks noChangeArrowheads="1"/>
              </p:cNvSpPr>
              <p:nvPr/>
            </p:nvSpPr>
            <p:spPr bwMode="auto">
              <a:xfrm>
                <a:off x="4229" y="1568"/>
                <a:ext cx="758" cy="675"/>
              </a:xfrm>
              <a:prstGeom prst="ellipse">
                <a:avLst/>
              </a:prstGeom>
              <a:solidFill>
                <a:srgbClr val="FFFFFF"/>
              </a:solidFill>
              <a:ln w="38100">
                <a:solidFill>
                  <a:srgbClr val="009900"/>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2794" name="Line 40"/>
              <p:cNvSpPr>
                <a:spLocks noChangeShapeType="1"/>
              </p:cNvSpPr>
              <p:nvPr/>
            </p:nvSpPr>
            <p:spPr bwMode="auto">
              <a:xfrm>
                <a:off x="4588" y="1886"/>
                <a:ext cx="279" cy="27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5" name="Line 41"/>
              <p:cNvSpPr>
                <a:spLocks noChangeShapeType="1"/>
              </p:cNvSpPr>
              <p:nvPr/>
            </p:nvSpPr>
            <p:spPr bwMode="auto">
              <a:xfrm>
                <a:off x="4588" y="2164"/>
                <a:ext cx="0" cy="79"/>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6" name="Line 42"/>
              <p:cNvSpPr>
                <a:spLocks noChangeShapeType="1"/>
              </p:cNvSpPr>
              <p:nvPr/>
            </p:nvSpPr>
            <p:spPr bwMode="auto">
              <a:xfrm flipV="1">
                <a:off x="4588" y="2322"/>
                <a:ext cx="0" cy="8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7" name="Line 43"/>
              <p:cNvSpPr>
                <a:spLocks noChangeShapeType="1"/>
              </p:cNvSpPr>
              <p:nvPr/>
            </p:nvSpPr>
            <p:spPr bwMode="auto">
              <a:xfrm>
                <a:off x="4588" y="1489"/>
                <a:ext cx="0" cy="79"/>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Text Box 44"/>
              <p:cNvSpPr txBox="1">
                <a:spLocks noChangeArrowheads="1"/>
              </p:cNvSpPr>
              <p:nvPr/>
            </p:nvSpPr>
            <p:spPr bwMode="auto">
              <a:xfrm>
                <a:off x="4736" y="1861"/>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r</a:t>
                </a:r>
                <a:endParaRPr lang="en-US" altLang="zh-CN" sz="2400" b="0" i="1">
                  <a:solidFill>
                    <a:schemeClr val="accent2"/>
                  </a:solidFill>
                </a:endParaRPr>
              </a:p>
            </p:txBody>
          </p:sp>
          <p:sp>
            <p:nvSpPr>
              <p:cNvPr id="32799" name="Text Box 45"/>
              <p:cNvSpPr txBox="1">
                <a:spLocks noChangeArrowheads="1"/>
              </p:cNvSpPr>
              <p:nvPr/>
            </p:nvSpPr>
            <p:spPr bwMode="auto">
              <a:xfrm>
                <a:off x="4556" y="221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dr</a:t>
                </a:r>
              </a:p>
            </p:txBody>
          </p:sp>
          <p:graphicFrame>
            <p:nvGraphicFramePr>
              <p:cNvPr id="32800" name="Object 46"/>
              <p:cNvGraphicFramePr>
                <a:graphicFrameLocks noChangeAspect="1"/>
              </p:cNvGraphicFramePr>
              <p:nvPr/>
            </p:nvGraphicFramePr>
            <p:xfrm>
              <a:off x="4326" y="1330"/>
              <a:ext cx="271" cy="172"/>
            </p:xfrm>
            <a:graphic>
              <a:graphicData uri="http://schemas.openxmlformats.org/presentationml/2006/ole">
                <mc:AlternateContent xmlns:mc="http://schemas.openxmlformats.org/markup-compatibility/2006">
                  <mc:Choice xmlns:v="urn:schemas-microsoft-com:vml" Requires="v">
                    <p:oleObj name="Equation" r:id="rId21" imgW="457110" imgH="266610" progId="Equation.3">
                      <p:embed/>
                    </p:oleObj>
                  </mc:Choice>
                  <mc:Fallback>
                    <p:oleObj name="Equation" r:id="rId21" imgW="457110" imgH="26661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26" y="1330"/>
                            <a:ext cx="271"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791" name="Line 47"/>
            <p:cNvSpPr>
              <a:spLocks noChangeShapeType="1"/>
            </p:cNvSpPr>
            <p:nvPr/>
          </p:nvSpPr>
          <p:spPr bwMode="auto">
            <a:xfrm flipH="1">
              <a:off x="4608" y="1344"/>
              <a:ext cx="480" cy="576"/>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0512" name="AutoShape 48">
            <a:hlinkClick r:id="rId23" action="ppaction://hlinkpres?slideindex=1&amp;slidetitle="/>
          </p:cNvPr>
          <p:cNvSpPr>
            <a:spLocks noChangeArrowheads="1"/>
          </p:cNvSpPr>
          <p:nvPr/>
        </p:nvSpPr>
        <p:spPr bwMode="auto">
          <a:xfrm>
            <a:off x="8350250" y="6327775"/>
            <a:ext cx="685800" cy="485775"/>
          </a:xfrm>
          <a:prstGeom prst="leftArrow">
            <a:avLst>
              <a:gd name="adj1" fmla="val 50000"/>
              <a:gd name="adj2" fmla="val 35294"/>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90466"/>
                                        </p:tgtEl>
                                        <p:attrNameLst>
                                          <p:attrName>style.visibility</p:attrName>
                                        </p:attrNameLst>
                                      </p:cBhvr>
                                      <p:to>
                                        <p:strVal val="visible"/>
                                      </p:to>
                                    </p:set>
                                    <p:animEffect transition="in" filter="blinds(horizontal)">
                                      <p:cBhvr>
                                        <p:cTn id="7" dur="500"/>
                                        <p:tgtEl>
                                          <p:spTgt spid="190466"/>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67"/>
                                        </p:tgtEl>
                                        <p:attrNameLst>
                                          <p:attrName>style.visibility</p:attrName>
                                        </p:attrNameLst>
                                      </p:cBhvr>
                                      <p:to>
                                        <p:strVal val="visible"/>
                                      </p:to>
                                    </p:set>
                                    <p:animEffect transition="in" filter="wipe(left)">
                                      <p:cBhvr>
                                        <p:cTn id="17" dur="500"/>
                                        <p:tgtEl>
                                          <p:spTgt spid="190467"/>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90468"/>
                                        </p:tgtEl>
                                        <p:attrNameLst>
                                          <p:attrName>style.visibility</p:attrName>
                                        </p:attrNameLst>
                                      </p:cBhvr>
                                      <p:to>
                                        <p:strVal val="visible"/>
                                      </p:to>
                                    </p:set>
                                    <p:animEffect transition="in" filter="wipe(left)">
                                      <p:cBhvr>
                                        <p:cTn id="26" dur="500"/>
                                        <p:tgtEl>
                                          <p:spTgt spid="1904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0469"/>
                                        </p:tgtEl>
                                        <p:attrNameLst>
                                          <p:attrName>style.visibility</p:attrName>
                                        </p:attrNameLst>
                                      </p:cBhvr>
                                      <p:to>
                                        <p:strVal val="visible"/>
                                      </p:to>
                                    </p:set>
                                    <p:animEffect transition="in" filter="wipe(left)">
                                      <p:cBhvr>
                                        <p:cTn id="31" dur="500"/>
                                        <p:tgtEl>
                                          <p:spTgt spid="19046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90470"/>
                                        </p:tgtEl>
                                        <p:attrNameLst>
                                          <p:attrName>style.visibility</p:attrName>
                                        </p:attrNameLst>
                                      </p:cBhvr>
                                      <p:to>
                                        <p:strVal val="visible"/>
                                      </p:to>
                                    </p:set>
                                    <p:animEffect transition="in" filter="wipe(left)">
                                      <p:cBhvr>
                                        <p:cTn id="36" dur="500"/>
                                        <p:tgtEl>
                                          <p:spTgt spid="190470"/>
                                        </p:tgtEl>
                                      </p:cBhvr>
                                    </p:animEffect>
                                  </p:childTnLst>
                                </p:cTn>
                              </p:par>
                            </p:childTnLst>
                          </p:cTn>
                        </p:par>
                        <p:par>
                          <p:cTn id="37" fill="hold" nodeType="afterGroup">
                            <p:stCondLst>
                              <p:cond delay="500"/>
                            </p:stCondLst>
                            <p:childTnLst>
                              <p:par>
                                <p:cTn id="38" presetID="23" presetClass="entr" presetSubtype="16"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0483"/>
                                        </p:tgtEl>
                                        <p:attrNameLst>
                                          <p:attrName>style.visibility</p:attrName>
                                        </p:attrNameLst>
                                      </p:cBhvr>
                                      <p:to>
                                        <p:strVal val="visible"/>
                                      </p:to>
                                    </p:set>
                                    <p:animEffect transition="in" filter="wipe(left)">
                                      <p:cBhvr>
                                        <p:cTn id="46" dur="500"/>
                                        <p:tgtEl>
                                          <p:spTgt spid="1904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90484"/>
                                        </p:tgtEl>
                                        <p:attrNameLst>
                                          <p:attrName>style.visibility</p:attrName>
                                        </p:attrNameLst>
                                      </p:cBhvr>
                                      <p:to>
                                        <p:strVal val="visible"/>
                                      </p:to>
                                    </p:set>
                                    <p:animEffect transition="in" filter="wipe(left)">
                                      <p:cBhvr>
                                        <p:cTn id="51" dur="500"/>
                                        <p:tgtEl>
                                          <p:spTgt spid="19048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0499"/>
                                        </p:tgtEl>
                                        <p:attrNameLst>
                                          <p:attrName>style.visibility</p:attrName>
                                        </p:attrNameLst>
                                      </p:cBhvr>
                                      <p:to>
                                        <p:strVal val="visible"/>
                                      </p:to>
                                    </p:set>
                                    <p:animEffect transition="in" filter="blinds(horizontal)">
                                      <p:cBhvr>
                                        <p:cTn id="61" dur="500"/>
                                        <p:tgtEl>
                                          <p:spTgt spid="190499"/>
                                        </p:tgtEl>
                                      </p:cBhvr>
                                    </p:animEffect>
                                  </p:childTnLst>
                                </p:cTn>
                              </p:par>
                            </p:childTnLst>
                          </p:cTn>
                        </p:par>
                        <p:par>
                          <p:cTn id="62" fill="hold" nodeType="afterGroup">
                            <p:stCondLst>
                              <p:cond delay="500"/>
                            </p:stCondLst>
                            <p:childTnLst>
                              <p:par>
                                <p:cTn id="63" presetID="3" presetClass="entr" presetSubtype="10" fill="hold" nodeType="afterEffect">
                                  <p:stCondLst>
                                    <p:cond delay="0"/>
                                  </p:stCondLst>
                                  <p:childTnLst>
                                    <p:set>
                                      <p:cBhvr>
                                        <p:cTn id="64" dur="1" fill="hold">
                                          <p:stCondLst>
                                            <p:cond delay="0"/>
                                          </p:stCondLst>
                                        </p:cTn>
                                        <p:tgtEl>
                                          <p:spTgt spid="190498"/>
                                        </p:tgtEl>
                                        <p:attrNameLst>
                                          <p:attrName>style.visibility</p:attrName>
                                        </p:attrNameLst>
                                      </p:cBhvr>
                                      <p:to>
                                        <p:strVal val="visible"/>
                                      </p:to>
                                    </p:set>
                                    <p:animEffect transition="in" filter="blinds(horizontal)">
                                      <p:cBhvr>
                                        <p:cTn id="65" dur="500"/>
                                        <p:tgtEl>
                                          <p:spTgt spid="19049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0482"/>
                                        </p:tgtEl>
                                        <p:attrNameLst>
                                          <p:attrName>style.visibility</p:attrName>
                                        </p:attrNameLst>
                                      </p:cBhvr>
                                      <p:to>
                                        <p:strVal val="visible"/>
                                      </p:to>
                                    </p:set>
                                    <p:animEffect transition="in" filter="wipe(left)">
                                      <p:cBhvr>
                                        <p:cTn id="70" dur="500"/>
                                        <p:tgtEl>
                                          <p:spTgt spid="19048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90488"/>
                                        </p:tgtEl>
                                        <p:attrNameLst>
                                          <p:attrName>style.visibility</p:attrName>
                                        </p:attrNameLst>
                                      </p:cBhvr>
                                      <p:to>
                                        <p:strVal val="visible"/>
                                      </p:to>
                                    </p:set>
                                    <p:animEffect transition="in" filter="wipe(left)">
                                      <p:cBhvr>
                                        <p:cTn id="75" dur="500"/>
                                        <p:tgtEl>
                                          <p:spTgt spid="19048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90489"/>
                                        </p:tgtEl>
                                        <p:attrNameLst>
                                          <p:attrName>style.visibility</p:attrName>
                                        </p:attrNameLst>
                                      </p:cBhvr>
                                      <p:to>
                                        <p:strVal val="visible"/>
                                      </p:to>
                                    </p:set>
                                    <p:animEffect transition="in" filter="wipe(left)">
                                      <p:cBhvr>
                                        <p:cTn id="80" dur="500"/>
                                        <p:tgtEl>
                                          <p:spTgt spid="190489"/>
                                        </p:tgtEl>
                                      </p:cBhvr>
                                    </p:animEffect>
                                  </p:childTnLst>
                                </p:cTn>
                              </p:par>
                            </p:childTnLst>
                          </p:cTn>
                        </p:par>
                        <p:par>
                          <p:cTn id="81" fill="hold" nodeType="afterGroup">
                            <p:stCondLst>
                              <p:cond delay="500"/>
                            </p:stCondLst>
                            <p:childTnLst>
                              <p:par>
                                <p:cTn id="82" presetID="2" presetClass="entr" presetSubtype="2"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additive="base">
                                        <p:cTn id="84" dur="500" fill="hold"/>
                                        <p:tgtEl>
                                          <p:spTgt spid="5"/>
                                        </p:tgtEl>
                                        <p:attrNameLst>
                                          <p:attrName>ppt_x</p:attrName>
                                        </p:attrNameLst>
                                      </p:cBhvr>
                                      <p:tavLst>
                                        <p:tav tm="0">
                                          <p:val>
                                            <p:strVal val="1+#ppt_w/2"/>
                                          </p:val>
                                        </p:tav>
                                        <p:tav tm="100000">
                                          <p:val>
                                            <p:strVal val="#ppt_x"/>
                                          </p:val>
                                        </p:tav>
                                      </p:tavLst>
                                    </p:anim>
                                    <p:anim calcmode="lin" valueType="num">
                                      <p:cBhvr additive="base">
                                        <p:cTn id="85" dur="500" fill="hold"/>
                                        <p:tgtEl>
                                          <p:spTgt spid="5"/>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1000"/>
                            </p:stCondLst>
                            <p:childTnLst>
                              <p:par>
                                <p:cTn id="87" presetID="22" presetClass="entr" presetSubtype="2" fill="hold" grpId="0" nodeType="afterEffect">
                                  <p:stCondLst>
                                    <p:cond delay="0"/>
                                  </p:stCondLst>
                                  <p:childTnLst>
                                    <p:set>
                                      <p:cBhvr>
                                        <p:cTn id="88" dur="1" fill="hold">
                                          <p:stCondLst>
                                            <p:cond delay="0"/>
                                          </p:stCondLst>
                                        </p:cTn>
                                        <p:tgtEl>
                                          <p:spTgt spid="190512"/>
                                        </p:tgtEl>
                                        <p:attrNameLst>
                                          <p:attrName>style.visibility</p:attrName>
                                        </p:attrNameLst>
                                      </p:cBhvr>
                                      <p:to>
                                        <p:strVal val="visible"/>
                                      </p:to>
                                    </p:set>
                                    <p:animEffect transition="in" filter="wipe(right)">
                                      <p:cBhvr>
                                        <p:cTn id="89" dur="500"/>
                                        <p:tgtEl>
                                          <p:spTgt spid="190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utoUpdateAnimBg="0"/>
      <p:bldP spid="190469" grpId="0" autoUpdateAnimBg="0"/>
      <p:bldP spid="190482" grpId="0" autoUpdateAnimBg="0"/>
      <p:bldP spid="190483" grpId="0" autoUpdateAnimBg="0"/>
      <p:bldP spid="190489" grpId="0" autoUpdateAnimBg="0"/>
      <p:bldP spid="190499" grpId="0" autoUpdateAnimBg="0"/>
      <p:bldP spid="1905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19600" y="228600"/>
            <a:ext cx="4343400" cy="2743200"/>
            <a:chOff x="2544" y="672"/>
            <a:chExt cx="2448" cy="1728"/>
          </a:xfrm>
        </p:grpSpPr>
        <p:sp>
          <p:nvSpPr>
            <p:cNvPr id="5168" name="Rectangle 3"/>
            <p:cNvSpPr>
              <a:spLocks noChangeArrowheads="1"/>
            </p:cNvSpPr>
            <p:nvPr/>
          </p:nvSpPr>
          <p:spPr bwMode="auto">
            <a:xfrm>
              <a:off x="2544" y="672"/>
              <a:ext cx="2448" cy="172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69" name="Freeform 4"/>
            <p:cNvSpPr>
              <a:spLocks/>
            </p:cNvSpPr>
            <p:nvPr/>
          </p:nvSpPr>
          <p:spPr bwMode="auto">
            <a:xfrm>
              <a:off x="2992" y="768"/>
              <a:ext cx="1664" cy="539"/>
            </a:xfrm>
            <a:custGeom>
              <a:avLst/>
              <a:gdLst>
                <a:gd name="T0" fmla="*/ 0 w 1664"/>
                <a:gd name="T1" fmla="*/ 0 h 539"/>
                <a:gd name="T2" fmla="*/ 317 w 1664"/>
                <a:gd name="T3" fmla="*/ 242 h 539"/>
                <a:gd name="T4" fmla="*/ 1052 w 1664"/>
                <a:gd name="T5" fmla="*/ 470 h 539"/>
                <a:gd name="T6" fmla="*/ 1664 w 1664"/>
                <a:gd name="T7" fmla="*/ 539 h 539"/>
                <a:gd name="T8" fmla="*/ 0 60000 65536"/>
                <a:gd name="T9" fmla="*/ 0 60000 65536"/>
                <a:gd name="T10" fmla="*/ 0 60000 65536"/>
                <a:gd name="T11" fmla="*/ 0 60000 65536"/>
                <a:gd name="T12" fmla="*/ 0 w 1664"/>
                <a:gd name="T13" fmla="*/ 0 h 539"/>
                <a:gd name="T14" fmla="*/ 1664 w 1664"/>
                <a:gd name="T15" fmla="*/ 539 h 539"/>
              </a:gdLst>
              <a:ahLst/>
              <a:cxnLst>
                <a:cxn ang="T8">
                  <a:pos x="T0" y="T1"/>
                </a:cxn>
                <a:cxn ang="T9">
                  <a:pos x="T2" y="T3"/>
                </a:cxn>
                <a:cxn ang="T10">
                  <a:pos x="T4" y="T5"/>
                </a:cxn>
                <a:cxn ang="T11">
                  <a:pos x="T6" y="T7"/>
                </a:cxn>
              </a:cxnLst>
              <a:rect l="T12" t="T13" r="T14" b="T15"/>
              <a:pathLst>
                <a:path w="1664" h="539">
                  <a:moveTo>
                    <a:pt x="0" y="0"/>
                  </a:moveTo>
                  <a:cubicBezTo>
                    <a:pt x="53" y="42"/>
                    <a:pt x="142" y="164"/>
                    <a:pt x="317" y="242"/>
                  </a:cubicBezTo>
                  <a:cubicBezTo>
                    <a:pt x="492" y="320"/>
                    <a:pt x="828" y="421"/>
                    <a:pt x="1052" y="470"/>
                  </a:cubicBezTo>
                  <a:cubicBezTo>
                    <a:pt x="1276" y="519"/>
                    <a:pt x="1536" y="525"/>
                    <a:pt x="1664" y="539"/>
                  </a:cubicBezTo>
                </a:path>
              </a:pathLst>
            </a:custGeom>
            <a:noFill/>
            <a:ln w="38100">
              <a:solidFill>
                <a:srgbClr val="3333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0" name="Line 5"/>
            <p:cNvSpPr>
              <a:spLocks noChangeShapeType="1"/>
            </p:cNvSpPr>
            <p:nvPr/>
          </p:nvSpPr>
          <p:spPr bwMode="auto">
            <a:xfrm>
              <a:off x="2784" y="1472"/>
              <a:ext cx="1872" cy="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1" name="Freeform 6"/>
            <p:cNvSpPr>
              <a:spLocks/>
            </p:cNvSpPr>
            <p:nvPr/>
          </p:nvSpPr>
          <p:spPr bwMode="auto">
            <a:xfrm>
              <a:off x="3008" y="1638"/>
              <a:ext cx="1648" cy="490"/>
            </a:xfrm>
            <a:custGeom>
              <a:avLst/>
              <a:gdLst>
                <a:gd name="T0" fmla="*/ 0 w 1648"/>
                <a:gd name="T1" fmla="*/ 490 h 490"/>
                <a:gd name="T2" fmla="*/ 301 w 1648"/>
                <a:gd name="T3" fmla="*/ 297 h 490"/>
                <a:gd name="T4" fmla="*/ 1036 w 1648"/>
                <a:gd name="T5" fmla="*/ 69 h 490"/>
                <a:gd name="T6" fmla="*/ 1648 w 1648"/>
                <a:gd name="T7" fmla="*/ 0 h 490"/>
                <a:gd name="T8" fmla="*/ 0 60000 65536"/>
                <a:gd name="T9" fmla="*/ 0 60000 65536"/>
                <a:gd name="T10" fmla="*/ 0 60000 65536"/>
                <a:gd name="T11" fmla="*/ 0 60000 65536"/>
                <a:gd name="T12" fmla="*/ 0 w 1648"/>
                <a:gd name="T13" fmla="*/ 0 h 490"/>
                <a:gd name="T14" fmla="*/ 1648 w 1648"/>
                <a:gd name="T15" fmla="*/ 490 h 490"/>
              </a:gdLst>
              <a:ahLst/>
              <a:cxnLst>
                <a:cxn ang="T8">
                  <a:pos x="T0" y="T1"/>
                </a:cxn>
                <a:cxn ang="T9">
                  <a:pos x="T2" y="T3"/>
                </a:cxn>
                <a:cxn ang="T10">
                  <a:pos x="T4" y="T5"/>
                </a:cxn>
                <a:cxn ang="T11">
                  <a:pos x="T6" y="T7"/>
                </a:cxn>
              </a:cxnLst>
              <a:rect l="T12" t="T13" r="T14" b="T15"/>
              <a:pathLst>
                <a:path w="1648" h="490">
                  <a:moveTo>
                    <a:pt x="0" y="490"/>
                  </a:moveTo>
                  <a:cubicBezTo>
                    <a:pt x="50" y="457"/>
                    <a:pt x="128" y="367"/>
                    <a:pt x="301" y="297"/>
                  </a:cubicBezTo>
                  <a:cubicBezTo>
                    <a:pt x="474" y="227"/>
                    <a:pt x="812" y="118"/>
                    <a:pt x="1036" y="69"/>
                  </a:cubicBezTo>
                  <a:cubicBezTo>
                    <a:pt x="1260" y="20"/>
                    <a:pt x="1520" y="14"/>
                    <a:pt x="1648" y="0"/>
                  </a:cubicBezTo>
                </a:path>
              </a:pathLst>
            </a:custGeom>
            <a:noFill/>
            <a:ln w="38100">
              <a:solidFill>
                <a:srgbClr val="3333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2" name="Freeform 7"/>
            <p:cNvSpPr>
              <a:spLocks/>
            </p:cNvSpPr>
            <p:nvPr/>
          </p:nvSpPr>
          <p:spPr bwMode="auto">
            <a:xfrm>
              <a:off x="3360" y="1115"/>
              <a:ext cx="273" cy="789"/>
            </a:xfrm>
            <a:custGeom>
              <a:avLst/>
              <a:gdLst>
                <a:gd name="T0" fmla="*/ 0 w 273"/>
                <a:gd name="T1" fmla="*/ 789 h 789"/>
                <a:gd name="T2" fmla="*/ 210 w 273"/>
                <a:gd name="T3" fmla="*/ 639 h 789"/>
                <a:gd name="T4" fmla="*/ 267 w 273"/>
                <a:gd name="T5" fmla="*/ 363 h 789"/>
                <a:gd name="T6" fmla="*/ 249 w 273"/>
                <a:gd name="T7" fmla="*/ 102 h 789"/>
                <a:gd name="T8" fmla="*/ 192 w 273"/>
                <a:gd name="T9" fmla="*/ 0 h 789"/>
                <a:gd name="T10" fmla="*/ 0 60000 65536"/>
                <a:gd name="T11" fmla="*/ 0 60000 65536"/>
                <a:gd name="T12" fmla="*/ 0 60000 65536"/>
                <a:gd name="T13" fmla="*/ 0 60000 65536"/>
                <a:gd name="T14" fmla="*/ 0 60000 65536"/>
                <a:gd name="T15" fmla="*/ 0 w 273"/>
                <a:gd name="T16" fmla="*/ 0 h 789"/>
                <a:gd name="T17" fmla="*/ 273 w 273"/>
                <a:gd name="T18" fmla="*/ 789 h 789"/>
              </a:gdLst>
              <a:ahLst/>
              <a:cxnLst>
                <a:cxn ang="T10">
                  <a:pos x="T0" y="T1"/>
                </a:cxn>
                <a:cxn ang="T11">
                  <a:pos x="T2" y="T3"/>
                </a:cxn>
                <a:cxn ang="T12">
                  <a:pos x="T4" y="T5"/>
                </a:cxn>
                <a:cxn ang="T13">
                  <a:pos x="T6" y="T7"/>
                </a:cxn>
                <a:cxn ang="T14">
                  <a:pos x="T8" y="T9"/>
                </a:cxn>
              </a:cxnLst>
              <a:rect l="T15" t="T16" r="T17" b="T18"/>
              <a:pathLst>
                <a:path w="273" h="789">
                  <a:moveTo>
                    <a:pt x="0" y="789"/>
                  </a:moveTo>
                  <a:cubicBezTo>
                    <a:pt x="35" y="764"/>
                    <a:pt x="166" y="710"/>
                    <a:pt x="210" y="639"/>
                  </a:cubicBezTo>
                  <a:cubicBezTo>
                    <a:pt x="254" y="568"/>
                    <a:pt x="261" y="452"/>
                    <a:pt x="267" y="363"/>
                  </a:cubicBezTo>
                  <a:cubicBezTo>
                    <a:pt x="273" y="274"/>
                    <a:pt x="261" y="162"/>
                    <a:pt x="249" y="102"/>
                  </a:cubicBezTo>
                  <a:cubicBezTo>
                    <a:pt x="237" y="42"/>
                    <a:pt x="204" y="21"/>
                    <a:pt x="192" y="0"/>
                  </a:cubicBezTo>
                </a:path>
              </a:pathLst>
            </a:cu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3" name="Freeform 8"/>
            <p:cNvSpPr>
              <a:spLocks/>
            </p:cNvSpPr>
            <p:nvPr/>
          </p:nvSpPr>
          <p:spPr bwMode="auto">
            <a:xfrm>
              <a:off x="3696" y="1181"/>
              <a:ext cx="148" cy="611"/>
            </a:xfrm>
            <a:custGeom>
              <a:avLst/>
              <a:gdLst>
                <a:gd name="T0" fmla="*/ 0 w 148"/>
                <a:gd name="T1" fmla="*/ 611 h 611"/>
                <a:gd name="T2" fmla="*/ 102 w 148"/>
                <a:gd name="T3" fmla="*/ 505 h 611"/>
                <a:gd name="T4" fmla="*/ 144 w 148"/>
                <a:gd name="T5" fmla="*/ 294 h 611"/>
                <a:gd name="T6" fmla="*/ 128 w 148"/>
                <a:gd name="T7" fmla="*/ 95 h 611"/>
                <a:gd name="T8" fmla="*/ 84 w 148"/>
                <a:gd name="T9" fmla="*/ 0 h 611"/>
                <a:gd name="T10" fmla="*/ 0 60000 65536"/>
                <a:gd name="T11" fmla="*/ 0 60000 65536"/>
                <a:gd name="T12" fmla="*/ 0 60000 65536"/>
                <a:gd name="T13" fmla="*/ 0 60000 65536"/>
                <a:gd name="T14" fmla="*/ 0 60000 65536"/>
                <a:gd name="T15" fmla="*/ 0 w 148"/>
                <a:gd name="T16" fmla="*/ 0 h 611"/>
                <a:gd name="T17" fmla="*/ 148 w 148"/>
                <a:gd name="T18" fmla="*/ 611 h 611"/>
              </a:gdLst>
              <a:ahLst/>
              <a:cxnLst>
                <a:cxn ang="T10">
                  <a:pos x="T0" y="T1"/>
                </a:cxn>
                <a:cxn ang="T11">
                  <a:pos x="T2" y="T3"/>
                </a:cxn>
                <a:cxn ang="T12">
                  <a:pos x="T4" y="T5"/>
                </a:cxn>
                <a:cxn ang="T13">
                  <a:pos x="T6" y="T7"/>
                </a:cxn>
                <a:cxn ang="T14">
                  <a:pos x="T8" y="T9"/>
                </a:cxn>
              </a:cxnLst>
              <a:rect l="T15" t="T16" r="T17" b="T18"/>
              <a:pathLst>
                <a:path w="148" h="611">
                  <a:moveTo>
                    <a:pt x="0" y="611"/>
                  </a:moveTo>
                  <a:cubicBezTo>
                    <a:pt x="17" y="593"/>
                    <a:pt x="78" y="558"/>
                    <a:pt x="102" y="505"/>
                  </a:cubicBezTo>
                  <a:cubicBezTo>
                    <a:pt x="126" y="452"/>
                    <a:pt x="140" y="362"/>
                    <a:pt x="144" y="294"/>
                  </a:cubicBezTo>
                  <a:cubicBezTo>
                    <a:pt x="148" y="226"/>
                    <a:pt x="138" y="144"/>
                    <a:pt x="128" y="95"/>
                  </a:cubicBezTo>
                  <a:cubicBezTo>
                    <a:pt x="118" y="46"/>
                    <a:pt x="93" y="20"/>
                    <a:pt x="84" y="0"/>
                  </a:cubicBezTo>
                </a:path>
              </a:pathLst>
            </a:cu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4" name="Freeform 9"/>
            <p:cNvSpPr>
              <a:spLocks/>
            </p:cNvSpPr>
            <p:nvPr/>
          </p:nvSpPr>
          <p:spPr bwMode="auto">
            <a:xfrm>
              <a:off x="3870" y="1229"/>
              <a:ext cx="160" cy="509"/>
            </a:xfrm>
            <a:custGeom>
              <a:avLst/>
              <a:gdLst>
                <a:gd name="T0" fmla="*/ 0 w 160"/>
                <a:gd name="T1" fmla="*/ 509 h 509"/>
                <a:gd name="T2" fmla="*/ 92 w 160"/>
                <a:gd name="T3" fmla="*/ 431 h 509"/>
                <a:gd name="T4" fmla="*/ 153 w 160"/>
                <a:gd name="T5" fmla="*/ 243 h 509"/>
                <a:gd name="T6" fmla="*/ 134 w 160"/>
                <a:gd name="T7" fmla="*/ 79 h 509"/>
                <a:gd name="T8" fmla="*/ 99 w 160"/>
                <a:gd name="T9" fmla="*/ 0 h 509"/>
                <a:gd name="T10" fmla="*/ 0 60000 65536"/>
                <a:gd name="T11" fmla="*/ 0 60000 65536"/>
                <a:gd name="T12" fmla="*/ 0 60000 65536"/>
                <a:gd name="T13" fmla="*/ 0 60000 65536"/>
                <a:gd name="T14" fmla="*/ 0 60000 65536"/>
                <a:gd name="T15" fmla="*/ 0 w 160"/>
                <a:gd name="T16" fmla="*/ 0 h 509"/>
                <a:gd name="T17" fmla="*/ 160 w 160"/>
                <a:gd name="T18" fmla="*/ 509 h 509"/>
              </a:gdLst>
              <a:ahLst/>
              <a:cxnLst>
                <a:cxn ang="T10">
                  <a:pos x="T0" y="T1"/>
                </a:cxn>
                <a:cxn ang="T11">
                  <a:pos x="T2" y="T3"/>
                </a:cxn>
                <a:cxn ang="T12">
                  <a:pos x="T4" y="T5"/>
                </a:cxn>
                <a:cxn ang="T13">
                  <a:pos x="T6" y="T7"/>
                </a:cxn>
                <a:cxn ang="T14">
                  <a:pos x="T8" y="T9"/>
                </a:cxn>
              </a:cxnLst>
              <a:rect l="T15" t="T16" r="T17" b="T18"/>
              <a:pathLst>
                <a:path w="160" h="509">
                  <a:moveTo>
                    <a:pt x="0" y="509"/>
                  </a:moveTo>
                  <a:cubicBezTo>
                    <a:pt x="15" y="496"/>
                    <a:pt x="66" y="475"/>
                    <a:pt x="92" y="431"/>
                  </a:cubicBezTo>
                  <a:cubicBezTo>
                    <a:pt x="118" y="387"/>
                    <a:pt x="146" y="302"/>
                    <a:pt x="153" y="243"/>
                  </a:cubicBezTo>
                  <a:cubicBezTo>
                    <a:pt x="160" y="184"/>
                    <a:pt x="143" y="119"/>
                    <a:pt x="134" y="79"/>
                  </a:cubicBezTo>
                  <a:cubicBezTo>
                    <a:pt x="125" y="39"/>
                    <a:pt x="106" y="17"/>
                    <a:pt x="99" y="0"/>
                  </a:cubicBezTo>
                </a:path>
              </a:pathLst>
            </a:cu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5" name="Freeform 10"/>
            <p:cNvSpPr>
              <a:spLocks/>
            </p:cNvSpPr>
            <p:nvPr/>
          </p:nvSpPr>
          <p:spPr bwMode="auto">
            <a:xfrm>
              <a:off x="4212" y="1440"/>
              <a:ext cx="102" cy="228"/>
            </a:xfrm>
            <a:custGeom>
              <a:avLst/>
              <a:gdLst>
                <a:gd name="T0" fmla="*/ 0 w 102"/>
                <a:gd name="T1" fmla="*/ 228 h 228"/>
                <a:gd name="T2" fmla="*/ 72 w 102"/>
                <a:gd name="T3" fmla="*/ 144 h 228"/>
                <a:gd name="T4" fmla="*/ 102 w 102"/>
                <a:gd name="T5" fmla="*/ 0 h 228"/>
                <a:gd name="T6" fmla="*/ 0 60000 65536"/>
                <a:gd name="T7" fmla="*/ 0 60000 65536"/>
                <a:gd name="T8" fmla="*/ 0 60000 65536"/>
                <a:gd name="T9" fmla="*/ 0 w 102"/>
                <a:gd name="T10" fmla="*/ 0 h 228"/>
                <a:gd name="T11" fmla="*/ 102 w 102"/>
                <a:gd name="T12" fmla="*/ 228 h 228"/>
              </a:gdLst>
              <a:ahLst/>
              <a:cxnLst>
                <a:cxn ang="T6">
                  <a:pos x="T0" y="T1"/>
                </a:cxn>
                <a:cxn ang="T7">
                  <a:pos x="T2" y="T3"/>
                </a:cxn>
                <a:cxn ang="T8">
                  <a:pos x="T4" y="T5"/>
                </a:cxn>
              </a:cxnLst>
              <a:rect l="T9" t="T10" r="T11" b="T12"/>
              <a:pathLst>
                <a:path w="102" h="228">
                  <a:moveTo>
                    <a:pt x="0" y="228"/>
                  </a:moveTo>
                  <a:cubicBezTo>
                    <a:pt x="12" y="214"/>
                    <a:pt x="55" y="182"/>
                    <a:pt x="72" y="144"/>
                  </a:cubicBezTo>
                  <a:cubicBezTo>
                    <a:pt x="89" y="106"/>
                    <a:pt x="96" y="30"/>
                    <a:pt x="102" y="0"/>
                  </a:cubicBezTo>
                </a:path>
              </a:pathLst>
            </a:custGeom>
            <a:noFill/>
            <a:ln w="12700">
              <a:solidFill>
                <a:srgbClr val="0000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6" name="Freeform 11"/>
            <p:cNvSpPr>
              <a:spLocks/>
            </p:cNvSpPr>
            <p:nvPr/>
          </p:nvSpPr>
          <p:spPr bwMode="auto">
            <a:xfrm>
              <a:off x="3423" y="1100"/>
              <a:ext cx="252" cy="702"/>
            </a:xfrm>
            <a:custGeom>
              <a:avLst/>
              <a:gdLst>
                <a:gd name="T0" fmla="*/ 102 w 252"/>
                <a:gd name="T1" fmla="*/ 0 h 702"/>
                <a:gd name="T2" fmla="*/ 33 w 252"/>
                <a:gd name="T3" fmla="*/ 128 h 702"/>
                <a:gd name="T4" fmla="*/ 15 w 252"/>
                <a:gd name="T5" fmla="*/ 392 h 702"/>
                <a:gd name="T6" fmla="*/ 124 w 252"/>
                <a:gd name="T7" fmla="*/ 610 h 702"/>
                <a:gd name="T8" fmla="*/ 252 w 252"/>
                <a:gd name="T9" fmla="*/ 702 h 702"/>
                <a:gd name="T10" fmla="*/ 0 60000 65536"/>
                <a:gd name="T11" fmla="*/ 0 60000 65536"/>
                <a:gd name="T12" fmla="*/ 0 60000 65536"/>
                <a:gd name="T13" fmla="*/ 0 60000 65536"/>
                <a:gd name="T14" fmla="*/ 0 60000 65536"/>
                <a:gd name="T15" fmla="*/ 0 w 252"/>
                <a:gd name="T16" fmla="*/ 0 h 702"/>
                <a:gd name="T17" fmla="*/ 252 w 252"/>
                <a:gd name="T18" fmla="*/ 702 h 702"/>
              </a:gdLst>
              <a:ahLst/>
              <a:cxnLst>
                <a:cxn ang="T10">
                  <a:pos x="T0" y="T1"/>
                </a:cxn>
                <a:cxn ang="T11">
                  <a:pos x="T2" y="T3"/>
                </a:cxn>
                <a:cxn ang="T12">
                  <a:pos x="T4" y="T5"/>
                </a:cxn>
                <a:cxn ang="T13">
                  <a:pos x="T6" y="T7"/>
                </a:cxn>
                <a:cxn ang="T14">
                  <a:pos x="T8" y="T9"/>
                </a:cxn>
              </a:cxnLst>
              <a:rect l="T15" t="T16" r="T17" b="T18"/>
              <a:pathLst>
                <a:path w="252" h="702">
                  <a:moveTo>
                    <a:pt x="102" y="0"/>
                  </a:moveTo>
                  <a:cubicBezTo>
                    <a:pt x="91" y="21"/>
                    <a:pt x="47" y="63"/>
                    <a:pt x="33" y="128"/>
                  </a:cubicBezTo>
                  <a:cubicBezTo>
                    <a:pt x="19" y="193"/>
                    <a:pt x="0" y="312"/>
                    <a:pt x="15" y="392"/>
                  </a:cubicBezTo>
                  <a:cubicBezTo>
                    <a:pt x="30" y="472"/>
                    <a:pt x="85" y="558"/>
                    <a:pt x="124" y="610"/>
                  </a:cubicBezTo>
                  <a:cubicBezTo>
                    <a:pt x="163" y="662"/>
                    <a:pt x="225" y="683"/>
                    <a:pt x="252" y="702"/>
                  </a:cubicBezTo>
                </a:path>
              </a:pathLst>
            </a:custGeom>
            <a:noFill/>
            <a:ln w="12700">
              <a:solidFill>
                <a:srgbClr val="00006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7" name="Freeform 12"/>
            <p:cNvSpPr>
              <a:spLocks/>
            </p:cNvSpPr>
            <p:nvPr/>
          </p:nvSpPr>
          <p:spPr bwMode="auto">
            <a:xfrm>
              <a:off x="3653" y="1166"/>
              <a:ext cx="211" cy="582"/>
            </a:xfrm>
            <a:custGeom>
              <a:avLst/>
              <a:gdLst>
                <a:gd name="T0" fmla="*/ 103 w 211"/>
                <a:gd name="T1" fmla="*/ 0 h 582"/>
                <a:gd name="T2" fmla="*/ 35 w 211"/>
                <a:gd name="T3" fmla="*/ 114 h 582"/>
                <a:gd name="T4" fmla="*/ 7 w 211"/>
                <a:gd name="T5" fmla="*/ 310 h 582"/>
                <a:gd name="T6" fmla="*/ 79 w 211"/>
                <a:gd name="T7" fmla="*/ 518 h 582"/>
                <a:gd name="T8" fmla="*/ 211 w 211"/>
                <a:gd name="T9" fmla="*/ 582 h 582"/>
                <a:gd name="T10" fmla="*/ 0 60000 65536"/>
                <a:gd name="T11" fmla="*/ 0 60000 65536"/>
                <a:gd name="T12" fmla="*/ 0 60000 65536"/>
                <a:gd name="T13" fmla="*/ 0 60000 65536"/>
                <a:gd name="T14" fmla="*/ 0 60000 65536"/>
                <a:gd name="T15" fmla="*/ 0 w 211"/>
                <a:gd name="T16" fmla="*/ 0 h 582"/>
                <a:gd name="T17" fmla="*/ 211 w 211"/>
                <a:gd name="T18" fmla="*/ 582 h 582"/>
              </a:gdLst>
              <a:ahLst/>
              <a:cxnLst>
                <a:cxn ang="T10">
                  <a:pos x="T0" y="T1"/>
                </a:cxn>
                <a:cxn ang="T11">
                  <a:pos x="T2" y="T3"/>
                </a:cxn>
                <a:cxn ang="T12">
                  <a:pos x="T4" y="T5"/>
                </a:cxn>
                <a:cxn ang="T13">
                  <a:pos x="T6" y="T7"/>
                </a:cxn>
                <a:cxn ang="T14">
                  <a:pos x="T8" y="T9"/>
                </a:cxn>
              </a:cxnLst>
              <a:rect l="T15" t="T16" r="T17" b="T18"/>
              <a:pathLst>
                <a:path w="211" h="582">
                  <a:moveTo>
                    <a:pt x="103" y="0"/>
                  </a:moveTo>
                  <a:cubicBezTo>
                    <a:pt x="92" y="18"/>
                    <a:pt x="51" y="62"/>
                    <a:pt x="35" y="114"/>
                  </a:cubicBezTo>
                  <a:cubicBezTo>
                    <a:pt x="19" y="166"/>
                    <a:pt x="0" y="243"/>
                    <a:pt x="7" y="310"/>
                  </a:cubicBezTo>
                  <a:cubicBezTo>
                    <a:pt x="14" y="377"/>
                    <a:pt x="45" y="473"/>
                    <a:pt x="79" y="518"/>
                  </a:cubicBezTo>
                  <a:cubicBezTo>
                    <a:pt x="113" y="563"/>
                    <a:pt x="184" y="569"/>
                    <a:pt x="211" y="582"/>
                  </a:cubicBezTo>
                </a:path>
              </a:pathLst>
            </a:custGeom>
            <a:noFill/>
            <a:ln w="12700">
              <a:solidFill>
                <a:srgbClr val="00006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8" name="Freeform 13"/>
            <p:cNvSpPr>
              <a:spLocks/>
            </p:cNvSpPr>
            <p:nvPr/>
          </p:nvSpPr>
          <p:spPr bwMode="auto">
            <a:xfrm>
              <a:off x="3874" y="1220"/>
              <a:ext cx="128" cy="484"/>
            </a:xfrm>
            <a:custGeom>
              <a:avLst/>
              <a:gdLst>
                <a:gd name="T0" fmla="*/ 66 w 128"/>
                <a:gd name="T1" fmla="*/ 0 h 484"/>
                <a:gd name="T2" fmla="*/ 26 w 128"/>
                <a:gd name="T3" fmla="*/ 60 h 484"/>
                <a:gd name="T4" fmla="*/ 5 w 128"/>
                <a:gd name="T5" fmla="*/ 258 h 484"/>
                <a:gd name="T6" fmla="*/ 56 w 128"/>
                <a:gd name="T7" fmla="*/ 432 h 484"/>
                <a:gd name="T8" fmla="*/ 128 w 128"/>
                <a:gd name="T9" fmla="*/ 484 h 484"/>
                <a:gd name="T10" fmla="*/ 0 60000 65536"/>
                <a:gd name="T11" fmla="*/ 0 60000 65536"/>
                <a:gd name="T12" fmla="*/ 0 60000 65536"/>
                <a:gd name="T13" fmla="*/ 0 60000 65536"/>
                <a:gd name="T14" fmla="*/ 0 60000 65536"/>
                <a:gd name="T15" fmla="*/ 0 w 128"/>
                <a:gd name="T16" fmla="*/ 0 h 484"/>
                <a:gd name="T17" fmla="*/ 128 w 128"/>
                <a:gd name="T18" fmla="*/ 484 h 484"/>
              </a:gdLst>
              <a:ahLst/>
              <a:cxnLst>
                <a:cxn ang="T10">
                  <a:pos x="T0" y="T1"/>
                </a:cxn>
                <a:cxn ang="T11">
                  <a:pos x="T2" y="T3"/>
                </a:cxn>
                <a:cxn ang="T12">
                  <a:pos x="T4" y="T5"/>
                </a:cxn>
                <a:cxn ang="T13">
                  <a:pos x="T6" y="T7"/>
                </a:cxn>
                <a:cxn ang="T14">
                  <a:pos x="T8" y="T9"/>
                </a:cxn>
              </a:cxnLst>
              <a:rect l="T15" t="T16" r="T17" b="T18"/>
              <a:pathLst>
                <a:path w="128" h="484">
                  <a:moveTo>
                    <a:pt x="66" y="0"/>
                  </a:moveTo>
                  <a:cubicBezTo>
                    <a:pt x="59" y="10"/>
                    <a:pt x="36" y="17"/>
                    <a:pt x="26" y="60"/>
                  </a:cubicBezTo>
                  <a:cubicBezTo>
                    <a:pt x="16" y="103"/>
                    <a:pt x="0" y="196"/>
                    <a:pt x="5" y="258"/>
                  </a:cubicBezTo>
                  <a:cubicBezTo>
                    <a:pt x="10" y="320"/>
                    <a:pt x="36" y="394"/>
                    <a:pt x="56" y="432"/>
                  </a:cubicBezTo>
                  <a:cubicBezTo>
                    <a:pt x="76" y="470"/>
                    <a:pt x="113" y="473"/>
                    <a:pt x="128" y="484"/>
                  </a:cubicBezTo>
                </a:path>
              </a:pathLst>
            </a:custGeom>
            <a:noFill/>
            <a:ln w="12700">
              <a:solidFill>
                <a:srgbClr val="00006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9" name="Freeform 14"/>
            <p:cNvSpPr>
              <a:spLocks/>
            </p:cNvSpPr>
            <p:nvPr/>
          </p:nvSpPr>
          <p:spPr bwMode="auto">
            <a:xfrm>
              <a:off x="4032" y="1265"/>
              <a:ext cx="169" cy="435"/>
            </a:xfrm>
            <a:custGeom>
              <a:avLst/>
              <a:gdLst>
                <a:gd name="T0" fmla="*/ 0 w 169"/>
                <a:gd name="T1" fmla="*/ 435 h 435"/>
                <a:gd name="T2" fmla="*/ 104 w 169"/>
                <a:gd name="T3" fmla="*/ 373 h 435"/>
                <a:gd name="T4" fmla="*/ 162 w 169"/>
                <a:gd name="T5" fmla="*/ 207 h 435"/>
                <a:gd name="T6" fmla="*/ 147 w 169"/>
                <a:gd name="T7" fmla="*/ 57 h 435"/>
                <a:gd name="T8" fmla="*/ 120 w 169"/>
                <a:gd name="T9" fmla="*/ 0 h 435"/>
                <a:gd name="T10" fmla="*/ 0 60000 65536"/>
                <a:gd name="T11" fmla="*/ 0 60000 65536"/>
                <a:gd name="T12" fmla="*/ 0 60000 65536"/>
                <a:gd name="T13" fmla="*/ 0 60000 65536"/>
                <a:gd name="T14" fmla="*/ 0 60000 65536"/>
                <a:gd name="T15" fmla="*/ 0 w 169"/>
                <a:gd name="T16" fmla="*/ 0 h 435"/>
                <a:gd name="T17" fmla="*/ 169 w 169"/>
                <a:gd name="T18" fmla="*/ 435 h 435"/>
              </a:gdLst>
              <a:ahLst/>
              <a:cxnLst>
                <a:cxn ang="T10">
                  <a:pos x="T0" y="T1"/>
                </a:cxn>
                <a:cxn ang="T11">
                  <a:pos x="T2" y="T3"/>
                </a:cxn>
                <a:cxn ang="T12">
                  <a:pos x="T4" y="T5"/>
                </a:cxn>
                <a:cxn ang="T13">
                  <a:pos x="T6" y="T7"/>
                </a:cxn>
                <a:cxn ang="T14">
                  <a:pos x="T8" y="T9"/>
                </a:cxn>
              </a:cxnLst>
              <a:rect l="T15" t="T16" r="T17" b="T18"/>
              <a:pathLst>
                <a:path w="169" h="435">
                  <a:moveTo>
                    <a:pt x="0" y="435"/>
                  </a:moveTo>
                  <a:cubicBezTo>
                    <a:pt x="18" y="425"/>
                    <a:pt x="77" y="411"/>
                    <a:pt x="104" y="373"/>
                  </a:cubicBezTo>
                  <a:cubicBezTo>
                    <a:pt x="131" y="335"/>
                    <a:pt x="155" y="260"/>
                    <a:pt x="162" y="207"/>
                  </a:cubicBezTo>
                  <a:cubicBezTo>
                    <a:pt x="169" y="154"/>
                    <a:pt x="154" y="91"/>
                    <a:pt x="147" y="57"/>
                  </a:cubicBezTo>
                  <a:cubicBezTo>
                    <a:pt x="140" y="23"/>
                    <a:pt x="126" y="12"/>
                    <a:pt x="120" y="0"/>
                  </a:cubicBezTo>
                </a:path>
              </a:pathLst>
            </a:cu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80" name="Freeform 15"/>
            <p:cNvSpPr>
              <a:spLocks/>
            </p:cNvSpPr>
            <p:nvPr/>
          </p:nvSpPr>
          <p:spPr bwMode="auto">
            <a:xfrm>
              <a:off x="4051" y="1247"/>
              <a:ext cx="141" cy="429"/>
            </a:xfrm>
            <a:custGeom>
              <a:avLst/>
              <a:gdLst>
                <a:gd name="T0" fmla="*/ 71 w 141"/>
                <a:gd name="T1" fmla="*/ 0 h 429"/>
                <a:gd name="T2" fmla="*/ 20 w 141"/>
                <a:gd name="T3" fmla="*/ 93 h 429"/>
                <a:gd name="T4" fmla="*/ 8 w 141"/>
                <a:gd name="T5" fmla="*/ 231 h 429"/>
                <a:gd name="T6" fmla="*/ 69 w 141"/>
                <a:gd name="T7" fmla="*/ 397 h 429"/>
                <a:gd name="T8" fmla="*/ 141 w 141"/>
                <a:gd name="T9" fmla="*/ 425 h 429"/>
                <a:gd name="T10" fmla="*/ 0 60000 65536"/>
                <a:gd name="T11" fmla="*/ 0 60000 65536"/>
                <a:gd name="T12" fmla="*/ 0 60000 65536"/>
                <a:gd name="T13" fmla="*/ 0 60000 65536"/>
                <a:gd name="T14" fmla="*/ 0 60000 65536"/>
                <a:gd name="T15" fmla="*/ 0 w 141"/>
                <a:gd name="T16" fmla="*/ 0 h 429"/>
                <a:gd name="T17" fmla="*/ 141 w 141"/>
                <a:gd name="T18" fmla="*/ 429 h 429"/>
              </a:gdLst>
              <a:ahLst/>
              <a:cxnLst>
                <a:cxn ang="T10">
                  <a:pos x="T0" y="T1"/>
                </a:cxn>
                <a:cxn ang="T11">
                  <a:pos x="T2" y="T3"/>
                </a:cxn>
                <a:cxn ang="T12">
                  <a:pos x="T4" y="T5"/>
                </a:cxn>
                <a:cxn ang="T13">
                  <a:pos x="T6" y="T7"/>
                </a:cxn>
                <a:cxn ang="T14">
                  <a:pos x="T8" y="T9"/>
                </a:cxn>
              </a:cxnLst>
              <a:rect l="T15" t="T16" r="T17" b="T18"/>
              <a:pathLst>
                <a:path w="141" h="429">
                  <a:moveTo>
                    <a:pt x="71" y="0"/>
                  </a:moveTo>
                  <a:cubicBezTo>
                    <a:pt x="63" y="15"/>
                    <a:pt x="30" y="55"/>
                    <a:pt x="20" y="93"/>
                  </a:cubicBezTo>
                  <a:cubicBezTo>
                    <a:pt x="10" y="131"/>
                    <a:pt x="0" y="180"/>
                    <a:pt x="8" y="231"/>
                  </a:cubicBezTo>
                  <a:cubicBezTo>
                    <a:pt x="16" y="282"/>
                    <a:pt x="47" y="365"/>
                    <a:pt x="69" y="397"/>
                  </a:cubicBezTo>
                  <a:cubicBezTo>
                    <a:pt x="91" y="429"/>
                    <a:pt x="126" y="419"/>
                    <a:pt x="141" y="425"/>
                  </a:cubicBezTo>
                </a:path>
              </a:pathLst>
            </a:custGeom>
            <a:noFill/>
            <a:ln w="12700">
              <a:solidFill>
                <a:srgbClr val="00006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81" name="Text Box 16"/>
            <p:cNvSpPr txBox="1">
              <a:spLocks noChangeArrowheads="1"/>
            </p:cNvSpPr>
            <p:nvPr/>
          </p:nvSpPr>
          <p:spPr bwMode="auto">
            <a:xfrm>
              <a:off x="3466" y="816"/>
              <a:ext cx="1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q</a:t>
              </a:r>
              <a:endParaRPr lang="en-US" altLang="zh-CN" sz="2400">
                <a:solidFill>
                  <a:schemeClr val="accent2"/>
                </a:solidFill>
              </a:endParaRPr>
            </a:p>
          </p:txBody>
        </p:sp>
        <p:graphicFrame>
          <p:nvGraphicFramePr>
            <p:cNvPr id="5182" name="Object 17"/>
            <p:cNvGraphicFramePr>
              <a:graphicFrameLocks noChangeAspect="1"/>
            </p:cNvGraphicFramePr>
            <p:nvPr/>
          </p:nvGraphicFramePr>
          <p:xfrm>
            <a:off x="4704" y="1328"/>
            <a:ext cx="158" cy="199"/>
          </p:xfrm>
          <a:graphic>
            <a:graphicData uri="http://schemas.openxmlformats.org/presentationml/2006/ole">
              <mc:AlternateContent xmlns:mc="http://schemas.openxmlformats.org/markup-compatibility/2006">
                <mc:Choice xmlns:v="urn:schemas-microsoft-com:vml" Requires="v">
                  <p:oleObj name="公式" r:id="rId3" imgW="139579" imgH="177646" progId="Equation.3">
                    <p:embed/>
                  </p:oleObj>
                </mc:Choice>
                <mc:Fallback>
                  <p:oleObj name="公式" r:id="rId3" imgW="139579" imgH="177646"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 y="1328"/>
                          <a:ext cx="15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3" name="Text Box 18"/>
          <p:cNvSpPr txBox="1">
            <a:spLocks noChangeArrowheads="1"/>
          </p:cNvSpPr>
          <p:nvPr/>
        </p:nvSpPr>
        <p:spPr bwMode="auto">
          <a:xfrm>
            <a:off x="50800" y="35083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3333FF"/>
                </a:solidFill>
              </a:rPr>
              <a:t>3.  </a:t>
            </a:r>
            <a:r>
              <a:rPr lang="zh-CN" altLang="en-US" sz="2800">
                <a:solidFill>
                  <a:srgbClr val="3333FF"/>
                </a:solidFill>
              </a:rPr>
              <a:t>非均匀磁场中</a:t>
            </a:r>
          </a:p>
        </p:txBody>
      </p:sp>
      <p:graphicFrame>
        <p:nvGraphicFramePr>
          <p:cNvPr id="5124" name="Object 19"/>
          <p:cNvGraphicFramePr>
            <a:graphicFrameLocks noChangeAspect="1"/>
          </p:cNvGraphicFramePr>
          <p:nvPr/>
        </p:nvGraphicFramePr>
        <p:xfrm>
          <a:off x="7467600" y="152400"/>
          <a:ext cx="1387475" cy="831850"/>
        </p:xfrm>
        <a:graphic>
          <a:graphicData uri="http://schemas.openxmlformats.org/presentationml/2006/ole">
            <mc:AlternateContent xmlns:mc="http://schemas.openxmlformats.org/markup-compatibility/2006">
              <mc:Choice xmlns:v="urn:schemas-microsoft-com:vml" Requires="v">
                <p:oleObj name="公式" r:id="rId5" imgW="571500" imgH="368300" progId="Equation.3">
                  <p:embed/>
                </p:oleObj>
              </mc:Choice>
              <mc:Fallback>
                <p:oleObj name="公式" r:id="rId5" imgW="571500" imgH="3683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52400"/>
                        <a:ext cx="138747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6" name="Freeform 20"/>
          <p:cNvSpPr>
            <a:spLocks/>
          </p:cNvSpPr>
          <p:nvPr/>
        </p:nvSpPr>
        <p:spPr bwMode="auto">
          <a:xfrm>
            <a:off x="7010400" y="1587500"/>
            <a:ext cx="196850" cy="317500"/>
          </a:xfrm>
          <a:custGeom>
            <a:avLst/>
            <a:gdLst>
              <a:gd name="T0" fmla="*/ 2147483647 w 124"/>
              <a:gd name="T1" fmla="*/ 2147483647 h 200"/>
              <a:gd name="T2" fmla="*/ 0 w 124"/>
              <a:gd name="T3" fmla="*/ 0 h 200"/>
              <a:gd name="T4" fmla="*/ 0 60000 65536"/>
              <a:gd name="T5" fmla="*/ 0 60000 65536"/>
              <a:gd name="T6" fmla="*/ 0 w 124"/>
              <a:gd name="T7" fmla="*/ 0 h 200"/>
              <a:gd name="T8" fmla="*/ 124 w 124"/>
              <a:gd name="T9" fmla="*/ 200 h 200"/>
            </a:gdLst>
            <a:ahLst/>
            <a:cxnLst>
              <a:cxn ang="T4">
                <a:pos x="T0" y="T1"/>
              </a:cxn>
              <a:cxn ang="T5">
                <a:pos x="T2" y="T3"/>
              </a:cxn>
            </a:cxnLst>
            <a:rect l="T6" t="T7" r="T8" b="T9"/>
            <a:pathLst>
              <a:path w="124" h="200">
                <a:moveTo>
                  <a:pt x="124" y="200"/>
                </a:moveTo>
                <a:lnTo>
                  <a:pt x="0" y="0"/>
                </a:lnTo>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62837" name="Object 21"/>
          <p:cNvGraphicFramePr>
            <a:graphicFrameLocks noChangeAspect="1"/>
          </p:cNvGraphicFramePr>
          <p:nvPr/>
        </p:nvGraphicFramePr>
        <p:xfrm>
          <a:off x="7239000" y="1905000"/>
          <a:ext cx="271463" cy="315913"/>
        </p:xfrm>
        <a:graphic>
          <a:graphicData uri="http://schemas.openxmlformats.org/presentationml/2006/ole">
            <mc:AlternateContent xmlns:mc="http://schemas.openxmlformats.org/markup-compatibility/2006">
              <mc:Choice xmlns:v="urn:schemas-microsoft-com:vml" Requires="v">
                <p:oleObj name="公式" r:id="rId7" imgW="152202" imgH="177569" progId="Equation.3">
                  <p:embed/>
                </p:oleObj>
              </mc:Choice>
              <mc:Fallback>
                <p:oleObj name="公式" r:id="rId7" imgW="152202" imgH="177569"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1905000"/>
                        <a:ext cx="27146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8" name="Text Box 22"/>
          <p:cNvSpPr txBox="1">
            <a:spLocks noChangeArrowheads="1"/>
          </p:cNvSpPr>
          <p:nvPr/>
        </p:nvSpPr>
        <p:spPr bwMode="auto">
          <a:xfrm>
            <a:off x="252413" y="1951038"/>
            <a:ext cx="3579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3333FF"/>
                </a:solidFill>
              </a:rPr>
              <a:t>磁镜 </a:t>
            </a:r>
            <a:r>
              <a:rPr lang="en-US" altLang="zh-CN" sz="2800">
                <a:solidFill>
                  <a:srgbClr val="3333FF"/>
                </a:solidFill>
              </a:rPr>
              <a:t>Magnetic Mirror</a:t>
            </a:r>
          </a:p>
        </p:txBody>
      </p:sp>
      <p:sp>
        <p:nvSpPr>
          <p:cNvPr id="162839" name="Text Box 23"/>
          <p:cNvSpPr txBox="1">
            <a:spLocks noChangeArrowheads="1"/>
          </p:cNvSpPr>
          <p:nvPr/>
        </p:nvSpPr>
        <p:spPr bwMode="auto">
          <a:xfrm>
            <a:off x="319088" y="1189038"/>
            <a:ext cx="2684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3333FF"/>
                </a:solidFill>
              </a:rPr>
              <a:t>半径和螺距变化</a:t>
            </a:r>
          </a:p>
        </p:txBody>
      </p:sp>
      <p:sp>
        <p:nvSpPr>
          <p:cNvPr id="162840" name="Text Box 24"/>
          <p:cNvSpPr txBox="1">
            <a:spLocks noChangeArrowheads="1"/>
          </p:cNvSpPr>
          <p:nvPr/>
        </p:nvSpPr>
        <p:spPr bwMode="auto">
          <a:xfrm>
            <a:off x="374650" y="4922838"/>
            <a:ext cx="3405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3333FF"/>
                </a:solidFill>
              </a:rPr>
              <a:t>磁瓶 </a:t>
            </a:r>
            <a:r>
              <a:rPr lang="en-US" altLang="zh-CN" sz="2800">
                <a:solidFill>
                  <a:srgbClr val="3333FF"/>
                </a:solidFill>
              </a:rPr>
              <a:t>Magnetic Bottle</a:t>
            </a:r>
          </a:p>
        </p:txBody>
      </p:sp>
      <p:sp>
        <p:nvSpPr>
          <p:cNvPr id="162841" name="Text Box 25"/>
          <p:cNvSpPr txBox="1">
            <a:spLocks noChangeArrowheads="1"/>
          </p:cNvSpPr>
          <p:nvPr/>
        </p:nvSpPr>
        <p:spPr bwMode="auto">
          <a:xfrm>
            <a:off x="457200" y="5608638"/>
            <a:ext cx="483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3333FF"/>
                </a:solidFill>
              </a:rPr>
              <a:t>磁约束 </a:t>
            </a:r>
            <a:r>
              <a:rPr lang="en-US" altLang="zh-CN" sz="2800">
                <a:solidFill>
                  <a:srgbClr val="3333FF"/>
                </a:solidFill>
              </a:rPr>
              <a:t>Magnetic Confinement</a:t>
            </a:r>
          </a:p>
        </p:txBody>
      </p:sp>
      <p:grpSp>
        <p:nvGrpSpPr>
          <p:cNvPr id="3" name="Group 26"/>
          <p:cNvGrpSpPr>
            <a:grpSpLocks/>
          </p:cNvGrpSpPr>
          <p:nvPr/>
        </p:nvGrpSpPr>
        <p:grpSpPr bwMode="auto">
          <a:xfrm>
            <a:off x="4876800" y="3657600"/>
            <a:ext cx="3886200" cy="2362200"/>
            <a:chOff x="2208" y="2256"/>
            <a:chExt cx="2448" cy="1488"/>
          </a:xfrm>
        </p:grpSpPr>
        <p:sp>
          <p:nvSpPr>
            <p:cNvPr id="5138" name="Rectangle 27"/>
            <p:cNvSpPr>
              <a:spLocks noChangeArrowheads="1"/>
            </p:cNvSpPr>
            <p:nvPr/>
          </p:nvSpPr>
          <p:spPr bwMode="auto">
            <a:xfrm>
              <a:off x="2208" y="2256"/>
              <a:ext cx="2448" cy="148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39" name="Freeform 28"/>
            <p:cNvSpPr>
              <a:spLocks/>
            </p:cNvSpPr>
            <p:nvPr/>
          </p:nvSpPr>
          <p:spPr bwMode="auto">
            <a:xfrm>
              <a:off x="2523" y="2714"/>
              <a:ext cx="221" cy="665"/>
            </a:xfrm>
            <a:custGeom>
              <a:avLst/>
              <a:gdLst>
                <a:gd name="T0" fmla="*/ 629 w 199"/>
                <a:gd name="T1" fmla="*/ 3667 h 478"/>
                <a:gd name="T2" fmla="*/ 553 w 199"/>
                <a:gd name="T3" fmla="*/ 1617 h 478"/>
                <a:gd name="T4" fmla="*/ 325 w 199"/>
                <a:gd name="T5" fmla="*/ 1 h 478"/>
                <a:gd name="T6" fmla="*/ 174 w 199"/>
                <a:gd name="T7" fmla="*/ 1856 h 478"/>
                <a:gd name="T8" fmla="*/ 1 w 199"/>
                <a:gd name="T9" fmla="*/ 8322 h 478"/>
                <a:gd name="T10" fmla="*/ 153 w 199"/>
                <a:gd name="T11" fmla="*/ 15342 h 478"/>
                <a:gd name="T12" fmla="*/ 319 w 199"/>
                <a:gd name="T13" fmla="*/ 18052 h 478"/>
                <a:gd name="T14" fmla="*/ 0 60000 65536"/>
                <a:gd name="T15" fmla="*/ 0 60000 65536"/>
                <a:gd name="T16" fmla="*/ 0 60000 65536"/>
                <a:gd name="T17" fmla="*/ 0 60000 65536"/>
                <a:gd name="T18" fmla="*/ 0 60000 65536"/>
                <a:gd name="T19" fmla="*/ 0 60000 65536"/>
                <a:gd name="T20" fmla="*/ 0 60000 65536"/>
                <a:gd name="T21" fmla="*/ 0 w 199"/>
                <a:gd name="T22" fmla="*/ 0 h 478"/>
                <a:gd name="T23" fmla="*/ 199 w 199"/>
                <a:gd name="T24" fmla="*/ 478 h 4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478">
                  <a:moveTo>
                    <a:pt x="199" y="97"/>
                  </a:moveTo>
                  <a:cubicBezTo>
                    <a:pt x="195" y="88"/>
                    <a:pt x="191" y="59"/>
                    <a:pt x="175" y="43"/>
                  </a:cubicBezTo>
                  <a:cubicBezTo>
                    <a:pt x="159" y="27"/>
                    <a:pt x="123" y="0"/>
                    <a:pt x="103" y="1"/>
                  </a:cubicBezTo>
                  <a:cubicBezTo>
                    <a:pt x="83" y="2"/>
                    <a:pt x="72" y="13"/>
                    <a:pt x="55" y="49"/>
                  </a:cubicBezTo>
                  <a:cubicBezTo>
                    <a:pt x="38" y="85"/>
                    <a:pt x="2" y="161"/>
                    <a:pt x="1" y="220"/>
                  </a:cubicBezTo>
                  <a:cubicBezTo>
                    <a:pt x="0" y="279"/>
                    <a:pt x="33" y="363"/>
                    <a:pt x="49" y="406"/>
                  </a:cubicBezTo>
                  <a:cubicBezTo>
                    <a:pt x="65" y="449"/>
                    <a:pt x="90" y="463"/>
                    <a:pt x="100" y="478"/>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0" name="Freeform 29"/>
            <p:cNvSpPr>
              <a:spLocks/>
            </p:cNvSpPr>
            <p:nvPr/>
          </p:nvSpPr>
          <p:spPr bwMode="auto">
            <a:xfrm>
              <a:off x="2421" y="2711"/>
              <a:ext cx="111" cy="668"/>
            </a:xfrm>
            <a:custGeom>
              <a:avLst/>
              <a:gdLst>
                <a:gd name="T0" fmla="*/ 289 w 100"/>
                <a:gd name="T1" fmla="*/ 0 h 480"/>
                <a:gd name="T2" fmla="*/ 171 w 100"/>
                <a:gd name="T3" fmla="*/ 1943 h 480"/>
                <a:gd name="T4" fmla="*/ 1 w 100"/>
                <a:gd name="T5" fmla="*/ 8415 h 480"/>
                <a:gd name="T6" fmla="*/ 153 w 100"/>
                <a:gd name="T7" fmla="*/ 15457 h 480"/>
                <a:gd name="T8" fmla="*/ 317 w 100"/>
                <a:gd name="T9" fmla="*/ 18207 h 480"/>
                <a:gd name="T10" fmla="*/ 0 60000 65536"/>
                <a:gd name="T11" fmla="*/ 0 60000 65536"/>
                <a:gd name="T12" fmla="*/ 0 60000 65536"/>
                <a:gd name="T13" fmla="*/ 0 60000 65536"/>
                <a:gd name="T14" fmla="*/ 0 60000 65536"/>
                <a:gd name="T15" fmla="*/ 0 w 100"/>
                <a:gd name="T16" fmla="*/ 0 h 480"/>
                <a:gd name="T17" fmla="*/ 100 w 100"/>
                <a:gd name="T18" fmla="*/ 480 h 480"/>
              </a:gdLst>
              <a:ahLst/>
              <a:cxnLst>
                <a:cxn ang="T10">
                  <a:pos x="T0" y="T1"/>
                </a:cxn>
                <a:cxn ang="T11">
                  <a:pos x="T2" y="T3"/>
                </a:cxn>
                <a:cxn ang="T12">
                  <a:pos x="T4" y="T5"/>
                </a:cxn>
                <a:cxn ang="T13">
                  <a:pos x="T6" y="T7"/>
                </a:cxn>
                <a:cxn ang="T14">
                  <a:pos x="T8" y="T9"/>
                </a:cxn>
              </a:cxnLst>
              <a:rect l="T15" t="T16" r="T17" b="T18"/>
              <a:pathLst>
                <a:path w="100" h="480">
                  <a:moveTo>
                    <a:pt x="92" y="0"/>
                  </a:moveTo>
                  <a:cubicBezTo>
                    <a:pt x="86" y="9"/>
                    <a:pt x="70" y="14"/>
                    <a:pt x="55" y="51"/>
                  </a:cubicBezTo>
                  <a:cubicBezTo>
                    <a:pt x="40" y="88"/>
                    <a:pt x="2" y="163"/>
                    <a:pt x="1" y="222"/>
                  </a:cubicBezTo>
                  <a:cubicBezTo>
                    <a:pt x="0" y="281"/>
                    <a:pt x="33" y="365"/>
                    <a:pt x="49" y="408"/>
                  </a:cubicBezTo>
                  <a:cubicBezTo>
                    <a:pt x="65" y="451"/>
                    <a:pt x="90" y="465"/>
                    <a:pt x="100" y="480"/>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1" name="Freeform 30"/>
            <p:cNvSpPr>
              <a:spLocks/>
            </p:cNvSpPr>
            <p:nvPr/>
          </p:nvSpPr>
          <p:spPr bwMode="auto">
            <a:xfrm>
              <a:off x="2523" y="2711"/>
              <a:ext cx="111" cy="2"/>
            </a:xfrm>
            <a:custGeom>
              <a:avLst/>
              <a:gdLst>
                <a:gd name="T0" fmla="*/ 0 w 100"/>
                <a:gd name="T1" fmla="*/ 0 h 1"/>
                <a:gd name="T2" fmla="*/ 317 w 100"/>
                <a:gd name="T3" fmla="*/ 2048 h 1"/>
                <a:gd name="T4" fmla="*/ 0 60000 65536"/>
                <a:gd name="T5" fmla="*/ 0 60000 65536"/>
                <a:gd name="T6" fmla="*/ 0 w 100"/>
                <a:gd name="T7" fmla="*/ 0 h 1"/>
                <a:gd name="T8" fmla="*/ 100 w 100"/>
                <a:gd name="T9" fmla="*/ 1 h 1"/>
              </a:gdLst>
              <a:ahLst/>
              <a:cxnLst>
                <a:cxn ang="T4">
                  <a:pos x="T0" y="T1"/>
                </a:cxn>
                <a:cxn ang="T5">
                  <a:pos x="T2" y="T3"/>
                </a:cxn>
              </a:cxnLst>
              <a:rect l="T6" t="T7" r="T8" b="T9"/>
              <a:pathLst>
                <a:path w="100" h="1">
                  <a:moveTo>
                    <a:pt x="0" y="0"/>
                  </a:moveTo>
                  <a:lnTo>
                    <a:pt x="100" y="1"/>
                  </a:lnTo>
                </a:path>
              </a:pathLst>
            </a:custGeom>
            <a:solidFill>
              <a:srgbClr val="FFCCCC"/>
            </a:solidFill>
            <a:ln w="19050">
              <a:solidFill>
                <a:schemeClr val="tx1"/>
              </a:solidFill>
              <a:round/>
              <a:headEnd/>
              <a:tailEnd/>
            </a:ln>
          </p:spPr>
          <p:txBody>
            <a:bodyPr wrap="none" anchor="ctr"/>
            <a:lstStyle/>
            <a:p>
              <a:endParaRPr lang="zh-CN" altLang="en-US"/>
            </a:p>
          </p:txBody>
        </p:sp>
        <p:sp>
          <p:nvSpPr>
            <p:cNvPr id="5142" name="Line 31"/>
            <p:cNvSpPr>
              <a:spLocks noChangeShapeType="1"/>
            </p:cNvSpPr>
            <p:nvPr/>
          </p:nvSpPr>
          <p:spPr bwMode="auto">
            <a:xfrm>
              <a:off x="2528" y="3379"/>
              <a:ext cx="10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Freeform 32"/>
            <p:cNvSpPr>
              <a:spLocks/>
            </p:cNvSpPr>
            <p:nvPr/>
          </p:nvSpPr>
          <p:spPr bwMode="auto">
            <a:xfrm>
              <a:off x="2558" y="2749"/>
              <a:ext cx="176" cy="594"/>
            </a:xfrm>
            <a:custGeom>
              <a:avLst/>
              <a:gdLst>
                <a:gd name="T0" fmla="*/ 462 w 159"/>
                <a:gd name="T1" fmla="*/ 3667 h 427"/>
                <a:gd name="T2" fmla="*/ 394 w 159"/>
                <a:gd name="T3" fmla="*/ 1854 h 427"/>
                <a:gd name="T4" fmla="*/ 227 w 159"/>
                <a:gd name="T5" fmla="*/ 262 h 427"/>
                <a:gd name="T6" fmla="*/ 62 w 159"/>
                <a:gd name="T7" fmla="*/ 3350 h 427"/>
                <a:gd name="T8" fmla="*/ 1 w 159"/>
                <a:gd name="T9" fmla="*/ 8035 h 427"/>
                <a:gd name="T10" fmla="*/ 89 w 159"/>
                <a:gd name="T11" fmla="*/ 12864 h 427"/>
                <a:gd name="T12" fmla="*/ 296 w 159"/>
                <a:gd name="T13" fmla="*/ 15820 h 427"/>
                <a:gd name="T14" fmla="*/ 415 w 159"/>
                <a:gd name="T15" fmla="*/ 14771 h 427"/>
                <a:gd name="T16" fmla="*/ 486 w 159"/>
                <a:gd name="T17" fmla="*/ 12811 h 4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427"/>
                <a:gd name="T29" fmla="*/ 159 w 159"/>
                <a:gd name="T30" fmla="*/ 427 h 4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427">
                  <a:moveTo>
                    <a:pt x="151" y="97"/>
                  </a:moveTo>
                  <a:cubicBezTo>
                    <a:pt x="147" y="89"/>
                    <a:pt x="142" y="64"/>
                    <a:pt x="129" y="49"/>
                  </a:cubicBezTo>
                  <a:cubicBezTo>
                    <a:pt x="116" y="34"/>
                    <a:pt x="91" y="0"/>
                    <a:pt x="73" y="7"/>
                  </a:cubicBezTo>
                  <a:cubicBezTo>
                    <a:pt x="55" y="14"/>
                    <a:pt x="33" y="55"/>
                    <a:pt x="21" y="89"/>
                  </a:cubicBezTo>
                  <a:cubicBezTo>
                    <a:pt x="9" y="123"/>
                    <a:pt x="0" y="171"/>
                    <a:pt x="1" y="213"/>
                  </a:cubicBezTo>
                  <a:cubicBezTo>
                    <a:pt x="2" y="255"/>
                    <a:pt x="13" y="307"/>
                    <a:pt x="29" y="341"/>
                  </a:cubicBezTo>
                  <a:cubicBezTo>
                    <a:pt x="45" y="375"/>
                    <a:pt x="79" y="411"/>
                    <a:pt x="97" y="419"/>
                  </a:cubicBezTo>
                  <a:cubicBezTo>
                    <a:pt x="115" y="427"/>
                    <a:pt x="125" y="404"/>
                    <a:pt x="135" y="391"/>
                  </a:cubicBezTo>
                  <a:cubicBezTo>
                    <a:pt x="145" y="378"/>
                    <a:pt x="154" y="350"/>
                    <a:pt x="159" y="339"/>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4" name="Freeform 33"/>
            <p:cNvSpPr>
              <a:spLocks/>
            </p:cNvSpPr>
            <p:nvPr/>
          </p:nvSpPr>
          <p:spPr bwMode="auto">
            <a:xfrm>
              <a:off x="2634" y="3224"/>
              <a:ext cx="137" cy="155"/>
            </a:xfrm>
            <a:custGeom>
              <a:avLst/>
              <a:gdLst>
                <a:gd name="T0" fmla="*/ 0 w 123"/>
                <a:gd name="T1" fmla="*/ 4364 h 111"/>
                <a:gd name="T2" fmla="*/ 205 w 123"/>
                <a:gd name="T3" fmla="*/ 3818 h 111"/>
                <a:gd name="T4" fmla="*/ 315 w 123"/>
                <a:gd name="T5" fmla="*/ 2486 h 111"/>
                <a:gd name="T6" fmla="*/ 403 w 123"/>
                <a:gd name="T7" fmla="*/ 0 h 111"/>
                <a:gd name="T8" fmla="*/ 0 60000 65536"/>
                <a:gd name="T9" fmla="*/ 0 60000 65536"/>
                <a:gd name="T10" fmla="*/ 0 60000 65536"/>
                <a:gd name="T11" fmla="*/ 0 60000 65536"/>
                <a:gd name="T12" fmla="*/ 0 w 123"/>
                <a:gd name="T13" fmla="*/ 0 h 111"/>
                <a:gd name="T14" fmla="*/ 123 w 123"/>
                <a:gd name="T15" fmla="*/ 111 h 111"/>
              </a:gdLst>
              <a:ahLst/>
              <a:cxnLst>
                <a:cxn ang="T8">
                  <a:pos x="T0" y="T1"/>
                </a:cxn>
                <a:cxn ang="T9">
                  <a:pos x="T2" y="T3"/>
                </a:cxn>
                <a:cxn ang="T10">
                  <a:pos x="T4" y="T5"/>
                </a:cxn>
                <a:cxn ang="T11">
                  <a:pos x="T6" y="T7"/>
                </a:cxn>
              </a:cxnLst>
              <a:rect l="T12" t="T13" r="T14" b="T15"/>
              <a:pathLst>
                <a:path w="123" h="111">
                  <a:moveTo>
                    <a:pt x="0" y="111"/>
                  </a:moveTo>
                  <a:cubicBezTo>
                    <a:pt x="10" y="109"/>
                    <a:pt x="46" y="105"/>
                    <a:pt x="62" y="97"/>
                  </a:cubicBezTo>
                  <a:cubicBezTo>
                    <a:pt x="78" y="89"/>
                    <a:pt x="86" y="79"/>
                    <a:pt x="96" y="63"/>
                  </a:cubicBezTo>
                  <a:cubicBezTo>
                    <a:pt x="106" y="47"/>
                    <a:pt x="118" y="13"/>
                    <a:pt x="123" y="0"/>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5" name="Freeform 34"/>
            <p:cNvSpPr>
              <a:spLocks/>
            </p:cNvSpPr>
            <p:nvPr/>
          </p:nvSpPr>
          <p:spPr bwMode="auto">
            <a:xfrm>
              <a:off x="2643" y="3216"/>
              <a:ext cx="58" cy="91"/>
            </a:xfrm>
            <a:custGeom>
              <a:avLst/>
              <a:gdLst>
                <a:gd name="T0" fmla="*/ 173 w 52"/>
                <a:gd name="T1" fmla="*/ 0 h 65"/>
                <a:gd name="T2" fmla="*/ 163 w 52"/>
                <a:gd name="T3" fmla="*/ 603 h 65"/>
                <a:gd name="T4" fmla="*/ 119 w 52"/>
                <a:gd name="T5" fmla="*/ 1813 h 65"/>
                <a:gd name="T6" fmla="*/ 0 w 52"/>
                <a:gd name="T7" fmla="*/ 2632 h 65"/>
                <a:gd name="T8" fmla="*/ 0 60000 65536"/>
                <a:gd name="T9" fmla="*/ 0 60000 65536"/>
                <a:gd name="T10" fmla="*/ 0 60000 65536"/>
                <a:gd name="T11" fmla="*/ 0 60000 65536"/>
                <a:gd name="T12" fmla="*/ 0 w 52"/>
                <a:gd name="T13" fmla="*/ 0 h 65"/>
                <a:gd name="T14" fmla="*/ 52 w 52"/>
                <a:gd name="T15" fmla="*/ 65 h 65"/>
              </a:gdLst>
              <a:ahLst/>
              <a:cxnLst>
                <a:cxn ang="T8">
                  <a:pos x="T0" y="T1"/>
                </a:cxn>
                <a:cxn ang="T9">
                  <a:pos x="T2" y="T3"/>
                </a:cxn>
                <a:cxn ang="T10">
                  <a:pos x="T4" y="T5"/>
                </a:cxn>
                <a:cxn ang="T11">
                  <a:pos x="T6" y="T7"/>
                </a:cxn>
              </a:cxnLst>
              <a:rect l="T12" t="T13" r="T14" b="T15"/>
              <a:pathLst>
                <a:path w="52" h="65">
                  <a:moveTo>
                    <a:pt x="52" y="0"/>
                  </a:moveTo>
                  <a:cubicBezTo>
                    <a:pt x="51" y="2"/>
                    <a:pt x="51" y="8"/>
                    <a:pt x="48" y="15"/>
                  </a:cubicBezTo>
                  <a:cubicBezTo>
                    <a:pt x="45" y="22"/>
                    <a:pt x="44" y="37"/>
                    <a:pt x="36" y="45"/>
                  </a:cubicBezTo>
                  <a:cubicBezTo>
                    <a:pt x="28" y="53"/>
                    <a:pt x="7" y="61"/>
                    <a:pt x="0" y="65"/>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6" name="Freeform 35"/>
            <p:cNvSpPr>
              <a:spLocks/>
            </p:cNvSpPr>
            <p:nvPr/>
          </p:nvSpPr>
          <p:spPr bwMode="auto">
            <a:xfrm>
              <a:off x="2634" y="2778"/>
              <a:ext cx="65" cy="109"/>
            </a:xfrm>
            <a:custGeom>
              <a:avLst/>
              <a:gdLst>
                <a:gd name="T0" fmla="*/ 0 w 58"/>
                <a:gd name="T1" fmla="*/ 0 h 78"/>
                <a:gd name="T2" fmla="*/ 106 w 58"/>
                <a:gd name="T3" fmla="*/ 977 h 78"/>
                <a:gd name="T4" fmla="*/ 205 w 58"/>
                <a:gd name="T5" fmla="*/ 3087 h 78"/>
                <a:gd name="T6" fmla="*/ 0 60000 65536"/>
                <a:gd name="T7" fmla="*/ 0 60000 65536"/>
                <a:gd name="T8" fmla="*/ 0 60000 65536"/>
                <a:gd name="T9" fmla="*/ 0 w 58"/>
                <a:gd name="T10" fmla="*/ 0 h 78"/>
                <a:gd name="T11" fmla="*/ 58 w 58"/>
                <a:gd name="T12" fmla="*/ 78 h 78"/>
              </a:gdLst>
              <a:ahLst/>
              <a:cxnLst>
                <a:cxn ang="T6">
                  <a:pos x="T0" y="T1"/>
                </a:cxn>
                <a:cxn ang="T7">
                  <a:pos x="T2" y="T3"/>
                </a:cxn>
                <a:cxn ang="T8">
                  <a:pos x="T4" y="T5"/>
                </a:cxn>
              </a:cxnLst>
              <a:rect l="T9" t="T10" r="T11" b="T12"/>
              <a:pathLst>
                <a:path w="58" h="78">
                  <a:moveTo>
                    <a:pt x="0" y="0"/>
                  </a:moveTo>
                  <a:cubicBezTo>
                    <a:pt x="5" y="4"/>
                    <a:pt x="20" y="11"/>
                    <a:pt x="30" y="24"/>
                  </a:cubicBezTo>
                  <a:cubicBezTo>
                    <a:pt x="40" y="37"/>
                    <a:pt x="52" y="67"/>
                    <a:pt x="58" y="78"/>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7" name="Freeform 36"/>
            <p:cNvSpPr>
              <a:spLocks/>
            </p:cNvSpPr>
            <p:nvPr/>
          </p:nvSpPr>
          <p:spPr bwMode="auto">
            <a:xfrm>
              <a:off x="2574" y="2657"/>
              <a:ext cx="1835" cy="238"/>
            </a:xfrm>
            <a:custGeom>
              <a:avLst/>
              <a:gdLst>
                <a:gd name="T0" fmla="*/ 0 w 1835"/>
                <a:gd name="T1" fmla="*/ 238 h 238"/>
                <a:gd name="T2" fmla="*/ 220 w 1835"/>
                <a:gd name="T3" fmla="*/ 216 h 238"/>
                <a:gd name="T4" fmla="*/ 466 w 1835"/>
                <a:gd name="T5" fmla="*/ 143 h 238"/>
                <a:gd name="T6" fmla="*/ 770 w 1835"/>
                <a:gd name="T7" fmla="*/ 7 h 238"/>
                <a:gd name="T8" fmla="*/ 1146 w 1835"/>
                <a:gd name="T9" fmla="*/ 103 h 238"/>
                <a:gd name="T10" fmla="*/ 1429 w 1835"/>
                <a:gd name="T11" fmla="*/ 188 h 238"/>
                <a:gd name="T12" fmla="*/ 1835 w 1835"/>
                <a:gd name="T13" fmla="*/ 200 h 238"/>
                <a:gd name="T14" fmla="*/ 0 60000 65536"/>
                <a:gd name="T15" fmla="*/ 0 60000 65536"/>
                <a:gd name="T16" fmla="*/ 0 60000 65536"/>
                <a:gd name="T17" fmla="*/ 0 60000 65536"/>
                <a:gd name="T18" fmla="*/ 0 60000 65536"/>
                <a:gd name="T19" fmla="*/ 0 60000 65536"/>
                <a:gd name="T20" fmla="*/ 0 60000 65536"/>
                <a:gd name="T21" fmla="*/ 0 w 1835"/>
                <a:gd name="T22" fmla="*/ 0 h 238"/>
                <a:gd name="T23" fmla="*/ 1835 w 1835"/>
                <a:gd name="T24" fmla="*/ 238 h 2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5" h="238">
                  <a:moveTo>
                    <a:pt x="0" y="238"/>
                  </a:moveTo>
                  <a:cubicBezTo>
                    <a:pt x="37" y="235"/>
                    <a:pt x="142" y="232"/>
                    <a:pt x="220" y="216"/>
                  </a:cubicBezTo>
                  <a:cubicBezTo>
                    <a:pt x="298" y="200"/>
                    <a:pt x="374" y="178"/>
                    <a:pt x="466" y="143"/>
                  </a:cubicBezTo>
                  <a:cubicBezTo>
                    <a:pt x="558" y="108"/>
                    <a:pt x="657" y="14"/>
                    <a:pt x="770" y="7"/>
                  </a:cubicBezTo>
                  <a:cubicBezTo>
                    <a:pt x="883" y="0"/>
                    <a:pt x="1036" y="73"/>
                    <a:pt x="1146" y="103"/>
                  </a:cubicBezTo>
                  <a:cubicBezTo>
                    <a:pt x="1256" y="133"/>
                    <a:pt x="1314" y="172"/>
                    <a:pt x="1429" y="188"/>
                  </a:cubicBezTo>
                  <a:cubicBezTo>
                    <a:pt x="1544" y="204"/>
                    <a:pt x="1751" y="198"/>
                    <a:pt x="1835" y="200"/>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8" name="Freeform 37"/>
            <p:cNvSpPr>
              <a:spLocks/>
            </p:cNvSpPr>
            <p:nvPr/>
          </p:nvSpPr>
          <p:spPr bwMode="auto">
            <a:xfrm>
              <a:off x="2564" y="2759"/>
              <a:ext cx="1845" cy="211"/>
            </a:xfrm>
            <a:custGeom>
              <a:avLst/>
              <a:gdLst>
                <a:gd name="T0" fmla="*/ 0 w 1845"/>
                <a:gd name="T1" fmla="*/ 211 h 211"/>
                <a:gd name="T2" fmla="*/ 243 w 1845"/>
                <a:gd name="T3" fmla="*/ 182 h 211"/>
                <a:gd name="T4" fmla="*/ 524 w 1845"/>
                <a:gd name="T5" fmla="*/ 97 h 211"/>
                <a:gd name="T6" fmla="*/ 828 w 1845"/>
                <a:gd name="T7" fmla="*/ 1 h 211"/>
                <a:gd name="T8" fmla="*/ 1164 w 1845"/>
                <a:gd name="T9" fmla="*/ 89 h 211"/>
                <a:gd name="T10" fmla="*/ 1485 w 1845"/>
                <a:gd name="T11" fmla="*/ 169 h 211"/>
                <a:gd name="T12" fmla="*/ 1845 w 1845"/>
                <a:gd name="T13" fmla="*/ 157 h 211"/>
                <a:gd name="T14" fmla="*/ 0 60000 65536"/>
                <a:gd name="T15" fmla="*/ 0 60000 65536"/>
                <a:gd name="T16" fmla="*/ 0 60000 65536"/>
                <a:gd name="T17" fmla="*/ 0 60000 65536"/>
                <a:gd name="T18" fmla="*/ 0 60000 65536"/>
                <a:gd name="T19" fmla="*/ 0 60000 65536"/>
                <a:gd name="T20" fmla="*/ 0 60000 65536"/>
                <a:gd name="T21" fmla="*/ 0 w 1845"/>
                <a:gd name="T22" fmla="*/ 0 h 211"/>
                <a:gd name="T23" fmla="*/ 1845 w 1845"/>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5" h="211">
                  <a:moveTo>
                    <a:pt x="0" y="211"/>
                  </a:moveTo>
                  <a:cubicBezTo>
                    <a:pt x="40" y="207"/>
                    <a:pt x="156" y="201"/>
                    <a:pt x="243" y="182"/>
                  </a:cubicBezTo>
                  <a:cubicBezTo>
                    <a:pt x="330" y="163"/>
                    <a:pt x="426" y="127"/>
                    <a:pt x="524" y="97"/>
                  </a:cubicBezTo>
                  <a:cubicBezTo>
                    <a:pt x="622" y="67"/>
                    <a:pt x="721" y="2"/>
                    <a:pt x="828" y="1"/>
                  </a:cubicBezTo>
                  <a:cubicBezTo>
                    <a:pt x="935" y="0"/>
                    <a:pt x="1054" y="61"/>
                    <a:pt x="1164" y="89"/>
                  </a:cubicBezTo>
                  <a:cubicBezTo>
                    <a:pt x="1274" y="117"/>
                    <a:pt x="1372" y="158"/>
                    <a:pt x="1485" y="169"/>
                  </a:cubicBezTo>
                  <a:cubicBezTo>
                    <a:pt x="1598" y="180"/>
                    <a:pt x="1771" y="160"/>
                    <a:pt x="1845" y="157"/>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49" name="Freeform 38"/>
            <p:cNvSpPr>
              <a:spLocks/>
            </p:cNvSpPr>
            <p:nvPr/>
          </p:nvSpPr>
          <p:spPr bwMode="auto">
            <a:xfrm>
              <a:off x="2561" y="2854"/>
              <a:ext cx="1855" cy="166"/>
            </a:xfrm>
            <a:custGeom>
              <a:avLst/>
              <a:gdLst>
                <a:gd name="T0" fmla="*/ 0 w 1855"/>
                <a:gd name="T1" fmla="*/ 166 h 166"/>
                <a:gd name="T2" fmla="*/ 183 w 1855"/>
                <a:gd name="T3" fmla="*/ 141 h 166"/>
                <a:gd name="T4" fmla="*/ 550 w 1855"/>
                <a:gd name="T5" fmla="*/ 87 h 166"/>
                <a:gd name="T6" fmla="*/ 839 w 1855"/>
                <a:gd name="T7" fmla="*/ 2 h 166"/>
                <a:gd name="T8" fmla="*/ 1219 w 1855"/>
                <a:gd name="T9" fmla="*/ 74 h 166"/>
                <a:gd name="T10" fmla="*/ 1479 w 1855"/>
                <a:gd name="T11" fmla="*/ 116 h 166"/>
                <a:gd name="T12" fmla="*/ 1855 w 1855"/>
                <a:gd name="T13" fmla="*/ 103 h 166"/>
                <a:gd name="T14" fmla="*/ 0 60000 65536"/>
                <a:gd name="T15" fmla="*/ 0 60000 65536"/>
                <a:gd name="T16" fmla="*/ 0 60000 65536"/>
                <a:gd name="T17" fmla="*/ 0 60000 65536"/>
                <a:gd name="T18" fmla="*/ 0 60000 65536"/>
                <a:gd name="T19" fmla="*/ 0 60000 65536"/>
                <a:gd name="T20" fmla="*/ 0 60000 65536"/>
                <a:gd name="T21" fmla="*/ 0 w 1855"/>
                <a:gd name="T22" fmla="*/ 0 h 166"/>
                <a:gd name="T23" fmla="*/ 1855 w 1855"/>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55" h="166">
                  <a:moveTo>
                    <a:pt x="0" y="166"/>
                  </a:moveTo>
                  <a:cubicBezTo>
                    <a:pt x="30" y="162"/>
                    <a:pt x="92" y="153"/>
                    <a:pt x="183" y="141"/>
                  </a:cubicBezTo>
                  <a:cubicBezTo>
                    <a:pt x="274" y="128"/>
                    <a:pt x="441" y="110"/>
                    <a:pt x="550" y="87"/>
                  </a:cubicBezTo>
                  <a:cubicBezTo>
                    <a:pt x="659" y="64"/>
                    <a:pt x="728" y="4"/>
                    <a:pt x="839" y="2"/>
                  </a:cubicBezTo>
                  <a:cubicBezTo>
                    <a:pt x="950" y="0"/>
                    <a:pt x="1112" y="55"/>
                    <a:pt x="1219" y="74"/>
                  </a:cubicBezTo>
                  <a:cubicBezTo>
                    <a:pt x="1326" y="93"/>
                    <a:pt x="1373" y="112"/>
                    <a:pt x="1479" y="116"/>
                  </a:cubicBezTo>
                  <a:cubicBezTo>
                    <a:pt x="1584" y="120"/>
                    <a:pt x="1777" y="106"/>
                    <a:pt x="1855" y="103"/>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0" name="Freeform 39"/>
            <p:cNvSpPr>
              <a:spLocks/>
            </p:cNvSpPr>
            <p:nvPr/>
          </p:nvSpPr>
          <p:spPr bwMode="auto">
            <a:xfrm>
              <a:off x="2584" y="3195"/>
              <a:ext cx="1825" cy="169"/>
            </a:xfrm>
            <a:custGeom>
              <a:avLst/>
              <a:gdLst>
                <a:gd name="T0" fmla="*/ 0 w 1825"/>
                <a:gd name="T1" fmla="*/ 8 h 169"/>
                <a:gd name="T2" fmla="*/ 240 w 1825"/>
                <a:gd name="T3" fmla="*/ 32 h 169"/>
                <a:gd name="T4" fmla="*/ 559 w 1825"/>
                <a:gd name="T5" fmla="*/ 100 h 169"/>
                <a:gd name="T6" fmla="*/ 824 w 1825"/>
                <a:gd name="T7" fmla="*/ 165 h 169"/>
                <a:gd name="T8" fmla="*/ 1172 w 1825"/>
                <a:gd name="T9" fmla="*/ 75 h 169"/>
                <a:gd name="T10" fmla="*/ 1452 w 1825"/>
                <a:gd name="T11" fmla="*/ 17 h 169"/>
                <a:gd name="T12" fmla="*/ 1825 w 1825"/>
                <a:gd name="T13" fmla="*/ 0 h 169"/>
                <a:gd name="T14" fmla="*/ 0 60000 65536"/>
                <a:gd name="T15" fmla="*/ 0 60000 65536"/>
                <a:gd name="T16" fmla="*/ 0 60000 65536"/>
                <a:gd name="T17" fmla="*/ 0 60000 65536"/>
                <a:gd name="T18" fmla="*/ 0 60000 65536"/>
                <a:gd name="T19" fmla="*/ 0 60000 65536"/>
                <a:gd name="T20" fmla="*/ 0 60000 65536"/>
                <a:gd name="T21" fmla="*/ 0 w 1825"/>
                <a:gd name="T22" fmla="*/ 0 h 169"/>
                <a:gd name="T23" fmla="*/ 1825 w 1825"/>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5" h="169">
                  <a:moveTo>
                    <a:pt x="0" y="8"/>
                  </a:moveTo>
                  <a:cubicBezTo>
                    <a:pt x="39" y="13"/>
                    <a:pt x="147" y="17"/>
                    <a:pt x="240" y="32"/>
                  </a:cubicBezTo>
                  <a:cubicBezTo>
                    <a:pt x="333" y="47"/>
                    <a:pt x="462" y="78"/>
                    <a:pt x="559" y="100"/>
                  </a:cubicBezTo>
                  <a:cubicBezTo>
                    <a:pt x="656" y="122"/>
                    <a:pt x="722" y="169"/>
                    <a:pt x="824" y="165"/>
                  </a:cubicBezTo>
                  <a:cubicBezTo>
                    <a:pt x="926" y="161"/>
                    <a:pt x="1067" y="100"/>
                    <a:pt x="1172" y="75"/>
                  </a:cubicBezTo>
                  <a:cubicBezTo>
                    <a:pt x="1277" y="50"/>
                    <a:pt x="1343" y="29"/>
                    <a:pt x="1452" y="17"/>
                  </a:cubicBezTo>
                  <a:cubicBezTo>
                    <a:pt x="1561" y="4"/>
                    <a:pt x="1747" y="3"/>
                    <a:pt x="1825" y="0"/>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1" name="Freeform 40"/>
            <p:cNvSpPr>
              <a:spLocks/>
            </p:cNvSpPr>
            <p:nvPr/>
          </p:nvSpPr>
          <p:spPr bwMode="auto">
            <a:xfrm>
              <a:off x="2574" y="3150"/>
              <a:ext cx="1842" cy="111"/>
            </a:xfrm>
            <a:custGeom>
              <a:avLst/>
              <a:gdLst>
                <a:gd name="T0" fmla="*/ 0 w 1842"/>
                <a:gd name="T1" fmla="*/ 25 h 111"/>
                <a:gd name="T2" fmla="*/ 263 w 1842"/>
                <a:gd name="T3" fmla="*/ 30 h 111"/>
                <a:gd name="T4" fmla="*/ 540 w 1842"/>
                <a:gd name="T5" fmla="*/ 45 h 111"/>
                <a:gd name="T6" fmla="*/ 826 w 1842"/>
                <a:gd name="T7" fmla="*/ 106 h 111"/>
                <a:gd name="T8" fmla="*/ 1256 w 1842"/>
                <a:gd name="T9" fmla="*/ 16 h 111"/>
                <a:gd name="T10" fmla="*/ 1512 w 1842"/>
                <a:gd name="T11" fmla="*/ 12 h 111"/>
                <a:gd name="T12" fmla="*/ 1842 w 1842"/>
                <a:gd name="T13" fmla="*/ 16 h 111"/>
                <a:gd name="T14" fmla="*/ 0 60000 65536"/>
                <a:gd name="T15" fmla="*/ 0 60000 65536"/>
                <a:gd name="T16" fmla="*/ 0 60000 65536"/>
                <a:gd name="T17" fmla="*/ 0 60000 65536"/>
                <a:gd name="T18" fmla="*/ 0 60000 65536"/>
                <a:gd name="T19" fmla="*/ 0 60000 65536"/>
                <a:gd name="T20" fmla="*/ 0 60000 65536"/>
                <a:gd name="T21" fmla="*/ 0 w 1842"/>
                <a:gd name="T22" fmla="*/ 0 h 111"/>
                <a:gd name="T23" fmla="*/ 1842 w 1842"/>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2" h="111">
                  <a:moveTo>
                    <a:pt x="0" y="25"/>
                  </a:moveTo>
                  <a:cubicBezTo>
                    <a:pt x="43" y="26"/>
                    <a:pt x="173" y="26"/>
                    <a:pt x="263" y="30"/>
                  </a:cubicBezTo>
                  <a:cubicBezTo>
                    <a:pt x="353" y="34"/>
                    <a:pt x="446" y="32"/>
                    <a:pt x="540" y="45"/>
                  </a:cubicBezTo>
                  <a:cubicBezTo>
                    <a:pt x="634" y="58"/>
                    <a:pt x="707" y="111"/>
                    <a:pt x="826" y="106"/>
                  </a:cubicBezTo>
                  <a:cubicBezTo>
                    <a:pt x="945" y="101"/>
                    <a:pt x="1142" y="32"/>
                    <a:pt x="1256" y="16"/>
                  </a:cubicBezTo>
                  <a:cubicBezTo>
                    <a:pt x="1370" y="0"/>
                    <a:pt x="1415" y="12"/>
                    <a:pt x="1512" y="12"/>
                  </a:cubicBezTo>
                  <a:cubicBezTo>
                    <a:pt x="1610" y="12"/>
                    <a:pt x="1773" y="16"/>
                    <a:pt x="1842" y="16"/>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2" name="Freeform 41"/>
            <p:cNvSpPr>
              <a:spLocks/>
            </p:cNvSpPr>
            <p:nvPr/>
          </p:nvSpPr>
          <p:spPr bwMode="auto">
            <a:xfrm>
              <a:off x="2574" y="3089"/>
              <a:ext cx="1835" cy="76"/>
            </a:xfrm>
            <a:custGeom>
              <a:avLst/>
              <a:gdLst>
                <a:gd name="T0" fmla="*/ 0 w 1835"/>
                <a:gd name="T1" fmla="*/ 49 h 76"/>
                <a:gd name="T2" fmla="*/ 200 w 1835"/>
                <a:gd name="T3" fmla="*/ 37 h 76"/>
                <a:gd name="T4" fmla="*/ 536 w 1835"/>
                <a:gd name="T5" fmla="*/ 35 h 76"/>
                <a:gd name="T6" fmla="*/ 818 w 1835"/>
                <a:gd name="T7" fmla="*/ 71 h 76"/>
                <a:gd name="T8" fmla="*/ 1236 w 1835"/>
                <a:gd name="T9" fmla="*/ 7 h 76"/>
                <a:gd name="T10" fmla="*/ 1509 w 1835"/>
                <a:gd name="T11" fmla="*/ 28 h 76"/>
                <a:gd name="T12" fmla="*/ 1835 w 1835"/>
                <a:gd name="T13" fmla="*/ 28 h 76"/>
                <a:gd name="T14" fmla="*/ 0 60000 65536"/>
                <a:gd name="T15" fmla="*/ 0 60000 65536"/>
                <a:gd name="T16" fmla="*/ 0 60000 65536"/>
                <a:gd name="T17" fmla="*/ 0 60000 65536"/>
                <a:gd name="T18" fmla="*/ 0 60000 65536"/>
                <a:gd name="T19" fmla="*/ 0 60000 65536"/>
                <a:gd name="T20" fmla="*/ 0 60000 65536"/>
                <a:gd name="T21" fmla="*/ 0 w 1835"/>
                <a:gd name="T22" fmla="*/ 0 h 76"/>
                <a:gd name="T23" fmla="*/ 1835 w 183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5" h="76">
                  <a:moveTo>
                    <a:pt x="0" y="49"/>
                  </a:moveTo>
                  <a:cubicBezTo>
                    <a:pt x="33" y="48"/>
                    <a:pt x="111" y="39"/>
                    <a:pt x="200" y="37"/>
                  </a:cubicBezTo>
                  <a:cubicBezTo>
                    <a:pt x="289" y="34"/>
                    <a:pt x="433" y="29"/>
                    <a:pt x="536" y="35"/>
                  </a:cubicBezTo>
                  <a:cubicBezTo>
                    <a:pt x="639" y="41"/>
                    <a:pt x="701" y="76"/>
                    <a:pt x="818" y="71"/>
                  </a:cubicBezTo>
                  <a:cubicBezTo>
                    <a:pt x="935" y="66"/>
                    <a:pt x="1121" y="14"/>
                    <a:pt x="1236" y="7"/>
                  </a:cubicBezTo>
                  <a:cubicBezTo>
                    <a:pt x="1351" y="0"/>
                    <a:pt x="1409" y="26"/>
                    <a:pt x="1509" y="28"/>
                  </a:cubicBezTo>
                  <a:cubicBezTo>
                    <a:pt x="1609" y="31"/>
                    <a:pt x="1767" y="28"/>
                    <a:pt x="1835" y="28"/>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3" name="Freeform 42"/>
            <p:cNvSpPr>
              <a:spLocks/>
            </p:cNvSpPr>
            <p:nvPr/>
          </p:nvSpPr>
          <p:spPr bwMode="auto">
            <a:xfrm>
              <a:off x="2564" y="3031"/>
              <a:ext cx="1835" cy="52"/>
            </a:xfrm>
            <a:custGeom>
              <a:avLst/>
              <a:gdLst>
                <a:gd name="T0" fmla="*/ 0 w 1835"/>
                <a:gd name="T1" fmla="*/ 52 h 52"/>
                <a:gd name="T2" fmla="*/ 210 w 1835"/>
                <a:gd name="T3" fmla="*/ 35 h 52"/>
                <a:gd name="T4" fmla="*/ 556 w 1835"/>
                <a:gd name="T5" fmla="*/ 18 h 52"/>
                <a:gd name="T6" fmla="*/ 820 w 1835"/>
                <a:gd name="T7" fmla="*/ 41 h 52"/>
                <a:gd name="T8" fmla="*/ 1262 w 1835"/>
                <a:gd name="T9" fmla="*/ 1 h 52"/>
                <a:gd name="T10" fmla="*/ 1559 w 1835"/>
                <a:gd name="T11" fmla="*/ 35 h 52"/>
                <a:gd name="T12" fmla="*/ 1835 w 1835"/>
                <a:gd name="T13" fmla="*/ 26 h 52"/>
                <a:gd name="T14" fmla="*/ 0 60000 65536"/>
                <a:gd name="T15" fmla="*/ 0 60000 65536"/>
                <a:gd name="T16" fmla="*/ 0 60000 65536"/>
                <a:gd name="T17" fmla="*/ 0 60000 65536"/>
                <a:gd name="T18" fmla="*/ 0 60000 65536"/>
                <a:gd name="T19" fmla="*/ 0 60000 65536"/>
                <a:gd name="T20" fmla="*/ 0 60000 65536"/>
                <a:gd name="T21" fmla="*/ 0 w 1835"/>
                <a:gd name="T22" fmla="*/ 0 h 52"/>
                <a:gd name="T23" fmla="*/ 1835 w 183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5" h="52">
                  <a:moveTo>
                    <a:pt x="0" y="52"/>
                  </a:moveTo>
                  <a:cubicBezTo>
                    <a:pt x="34" y="49"/>
                    <a:pt x="118" y="41"/>
                    <a:pt x="210" y="35"/>
                  </a:cubicBezTo>
                  <a:cubicBezTo>
                    <a:pt x="302" y="29"/>
                    <a:pt x="454" y="17"/>
                    <a:pt x="556" y="18"/>
                  </a:cubicBezTo>
                  <a:cubicBezTo>
                    <a:pt x="658" y="19"/>
                    <a:pt x="702" y="44"/>
                    <a:pt x="820" y="41"/>
                  </a:cubicBezTo>
                  <a:cubicBezTo>
                    <a:pt x="938" y="38"/>
                    <a:pt x="1139" y="2"/>
                    <a:pt x="1262" y="1"/>
                  </a:cubicBezTo>
                  <a:cubicBezTo>
                    <a:pt x="1385" y="0"/>
                    <a:pt x="1463" y="31"/>
                    <a:pt x="1559" y="35"/>
                  </a:cubicBezTo>
                  <a:cubicBezTo>
                    <a:pt x="1654" y="39"/>
                    <a:pt x="1777" y="28"/>
                    <a:pt x="1835" y="26"/>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4" name="Freeform 43"/>
            <p:cNvSpPr>
              <a:spLocks/>
            </p:cNvSpPr>
            <p:nvPr/>
          </p:nvSpPr>
          <p:spPr bwMode="auto">
            <a:xfrm>
              <a:off x="2564" y="2933"/>
              <a:ext cx="1832" cy="116"/>
            </a:xfrm>
            <a:custGeom>
              <a:avLst/>
              <a:gdLst>
                <a:gd name="T0" fmla="*/ 0 w 1832"/>
                <a:gd name="T1" fmla="*/ 116 h 116"/>
                <a:gd name="T2" fmla="*/ 203 w 1832"/>
                <a:gd name="T3" fmla="*/ 104 h 116"/>
                <a:gd name="T4" fmla="*/ 580 w 1832"/>
                <a:gd name="T5" fmla="*/ 70 h 116"/>
                <a:gd name="T6" fmla="*/ 828 w 1832"/>
                <a:gd name="T7" fmla="*/ 3 h 116"/>
                <a:gd name="T8" fmla="*/ 1216 w 1832"/>
                <a:gd name="T9" fmla="*/ 50 h 116"/>
                <a:gd name="T10" fmla="*/ 1479 w 1832"/>
                <a:gd name="T11" fmla="*/ 87 h 116"/>
                <a:gd name="T12" fmla="*/ 1832 w 1832"/>
                <a:gd name="T13" fmla="*/ 83 h 116"/>
                <a:gd name="T14" fmla="*/ 0 60000 65536"/>
                <a:gd name="T15" fmla="*/ 0 60000 65536"/>
                <a:gd name="T16" fmla="*/ 0 60000 65536"/>
                <a:gd name="T17" fmla="*/ 0 60000 65536"/>
                <a:gd name="T18" fmla="*/ 0 60000 65536"/>
                <a:gd name="T19" fmla="*/ 0 60000 65536"/>
                <a:gd name="T20" fmla="*/ 0 60000 65536"/>
                <a:gd name="T21" fmla="*/ 0 w 1832"/>
                <a:gd name="T22" fmla="*/ 0 h 116"/>
                <a:gd name="T23" fmla="*/ 1832 w 1832"/>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2" h="116">
                  <a:moveTo>
                    <a:pt x="0" y="116"/>
                  </a:moveTo>
                  <a:cubicBezTo>
                    <a:pt x="33" y="115"/>
                    <a:pt x="107" y="110"/>
                    <a:pt x="203" y="104"/>
                  </a:cubicBezTo>
                  <a:cubicBezTo>
                    <a:pt x="300" y="97"/>
                    <a:pt x="476" y="87"/>
                    <a:pt x="580" y="70"/>
                  </a:cubicBezTo>
                  <a:cubicBezTo>
                    <a:pt x="684" y="53"/>
                    <a:pt x="722" y="6"/>
                    <a:pt x="828" y="3"/>
                  </a:cubicBezTo>
                  <a:cubicBezTo>
                    <a:pt x="934" y="0"/>
                    <a:pt x="1108" y="36"/>
                    <a:pt x="1216" y="50"/>
                  </a:cubicBezTo>
                  <a:cubicBezTo>
                    <a:pt x="1324" y="64"/>
                    <a:pt x="1377" y="81"/>
                    <a:pt x="1479" y="87"/>
                  </a:cubicBezTo>
                  <a:cubicBezTo>
                    <a:pt x="1581" y="93"/>
                    <a:pt x="1759" y="84"/>
                    <a:pt x="1832" y="83"/>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5" name="Freeform 44"/>
            <p:cNvSpPr>
              <a:spLocks/>
            </p:cNvSpPr>
            <p:nvPr/>
          </p:nvSpPr>
          <p:spPr bwMode="auto">
            <a:xfrm>
              <a:off x="4069" y="2714"/>
              <a:ext cx="220" cy="665"/>
            </a:xfrm>
            <a:custGeom>
              <a:avLst/>
              <a:gdLst>
                <a:gd name="T0" fmla="*/ 599 w 199"/>
                <a:gd name="T1" fmla="*/ 3667 h 478"/>
                <a:gd name="T2" fmla="*/ 523 w 199"/>
                <a:gd name="T3" fmla="*/ 1617 h 478"/>
                <a:gd name="T4" fmla="*/ 311 w 199"/>
                <a:gd name="T5" fmla="*/ 1 h 478"/>
                <a:gd name="T6" fmla="*/ 167 w 199"/>
                <a:gd name="T7" fmla="*/ 1856 h 478"/>
                <a:gd name="T8" fmla="*/ 1 w 199"/>
                <a:gd name="T9" fmla="*/ 8322 h 478"/>
                <a:gd name="T10" fmla="*/ 148 w 199"/>
                <a:gd name="T11" fmla="*/ 15342 h 478"/>
                <a:gd name="T12" fmla="*/ 303 w 199"/>
                <a:gd name="T13" fmla="*/ 18052 h 478"/>
                <a:gd name="T14" fmla="*/ 0 60000 65536"/>
                <a:gd name="T15" fmla="*/ 0 60000 65536"/>
                <a:gd name="T16" fmla="*/ 0 60000 65536"/>
                <a:gd name="T17" fmla="*/ 0 60000 65536"/>
                <a:gd name="T18" fmla="*/ 0 60000 65536"/>
                <a:gd name="T19" fmla="*/ 0 60000 65536"/>
                <a:gd name="T20" fmla="*/ 0 60000 65536"/>
                <a:gd name="T21" fmla="*/ 0 w 199"/>
                <a:gd name="T22" fmla="*/ 0 h 478"/>
                <a:gd name="T23" fmla="*/ 199 w 199"/>
                <a:gd name="T24" fmla="*/ 478 h 4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478">
                  <a:moveTo>
                    <a:pt x="199" y="97"/>
                  </a:moveTo>
                  <a:cubicBezTo>
                    <a:pt x="195" y="88"/>
                    <a:pt x="191" y="59"/>
                    <a:pt x="175" y="43"/>
                  </a:cubicBezTo>
                  <a:cubicBezTo>
                    <a:pt x="159" y="27"/>
                    <a:pt x="123" y="0"/>
                    <a:pt x="103" y="1"/>
                  </a:cubicBezTo>
                  <a:cubicBezTo>
                    <a:pt x="83" y="2"/>
                    <a:pt x="72" y="13"/>
                    <a:pt x="55" y="49"/>
                  </a:cubicBezTo>
                  <a:cubicBezTo>
                    <a:pt x="38" y="85"/>
                    <a:pt x="2" y="161"/>
                    <a:pt x="1" y="220"/>
                  </a:cubicBezTo>
                  <a:cubicBezTo>
                    <a:pt x="0" y="279"/>
                    <a:pt x="33" y="363"/>
                    <a:pt x="49" y="406"/>
                  </a:cubicBezTo>
                  <a:cubicBezTo>
                    <a:pt x="65" y="449"/>
                    <a:pt x="90" y="463"/>
                    <a:pt x="100" y="478"/>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6" name="Freeform 45"/>
            <p:cNvSpPr>
              <a:spLocks/>
            </p:cNvSpPr>
            <p:nvPr/>
          </p:nvSpPr>
          <p:spPr bwMode="auto">
            <a:xfrm>
              <a:off x="3966" y="2711"/>
              <a:ext cx="111" cy="668"/>
            </a:xfrm>
            <a:custGeom>
              <a:avLst/>
              <a:gdLst>
                <a:gd name="T0" fmla="*/ 289 w 100"/>
                <a:gd name="T1" fmla="*/ 0 h 480"/>
                <a:gd name="T2" fmla="*/ 171 w 100"/>
                <a:gd name="T3" fmla="*/ 1943 h 480"/>
                <a:gd name="T4" fmla="*/ 1 w 100"/>
                <a:gd name="T5" fmla="*/ 8415 h 480"/>
                <a:gd name="T6" fmla="*/ 153 w 100"/>
                <a:gd name="T7" fmla="*/ 15457 h 480"/>
                <a:gd name="T8" fmla="*/ 317 w 100"/>
                <a:gd name="T9" fmla="*/ 18207 h 480"/>
                <a:gd name="T10" fmla="*/ 0 60000 65536"/>
                <a:gd name="T11" fmla="*/ 0 60000 65536"/>
                <a:gd name="T12" fmla="*/ 0 60000 65536"/>
                <a:gd name="T13" fmla="*/ 0 60000 65536"/>
                <a:gd name="T14" fmla="*/ 0 60000 65536"/>
                <a:gd name="T15" fmla="*/ 0 w 100"/>
                <a:gd name="T16" fmla="*/ 0 h 480"/>
                <a:gd name="T17" fmla="*/ 100 w 100"/>
                <a:gd name="T18" fmla="*/ 480 h 480"/>
              </a:gdLst>
              <a:ahLst/>
              <a:cxnLst>
                <a:cxn ang="T10">
                  <a:pos x="T0" y="T1"/>
                </a:cxn>
                <a:cxn ang="T11">
                  <a:pos x="T2" y="T3"/>
                </a:cxn>
                <a:cxn ang="T12">
                  <a:pos x="T4" y="T5"/>
                </a:cxn>
                <a:cxn ang="T13">
                  <a:pos x="T6" y="T7"/>
                </a:cxn>
                <a:cxn ang="T14">
                  <a:pos x="T8" y="T9"/>
                </a:cxn>
              </a:cxnLst>
              <a:rect l="T15" t="T16" r="T17" b="T18"/>
              <a:pathLst>
                <a:path w="100" h="480">
                  <a:moveTo>
                    <a:pt x="92" y="0"/>
                  </a:moveTo>
                  <a:cubicBezTo>
                    <a:pt x="86" y="9"/>
                    <a:pt x="70" y="14"/>
                    <a:pt x="55" y="51"/>
                  </a:cubicBezTo>
                  <a:cubicBezTo>
                    <a:pt x="40" y="88"/>
                    <a:pt x="2" y="163"/>
                    <a:pt x="1" y="222"/>
                  </a:cubicBezTo>
                  <a:cubicBezTo>
                    <a:pt x="0" y="281"/>
                    <a:pt x="33" y="365"/>
                    <a:pt x="49" y="408"/>
                  </a:cubicBezTo>
                  <a:cubicBezTo>
                    <a:pt x="65" y="451"/>
                    <a:pt x="90" y="465"/>
                    <a:pt x="100" y="480"/>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57" name="Freeform 46"/>
            <p:cNvSpPr>
              <a:spLocks/>
            </p:cNvSpPr>
            <p:nvPr/>
          </p:nvSpPr>
          <p:spPr bwMode="auto">
            <a:xfrm>
              <a:off x="4069" y="2711"/>
              <a:ext cx="111" cy="2"/>
            </a:xfrm>
            <a:custGeom>
              <a:avLst/>
              <a:gdLst>
                <a:gd name="T0" fmla="*/ 0 w 100"/>
                <a:gd name="T1" fmla="*/ 0 h 1"/>
                <a:gd name="T2" fmla="*/ 317 w 100"/>
                <a:gd name="T3" fmla="*/ 2048 h 1"/>
                <a:gd name="T4" fmla="*/ 0 60000 65536"/>
                <a:gd name="T5" fmla="*/ 0 60000 65536"/>
                <a:gd name="T6" fmla="*/ 0 w 100"/>
                <a:gd name="T7" fmla="*/ 0 h 1"/>
                <a:gd name="T8" fmla="*/ 100 w 100"/>
                <a:gd name="T9" fmla="*/ 1 h 1"/>
              </a:gdLst>
              <a:ahLst/>
              <a:cxnLst>
                <a:cxn ang="T4">
                  <a:pos x="T0" y="T1"/>
                </a:cxn>
                <a:cxn ang="T5">
                  <a:pos x="T2" y="T3"/>
                </a:cxn>
              </a:cxnLst>
              <a:rect l="T6" t="T7" r="T8" b="T9"/>
              <a:pathLst>
                <a:path w="100" h="1">
                  <a:moveTo>
                    <a:pt x="0" y="0"/>
                  </a:moveTo>
                  <a:lnTo>
                    <a:pt x="100" y="1"/>
                  </a:lnTo>
                </a:path>
              </a:pathLst>
            </a:custGeom>
            <a:solidFill>
              <a:srgbClr val="FFCCCC"/>
            </a:solidFill>
            <a:ln w="19050">
              <a:solidFill>
                <a:schemeClr val="tx1"/>
              </a:solidFill>
              <a:round/>
              <a:headEnd/>
              <a:tailEnd/>
            </a:ln>
          </p:spPr>
          <p:txBody>
            <a:bodyPr wrap="none" anchor="ctr"/>
            <a:lstStyle/>
            <a:p>
              <a:endParaRPr lang="zh-CN" altLang="en-US"/>
            </a:p>
          </p:txBody>
        </p:sp>
        <p:sp>
          <p:nvSpPr>
            <p:cNvPr id="5158" name="Line 47"/>
            <p:cNvSpPr>
              <a:spLocks noChangeShapeType="1"/>
            </p:cNvSpPr>
            <p:nvPr/>
          </p:nvSpPr>
          <p:spPr bwMode="auto">
            <a:xfrm>
              <a:off x="4073" y="3379"/>
              <a:ext cx="10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9" name="Freeform 48"/>
            <p:cNvSpPr>
              <a:spLocks/>
            </p:cNvSpPr>
            <p:nvPr/>
          </p:nvSpPr>
          <p:spPr bwMode="auto">
            <a:xfrm>
              <a:off x="4103" y="2749"/>
              <a:ext cx="179" cy="594"/>
            </a:xfrm>
            <a:custGeom>
              <a:avLst/>
              <a:gdLst>
                <a:gd name="T0" fmla="*/ 484 w 161"/>
                <a:gd name="T1" fmla="*/ 2967 h 427"/>
                <a:gd name="T2" fmla="*/ 412 w 161"/>
                <a:gd name="T3" fmla="*/ 1854 h 427"/>
                <a:gd name="T4" fmla="*/ 232 w 161"/>
                <a:gd name="T5" fmla="*/ 262 h 427"/>
                <a:gd name="T6" fmla="*/ 67 w 161"/>
                <a:gd name="T7" fmla="*/ 3350 h 427"/>
                <a:gd name="T8" fmla="*/ 1 w 161"/>
                <a:gd name="T9" fmla="*/ 8035 h 427"/>
                <a:gd name="T10" fmla="*/ 91 w 161"/>
                <a:gd name="T11" fmla="*/ 12864 h 427"/>
                <a:gd name="T12" fmla="*/ 310 w 161"/>
                <a:gd name="T13" fmla="*/ 15820 h 427"/>
                <a:gd name="T14" fmla="*/ 435 w 161"/>
                <a:gd name="T15" fmla="*/ 14771 h 427"/>
                <a:gd name="T16" fmla="*/ 518 w 161"/>
                <a:gd name="T17" fmla="*/ 12429 h 4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427"/>
                <a:gd name="T29" fmla="*/ 161 w 161"/>
                <a:gd name="T30" fmla="*/ 427 h 4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427">
                  <a:moveTo>
                    <a:pt x="150" y="78"/>
                  </a:moveTo>
                  <a:cubicBezTo>
                    <a:pt x="147" y="73"/>
                    <a:pt x="142" y="61"/>
                    <a:pt x="129" y="49"/>
                  </a:cubicBezTo>
                  <a:cubicBezTo>
                    <a:pt x="116" y="37"/>
                    <a:pt x="91" y="0"/>
                    <a:pt x="73" y="7"/>
                  </a:cubicBezTo>
                  <a:cubicBezTo>
                    <a:pt x="55" y="14"/>
                    <a:pt x="33" y="55"/>
                    <a:pt x="21" y="89"/>
                  </a:cubicBezTo>
                  <a:cubicBezTo>
                    <a:pt x="9" y="123"/>
                    <a:pt x="0" y="171"/>
                    <a:pt x="1" y="213"/>
                  </a:cubicBezTo>
                  <a:cubicBezTo>
                    <a:pt x="2" y="255"/>
                    <a:pt x="13" y="307"/>
                    <a:pt x="29" y="341"/>
                  </a:cubicBezTo>
                  <a:cubicBezTo>
                    <a:pt x="45" y="375"/>
                    <a:pt x="79" y="411"/>
                    <a:pt x="97" y="419"/>
                  </a:cubicBezTo>
                  <a:cubicBezTo>
                    <a:pt x="115" y="427"/>
                    <a:pt x="124" y="406"/>
                    <a:pt x="135" y="391"/>
                  </a:cubicBezTo>
                  <a:cubicBezTo>
                    <a:pt x="146" y="376"/>
                    <a:pt x="156" y="342"/>
                    <a:pt x="161" y="329"/>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60" name="Freeform 49"/>
            <p:cNvSpPr>
              <a:spLocks/>
            </p:cNvSpPr>
            <p:nvPr/>
          </p:nvSpPr>
          <p:spPr bwMode="auto">
            <a:xfrm>
              <a:off x="4180" y="3206"/>
              <a:ext cx="132" cy="173"/>
            </a:xfrm>
            <a:custGeom>
              <a:avLst/>
              <a:gdLst>
                <a:gd name="T0" fmla="*/ 0 w 119"/>
                <a:gd name="T1" fmla="*/ 4819 h 124"/>
                <a:gd name="T2" fmla="*/ 194 w 119"/>
                <a:gd name="T3" fmla="*/ 4262 h 124"/>
                <a:gd name="T4" fmla="*/ 302 w 119"/>
                <a:gd name="T5" fmla="*/ 2952 h 124"/>
                <a:gd name="T6" fmla="*/ 373 w 119"/>
                <a:gd name="T7" fmla="*/ 0 h 124"/>
                <a:gd name="T8" fmla="*/ 0 60000 65536"/>
                <a:gd name="T9" fmla="*/ 0 60000 65536"/>
                <a:gd name="T10" fmla="*/ 0 60000 65536"/>
                <a:gd name="T11" fmla="*/ 0 60000 65536"/>
                <a:gd name="T12" fmla="*/ 0 w 119"/>
                <a:gd name="T13" fmla="*/ 0 h 124"/>
                <a:gd name="T14" fmla="*/ 119 w 119"/>
                <a:gd name="T15" fmla="*/ 124 h 124"/>
              </a:gdLst>
              <a:ahLst/>
              <a:cxnLst>
                <a:cxn ang="T8">
                  <a:pos x="T0" y="T1"/>
                </a:cxn>
                <a:cxn ang="T9">
                  <a:pos x="T2" y="T3"/>
                </a:cxn>
                <a:cxn ang="T10">
                  <a:pos x="T4" y="T5"/>
                </a:cxn>
                <a:cxn ang="T11">
                  <a:pos x="T6" y="T7"/>
                </a:cxn>
              </a:cxnLst>
              <a:rect l="T12" t="T13" r="T14" b="T15"/>
              <a:pathLst>
                <a:path w="119" h="124">
                  <a:moveTo>
                    <a:pt x="0" y="124"/>
                  </a:moveTo>
                  <a:cubicBezTo>
                    <a:pt x="10" y="122"/>
                    <a:pt x="46" y="118"/>
                    <a:pt x="62" y="110"/>
                  </a:cubicBezTo>
                  <a:cubicBezTo>
                    <a:pt x="78" y="102"/>
                    <a:pt x="87" y="94"/>
                    <a:pt x="96" y="76"/>
                  </a:cubicBezTo>
                  <a:cubicBezTo>
                    <a:pt x="105" y="58"/>
                    <a:pt x="114" y="16"/>
                    <a:pt x="119" y="0"/>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61" name="Freeform 50"/>
            <p:cNvSpPr>
              <a:spLocks/>
            </p:cNvSpPr>
            <p:nvPr/>
          </p:nvSpPr>
          <p:spPr bwMode="auto">
            <a:xfrm>
              <a:off x="4188" y="3199"/>
              <a:ext cx="61" cy="108"/>
            </a:xfrm>
            <a:custGeom>
              <a:avLst/>
              <a:gdLst>
                <a:gd name="T0" fmla="*/ 171 w 55"/>
                <a:gd name="T1" fmla="*/ 0 h 77"/>
                <a:gd name="T2" fmla="*/ 150 w 55"/>
                <a:gd name="T3" fmla="*/ 1115 h 77"/>
                <a:gd name="T4" fmla="*/ 112 w 55"/>
                <a:gd name="T5" fmla="*/ 2349 h 77"/>
                <a:gd name="T6" fmla="*/ 0 w 55"/>
                <a:gd name="T7" fmla="*/ 3180 h 77"/>
                <a:gd name="T8" fmla="*/ 0 60000 65536"/>
                <a:gd name="T9" fmla="*/ 0 60000 65536"/>
                <a:gd name="T10" fmla="*/ 0 60000 65536"/>
                <a:gd name="T11" fmla="*/ 0 60000 65536"/>
                <a:gd name="T12" fmla="*/ 0 w 55"/>
                <a:gd name="T13" fmla="*/ 0 h 77"/>
                <a:gd name="T14" fmla="*/ 55 w 55"/>
                <a:gd name="T15" fmla="*/ 77 h 77"/>
              </a:gdLst>
              <a:ahLst/>
              <a:cxnLst>
                <a:cxn ang="T8">
                  <a:pos x="T0" y="T1"/>
                </a:cxn>
                <a:cxn ang="T9">
                  <a:pos x="T2" y="T3"/>
                </a:cxn>
                <a:cxn ang="T10">
                  <a:pos x="T4" y="T5"/>
                </a:cxn>
                <a:cxn ang="T11">
                  <a:pos x="T6" y="T7"/>
                </a:cxn>
              </a:cxnLst>
              <a:rect l="T12" t="T13" r="T14" b="T15"/>
              <a:pathLst>
                <a:path w="55" h="77">
                  <a:moveTo>
                    <a:pt x="55" y="0"/>
                  </a:moveTo>
                  <a:cubicBezTo>
                    <a:pt x="54" y="4"/>
                    <a:pt x="51" y="18"/>
                    <a:pt x="48" y="27"/>
                  </a:cubicBezTo>
                  <a:cubicBezTo>
                    <a:pt x="45" y="36"/>
                    <a:pt x="44" y="49"/>
                    <a:pt x="36" y="57"/>
                  </a:cubicBezTo>
                  <a:cubicBezTo>
                    <a:pt x="28" y="65"/>
                    <a:pt x="7" y="73"/>
                    <a:pt x="0" y="77"/>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62" name="Freeform 51"/>
            <p:cNvSpPr>
              <a:spLocks/>
            </p:cNvSpPr>
            <p:nvPr/>
          </p:nvSpPr>
          <p:spPr bwMode="auto">
            <a:xfrm>
              <a:off x="4180" y="2778"/>
              <a:ext cx="63" cy="79"/>
            </a:xfrm>
            <a:custGeom>
              <a:avLst/>
              <a:gdLst>
                <a:gd name="T0" fmla="*/ 0 w 57"/>
                <a:gd name="T1" fmla="*/ 0 h 57"/>
                <a:gd name="T2" fmla="*/ 90 w 57"/>
                <a:gd name="T3" fmla="*/ 870 h 57"/>
                <a:gd name="T4" fmla="*/ 171 w 57"/>
                <a:gd name="T5" fmla="*/ 2055 h 57"/>
                <a:gd name="T6" fmla="*/ 0 60000 65536"/>
                <a:gd name="T7" fmla="*/ 0 60000 65536"/>
                <a:gd name="T8" fmla="*/ 0 60000 65536"/>
                <a:gd name="T9" fmla="*/ 0 w 57"/>
                <a:gd name="T10" fmla="*/ 0 h 57"/>
                <a:gd name="T11" fmla="*/ 57 w 57"/>
                <a:gd name="T12" fmla="*/ 57 h 57"/>
              </a:gdLst>
              <a:ahLst/>
              <a:cxnLst>
                <a:cxn ang="T6">
                  <a:pos x="T0" y="T1"/>
                </a:cxn>
                <a:cxn ang="T7">
                  <a:pos x="T2" y="T3"/>
                </a:cxn>
                <a:cxn ang="T8">
                  <a:pos x="T4" y="T5"/>
                </a:cxn>
              </a:cxnLst>
              <a:rect l="T9" t="T10" r="T11" b="T12"/>
              <a:pathLst>
                <a:path w="57" h="57">
                  <a:moveTo>
                    <a:pt x="0" y="0"/>
                  </a:moveTo>
                  <a:cubicBezTo>
                    <a:pt x="5" y="4"/>
                    <a:pt x="21" y="15"/>
                    <a:pt x="30" y="24"/>
                  </a:cubicBezTo>
                  <a:cubicBezTo>
                    <a:pt x="39" y="33"/>
                    <a:pt x="52" y="50"/>
                    <a:pt x="57" y="57"/>
                  </a:cubicBezTo>
                </a:path>
              </a:pathLst>
            </a:custGeom>
            <a:solidFill>
              <a:srgbClr val="FFCCCC"/>
            </a:solidFill>
            <a:ln w="19050">
              <a:solidFill>
                <a:schemeClr val="tx1"/>
              </a:solidFill>
              <a:round/>
              <a:headEnd/>
              <a:tailEnd/>
            </a:ln>
          </p:spPr>
          <p:txBody>
            <a:bodyPr wrap="none" anchor="ctr"/>
            <a:lstStyle/>
            <a:p>
              <a:endParaRPr lang="zh-CN" altLang="en-US"/>
            </a:p>
          </p:txBody>
        </p:sp>
        <p:sp>
          <p:nvSpPr>
            <p:cNvPr id="5163" name="Freeform 52"/>
            <p:cNvSpPr>
              <a:spLocks/>
            </p:cNvSpPr>
            <p:nvPr/>
          </p:nvSpPr>
          <p:spPr bwMode="auto">
            <a:xfrm>
              <a:off x="3973" y="2803"/>
              <a:ext cx="182" cy="467"/>
            </a:xfrm>
            <a:custGeom>
              <a:avLst/>
              <a:gdLst>
                <a:gd name="T0" fmla="*/ 134 w 164"/>
                <a:gd name="T1" fmla="*/ 682 h 336"/>
                <a:gd name="T2" fmla="*/ 20 w 164"/>
                <a:gd name="T3" fmla="*/ 4400 h 336"/>
                <a:gd name="T4" fmla="*/ 18 w 164"/>
                <a:gd name="T5" fmla="*/ 6908 h 336"/>
                <a:gd name="T6" fmla="*/ 122 w 164"/>
                <a:gd name="T7" fmla="*/ 11535 h 336"/>
                <a:gd name="T8" fmla="*/ 149 w 164"/>
                <a:gd name="T9" fmla="*/ 12407 h 336"/>
                <a:gd name="T10" fmla="*/ 363 w 164"/>
                <a:gd name="T11" fmla="*/ 12203 h 336"/>
                <a:gd name="T12" fmla="*/ 321 w 164"/>
                <a:gd name="T13" fmla="*/ 10173 h 336"/>
                <a:gd name="T14" fmla="*/ 260 w 164"/>
                <a:gd name="T15" fmla="*/ 7188 h 336"/>
                <a:gd name="T16" fmla="*/ 310 w 164"/>
                <a:gd name="T17" fmla="*/ 2681 h 336"/>
                <a:gd name="T18" fmla="*/ 373 w 164"/>
                <a:gd name="T19" fmla="*/ 1034 h 336"/>
                <a:gd name="T20" fmla="*/ 291 w 164"/>
                <a:gd name="T21" fmla="*/ 755 h 336"/>
                <a:gd name="T22" fmla="*/ 134 w 164"/>
                <a:gd name="T23" fmla="*/ 682 h 3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4"/>
                <a:gd name="T37" fmla="*/ 0 h 336"/>
                <a:gd name="T38" fmla="*/ 164 w 164"/>
                <a:gd name="T39" fmla="*/ 336 h 3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4" h="336">
                  <a:moveTo>
                    <a:pt x="42" y="18"/>
                  </a:moveTo>
                  <a:cubicBezTo>
                    <a:pt x="29" y="40"/>
                    <a:pt x="11" y="92"/>
                    <a:pt x="6" y="117"/>
                  </a:cubicBezTo>
                  <a:cubicBezTo>
                    <a:pt x="0" y="145"/>
                    <a:pt x="0" y="153"/>
                    <a:pt x="5" y="185"/>
                  </a:cubicBezTo>
                  <a:cubicBezTo>
                    <a:pt x="12" y="213"/>
                    <a:pt x="32" y="285"/>
                    <a:pt x="39" y="309"/>
                  </a:cubicBezTo>
                  <a:cubicBezTo>
                    <a:pt x="40" y="315"/>
                    <a:pt x="34" y="329"/>
                    <a:pt x="47" y="332"/>
                  </a:cubicBezTo>
                  <a:cubicBezTo>
                    <a:pt x="60" y="335"/>
                    <a:pt x="107" y="336"/>
                    <a:pt x="116" y="326"/>
                  </a:cubicBezTo>
                  <a:cubicBezTo>
                    <a:pt x="126" y="315"/>
                    <a:pt x="108" y="294"/>
                    <a:pt x="102" y="272"/>
                  </a:cubicBezTo>
                  <a:cubicBezTo>
                    <a:pt x="96" y="250"/>
                    <a:pt x="83" y="225"/>
                    <a:pt x="83" y="192"/>
                  </a:cubicBezTo>
                  <a:cubicBezTo>
                    <a:pt x="84" y="167"/>
                    <a:pt x="87" y="94"/>
                    <a:pt x="99" y="72"/>
                  </a:cubicBezTo>
                  <a:cubicBezTo>
                    <a:pt x="102" y="66"/>
                    <a:pt x="112" y="27"/>
                    <a:pt x="119" y="27"/>
                  </a:cubicBezTo>
                  <a:cubicBezTo>
                    <a:pt x="164" y="36"/>
                    <a:pt x="96" y="20"/>
                    <a:pt x="93" y="20"/>
                  </a:cubicBezTo>
                  <a:cubicBezTo>
                    <a:pt x="82" y="21"/>
                    <a:pt x="51" y="0"/>
                    <a:pt x="42" y="18"/>
                  </a:cubicBezTo>
                  <a:close/>
                </a:path>
              </a:pathLst>
            </a:custGeom>
            <a:solidFill>
              <a:srgbClr val="FFCCCC"/>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zh-CN" altLang="en-US"/>
            </a:p>
          </p:txBody>
        </p:sp>
        <p:sp>
          <p:nvSpPr>
            <p:cNvPr id="5164" name="Freeform 53"/>
            <p:cNvSpPr>
              <a:spLocks/>
            </p:cNvSpPr>
            <p:nvPr/>
          </p:nvSpPr>
          <p:spPr bwMode="auto">
            <a:xfrm>
              <a:off x="2471" y="2816"/>
              <a:ext cx="57" cy="390"/>
            </a:xfrm>
            <a:custGeom>
              <a:avLst/>
              <a:gdLst>
                <a:gd name="T0" fmla="*/ 173 w 51"/>
                <a:gd name="T1" fmla="*/ 0 h 281"/>
                <a:gd name="T2" fmla="*/ 3 w 51"/>
                <a:gd name="T3" fmla="*/ 4296 h 281"/>
                <a:gd name="T4" fmla="*/ 111 w 51"/>
                <a:gd name="T5" fmla="*/ 10338 h 281"/>
                <a:gd name="T6" fmla="*/ 0 60000 65536"/>
                <a:gd name="T7" fmla="*/ 0 60000 65536"/>
                <a:gd name="T8" fmla="*/ 0 60000 65536"/>
                <a:gd name="T9" fmla="*/ 0 w 51"/>
                <a:gd name="T10" fmla="*/ 0 h 281"/>
                <a:gd name="T11" fmla="*/ 51 w 51"/>
                <a:gd name="T12" fmla="*/ 281 h 281"/>
              </a:gdLst>
              <a:ahLst/>
              <a:cxnLst>
                <a:cxn ang="T6">
                  <a:pos x="T0" y="T1"/>
                </a:cxn>
                <a:cxn ang="T7">
                  <a:pos x="T2" y="T3"/>
                </a:cxn>
                <a:cxn ang="T8">
                  <a:pos x="T4" y="T5"/>
                </a:cxn>
              </a:cxnLst>
              <a:rect l="T9" t="T10" r="T11" b="T12"/>
              <a:pathLst>
                <a:path w="51" h="281">
                  <a:moveTo>
                    <a:pt x="51" y="0"/>
                  </a:moveTo>
                  <a:cubicBezTo>
                    <a:pt x="43" y="19"/>
                    <a:pt x="6" y="70"/>
                    <a:pt x="3" y="117"/>
                  </a:cubicBezTo>
                  <a:cubicBezTo>
                    <a:pt x="0" y="164"/>
                    <a:pt x="27" y="247"/>
                    <a:pt x="33" y="281"/>
                  </a:cubicBezTo>
                </a:path>
              </a:pathLst>
            </a:custGeom>
            <a:solidFill>
              <a:srgbClr val="FFCCCC"/>
            </a:solidFill>
            <a:ln w="38100">
              <a:solidFill>
                <a:srgbClr val="FF3300"/>
              </a:solidFill>
              <a:round/>
              <a:headEnd/>
              <a:tailEnd type="triangle" w="med" len="med"/>
            </a:ln>
          </p:spPr>
          <p:txBody>
            <a:bodyPr wrap="none" anchor="ctr"/>
            <a:lstStyle/>
            <a:p>
              <a:endParaRPr lang="zh-CN" altLang="en-US"/>
            </a:p>
          </p:txBody>
        </p:sp>
        <p:sp>
          <p:nvSpPr>
            <p:cNvPr id="5165" name="Freeform 54"/>
            <p:cNvSpPr>
              <a:spLocks/>
            </p:cNvSpPr>
            <p:nvPr/>
          </p:nvSpPr>
          <p:spPr bwMode="auto">
            <a:xfrm>
              <a:off x="4016" y="2812"/>
              <a:ext cx="57" cy="424"/>
            </a:xfrm>
            <a:custGeom>
              <a:avLst/>
              <a:gdLst>
                <a:gd name="T0" fmla="*/ 173 w 51"/>
                <a:gd name="T1" fmla="*/ 0 h 305"/>
                <a:gd name="T2" fmla="*/ 3 w 51"/>
                <a:gd name="T3" fmla="*/ 5272 h 305"/>
                <a:gd name="T4" fmla="*/ 111 w 51"/>
                <a:gd name="T5" fmla="*/ 11429 h 305"/>
                <a:gd name="T6" fmla="*/ 0 60000 65536"/>
                <a:gd name="T7" fmla="*/ 0 60000 65536"/>
                <a:gd name="T8" fmla="*/ 0 60000 65536"/>
                <a:gd name="T9" fmla="*/ 0 w 51"/>
                <a:gd name="T10" fmla="*/ 0 h 305"/>
                <a:gd name="T11" fmla="*/ 51 w 51"/>
                <a:gd name="T12" fmla="*/ 305 h 305"/>
              </a:gdLst>
              <a:ahLst/>
              <a:cxnLst>
                <a:cxn ang="T6">
                  <a:pos x="T0" y="T1"/>
                </a:cxn>
                <a:cxn ang="T7">
                  <a:pos x="T2" y="T3"/>
                </a:cxn>
                <a:cxn ang="T8">
                  <a:pos x="T4" y="T5"/>
                </a:cxn>
              </a:cxnLst>
              <a:rect l="T9" t="T10" r="T11" b="T12"/>
              <a:pathLst>
                <a:path w="51" h="305">
                  <a:moveTo>
                    <a:pt x="51" y="0"/>
                  </a:moveTo>
                  <a:cubicBezTo>
                    <a:pt x="42" y="22"/>
                    <a:pt x="6" y="90"/>
                    <a:pt x="3" y="141"/>
                  </a:cubicBezTo>
                  <a:cubicBezTo>
                    <a:pt x="0" y="192"/>
                    <a:pt x="27" y="271"/>
                    <a:pt x="33" y="305"/>
                  </a:cubicBezTo>
                </a:path>
              </a:pathLst>
            </a:custGeom>
            <a:solidFill>
              <a:srgbClr val="FFCCCC"/>
            </a:solidFill>
            <a:ln w="38100">
              <a:solidFill>
                <a:srgbClr val="FF3300"/>
              </a:solidFill>
              <a:round/>
              <a:headEnd/>
              <a:tailEnd type="triangle" w="med" len="med"/>
            </a:ln>
          </p:spPr>
          <p:txBody>
            <a:bodyPr wrap="none" anchor="ctr"/>
            <a:lstStyle/>
            <a:p>
              <a:endParaRPr lang="zh-CN" altLang="en-US"/>
            </a:p>
          </p:txBody>
        </p:sp>
        <p:sp>
          <p:nvSpPr>
            <p:cNvPr id="5166" name="Text Box 55"/>
            <p:cNvSpPr txBox="1">
              <a:spLocks noChangeArrowheads="1"/>
            </p:cNvSpPr>
            <p:nvPr/>
          </p:nvSpPr>
          <p:spPr bwMode="auto">
            <a:xfrm>
              <a:off x="2219" y="2901"/>
              <a:ext cx="191" cy="28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I</a:t>
              </a:r>
              <a:endParaRPr lang="en-US" altLang="zh-CN" sz="2400">
                <a:solidFill>
                  <a:schemeClr val="accent2"/>
                </a:solidFill>
              </a:endParaRPr>
            </a:p>
          </p:txBody>
        </p:sp>
        <p:sp>
          <p:nvSpPr>
            <p:cNvPr id="5167" name="Freeform 56"/>
            <p:cNvSpPr>
              <a:spLocks/>
            </p:cNvSpPr>
            <p:nvPr/>
          </p:nvSpPr>
          <p:spPr bwMode="auto">
            <a:xfrm>
              <a:off x="3261" y="2661"/>
              <a:ext cx="206" cy="27"/>
            </a:xfrm>
            <a:custGeom>
              <a:avLst/>
              <a:gdLst>
                <a:gd name="T0" fmla="*/ 0 w 206"/>
                <a:gd name="T1" fmla="*/ 27 h 27"/>
                <a:gd name="T2" fmla="*/ 96 w 206"/>
                <a:gd name="T3" fmla="*/ 0 h 27"/>
                <a:gd name="T4" fmla="*/ 206 w 206"/>
                <a:gd name="T5" fmla="*/ 17 h 27"/>
                <a:gd name="T6" fmla="*/ 0 60000 65536"/>
                <a:gd name="T7" fmla="*/ 0 60000 65536"/>
                <a:gd name="T8" fmla="*/ 0 60000 65536"/>
                <a:gd name="T9" fmla="*/ 0 w 206"/>
                <a:gd name="T10" fmla="*/ 0 h 27"/>
                <a:gd name="T11" fmla="*/ 206 w 206"/>
                <a:gd name="T12" fmla="*/ 27 h 27"/>
              </a:gdLst>
              <a:ahLst/>
              <a:cxnLst>
                <a:cxn ang="T6">
                  <a:pos x="T0" y="T1"/>
                </a:cxn>
                <a:cxn ang="T7">
                  <a:pos x="T2" y="T3"/>
                </a:cxn>
                <a:cxn ang="T8">
                  <a:pos x="T4" y="T5"/>
                </a:cxn>
              </a:cxnLst>
              <a:rect l="T9" t="T10" r="T11" b="T12"/>
              <a:pathLst>
                <a:path w="206" h="27">
                  <a:moveTo>
                    <a:pt x="0" y="27"/>
                  </a:moveTo>
                  <a:lnTo>
                    <a:pt x="96" y="0"/>
                  </a:lnTo>
                  <a:lnTo>
                    <a:pt x="206" y="17"/>
                  </a:lnTo>
                </a:path>
              </a:pathLst>
            </a:custGeom>
            <a:solidFill>
              <a:srgbClr val="FFCCCC"/>
            </a:solidFill>
            <a:ln w="9525">
              <a:solidFill>
                <a:schemeClr val="tx1"/>
              </a:solidFill>
              <a:round/>
              <a:headEnd/>
              <a:tailEnd type="triangle" w="med" len="med"/>
            </a:ln>
          </p:spPr>
          <p:txBody>
            <a:bodyPr wrap="none" anchor="ctr"/>
            <a:lstStyle/>
            <a:p>
              <a:endParaRPr lang="zh-CN" altLang="en-US"/>
            </a:p>
          </p:txBody>
        </p:sp>
      </p:grpSp>
      <p:sp>
        <p:nvSpPr>
          <p:cNvPr id="162873" name="Text Box 57"/>
          <p:cNvSpPr txBox="1">
            <a:spLocks noChangeArrowheads="1"/>
          </p:cNvSpPr>
          <p:nvPr/>
        </p:nvSpPr>
        <p:spPr bwMode="auto">
          <a:xfrm>
            <a:off x="254000" y="3398838"/>
            <a:ext cx="4827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3333FF"/>
                </a:solidFill>
              </a:rPr>
              <a:t>热核反应，原子核的聚变反应</a:t>
            </a:r>
          </a:p>
        </p:txBody>
      </p:sp>
      <p:sp>
        <p:nvSpPr>
          <p:cNvPr id="162874" name="Text Box 58"/>
          <p:cNvSpPr txBox="1">
            <a:spLocks noChangeArrowheads="1"/>
          </p:cNvSpPr>
          <p:nvPr/>
        </p:nvSpPr>
        <p:spPr bwMode="auto">
          <a:xfrm>
            <a:off x="280988" y="4160838"/>
            <a:ext cx="2700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3333FF"/>
                </a:solidFill>
              </a:rPr>
              <a:t>等离子体</a:t>
            </a:r>
            <a:r>
              <a:rPr lang="en-US" altLang="zh-CN" sz="2800">
                <a:solidFill>
                  <a:srgbClr val="3333FF"/>
                </a:solidFill>
              </a:rPr>
              <a:t>plasma</a:t>
            </a:r>
          </a:p>
        </p:txBody>
      </p:sp>
      <p:sp>
        <p:nvSpPr>
          <p:cNvPr id="162875" name="Line 59"/>
          <p:cNvSpPr>
            <a:spLocks noChangeShapeType="1"/>
          </p:cNvSpPr>
          <p:nvPr/>
        </p:nvSpPr>
        <p:spPr bwMode="auto">
          <a:xfrm>
            <a:off x="5867400" y="4572000"/>
            <a:ext cx="381000" cy="3048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76" name="Line 60"/>
          <p:cNvSpPr>
            <a:spLocks noChangeShapeType="1"/>
          </p:cNvSpPr>
          <p:nvPr/>
        </p:nvSpPr>
        <p:spPr bwMode="auto">
          <a:xfrm flipH="1">
            <a:off x="7086600" y="4572000"/>
            <a:ext cx="381000" cy="3048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77" name="Line 61"/>
          <p:cNvSpPr>
            <a:spLocks noChangeShapeType="1"/>
          </p:cNvSpPr>
          <p:nvPr/>
        </p:nvSpPr>
        <p:spPr bwMode="auto">
          <a:xfrm>
            <a:off x="6705600" y="4267200"/>
            <a:ext cx="76200" cy="53340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2878" name="Object 62"/>
          <p:cNvGraphicFramePr>
            <a:graphicFrameLocks noChangeAspect="1"/>
          </p:cNvGraphicFramePr>
          <p:nvPr/>
        </p:nvGraphicFramePr>
        <p:xfrm>
          <a:off x="5943600" y="4038600"/>
          <a:ext cx="390525" cy="481013"/>
        </p:xfrm>
        <a:graphic>
          <a:graphicData uri="http://schemas.openxmlformats.org/presentationml/2006/ole">
            <mc:AlternateContent xmlns:mc="http://schemas.openxmlformats.org/markup-compatibility/2006">
              <mc:Choice xmlns:v="urn:schemas-microsoft-com:vml" Requires="v">
                <p:oleObj name="公式" r:id="rId9" imgW="164957" imgH="203024" progId="Equation.3">
                  <p:embed/>
                </p:oleObj>
              </mc:Choice>
              <mc:Fallback>
                <p:oleObj name="公式" r:id="rId9" imgW="164957" imgH="203024" progId="Equation.3">
                  <p:embed/>
                  <p:pic>
                    <p:nvPicPr>
                      <p:cNvPr id="0"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4038600"/>
                        <a:ext cx="3905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36"/>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6283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283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628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628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6284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62841"/>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162878"/>
                                        </p:tgtEl>
                                        <p:attrNameLst>
                                          <p:attrName>style.visibility</p:attrName>
                                        </p:attrNameLst>
                                      </p:cBhvr>
                                      <p:to>
                                        <p:strVal val="visible"/>
                                      </p:to>
                                    </p:set>
                                  </p:childTnLst>
                                </p:cTn>
                              </p:par>
                            </p:childTnLst>
                          </p:cTn>
                        </p:par>
                        <p:par>
                          <p:cTn id="45" fill="hold" nodeType="afterGroup">
                            <p:stCondLst>
                              <p:cond delay="1000"/>
                            </p:stCondLst>
                            <p:childTnLst>
                              <p:par>
                                <p:cTn id="46" presetID="1" presetClass="entr" presetSubtype="0" fill="hold" grpId="0" nodeType="afterEffect">
                                  <p:stCondLst>
                                    <p:cond delay="0"/>
                                  </p:stCondLst>
                                  <p:childTnLst>
                                    <p:set>
                                      <p:cBhvr>
                                        <p:cTn id="47" dur="1" fill="hold">
                                          <p:stCondLst>
                                            <p:cond delay="499"/>
                                          </p:stCondLst>
                                        </p:cTn>
                                        <p:tgtEl>
                                          <p:spTgt spid="162875"/>
                                        </p:tgtEl>
                                        <p:attrNameLst>
                                          <p:attrName>style.visibility</p:attrName>
                                        </p:attrNameLst>
                                      </p:cBhvr>
                                      <p:to>
                                        <p:strVal val="visible"/>
                                      </p:to>
                                    </p:set>
                                  </p:childTnLst>
                                </p:cTn>
                              </p:par>
                            </p:childTnLst>
                          </p:cTn>
                        </p:par>
                        <p:par>
                          <p:cTn id="48" fill="hold" nodeType="afterGroup">
                            <p:stCondLst>
                              <p:cond delay="1500"/>
                            </p:stCondLst>
                            <p:childTnLst>
                              <p:par>
                                <p:cTn id="49" presetID="1" presetClass="entr" presetSubtype="0" fill="hold" grpId="0" nodeType="afterEffect">
                                  <p:stCondLst>
                                    <p:cond delay="0"/>
                                  </p:stCondLst>
                                  <p:childTnLst>
                                    <p:set>
                                      <p:cBhvr>
                                        <p:cTn id="50" dur="1" fill="hold">
                                          <p:stCondLst>
                                            <p:cond delay="499"/>
                                          </p:stCondLst>
                                        </p:cTn>
                                        <p:tgtEl>
                                          <p:spTgt spid="162877"/>
                                        </p:tgtEl>
                                        <p:attrNameLst>
                                          <p:attrName>style.visibility</p:attrName>
                                        </p:attrNameLst>
                                      </p:cBhvr>
                                      <p:to>
                                        <p:strVal val="visible"/>
                                      </p:to>
                                    </p:set>
                                  </p:childTnLst>
                                </p:cTn>
                              </p:par>
                            </p:childTnLst>
                          </p:cTn>
                        </p:par>
                        <p:par>
                          <p:cTn id="51" fill="hold" nodeType="afterGroup">
                            <p:stCondLst>
                              <p:cond delay="2000"/>
                            </p:stCondLst>
                            <p:childTnLst>
                              <p:par>
                                <p:cTn id="52" presetID="1" presetClass="entr" presetSubtype="0" fill="hold" grpId="0" nodeType="afterEffect">
                                  <p:stCondLst>
                                    <p:cond delay="0"/>
                                  </p:stCondLst>
                                  <p:childTnLst>
                                    <p:set>
                                      <p:cBhvr>
                                        <p:cTn id="53" dur="1" fill="hold">
                                          <p:stCondLst>
                                            <p:cond delay="499"/>
                                          </p:stCondLst>
                                        </p:cTn>
                                        <p:tgtEl>
                                          <p:spTgt spid="16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6" grpId="0" animBg="1"/>
      <p:bldP spid="162838" grpId="0" autoUpdateAnimBg="0"/>
      <p:bldP spid="162839" grpId="0" autoUpdateAnimBg="0"/>
      <p:bldP spid="162840" grpId="0" autoUpdateAnimBg="0"/>
      <p:bldP spid="162841" grpId="0" autoUpdateAnimBg="0"/>
      <p:bldP spid="162873" grpId="0" autoUpdateAnimBg="0"/>
      <p:bldP spid="162874" grpId="0" autoUpdateAnimBg="0"/>
      <p:bldP spid="162875" grpId="0" animBg="1"/>
      <p:bldP spid="162876" grpId="0" animBg="1"/>
      <p:bldP spid="1628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30300" y="0"/>
            <a:ext cx="8013700" cy="627063"/>
          </a:xfrm>
        </p:spPr>
        <p:txBody>
          <a:bodyPr/>
          <a:lstStyle/>
          <a:p>
            <a:pPr eaLnBrk="1" hangingPunct="1"/>
            <a:r>
              <a:rPr lang="zh-CN" altLang="en-US">
                <a:solidFill>
                  <a:schemeClr val="bg1"/>
                </a:solidFill>
              </a:rPr>
              <a:t>磁约束</a:t>
            </a:r>
          </a:p>
        </p:txBody>
      </p:sp>
      <p:sp>
        <p:nvSpPr>
          <p:cNvPr id="6147" name="Rectangle 3"/>
          <p:cNvSpPr>
            <a:spLocks noChangeArrowheads="1"/>
          </p:cNvSpPr>
          <p:nvPr/>
        </p:nvSpPr>
        <p:spPr bwMode="auto">
          <a:xfrm>
            <a:off x="0" y="0"/>
            <a:ext cx="9144000" cy="6858000"/>
          </a:xfrm>
          <a:prstGeom prst="rect">
            <a:avLst/>
          </a:prstGeom>
          <a:solidFill>
            <a:srgbClr val="000066"/>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6148" name="Group 4"/>
          <p:cNvGrpSpPr>
            <a:grpSpLocks/>
          </p:cNvGrpSpPr>
          <p:nvPr/>
        </p:nvGrpSpPr>
        <p:grpSpPr bwMode="auto">
          <a:xfrm>
            <a:off x="0" y="762000"/>
            <a:ext cx="8934450" cy="3806825"/>
            <a:chOff x="58" y="480"/>
            <a:chExt cx="5628" cy="2398"/>
          </a:xfrm>
        </p:grpSpPr>
        <p:sp>
          <p:nvSpPr>
            <p:cNvPr id="6415" name="Freeform 5"/>
            <p:cNvSpPr>
              <a:spLocks/>
            </p:cNvSpPr>
            <p:nvPr/>
          </p:nvSpPr>
          <p:spPr bwMode="auto">
            <a:xfrm>
              <a:off x="191" y="743"/>
              <a:ext cx="5386" cy="859"/>
            </a:xfrm>
            <a:custGeom>
              <a:avLst/>
              <a:gdLst>
                <a:gd name="T0" fmla="*/ 0 w 5760"/>
                <a:gd name="T1" fmla="*/ 1657 h 787"/>
                <a:gd name="T2" fmla="*/ 344 w 5760"/>
                <a:gd name="T3" fmla="*/ 2013 h 787"/>
                <a:gd name="T4" fmla="*/ 688 w 5760"/>
                <a:gd name="T5" fmla="*/ 1344 h 787"/>
                <a:gd name="T6" fmla="*/ 1031 w 5760"/>
                <a:gd name="T7" fmla="*/ 401 h 787"/>
                <a:gd name="T8" fmla="*/ 1376 w 5760"/>
                <a:gd name="T9" fmla="*/ 2 h 787"/>
                <a:gd name="T10" fmla="*/ 1720 w 5760"/>
                <a:gd name="T11" fmla="*/ 359 h 787"/>
                <a:gd name="T12" fmla="*/ 2065 w 5760"/>
                <a:gd name="T13" fmla="*/ 1344 h 787"/>
                <a:gd name="T14" fmla="*/ 2408 w 5760"/>
                <a:gd name="T15" fmla="*/ 1970 h 787"/>
                <a:gd name="T16" fmla="*/ 2752 w 5760"/>
                <a:gd name="T17" fmla="*/ 1614 h 7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787"/>
                <a:gd name="T29" fmla="*/ 5760 w 5760"/>
                <a:gd name="T30" fmla="*/ 787 h 7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787">
                  <a:moveTo>
                    <a:pt x="0" y="632"/>
                  </a:moveTo>
                  <a:cubicBezTo>
                    <a:pt x="240" y="709"/>
                    <a:pt x="480" y="787"/>
                    <a:pt x="720" y="767"/>
                  </a:cubicBezTo>
                  <a:cubicBezTo>
                    <a:pt x="960" y="747"/>
                    <a:pt x="1200" y="614"/>
                    <a:pt x="1440" y="512"/>
                  </a:cubicBezTo>
                  <a:cubicBezTo>
                    <a:pt x="1680" y="410"/>
                    <a:pt x="1920" y="237"/>
                    <a:pt x="2160" y="152"/>
                  </a:cubicBezTo>
                  <a:cubicBezTo>
                    <a:pt x="2400" y="67"/>
                    <a:pt x="2640" y="4"/>
                    <a:pt x="2880" y="2"/>
                  </a:cubicBezTo>
                  <a:cubicBezTo>
                    <a:pt x="3120" y="0"/>
                    <a:pt x="3360" y="52"/>
                    <a:pt x="3600" y="137"/>
                  </a:cubicBezTo>
                  <a:cubicBezTo>
                    <a:pt x="3840" y="222"/>
                    <a:pt x="4080" y="410"/>
                    <a:pt x="4320" y="512"/>
                  </a:cubicBezTo>
                  <a:cubicBezTo>
                    <a:pt x="4560" y="614"/>
                    <a:pt x="4800" y="734"/>
                    <a:pt x="5040" y="752"/>
                  </a:cubicBezTo>
                  <a:cubicBezTo>
                    <a:pt x="5280" y="770"/>
                    <a:pt x="5520" y="693"/>
                    <a:pt x="5760" y="617"/>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16" name="Freeform 6"/>
            <p:cNvSpPr>
              <a:spLocks/>
            </p:cNvSpPr>
            <p:nvPr/>
          </p:nvSpPr>
          <p:spPr bwMode="auto">
            <a:xfrm>
              <a:off x="200" y="1139"/>
              <a:ext cx="5387" cy="526"/>
            </a:xfrm>
            <a:custGeom>
              <a:avLst/>
              <a:gdLst>
                <a:gd name="T0" fmla="*/ 0 w 5760"/>
                <a:gd name="T1" fmla="*/ 943 h 482"/>
                <a:gd name="T2" fmla="*/ 344 w 5760"/>
                <a:gd name="T3" fmla="*/ 1255 h 482"/>
                <a:gd name="T4" fmla="*/ 690 w 5760"/>
                <a:gd name="T5" fmla="*/ 979 h 482"/>
                <a:gd name="T6" fmla="*/ 1033 w 5760"/>
                <a:gd name="T7" fmla="*/ 314 h 482"/>
                <a:gd name="T8" fmla="*/ 1379 w 5760"/>
                <a:gd name="T9" fmla="*/ 0 h 482"/>
                <a:gd name="T10" fmla="*/ 1724 w 5760"/>
                <a:gd name="T11" fmla="*/ 314 h 482"/>
                <a:gd name="T12" fmla="*/ 2068 w 5760"/>
                <a:gd name="T13" fmla="*/ 943 h 482"/>
                <a:gd name="T14" fmla="*/ 2413 w 5760"/>
                <a:gd name="T15" fmla="*/ 1255 h 482"/>
                <a:gd name="T16" fmla="*/ 2759 w 5760"/>
                <a:gd name="T17" fmla="*/ 900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482"/>
                <a:gd name="T29" fmla="*/ 5760 w 5760"/>
                <a:gd name="T30" fmla="*/ 482 h 4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482">
                  <a:moveTo>
                    <a:pt x="0" y="360"/>
                  </a:moveTo>
                  <a:cubicBezTo>
                    <a:pt x="240" y="419"/>
                    <a:pt x="480" y="478"/>
                    <a:pt x="720" y="480"/>
                  </a:cubicBezTo>
                  <a:cubicBezTo>
                    <a:pt x="960" y="482"/>
                    <a:pt x="1200" y="435"/>
                    <a:pt x="1440" y="375"/>
                  </a:cubicBezTo>
                  <a:cubicBezTo>
                    <a:pt x="1680" y="315"/>
                    <a:pt x="1920" y="182"/>
                    <a:pt x="2160" y="120"/>
                  </a:cubicBezTo>
                  <a:cubicBezTo>
                    <a:pt x="2400" y="58"/>
                    <a:pt x="2640" y="0"/>
                    <a:pt x="2880" y="0"/>
                  </a:cubicBezTo>
                  <a:cubicBezTo>
                    <a:pt x="3120" y="0"/>
                    <a:pt x="3360" y="60"/>
                    <a:pt x="3600" y="120"/>
                  </a:cubicBezTo>
                  <a:cubicBezTo>
                    <a:pt x="3840" y="180"/>
                    <a:pt x="4080" y="300"/>
                    <a:pt x="4320" y="360"/>
                  </a:cubicBezTo>
                  <a:cubicBezTo>
                    <a:pt x="4560" y="420"/>
                    <a:pt x="4800" y="482"/>
                    <a:pt x="5040" y="480"/>
                  </a:cubicBezTo>
                  <a:cubicBezTo>
                    <a:pt x="5280" y="478"/>
                    <a:pt x="5520" y="411"/>
                    <a:pt x="5760" y="345"/>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17" name="Line 7"/>
            <p:cNvSpPr>
              <a:spLocks noChangeShapeType="1"/>
            </p:cNvSpPr>
            <p:nvPr/>
          </p:nvSpPr>
          <p:spPr bwMode="auto">
            <a:xfrm>
              <a:off x="58" y="1810"/>
              <a:ext cx="5608" cy="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18" name="Freeform 8"/>
            <p:cNvSpPr>
              <a:spLocks/>
            </p:cNvSpPr>
            <p:nvPr/>
          </p:nvSpPr>
          <p:spPr bwMode="auto">
            <a:xfrm rot="-10763399">
              <a:off x="202" y="2020"/>
              <a:ext cx="5387" cy="858"/>
            </a:xfrm>
            <a:custGeom>
              <a:avLst/>
              <a:gdLst>
                <a:gd name="T0" fmla="*/ 0 w 5760"/>
                <a:gd name="T1" fmla="*/ 1635 h 787"/>
                <a:gd name="T2" fmla="*/ 344 w 5760"/>
                <a:gd name="T3" fmla="*/ 1984 h 787"/>
                <a:gd name="T4" fmla="*/ 690 w 5760"/>
                <a:gd name="T5" fmla="*/ 1321 h 787"/>
                <a:gd name="T6" fmla="*/ 1033 w 5760"/>
                <a:gd name="T7" fmla="*/ 392 h 787"/>
                <a:gd name="T8" fmla="*/ 1379 w 5760"/>
                <a:gd name="T9" fmla="*/ 2 h 787"/>
                <a:gd name="T10" fmla="*/ 1724 w 5760"/>
                <a:gd name="T11" fmla="*/ 354 h 787"/>
                <a:gd name="T12" fmla="*/ 2068 w 5760"/>
                <a:gd name="T13" fmla="*/ 1321 h 787"/>
                <a:gd name="T14" fmla="*/ 2413 w 5760"/>
                <a:gd name="T15" fmla="*/ 1947 h 787"/>
                <a:gd name="T16" fmla="*/ 2759 w 5760"/>
                <a:gd name="T17" fmla="*/ 1597 h 7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787"/>
                <a:gd name="T29" fmla="*/ 5760 w 5760"/>
                <a:gd name="T30" fmla="*/ 787 h 7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787">
                  <a:moveTo>
                    <a:pt x="0" y="632"/>
                  </a:moveTo>
                  <a:cubicBezTo>
                    <a:pt x="240" y="709"/>
                    <a:pt x="480" y="787"/>
                    <a:pt x="720" y="767"/>
                  </a:cubicBezTo>
                  <a:cubicBezTo>
                    <a:pt x="960" y="747"/>
                    <a:pt x="1200" y="614"/>
                    <a:pt x="1440" y="512"/>
                  </a:cubicBezTo>
                  <a:cubicBezTo>
                    <a:pt x="1680" y="410"/>
                    <a:pt x="1920" y="237"/>
                    <a:pt x="2160" y="152"/>
                  </a:cubicBezTo>
                  <a:cubicBezTo>
                    <a:pt x="2400" y="67"/>
                    <a:pt x="2640" y="4"/>
                    <a:pt x="2880" y="2"/>
                  </a:cubicBezTo>
                  <a:cubicBezTo>
                    <a:pt x="3120" y="0"/>
                    <a:pt x="3360" y="52"/>
                    <a:pt x="3600" y="137"/>
                  </a:cubicBezTo>
                  <a:cubicBezTo>
                    <a:pt x="3840" y="222"/>
                    <a:pt x="4080" y="410"/>
                    <a:pt x="4320" y="512"/>
                  </a:cubicBezTo>
                  <a:cubicBezTo>
                    <a:pt x="4560" y="614"/>
                    <a:pt x="4800" y="734"/>
                    <a:pt x="5040" y="752"/>
                  </a:cubicBezTo>
                  <a:cubicBezTo>
                    <a:pt x="5280" y="770"/>
                    <a:pt x="5520" y="693"/>
                    <a:pt x="5760" y="617"/>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19" name="Freeform 9"/>
            <p:cNvSpPr>
              <a:spLocks/>
            </p:cNvSpPr>
            <p:nvPr/>
          </p:nvSpPr>
          <p:spPr bwMode="auto">
            <a:xfrm rot="-10762402">
              <a:off x="186" y="1974"/>
              <a:ext cx="5387" cy="525"/>
            </a:xfrm>
            <a:custGeom>
              <a:avLst/>
              <a:gdLst>
                <a:gd name="T0" fmla="*/ 0 w 5760"/>
                <a:gd name="T1" fmla="*/ 920 h 482"/>
                <a:gd name="T2" fmla="*/ 344 w 5760"/>
                <a:gd name="T3" fmla="*/ 1231 h 482"/>
                <a:gd name="T4" fmla="*/ 690 w 5760"/>
                <a:gd name="T5" fmla="*/ 959 h 482"/>
                <a:gd name="T6" fmla="*/ 1033 w 5760"/>
                <a:gd name="T7" fmla="*/ 309 h 482"/>
                <a:gd name="T8" fmla="*/ 1379 w 5760"/>
                <a:gd name="T9" fmla="*/ 0 h 482"/>
                <a:gd name="T10" fmla="*/ 1724 w 5760"/>
                <a:gd name="T11" fmla="*/ 309 h 482"/>
                <a:gd name="T12" fmla="*/ 2068 w 5760"/>
                <a:gd name="T13" fmla="*/ 920 h 482"/>
                <a:gd name="T14" fmla="*/ 2413 w 5760"/>
                <a:gd name="T15" fmla="*/ 1231 h 482"/>
                <a:gd name="T16" fmla="*/ 2759 w 5760"/>
                <a:gd name="T17" fmla="*/ 883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482"/>
                <a:gd name="T29" fmla="*/ 5760 w 5760"/>
                <a:gd name="T30" fmla="*/ 482 h 4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482">
                  <a:moveTo>
                    <a:pt x="0" y="360"/>
                  </a:moveTo>
                  <a:cubicBezTo>
                    <a:pt x="240" y="419"/>
                    <a:pt x="480" y="478"/>
                    <a:pt x="720" y="480"/>
                  </a:cubicBezTo>
                  <a:cubicBezTo>
                    <a:pt x="960" y="482"/>
                    <a:pt x="1200" y="435"/>
                    <a:pt x="1440" y="375"/>
                  </a:cubicBezTo>
                  <a:cubicBezTo>
                    <a:pt x="1680" y="315"/>
                    <a:pt x="1920" y="182"/>
                    <a:pt x="2160" y="120"/>
                  </a:cubicBezTo>
                  <a:cubicBezTo>
                    <a:pt x="2400" y="58"/>
                    <a:pt x="2640" y="0"/>
                    <a:pt x="2880" y="0"/>
                  </a:cubicBezTo>
                  <a:cubicBezTo>
                    <a:pt x="3120" y="0"/>
                    <a:pt x="3360" y="60"/>
                    <a:pt x="3600" y="120"/>
                  </a:cubicBezTo>
                  <a:cubicBezTo>
                    <a:pt x="3840" y="180"/>
                    <a:pt x="4080" y="300"/>
                    <a:pt x="4320" y="360"/>
                  </a:cubicBezTo>
                  <a:cubicBezTo>
                    <a:pt x="4560" y="420"/>
                    <a:pt x="4800" y="482"/>
                    <a:pt x="5040" y="480"/>
                  </a:cubicBezTo>
                  <a:cubicBezTo>
                    <a:pt x="5280" y="478"/>
                    <a:pt x="5520" y="411"/>
                    <a:pt x="5760" y="345"/>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20" name="Freeform 10"/>
            <p:cNvSpPr>
              <a:spLocks/>
            </p:cNvSpPr>
            <p:nvPr/>
          </p:nvSpPr>
          <p:spPr bwMode="auto">
            <a:xfrm>
              <a:off x="187" y="1496"/>
              <a:ext cx="5387" cy="236"/>
            </a:xfrm>
            <a:custGeom>
              <a:avLst/>
              <a:gdLst>
                <a:gd name="T0" fmla="*/ 0 w 5760"/>
                <a:gd name="T1" fmla="*/ 403 h 216"/>
                <a:gd name="T2" fmla="*/ 344 w 5760"/>
                <a:gd name="T3" fmla="*/ 567 h 216"/>
                <a:gd name="T4" fmla="*/ 690 w 5760"/>
                <a:gd name="T5" fmla="*/ 446 h 216"/>
                <a:gd name="T6" fmla="*/ 1033 w 5760"/>
                <a:gd name="T7" fmla="*/ 167 h 216"/>
                <a:gd name="T8" fmla="*/ 1379 w 5760"/>
                <a:gd name="T9" fmla="*/ 3 h 216"/>
                <a:gd name="T10" fmla="*/ 1724 w 5760"/>
                <a:gd name="T11" fmla="*/ 127 h 216"/>
                <a:gd name="T12" fmla="*/ 2068 w 5760"/>
                <a:gd name="T13" fmla="*/ 403 h 216"/>
                <a:gd name="T14" fmla="*/ 2413 w 5760"/>
                <a:gd name="T15" fmla="*/ 567 h 216"/>
                <a:gd name="T16" fmla="*/ 2759 w 5760"/>
                <a:gd name="T17" fmla="*/ 403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216"/>
                <a:gd name="T29" fmla="*/ 5760 w 5760"/>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216">
                  <a:moveTo>
                    <a:pt x="0" y="153"/>
                  </a:moveTo>
                  <a:cubicBezTo>
                    <a:pt x="240" y="181"/>
                    <a:pt x="480" y="210"/>
                    <a:pt x="720" y="213"/>
                  </a:cubicBezTo>
                  <a:cubicBezTo>
                    <a:pt x="960" y="216"/>
                    <a:pt x="1200" y="193"/>
                    <a:pt x="1440" y="168"/>
                  </a:cubicBezTo>
                  <a:cubicBezTo>
                    <a:pt x="1680" y="143"/>
                    <a:pt x="1920" y="90"/>
                    <a:pt x="2160" y="63"/>
                  </a:cubicBezTo>
                  <a:cubicBezTo>
                    <a:pt x="2400" y="36"/>
                    <a:pt x="2640" y="6"/>
                    <a:pt x="2880" y="3"/>
                  </a:cubicBezTo>
                  <a:cubicBezTo>
                    <a:pt x="3120" y="0"/>
                    <a:pt x="3360" y="23"/>
                    <a:pt x="3600" y="48"/>
                  </a:cubicBezTo>
                  <a:cubicBezTo>
                    <a:pt x="3840" y="73"/>
                    <a:pt x="4080" y="126"/>
                    <a:pt x="4320" y="153"/>
                  </a:cubicBezTo>
                  <a:cubicBezTo>
                    <a:pt x="4560" y="180"/>
                    <a:pt x="4800" y="213"/>
                    <a:pt x="5040" y="213"/>
                  </a:cubicBezTo>
                  <a:cubicBezTo>
                    <a:pt x="5280" y="213"/>
                    <a:pt x="5520" y="183"/>
                    <a:pt x="5760" y="153"/>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21" name="Freeform 11"/>
            <p:cNvSpPr>
              <a:spLocks/>
            </p:cNvSpPr>
            <p:nvPr/>
          </p:nvSpPr>
          <p:spPr bwMode="auto">
            <a:xfrm rot="10778259">
              <a:off x="189" y="1872"/>
              <a:ext cx="5387" cy="236"/>
            </a:xfrm>
            <a:custGeom>
              <a:avLst/>
              <a:gdLst>
                <a:gd name="T0" fmla="*/ 0 w 5760"/>
                <a:gd name="T1" fmla="*/ 403 h 216"/>
                <a:gd name="T2" fmla="*/ 344 w 5760"/>
                <a:gd name="T3" fmla="*/ 567 h 216"/>
                <a:gd name="T4" fmla="*/ 690 w 5760"/>
                <a:gd name="T5" fmla="*/ 446 h 216"/>
                <a:gd name="T6" fmla="*/ 1033 w 5760"/>
                <a:gd name="T7" fmla="*/ 167 h 216"/>
                <a:gd name="T8" fmla="*/ 1379 w 5760"/>
                <a:gd name="T9" fmla="*/ 3 h 216"/>
                <a:gd name="T10" fmla="*/ 1724 w 5760"/>
                <a:gd name="T11" fmla="*/ 127 h 216"/>
                <a:gd name="T12" fmla="*/ 2068 w 5760"/>
                <a:gd name="T13" fmla="*/ 403 h 216"/>
                <a:gd name="T14" fmla="*/ 2413 w 5760"/>
                <a:gd name="T15" fmla="*/ 567 h 216"/>
                <a:gd name="T16" fmla="*/ 2759 w 5760"/>
                <a:gd name="T17" fmla="*/ 403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60"/>
                <a:gd name="T28" fmla="*/ 0 h 216"/>
                <a:gd name="T29" fmla="*/ 5760 w 5760"/>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60" h="216">
                  <a:moveTo>
                    <a:pt x="0" y="153"/>
                  </a:moveTo>
                  <a:cubicBezTo>
                    <a:pt x="240" y="181"/>
                    <a:pt x="480" y="210"/>
                    <a:pt x="720" y="213"/>
                  </a:cubicBezTo>
                  <a:cubicBezTo>
                    <a:pt x="960" y="216"/>
                    <a:pt x="1200" y="193"/>
                    <a:pt x="1440" y="168"/>
                  </a:cubicBezTo>
                  <a:cubicBezTo>
                    <a:pt x="1680" y="143"/>
                    <a:pt x="1920" y="90"/>
                    <a:pt x="2160" y="63"/>
                  </a:cubicBezTo>
                  <a:cubicBezTo>
                    <a:pt x="2400" y="36"/>
                    <a:pt x="2640" y="6"/>
                    <a:pt x="2880" y="3"/>
                  </a:cubicBezTo>
                  <a:cubicBezTo>
                    <a:pt x="3120" y="0"/>
                    <a:pt x="3360" y="23"/>
                    <a:pt x="3600" y="48"/>
                  </a:cubicBezTo>
                  <a:cubicBezTo>
                    <a:pt x="3840" y="73"/>
                    <a:pt x="4080" y="126"/>
                    <a:pt x="4320" y="153"/>
                  </a:cubicBezTo>
                  <a:cubicBezTo>
                    <a:pt x="4560" y="180"/>
                    <a:pt x="4800" y="213"/>
                    <a:pt x="5040" y="213"/>
                  </a:cubicBezTo>
                  <a:cubicBezTo>
                    <a:pt x="5280" y="213"/>
                    <a:pt x="5520" y="183"/>
                    <a:pt x="5760" y="153"/>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22" name="Freeform 12"/>
            <p:cNvSpPr>
              <a:spLocks/>
            </p:cNvSpPr>
            <p:nvPr/>
          </p:nvSpPr>
          <p:spPr bwMode="auto">
            <a:xfrm flipV="1">
              <a:off x="5207" y="1336"/>
              <a:ext cx="43" cy="376"/>
            </a:xfrm>
            <a:custGeom>
              <a:avLst/>
              <a:gdLst>
                <a:gd name="T0" fmla="*/ 0 w 136"/>
                <a:gd name="T1" fmla="*/ 0 h 1"/>
                <a:gd name="T2" fmla="*/ 0 w 136"/>
                <a:gd name="T3" fmla="*/ 0 h 1"/>
                <a:gd name="T4" fmla="*/ 0 60000 65536"/>
                <a:gd name="T5" fmla="*/ 0 60000 65536"/>
                <a:gd name="T6" fmla="*/ 0 w 136"/>
                <a:gd name="T7" fmla="*/ 0 h 1"/>
                <a:gd name="T8" fmla="*/ 136 w 136"/>
                <a:gd name="T9" fmla="*/ 1 h 1"/>
              </a:gdLst>
              <a:ahLst/>
              <a:cxnLst>
                <a:cxn ang="T4">
                  <a:pos x="T0" y="T1"/>
                </a:cxn>
                <a:cxn ang="T5">
                  <a:pos x="T2" y="T3"/>
                </a:cxn>
              </a:cxnLst>
              <a:rect l="T6" t="T7" r="T8" b="T9"/>
              <a:pathLst>
                <a:path w="136" h="1">
                  <a:moveTo>
                    <a:pt x="0" y="0"/>
                  </a:moveTo>
                  <a:cubicBezTo>
                    <a:pt x="50" y="0"/>
                    <a:pt x="101" y="0"/>
                    <a:pt x="136"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23" name="Freeform 13"/>
            <p:cNvSpPr>
              <a:spLocks/>
            </p:cNvSpPr>
            <p:nvPr/>
          </p:nvSpPr>
          <p:spPr bwMode="auto">
            <a:xfrm>
              <a:off x="985" y="1728"/>
              <a:ext cx="197" cy="17"/>
            </a:xfrm>
            <a:custGeom>
              <a:avLst/>
              <a:gdLst>
                <a:gd name="T0" fmla="*/ 0 w 210"/>
                <a:gd name="T1" fmla="*/ 59 h 15"/>
                <a:gd name="T2" fmla="*/ 105 w 210"/>
                <a:gd name="T3" fmla="*/ 0 h 15"/>
                <a:gd name="T4" fmla="*/ 0 60000 65536"/>
                <a:gd name="T5" fmla="*/ 0 60000 65536"/>
                <a:gd name="T6" fmla="*/ 0 w 210"/>
                <a:gd name="T7" fmla="*/ 0 h 15"/>
                <a:gd name="T8" fmla="*/ 210 w 210"/>
                <a:gd name="T9" fmla="*/ 15 h 15"/>
              </a:gdLst>
              <a:ahLst/>
              <a:cxnLst>
                <a:cxn ang="T4">
                  <a:pos x="T0" y="T1"/>
                </a:cxn>
                <a:cxn ang="T5">
                  <a:pos x="T2" y="T3"/>
                </a:cxn>
              </a:cxnLst>
              <a:rect l="T6" t="T7" r="T8" b="T9"/>
              <a:pathLst>
                <a:path w="210" h="15">
                  <a:moveTo>
                    <a:pt x="0" y="15"/>
                  </a:moveTo>
                  <a:cubicBezTo>
                    <a:pt x="0" y="15"/>
                    <a:pt x="105" y="7"/>
                    <a:pt x="21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24" name="AutoShape 14"/>
            <p:cNvSpPr>
              <a:spLocks noChangeArrowheads="1"/>
            </p:cNvSpPr>
            <p:nvPr/>
          </p:nvSpPr>
          <p:spPr bwMode="auto">
            <a:xfrm rot="3991664">
              <a:off x="452" y="1471"/>
              <a:ext cx="1147" cy="6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4 h 21600"/>
                <a:gd name="T26" fmla="*/ 18436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029" y="10800"/>
                  </a:moveTo>
                  <a:cubicBezTo>
                    <a:pt x="4029" y="14540"/>
                    <a:pt x="7060" y="17571"/>
                    <a:pt x="10800" y="17571"/>
                  </a:cubicBezTo>
                  <a:cubicBezTo>
                    <a:pt x="14540" y="17571"/>
                    <a:pt x="17571" y="14540"/>
                    <a:pt x="17571" y="10800"/>
                  </a:cubicBezTo>
                  <a:cubicBezTo>
                    <a:pt x="17571" y="7060"/>
                    <a:pt x="14540" y="4029"/>
                    <a:pt x="10800" y="4029"/>
                  </a:cubicBezTo>
                  <a:cubicBezTo>
                    <a:pt x="7060" y="4029"/>
                    <a:pt x="4029" y="7060"/>
                    <a:pt x="4029" y="10800"/>
                  </a:cubicBezTo>
                  <a:close/>
                </a:path>
              </a:pathLst>
            </a:custGeom>
            <a:solidFill>
              <a:srgbClr val="FFFFFF"/>
            </a:solidFill>
            <a:ln w="9525">
              <a:round/>
              <a:headEnd/>
              <a:tailEnd/>
            </a:ln>
            <a:scene3d>
              <a:camera prst="legacyObliqueTopRight">
                <a:rot lat="0" lon="16199979" rev="0"/>
              </a:camera>
              <a:lightRig rig="legacyFlat3" dir="b"/>
            </a:scene3d>
            <a:sp3d extrusionH="227000" prstMaterial="legacyMatte">
              <a:bevelT w="13500" h="13500" prst="angle"/>
              <a:bevelB w="13500" h="13500" prst="angle"/>
              <a:extrusionClr>
                <a:srgbClr val="FFFFFF"/>
              </a:extrusionClr>
            </a:sp3d>
          </p:spPr>
          <p:txBody>
            <a:bodyPr>
              <a:flatTx/>
            </a:bodyPr>
            <a:lstStyle/>
            <a:p>
              <a:endParaRPr lang="zh-CN" altLang="en-US"/>
            </a:p>
          </p:txBody>
        </p:sp>
        <p:sp>
          <p:nvSpPr>
            <p:cNvPr id="6425" name="AutoShape 15"/>
            <p:cNvSpPr>
              <a:spLocks noChangeArrowheads="1"/>
            </p:cNvSpPr>
            <p:nvPr/>
          </p:nvSpPr>
          <p:spPr bwMode="auto">
            <a:xfrm rot="3991664">
              <a:off x="4507" y="1504"/>
              <a:ext cx="1147" cy="6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4 h 21600"/>
                <a:gd name="T26" fmla="*/ 18436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029" y="10800"/>
                  </a:moveTo>
                  <a:cubicBezTo>
                    <a:pt x="4029" y="14540"/>
                    <a:pt x="7060" y="17571"/>
                    <a:pt x="10800" y="17571"/>
                  </a:cubicBezTo>
                  <a:cubicBezTo>
                    <a:pt x="14540" y="17571"/>
                    <a:pt x="17571" y="14540"/>
                    <a:pt x="17571" y="10800"/>
                  </a:cubicBezTo>
                  <a:cubicBezTo>
                    <a:pt x="17571" y="7060"/>
                    <a:pt x="14540" y="4029"/>
                    <a:pt x="10800" y="4029"/>
                  </a:cubicBezTo>
                  <a:cubicBezTo>
                    <a:pt x="7060" y="4029"/>
                    <a:pt x="4029" y="7060"/>
                    <a:pt x="4029" y="10800"/>
                  </a:cubicBezTo>
                  <a:close/>
                </a:path>
              </a:pathLst>
            </a:custGeom>
            <a:solidFill>
              <a:srgbClr val="FFFFFF"/>
            </a:solidFill>
            <a:ln w="9525">
              <a:round/>
              <a:headEnd/>
              <a:tailEnd/>
            </a:ln>
            <a:scene3d>
              <a:camera prst="legacyObliqueTopRight">
                <a:rot lat="0" lon="16199979" rev="0"/>
              </a:camera>
              <a:lightRig rig="legacyFlat3" dir="b"/>
            </a:scene3d>
            <a:sp3d extrusionH="227000" prstMaterial="legacyMatte">
              <a:bevelT w="13500" h="13500" prst="angle"/>
              <a:bevelB w="13500" h="13500" prst="angle"/>
              <a:extrusionClr>
                <a:srgbClr val="FFFFFF"/>
              </a:extrusionClr>
            </a:sp3d>
          </p:spPr>
          <p:txBody>
            <a:bodyPr>
              <a:flatTx/>
            </a:bodyPr>
            <a:lstStyle/>
            <a:p>
              <a:endParaRPr lang="zh-CN" altLang="en-US"/>
            </a:p>
          </p:txBody>
        </p:sp>
        <p:sp>
          <p:nvSpPr>
            <p:cNvPr id="6426" name="Line 16"/>
            <p:cNvSpPr>
              <a:spLocks noChangeShapeType="1"/>
            </p:cNvSpPr>
            <p:nvPr/>
          </p:nvSpPr>
          <p:spPr bwMode="auto">
            <a:xfrm>
              <a:off x="930" y="1810"/>
              <a:ext cx="280" cy="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27" name="Line 17"/>
            <p:cNvSpPr>
              <a:spLocks noChangeShapeType="1"/>
            </p:cNvSpPr>
            <p:nvPr/>
          </p:nvSpPr>
          <p:spPr bwMode="auto">
            <a:xfrm>
              <a:off x="4985" y="1810"/>
              <a:ext cx="377" cy="0"/>
            </a:xfrm>
            <a:prstGeom prst="line">
              <a:avLst/>
            </a:prstGeom>
            <a:noFill/>
            <a:ln w="571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28" name="Freeform 18"/>
            <p:cNvSpPr>
              <a:spLocks/>
            </p:cNvSpPr>
            <p:nvPr/>
          </p:nvSpPr>
          <p:spPr bwMode="auto">
            <a:xfrm>
              <a:off x="930" y="1712"/>
              <a:ext cx="252" cy="38"/>
            </a:xfrm>
            <a:custGeom>
              <a:avLst/>
              <a:gdLst>
                <a:gd name="T0" fmla="*/ 0 w 270"/>
                <a:gd name="T1" fmla="*/ 75 h 35"/>
                <a:gd name="T2" fmla="*/ 56 w 270"/>
                <a:gd name="T3" fmla="*/ 75 h 35"/>
                <a:gd name="T4" fmla="*/ 125 w 270"/>
                <a:gd name="T5" fmla="*/ 0 h 35"/>
                <a:gd name="T6" fmla="*/ 0 60000 65536"/>
                <a:gd name="T7" fmla="*/ 0 60000 65536"/>
                <a:gd name="T8" fmla="*/ 0 60000 65536"/>
                <a:gd name="T9" fmla="*/ 0 w 270"/>
                <a:gd name="T10" fmla="*/ 0 h 35"/>
                <a:gd name="T11" fmla="*/ 270 w 270"/>
                <a:gd name="T12" fmla="*/ 35 h 35"/>
              </a:gdLst>
              <a:ahLst/>
              <a:cxnLst>
                <a:cxn ang="T6">
                  <a:pos x="T0" y="T1"/>
                </a:cxn>
                <a:cxn ang="T7">
                  <a:pos x="T2" y="T3"/>
                </a:cxn>
                <a:cxn ang="T8">
                  <a:pos x="T4" y="T5"/>
                </a:cxn>
              </a:cxnLst>
              <a:rect l="T9" t="T10" r="T11" b="T12"/>
              <a:pathLst>
                <a:path w="270" h="35">
                  <a:moveTo>
                    <a:pt x="0" y="30"/>
                  </a:moveTo>
                  <a:cubicBezTo>
                    <a:pt x="37" y="32"/>
                    <a:pt x="75" y="35"/>
                    <a:pt x="120" y="30"/>
                  </a:cubicBezTo>
                  <a:cubicBezTo>
                    <a:pt x="165" y="25"/>
                    <a:pt x="217" y="12"/>
                    <a:pt x="270" y="0"/>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29" name="Freeform 19"/>
            <p:cNvSpPr>
              <a:spLocks/>
            </p:cNvSpPr>
            <p:nvPr/>
          </p:nvSpPr>
          <p:spPr bwMode="auto">
            <a:xfrm>
              <a:off x="958" y="1647"/>
              <a:ext cx="183" cy="38"/>
            </a:xfrm>
            <a:custGeom>
              <a:avLst/>
              <a:gdLst>
                <a:gd name="T0" fmla="*/ 0 w 196"/>
                <a:gd name="T1" fmla="*/ 75 h 35"/>
                <a:gd name="T2" fmla="*/ 42 w 196"/>
                <a:gd name="T3" fmla="*/ 75 h 35"/>
                <a:gd name="T4" fmla="*/ 92 w 196"/>
                <a:gd name="T5" fmla="*/ 0 h 35"/>
                <a:gd name="T6" fmla="*/ 0 60000 65536"/>
                <a:gd name="T7" fmla="*/ 0 60000 65536"/>
                <a:gd name="T8" fmla="*/ 0 60000 65536"/>
                <a:gd name="T9" fmla="*/ 0 w 196"/>
                <a:gd name="T10" fmla="*/ 0 h 35"/>
                <a:gd name="T11" fmla="*/ 196 w 196"/>
                <a:gd name="T12" fmla="*/ 35 h 35"/>
              </a:gdLst>
              <a:ahLst/>
              <a:cxnLst>
                <a:cxn ang="T6">
                  <a:pos x="T0" y="T1"/>
                </a:cxn>
                <a:cxn ang="T7">
                  <a:pos x="T2" y="T3"/>
                </a:cxn>
                <a:cxn ang="T8">
                  <a:pos x="T4" y="T5"/>
                </a:cxn>
              </a:cxnLst>
              <a:rect l="T9" t="T10" r="T11" b="T12"/>
              <a:pathLst>
                <a:path w="196" h="35">
                  <a:moveTo>
                    <a:pt x="0" y="30"/>
                  </a:moveTo>
                  <a:cubicBezTo>
                    <a:pt x="28" y="32"/>
                    <a:pt x="57" y="35"/>
                    <a:pt x="90" y="30"/>
                  </a:cubicBezTo>
                  <a:cubicBezTo>
                    <a:pt x="123" y="25"/>
                    <a:pt x="159" y="12"/>
                    <a:pt x="196" y="0"/>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0" name="Freeform 20"/>
            <p:cNvSpPr>
              <a:spLocks/>
            </p:cNvSpPr>
            <p:nvPr/>
          </p:nvSpPr>
          <p:spPr bwMode="auto">
            <a:xfrm>
              <a:off x="973" y="1499"/>
              <a:ext cx="181" cy="82"/>
            </a:xfrm>
            <a:custGeom>
              <a:avLst/>
              <a:gdLst>
                <a:gd name="T0" fmla="*/ 0 w 194"/>
                <a:gd name="T1" fmla="*/ 200 h 75"/>
                <a:gd name="T2" fmla="*/ 42 w 194"/>
                <a:gd name="T3" fmla="*/ 163 h 75"/>
                <a:gd name="T4" fmla="*/ 91 w 194"/>
                <a:gd name="T5" fmla="*/ 0 h 75"/>
                <a:gd name="T6" fmla="*/ 0 60000 65536"/>
                <a:gd name="T7" fmla="*/ 0 60000 65536"/>
                <a:gd name="T8" fmla="*/ 0 60000 65536"/>
                <a:gd name="T9" fmla="*/ 0 w 194"/>
                <a:gd name="T10" fmla="*/ 0 h 75"/>
                <a:gd name="T11" fmla="*/ 194 w 194"/>
                <a:gd name="T12" fmla="*/ 75 h 75"/>
              </a:gdLst>
              <a:ahLst/>
              <a:cxnLst>
                <a:cxn ang="T6">
                  <a:pos x="T0" y="T1"/>
                </a:cxn>
                <a:cxn ang="T7">
                  <a:pos x="T2" y="T3"/>
                </a:cxn>
                <a:cxn ang="T8">
                  <a:pos x="T4" y="T5"/>
                </a:cxn>
              </a:cxnLst>
              <a:rect l="T9" t="T10" r="T11" b="T12"/>
              <a:pathLst>
                <a:path w="194" h="75">
                  <a:moveTo>
                    <a:pt x="0" y="75"/>
                  </a:moveTo>
                  <a:cubicBezTo>
                    <a:pt x="29" y="73"/>
                    <a:pt x="58" y="72"/>
                    <a:pt x="90" y="60"/>
                  </a:cubicBezTo>
                  <a:cubicBezTo>
                    <a:pt x="122" y="48"/>
                    <a:pt x="158" y="24"/>
                    <a:pt x="194" y="0"/>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1" name="Freeform 21"/>
            <p:cNvSpPr>
              <a:spLocks/>
            </p:cNvSpPr>
            <p:nvPr/>
          </p:nvSpPr>
          <p:spPr bwMode="auto">
            <a:xfrm>
              <a:off x="945" y="1889"/>
              <a:ext cx="224" cy="19"/>
            </a:xfrm>
            <a:custGeom>
              <a:avLst/>
              <a:gdLst>
                <a:gd name="T0" fmla="*/ 0 w 240"/>
                <a:gd name="T1" fmla="*/ 3 h 18"/>
                <a:gd name="T2" fmla="*/ 42 w 240"/>
                <a:gd name="T3" fmla="*/ 3 h 18"/>
                <a:gd name="T4" fmla="*/ 112 w 240"/>
                <a:gd name="T5" fmla="*/ 31 h 18"/>
                <a:gd name="T6" fmla="*/ 0 60000 65536"/>
                <a:gd name="T7" fmla="*/ 0 60000 65536"/>
                <a:gd name="T8" fmla="*/ 0 60000 65536"/>
                <a:gd name="T9" fmla="*/ 0 w 240"/>
                <a:gd name="T10" fmla="*/ 0 h 18"/>
                <a:gd name="T11" fmla="*/ 240 w 240"/>
                <a:gd name="T12" fmla="*/ 18 h 18"/>
              </a:gdLst>
              <a:ahLst/>
              <a:cxnLst>
                <a:cxn ang="T6">
                  <a:pos x="T0" y="T1"/>
                </a:cxn>
                <a:cxn ang="T7">
                  <a:pos x="T2" y="T3"/>
                </a:cxn>
                <a:cxn ang="T8">
                  <a:pos x="T4" y="T5"/>
                </a:cxn>
              </a:cxnLst>
              <a:rect l="T9" t="T10" r="T11" b="T12"/>
              <a:pathLst>
                <a:path w="240" h="18">
                  <a:moveTo>
                    <a:pt x="0" y="3"/>
                  </a:moveTo>
                  <a:cubicBezTo>
                    <a:pt x="25" y="1"/>
                    <a:pt x="50" y="0"/>
                    <a:pt x="90" y="3"/>
                  </a:cubicBezTo>
                  <a:cubicBezTo>
                    <a:pt x="130" y="6"/>
                    <a:pt x="185" y="12"/>
                    <a:pt x="240" y="18"/>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2" name="Freeform 22"/>
            <p:cNvSpPr>
              <a:spLocks/>
            </p:cNvSpPr>
            <p:nvPr/>
          </p:nvSpPr>
          <p:spPr bwMode="auto">
            <a:xfrm>
              <a:off x="958" y="1957"/>
              <a:ext cx="196" cy="19"/>
            </a:xfrm>
            <a:custGeom>
              <a:avLst/>
              <a:gdLst>
                <a:gd name="T0" fmla="*/ 0 w 210"/>
                <a:gd name="T1" fmla="*/ 0 h 17"/>
                <a:gd name="T2" fmla="*/ 56 w 210"/>
                <a:gd name="T3" fmla="*/ 50 h 17"/>
                <a:gd name="T4" fmla="*/ 98 w 210"/>
                <a:gd name="T5" fmla="*/ 50 h 17"/>
                <a:gd name="T6" fmla="*/ 0 60000 65536"/>
                <a:gd name="T7" fmla="*/ 0 60000 65536"/>
                <a:gd name="T8" fmla="*/ 0 60000 65536"/>
                <a:gd name="T9" fmla="*/ 0 w 210"/>
                <a:gd name="T10" fmla="*/ 0 h 17"/>
                <a:gd name="T11" fmla="*/ 210 w 210"/>
                <a:gd name="T12" fmla="*/ 17 h 17"/>
              </a:gdLst>
              <a:ahLst/>
              <a:cxnLst>
                <a:cxn ang="T6">
                  <a:pos x="T0" y="T1"/>
                </a:cxn>
                <a:cxn ang="T7">
                  <a:pos x="T2" y="T3"/>
                </a:cxn>
                <a:cxn ang="T8">
                  <a:pos x="T4" y="T5"/>
                </a:cxn>
              </a:cxnLst>
              <a:rect l="T9" t="T10" r="T11" b="T12"/>
              <a:pathLst>
                <a:path w="210" h="17">
                  <a:moveTo>
                    <a:pt x="0" y="0"/>
                  </a:moveTo>
                  <a:cubicBezTo>
                    <a:pt x="42" y="6"/>
                    <a:pt x="85" y="13"/>
                    <a:pt x="120" y="15"/>
                  </a:cubicBezTo>
                  <a:cubicBezTo>
                    <a:pt x="155" y="17"/>
                    <a:pt x="182" y="16"/>
                    <a:pt x="210" y="15"/>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3" name="Freeform 23"/>
            <p:cNvSpPr>
              <a:spLocks/>
            </p:cNvSpPr>
            <p:nvPr/>
          </p:nvSpPr>
          <p:spPr bwMode="auto">
            <a:xfrm>
              <a:off x="1000" y="2056"/>
              <a:ext cx="126" cy="49"/>
            </a:xfrm>
            <a:custGeom>
              <a:avLst/>
              <a:gdLst>
                <a:gd name="T0" fmla="*/ 0 w 134"/>
                <a:gd name="T1" fmla="*/ 0 h 45"/>
                <a:gd name="T2" fmla="*/ 68 w 134"/>
                <a:gd name="T3" fmla="*/ 115 h 45"/>
                <a:gd name="T4" fmla="*/ 0 60000 65536"/>
                <a:gd name="T5" fmla="*/ 0 60000 65536"/>
                <a:gd name="T6" fmla="*/ 0 w 134"/>
                <a:gd name="T7" fmla="*/ 0 h 45"/>
                <a:gd name="T8" fmla="*/ 134 w 134"/>
                <a:gd name="T9" fmla="*/ 45 h 45"/>
              </a:gdLst>
              <a:ahLst/>
              <a:cxnLst>
                <a:cxn ang="T4">
                  <a:pos x="T0" y="T1"/>
                </a:cxn>
                <a:cxn ang="T5">
                  <a:pos x="T2" y="T3"/>
                </a:cxn>
              </a:cxnLst>
              <a:rect l="T6" t="T7" r="T8" b="T9"/>
              <a:pathLst>
                <a:path w="134" h="45">
                  <a:moveTo>
                    <a:pt x="0" y="0"/>
                  </a:moveTo>
                  <a:cubicBezTo>
                    <a:pt x="0" y="0"/>
                    <a:pt x="67" y="22"/>
                    <a:pt x="134" y="45"/>
                  </a:cubicBezTo>
                </a:path>
              </a:pathLst>
            </a:cu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4" name="Freeform 24"/>
            <p:cNvSpPr>
              <a:spLocks/>
            </p:cNvSpPr>
            <p:nvPr/>
          </p:nvSpPr>
          <p:spPr bwMode="auto">
            <a:xfrm>
              <a:off x="5026" y="1532"/>
              <a:ext cx="183" cy="33"/>
            </a:xfrm>
            <a:custGeom>
              <a:avLst/>
              <a:gdLst>
                <a:gd name="T0" fmla="*/ 0 w 196"/>
                <a:gd name="T1" fmla="*/ 85 h 30"/>
                <a:gd name="T2" fmla="*/ 49 w 196"/>
                <a:gd name="T3" fmla="*/ 45 h 30"/>
                <a:gd name="T4" fmla="*/ 92 w 196"/>
                <a:gd name="T5" fmla="*/ 0 h 30"/>
                <a:gd name="T6" fmla="*/ 0 60000 65536"/>
                <a:gd name="T7" fmla="*/ 0 60000 65536"/>
                <a:gd name="T8" fmla="*/ 0 60000 65536"/>
                <a:gd name="T9" fmla="*/ 0 w 196"/>
                <a:gd name="T10" fmla="*/ 0 h 30"/>
                <a:gd name="T11" fmla="*/ 196 w 196"/>
                <a:gd name="T12" fmla="*/ 30 h 30"/>
              </a:gdLst>
              <a:ahLst/>
              <a:cxnLst>
                <a:cxn ang="T6">
                  <a:pos x="T0" y="T1"/>
                </a:cxn>
                <a:cxn ang="T7">
                  <a:pos x="T2" y="T3"/>
                </a:cxn>
                <a:cxn ang="T8">
                  <a:pos x="T4" y="T5"/>
                </a:cxn>
              </a:cxnLst>
              <a:rect l="T9" t="T10" r="T11" b="T12"/>
              <a:pathLst>
                <a:path w="196" h="30">
                  <a:moveTo>
                    <a:pt x="0" y="30"/>
                  </a:moveTo>
                  <a:cubicBezTo>
                    <a:pt x="36" y="25"/>
                    <a:pt x="73" y="20"/>
                    <a:pt x="106" y="15"/>
                  </a:cubicBezTo>
                  <a:cubicBezTo>
                    <a:pt x="139" y="10"/>
                    <a:pt x="167" y="5"/>
                    <a:pt x="196" y="0"/>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5" name="Freeform 25"/>
            <p:cNvSpPr>
              <a:spLocks/>
            </p:cNvSpPr>
            <p:nvPr/>
          </p:nvSpPr>
          <p:spPr bwMode="auto">
            <a:xfrm>
              <a:off x="4998" y="1630"/>
              <a:ext cx="211" cy="33"/>
            </a:xfrm>
            <a:custGeom>
              <a:avLst/>
              <a:gdLst>
                <a:gd name="T0" fmla="*/ 0 w 226"/>
                <a:gd name="T1" fmla="*/ 85 h 30"/>
                <a:gd name="T2" fmla="*/ 56 w 226"/>
                <a:gd name="T3" fmla="*/ 45 h 30"/>
                <a:gd name="T4" fmla="*/ 106 w 226"/>
                <a:gd name="T5" fmla="*/ 0 h 30"/>
                <a:gd name="T6" fmla="*/ 0 60000 65536"/>
                <a:gd name="T7" fmla="*/ 0 60000 65536"/>
                <a:gd name="T8" fmla="*/ 0 60000 65536"/>
                <a:gd name="T9" fmla="*/ 0 w 226"/>
                <a:gd name="T10" fmla="*/ 0 h 30"/>
                <a:gd name="T11" fmla="*/ 226 w 226"/>
                <a:gd name="T12" fmla="*/ 30 h 30"/>
              </a:gdLst>
              <a:ahLst/>
              <a:cxnLst>
                <a:cxn ang="T6">
                  <a:pos x="T0" y="T1"/>
                </a:cxn>
                <a:cxn ang="T7">
                  <a:pos x="T2" y="T3"/>
                </a:cxn>
                <a:cxn ang="T8">
                  <a:pos x="T4" y="T5"/>
                </a:cxn>
              </a:cxnLst>
              <a:rect l="T9" t="T10" r="T11" b="T12"/>
              <a:pathLst>
                <a:path w="226" h="30">
                  <a:moveTo>
                    <a:pt x="0" y="30"/>
                  </a:moveTo>
                  <a:cubicBezTo>
                    <a:pt x="41" y="25"/>
                    <a:pt x="82" y="20"/>
                    <a:pt x="120" y="15"/>
                  </a:cubicBezTo>
                  <a:cubicBezTo>
                    <a:pt x="158" y="10"/>
                    <a:pt x="192" y="5"/>
                    <a:pt x="226" y="0"/>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6" name="Freeform 26"/>
            <p:cNvSpPr>
              <a:spLocks/>
            </p:cNvSpPr>
            <p:nvPr/>
          </p:nvSpPr>
          <p:spPr bwMode="auto">
            <a:xfrm>
              <a:off x="4998" y="1712"/>
              <a:ext cx="224" cy="38"/>
            </a:xfrm>
            <a:custGeom>
              <a:avLst/>
              <a:gdLst>
                <a:gd name="T0" fmla="*/ 0 w 240"/>
                <a:gd name="T1" fmla="*/ 75 h 35"/>
                <a:gd name="T2" fmla="*/ 49 w 240"/>
                <a:gd name="T3" fmla="*/ 75 h 35"/>
                <a:gd name="T4" fmla="*/ 112 w 240"/>
                <a:gd name="T5" fmla="*/ 0 h 35"/>
                <a:gd name="T6" fmla="*/ 0 60000 65536"/>
                <a:gd name="T7" fmla="*/ 0 60000 65536"/>
                <a:gd name="T8" fmla="*/ 0 60000 65536"/>
                <a:gd name="T9" fmla="*/ 0 w 240"/>
                <a:gd name="T10" fmla="*/ 0 h 35"/>
                <a:gd name="T11" fmla="*/ 240 w 240"/>
                <a:gd name="T12" fmla="*/ 35 h 35"/>
              </a:gdLst>
              <a:ahLst/>
              <a:cxnLst>
                <a:cxn ang="T6">
                  <a:pos x="T0" y="T1"/>
                </a:cxn>
                <a:cxn ang="T7">
                  <a:pos x="T2" y="T3"/>
                </a:cxn>
                <a:cxn ang="T8">
                  <a:pos x="T4" y="T5"/>
                </a:cxn>
              </a:cxnLst>
              <a:rect l="T9" t="T10" r="T11" b="T12"/>
              <a:pathLst>
                <a:path w="240" h="35">
                  <a:moveTo>
                    <a:pt x="0" y="30"/>
                  </a:moveTo>
                  <a:cubicBezTo>
                    <a:pt x="33" y="32"/>
                    <a:pt x="66" y="35"/>
                    <a:pt x="106" y="30"/>
                  </a:cubicBezTo>
                  <a:cubicBezTo>
                    <a:pt x="146" y="25"/>
                    <a:pt x="193" y="12"/>
                    <a:pt x="240" y="0"/>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7" name="Freeform 27"/>
            <p:cNvSpPr>
              <a:spLocks/>
            </p:cNvSpPr>
            <p:nvPr/>
          </p:nvSpPr>
          <p:spPr bwMode="auto">
            <a:xfrm>
              <a:off x="5237" y="2039"/>
              <a:ext cx="337" cy="98"/>
            </a:xfrm>
            <a:custGeom>
              <a:avLst/>
              <a:gdLst>
                <a:gd name="T0" fmla="*/ 0 w 360"/>
                <a:gd name="T1" fmla="*/ 0 h 90"/>
                <a:gd name="T2" fmla="*/ 79 w 360"/>
                <a:gd name="T3" fmla="*/ 115 h 90"/>
                <a:gd name="T4" fmla="*/ 173 w 360"/>
                <a:gd name="T5" fmla="*/ 229 h 90"/>
                <a:gd name="T6" fmla="*/ 0 60000 65536"/>
                <a:gd name="T7" fmla="*/ 0 60000 65536"/>
                <a:gd name="T8" fmla="*/ 0 60000 65536"/>
                <a:gd name="T9" fmla="*/ 0 w 360"/>
                <a:gd name="T10" fmla="*/ 0 h 90"/>
                <a:gd name="T11" fmla="*/ 360 w 360"/>
                <a:gd name="T12" fmla="*/ 90 h 90"/>
              </a:gdLst>
              <a:ahLst/>
              <a:cxnLst>
                <a:cxn ang="T6">
                  <a:pos x="T0" y="T1"/>
                </a:cxn>
                <a:cxn ang="T7">
                  <a:pos x="T2" y="T3"/>
                </a:cxn>
                <a:cxn ang="T8">
                  <a:pos x="T4" y="T5"/>
                </a:cxn>
              </a:cxnLst>
              <a:rect l="T9" t="T10" r="T11" b="T12"/>
              <a:pathLst>
                <a:path w="360" h="90">
                  <a:moveTo>
                    <a:pt x="0" y="0"/>
                  </a:moveTo>
                  <a:cubicBezTo>
                    <a:pt x="52" y="15"/>
                    <a:pt x="104" y="30"/>
                    <a:pt x="164" y="45"/>
                  </a:cubicBezTo>
                  <a:cubicBezTo>
                    <a:pt x="224" y="60"/>
                    <a:pt x="292" y="75"/>
                    <a:pt x="360" y="9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8" name="Freeform 28"/>
            <p:cNvSpPr>
              <a:spLocks/>
            </p:cNvSpPr>
            <p:nvPr/>
          </p:nvSpPr>
          <p:spPr bwMode="auto">
            <a:xfrm>
              <a:off x="5013" y="2056"/>
              <a:ext cx="281" cy="49"/>
            </a:xfrm>
            <a:custGeom>
              <a:avLst/>
              <a:gdLst>
                <a:gd name="T0" fmla="*/ 0 w 300"/>
                <a:gd name="T1" fmla="*/ 0 h 45"/>
                <a:gd name="T2" fmla="*/ 145 w 300"/>
                <a:gd name="T3" fmla="*/ 115 h 45"/>
                <a:gd name="T4" fmla="*/ 0 60000 65536"/>
                <a:gd name="T5" fmla="*/ 0 60000 65536"/>
                <a:gd name="T6" fmla="*/ 0 w 300"/>
                <a:gd name="T7" fmla="*/ 0 h 45"/>
                <a:gd name="T8" fmla="*/ 300 w 300"/>
                <a:gd name="T9" fmla="*/ 45 h 45"/>
              </a:gdLst>
              <a:ahLst/>
              <a:cxnLst>
                <a:cxn ang="T4">
                  <a:pos x="T0" y="T1"/>
                </a:cxn>
                <a:cxn ang="T5">
                  <a:pos x="T2" y="T3"/>
                </a:cxn>
              </a:cxnLst>
              <a:rect l="T6" t="T7" r="T8" b="T9"/>
              <a:pathLst>
                <a:path w="300" h="45">
                  <a:moveTo>
                    <a:pt x="0" y="0"/>
                  </a:moveTo>
                  <a:cubicBezTo>
                    <a:pt x="0" y="0"/>
                    <a:pt x="150" y="22"/>
                    <a:pt x="300" y="45"/>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39" name="Freeform 29"/>
            <p:cNvSpPr>
              <a:spLocks/>
            </p:cNvSpPr>
            <p:nvPr/>
          </p:nvSpPr>
          <p:spPr bwMode="auto">
            <a:xfrm>
              <a:off x="4985" y="1943"/>
              <a:ext cx="589" cy="96"/>
            </a:xfrm>
            <a:custGeom>
              <a:avLst/>
              <a:gdLst>
                <a:gd name="T0" fmla="*/ 0 w 630"/>
                <a:gd name="T1" fmla="*/ 32 h 88"/>
                <a:gd name="T2" fmla="*/ 93 w 630"/>
                <a:gd name="T3" fmla="*/ 32 h 88"/>
                <a:gd name="T4" fmla="*/ 301 w 630"/>
                <a:gd name="T5" fmla="*/ 228 h 88"/>
                <a:gd name="T6" fmla="*/ 0 60000 65536"/>
                <a:gd name="T7" fmla="*/ 0 60000 65536"/>
                <a:gd name="T8" fmla="*/ 0 60000 65536"/>
                <a:gd name="T9" fmla="*/ 0 w 630"/>
                <a:gd name="T10" fmla="*/ 0 h 88"/>
                <a:gd name="T11" fmla="*/ 630 w 630"/>
                <a:gd name="T12" fmla="*/ 88 h 88"/>
              </a:gdLst>
              <a:ahLst/>
              <a:cxnLst>
                <a:cxn ang="T6">
                  <a:pos x="T0" y="T1"/>
                </a:cxn>
                <a:cxn ang="T7">
                  <a:pos x="T2" y="T3"/>
                </a:cxn>
                <a:cxn ang="T8">
                  <a:pos x="T4" y="T5"/>
                </a:cxn>
              </a:cxnLst>
              <a:rect l="T9" t="T10" r="T11" b="T12"/>
              <a:pathLst>
                <a:path w="630" h="88">
                  <a:moveTo>
                    <a:pt x="0" y="13"/>
                  </a:moveTo>
                  <a:cubicBezTo>
                    <a:pt x="44" y="6"/>
                    <a:pt x="89" y="0"/>
                    <a:pt x="194" y="13"/>
                  </a:cubicBezTo>
                  <a:cubicBezTo>
                    <a:pt x="299" y="26"/>
                    <a:pt x="464" y="57"/>
                    <a:pt x="630" y="88"/>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40" name="Line 30"/>
            <p:cNvSpPr>
              <a:spLocks noChangeShapeType="1"/>
            </p:cNvSpPr>
            <p:nvPr/>
          </p:nvSpPr>
          <p:spPr bwMode="auto">
            <a:xfrm>
              <a:off x="5224" y="2072"/>
              <a:ext cx="57"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 name="Line 31"/>
            <p:cNvSpPr>
              <a:spLocks noChangeShapeType="1"/>
            </p:cNvSpPr>
            <p:nvPr/>
          </p:nvSpPr>
          <p:spPr bwMode="auto">
            <a:xfrm>
              <a:off x="5391" y="2072"/>
              <a:ext cx="295" cy="8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2" name="Freeform 32"/>
            <p:cNvSpPr>
              <a:spLocks/>
            </p:cNvSpPr>
            <p:nvPr/>
          </p:nvSpPr>
          <p:spPr bwMode="auto">
            <a:xfrm>
              <a:off x="4985" y="1873"/>
              <a:ext cx="237" cy="19"/>
            </a:xfrm>
            <a:custGeom>
              <a:avLst/>
              <a:gdLst>
                <a:gd name="T0" fmla="*/ 0 w 254"/>
                <a:gd name="T1" fmla="*/ 2 h 17"/>
                <a:gd name="T2" fmla="*/ 63 w 254"/>
                <a:gd name="T3" fmla="*/ 2 h 17"/>
                <a:gd name="T4" fmla="*/ 119 w 254"/>
                <a:gd name="T5" fmla="*/ 56 h 17"/>
                <a:gd name="T6" fmla="*/ 0 60000 65536"/>
                <a:gd name="T7" fmla="*/ 0 60000 65536"/>
                <a:gd name="T8" fmla="*/ 0 60000 65536"/>
                <a:gd name="T9" fmla="*/ 0 w 254"/>
                <a:gd name="T10" fmla="*/ 0 h 17"/>
                <a:gd name="T11" fmla="*/ 254 w 254"/>
                <a:gd name="T12" fmla="*/ 17 h 17"/>
              </a:gdLst>
              <a:ahLst/>
              <a:cxnLst>
                <a:cxn ang="T6">
                  <a:pos x="T0" y="T1"/>
                </a:cxn>
                <a:cxn ang="T7">
                  <a:pos x="T2" y="T3"/>
                </a:cxn>
                <a:cxn ang="T8">
                  <a:pos x="T4" y="T5"/>
                </a:cxn>
              </a:cxnLst>
              <a:rect l="T9" t="T10" r="T11" b="T12"/>
              <a:pathLst>
                <a:path w="254" h="17">
                  <a:moveTo>
                    <a:pt x="0" y="2"/>
                  </a:moveTo>
                  <a:cubicBezTo>
                    <a:pt x="46" y="1"/>
                    <a:pt x="92" y="0"/>
                    <a:pt x="134" y="2"/>
                  </a:cubicBezTo>
                  <a:cubicBezTo>
                    <a:pt x="176" y="4"/>
                    <a:pt x="215" y="10"/>
                    <a:pt x="254" y="17"/>
                  </a:cubicBezTo>
                </a:path>
              </a:pathLst>
            </a:custGeom>
            <a:noFill/>
            <a:ln w="5715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43" name="Arc 33"/>
            <p:cNvSpPr>
              <a:spLocks/>
            </p:cNvSpPr>
            <p:nvPr/>
          </p:nvSpPr>
          <p:spPr bwMode="auto">
            <a:xfrm>
              <a:off x="631" y="1378"/>
              <a:ext cx="267" cy="716"/>
            </a:xfrm>
            <a:custGeom>
              <a:avLst/>
              <a:gdLst>
                <a:gd name="T0" fmla="*/ 0 w 21600"/>
                <a:gd name="T1" fmla="*/ 0 h 28104"/>
                <a:gd name="T2" fmla="*/ 0 w 21600"/>
                <a:gd name="T3" fmla="*/ 0 h 28104"/>
                <a:gd name="T4" fmla="*/ 0 w 21600"/>
                <a:gd name="T5" fmla="*/ 0 h 28104"/>
                <a:gd name="T6" fmla="*/ 0 60000 65536"/>
                <a:gd name="T7" fmla="*/ 0 60000 65536"/>
                <a:gd name="T8" fmla="*/ 0 60000 65536"/>
                <a:gd name="T9" fmla="*/ 0 w 21600"/>
                <a:gd name="T10" fmla="*/ 0 h 28104"/>
                <a:gd name="T11" fmla="*/ 21600 w 21600"/>
                <a:gd name="T12" fmla="*/ 28104 h 28104"/>
              </a:gdLst>
              <a:ahLst/>
              <a:cxnLst>
                <a:cxn ang="T6">
                  <a:pos x="T0" y="T1"/>
                </a:cxn>
                <a:cxn ang="T7">
                  <a:pos x="T2" y="T3"/>
                </a:cxn>
                <a:cxn ang="T8">
                  <a:pos x="T4" y="T5"/>
                </a:cxn>
              </a:cxnLst>
              <a:rect l="T9" t="T10" r="T11" b="T12"/>
              <a:pathLst>
                <a:path w="21600" h="28104" fill="none" extrusionOk="0">
                  <a:moveTo>
                    <a:pt x="4405" y="28103"/>
                  </a:moveTo>
                  <a:cubicBezTo>
                    <a:pt x="1547" y="24344"/>
                    <a:pt x="0" y="19752"/>
                    <a:pt x="0" y="15031"/>
                  </a:cubicBezTo>
                  <a:cubicBezTo>
                    <a:pt x="-1" y="9420"/>
                    <a:pt x="2183" y="4029"/>
                    <a:pt x="6087" y="-1"/>
                  </a:cubicBezTo>
                </a:path>
                <a:path w="21600" h="28104" stroke="0" extrusionOk="0">
                  <a:moveTo>
                    <a:pt x="4405" y="28103"/>
                  </a:moveTo>
                  <a:cubicBezTo>
                    <a:pt x="1547" y="24344"/>
                    <a:pt x="0" y="19752"/>
                    <a:pt x="0" y="15031"/>
                  </a:cubicBezTo>
                  <a:cubicBezTo>
                    <a:pt x="-1" y="9420"/>
                    <a:pt x="2183" y="4029"/>
                    <a:pt x="6087" y="-1"/>
                  </a:cubicBezTo>
                  <a:lnTo>
                    <a:pt x="21600" y="15031"/>
                  </a:lnTo>
                  <a:lnTo>
                    <a:pt x="4405" y="28103"/>
                  </a:lnTo>
                  <a:close/>
                </a:path>
              </a:pathLst>
            </a:custGeom>
            <a:noFill/>
            <a:ln w="38100">
              <a:solidFill>
                <a:srgbClr val="FF3300"/>
              </a:solidFill>
              <a:round/>
              <a:headEnd type="triangle" w="sm"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44" name="Line 34"/>
            <p:cNvSpPr>
              <a:spLocks noChangeShapeType="1"/>
            </p:cNvSpPr>
            <p:nvPr/>
          </p:nvSpPr>
          <p:spPr bwMode="auto">
            <a:xfrm>
              <a:off x="2898" y="747"/>
              <a:ext cx="558" cy="21"/>
            </a:xfrm>
            <a:prstGeom prst="line">
              <a:avLst/>
            </a:prstGeom>
            <a:noFill/>
            <a:ln w="57150">
              <a:solidFill>
                <a:srgbClr val="00CC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445" name="Line 35"/>
            <p:cNvSpPr>
              <a:spLocks noChangeShapeType="1"/>
            </p:cNvSpPr>
            <p:nvPr/>
          </p:nvSpPr>
          <p:spPr bwMode="auto">
            <a:xfrm flipV="1">
              <a:off x="1677" y="861"/>
              <a:ext cx="501" cy="360"/>
            </a:xfrm>
            <a:prstGeom prst="line">
              <a:avLst/>
            </a:prstGeom>
            <a:noFill/>
            <a:ln w="57150">
              <a:solidFill>
                <a:srgbClr val="00CC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446" name="Line 36"/>
            <p:cNvSpPr>
              <a:spLocks noChangeShapeType="1"/>
            </p:cNvSpPr>
            <p:nvPr/>
          </p:nvSpPr>
          <p:spPr bwMode="auto">
            <a:xfrm>
              <a:off x="3735" y="1005"/>
              <a:ext cx="626" cy="295"/>
            </a:xfrm>
            <a:prstGeom prst="line">
              <a:avLst/>
            </a:prstGeom>
            <a:noFill/>
            <a:ln w="57150">
              <a:solidFill>
                <a:srgbClr val="00CC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447" name="Line 37"/>
            <p:cNvSpPr>
              <a:spLocks noChangeShapeType="1"/>
            </p:cNvSpPr>
            <p:nvPr/>
          </p:nvSpPr>
          <p:spPr bwMode="auto">
            <a:xfrm>
              <a:off x="2928" y="768"/>
              <a:ext cx="0" cy="576"/>
            </a:xfrm>
            <a:prstGeom prst="line">
              <a:avLst/>
            </a:prstGeom>
            <a:noFill/>
            <a:ln w="57150">
              <a:solidFill>
                <a:srgbClr val="FF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448" name="Line 38"/>
            <p:cNvSpPr>
              <a:spLocks noChangeShapeType="1"/>
            </p:cNvSpPr>
            <p:nvPr/>
          </p:nvSpPr>
          <p:spPr bwMode="auto">
            <a:xfrm>
              <a:off x="1689" y="1205"/>
              <a:ext cx="250" cy="442"/>
            </a:xfrm>
            <a:prstGeom prst="line">
              <a:avLst/>
            </a:prstGeom>
            <a:noFill/>
            <a:ln w="57150">
              <a:solidFill>
                <a:srgbClr val="FF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449" name="Line 39"/>
            <p:cNvSpPr>
              <a:spLocks noChangeShapeType="1"/>
            </p:cNvSpPr>
            <p:nvPr/>
          </p:nvSpPr>
          <p:spPr bwMode="auto">
            <a:xfrm flipH="1">
              <a:off x="3582" y="1008"/>
              <a:ext cx="195" cy="557"/>
            </a:xfrm>
            <a:prstGeom prst="line">
              <a:avLst/>
            </a:prstGeom>
            <a:noFill/>
            <a:ln w="57150">
              <a:solidFill>
                <a:srgbClr val="FF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450" name="Oval 40"/>
            <p:cNvSpPr>
              <a:spLocks noChangeArrowheads="1"/>
            </p:cNvSpPr>
            <p:nvPr/>
          </p:nvSpPr>
          <p:spPr bwMode="auto">
            <a:xfrm>
              <a:off x="1584" y="1152"/>
              <a:ext cx="192" cy="164"/>
            </a:xfrm>
            <a:prstGeom prst="ellipse">
              <a:avLst/>
            </a:prstGeom>
            <a:gradFill rotWithShape="0">
              <a:gsLst>
                <a:gs pos="0">
                  <a:srgbClr val="7E7E7E"/>
                </a:gs>
                <a:gs pos="100000">
                  <a:srgbClr val="333333"/>
                </a:gs>
              </a:gsLst>
              <a:lin ang="2700000" scaled="1"/>
            </a:gradFill>
            <a:ln w="9525">
              <a:solidFill>
                <a:schemeClr val="bg1"/>
              </a:solidFill>
              <a:round/>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6451" name="Arc 41"/>
            <p:cNvSpPr>
              <a:spLocks/>
            </p:cNvSpPr>
            <p:nvPr/>
          </p:nvSpPr>
          <p:spPr bwMode="auto">
            <a:xfrm rot="1932113">
              <a:off x="1824" y="768"/>
              <a:ext cx="16" cy="405"/>
            </a:xfrm>
            <a:custGeom>
              <a:avLst/>
              <a:gdLst>
                <a:gd name="T0" fmla="*/ 0 w 21600"/>
                <a:gd name="T1" fmla="*/ 0 h 28104"/>
                <a:gd name="T2" fmla="*/ 0 w 21600"/>
                <a:gd name="T3" fmla="*/ 0 h 28104"/>
                <a:gd name="T4" fmla="*/ 0 w 21600"/>
                <a:gd name="T5" fmla="*/ 0 h 28104"/>
                <a:gd name="T6" fmla="*/ 0 60000 65536"/>
                <a:gd name="T7" fmla="*/ 0 60000 65536"/>
                <a:gd name="T8" fmla="*/ 0 60000 65536"/>
                <a:gd name="T9" fmla="*/ 0 w 21600"/>
                <a:gd name="T10" fmla="*/ 0 h 28104"/>
                <a:gd name="T11" fmla="*/ 21600 w 21600"/>
                <a:gd name="T12" fmla="*/ 28104 h 28104"/>
              </a:gdLst>
              <a:ahLst/>
              <a:cxnLst>
                <a:cxn ang="T6">
                  <a:pos x="T0" y="T1"/>
                </a:cxn>
                <a:cxn ang="T7">
                  <a:pos x="T2" y="T3"/>
                </a:cxn>
                <a:cxn ang="T8">
                  <a:pos x="T4" y="T5"/>
                </a:cxn>
              </a:cxnLst>
              <a:rect l="T9" t="T10" r="T11" b="T12"/>
              <a:pathLst>
                <a:path w="21600" h="28104" fill="none" extrusionOk="0">
                  <a:moveTo>
                    <a:pt x="4405" y="28103"/>
                  </a:moveTo>
                  <a:cubicBezTo>
                    <a:pt x="1547" y="24344"/>
                    <a:pt x="0" y="19752"/>
                    <a:pt x="0" y="15031"/>
                  </a:cubicBezTo>
                  <a:cubicBezTo>
                    <a:pt x="-1" y="9420"/>
                    <a:pt x="2183" y="4029"/>
                    <a:pt x="6087" y="-1"/>
                  </a:cubicBezTo>
                </a:path>
                <a:path w="21600" h="28104" stroke="0" extrusionOk="0">
                  <a:moveTo>
                    <a:pt x="4405" y="28103"/>
                  </a:moveTo>
                  <a:cubicBezTo>
                    <a:pt x="1547" y="24344"/>
                    <a:pt x="0" y="19752"/>
                    <a:pt x="0" y="15031"/>
                  </a:cubicBezTo>
                  <a:cubicBezTo>
                    <a:pt x="-1" y="9420"/>
                    <a:pt x="2183" y="4029"/>
                    <a:pt x="6087" y="-1"/>
                  </a:cubicBezTo>
                  <a:lnTo>
                    <a:pt x="21600" y="15031"/>
                  </a:lnTo>
                  <a:lnTo>
                    <a:pt x="4405" y="28103"/>
                  </a:lnTo>
                  <a:close/>
                </a:path>
              </a:pathLst>
            </a:custGeom>
            <a:noFill/>
            <a:ln w="76200">
              <a:solidFill>
                <a:schemeClr val="accent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 name="WordArt 42"/>
            <p:cNvSpPr>
              <a:spLocks noChangeArrowheads="1" noChangeShapeType="1" noTextEdit="1"/>
            </p:cNvSpPr>
            <p:nvPr/>
          </p:nvSpPr>
          <p:spPr bwMode="auto">
            <a:xfrm>
              <a:off x="2064" y="624"/>
              <a:ext cx="192" cy="211"/>
            </a:xfrm>
            <a:prstGeom prst="rect">
              <a:avLst/>
            </a:prstGeom>
          </p:spPr>
          <p:txBody>
            <a:bodyPr wrap="none" fromWordArt="1">
              <a:prstTxWarp prst="textPlain">
                <a:avLst>
                  <a:gd name="adj" fmla="val 50000"/>
                </a:avLst>
              </a:prstTxWarp>
            </a:bodyPr>
            <a:lstStyle/>
            <a:p>
              <a:r>
                <a:rPr lang="en-US" altLang="zh-CN" sz="800" i="1" kern="10">
                  <a:ln w="38100">
                    <a:solidFill>
                      <a:srgbClr val="00CCFF"/>
                    </a:solidFill>
                    <a:round/>
                    <a:headEnd/>
                    <a:tailEnd/>
                  </a:ln>
                  <a:solidFill>
                    <a:srgbClr val="00CCFF"/>
                  </a:solidFill>
                  <a:latin typeface="宋体"/>
                  <a:ea typeface="宋体"/>
                </a:rPr>
                <a:t>B</a:t>
              </a:r>
              <a:endParaRPr lang="zh-CN" altLang="en-US" sz="800" i="1" kern="10">
                <a:ln w="38100">
                  <a:solidFill>
                    <a:srgbClr val="00CCFF"/>
                  </a:solidFill>
                  <a:round/>
                  <a:headEnd/>
                  <a:tailEnd/>
                </a:ln>
                <a:solidFill>
                  <a:srgbClr val="00CCFF"/>
                </a:solidFill>
                <a:latin typeface="宋体"/>
                <a:ea typeface="宋体"/>
              </a:endParaRPr>
            </a:p>
          </p:txBody>
        </p:sp>
        <p:sp>
          <p:nvSpPr>
            <p:cNvPr id="6453" name="WordArt 43"/>
            <p:cNvSpPr>
              <a:spLocks noChangeArrowheads="1" noChangeShapeType="1" noTextEdit="1"/>
            </p:cNvSpPr>
            <p:nvPr/>
          </p:nvSpPr>
          <p:spPr bwMode="auto">
            <a:xfrm>
              <a:off x="1968" y="1488"/>
              <a:ext cx="192" cy="210"/>
            </a:xfrm>
            <a:prstGeom prst="rect">
              <a:avLst/>
            </a:prstGeom>
          </p:spPr>
          <p:txBody>
            <a:bodyPr wrap="none" fromWordArt="1">
              <a:prstTxWarp prst="textPlain">
                <a:avLst>
                  <a:gd name="adj" fmla="val 50000"/>
                </a:avLst>
              </a:prstTxWarp>
            </a:bodyPr>
            <a:lstStyle/>
            <a:p>
              <a:r>
                <a:rPr lang="en-US" altLang="zh-CN" sz="800" i="1" kern="10">
                  <a:ln w="38100">
                    <a:solidFill>
                      <a:srgbClr val="FF00FF"/>
                    </a:solidFill>
                    <a:round/>
                    <a:headEnd/>
                    <a:tailEnd/>
                  </a:ln>
                  <a:solidFill>
                    <a:srgbClr val="FF00FF"/>
                  </a:solidFill>
                  <a:latin typeface="宋体"/>
                  <a:ea typeface="宋体"/>
                </a:rPr>
                <a:t>F</a:t>
              </a:r>
              <a:endParaRPr lang="zh-CN" altLang="en-US" sz="800" i="1" kern="10">
                <a:ln w="38100">
                  <a:solidFill>
                    <a:srgbClr val="FF00FF"/>
                  </a:solidFill>
                  <a:round/>
                  <a:headEnd/>
                  <a:tailEnd/>
                </a:ln>
                <a:solidFill>
                  <a:srgbClr val="FF00FF"/>
                </a:solidFill>
                <a:latin typeface="宋体"/>
                <a:ea typeface="宋体"/>
              </a:endParaRPr>
            </a:p>
          </p:txBody>
        </p:sp>
        <p:sp>
          <p:nvSpPr>
            <p:cNvPr id="6454" name="Arc 44"/>
            <p:cNvSpPr>
              <a:spLocks/>
            </p:cNvSpPr>
            <p:nvPr/>
          </p:nvSpPr>
          <p:spPr bwMode="auto">
            <a:xfrm>
              <a:off x="4694" y="1427"/>
              <a:ext cx="267" cy="716"/>
            </a:xfrm>
            <a:custGeom>
              <a:avLst/>
              <a:gdLst>
                <a:gd name="T0" fmla="*/ 0 w 21600"/>
                <a:gd name="T1" fmla="*/ 0 h 28104"/>
                <a:gd name="T2" fmla="*/ 0 w 21600"/>
                <a:gd name="T3" fmla="*/ 0 h 28104"/>
                <a:gd name="T4" fmla="*/ 0 w 21600"/>
                <a:gd name="T5" fmla="*/ 0 h 28104"/>
                <a:gd name="T6" fmla="*/ 0 60000 65536"/>
                <a:gd name="T7" fmla="*/ 0 60000 65536"/>
                <a:gd name="T8" fmla="*/ 0 60000 65536"/>
                <a:gd name="T9" fmla="*/ 0 w 21600"/>
                <a:gd name="T10" fmla="*/ 0 h 28104"/>
                <a:gd name="T11" fmla="*/ 21600 w 21600"/>
                <a:gd name="T12" fmla="*/ 28104 h 28104"/>
              </a:gdLst>
              <a:ahLst/>
              <a:cxnLst>
                <a:cxn ang="T6">
                  <a:pos x="T0" y="T1"/>
                </a:cxn>
                <a:cxn ang="T7">
                  <a:pos x="T2" y="T3"/>
                </a:cxn>
                <a:cxn ang="T8">
                  <a:pos x="T4" y="T5"/>
                </a:cxn>
              </a:cxnLst>
              <a:rect l="T9" t="T10" r="T11" b="T12"/>
              <a:pathLst>
                <a:path w="21600" h="28104" fill="none" extrusionOk="0">
                  <a:moveTo>
                    <a:pt x="4405" y="28103"/>
                  </a:moveTo>
                  <a:cubicBezTo>
                    <a:pt x="1547" y="24344"/>
                    <a:pt x="0" y="19752"/>
                    <a:pt x="0" y="15031"/>
                  </a:cubicBezTo>
                  <a:cubicBezTo>
                    <a:pt x="-1" y="9420"/>
                    <a:pt x="2183" y="4029"/>
                    <a:pt x="6087" y="-1"/>
                  </a:cubicBezTo>
                </a:path>
                <a:path w="21600" h="28104" stroke="0" extrusionOk="0">
                  <a:moveTo>
                    <a:pt x="4405" y="28103"/>
                  </a:moveTo>
                  <a:cubicBezTo>
                    <a:pt x="1547" y="24344"/>
                    <a:pt x="0" y="19752"/>
                    <a:pt x="0" y="15031"/>
                  </a:cubicBezTo>
                  <a:cubicBezTo>
                    <a:pt x="-1" y="9420"/>
                    <a:pt x="2183" y="4029"/>
                    <a:pt x="6087" y="-1"/>
                  </a:cubicBezTo>
                  <a:lnTo>
                    <a:pt x="21600" y="15031"/>
                  </a:lnTo>
                  <a:lnTo>
                    <a:pt x="4405" y="28103"/>
                  </a:lnTo>
                  <a:close/>
                </a:path>
              </a:pathLst>
            </a:custGeom>
            <a:noFill/>
            <a:ln w="38100">
              <a:solidFill>
                <a:srgbClr val="FF3300"/>
              </a:solidFill>
              <a:round/>
              <a:headEnd type="triangle" w="sm"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5" name="WordArt 45"/>
            <p:cNvSpPr>
              <a:spLocks noChangeArrowheads="1" noChangeShapeType="1" noTextEdit="1"/>
            </p:cNvSpPr>
            <p:nvPr/>
          </p:nvSpPr>
          <p:spPr bwMode="auto">
            <a:xfrm>
              <a:off x="720" y="1630"/>
              <a:ext cx="84" cy="211"/>
            </a:xfrm>
            <a:prstGeom prst="rect">
              <a:avLst/>
            </a:prstGeom>
          </p:spPr>
          <p:txBody>
            <a:bodyPr wrap="none" fromWordArt="1">
              <a:prstTxWarp prst="textPlain">
                <a:avLst>
                  <a:gd name="adj" fmla="val 50000"/>
                </a:avLst>
              </a:prstTxWarp>
            </a:bodyPr>
            <a:lstStyle/>
            <a:p>
              <a:r>
                <a:rPr lang="en-US" altLang="zh-CN" sz="800" i="1" kern="10">
                  <a:ln w="9525">
                    <a:solidFill>
                      <a:srgbClr val="FF3300"/>
                    </a:solidFill>
                    <a:round/>
                    <a:headEnd/>
                    <a:tailEnd/>
                  </a:ln>
                  <a:solidFill>
                    <a:srgbClr val="000000"/>
                  </a:solidFill>
                  <a:latin typeface="宋体"/>
                  <a:ea typeface="宋体"/>
                </a:rPr>
                <a:t>I</a:t>
              </a:r>
              <a:endParaRPr lang="zh-CN" altLang="en-US" sz="800" i="1" kern="10">
                <a:ln w="9525">
                  <a:solidFill>
                    <a:srgbClr val="FF3300"/>
                  </a:solidFill>
                  <a:round/>
                  <a:headEnd/>
                  <a:tailEnd/>
                </a:ln>
                <a:solidFill>
                  <a:srgbClr val="000000"/>
                </a:solidFill>
                <a:latin typeface="宋体"/>
                <a:ea typeface="宋体"/>
              </a:endParaRPr>
            </a:p>
          </p:txBody>
        </p:sp>
        <p:sp>
          <p:nvSpPr>
            <p:cNvPr id="6456" name="WordArt 46"/>
            <p:cNvSpPr>
              <a:spLocks noChangeArrowheads="1" noChangeShapeType="1" noTextEdit="1"/>
            </p:cNvSpPr>
            <p:nvPr/>
          </p:nvSpPr>
          <p:spPr bwMode="auto">
            <a:xfrm>
              <a:off x="4784" y="1647"/>
              <a:ext cx="84" cy="210"/>
            </a:xfrm>
            <a:prstGeom prst="rect">
              <a:avLst/>
            </a:prstGeom>
          </p:spPr>
          <p:txBody>
            <a:bodyPr wrap="none" fromWordArt="1">
              <a:prstTxWarp prst="textPlain">
                <a:avLst>
                  <a:gd name="adj" fmla="val 50000"/>
                </a:avLst>
              </a:prstTxWarp>
            </a:bodyPr>
            <a:lstStyle/>
            <a:p>
              <a:r>
                <a:rPr lang="en-US" altLang="zh-CN" sz="800" i="1" kern="10">
                  <a:ln w="9525">
                    <a:solidFill>
                      <a:srgbClr val="FF3300"/>
                    </a:solidFill>
                    <a:round/>
                    <a:headEnd/>
                    <a:tailEnd/>
                  </a:ln>
                  <a:solidFill>
                    <a:srgbClr val="000000"/>
                  </a:solidFill>
                  <a:latin typeface="宋体"/>
                  <a:ea typeface="宋体"/>
                </a:rPr>
                <a:t>I</a:t>
              </a:r>
              <a:endParaRPr lang="zh-CN" altLang="en-US" sz="800" i="1" kern="10">
                <a:ln w="9525">
                  <a:solidFill>
                    <a:srgbClr val="FF3300"/>
                  </a:solidFill>
                  <a:round/>
                  <a:headEnd/>
                  <a:tailEnd/>
                </a:ln>
                <a:solidFill>
                  <a:srgbClr val="000000"/>
                </a:solidFill>
                <a:latin typeface="宋体"/>
                <a:ea typeface="宋体"/>
              </a:endParaRPr>
            </a:p>
          </p:txBody>
        </p:sp>
        <p:grpSp>
          <p:nvGrpSpPr>
            <p:cNvPr id="6457" name="Group 47"/>
            <p:cNvGrpSpPr>
              <a:grpSpLocks/>
            </p:cNvGrpSpPr>
            <p:nvPr/>
          </p:nvGrpSpPr>
          <p:grpSpPr bwMode="auto">
            <a:xfrm>
              <a:off x="1632" y="1152"/>
              <a:ext cx="96" cy="113"/>
              <a:chOff x="3572" y="10590"/>
              <a:chExt cx="104" cy="104"/>
            </a:xfrm>
          </p:grpSpPr>
          <p:sp>
            <p:nvSpPr>
              <p:cNvPr id="6463" name="Rectangle 48"/>
              <p:cNvSpPr>
                <a:spLocks noChangeArrowheads="1"/>
              </p:cNvSpPr>
              <p:nvPr/>
            </p:nvSpPr>
            <p:spPr bwMode="auto">
              <a:xfrm rot="5138103">
                <a:off x="3572" y="10634"/>
                <a:ext cx="104" cy="15"/>
              </a:xfrm>
              <a:prstGeom prst="rect">
                <a:avLst/>
              </a:prstGeom>
              <a:solidFill>
                <a:srgbClr val="FFFFFF"/>
              </a:solidFill>
              <a:ln w="9525">
                <a:solidFill>
                  <a:schemeClr val="bg1"/>
                </a:solidFill>
                <a:miter lim="800000"/>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6464" name="Rectangle 49"/>
              <p:cNvSpPr>
                <a:spLocks noChangeArrowheads="1"/>
              </p:cNvSpPr>
              <p:nvPr/>
            </p:nvSpPr>
            <p:spPr bwMode="auto">
              <a:xfrm>
                <a:off x="3572" y="10635"/>
                <a:ext cx="104" cy="15"/>
              </a:xfrm>
              <a:prstGeom prst="rect">
                <a:avLst/>
              </a:prstGeom>
              <a:solidFill>
                <a:srgbClr val="FFFFFF"/>
              </a:solidFill>
              <a:ln w="9525">
                <a:solidFill>
                  <a:schemeClr val="bg1"/>
                </a:solidFill>
                <a:miter lim="800000"/>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6458" name="WordArt 50"/>
            <p:cNvSpPr>
              <a:spLocks noChangeArrowheads="1" noChangeShapeType="1" noTextEdit="1"/>
            </p:cNvSpPr>
            <p:nvPr/>
          </p:nvSpPr>
          <p:spPr bwMode="auto">
            <a:xfrm>
              <a:off x="1488" y="816"/>
              <a:ext cx="240" cy="228"/>
            </a:xfrm>
            <a:prstGeom prst="rect">
              <a:avLst/>
            </a:prstGeom>
          </p:spPr>
          <p:txBody>
            <a:bodyPr wrap="none" fromWordArt="1">
              <a:prstTxWarp prst="textPlain">
                <a:avLst>
                  <a:gd name="adj" fmla="val 50000"/>
                </a:avLst>
              </a:prstTxWarp>
            </a:bodyPr>
            <a:lstStyle/>
            <a:p>
              <a:r>
                <a:rPr lang="en-US" altLang="zh-CN" sz="3600" i="1" kern="10">
                  <a:ln w="9525">
                    <a:solidFill>
                      <a:schemeClr val="accent1"/>
                    </a:solidFill>
                    <a:round/>
                    <a:headEnd/>
                    <a:tailEnd/>
                  </a:ln>
                  <a:solidFill>
                    <a:schemeClr val="accent1"/>
                  </a:solidFill>
                  <a:latin typeface="Times New Roman"/>
                  <a:cs typeface="Times New Roman"/>
                </a:rPr>
                <a:t>v</a:t>
              </a:r>
              <a:endParaRPr lang="zh-CN" altLang="en-US" sz="3600" i="1" kern="10">
                <a:ln w="9525">
                  <a:solidFill>
                    <a:schemeClr val="accent1"/>
                  </a:solidFill>
                  <a:round/>
                  <a:headEnd/>
                  <a:tailEnd/>
                </a:ln>
                <a:solidFill>
                  <a:schemeClr val="accent1"/>
                </a:solidFill>
                <a:latin typeface="Times New Roman"/>
                <a:cs typeface="Times New Roman"/>
              </a:endParaRPr>
            </a:p>
          </p:txBody>
        </p:sp>
        <p:sp>
          <p:nvSpPr>
            <p:cNvPr id="6459" name="WordArt 51"/>
            <p:cNvSpPr>
              <a:spLocks noChangeArrowheads="1" noChangeShapeType="1" noTextEdit="1"/>
            </p:cNvSpPr>
            <p:nvPr/>
          </p:nvSpPr>
          <p:spPr bwMode="auto">
            <a:xfrm>
              <a:off x="4080" y="864"/>
              <a:ext cx="192" cy="211"/>
            </a:xfrm>
            <a:prstGeom prst="rect">
              <a:avLst/>
            </a:prstGeom>
          </p:spPr>
          <p:txBody>
            <a:bodyPr wrap="none" fromWordArt="1">
              <a:prstTxWarp prst="textPlain">
                <a:avLst>
                  <a:gd name="adj" fmla="val 50000"/>
                </a:avLst>
              </a:prstTxWarp>
            </a:bodyPr>
            <a:lstStyle/>
            <a:p>
              <a:r>
                <a:rPr lang="en-US" altLang="zh-CN" sz="800" i="1" kern="10">
                  <a:ln w="38100">
                    <a:solidFill>
                      <a:srgbClr val="00CCFF"/>
                    </a:solidFill>
                    <a:round/>
                    <a:headEnd/>
                    <a:tailEnd/>
                  </a:ln>
                  <a:solidFill>
                    <a:srgbClr val="00CCFF"/>
                  </a:solidFill>
                  <a:latin typeface="宋体"/>
                  <a:ea typeface="宋体"/>
                </a:rPr>
                <a:t>B</a:t>
              </a:r>
              <a:endParaRPr lang="zh-CN" altLang="en-US" sz="800" i="1" kern="10">
                <a:ln w="38100">
                  <a:solidFill>
                    <a:srgbClr val="00CCFF"/>
                  </a:solidFill>
                  <a:round/>
                  <a:headEnd/>
                  <a:tailEnd/>
                </a:ln>
                <a:solidFill>
                  <a:srgbClr val="00CCFF"/>
                </a:solidFill>
                <a:latin typeface="宋体"/>
                <a:ea typeface="宋体"/>
              </a:endParaRPr>
            </a:p>
          </p:txBody>
        </p:sp>
        <p:sp>
          <p:nvSpPr>
            <p:cNvPr id="6460" name="WordArt 52"/>
            <p:cNvSpPr>
              <a:spLocks noChangeArrowheads="1" noChangeShapeType="1" noTextEdit="1"/>
            </p:cNvSpPr>
            <p:nvPr/>
          </p:nvSpPr>
          <p:spPr bwMode="auto">
            <a:xfrm>
              <a:off x="3168" y="480"/>
              <a:ext cx="192" cy="211"/>
            </a:xfrm>
            <a:prstGeom prst="rect">
              <a:avLst/>
            </a:prstGeom>
          </p:spPr>
          <p:txBody>
            <a:bodyPr wrap="none" fromWordArt="1">
              <a:prstTxWarp prst="textPlain">
                <a:avLst>
                  <a:gd name="adj" fmla="val 50000"/>
                </a:avLst>
              </a:prstTxWarp>
            </a:bodyPr>
            <a:lstStyle/>
            <a:p>
              <a:r>
                <a:rPr lang="en-US" altLang="zh-CN" sz="800" i="1" kern="10">
                  <a:ln w="38100">
                    <a:solidFill>
                      <a:srgbClr val="00CCFF"/>
                    </a:solidFill>
                    <a:round/>
                    <a:headEnd/>
                    <a:tailEnd/>
                  </a:ln>
                  <a:solidFill>
                    <a:srgbClr val="00CCFF"/>
                  </a:solidFill>
                  <a:latin typeface="宋体"/>
                  <a:ea typeface="宋体"/>
                </a:rPr>
                <a:t>B</a:t>
              </a:r>
              <a:endParaRPr lang="zh-CN" altLang="en-US" sz="800" i="1" kern="10">
                <a:ln w="38100">
                  <a:solidFill>
                    <a:srgbClr val="00CCFF"/>
                  </a:solidFill>
                  <a:round/>
                  <a:headEnd/>
                  <a:tailEnd/>
                </a:ln>
                <a:solidFill>
                  <a:srgbClr val="00CCFF"/>
                </a:solidFill>
                <a:latin typeface="宋体"/>
                <a:ea typeface="宋体"/>
              </a:endParaRPr>
            </a:p>
          </p:txBody>
        </p:sp>
        <p:sp>
          <p:nvSpPr>
            <p:cNvPr id="6461" name="WordArt 53"/>
            <p:cNvSpPr>
              <a:spLocks noChangeArrowheads="1" noChangeShapeType="1" noTextEdit="1"/>
            </p:cNvSpPr>
            <p:nvPr/>
          </p:nvSpPr>
          <p:spPr bwMode="auto">
            <a:xfrm>
              <a:off x="3360" y="1392"/>
              <a:ext cx="192" cy="210"/>
            </a:xfrm>
            <a:prstGeom prst="rect">
              <a:avLst/>
            </a:prstGeom>
          </p:spPr>
          <p:txBody>
            <a:bodyPr wrap="none" fromWordArt="1">
              <a:prstTxWarp prst="textPlain">
                <a:avLst>
                  <a:gd name="adj" fmla="val 50000"/>
                </a:avLst>
              </a:prstTxWarp>
            </a:bodyPr>
            <a:lstStyle/>
            <a:p>
              <a:r>
                <a:rPr lang="en-US" altLang="zh-CN" sz="800" i="1" kern="10">
                  <a:ln w="38100">
                    <a:solidFill>
                      <a:srgbClr val="FF00FF"/>
                    </a:solidFill>
                    <a:round/>
                    <a:headEnd/>
                    <a:tailEnd/>
                  </a:ln>
                  <a:solidFill>
                    <a:srgbClr val="FF00FF"/>
                  </a:solidFill>
                  <a:latin typeface="宋体"/>
                  <a:ea typeface="宋体"/>
                </a:rPr>
                <a:t>F</a:t>
              </a:r>
              <a:endParaRPr lang="zh-CN" altLang="en-US" sz="800" i="1" kern="10">
                <a:ln w="38100">
                  <a:solidFill>
                    <a:srgbClr val="FF00FF"/>
                  </a:solidFill>
                  <a:round/>
                  <a:headEnd/>
                  <a:tailEnd/>
                </a:ln>
                <a:solidFill>
                  <a:srgbClr val="FF00FF"/>
                </a:solidFill>
                <a:latin typeface="宋体"/>
                <a:ea typeface="宋体"/>
              </a:endParaRPr>
            </a:p>
          </p:txBody>
        </p:sp>
        <p:sp>
          <p:nvSpPr>
            <p:cNvPr id="6462" name="WordArt 54"/>
            <p:cNvSpPr>
              <a:spLocks noChangeArrowheads="1" noChangeShapeType="1" noTextEdit="1"/>
            </p:cNvSpPr>
            <p:nvPr/>
          </p:nvSpPr>
          <p:spPr bwMode="auto">
            <a:xfrm>
              <a:off x="2736" y="1296"/>
              <a:ext cx="192" cy="210"/>
            </a:xfrm>
            <a:prstGeom prst="rect">
              <a:avLst/>
            </a:prstGeom>
          </p:spPr>
          <p:txBody>
            <a:bodyPr wrap="none" fromWordArt="1">
              <a:prstTxWarp prst="textPlain">
                <a:avLst>
                  <a:gd name="adj" fmla="val 50000"/>
                </a:avLst>
              </a:prstTxWarp>
            </a:bodyPr>
            <a:lstStyle/>
            <a:p>
              <a:r>
                <a:rPr lang="en-US" altLang="zh-CN" sz="800" i="1" kern="10">
                  <a:ln w="38100">
                    <a:solidFill>
                      <a:srgbClr val="FF00FF"/>
                    </a:solidFill>
                    <a:round/>
                    <a:headEnd/>
                    <a:tailEnd/>
                  </a:ln>
                  <a:solidFill>
                    <a:srgbClr val="FF00FF"/>
                  </a:solidFill>
                  <a:latin typeface="宋体"/>
                  <a:ea typeface="宋体"/>
                </a:rPr>
                <a:t>F</a:t>
              </a:r>
              <a:endParaRPr lang="zh-CN" altLang="en-US" sz="800" i="1" kern="10">
                <a:ln w="38100">
                  <a:solidFill>
                    <a:srgbClr val="FF00FF"/>
                  </a:solidFill>
                  <a:round/>
                  <a:headEnd/>
                  <a:tailEnd/>
                </a:ln>
                <a:solidFill>
                  <a:srgbClr val="FF00FF"/>
                </a:solidFill>
                <a:latin typeface="宋体"/>
                <a:ea typeface="宋体"/>
              </a:endParaRPr>
            </a:p>
          </p:txBody>
        </p:sp>
      </p:grpSp>
      <p:grpSp>
        <p:nvGrpSpPr>
          <p:cNvPr id="4" name="Group 55"/>
          <p:cNvGrpSpPr>
            <a:grpSpLocks/>
          </p:cNvGrpSpPr>
          <p:nvPr/>
        </p:nvGrpSpPr>
        <p:grpSpPr bwMode="auto">
          <a:xfrm>
            <a:off x="1597025" y="1112838"/>
            <a:ext cx="5940425" cy="3346450"/>
            <a:chOff x="1006" y="701"/>
            <a:chExt cx="3742" cy="2108"/>
          </a:xfrm>
        </p:grpSpPr>
        <p:sp>
          <p:nvSpPr>
            <p:cNvPr id="6395" name="Arc 56"/>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6" name="Arc 57"/>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7" name="Arc 58"/>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8" name="Arc 59"/>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9" name="Arc 60"/>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0" name="Arc 61"/>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1" name="Arc 62"/>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2" name="Arc 63"/>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3" name="Arc 64"/>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4" name="Arc 65"/>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5" name="Arc 66"/>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6" name="Arc 67"/>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7" name="Arc 68"/>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8" name="Arc 69"/>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09" name="Arc 70"/>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10" name="Arc 71"/>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11" name="Arc 72"/>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12" name="Arc 73"/>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13" name="Arc 74"/>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14" name="Arc 75"/>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76"/>
          <p:cNvGrpSpPr>
            <a:grpSpLocks/>
          </p:cNvGrpSpPr>
          <p:nvPr/>
        </p:nvGrpSpPr>
        <p:grpSpPr bwMode="auto">
          <a:xfrm>
            <a:off x="1600200" y="1143000"/>
            <a:ext cx="5940425" cy="3346450"/>
            <a:chOff x="1006" y="701"/>
            <a:chExt cx="3742" cy="2108"/>
          </a:xfrm>
        </p:grpSpPr>
        <p:sp>
          <p:nvSpPr>
            <p:cNvPr id="6375" name="Arc 77"/>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6" name="Arc 78"/>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7" name="Arc 79"/>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8" name="Arc 80"/>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9" name="Arc 81"/>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0" name="Arc 82"/>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1" name="Arc 83"/>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2" name="Arc 84"/>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3" name="Arc 85"/>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4" name="Arc 86"/>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5" name="Arc 87"/>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6" name="Arc 88"/>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7" name="Arc 89"/>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8" name="Arc 90"/>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89" name="Arc 91"/>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0" name="Arc 92"/>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1" name="Arc 93"/>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2" name="Arc 94"/>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93" name="Arc 95"/>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94" name="Arc 96"/>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97"/>
          <p:cNvGrpSpPr>
            <a:grpSpLocks/>
          </p:cNvGrpSpPr>
          <p:nvPr/>
        </p:nvGrpSpPr>
        <p:grpSpPr bwMode="auto">
          <a:xfrm>
            <a:off x="1600200" y="1143000"/>
            <a:ext cx="5940425" cy="3346450"/>
            <a:chOff x="1006" y="701"/>
            <a:chExt cx="3742" cy="2108"/>
          </a:xfrm>
        </p:grpSpPr>
        <p:sp>
          <p:nvSpPr>
            <p:cNvPr id="6355" name="Arc 98"/>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 name="Arc 99"/>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 name="Arc 100"/>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8" name="Arc 101"/>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9" name="Arc 102"/>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0" name="Arc 103"/>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1" name="Arc 104"/>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2" name="Arc 105"/>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3" name="Arc 106"/>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4" name="Arc 107"/>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5" name="Arc 108"/>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6" name="Arc 109"/>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7" name="Arc 110"/>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8" name="Arc 111"/>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69" name="Arc 112"/>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0" name="Arc 113"/>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1" name="Arc 114"/>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2" name="Arc 115"/>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73" name="Arc 116"/>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74" name="Arc 117"/>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118"/>
          <p:cNvGrpSpPr>
            <a:grpSpLocks/>
          </p:cNvGrpSpPr>
          <p:nvPr/>
        </p:nvGrpSpPr>
        <p:grpSpPr bwMode="auto">
          <a:xfrm>
            <a:off x="1600200" y="1143000"/>
            <a:ext cx="5940425" cy="3346450"/>
            <a:chOff x="1006" y="701"/>
            <a:chExt cx="3742" cy="2108"/>
          </a:xfrm>
        </p:grpSpPr>
        <p:sp>
          <p:nvSpPr>
            <p:cNvPr id="6335" name="Arc 119"/>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6" name="Arc 120"/>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7" name="Arc 121"/>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8" name="Arc 122"/>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9" name="Arc 123"/>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0" name="Arc 124"/>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1" name="Arc 125"/>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2" name="Arc 126"/>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3" name="Arc 127"/>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4" name="Arc 128"/>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5" name="Arc 129"/>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6" name="Arc 130"/>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7" name="Arc 131"/>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8" name="Arc 132"/>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9" name="Arc 133"/>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 name="Arc 134"/>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 name="Arc 135"/>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 name="Arc 136"/>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3" name="Arc 137"/>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 name="Arc 138"/>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 name="Group 139"/>
          <p:cNvGrpSpPr>
            <a:grpSpLocks/>
          </p:cNvGrpSpPr>
          <p:nvPr/>
        </p:nvGrpSpPr>
        <p:grpSpPr bwMode="auto">
          <a:xfrm>
            <a:off x="1600200" y="1143000"/>
            <a:ext cx="5940425" cy="3346450"/>
            <a:chOff x="1006" y="701"/>
            <a:chExt cx="3742" cy="2108"/>
          </a:xfrm>
        </p:grpSpPr>
        <p:sp>
          <p:nvSpPr>
            <p:cNvPr id="6315" name="Arc 140"/>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6" name="Arc 141"/>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7" name="Arc 142"/>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8" name="Arc 143"/>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9" name="Arc 144"/>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0" name="Arc 145"/>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1" name="Arc 146"/>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2" name="Arc 147"/>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3" name="Arc 148"/>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4" name="Arc 149"/>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5" name="Arc 150"/>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6" name="Arc 151"/>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7" name="Arc 152"/>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8" name="Arc 153"/>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29" name="Arc 154"/>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0" name="Arc 155"/>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1" name="Arc 156"/>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2" name="Arc 157"/>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33" name="Arc 158"/>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34" name="Arc 159"/>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Group 160"/>
          <p:cNvGrpSpPr>
            <a:grpSpLocks/>
          </p:cNvGrpSpPr>
          <p:nvPr/>
        </p:nvGrpSpPr>
        <p:grpSpPr bwMode="auto">
          <a:xfrm>
            <a:off x="1600200" y="1143000"/>
            <a:ext cx="5940425" cy="3346450"/>
            <a:chOff x="1006" y="701"/>
            <a:chExt cx="3742" cy="2108"/>
          </a:xfrm>
        </p:grpSpPr>
        <p:sp>
          <p:nvSpPr>
            <p:cNvPr id="6295" name="Arc 161"/>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6" name="Arc 162"/>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7" name="Arc 163"/>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8" name="Arc 164"/>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9" name="Arc 165"/>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0" name="Arc 166"/>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1" name="Arc 167"/>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2" name="Arc 168"/>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3" name="Arc 169"/>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4" name="Arc 170"/>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5" name="Arc 171"/>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6" name="Arc 172"/>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7" name="Arc 173"/>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8" name="Arc 174"/>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09" name="Arc 175"/>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0" name="Arc 176"/>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1" name="Arc 177"/>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2" name="Arc 178"/>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3" name="Arc 179"/>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14" name="Arc 180"/>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 name="Group 181"/>
          <p:cNvGrpSpPr>
            <a:grpSpLocks/>
          </p:cNvGrpSpPr>
          <p:nvPr/>
        </p:nvGrpSpPr>
        <p:grpSpPr bwMode="auto">
          <a:xfrm>
            <a:off x="1600200" y="1143000"/>
            <a:ext cx="5940425" cy="3346450"/>
            <a:chOff x="1006" y="701"/>
            <a:chExt cx="3742" cy="2108"/>
          </a:xfrm>
        </p:grpSpPr>
        <p:sp>
          <p:nvSpPr>
            <p:cNvPr id="6275" name="Arc 182"/>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6" name="Arc 183"/>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7" name="Arc 184"/>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8" name="Arc 185"/>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9" name="Arc 186"/>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0" name="Arc 187"/>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1" name="Arc 188"/>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2" name="Arc 189"/>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3" name="Arc 190"/>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4" name="Arc 191"/>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5" name="Arc 192"/>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6" name="Arc 193"/>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7" name="Arc 194"/>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8" name="Arc 195"/>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89" name="Arc 196"/>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0" name="Arc 197"/>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1" name="Arc 198"/>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2" name="Arc 199"/>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93" name="Arc 200"/>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94" name="Arc 201"/>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1" name="Group 202"/>
          <p:cNvGrpSpPr>
            <a:grpSpLocks/>
          </p:cNvGrpSpPr>
          <p:nvPr/>
        </p:nvGrpSpPr>
        <p:grpSpPr bwMode="auto">
          <a:xfrm>
            <a:off x="1600200" y="1143000"/>
            <a:ext cx="5940425" cy="3346450"/>
            <a:chOff x="1006" y="701"/>
            <a:chExt cx="3742" cy="2108"/>
          </a:xfrm>
        </p:grpSpPr>
        <p:sp>
          <p:nvSpPr>
            <p:cNvPr id="6255" name="Arc 203"/>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6" name="Arc 204"/>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7" name="Arc 205"/>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8" name="Arc 206"/>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9" name="Arc 207"/>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0" name="Arc 208"/>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1" name="Arc 209"/>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2" name="Arc 210"/>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3" name="Arc 211"/>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4" name="Arc 212"/>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5" name="Arc 213"/>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6" name="Arc 214"/>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7" name="Arc 215"/>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8" name="Arc 216"/>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9" name="Arc 217"/>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0" name="Arc 218"/>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1" name="Arc 219"/>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2" name="Arc 220"/>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73" name="Arc 221"/>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4" name="Arc 222"/>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 name="Group 223"/>
          <p:cNvGrpSpPr>
            <a:grpSpLocks/>
          </p:cNvGrpSpPr>
          <p:nvPr/>
        </p:nvGrpSpPr>
        <p:grpSpPr bwMode="auto">
          <a:xfrm>
            <a:off x="1600200" y="1143000"/>
            <a:ext cx="5940425" cy="3346450"/>
            <a:chOff x="1006" y="701"/>
            <a:chExt cx="3742" cy="2108"/>
          </a:xfrm>
        </p:grpSpPr>
        <p:sp>
          <p:nvSpPr>
            <p:cNvPr id="6235" name="Arc 224"/>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6" name="Arc 225"/>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7" name="Arc 226"/>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8" name="Arc 227"/>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9" name="Arc 228"/>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0" name="Arc 229"/>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1" name="Arc 230"/>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2" name="Arc 231"/>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3" name="Arc 232"/>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4" name="Arc 233"/>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5" name="Arc 234"/>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6" name="Arc 235"/>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 name="Arc 236"/>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 name="Arc 237"/>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 name="Arc 238"/>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0" name="Arc 239"/>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1" name="Arc 240"/>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2" name="Arc 241"/>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3" name="Arc 242"/>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4" name="Arc 243"/>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 name="Group 244"/>
          <p:cNvGrpSpPr>
            <a:grpSpLocks/>
          </p:cNvGrpSpPr>
          <p:nvPr/>
        </p:nvGrpSpPr>
        <p:grpSpPr bwMode="auto">
          <a:xfrm>
            <a:off x="1600200" y="1143000"/>
            <a:ext cx="5940425" cy="3346450"/>
            <a:chOff x="1006" y="701"/>
            <a:chExt cx="3742" cy="2108"/>
          </a:xfrm>
        </p:grpSpPr>
        <p:sp>
          <p:nvSpPr>
            <p:cNvPr id="6215" name="Arc 245"/>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6" name="Arc 246"/>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7" name="Arc 247"/>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8" name="Arc 248"/>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9" name="Arc 249"/>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0" name="Arc 250"/>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1" name="Arc 251"/>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2" name="Arc 252"/>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3" name="Arc 253"/>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4" name="Arc 254"/>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5" name="Arc 255"/>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6" name="Arc 256"/>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7" name="Arc 257"/>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8" name="Arc 258"/>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9" name="Arc 259"/>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0" name="Arc 260"/>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1" name="Arc 261"/>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2" name="Arc 262"/>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33" name="Arc 263"/>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4" name="Arc 264"/>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 name="Group 265"/>
          <p:cNvGrpSpPr>
            <a:grpSpLocks/>
          </p:cNvGrpSpPr>
          <p:nvPr/>
        </p:nvGrpSpPr>
        <p:grpSpPr bwMode="auto">
          <a:xfrm>
            <a:off x="1600200" y="1143000"/>
            <a:ext cx="5940425" cy="3346450"/>
            <a:chOff x="1006" y="701"/>
            <a:chExt cx="3742" cy="2108"/>
          </a:xfrm>
        </p:grpSpPr>
        <p:sp>
          <p:nvSpPr>
            <p:cNvPr id="6195" name="Arc 266"/>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6" name="Arc 267"/>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7" name="Arc 268"/>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8" name="Arc 269"/>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9" name="Arc 270"/>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0" name="Arc 271"/>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1" name="Arc 272"/>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2" name="Arc 273"/>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3" name="Arc 274"/>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4" name="Arc 275"/>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5" name="Arc 276"/>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6" name="Arc 277"/>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7" name="Arc 278"/>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8" name="Arc 279"/>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9" name="Arc 280"/>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0" name="Arc 281"/>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1" name="Arc 282"/>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2" name="Arc 283"/>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13" name="Arc 284"/>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4" name="Arc 285"/>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 name="Group 286"/>
          <p:cNvGrpSpPr>
            <a:grpSpLocks/>
          </p:cNvGrpSpPr>
          <p:nvPr/>
        </p:nvGrpSpPr>
        <p:grpSpPr bwMode="auto">
          <a:xfrm>
            <a:off x="1600200" y="1143000"/>
            <a:ext cx="5940425" cy="3346450"/>
            <a:chOff x="1006" y="701"/>
            <a:chExt cx="3742" cy="2108"/>
          </a:xfrm>
        </p:grpSpPr>
        <p:sp>
          <p:nvSpPr>
            <p:cNvPr id="6175" name="Arc 287"/>
            <p:cNvSpPr>
              <a:spLocks/>
            </p:cNvSpPr>
            <p:nvPr/>
          </p:nvSpPr>
          <p:spPr bwMode="auto">
            <a:xfrm rot="-10289159">
              <a:off x="1006" y="1555"/>
              <a:ext cx="105" cy="53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6" name="Arc 288"/>
            <p:cNvSpPr>
              <a:spLocks/>
            </p:cNvSpPr>
            <p:nvPr/>
          </p:nvSpPr>
          <p:spPr bwMode="auto">
            <a:xfrm rot="-10289159">
              <a:off x="1104" y="1488"/>
              <a:ext cx="121" cy="608"/>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7" name="Arc 289"/>
            <p:cNvSpPr>
              <a:spLocks/>
            </p:cNvSpPr>
            <p:nvPr/>
          </p:nvSpPr>
          <p:spPr bwMode="auto">
            <a:xfrm rot="-10289159">
              <a:off x="1275" y="1361"/>
              <a:ext cx="154" cy="787"/>
            </a:xfrm>
            <a:custGeom>
              <a:avLst/>
              <a:gdLst>
                <a:gd name="T0" fmla="*/ 0 w 22536"/>
                <a:gd name="T1" fmla="*/ 0 h 41021"/>
                <a:gd name="T2" fmla="*/ 0 w 22536"/>
                <a:gd name="T3" fmla="*/ 0 h 41021"/>
                <a:gd name="T4" fmla="*/ 0 w 22536"/>
                <a:gd name="T5" fmla="*/ 0 h 41021"/>
                <a:gd name="T6" fmla="*/ 0 60000 65536"/>
                <a:gd name="T7" fmla="*/ 0 60000 65536"/>
                <a:gd name="T8" fmla="*/ 0 60000 65536"/>
                <a:gd name="T9" fmla="*/ 0 w 22536"/>
                <a:gd name="T10" fmla="*/ 0 h 41021"/>
                <a:gd name="T11" fmla="*/ 22536 w 22536"/>
                <a:gd name="T12" fmla="*/ 41021 h 41021"/>
              </a:gdLst>
              <a:ahLst/>
              <a:cxnLst>
                <a:cxn ang="T6">
                  <a:pos x="T0" y="T1"/>
                </a:cxn>
                <a:cxn ang="T7">
                  <a:pos x="T2" y="T3"/>
                </a:cxn>
                <a:cxn ang="T8">
                  <a:pos x="T4" y="T5"/>
                </a:cxn>
              </a:cxnLst>
              <a:rect l="T9" t="T10" r="T11" b="T12"/>
              <a:pathLst>
                <a:path w="22536" h="41021" fill="none" extrusionOk="0">
                  <a:moveTo>
                    <a:pt x="10390" y="0"/>
                  </a:moveTo>
                  <a:cubicBezTo>
                    <a:pt x="17820" y="3617"/>
                    <a:pt x="22536" y="11157"/>
                    <a:pt x="22536" y="19421"/>
                  </a:cubicBezTo>
                  <a:cubicBezTo>
                    <a:pt x="22536" y="31350"/>
                    <a:pt x="12865" y="41021"/>
                    <a:pt x="936" y="41021"/>
                  </a:cubicBezTo>
                  <a:cubicBezTo>
                    <a:pt x="623" y="41021"/>
                    <a:pt x="311" y="41014"/>
                    <a:pt x="0" y="41000"/>
                  </a:cubicBezTo>
                </a:path>
                <a:path w="22536" h="41021" stroke="0" extrusionOk="0">
                  <a:moveTo>
                    <a:pt x="10390" y="0"/>
                  </a:moveTo>
                  <a:cubicBezTo>
                    <a:pt x="17820" y="3617"/>
                    <a:pt x="22536" y="11157"/>
                    <a:pt x="22536" y="19421"/>
                  </a:cubicBezTo>
                  <a:cubicBezTo>
                    <a:pt x="22536" y="31350"/>
                    <a:pt x="12865" y="41021"/>
                    <a:pt x="936" y="41021"/>
                  </a:cubicBezTo>
                  <a:cubicBezTo>
                    <a:pt x="623" y="41021"/>
                    <a:pt x="311" y="41014"/>
                    <a:pt x="0" y="41000"/>
                  </a:cubicBezTo>
                  <a:lnTo>
                    <a:pt x="936" y="19421"/>
                  </a:lnTo>
                  <a:lnTo>
                    <a:pt x="10390"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8" name="Arc 290"/>
            <p:cNvSpPr>
              <a:spLocks/>
            </p:cNvSpPr>
            <p:nvPr/>
          </p:nvSpPr>
          <p:spPr bwMode="auto">
            <a:xfrm rot="-10289159">
              <a:off x="1937" y="827"/>
              <a:ext cx="381" cy="1777"/>
            </a:xfrm>
            <a:custGeom>
              <a:avLst/>
              <a:gdLst>
                <a:gd name="T0" fmla="*/ 0 w 21600"/>
                <a:gd name="T1" fmla="*/ 0 h 41787"/>
                <a:gd name="T2" fmla="*/ 0 w 21600"/>
                <a:gd name="T3" fmla="*/ 0 h 41787"/>
                <a:gd name="T4" fmla="*/ 0 w 21600"/>
                <a:gd name="T5" fmla="*/ 0 h 41787"/>
                <a:gd name="T6" fmla="*/ 0 60000 65536"/>
                <a:gd name="T7" fmla="*/ 0 60000 65536"/>
                <a:gd name="T8" fmla="*/ 0 60000 65536"/>
                <a:gd name="T9" fmla="*/ 0 w 21600"/>
                <a:gd name="T10" fmla="*/ 0 h 41787"/>
                <a:gd name="T11" fmla="*/ 21600 w 21600"/>
                <a:gd name="T12" fmla="*/ 41787 h 41787"/>
              </a:gdLst>
              <a:ahLst/>
              <a:cxnLst>
                <a:cxn ang="T6">
                  <a:pos x="T0" y="T1"/>
                </a:cxn>
                <a:cxn ang="T7">
                  <a:pos x="T2" y="T3"/>
                </a:cxn>
                <a:cxn ang="T8">
                  <a:pos x="T4" y="T5"/>
                </a:cxn>
              </a:cxnLst>
              <a:rect l="T9" t="T10" r="T11" b="T12"/>
              <a:pathLst>
                <a:path w="21600" h="41787" fill="none" extrusionOk="0">
                  <a:moveTo>
                    <a:pt x="7580" y="0"/>
                  </a:moveTo>
                  <a:cubicBezTo>
                    <a:pt x="16013" y="3160"/>
                    <a:pt x="21600" y="11220"/>
                    <a:pt x="21600" y="20226"/>
                  </a:cubicBezTo>
                  <a:cubicBezTo>
                    <a:pt x="21600" y="31653"/>
                    <a:pt x="12699" y="41103"/>
                    <a:pt x="1292" y="41787"/>
                  </a:cubicBezTo>
                </a:path>
                <a:path w="21600" h="41787" stroke="0" extrusionOk="0">
                  <a:moveTo>
                    <a:pt x="7580" y="0"/>
                  </a:moveTo>
                  <a:cubicBezTo>
                    <a:pt x="16013" y="3160"/>
                    <a:pt x="21600" y="11220"/>
                    <a:pt x="21600" y="20226"/>
                  </a:cubicBezTo>
                  <a:cubicBezTo>
                    <a:pt x="21600" y="31653"/>
                    <a:pt x="12699" y="41103"/>
                    <a:pt x="1292" y="41787"/>
                  </a:cubicBezTo>
                  <a:lnTo>
                    <a:pt x="0" y="20226"/>
                  </a:lnTo>
                  <a:lnTo>
                    <a:pt x="758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9" name="Arc 291"/>
            <p:cNvSpPr>
              <a:spLocks/>
            </p:cNvSpPr>
            <p:nvPr/>
          </p:nvSpPr>
          <p:spPr bwMode="auto">
            <a:xfrm rot="-547017">
              <a:off x="1544" y="1292"/>
              <a:ext cx="274" cy="1064"/>
            </a:xfrm>
            <a:custGeom>
              <a:avLst/>
              <a:gdLst>
                <a:gd name="T0" fmla="*/ 0 w 21600"/>
                <a:gd name="T1" fmla="*/ 0 h 42720"/>
                <a:gd name="T2" fmla="*/ 0 w 21600"/>
                <a:gd name="T3" fmla="*/ 0 h 42720"/>
                <a:gd name="T4" fmla="*/ 0 w 21600"/>
                <a:gd name="T5" fmla="*/ 0 h 42720"/>
                <a:gd name="T6" fmla="*/ 0 60000 65536"/>
                <a:gd name="T7" fmla="*/ 0 60000 65536"/>
                <a:gd name="T8" fmla="*/ 0 60000 65536"/>
                <a:gd name="T9" fmla="*/ 0 w 21600"/>
                <a:gd name="T10" fmla="*/ 0 h 42720"/>
                <a:gd name="T11" fmla="*/ 21600 w 21600"/>
                <a:gd name="T12" fmla="*/ 42720 h 42720"/>
              </a:gdLst>
              <a:ahLst/>
              <a:cxnLst>
                <a:cxn ang="T6">
                  <a:pos x="T0" y="T1"/>
                </a:cxn>
                <a:cxn ang="T7">
                  <a:pos x="T2" y="T3"/>
                </a:cxn>
                <a:cxn ang="T8">
                  <a:pos x="T4" y="T5"/>
                </a:cxn>
              </a:cxnLst>
              <a:rect l="T9" t="T10" r="T11" b="T12"/>
              <a:pathLst>
                <a:path w="21600" h="42720" fill="none" extrusionOk="0">
                  <a:moveTo>
                    <a:pt x="-1" y="0"/>
                  </a:moveTo>
                  <a:cubicBezTo>
                    <a:pt x="11929" y="0"/>
                    <a:pt x="21600" y="9670"/>
                    <a:pt x="21600" y="21600"/>
                  </a:cubicBezTo>
                  <a:cubicBezTo>
                    <a:pt x="21600" y="31784"/>
                    <a:pt x="14486" y="40584"/>
                    <a:pt x="4528" y="42719"/>
                  </a:cubicBezTo>
                </a:path>
                <a:path w="21600" h="42720" stroke="0" extrusionOk="0">
                  <a:moveTo>
                    <a:pt x="-1" y="0"/>
                  </a:moveTo>
                  <a:cubicBezTo>
                    <a:pt x="11929" y="0"/>
                    <a:pt x="21600" y="9670"/>
                    <a:pt x="21600" y="21600"/>
                  </a:cubicBezTo>
                  <a:cubicBezTo>
                    <a:pt x="21600" y="31784"/>
                    <a:pt x="14486" y="40584"/>
                    <a:pt x="4528" y="42719"/>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0" name="Arc 292"/>
            <p:cNvSpPr>
              <a:spLocks/>
            </p:cNvSpPr>
            <p:nvPr/>
          </p:nvSpPr>
          <p:spPr bwMode="auto">
            <a:xfrm rot="-10289159">
              <a:off x="1536" y="1152"/>
              <a:ext cx="288" cy="1173"/>
            </a:xfrm>
            <a:custGeom>
              <a:avLst/>
              <a:gdLst>
                <a:gd name="T0" fmla="*/ 0 w 22536"/>
                <a:gd name="T1" fmla="*/ 0 h 41340"/>
                <a:gd name="T2" fmla="*/ 0 w 22536"/>
                <a:gd name="T3" fmla="*/ 0 h 41340"/>
                <a:gd name="T4" fmla="*/ 0 w 22536"/>
                <a:gd name="T5" fmla="*/ 0 h 41340"/>
                <a:gd name="T6" fmla="*/ 0 60000 65536"/>
                <a:gd name="T7" fmla="*/ 0 60000 65536"/>
                <a:gd name="T8" fmla="*/ 0 60000 65536"/>
                <a:gd name="T9" fmla="*/ 0 w 22536"/>
                <a:gd name="T10" fmla="*/ 0 h 41340"/>
                <a:gd name="T11" fmla="*/ 22536 w 22536"/>
                <a:gd name="T12" fmla="*/ 41340 h 41340"/>
              </a:gdLst>
              <a:ahLst/>
              <a:cxnLst>
                <a:cxn ang="T6">
                  <a:pos x="T0" y="T1"/>
                </a:cxn>
                <a:cxn ang="T7">
                  <a:pos x="T2" y="T3"/>
                </a:cxn>
                <a:cxn ang="T8">
                  <a:pos x="T4" y="T5"/>
                </a:cxn>
              </a:cxnLst>
              <a:rect l="T9" t="T10" r="T11" b="T12"/>
              <a:pathLst>
                <a:path w="22536" h="41340" fill="none" extrusionOk="0">
                  <a:moveTo>
                    <a:pt x="9704" y="0"/>
                  </a:moveTo>
                  <a:cubicBezTo>
                    <a:pt x="17507" y="3466"/>
                    <a:pt x="22536" y="11202"/>
                    <a:pt x="22536" y="19740"/>
                  </a:cubicBezTo>
                  <a:cubicBezTo>
                    <a:pt x="22536" y="31669"/>
                    <a:pt x="12865" y="41340"/>
                    <a:pt x="936" y="41340"/>
                  </a:cubicBezTo>
                  <a:cubicBezTo>
                    <a:pt x="623" y="41340"/>
                    <a:pt x="311" y="41333"/>
                    <a:pt x="0" y="41319"/>
                  </a:cubicBezTo>
                </a:path>
                <a:path w="22536" h="41340" stroke="0" extrusionOk="0">
                  <a:moveTo>
                    <a:pt x="9704" y="0"/>
                  </a:moveTo>
                  <a:cubicBezTo>
                    <a:pt x="17507" y="3466"/>
                    <a:pt x="22536" y="11202"/>
                    <a:pt x="22536" y="19740"/>
                  </a:cubicBezTo>
                  <a:cubicBezTo>
                    <a:pt x="22536" y="31669"/>
                    <a:pt x="12865" y="41340"/>
                    <a:pt x="936" y="41340"/>
                  </a:cubicBezTo>
                  <a:cubicBezTo>
                    <a:pt x="623" y="41340"/>
                    <a:pt x="311" y="41333"/>
                    <a:pt x="0" y="41319"/>
                  </a:cubicBezTo>
                  <a:lnTo>
                    <a:pt x="936" y="19740"/>
                  </a:lnTo>
                  <a:lnTo>
                    <a:pt x="9704" y="0"/>
                  </a:lnTo>
                  <a:close/>
                </a:path>
              </a:pathLst>
            </a:custGeom>
            <a:noFill/>
            <a:ln w="76200"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1" name="Arc 293"/>
            <p:cNvSpPr>
              <a:spLocks/>
            </p:cNvSpPr>
            <p:nvPr/>
          </p:nvSpPr>
          <p:spPr bwMode="auto">
            <a:xfrm rot="-547017">
              <a:off x="1294" y="1452"/>
              <a:ext cx="103" cy="770"/>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2" name="Arc 294"/>
            <p:cNvSpPr>
              <a:spLocks/>
            </p:cNvSpPr>
            <p:nvPr/>
          </p:nvSpPr>
          <p:spPr bwMode="auto">
            <a:xfrm rot="-547017">
              <a:off x="2512" y="824"/>
              <a:ext cx="323" cy="1985"/>
            </a:xfrm>
            <a:custGeom>
              <a:avLst/>
              <a:gdLst>
                <a:gd name="T0" fmla="*/ 0 w 23073"/>
                <a:gd name="T1" fmla="*/ 0 h 43200"/>
                <a:gd name="T2" fmla="*/ 0 w 23073"/>
                <a:gd name="T3" fmla="*/ 0 h 43200"/>
                <a:gd name="T4" fmla="*/ 0 w 23073"/>
                <a:gd name="T5" fmla="*/ 0 h 43200"/>
                <a:gd name="T6" fmla="*/ 0 60000 65536"/>
                <a:gd name="T7" fmla="*/ 0 60000 65536"/>
                <a:gd name="T8" fmla="*/ 0 60000 65536"/>
                <a:gd name="T9" fmla="*/ 0 w 23073"/>
                <a:gd name="T10" fmla="*/ 0 h 43200"/>
                <a:gd name="T11" fmla="*/ 23073 w 23073"/>
                <a:gd name="T12" fmla="*/ 43200 h 43200"/>
              </a:gdLst>
              <a:ahLst/>
              <a:cxnLst>
                <a:cxn ang="T6">
                  <a:pos x="T0" y="T1"/>
                </a:cxn>
                <a:cxn ang="T7">
                  <a:pos x="T2" y="T3"/>
                </a:cxn>
                <a:cxn ang="T8">
                  <a:pos x="T4" y="T5"/>
                </a:cxn>
              </a:cxnLst>
              <a:rect l="T9" t="T10" r="T11" b="T12"/>
              <a:pathLst>
                <a:path w="23073" h="43200" fill="none" extrusionOk="0">
                  <a:moveTo>
                    <a:pt x="1472" y="0"/>
                  </a:moveTo>
                  <a:cubicBezTo>
                    <a:pt x="13402" y="0"/>
                    <a:pt x="23073" y="9670"/>
                    <a:pt x="23073" y="21600"/>
                  </a:cubicBezTo>
                  <a:cubicBezTo>
                    <a:pt x="23073" y="33529"/>
                    <a:pt x="13402" y="43200"/>
                    <a:pt x="1473" y="43200"/>
                  </a:cubicBezTo>
                  <a:cubicBezTo>
                    <a:pt x="981" y="43200"/>
                    <a:pt x="490" y="43183"/>
                    <a:pt x="0" y="43149"/>
                  </a:cubicBezTo>
                </a:path>
                <a:path w="23073" h="43200" stroke="0" extrusionOk="0">
                  <a:moveTo>
                    <a:pt x="1472" y="0"/>
                  </a:moveTo>
                  <a:cubicBezTo>
                    <a:pt x="13402" y="0"/>
                    <a:pt x="23073" y="9670"/>
                    <a:pt x="23073" y="21600"/>
                  </a:cubicBezTo>
                  <a:cubicBezTo>
                    <a:pt x="23073" y="33529"/>
                    <a:pt x="13402" y="43200"/>
                    <a:pt x="1473" y="43200"/>
                  </a:cubicBezTo>
                  <a:cubicBezTo>
                    <a:pt x="981" y="43200"/>
                    <a:pt x="490" y="43183"/>
                    <a:pt x="0" y="43149"/>
                  </a:cubicBezTo>
                  <a:lnTo>
                    <a:pt x="1473" y="21600"/>
                  </a:lnTo>
                  <a:lnTo>
                    <a:pt x="1472"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3" name="Arc 295"/>
            <p:cNvSpPr>
              <a:spLocks/>
            </p:cNvSpPr>
            <p:nvPr/>
          </p:nvSpPr>
          <p:spPr bwMode="auto">
            <a:xfrm rot="-10028915">
              <a:off x="2388" y="701"/>
              <a:ext cx="380" cy="206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4" name="Arc 296"/>
            <p:cNvSpPr>
              <a:spLocks/>
            </p:cNvSpPr>
            <p:nvPr/>
          </p:nvSpPr>
          <p:spPr bwMode="auto">
            <a:xfrm rot="-547017">
              <a:off x="1834" y="1188"/>
              <a:ext cx="341" cy="1485"/>
            </a:xfrm>
            <a:custGeom>
              <a:avLst/>
              <a:gdLst>
                <a:gd name="T0" fmla="*/ 0 w 32167"/>
                <a:gd name="T1" fmla="*/ 0 h 42226"/>
                <a:gd name="T2" fmla="*/ 0 w 32167"/>
                <a:gd name="T3" fmla="*/ 0 h 42226"/>
                <a:gd name="T4" fmla="*/ 0 w 32167"/>
                <a:gd name="T5" fmla="*/ 0 h 42226"/>
                <a:gd name="T6" fmla="*/ 0 60000 65536"/>
                <a:gd name="T7" fmla="*/ 0 60000 65536"/>
                <a:gd name="T8" fmla="*/ 0 60000 65536"/>
                <a:gd name="T9" fmla="*/ 0 w 32167"/>
                <a:gd name="T10" fmla="*/ 0 h 42226"/>
                <a:gd name="T11" fmla="*/ 32167 w 32167"/>
                <a:gd name="T12" fmla="*/ 42226 h 42226"/>
              </a:gdLst>
              <a:ahLst/>
              <a:cxnLst>
                <a:cxn ang="T6">
                  <a:pos x="T0" y="T1"/>
                </a:cxn>
                <a:cxn ang="T7">
                  <a:pos x="T2" y="T3"/>
                </a:cxn>
                <a:cxn ang="T8">
                  <a:pos x="T4" y="T5"/>
                </a:cxn>
              </a:cxnLst>
              <a:rect l="T9" t="T10" r="T11" b="T12"/>
              <a:pathLst>
                <a:path w="32167" h="42226" fill="none" extrusionOk="0">
                  <a:moveTo>
                    <a:pt x="0" y="2761"/>
                  </a:moveTo>
                  <a:cubicBezTo>
                    <a:pt x="3227" y="950"/>
                    <a:pt x="6866" y="-1"/>
                    <a:pt x="10567" y="0"/>
                  </a:cubicBezTo>
                  <a:cubicBezTo>
                    <a:pt x="22496" y="0"/>
                    <a:pt x="32167" y="9670"/>
                    <a:pt x="32167" y="21600"/>
                  </a:cubicBezTo>
                  <a:cubicBezTo>
                    <a:pt x="32167" y="31058"/>
                    <a:pt x="26012" y="39417"/>
                    <a:pt x="16980" y="42225"/>
                  </a:cubicBezTo>
                </a:path>
                <a:path w="32167" h="42226" stroke="0" extrusionOk="0">
                  <a:moveTo>
                    <a:pt x="0" y="2761"/>
                  </a:moveTo>
                  <a:cubicBezTo>
                    <a:pt x="3227" y="950"/>
                    <a:pt x="6866" y="-1"/>
                    <a:pt x="10567" y="0"/>
                  </a:cubicBezTo>
                  <a:cubicBezTo>
                    <a:pt x="22496" y="0"/>
                    <a:pt x="32167" y="9670"/>
                    <a:pt x="32167" y="21600"/>
                  </a:cubicBezTo>
                  <a:cubicBezTo>
                    <a:pt x="32167" y="31058"/>
                    <a:pt x="26012" y="39417"/>
                    <a:pt x="16980" y="42225"/>
                  </a:cubicBezTo>
                  <a:lnTo>
                    <a:pt x="10567" y="21600"/>
                  </a:lnTo>
                  <a:lnTo>
                    <a:pt x="0" y="2761"/>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5" name="Arc 297"/>
            <p:cNvSpPr>
              <a:spLocks/>
            </p:cNvSpPr>
            <p:nvPr/>
          </p:nvSpPr>
          <p:spPr bwMode="auto">
            <a:xfrm rot="-10289159">
              <a:off x="3625" y="1146"/>
              <a:ext cx="243" cy="1423"/>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6" name="Arc 298"/>
            <p:cNvSpPr>
              <a:spLocks/>
            </p:cNvSpPr>
            <p:nvPr/>
          </p:nvSpPr>
          <p:spPr bwMode="auto">
            <a:xfrm rot="-10289159">
              <a:off x="2975" y="820"/>
              <a:ext cx="351" cy="1971"/>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7" name="Arc 299"/>
            <p:cNvSpPr>
              <a:spLocks/>
            </p:cNvSpPr>
            <p:nvPr/>
          </p:nvSpPr>
          <p:spPr bwMode="auto">
            <a:xfrm rot="-547017">
              <a:off x="3520" y="838"/>
              <a:ext cx="393" cy="1721"/>
            </a:xfrm>
            <a:custGeom>
              <a:avLst/>
              <a:gdLst>
                <a:gd name="T0" fmla="*/ 0 w 21600"/>
                <a:gd name="T1" fmla="*/ 0 h 41373"/>
                <a:gd name="T2" fmla="*/ 0 w 21600"/>
                <a:gd name="T3" fmla="*/ 0 h 41373"/>
                <a:gd name="T4" fmla="*/ 0 w 21600"/>
                <a:gd name="T5" fmla="*/ 0 h 41373"/>
                <a:gd name="T6" fmla="*/ 0 60000 65536"/>
                <a:gd name="T7" fmla="*/ 0 60000 65536"/>
                <a:gd name="T8" fmla="*/ 0 60000 65536"/>
                <a:gd name="T9" fmla="*/ 0 w 21600"/>
                <a:gd name="T10" fmla="*/ 0 h 41373"/>
                <a:gd name="T11" fmla="*/ 21600 w 21600"/>
                <a:gd name="T12" fmla="*/ 41373 h 41373"/>
              </a:gdLst>
              <a:ahLst/>
              <a:cxnLst>
                <a:cxn ang="T6">
                  <a:pos x="T0" y="T1"/>
                </a:cxn>
                <a:cxn ang="T7">
                  <a:pos x="T2" y="T3"/>
                </a:cxn>
                <a:cxn ang="T8">
                  <a:pos x="T4" y="T5"/>
                </a:cxn>
              </a:cxnLst>
              <a:rect l="T9" t="T10" r="T11" b="T12"/>
              <a:pathLst>
                <a:path w="21600" h="41373" fill="none" extrusionOk="0">
                  <a:moveTo>
                    <a:pt x="-1" y="0"/>
                  </a:moveTo>
                  <a:cubicBezTo>
                    <a:pt x="11929" y="0"/>
                    <a:pt x="21600" y="9670"/>
                    <a:pt x="21600" y="21600"/>
                  </a:cubicBezTo>
                  <a:cubicBezTo>
                    <a:pt x="21600" y="30166"/>
                    <a:pt x="16537" y="37924"/>
                    <a:pt x="8694" y="41372"/>
                  </a:cubicBezTo>
                </a:path>
                <a:path w="21600" h="41373" stroke="0" extrusionOk="0">
                  <a:moveTo>
                    <a:pt x="-1" y="0"/>
                  </a:moveTo>
                  <a:cubicBezTo>
                    <a:pt x="11929" y="0"/>
                    <a:pt x="21600" y="9670"/>
                    <a:pt x="21600" y="21600"/>
                  </a:cubicBezTo>
                  <a:cubicBezTo>
                    <a:pt x="21600" y="30166"/>
                    <a:pt x="16537" y="37924"/>
                    <a:pt x="8694" y="41372"/>
                  </a:cubicBezTo>
                  <a:lnTo>
                    <a:pt x="0" y="21600"/>
                  </a:lnTo>
                  <a:lnTo>
                    <a:pt x="-1"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8" name="Arc 300"/>
            <p:cNvSpPr>
              <a:spLocks/>
            </p:cNvSpPr>
            <p:nvPr/>
          </p:nvSpPr>
          <p:spPr bwMode="auto">
            <a:xfrm rot="-693911">
              <a:off x="3104" y="707"/>
              <a:ext cx="324" cy="2062"/>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9" name="Arc 301"/>
            <p:cNvSpPr>
              <a:spLocks/>
            </p:cNvSpPr>
            <p:nvPr/>
          </p:nvSpPr>
          <p:spPr bwMode="auto">
            <a:xfrm rot="-10289159">
              <a:off x="3991" y="1330"/>
              <a:ext cx="199" cy="1042"/>
            </a:xfrm>
            <a:custGeom>
              <a:avLst/>
              <a:gdLst>
                <a:gd name="T0" fmla="*/ 0 w 22536"/>
                <a:gd name="T1" fmla="*/ 0 h 43200"/>
                <a:gd name="T2" fmla="*/ 0 w 22536"/>
                <a:gd name="T3" fmla="*/ 0 h 43200"/>
                <a:gd name="T4" fmla="*/ 0 w 22536"/>
                <a:gd name="T5" fmla="*/ 0 h 43200"/>
                <a:gd name="T6" fmla="*/ 0 60000 65536"/>
                <a:gd name="T7" fmla="*/ 0 60000 65536"/>
                <a:gd name="T8" fmla="*/ 0 60000 65536"/>
                <a:gd name="T9" fmla="*/ 0 w 22536"/>
                <a:gd name="T10" fmla="*/ 0 h 43200"/>
                <a:gd name="T11" fmla="*/ 22536 w 22536"/>
                <a:gd name="T12" fmla="*/ 43200 h 43200"/>
              </a:gdLst>
              <a:ahLst/>
              <a:cxnLst>
                <a:cxn ang="T6">
                  <a:pos x="T0" y="T1"/>
                </a:cxn>
                <a:cxn ang="T7">
                  <a:pos x="T2" y="T3"/>
                </a:cxn>
                <a:cxn ang="T8">
                  <a:pos x="T4" y="T5"/>
                </a:cxn>
              </a:cxnLst>
              <a:rect l="T9" t="T10" r="T11" b="T12"/>
              <a:pathLst>
                <a:path w="22536" h="43200" fill="none" extrusionOk="0">
                  <a:moveTo>
                    <a:pt x="935" y="0"/>
                  </a:moveTo>
                  <a:cubicBezTo>
                    <a:pt x="12865" y="0"/>
                    <a:pt x="22536" y="9670"/>
                    <a:pt x="22536" y="21600"/>
                  </a:cubicBezTo>
                  <a:cubicBezTo>
                    <a:pt x="22536" y="33529"/>
                    <a:pt x="12865" y="43200"/>
                    <a:pt x="936" y="43200"/>
                  </a:cubicBezTo>
                  <a:cubicBezTo>
                    <a:pt x="623" y="43200"/>
                    <a:pt x="311" y="43193"/>
                    <a:pt x="0" y="43179"/>
                  </a:cubicBezTo>
                </a:path>
                <a:path w="22536" h="43200" stroke="0" extrusionOk="0">
                  <a:moveTo>
                    <a:pt x="935" y="0"/>
                  </a:moveTo>
                  <a:cubicBezTo>
                    <a:pt x="12865" y="0"/>
                    <a:pt x="22536" y="9670"/>
                    <a:pt x="22536" y="21600"/>
                  </a:cubicBezTo>
                  <a:cubicBezTo>
                    <a:pt x="22536" y="33529"/>
                    <a:pt x="12865" y="43200"/>
                    <a:pt x="936" y="43200"/>
                  </a:cubicBezTo>
                  <a:cubicBezTo>
                    <a:pt x="623" y="43200"/>
                    <a:pt x="311" y="43193"/>
                    <a:pt x="0" y="43179"/>
                  </a:cubicBezTo>
                  <a:lnTo>
                    <a:pt x="936" y="21600"/>
                  </a:lnTo>
                  <a:lnTo>
                    <a:pt x="935"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0" name="Arc 302"/>
            <p:cNvSpPr>
              <a:spLocks/>
            </p:cNvSpPr>
            <p:nvPr/>
          </p:nvSpPr>
          <p:spPr bwMode="auto">
            <a:xfrm rot="-10289159">
              <a:off x="4244" y="1444"/>
              <a:ext cx="264" cy="785"/>
            </a:xfrm>
            <a:custGeom>
              <a:avLst/>
              <a:gdLst>
                <a:gd name="T0" fmla="*/ 0 w 21600"/>
                <a:gd name="T1" fmla="*/ 0 h 39543"/>
                <a:gd name="T2" fmla="*/ 0 w 21600"/>
                <a:gd name="T3" fmla="*/ 0 h 39543"/>
                <a:gd name="T4" fmla="*/ 0 w 21600"/>
                <a:gd name="T5" fmla="*/ 0 h 39543"/>
                <a:gd name="T6" fmla="*/ 0 60000 65536"/>
                <a:gd name="T7" fmla="*/ 0 60000 65536"/>
                <a:gd name="T8" fmla="*/ 0 60000 65536"/>
                <a:gd name="T9" fmla="*/ 0 w 21600"/>
                <a:gd name="T10" fmla="*/ 0 h 39543"/>
                <a:gd name="T11" fmla="*/ 21600 w 21600"/>
                <a:gd name="T12" fmla="*/ 39543 h 39543"/>
              </a:gdLst>
              <a:ahLst/>
              <a:cxnLst>
                <a:cxn ang="T6">
                  <a:pos x="T0" y="T1"/>
                </a:cxn>
                <a:cxn ang="T7">
                  <a:pos x="T2" y="T3"/>
                </a:cxn>
                <a:cxn ang="T8">
                  <a:pos x="T4" y="T5"/>
                </a:cxn>
              </a:cxnLst>
              <a:rect l="T9" t="T10" r="T11" b="T12"/>
              <a:pathLst>
                <a:path w="21600" h="39543" fill="none" extrusionOk="0">
                  <a:moveTo>
                    <a:pt x="10003" y="-1"/>
                  </a:moveTo>
                  <a:cubicBezTo>
                    <a:pt x="17131" y="3724"/>
                    <a:pt x="21600" y="11101"/>
                    <a:pt x="21600" y="19144"/>
                  </a:cubicBezTo>
                  <a:cubicBezTo>
                    <a:pt x="21600" y="28335"/>
                    <a:pt x="15783" y="36520"/>
                    <a:pt x="7102" y="39542"/>
                  </a:cubicBezTo>
                </a:path>
                <a:path w="21600" h="39543" stroke="0" extrusionOk="0">
                  <a:moveTo>
                    <a:pt x="10003" y="-1"/>
                  </a:moveTo>
                  <a:cubicBezTo>
                    <a:pt x="17131" y="3724"/>
                    <a:pt x="21600" y="11101"/>
                    <a:pt x="21600" y="19144"/>
                  </a:cubicBezTo>
                  <a:cubicBezTo>
                    <a:pt x="21600" y="28335"/>
                    <a:pt x="15783" y="36520"/>
                    <a:pt x="7102" y="39542"/>
                  </a:cubicBezTo>
                  <a:lnTo>
                    <a:pt x="0" y="19144"/>
                  </a:lnTo>
                  <a:lnTo>
                    <a:pt x="10003" y="-1"/>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1" name="Arc 303"/>
            <p:cNvSpPr>
              <a:spLocks/>
            </p:cNvSpPr>
            <p:nvPr/>
          </p:nvSpPr>
          <p:spPr bwMode="auto">
            <a:xfrm rot="-10289159">
              <a:off x="4431" y="1483"/>
              <a:ext cx="189" cy="706"/>
            </a:xfrm>
            <a:custGeom>
              <a:avLst/>
              <a:gdLst>
                <a:gd name="T0" fmla="*/ 0 w 21600"/>
                <a:gd name="T1" fmla="*/ 0 h 36439"/>
                <a:gd name="T2" fmla="*/ 0 w 21600"/>
                <a:gd name="T3" fmla="*/ 0 h 36439"/>
                <a:gd name="T4" fmla="*/ 0 w 21600"/>
                <a:gd name="T5" fmla="*/ 0 h 36439"/>
                <a:gd name="T6" fmla="*/ 0 60000 65536"/>
                <a:gd name="T7" fmla="*/ 0 60000 65536"/>
                <a:gd name="T8" fmla="*/ 0 60000 65536"/>
                <a:gd name="T9" fmla="*/ 0 w 21600"/>
                <a:gd name="T10" fmla="*/ 0 h 36439"/>
                <a:gd name="T11" fmla="*/ 21600 w 21600"/>
                <a:gd name="T12" fmla="*/ 36439 h 36439"/>
              </a:gdLst>
              <a:ahLst/>
              <a:cxnLst>
                <a:cxn ang="T6">
                  <a:pos x="T0" y="T1"/>
                </a:cxn>
                <a:cxn ang="T7">
                  <a:pos x="T2" y="T3"/>
                </a:cxn>
                <a:cxn ang="T8">
                  <a:pos x="T4" y="T5"/>
                </a:cxn>
              </a:cxnLst>
              <a:rect l="T9" t="T10" r="T11" b="T12"/>
              <a:pathLst>
                <a:path w="21600" h="36439" fill="none" extrusionOk="0">
                  <a:moveTo>
                    <a:pt x="13562" y="0"/>
                  </a:moveTo>
                  <a:cubicBezTo>
                    <a:pt x="18645" y="4100"/>
                    <a:pt x="21600" y="10280"/>
                    <a:pt x="21600" y="16811"/>
                  </a:cubicBezTo>
                  <a:cubicBezTo>
                    <a:pt x="21600" y="25250"/>
                    <a:pt x="16685" y="32916"/>
                    <a:pt x="9016" y="36439"/>
                  </a:cubicBezTo>
                </a:path>
                <a:path w="21600" h="36439" stroke="0" extrusionOk="0">
                  <a:moveTo>
                    <a:pt x="13562" y="0"/>
                  </a:moveTo>
                  <a:cubicBezTo>
                    <a:pt x="18645" y="4100"/>
                    <a:pt x="21600" y="10280"/>
                    <a:pt x="21600" y="16811"/>
                  </a:cubicBezTo>
                  <a:cubicBezTo>
                    <a:pt x="21600" y="25250"/>
                    <a:pt x="16685" y="32916"/>
                    <a:pt x="9016" y="36439"/>
                  </a:cubicBezTo>
                  <a:lnTo>
                    <a:pt x="0" y="16811"/>
                  </a:lnTo>
                  <a:lnTo>
                    <a:pt x="13562" y="0"/>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2" name="Arc 304"/>
            <p:cNvSpPr>
              <a:spLocks/>
            </p:cNvSpPr>
            <p:nvPr/>
          </p:nvSpPr>
          <p:spPr bwMode="auto">
            <a:xfrm rot="691519">
              <a:off x="4608" y="1584"/>
              <a:ext cx="140" cy="454"/>
            </a:xfrm>
            <a:custGeom>
              <a:avLst/>
              <a:gdLst>
                <a:gd name="T0" fmla="*/ 0 w 21600"/>
                <a:gd name="T1" fmla="*/ 0 h 40587"/>
                <a:gd name="T2" fmla="*/ 0 w 21600"/>
                <a:gd name="T3" fmla="*/ 0 h 40587"/>
                <a:gd name="T4" fmla="*/ 0 w 21600"/>
                <a:gd name="T5" fmla="*/ 0 h 40587"/>
                <a:gd name="T6" fmla="*/ 0 60000 65536"/>
                <a:gd name="T7" fmla="*/ 0 60000 65536"/>
                <a:gd name="T8" fmla="*/ 0 60000 65536"/>
                <a:gd name="T9" fmla="*/ 0 w 21600"/>
                <a:gd name="T10" fmla="*/ 0 h 40587"/>
                <a:gd name="T11" fmla="*/ 21600 w 21600"/>
                <a:gd name="T12" fmla="*/ 40587 h 40587"/>
              </a:gdLst>
              <a:ahLst/>
              <a:cxnLst>
                <a:cxn ang="T6">
                  <a:pos x="T0" y="T1"/>
                </a:cxn>
                <a:cxn ang="T7">
                  <a:pos x="T2" y="T3"/>
                </a:cxn>
                <a:cxn ang="T8">
                  <a:pos x="T4" y="T5"/>
                </a:cxn>
              </a:cxnLst>
              <a:rect l="T9" t="T10" r="T11" b="T12"/>
              <a:pathLst>
                <a:path w="21600" h="40587" fill="none" extrusionOk="0">
                  <a:moveTo>
                    <a:pt x="14233" y="40586"/>
                  </a:moveTo>
                  <a:cubicBezTo>
                    <a:pt x="5689" y="37487"/>
                    <a:pt x="0" y="29370"/>
                    <a:pt x="0" y="20282"/>
                  </a:cubicBezTo>
                  <a:cubicBezTo>
                    <a:pt x="-1" y="11217"/>
                    <a:pt x="5659" y="3117"/>
                    <a:pt x="14170" y="0"/>
                  </a:cubicBezTo>
                </a:path>
                <a:path w="21600" h="40587" stroke="0" extrusionOk="0">
                  <a:moveTo>
                    <a:pt x="14233" y="40586"/>
                  </a:moveTo>
                  <a:cubicBezTo>
                    <a:pt x="5689" y="37487"/>
                    <a:pt x="0" y="29370"/>
                    <a:pt x="0" y="20282"/>
                  </a:cubicBezTo>
                  <a:cubicBezTo>
                    <a:pt x="-1" y="11217"/>
                    <a:pt x="5659" y="3117"/>
                    <a:pt x="14170" y="0"/>
                  </a:cubicBezTo>
                  <a:lnTo>
                    <a:pt x="21600" y="20282"/>
                  </a:lnTo>
                  <a:lnTo>
                    <a:pt x="14233" y="40586"/>
                  </a:lnTo>
                  <a:close/>
                </a:path>
              </a:pathLst>
            </a:custGeom>
            <a:noFill/>
            <a:ln w="762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93" name="Arc 305"/>
            <p:cNvSpPr>
              <a:spLocks/>
            </p:cNvSpPr>
            <p:nvPr/>
          </p:nvSpPr>
          <p:spPr bwMode="auto">
            <a:xfrm rot="-547017">
              <a:off x="4247" y="1332"/>
              <a:ext cx="228" cy="917"/>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4" name="Arc 306"/>
            <p:cNvSpPr>
              <a:spLocks/>
            </p:cNvSpPr>
            <p:nvPr/>
          </p:nvSpPr>
          <p:spPr bwMode="auto">
            <a:xfrm rot="-547017">
              <a:off x="3997" y="1163"/>
              <a:ext cx="276" cy="1194"/>
            </a:xfrm>
            <a:custGeom>
              <a:avLst/>
              <a:gdLst>
                <a:gd name="T0" fmla="*/ 0 w 21661"/>
                <a:gd name="T1" fmla="*/ 0 h 43200"/>
                <a:gd name="T2" fmla="*/ 0 w 21661"/>
                <a:gd name="T3" fmla="*/ 0 h 43200"/>
                <a:gd name="T4" fmla="*/ 0 w 21661"/>
                <a:gd name="T5" fmla="*/ 0 h 43200"/>
                <a:gd name="T6" fmla="*/ 0 60000 65536"/>
                <a:gd name="T7" fmla="*/ 0 60000 65536"/>
                <a:gd name="T8" fmla="*/ 0 60000 65536"/>
                <a:gd name="T9" fmla="*/ 0 w 21661"/>
                <a:gd name="T10" fmla="*/ 0 h 43200"/>
                <a:gd name="T11" fmla="*/ 21661 w 21661"/>
                <a:gd name="T12" fmla="*/ 43200 h 43200"/>
              </a:gdLst>
              <a:ahLst/>
              <a:cxnLst>
                <a:cxn ang="T6">
                  <a:pos x="T0" y="T1"/>
                </a:cxn>
                <a:cxn ang="T7">
                  <a:pos x="T2" y="T3"/>
                </a:cxn>
                <a:cxn ang="T8">
                  <a:pos x="T4" y="T5"/>
                </a:cxn>
              </a:cxnLst>
              <a:rect l="T9" t="T10" r="T11" b="T12"/>
              <a:pathLst>
                <a:path w="21661" h="43200" fill="none" extrusionOk="0">
                  <a:moveTo>
                    <a:pt x="60" y="0"/>
                  </a:moveTo>
                  <a:cubicBezTo>
                    <a:pt x="11990" y="0"/>
                    <a:pt x="21661" y="9670"/>
                    <a:pt x="21661" y="21600"/>
                  </a:cubicBezTo>
                  <a:cubicBezTo>
                    <a:pt x="21661" y="33529"/>
                    <a:pt x="11990" y="43200"/>
                    <a:pt x="61" y="43200"/>
                  </a:cubicBezTo>
                  <a:cubicBezTo>
                    <a:pt x="40" y="43200"/>
                    <a:pt x="20" y="43199"/>
                    <a:pt x="0" y="43199"/>
                  </a:cubicBezTo>
                </a:path>
                <a:path w="21661" h="43200" stroke="0" extrusionOk="0">
                  <a:moveTo>
                    <a:pt x="60" y="0"/>
                  </a:moveTo>
                  <a:cubicBezTo>
                    <a:pt x="11990" y="0"/>
                    <a:pt x="21661" y="9670"/>
                    <a:pt x="21661" y="21600"/>
                  </a:cubicBezTo>
                  <a:cubicBezTo>
                    <a:pt x="21661" y="33529"/>
                    <a:pt x="11990" y="43200"/>
                    <a:pt x="61" y="43200"/>
                  </a:cubicBezTo>
                  <a:cubicBezTo>
                    <a:pt x="40" y="43200"/>
                    <a:pt x="20" y="43199"/>
                    <a:pt x="0" y="43199"/>
                  </a:cubicBezTo>
                  <a:lnTo>
                    <a:pt x="61" y="21600"/>
                  </a:lnTo>
                  <a:lnTo>
                    <a:pt x="60" y="0"/>
                  </a:lnTo>
                  <a:close/>
                </a:path>
              </a:pathLst>
            </a:custGeom>
            <a:noFill/>
            <a:ln w="28575" cap="rnd">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61" name="Freeform 307"/>
          <p:cNvSpPr>
            <a:spLocks/>
          </p:cNvSpPr>
          <p:nvPr/>
        </p:nvSpPr>
        <p:spPr bwMode="auto">
          <a:xfrm>
            <a:off x="8229600" y="3276600"/>
            <a:ext cx="838200" cy="152400"/>
          </a:xfrm>
          <a:custGeom>
            <a:avLst/>
            <a:gdLst>
              <a:gd name="T0" fmla="*/ 0 w 432"/>
              <a:gd name="T1" fmla="*/ 0 h 96"/>
              <a:gd name="T2" fmla="*/ 2147483647 w 432"/>
              <a:gd name="T3" fmla="*/ 2147483647 h 96"/>
              <a:gd name="T4" fmla="*/ 2147483647 w 432"/>
              <a:gd name="T5" fmla="*/ 2147483647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0" y="0"/>
                </a:moveTo>
                <a:lnTo>
                  <a:pt x="192" y="48"/>
                </a:lnTo>
                <a:lnTo>
                  <a:pt x="432" y="96"/>
                </a:lnTo>
              </a:path>
            </a:pathLst>
          </a:custGeom>
          <a:noFill/>
          <a:ln w="76200">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2" name="Freeform 308"/>
          <p:cNvSpPr>
            <a:spLocks/>
          </p:cNvSpPr>
          <p:nvPr/>
        </p:nvSpPr>
        <p:spPr bwMode="auto">
          <a:xfrm>
            <a:off x="8229600" y="3276600"/>
            <a:ext cx="685800" cy="76200"/>
          </a:xfrm>
          <a:custGeom>
            <a:avLst/>
            <a:gdLst>
              <a:gd name="T0" fmla="*/ 0 w 432"/>
              <a:gd name="T1" fmla="*/ 0 h 48"/>
              <a:gd name="T2" fmla="*/ 2147483647 w 432"/>
              <a:gd name="T3" fmla="*/ 0 h 48"/>
              <a:gd name="T4" fmla="*/ 2147483647 w 432"/>
              <a:gd name="T5" fmla="*/ 2147483647 h 48"/>
              <a:gd name="T6" fmla="*/ 0 60000 65536"/>
              <a:gd name="T7" fmla="*/ 0 60000 65536"/>
              <a:gd name="T8" fmla="*/ 0 60000 65536"/>
              <a:gd name="T9" fmla="*/ 0 w 432"/>
              <a:gd name="T10" fmla="*/ 0 h 48"/>
              <a:gd name="T11" fmla="*/ 432 w 432"/>
              <a:gd name="T12" fmla="*/ 48 h 48"/>
            </a:gdLst>
            <a:ahLst/>
            <a:cxnLst>
              <a:cxn ang="T6">
                <a:pos x="T0" y="T1"/>
              </a:cxn>
              <a:cxn ang="T7">
                <a:pos x="T2" y="T3"/>
              </a:cxn>
              <a:cxn ang="T8">
                <a:pos x="T4" y="T5"/>
              </a:cxn>
            </a:cxnLst>
            <a:rect l="T9" t="T10" r="T11" b="T12"/>
            <a:pathLst>
              <a:path w="432" h="48">
                <a:moveTo>
                  <a:pt x="0" y="0"/>
                </a:moveTo>
                <a:lnTo>
                  <a:pt x="192" y="0"/>
                </a:lnTo>
                <a:lnTo>
                  <a:pt x="432" y="48"/>
                </a:lnTo>
              </a:path>
            </a:pathLst>
          </a:custGeom>
          <a:noFill/>
          <a:ln w="57150">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3" name="Line 309"/>
          <p:cNvSpPr>
            <a:spLocks noChangeShapeType="1"/>
          </p:cNvSpPr>
          <p:nvPr/>
        </p:nvSpPr>
        <p:spPr bwMode="auto">
          <a:xfrm>
            <a:off x="8229600" y="3200400"/>
            <a:ext cx="304800" cy="76200"/>
          </a:xfrm>
          <a:prstGeom prst="line">
            <a:avLst/>
          </a:prstGeom>
          <a:noFill/>
          <a:ln w="762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310"/>
          <p:cNvSpPr>
            <a:spLocks noChangeShapeType="1"/>
          </p:cNvSpPr>
          <p:nvPr/>
        </p:nvSpPr>
        <p:spPr bwMode="auto">
          <a:xfrm>
            <a:off x="8686800" y="3352800"/>
            <a:ext cx="304800" cy="152400"/>
          </a:xfrm>
          <a:prstGeom prst="line">
            <a:avLst/>
          </a:prstGeom>
          <a:noFill/>
          <a:ln w="762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Oval 311"/>
          <p:cNvSpPr>
            <a:spLocks noChangeArrowheads="1"/>
          </p:cNvSpPr>
          <p:nvPr/>
        </p:nvSpPr>
        <p:spPr bwMode="auto">
          <a:xfrm>
            <a:off x="2438400" y="1752600"/>
            <a:ext cx="304800" cy="3048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6166" name="Group 312"/>
          <p:cNvGrpSpPr>
            <a:grpSpLocks/>
          </p:cNvGrpSpPr>
          <p:nvPr/>
        </p:nvGrpSpPr>
        <p:grpSpPr bwMode="auto">
          <a:xfrm>
            <a:off x="2362200" y="1752600"/>
            <a:ext cx="381000" cy="381000"/>
            <a:chOff x="4704" y="3024"/>
            <a:chExt cx="336" cy="336"/>
          </a:xfrm>
        </p:grpSpPr>
        <p:sp>
          <p:nvSpPr>
            <p:cNvPr id="6173" name="Oval 313"/>
            <p:cNvSpPr>
              <a:spLocks noChangeArrowheads="1"/>
            </p:cNvSpPr>
            <p:nvPr/>
          </p:nvSpPr>
          <p:spPr bwMode="auto">
            <a:xfrm>
              <a:off x="4704" y="3024"/>
              <a:ext cx="336" cy="336"/>
            </a:xfrm>
            <a:prstGeom prst="ellipse">
              <a:avLst/>
            </a:prstGeom>
            <a:gradFill rotWithShape="0">
              <a:gsLst>
                <a:gs pos="0">
                  <a:schemeClr val="bg2"/>
                </a:gs>
                <a:gs pos="100000">
                  <a:schemeClr val="tx1"/>
                </a:gs>
              </a:gsLst>
              <a:path path="rect">
                <a:fillToRect r="100000" b="100000"/>
              </a:path>
            </a:gradFill>
            <a:ln w="57150">
              <a:solidFill>
                <a:schemeClr val="bg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6174" name="WordArt 314"/>
            <p:cNvSpPr>
              <a:spLocks noChangeArrowheads="1" noChangeShapeType="1" noTextEdit="1"/>
            </p:cNvSpPr>
            <p:nvPr/>
          </p:nvSpPr>
          <p:spPr bwMode="auto">
            <a:xfrm>
              <a:off x="4752" y="3072"/>
              <a:ext cx="240" cy="228"/>
            </a:xfrm>
            <a:prstGeom prst="rect">
              <a:avLst/>
            </a:prstGeom>
          </p:spPr>
          <p:txBody>
            <a:bodyPr wrap="none" fromWordArt="1">
              <a:prstTxWarp prst="textPlain">
                <a:avLst>
                  <a:gd name="adj" fmla="val 50000"/>
                </a:avLst>
              </a:prstTxWarp>
            </a:bodyPr>
            <a:lstStyle/>
            <a:p>
              <a:r>
                <a:rPr lang="en-US" altLang="zh-CN" sz="3600" kern="10">
                  <a:ln w="50800">
                    <a:solidFill>
                      <a:schemeClr val="bg1"/>
                    </a:solidFill>
                    <a:round/>
                    <a:headEnd/>
                    <a:tailEnd/>
                  </a:ln>
                  <a:solidFill>
                    <a:srgbClr val="FFFFFF"/>
                  </a:solidFill>
                  <a:latin typeface="黑体"/>
                  <a:ea typeface="黑体"/>
                </a:rPr>
                <a:t>+</a:t>
              </a:r>
              <a:endParaRPr lang="zh-CN" altLang="en-US" sz="3600" kern="10">
                <a:ln w="50800">
                  <a:solidFill>
                    <a:schemeClr val="bg1"/>
                  </a:solidFill>
                  <a:round/>
                  <a:headEnd/>
                  <a:tailEnd/>
                </a:ln>
                <a:solidFill>
                  <a:srgbClr val="FFFFFF"/>
                </a:solidFill>
                <a:latin typeface="黑体"/>
                <a:ea typeface="黑体"/>
              </a:endParaRPr>
            </a:p>
          </p:txBody>
        </p:sp>
      </p:grpSp>
      <p:sp>
        <p:nvSpPr>
          <p:cNvPr id="173371" name="WordArt 315"/>
          <p:cNvSpPr>
            <a:spLocks noChangeArrowheads="1" noChangeShapeType="1" noTextEdit="1"/>
          </p:cNvSpPr>
          <p:nvPr/>
        </p:nvSpPr>
        <p:spPr bwMode="auto">
          <a:xfrm>
            <a:off x="1295400" y="5257800"/>
            <a:ext cx="6629400" cy="685800"/>
          </a:xfrm>
          <a:prstGeom prst="rect">
            <a:avLst/>
          </a:prstGeom>
        </p:spPr>
        <p:txBody>
          <a:bodyPr wrap="none" fromWordArt="1">
            <a:prstTxWarp prst="textPlain">
              <a:avLst>
                <a:gd name="adj" fmla="val 50000"/>
              </a:avLst>
            </a:prstTxWarp>
          </a:bodyPr>
          <a:lstStyle/>
          <a:p>
            <a:pPr>
              <a:defRPr/>
            </a:pPr>
            <a:r>
              <a:rPr lang="zh-CN" altLang="en-US" sz="3600" kern="10">
                <a:ln w="9525">
                  <a:solidFill>
                    <a:srgbClr val="00CCFF"/>
                  </a:solidFill>
                  <a:round/>
                  <a:headEnd/>
                  <a:tailEnd/>
                </a:ln>
                <a:solidFill>
                  <a:srgbClr val="00CCFF"/>
                </a:solidFill>
                <a:latin typeface="黑体"/>
                <a:ea typeface="黑体"/>
              </a:rPr>
              <a:t>磁约束</a:t>
            </a:r>
            <a:r>
              <a:rPr lang="en-US" altLang="zh-CN" sz="3600" kern="10">
                <a:ln w="9525">
                  <a:solidFill>
                    <a:srgbClr val="00CCFF"/>
                  </a:solidFill>
                  <a:round/>
                  <a:headEnd/>
                  <a:tailEnd/>
                </a:ln>
                <a:solidFill>
                  <a:srgbClr val="00CCFF"/>
                </a:solidFill>
                <a:latin typeface="黑体"/>
                <a:ea typeface="黑体"/>
              </a:rPr>
              <a:t>(</a:t>
            </a:r>
            <a:r>
              <a:rPr lang="zh-CN" altLang="en-US" sz="3600" kern="10">
                <a:ln w="9525">
                  <a:solidFill>
                    <a:srgbClr val="00CCFF"/>
                  </a:solidFill>
                  <a:round/>
                  <a:headEnd/>
                  <a:tailEnd/>
                </a:ln>
                <a:solidFill>
                  <a:srgbClr val="00CCFF"/>
                </a:solidFill>
                <a:latin typeface="黑体"/>
                <a:ea typeface="黑体"/>
              </a:rPr>
              <a:t>磁镜效应</a:t>
            </a:r>
            <a:r>
              <a:rPr lang="en-US" altLang="zh-CN" sz="3600" kern="10">
                <a:ln w="9525">
                  <a:solidFill>
                    <a:srgbClr val="00CCFF"/>
                  </a:solidFill>
                  <a:round/>
                  <a:headEnd/>
                  <a:tailEnd/>
                </a:ln>
                <a:solidFill>
                  <a:srgbClr val="00CCFF"/>
                </a:solidFill>
                <a:latin typeface="黑体"/>
                <a:ea typeface="黑体"/>
              </a:rPr>
              <a:t>)</a:t>
            </a:r>
            <a:endParaRPr lang="en-US" sz="3600" kern="10">
              <a:ln w="9525">
                <a:solidFill>
                  <a:srgbClr val="00CCFF"/>
                </a:solidFill>
                <a:round/>
                <a:headEnd/>
                <a:tailEnd/>
              </a:ln>
              <a:solidFill>
                <a:srgbClr val="00CCFF"/>
              </a:solidFill>
              <a:latin typeface="黑体"/>
              <a:ea typeface="黑体"/>
            </a:endParaRPr>
          </a:p>
        </p:txBody>
      </p:sp>
      <p:sp>
        <p:nvSpPr>
          <p:cNvPr id="6168" name="Line 316"/>
          <p:cNvSpPr>
            <a:spLocks noChangeShapeType="1"/>
          </p:cNvSpPr>
          <p:nvPr/>
        </p:nvSpPr>
        <p:spPr bwMode="auto">
          <a:xfrm>
            <a:off x="8229600" y="3200400"/>
            <a:ext cx="457200" cy="76200"/>
          </a:xfrm>
          <a:prstGeom prst="line">
            <a:avLst/>
          </a:prstGeom>
          <a:noFill/>
          <a:ln w="762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Rectangle 317"/>
          <p:cNvSpPr>
            <a:spLocks noChangeArrowheads="1"/>
          </p:cNvSpPr>
          <p:nvPr/>
        </p:nvSpPr>
        <p:spPr bwMode="auto">
          <a:xfrm rot="445885">
            <a:off x="8229600" y="3200400"/>
            <a:ext cx="76200" cy="76200"/>
          </a:xfrm>
          <a:prstGeom prst="rect">
            <a:avLst/>
          </a:prstGeom>
          <a:solidFill>
            <a:srgbClr val="000066"/>
          </a:solidFill>
          <a:ln w="57150">
            <a:solidFill>
              <a:srgbClr val="000066"/>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6170" name="Line 318"/>
          <p:cNvSpPr>
            <a:spLocks noChangeShapeType="1"/>
          </p:cNvSpPr>
          <p:nvPr/>
        </p:nvSpPr>
        <p:spPr bwMode="auto">
          <a:xfrm>
            <a:off x="8229600" y="3276600"/>
            <a:ext cx="457200" cy="76200"/>
          </a:xfrm>
          <a:prstGeom prst="line">
            <a:avLst/>
          </a:prstGeom>
          <a:noFill/>
          <a:ln w="762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1" name="Rectangle 319"/>
          <p:cNvSpPr>
            <a:spLocks noChangeArrowheads="1"/>
          </p:cNvSpPr>
          <p:nvPr/>
        </p:nvSpPr>
        <p:spPr bwMode="auto">
          <a:xfrm>
            <a:off x="838200" y="6477000"/>
            <a:ext cx="7315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800" b="0">
                <a:solidFill>
                  <a:srgbClr val="000066"/>
                </a:solidFill>
              </a:rPr>
              <a:t>磁约束</a:t>
            </a:r>
          </a:p>
        </p:txBody>
      </p:sp>
      <p:sp>
        <p:nvSpPr>
          <p:cNvPr id="6172" name="WordArt 320"/>
          <p:cNvSpPr>
            <a:spLocks noChangeArrowheads="1" noChangeShapeType="1" noTextEdit="1"/>
          </p:cNvSpPr>
          <p:nvPr/>
        </p:nvSpPr>
        <p:spPr bwMode="auto">
          <a:xfrm>
            <a:off x="2971800" y="2362200"/>
            <a:ext cx="381000" cy="381000"/>
          </a:xfrm>
          <a:prstGeom prst="rect">
            <a:avLst/>
          </a:prstGeom>
        </p:spPr>
        <p:txBody>
          <a:bodyPr wrap="none" fromWordArt="1">
            <a:prstTxWarp prst="textPlain">
              <a:avLst>
                <a:gd name="adj" fmla="val 50000"/>
              </a:avLst>
            </a:prstTxWarp>
          </a:bodyPr>
          <a:lstStyle/>
          <a:p>
            <a:r>
              <a:rPr lang="en-US" altLang="zh-CN" sz="2000" i="1" kern="10">
                <a:ln w="9525">
                  <a:solidFill>
                    <a:srgbClr val="FF00FF"/>
                  </a:solidFill>
                  <a:round/>
                  <a:headEnd/>
                  <a:tailEnd/>
                </a:ln>
                <a:solidFill>
                  <a:srgbClr val="FF00FF"/>
                </a:solidFill>
                <a:latin typeface="Times New Roman"/>
                <a:cs typeface="Times New Roman"/>
              </a:rPr>
              <a:t>F</a:t>
            </a:r>
            <a:endParaRPr lang="zh-CN" altLang="en-US" sz="2000" i="1" kern="10">
              <a:ln w="9525">
                <a:solidFill>
                  <a:srgbClr val="FF00FF"/>
                </a:solidFill>
                <a:round/>
                <a:headEnd/>
                <a:tailEnd/>
              </a:ln>
              <a:solidFill>
                <a:srgbClr val="FF00FF"/>
              </a:solidFill>
              <a:latin typeface="Times New Roman"/>
              <a:cs typeface="Times New Roma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0"/>
                                  </p:stCondLst>
                                  <p:childTnLst>
                                    <p:set>
                                      <p:cBhvr>
                                        <p:cTn id="6" dur="1" fill="hold">
                                          <p:stCondLst>
                                            <p:cond delay="0"/>
                                          </p:stCondLst>
                                        </p:cTn>
                                        <p:tgtEl>
                                          <p:spTgt spid="173371"/>
                                        </p:tgtEl>
                                        <p:attrNameLst>
                                          <p:attrName>style.visibility</p:attrName>
                                        </p:attrNameLst>
                                      </p:cBhvr>
                                      <p:to>
                                        <p:strVal val="visible"/>
                                      </p:to>
                                    </p:set>
                                    <p:anim calcmode="lin" valueType="num">
                                      <p:cBhvr>
                                        <p:cTn id="7" dur="500" fill="hold"/>
                                        <p:tgtEl>
                                          <p:spTgt spid="173371"/>
                                        </p:tgtEl>
                                        <p:attrNameLst>
                                          <p:attrName>ppt_w</p:attrName>
                                        </p:attrNameLst>
                                      </p:cBhvr>
                                      <p:tavLst>
                                        <p:tav tm="0">
                                          <p:val>
                                            <p:fltVal val="0"/>
                                          </p:val>
                                        </p:tav>
                                        <p:tav tm="100000">
                                          <p:val>
                                            <p:strVal val="#ppt_w"/>
                                          </p:val>
                                        </p:tav>
                                      </p:tavLst>
                                    </p:anim>
                                    <p:anim calcmode="lin" valueType="num">
                                      <p:cBhvr>
                                        <p:cTn id="8" dur="500" fill="hold"/>
                                        <p:tgtEl>
                                          <p:spTgt spid="173371"/>
                                        </p:tgtEl>
                                        <p:attrNameLst>
                                          <p:attrName>ppt_h</p:attrName>
                                        </p:attrNameLst>
                                      </p:cBhvr>
                                      <p:tavLst>
                                        <p:tav tm="0">
                                          <p:val>
                                            <p:fltVal val="0"/>
                                          </p:val>
                                        </p:tav>
                                        <p:tav tm="100000">
                                          <p:val>
                                            <p:strVal val="#ppt_h"/>
                                          </p:val>
                                        </p:tav>
                                      </p:tavLst>
                                    </p:anim>
                                    <p:anim calcmode="lin" valueType="num">
                                      <p:cBhvr>
                                        <p:cTn id="9" dur="500" fill="hold"/>
                                        <p:tgtEl>
                                          <p:spTgt spid="173371"/>
                                        </p:tgtEl>
                                        <p:attrNameLst>
                                          <p:attrName>ppt_x</p:attrName>
                                        </p:attrNameLst>
                                      </p:cBhvr>
                                      <p:tavLst>
                                        <p:tav tm="0">
                                          <p:val>
                                            <p:fltVal val="0.5"/>
                                          </p:val>
                                        </p:tav>
                                        <p:tav tm="100000">
                                          <p:val>
                                            <p:strVal val="#ppt_x"/>
                                          </p:val>
                                        </p:tav>
                                      </p:tavLst>
                                    </p:anim>
                                    <p:anim calcmode="lin" valueType="num">
                                      <p:cBhvr>
                                        <p:cTn id="10" dur="500" fill="hold"/>
                                        <p:tgtEl>
                                          <p:spTgt spid="173371"/>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0066FF"/>
                                      </p:to>
                                    </p:animClr>
                                  </p:sub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0066FF"/>
                                      </p:to>
                                    </p:animClr>
                                  </p:subTnLst>
                                </p:cTn>
                              </p:par>
                            </p:childTnLst>
                          </p:cTn>
                        </p:par>
                        <p:par>
                          <p:cTn id="25" fill="hold" nodeType="afterGroup">
                            <p:stCondLst>
                              <p:cond delay="1000"/>
                            </p:stCondLst>
                            <p:childTnLst>
                              <p:par>
                                <p:cTn id="26" presetID="2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right)">
                                      <p:cBhvr>
                                        <p:cTn id="28"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0066FF"/>
                                      </p:to>
                                    </p:animClr>
                                  </p:subTnLst>
                                </p:cTn>
                              </p:par>
                            </p:childTnLst>
                          </p:cTn>
                        </p:par>
                        <p:par>
                          <p:cTn id="29" fill="hold" nodeType="afterGroup">
                            <p:stCondLst>
                              <p:cond delay="15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0066FF"/>
                                      </p:to>
                                    </p:animClr>
                                  </p:subTnLst>
                                </p:cTn>
                              </p:par>
                            </p:childTnLst>
                          </p:cTn>
                        </p:par>
                        <p:par>
                          <p:cTn id="33" fill="hold" nodeType="afterGroup">
                            <p:stCondLst>
                              <p:cond delay="2000"/>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0066FF"/>
                                      </p:to>
                                    </p:animClr>
                                  </p:subTnLst>
                                </p:cTn>
                              </p:par>
                            </p:childTnLst>
                          </p:cTn>
                        </p:par>
                        <p:par>
                          <p:cTn id="37" fill="hold" nodeType="afterGroup">
                            <p:stCondLst>
                              <p:cond delay="25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0066FF"/>
                                      </p:to>
                                    </p:animClr>
                                  </p:subTnLst>
                                </p:cTn>
                              </p:par>
                            </p:childTnLst>
                          </p:cTn>
                        </p:par>
                        <p:par>
                          <p:cTn id="41" fill="hold" nodeType="afterGroup">
                            <p:stCondLst>
                              <p:cond delay="3000"/>
                            </p:stCondLst>
                            <p:childTnLst>
                              <p:par>
                                <p:cTn id="42" presetID="22" presetClass="entr" presetSubtype="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0066FF"/>
                                      </p:to>
                                    </p:animClr>
                                  </p:subTnLst>
                                </p:cTn>
                              </p:par>
                            </p:childTnLst>
                          </p:cTn>
                        </p:par>
                        <p:par>
                          <p:cTn id="45" fill="hold" nodeType="afterGroup">
                            <p:stCondLst>
                              <p:cond delay="3500"/>
                            </p:stCondLst>
                            <p:childTnLst>
                              <p:par>
                                <p:cTn id="46" presetID="22" presetClass="entr" presetSubtype="8"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subTnLst>
                                    <p:animClr clrSpc="rgb" dir="cw">
                                      <p:cBhvr override="childStyle">
                                        <p:cTn dur="1" fill="hold" display="0" masterRel="nextClick" afterEffect="1"/>
                                        <p:tgtEl>
                                          <p:spTgt spid="12"/>
                                        </p:tgtEl>
                                        <p:attrNameLst>
                                          <p:attrName>ppt_c</p:attrName>
                                        </p:attrNameLst>
                                      </p:cBhvr>
                                      <p:to>
                                        <a:srgbClr val="0066FF"/>
                                      </p:to>
                                    </p:animClr>
                                  </p:subTnLst>
                                </p:cTn>
                              </p:par>
                            </p:childTnLst>
                          </p:cTn>
                        </p:par>
                        <p:par>
                          <p:cTn id="49" fill="hold" nodeType="afterGroup">
                            <p:stCondLst>
                              <p:cond delay="4000"/>
                            </p:stCondLst>
                            <p:childTnLst>
                              <p:par>
                                <p:cTn id="50" presetID="22" presetClass="entr" presetSubtype="2"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subTnLst>
                                    <p:animClr clrSpc="rgb" dir="cw">
                                      <p:cBhvr override="childStyle">
                                        <p:cTn dur="1" fill="hold" display="0" masterRel="nextClick" afterEffect="1"/>
                                        <p:tgtEl>
                                          <p:spTgt spid="13"/>
                                        </p:tgtEl>
                                        <p:attrNameLst>
                                          <p:attrName>ppt_c</p:attrName>
                                        </p:attrNameLst>
                                      </p:cBhvr>
                                      <p:to>
                                        <a:srgbClr val="0066FF"/>
                                      </p:to>
                                    </p:animClr>
                                  </p:subTnLst>
                                </p:cTn>
                              </p:par>
                            </p:childTnLst>
                          </p:cTn>
                        </p:par>
                        <p:par>
                          <p:cTn id="53" fill="hold" nodeType="afterGroup">
                            <p:stCondLst>
                              <p:cond delay="4500"/>
                            </p:stCondLst>
                            <p:childTnLst>
                              <p:par>
                                <p:cTn id="54" presetID="2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0066FF"/>
                                      </p:to>
                                    </p:animClr>
                                  </p:subTnLst>
                                </p:cTn>
                              </p:par>
                            </p:childTnLst>
                          </p:cTn>
                        </p:par>
                        <p:par>
                          <p:cTn id="57" fill="hold" nodeType="afterGroup">
                            <p:stCondLst>
                              <p:cond delay="5000"/>
                            </p:stCondLst>
                            <p:childTnLst>
                              <p:par>
                                <p:cTn id="58" presetID="22" presetClass="entr" presetSubtype="2"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1"/>
            </a:gs>
            <a:gs pos="100000">
              <a:srgbClr val="00946F"/>
            </a:gs>
          </a:gsLst>
          <a:lin ang="18900000" scaled="1"/>
        </a:gra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457200" y="228600"/>
            <a:ext cx="8153400" cy="5638800"/>
            <a:chOff x="288" y="192"/>
            <a:chExt cx="4752" cy="3312"/>
          </a:xfrm>
        </p:grpSpPr>
        <p:sp>
          <p:nvSpPr>
            <p:cNvPr id="7175" name="Rectangle 3"/>
            <p:cNvSpPr>
              <a:spLocks noChangeArrowheads="1"/>
            </p:cNvSpPr>
            <p:nvPr/>
          </p:nvSpPr>
          <p:spPr bwMode="auto">
            <a:xfrm>
              <a:off x="288" y="192"/>
              <a:ext cx="4752" cy="33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76" name="Oval 4"/>
            <p:cNvSpPr>
              <a:spLocks noChangeArrowheads="1"/>
            </p:cNvSpPr>
            <p:nvPr/>
          </p:nvSpPr>
          <p:spPr bwMode="auto">
            <a:xfrm>
              <a:off x="2736" y="1056"/>
              <a:ext cx="1056" cy="1488"/>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77" name="Oval 5"/>
            <p:cNvSpPr>
              <a:spLocks noChangeArrowheads="1"/>
            </p:cNvSpPr>
            <p:nvPr/>
          </p:nvSpPr>
          <p:spPr bwMode="auto">
            <a:xfrm>
              <a:off x="2736" y="816"/>
              <a:ext cx="1392" cy="192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78" name="Oval 6"/>
            <p:cNvSpPr>
              <a:spLocks noChangeArrowheads="1"/>
            </p:cNvSpPr>
            <p:nvPr/>
          </p:nvSpPr>
          <p:spPr bwMode="auto">
            <a:xfrm>
              <a:off x="2736" y="672"/>
              <a:ext cx="1632" cy="2256"/>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79" name="Oval 7"/>
            <p:cNvSpPr>
              <a:spLocks noChangeArrowheads="1"/>
            </p:cNvSpPr>
            <p:nvPr/>
          </p:nvSpPr>
          <p:spPr bwMode="auto">
            <a:xfrm>
              <a:off x="2736" y="1392"/>
              <a:ext cx="768" cy="864"/>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80" name="Oval 8"/>
            <p:cNvSpPr>
              <a:spLocks noChangeArrowheads="1"/>
            </p:cNvSpPr>
            <p:nvPr/>
          </p:nvSpPr>
          <p:spPr bwMode="auto">
            <a:xfrm>
              <a:off x="1584" y="1056"/>
              <a:ext cx="1056" cy="1488"/>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81" name="Oval 9"/>
            <p:cNvSpPr>
              <a:spLocks noChangeArrowheads="1"/>
            </p:cNvSpPr>
            <p:nvPr/>
          </p:nvSpPr>
          <p:spPr bwMode="auto">
            <a:xfrm>
              <a:off x="1248" y="816"/>
              <a:ext cx="1392" cy="1920"/>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82" name="Oval 10"/>
            <p:cNvSpPr>
              <a:spLocks noChangeArrowheads="1"/>
            </p:cNvSpPr>
            <p:nvPr/>
          </p:nvSpPr>
          <p:spPr bwMode="auto">
            <a:xfrm>
              <a:off x="1008" y="672"/>
              <a:ext cx="1632" cy="2256"/>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83" name="Oval 11"/>
            <p:cNvSpPr>
              <a:spLocks noChangeArrowheads="1"/>
            </p:cNvSpPr>
            <p:nvPr/>
          </p:nvSpPr>
          <p:spPr bwMode="auto">
            <a:xfrm>
              <a:off x="1872" y="1392"/>
              <a:ext cx="768" cy="864"/>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84" name="Freeform 12"/>
            <p:cNvSpPr>
              <a:spLocks/>
            </p:cNvSpPr>
            <p:nvPr/>
          </p:nvSpPr>
          <p:spPr bwMode="auto">
            <a:xfrm>
              <a:off x="2400" y="384"/>
              <a:ext cx="262" cy="2952"/>
            </a:xfrm>
            <a:custGeom>
              <a:avLst/>
              <a:gdLst>
                <a:gd name="T0" fmla="*/ 60 w 262"/>
                <a:gd name="T1" fmla="*/ 2952 h 2952"/>
                <a:gd name="T2" fmla="*/ 252 w 262"/>
                <a:gd name="T3" fmla="*/ 1428 h 2952"/>
                <a:gd name="T4" fmla="*/ 0 w 262"/>
                <a:gd name="T5" fmla="*/ 0 h 2952"/>
                <a:gd name="T6" fmla="*/ 0 60000 65536"/>
                <a:gd name="T7" fmla="*/ 0 60000 65536"/>
                <a:gd name="T8" fmla="*/ 0 60000 65536"/>
                <a:gd name="T9" fmla="*/ 0 w 262"/>
                <a:gd name="T10" fmla="*/ 0 h 2952"/>
                <a:gd name="T11" fmla="*/ 262 w 262"/>
                <a:gd name="T12" fmla="*/ 2952 h 2952"/>
              </a:gdLst>
              <a:ahLst/>
              <a:cxnLst>
                <a:cxn ang="T6">
                  <a:pos x="T0" y="T1"/>
                </a:cxn>
                <a:cxn ang="T7">
                  <a:pos x="T2" y="T3"/>
                </a:cxn>
                <a:cxn ang="T8">
                  <a:pos x="T4" y="T5"/>
                </a:cxn>
              </a:cxnLst>
              <a:rect l="T9" t="T10" r="T11" b="T12"/>
              <a:pathLst>
                <a:path w="262" h="2952">
                  <a:moveTo>
                    <a:pt x="60" y="2952"/>
                  </a:moveTo>
                  <a:cubicBezTo>
                    <a:pt x="90" y="2700"/>
                    <a:pt x="262" y="1920"/>
                    <a:pt x="252" y="1428"/>
                  </a:cubicBezTo>
                  <a:cubicBezTo>
                    <a:pt x="242" y="936"/>
                    <a:pt x="52" y="298"/>
                    <a:pt x="0" y="0"/>
                  </a:cubicBezTo>
                </a:path>
              </a:pathLst>
            </a:cu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5" name="Freeform 13"/>
            <p:cNvSpPr>
              <a:spLocks/>
            </p:cNvSpPr>
            <p:nvPr/>
          </p:nvSpPr>
          <p:spPr bwMode="auto">
            <a:xfrm flipH="1">
              <a:off x="2714" y="384"/>
              <a:ext cx="262" cy="2952"/>
            </a:xfrm>
            <a:custGeom>
              <a:avLst/>
              <a:gdLst>
                <a:gd name="T0" fmla="*/ 60 w 262"/>
                <a:gd name="T1" fmla="*/ 2952 h 2952"/>
                <a:gd name="T2" fmla="*/ 252 w 262"/>
                <a:gd name="T3" fmla="*/ 1428 h 2952"/>
                <a:gd name="T4" fmla="*/ 0 w 262"/>
                <a:gd name="T5" fmla="*/ 0 h 2952"/>
                <a:gd name="T6" fmla="*/ 0 60000 65536"/>
                <a:gd name="T7" fmla="*/ 0 60000 65536"/>
                <a:gd name="T8" fmla="*/ 0 60000 65536"/>
                <a:gd name="T9" fmla="*/ 0 w 262"/>
                <a:gd name="T10" fmla="*/ 0 h 2952"/>
                <a:gd name="T11" fmla="*/ 262 w 262"/>
                <a:gd name="T12" fmla="*/ 2952 h 2952"/>
              </a:gdLst>
              <a:ahLst/>
              <a:cxnLst>
                <a:cxn ang="T6">
                  <a:pos x="T0" y="T1"/>
                </a:cxn>
                <a:cxn ang="T7">
                  <a:pos x="T2" y="T3"/>
                </a:cxn>
                <a:cxn ang="T8">
                  <a:pos x="T4" y="T5"/>
                </a:cxn>
              </a:cxnLst>
              <a:rect l="T9" t="T10" r="T11" b="T12"/>
              <a:pathLst>
                <a:path w="262" h="2952">
                  <a:moveTo>
                    <a:pt x="60" y="2952"/>
                  </a:moveTo>
                  <a:cubicBezTo>
                    <a:pt x="90" y="2700"/>
                    <a:pt x="262" y="1920"/>
                    <a:pt x="252" y="1428"/>
                  </a:cubicBezTo>
                  <a:cubicBezTo>
                    <a:pt x="242" y="936"/>
                    <a:pt x="52" y="298"/>
                    <a:pt x="0" y="0"/>
                  </a:cubicBezTo>
                </a:path>
              </a:pathLst>
            </a:cu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6" name="Freeform 14"/>
            <p:cNvSpPr>
              <a:spLocks/>
            </p:cNvSpPr>
            <p:nvPr/>
          </p:nvSpPr>
          <p:spPr bwMode="auto">
            <a:xfrm>
              <a:off x="1810" y="1288"/>
              <a:ext cx="549" cy="1082"/>
            </a:xfrm>
            <a:custGeom>
              <a:avLst/>
              <a:gdLst>
                <a:gd name="T0" fmla="*/ 426 w 549"/>
                <a:gd name="T1" fmla="*/ 108 h 1082"/>
                <a:gd name="T2" fmla="*/ 482 w 549"/>
                <a:gd name="T3" fmla="*/ 100 h 1082"/>
                <a:gd name="T4" fmla="*/ 354 w 549"/>
                <a:gd name="T5" fmla="*/ 20 h 1082"/>
                <a:gd name="T6" fmla="*/ 378 w 549"/>
                <a:gd name="T7" fmla="*/ 180 h 1082"/>
                <a:gd name="T8" fmla="*/ 306 w 549"/>
                <a:gd name="T9" fmla="*/ 64 h 1082"/>
                <a:gd name="T10" fmla="*/ 258 w 549"/>
                <a:gd name="T11" fmla="*/ 200 h 1082"/>
                <a:gd name="T12" fmla="*/ 274 w 549"/>
                <a:gd name="T13" fmla="*/ 160 h 1082"/>
                <a:gd name="T14" fmla="*/ 146 w 549"/>
                <a:gd name="T15" fmla="*/ 161 h 1082"/>
                <a:gd name="T16" fmla="*/ 230 w 549"/>
                <a:gd name="T17" fmla="*/ 293 h 1082"/>
                <a:gd name="T18" fmla="*/ 119 w 549"/>
                <a:gd name="T19" fmla="*/ 203 h 1082"/>
                <a:gd name="T20" fmla="*/ 102 w 549"/>
                <a:gd name="T21" fmla="*/ 312 h 1082"/>
                <a:gd name="T22" fmla="*/ 158 w 549"/>
                <a:gd name="T23" fmla="*/ 314 h 1082"/>
                <a:gd name="T24" fmla="*/ 14 w 549"/>
                <a:gd name="T25" fmla="*/ 356 h 1082"/>
                <a:gd name="T26" fmla="*/ 146 w 549"/>
                <a:gd name="T27" fmla="*/ 425 h 1082"/>
                <a:gd name="T28" fmla="*/ 2 w 549"/>
                <a:gd name="T29" fmla="*/ 467 h 1082"/>
                <a:gd name="T30" fmla="*/ 143 w 549"/>
                <a:gd name="T31" fmla="*/ 524 h 1082"/>
                <a:gd name="T32" fmla="*/ 5 w 549"/>
                <a:gd name="T33" fmla="*/ 578 h 1082"/>
                <a:gd name="T34" fmla="*/ 134 w 549"/>
                <a:gd name="T35" fmla="*/ 599 h 1082"/>
                <a:gd name="T36" fmla="*/ 17 w 549"/>
                <a:gd name="T37" fmla="*/ 659 h 1082"/>
                <a:gd name="T38" fmla="*/ 143 w 549"/>
                <a:gd name="T39" fmla="*/ 674 h 1082"/>
                <a:gd name="T40" fmla="*/ 50 w 549"/>
                <a:gd name="T41" fmla="*/ 714 h 1082"/>
                <a:gd name="T42" fmla="*/ 122 w 549"/>
                <a:gd name="T43" fmla="*/ 791 h 1082"/>
                <a:gd name="T44" fmla="*/ 122 w 549"/>
                <a:gd name="T45" fmla="*/ 734 h 1082"/>
                <a:gd name="T46" fmla="*/ 80 w 549"/>
                <a:gd name="T47" fmla="*/ 872 h 1082"/>
                <a:gd name="T48" fmla="*/ 200 w 549"/>
                <a:gd name="T49" fmla="*/ 809 h 1082"/>
                <a:gd name="T50" fmla="*/ 128 w 549"/>
                <a:gd name="T51" fmla="*/ 902 h 1082"/>
                <a:gd name="T52" fmla="*/ 230 w 549"/>
                <a:gd name="T53" fmla="*/ 926 h 1082"/>
                <a:gd name="T54" fmla="*/ 203 w 549"/>
                <a:gd name="T55" fmla="*/ 869 h 1082"/>
                <a:gd name="T56" fmla="*/ 221 w 549"/>
                <a:gd name="T57" fmla="*/ 1019 h 1082"/>
                <a:gd name="T58" fmla="*/ 314 w 549"/>
                <a:gd name="T59" fmla="*/ 893 h 1082"/>
                <a:gd name="T60" fmla="*/ 281 w 549"/>
                <a:gd name="T61" fmla="*/ 1013 h 1082"/>
                <a:gd name="T62" fmla="*/ 374 w 549"/>
                <a:gd name="T63" fmla="*/ 1034 h 1082"/>
                <a:gd name="T64" fmla="*/ 362 w 549"/>
                <a:gd name="T65" fmla="*/ 953 h 1082"/>
                <a:gd name="T66" fmla="*/ 395 w 549"/>
                <a:gd name="T67" fmla="*/ 1073 h 1082"/>
                <a:gd name="T68" fmla="*/ 449 w 549"/>
                <a:gd name="T69" fmla="*/ 926 h 1082"/>
                <a:gd name="T70" fmla="*/ 500 w 549"/>
                <a:gd name="T71" fmla="*/ 1079 h 1082"/>
                <a:gd name="T72" fmla="*/ 524 w 549"/>
                <a:gd name="T73" fmla="*/ 911 h 10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9"/>
                <a:gd name="T112" fmla="*/ 0 h 1082"/>
                <a:gd name="T113" fmla="*/ 549 w 549"/>
                <a:gd name="T114" fmla="*/ 1082 h 10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9" h="1082">
                  <a:moveTo>
                    <a:pt x="474" y="0"/>
                  </a:moveTo>
                  <a:cubicBezTo>
                    <a:pt x="466" y="18"/>
                    <a:pt x="428" y="76"/>
                    <a:pt x="426" y="108"/>
                  </a:cubicBezTo>
                  <a:cubicBezTo>
                    <a:pt x="424" y="140"/>
                    <a:pt x="453" y="193"/>
                    <a:pt x="462" y="192"/>
                  </a:cubicBezTo>
                  <a:cubicBezTo>
                    <a:pt x="471" y="191"/>
                    <a:pt x="491" y="126"/>
                    <a:pt x="482" y="100"/>
                  </a:cubicBezTo>
                  <a:cubicBezTo>
                    <a:pt x="473" y="74"/>
                    <a:pt x="431" y="49"/>
                    <a:pt x="410" y="36"/>
                  </a:cubicBezTo>
                  <a:cubicBezTo>
                    <a:pt x="389" y="23"/>
                    <a:pt x="369" y="7"/>
                    <a:pt x="354" y="20"/>
                  </a:cubicBezTo>
                  <a:cubicBezTo>
                    <a:pt x="339" y="33"/>
                    <a:pt x="318" y="85"/>
                    <a:pt x="322" y="112"/>
                  </a:cubicBezTo>
                  <a:cubicBezTo>
                    <a:pt x="326" y="139"/>
                    <a:pt x="369" y="177"/>
                    <a:pt x="378" y="180"/>
                  </a:cubicBezTo>
                  <a:cubicBezTo>
                    <a:pt x="387" y="183"/>
                    <a:pt x="386" y="151"/>
                    <a:pt x="374" y="132"/>
                  </a:cubicBezTo>
                  <a:cubicBezTo>
                    <a:pt x="362" y="113"/>
                    <a:pt x="327" y="74"/>
                    <a:pt x="306" y="64"/>
                  </a:cubicBezTo>
                  <a:cubicBezTo>
                    <a:pt x="285" y="54"/>
                    <a:pt x="254" y="49"/>
                    <a:pt x="246" y="72"/>
                  </a:cubicBezTo>
                  <a:cubicBezTo>
                    <a:pt x="238" y="95"/>
                    <a:pt x="249" y="172"/>
                    <a:pt x="258" y="200"/>
                  </a:cubicBezTo>
                  <a:cubicBezTo>
                    <a:pt x="267" y="228"/>
                    <a:pt x="299" y="249"/>
                    <a:pt x="302" y="242"/>
                  </a:cubicBezTo>
                  <a:cubicBezTo>
                    <a:pt x="305" y="235"/>
                    <a:pt x="290" y="178"/>
                    <a:pt x="274" y="160"/>
                  </a:cubicBezTo>
                  <a:cubicBezTo>
                    <a:pt x="258" y="142"/>
                    <a:pt x="224" y="137"/>
                    <a:pt x="203" y="137"/>
                  </a:cubicBezTo>
                  <a:cubicBezTo>
                    <a:pt x="182" y="137"/>
                    <a:pt x="154" y="142"/>
                    <a:pt x="146" y="161"/>
                  </a:cubicBezTo>
                  <a:cubicBezTo>
                    <a:pt x="138" y="180"/>
                    <a:pt x="141" y="229"/>
                    <a:pt x="155" y="251"/>
                  </a:cubicBezTo>
                  <a:cubicBezTo>
                    <a:pt x="169" y="273"/>
                    <a:pt x="220" y="296"/>
                    <a:pt x="230" y="293"/>
                  </a:cubicBezTo>
                  <a:cubicBezTo>
                    <a:pt x="240" y="290"/>
                    <a:pt x="233" y="248"/>
                    <a:pt x="215" y="233"/>
                  </a:cubicBezTo>
                  <a:cubicBezTo>
                    <a:pt x="197" y="218"/>
                    <a:pt x="140" y="204"/>
                    <a:pt x="119" y="203"/>
                  </a:cubicBezTo>
                  <a:cubicBezTo>
                    <a:pt x="98" y="202"/>
                    <a:pt x="89" y="206"/>
                    <a:pt x="86" y="224"/>
                  </a:cubicBezTo>
                  <a:cubicBezTo>
                    <a:pt x="83" y="242"/>
                    <a:pt x="87" y="289"/>
                    <a:pt x="102" y="312"/>
                  </a:cubicBezTo>
                  <a:cubicBezTo>
                    <a:pt x="117" y="335"/>
                    <a:pt x="167" y="362"/>
                    <a:pt x="176" y="362"/>
                  </a:cubicBezTo>
                  <a:cubicBezTo>
                    <a:pt x="185" y="362"/>
                    <a:pt x="176" y="326"/>
                    <a:pt x="158" y="314"/>
                  </a:cubicBezTo>
                  <a:cubicBezTo>
                    <a:pt x="140" y="302"/>
                    <a:pt x="89" y="280"/>
                    <a:pt x="65" y="287"/>
                  </a:cubicBezTo>
                  <a:cubicBezTo>
                    <a:pt x="41" y="294"/>
                    <a:pt x="12" y="332"/>
                    <a:pt x="14" y="356"/>
                  </a:cubicBezTo>
                  <a:cubicBezTo>
                    <a:pt x="16" y="380"/>
                    <a:pt x="55" y="422"/>
                    <a:pt x="77" y="434"/>
                  </a:cubicBezTo>
                  <a:cubicBezTo>
                    <a:pt x="99" y="446"/>
                    <a:pt x="148" y="432"/>
                    <a:pt x="146" y="425"/>
                  </a:cubicBezTo>
                  <a:cubicBezTo>
                    <a:pt x="144" y="418"/>
                    <a:pt x="89" y="388"/>
                    <a:pt x="65" y="395"/>
                  </a:cubicBezTo>
                  <a:cubicBezTo>
                    <a:pt x="41" y="402"/>
                    <a:pt x="0" y="445"/>
                    <a:pt x="2" y="467"/>
                  </a:cubicBezTo>
                  <a:cubicBezTo>
                    <a:pt x="4" y="489"/>
                    <a:pt x="51" y="518"/>
                    <a:pt x="74" y="527"/>
                  </a:cubicBezTo>
                  <a:cubicBezTo>
                    <a:pt x="97" y="536"/>
                    <a:pt x="145" y="530"/>
                    <a:pt x="143" y="524"/>
                  </a:cubicBezTo>
                  <a:cubicBezTo>
                    <a:pt x="141" y="518"/>
                    <a:pt x="85" y="482"/>
                    <a:pt x="62" y="491"/>
                  </a:cubicBezTo>
                  <a:cubicBezTo>
                    <a:pt x="39" y="500"/>
                    <a:pt x="5" y="557"/>
                    <a:pt x="5" y="578"/>
                  </a:cubicBezTo>
                  <a:cubicBezTo>
                    <a:pt x="5" y="599"/>
                    <a:pt x="38" y="617"/>
                    <a:pt x="59" y="620"/>
                  </a:cubicBezTo>
                  <a:cubicBezTo>
                    <a:pt x="80" y="623"/>
                    <a:pt x="133" y="605"/>
                    <a:pt x="134" y="599"/>
                  </a:cubicBezTo>
                  <a:cubicBezTo>
                    <a:pt x="135" y="593"/>
                    <a:pt x="84" y="571"/>
                    <a:pt x="65" y="581"/>
                  </a:cubicBezTo>
                  <a:cubicBezTo>
                    <a:pt x="46" y="591"/>
                    <a:pt x="18" y="638"/>
                    <a:pt x="17" y="659"/>
                  </a:cubicBezTo>
                  <a:cubicBezTo>
                    <a:pt x="16" y="680"/>
                    <a:pt x="41" y="705"/>
                    <a:pt x="62" y="707"/>
                  </a:cubicBezTo>
                  <a:cubicBezTo>
                    <a:pt x="83" y="709"/>
                    <a:pt x="137" y="681"/>
                    <a:pt x="143" y="674"/>
                  </a:cubicBezTo>
                  <a:cubicBezTo>
                    <a:pt x="149" y="667"/>
                    <a:pt x="114" y="658"/>
                    <a:pt x="98" y="665"/>
                  </a:cubicBezTo>
                  <a:cubicBezTo>
                    <a:pt x="82" y="672"/>
                    <a:pt x="58" y="696"/>
                    <a:pt x="50" y="714"/>
                  </a:cubicBezTo>
                  <a:cubicBezTo>
                    <a:pt x="42" y="732"/>
                    <a:pt x="38" y="763"/>
                    <a:pt x="50" y="776"/>
                  </a:cubicBezTo>
                  <a:cubicBezTo>
                    <a:pt x="62" y="789"/>
                    <a:pt x="104" y="796"/>
                    <a:pt x="122" y="791"/>
                  </a:cubicBezTo>
                  <a:cubicBezTo>
                    <a:pt x="140" y="786"/>
                    <a:pt x="161" y="755"/>
                    <a:pt x="161" y="746"/>
                  </a:cubicBezTo>
                  <a:cubicBezTo>
                    <a:pt x="161" y="737"/>
                    <a:pt x="136" y="723"/>
                    <a:pt x="122" y="734"/>
                  </a:cubicBezTo>
                  <a:cubicBezTo>
                    <a:pt x="108" y="745"/>
                    <a:pt x="81" y="789"/>
                    <a:pt x="74" y="812"/>
                  </a:cubicBezTo>
                  <a:cubicBezTo>
                    <a:pt x="67" y="835"/>
                    <a:pt x="67" y="860"/>
                    <a:pt x="80" y="872"/>
                  </a:cubicBezTo>
                  <a:cubicBezTo>
                    <a:pt x="93" y="884"/>
                    <a:pt x="132" y="892"/>
                    <a:pt x="152" y="881"/>
                  </a:cubicBezTo>
                  <a:cubicBezTo>
                    <a:pt x="172" y="870"/>
                    <a:pt x="200" y="819"/>
                    <a:pt x="200" y="809"/>
                  </a:cubicBezTo>
                  <a:cubicBezTo>
                    <a:pt x="200" y="799"/>
                    <a:pt x="167" y="803"/>
                    <a:pt x="155" y="818"/>
                  </a:cubicBezTo>
                  <a:cubicBezTo>
                    <a:pt x="143" y="833"/>
                    <a:pt x="129" y="878"/>
                    <a:pt x="128" y="902"/>
                  </a:cubicBezTo>
                  <a:cubicBezTo>
                    <a:pt x="127" y="926"/>
                    <a:pt x="129" y="961"/>
                    <a:pt x="146" y="965"/>
                  </a:cubicBezTo>
                  <a:cubicBezTo>
                    <a:pt x="163" y="969"/>
                    <a:pt x="211" y="943"/>
                    <a:pt x="230" y="926"/>
                  </a:cubicBezTo>
                  <a:cubicBezTo>
                    <a:pt x="249" y="909"/>
                    <a:pt x="262" y="876"/>
                    <a:pt x="257" y="866"/>
                  </a:cubicBezTo>
                  <a:cubicBezTo>
                    <a:pt x="252" y="856"/>
                    <a:pt x="215" y="857"/>
                    <a:pt x="203" y="869"/>
                  </a:cubicBezTo>
                  <a:cubicBezTo>
                    <a:pt x="191" y="881"/>
                    <a:pt x="182" y="913"/>
                    <a:pt x="185" y="938"/>
                  </a:cubicBezTo>
                  <a:cubicBezTo>
                    <a:pt x="188" y="963"/>
                    <a:pt x="198" y="1016"/>
                    <a:pt x="221" y="1019"/>
                  </a:cubicBezTo>
                  <a:cubicBezTo>
                    <a:pt x="244" y="1022"/>
                    <a:pt x="311" y="974"/>
                    <a:pt x="326" y="953"/>
                  </a:cubicBezTo>
                  <a:cubicBezTo>
                    <a:pt x="341" y="932"/>
                    <a:pt x="322" y="896"/>
                    <a:pt x="314" y="893"/>
                  </a:cubicBezTo>
                  <a:cubicBezTo>
                    <a:pt x="306" y="890"/>
                    <a:pt x="284" y="912"/>
                    <a:pt x="278" y="932"/>
                  </a:cubicBezTo>
                  <a:cubicBezTo>
                    <a:pt x="272" y="952"/>
                    <a:pt x="275" y="993"/>
                    <a:pt x="281" y="1013"/>
                  </a:cubicBezTo>
                  <a:cubicBezTo>
                    <a:pt x="287" y="1033"/>
                    <a:pt x="296" y="1049"/>
                    <a:pt x="311" y="1052"/>
                  </a:cubicBezTo>
                  <a:cubicBezTo>
                    <a:pt x="326" y="1055"/>
                    <a:pt x="362" y="1057"/>
                    <a:pt x="374" y="1034"/>
                  </a:cubicBezTo>
                  <a:cubicBezTo>
                    <a:pt x="386" y="1011"/>
                    <a:pt x="388" y="924"/>
                    <a:pt x="386" y="911"/>
                  </a:cubicBezTo>
                  <a:cubicBezTo>
                    <a:pt x="384" y="898"/>
                    <a:pt x="366" y="931"/>
                    <a:pt x="362" y="953"/>
                  </a:cubicBezTo>
                  <a:cubicBezTo>
                    <a:pt x="358" y="975"/>
                    <a:pt x="353" y="1026"/>
                    <a:pt x="359" y="1046"/>
                  </a:cubicBezTo>
                  <a:cubicBezTo>
                    <a:pt x="365" y="1066"/>
                    <a:pt x="380" y="1079"/>
                    <a:pt x="395" y="1073"/>
                  </a:cubicBezTo>
                  <a:cubicBezTo>
                    <a:pt x="410" y="1067"/>
                    <a:pt x="443" y="1034"/>
                    <a:pt x="452" y="1010"/>
                  </a:cubicBezTo>
                  <a:cubicBezTo>
                    <a:pt x="461" y="986"/>
                    <a:pt x="453" y="927"/>
                    <a:pt x="449" y="926"/>
                  </a:cubicBezTo>
                  <a:cubicBezTo>
                    <a:pt x="445" y="925"/>
                    <a:pt x="420" y="979"/>
                    <a:pt x="428" y="1004"/>
                  </a:cubicBezTo>
                  <a:cubicBezTo>
                    <a:pt x="436" y="1029"/>
                    <a:pt x="481" y="1082"/>
                    <a:pt x="500" y="1079"/>
                  </a:cubicBezTo>
                  <a:cubicBezTo>
                    <a:pt x="519" y="1076"/>
                    <a:pt x="541" y="1014"/>
                    <a:pt x="545" y="986"/>
                  </a:cubicBezTo>
                  <a:cubicBezTo>
                    <a:pt x="549" y="958"/>
                    <a:pt x="533" y="912"/>
                    <a:pt x="524" y="911"/>
                  </a:cubicBezTo>
                  <a:cubicBezTo>
                    <a:pt x="515" y="910"/>
                    <a:pt x="496" y="966"/>
                    <a:pt x="491" y="97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7" name="Freeform 15"/>
            <p:cNvSpPr>
              <a:spLocks/>
            </p:cNvSpPr>
            <p:nvPr/>
          </p:nvSpPr>
          <p:spPr bwMode="auto">
            <a:xfrm>
              <a:off x="1104" y="710"/>
              <a:ext cx="851" cy="2116"/>
            </a:xfrm>
            <a:custGeom>
              <a:avLst/>
              <a:gdLst>
                <a:gd name="T0" fmla="*/ 827 w 851"/>
                <a:gd name="T1" fmla="*/ 35 h 2116"/>
                <a:gd name="T2" fmla="*/ 846 w 851"/>
                <a:gd name="T3" fmla="*/ 224 h 2116"/>
                <a:gd name="T4" fmla="*/ 621 w 851"/>
                <a:gd name="T5" fmla="*/ 70 h 2116"/>
                <a:gd name="T6" fmla="*/ 663 w 851"/>
                <a:gd name="T7" fmla="*/ 379 h 2116"/>
                <a:gd name="T8" fmla="*/ 537 w 851"/>
                <a:gd name="T9" fmla="*/ 155 h 2116"/>
                <a:gd name="T10" fmla="*/ 453 w 851"/>
                <a:gd name="T11" fmla="*/ 418 h 2116"/>
                <a:gd name="T12" fmla="*/ 481 w 851"/>
                <a:gd name="T13" fmla="*/ 340 h 2116"/>
                <a:gd name="T14" fmla="*/ 256 w 851"/>
                <a:gd name="T15" fmla="*/ 342 h 2116"/>
                <a:gd name="T16" fmla="*/ 404 w 851"/>
                <a:gd name="T17" fmla="*/ 597 h 2116"/>
                <a:gd name="T18" fmla="*/ 209 w 851"/>
                <a:gd name="T19" fmla="*/ 424 h 2116"/>
                <a:gd name="T20" fmla="*/ 179 w 851"/>
                <a:gd name="T21" fmla="*/ 634 h 2116"/>
                <a:gd name="T22" fmla="*/ 277 w 851"/>
                <a:gd name="T23" fmla="*/ 638 h 2116"/>
                <a:gd name="T24" fmla="*/ 25 w 851"/>
                <a:gd name="T25" fmla="*/ 719 h 2116"/>
                <a:gd name="T26" fmla="*/ 256 w 851"/>
                <a:gd name="T27" fmla="*/ 852 h 2116"/>
                <a:gd name="T28" fmla="*/ 4 w 851"/>
                <a:gd name="T29" fmla="*/ 934 h 2116"/>
                <a:gd name="T30" fmla="*/ 251 w 851"/>
                <a:gd name="T31" fmla="*/ 1044 h 2116"/>
                <a:gd name="T32" fmla="*/ 9 w 851"/>
                <a:gd name="T33" fmla="*/ 1148 h 2116"/>
                <a:gd name="T34" fmla="*/ 235 w 851"/>
                <a:gd name="T35" fmla="*/ 1189 h 2116"/>
                <a:gd name="T36" fmla="*/ 30 w 851"/>
                <a:gd name="T37" fmla="*/ 1305 h 2116"/>
                <a:gd name="T38" fmla="*/ 251 w 851"/>
                <a:gd name="T39" fmla="*/ 1334 h 2116"/>
                <a:gd name="T40" fmla="*/ 88 w 851"/>
                <a:gd name="T41" fmla="*/ 1411 h 2116"/>
                <a:gd name="T42" fmla="*/ 214 w 851"/>
                <a:gd name="T43" fmla="*/ 1560 h 2116"/>
                <a:gd name="T44" fmla="*/ 214 w 851"/>
                <a:gd name="T45" fmla="*/ 1450 h 2116"/>
                <a:gd name="T46" fmla="*/ 140 w 851"/>
                <a:gd name="T47" fmla="*/ 1716 h 2116"/>
                <a:gd name="T48" fmla="*/ 351 w 851"/>
                <a:gd name="T49" fmla="*/ 1594 h 2116"/>
                <a:gd name="T50" fmla="*/ 225 w 851"/>
                <a:gd name="T51" fmla="*/ 1774 h 2116"/>
                <a:gd name="T52" fmla="*/ 404 w 851"/>
                <a:gd name="T53" fmla="*/ 1821 h 2116"/>
                <a:gd name="T54" fmla="*/ 356 w 851"/>
                <a:gd name="T55" fmla="*/ 1710 h 2116"/>
                <a:gd name="T56" fmla="*/ 388 w 851"/>
                <a:gd name="T57" fmla="*/ 2000 h 2116"/>
                <a:gd name="T58" fmla="*/ 551 w 851"/>
                <a:gd name="T59" fmla="*/ 1757 h 2116"/>
                <a:gd name="T60" fmla="*/ 493 w 851"/>
                <a:gd name="T61" fmla="*/ 1989 h 2116"/>
                <a:gd name="T62" fmla="*/ 656 w 851"/>
                <a:gd name="T63" fmla="*/ 2029 h 2116"/>
                <a:gd name="T64" fmla="*/ 635 w 851"/>
                <a:gd name="T65" fmla="*/ 1873 h 2116"/>
                <a:gd name="T66" fmla="*/ 693 w 851"/>
                <a:gd name="T67" fmla="*/ 2105 h 2116"/>
                <a:gd name="T68" fmla="*/ 788 w 851"/>
                <a:gd name="T69" fmla="*/ 1821 h 21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1"/>
                <a:gd name="T106" fmla="*/ 0 h 2116"/>
                <a:gd name="T107" fmla="*/ 851 w 851"/>
                <a:gd name="T108" fmla="*/ 2116 h 21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1" h="2116">
                  <a:moveTo>
                    <a:pt x="832" y="31"/>
                  </a:moveTo>
                  <a:cubicBezTo>
                    <a:pt x="831" y="32"/>
                    <a:pt x="841" y="0"/>
                    <a:pt x="827" y="35"/>
                  </a:cubicBezTo>
                  <a:cubicBezTo>
                    <a:pt x="813" y="70"/>
                    <a:pt x="745" y="209"/>
                    <a:pt x="748" y="240"/>
                  </a:cubicBezTo>
                  <a:cubicBezTo>
                    <a:pt x="751" y="271"/>
                    <a:pt x="851" y="247"/>
                    <a:pt x="846" y="224"/>
                  </a:cubicBezTo>
                  <a:cubicBezTo>
                    <a:pt x="841" y="201"/>
                    <a:pt x="757" y="126"/>
                    <a:pt x="720" y="101"/>
                  </a:cubicBezTo>
                  <a:cubicBezTo>
                    <a:pt x="683" y="76"/>
                    <a:pt x="648" y="45"/>
                    <a:pt x="621" y="70"/>
                  </a:cubicBezTo>
                  <a:cubicBezTo>
                    <a:pt x="595" y="95"/>
                    <a:pt x="558" y="196"/>
                    <a:pt x="565" y="248"/>
                  </a:cubicBezTo>
                  <a:cubicBezTo>
                    <a:pt x="572" y="300"/>
                    <a:pt x="648" y="373"/>
                    <a:pt x="663" y="379"/>
                  </a:cubicBezTo>
                  <a:cubicBezTo>
                    <a:pt x="679" y="385"/>
                    <a:pt x="678" y="323"/>
                    <a:pt x="656" y="286"/>
                  </a:cubicBezTo>
                  <a:cubicBezTo>
                    <a:pt x="635" y="250"/>
                    <a:pt x="574" y="174"/>
                    <a:pt x="537" y="155"/>
                  </a:cubicBezTo>
                  <a:cubicBezTo>
                    <a:pt x="500" y="136"/>
                    <a:pt x="446" y="126"/>
                    <a:pt x="432" y="170"/>
                  </a:cubicBezTo>
                  <a:cubicBezTo>
                    <a:pt x="418" y="215"/>
                    <a:pt x="437" y="364"/>
                    <a:pt x="453" y="418"/>
                  </a:cubicBezTo>
                  <a:cubicBezTo>
                    <a:pt x="469" y="472"/>
                    <a:pt x="525" y="512"/>
                    <a:pt x="530" y="499"/>
                  </a:cubicBezTo>
                  <a:cubicBezTo>
                    <a:pt x="535" y="485"/>
                    <a:pt x="509" y="375"/>
                    <a:pt x="481" y="340"/>
                  </a:cubicBezTo>
                  <a:cubicBezTo>
                    <a:pt x="453" y="306"/>
                    <a:pt x="393" y="296"/>
                    <a:pt x="356" y="296"/>
                  </a:cubicBezTo>
                  <a:cubicBezTo>
                    <a:pt x="319" y="296"/>
                    <a:pt x="270" y="306"/>
                    <a:pt x="256" y="342"/>
                  </a:cubicBezTo>
                  <a:cubicBezTo>
                    <a:pt x="242" y="379"/>
                    <a:pt x="247" y="474"/>
                    <a:pt x="272" y="516"/>
                  </a:cubicBezTo>
                  <a:cubicBezTo>
                    <a:pt x="297" y="559"/>
                    <a:pt x="386" y="603"/>
                    <a:pt x="404" y="597"/>
                  </a:cubicBezTo>
                  <a:cubicBezTo>
                    <a:pt x="421" y="592"/>
                    <a:pt x="409" y="510"/>
                    <a:pt x="377" y="481"/>
                  </a:cubicBezTo>
                  <a:cubicBezTo>
                    <a:pt x="346" y="452"/>
                    <a:pt x="246" y="425"/>
                    <a:pt x="209" y="424"/>
                  </a:cubicBezTo>
                  <a:cubicBezTo>
                    <a:pt x="172" y="422"/>
                    <a:pt x="156" y="429"/>
                    <a:pt x="151" y="464"/>
                  </a:cubicBezTo>
                  <a:cubicBezTo>
                    <a:pt x="146" y="499"/>
                    <a:pt x="153" y="590"/>
                    <a:pt x="179" y="634"/>
                  </a:cubicBezTo>
                  <a:cubicBezTo>
                    <a:pt x="205" y="679"/>
                    <a:pt x="293" y="731"/>
                    <a:pt x="309" y="731"/>
                  </a:cubicBezTo>
                  <a:cubicBezTo>
                    <a:pt x="325" y="731"/>
                    <a:pt x="309" y="661"/>
                    <a:pt x="277" y="638"/>
                  </a:cubicBezTo>
                  <a:cubicBezTo>
                    <a:pt x="246" y="615"/>
                    <a:pt x="156" y="572"/>
                    <a:pt x="114" y="586"/>
                  </a:cubicBezTo>
                  <a:cubicBezTo>
                    <a:pt x="72" y="599"/>
                    <a:pt x="21" y="673"/>
                    <a:pt x="25" y="719"/>
                  </a:cubicBezTo>
                  <a:cubicBezTo>
                    <a:pt x="28" y="766"/>
                    <a:pt x="97" y="847"/>
                    <a:pt x="135" y="870"/>
                  </a:cubicBezTo>
                  <a:cubicBezTo>
                    <a:pt x="174" y="893"/>
                    <a:pt x="260" y="866"/>
                    <a:pt x="256" y="852"/>
                  </a:cubicBezTo>
                  <a:cubicBezTo>
                    <a:pt x="253" y="839"/>
                    <a:pt x="156" y="781"/>
                    <a:pt x="114" y="795"/>
                  </a:cubicBezTo>
                  <a:cubicBezTo>
                    <a:pt x="72" y="808"/>
                    <a:pt x="0" y="891"/>
                    <a:pt x="4" y="934"/>
                  </a:cubicBezTo>
                  <a:cubicBezTo>
                    <a:pt x="7" y="976"/>
                    <a:pt x="90" y="1032"/>
                    <a:pt x="130" y="1050"/>
                  </a:cubicBezTo>
                  <a:cubicBezTo>
                    <a:pt x="170" y="1067"/>
                    <a:pt x="255" y="1055"/>
                    <a:pt x="251" y="1044"/>
                  </a:cubicBezTo>
                  <a:cubicBezTo>
                    <a:pt x="247" y="1032"/>
                    <a:pt x="149" y="963"/>
                    <a:pt x="109" y="980"/>
                  </a:cubicBezTo>
                  <a:cubicBezTo>
                    <a:pt x="68" y="997"/>
                    <a:pt x="9" y="1108"/>
                    <a:pt x="9" y="1148"/>
                  </a:cubicBezTo>
                  <a:cubicBezTo>
                    <a:pt x="9" y="1189"/>
                    <a:pt x="67" y="1223"/>
                    <a:pt x="104" y="1229"/>
                  </a:cubicBezTo>
                  <a:cubicBezTo>
                    <a:pt x="140" y="1235"/>
                    <a:pt x="233" y="1200"/>
                    <a:pt x="235" y="1189"/>
                  </a:cubicBezTo>
                  <a:cubicBezTo>
                    <a:pt x="237" y="1177"/>
                    <a:pt x="147" y="1135"/>
                    <a:pt x="114" y="1154"/>
                  </a:cubicBezTo>
                  <a:cubicBezTo>
                    <a:pt x="81" y="1173"/>
                    <a:pt x="32" y="1264"/>
                    <a:pt x="30" y="1305"/>
                  </a:cubicBezTo>
                  <a:cubicBezTo>
                    <a:pt x="28" y="1345"/>
                    <a:pt x="72" y="1394"/>
                    <a:pt x="109" y="1397"/>
                  </a:cubicBezTo>
                  <a:cubicBezTo>
                    <a:pt x="146" y="1401"/>
                    <a:pt x="240" y="1347"/>
                    <a:pt x="251" y="1334"/>
                  </a:cubicBezTo>
                  <a:cubicBezTo>
                    <a:pt x="262" y="1320"/>
                    <a:pt x="200" y="1303"/>
                    <a:pt x="172" y="1316"/>
                  </a:cubicBezTo>
                  <a:cubicBezTo>
                    <a:pt x="144" y="1330"/>
                    <a:pt x="102" y="1376"/>
                    <a:pt x="88" y="1411"/>
                  </a:cubicBezTo>
                  <a:cubicBezTo>
                    <a:pt x="74" y="1446"/>
                    <a:pt x="67" y="1506"/>
                    <a:pt x="88" y="1531"/>
                  </a:cubicBezTo>
                  <a:cubicBezTo>
                    <a:pt x="109" y="1556"/>
                    <a:pt x="183" y="1569"/>
                    <a:pt x="214" y="1560"/>
                  </a:cubicBezTo>
                  <a:cubicBezTo>
                    <a:pt x="246" y="1550"/>
                    <a:pt x="283" y="1490"/>
                    <a:pt x="283" y="1473"/>
                  </a:cubicBezTo>
                  <a:cubicBezTo>
                    <a:pt x="283" y="1455"/>
                    <a:pt x="239" y="1428"/>
                    <a:pt x="214" y="1450"/>
                  </a:cubicBezTo>
                  <a:cubicBezTo>
                    <a:pt x="190" y="1471"/>
                    <a:pt x="142" y="1556"/>
                    <a:pt x="130" y="1600"/>
                  </a:cubicBezTo>
                  <a:cubicBezTo>
                    <a:pt x="118" y="1645"/>
                    <a:pt x="118" y="1693"/>
                    <a:pt x="140" y="1716"/>
                  </a:cubicBezTo>
                  <a:cubicBezTo>
                    <a:pt x="163" y="1739"/>
                    <a:pt x="232" y="1755"/>
                    <a:pt x="267" y="1734"/>
                  </a:cubicBezTo>
                  <a:cubicBezTo>
                    <a:pt x="302" y="1712"/>
                    <a:pt x="351" y="1614"/>
                    <a:pt x="351" y="1594"/>
                  </a:cubicBezTo>
                  <a:cubicBezTo>
                    <a:pt x="351" y="1575"/>
                    <a:pt x="293" y="1583"/>
                    <a:pt x="272" y="1612"/>
                  </a:cubicBezTo>
                  <a:cubicBezTo>
                    <a:pt x="251" y="1641"/>
                    <a:pt x="226" y="1728"/>
                    <a:pt x="225" y="1774"/>
                  </a:cubicBezTo>
                  <a:cubicBezTo>
                    <a:pt x="223" y="1821"/>
                    <a:pt x="226" y="1888"/>
                    <a:pt x="256" y="1896"/>
                  </a:cubicBezTo>
                  <a:cubicBezTo>
                    <a:pt x="286" y="1904"/>
                    <a:pt x="370" y="1853"/>
                    <a:pt x="404" y="1821"/>
                  </a:cubicBezTo>
                  <a:cubicBezTo>
                    <a:pt x="437" y="1788"/>
                    <a:pt x="460" y="1724"/>
                    <a:pt x="451" y="1705"/>
                  </a:cubicBezTo>
                  <a:cubicBezTo>
                    <a:pt x="442" y="1685"/>
                    <a:pt x="377" y="1687"/>
                    <a:pt x="356" y="1710"/>
                  </a:cubicBezTo>
                  <a:cubicBezTo>
                    <a:pt x="335" y="1734"/>
                    <a:pt x="319" y="1795"/>
                    <a:pt x="325" y="1844"/>
                  </a:cubicBezTo>
                  <a:cubicBezTo>
                    <a:pt x="330" y="1892"/>
                    <a:pt x="348" y="1994"/>
                    <a:pt x="388" y="2000"/>
                  </a:cubicBezTo>
                  <a:cubicBezTo>
                    <a:pt x="428" y="2006"/>
                    <a:pt x="546" y="1913"/>
                    <a:pt x="572" y="1873"/>
                  </a:cubicBezTo>
                  <a:cubicBezTo>
                    <a:pt x="599" y="1832"/>
                    <a:pt x="565" y="1763"/>
                    <a:pt x="551" y="1757"/>
                  </a:cubicBezTo>
                  <a:cubicBezTo>
                    <a:pt x="537" y="1751"/>
                    <a:pt x="498" y="1794"/>
                    <a:pt x="488" y="1832"/>
                  </a:cubicBezTo>
                  <a:cubicBezTo>
                    <a:pt x="477" y="1871"/>
                    <a:pt x="483" y="1950"/>
                    <a:pt x="493" y="1989"/>
                  </a:cubicBezTo>
                  <a:cubicBezTo>
                    <a:pt x="504" y="2027"/>
                    <a:pt x="520" y="2058"/>
                    <a:pt x="546" y="2064"/>
                  </a:cubicBezTo>
                  <a:cubicBezTo>
                    <a:pt x="572" y="2070"/>
                    <a:pt x="635" y="2074"/>
                    <a:pt x="656" y="2029"/>
                  </a:cubicBezTo>
                  <a:cubicBezTo>
                    <a:pt x="678" y="1985"/>
                    <a:pt x="681" y="1817"/>
                    <a:pt x="678" y="1792"/>
                  </a:cubicBezTo>
                  <a:cubicBezTo>
                    <a:pt x="674" y="1766"/>
                    <a:pt x="642" y="1830"/>
                    <a:pt x="635" y="1873"/>
                  </a:cubicBezTo>
                  <a:cubicBezTo>
                    <a:pt x="628" y="1915"/>
                    <a:pt x="620" y="2014"/>
                    <a:pt x="630" y="2052"/>
                  </a:cubicBezTo>
                  <a:cubicBezTo>
                    <a:pt x="641" y="2091"/>
                    <a:pt x="667" y="2116"/>
                    <a:pt x="693" y="2105"/>
                  </a:cubicBezTo>
                  <a:cubicBezTo>
                    <a:pt x="720" y="2093"/>
                    <a:pt x="778" y="2029"/>
                    <a:pt x="793" y="1983"/>
                  </a:cubicBezTo>
                  <a:cubicBezTo>
                    <a:pt x="809" y="1936"/>
                    <a:pt x="789" y="1848"/>
                    <a:pt x="788" y="1821"/>
                  </a:cubicBezTo>
                </a:path>
              </a:pathLst>
            </a:custGeom>
            <a:noFill/>
            <a:ln w="1905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8" name="Freeform 16"/>
            <p:cNvSpPr>
              <a:spLocks/>
            </p:cNvSpPr>
            <p:nvPr/>
          </p:nvSpPr>
          <p:spPr bwMode="auto">
            <a:xfrm flipH="1">
              <a:off x="3051" y="1296"/>
              <a:ext cx="549" cy="1082"/>
            </a:xfrm>
            <a:custGeom>
              <a:avLst/>
              <a:gdLst>
                <a:gd name="T0" fmla="*/ 426 w 549"/>
                <a:gd name="T1" fmla="*/ 108 h 1082"/>
                <a:gd name="T2" fmla="*/ 482 w 549"/>
                <a:gd name="T3" fmla="*/ 100 h 1082"/>
                <a:gd name="T4" fmla="*/ 354 w 549"/>
                <a:gd name="T5" fmla="*/ 20 h 1082"/>
                <a:gd name="T6" fmla="*/ 378 w 549"/>
                <a:gd name="T7" fmla="*/ 180 h 1082"/>
                <a:gd name="T8" fmla="*/ 306 w 549"/>
                <a:gd name="T9" fmla="*/ 64 h 1082"/>
                <a:gd name="T10" fmla="*/ 258 w 549"/>
                <a:gd name="T11" fmla="*/ 200 h 1082"/>
                <a:gd name="T12" fmla="*/ 274 w 549"/>
                <a:gd name="T13" fmla="*/ 160 h 1082"/>
                <a:gd name="T14" fmla="*/ 146 w 549"/>
                <a:gd name="T15" fmla="*/ 161 h 1082"/>
                <a:gd name="T16" fmla="*/ 230 w 549"/>
                <a:gd name="T17" fmla="*/ 293 h 1082"/>
                <a:gd name="T18" fmla="*/ 119 w 549"/>
                <a:gd name="T19" fmla="*/ 203 h 1082"/>
                <a:gd name="T20" fmla="*/ 102 w 549"/>
                <a:gd name="T21" fmla="*/ 312 h 1082"/>
                <a:gd name="T22" fmla="*/ 158 w 549"/>
                <a:gd name="T23" fmla="*/ 314 h 1082"/>
                <a:gd name="T24" fmla="*/ 14 w 549"/>
                <a:gd name="T25" fmla="*/ 356 h 1082"/>
                <a:gd name="T26" fmla="*/ 146 w 549"/>
                <a:gd name="T27" fmla="*/ 425 h 1082"/>
                <a:gd name="T28" fmla="*/ 2 w 549"/>
                <a:gd name="T29" fmla="*/ 467 h 1082"/>
                <a:gd name="T30" fmla="*/ 143 w 549"/>
                <a:gd name="T31" fmla="*/ 524 h 1082"/>
                <a:gd name="T32" fmla="*/ 5 w 549"/>
                <a:gd name="T33" fmla="*/ 578 h 1082"/>
                <a:gd name="T34" fmla="*/ 134 w 549"/>
                <a:gd name="T35" fmla="*/ 599 h 1082"/>
                <a:gd name="T36" fmla="*/ 17 w 549"/>
                <a:gd name="T37" fmla="*/ 659 h 1082"/>
                <a:gd name="T38" fmla="*/ 143 w 549"/>
                <a:gd name="T39" fmla="*/ 674 h 1082"/>
                <a:gd name="T40" fmla="*/ 50 w 549"/>
                <a:gd name="T41" fmla="*/ 714 h 1082"/>
                <a:gd name="T42" fmla="*/ 122 w 549"/>
                <a:gd name="T43" fmla="*/ 791 h 1082"/>
                <a:gd name="T44" fmla="*/ 122 w 549"/>
                <a:gd name="T45" fmla="*/ 734 h 1082"/>
                <a:gd name="T46" fmla="*/ 80 w 549"/>
                <a:gd name="T47" fmla="*/ 872 h 1082"/>
                <a:gd name="T48" fmla="*/ 200 w 549"/>
                <a:gd name="T49" fmla="*/ 809 h 1082"/>
                <a:gd name="T50" fmla="*/ 128 w 549"/>
                <a:gd name="T51" fmla="*/ 902 h 1082"/>
                <a:gd name="T52" fmla="*/ 230 w 549"/>
                <a:gd name="T53" fmla="*/ 926 h 1082"/>
                <a:gd name="T54" fmla="*/ 203 w 549"/>
                <a:gd name="T55" fmla="*/ 869 h 1082"/>
                <a:gd name="T56" fmla="*/ 221 w 549"/>
                <a:gd name="T57" fmla="*/ 1019 h 1082"/>
                <a:gd name="T58" fmla="*/ 314 w 549"/>
                <a:gd name="T59" fmla="*/ 893 h 1082"/>
                <a:gd name="T60" fmla="*/ 281 w 549"/>
                <a:gd name="T61" fmla="*/ 1013 h 1082"/>
                <a:gd name="T62" fmla="*/ 374 w 549"/>
                <a:gd name="T63" fmla="*/ 1034 h 1082"/>
                <a:gd name="T64" fmla="*/ 362 w 549"/>
                <a:gd name="T65" fmla="*/ 953 h 1082"/>
                <a:gd name="T66" fmla="*/ 395 w 549"/>
                <a:gd name="T67" fmla="*/ 1073 h 1082"/>
                <a:gd name="T68" fmla="*/ 449 w 549"/>
                <a:gd name="T69" fmla="*/ 926 h 1082"/>
                <a:gd name="T70" fmla="*/ 500 w 549"/>
                <a:gd name="T71" fmla="*/ 1079 h 1082"/>
                <a:gd name="T72" fmla="*/ 524 w 549"/>
                <a:gd name="T73" fmla="*/ 911 h 10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9"/>
                <a:gd name="T112" fmla="*/ 0 h 1082"/>
                <a:gd name="T113" fmla="*/ 549 w 549"/>
                <a:gd name="T114" fmla="*/ 1082 h 10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9" h="1082">
                  <a:moveTo>
                    <a:pt x="474" y="0"/>
                  </a:moveTo>
                  <a:cubicBezTo>
                    <a:pt x="466" y="18"/>
                    <a:pt x="428" y="76"/>
                    <a:pt x="426" y="108"/>
                  </a:cubicBezTo>
                  <a:cubicBezTo>
                    <a:pt x="424" y="140"/>
                    <a:pt x="453" y="193"/>
                    <a:pt x="462" y="192"/>
                  </a:cubicBezTo>
                  <a:cubicBezTo>
                    <a:pt x="471" y="191"/>
                    <a:pt x="491" y="126"/>
                    <a:pt x="482" y="100"/>
                  </a:cubicBezTo>
                  <a:cubicBezTo>
                    <a:pt x="473" y="74"/>
                    <a:pt x="431" y="49"/>
                    <a:pt x="410" y="36"/>
                  </a:cubicBezTo>
                  <a:cubicBezTo>
                    <a:pt x="389" y="23"/>
                    <a:pt x="369" y="7"/>
                    <a:pt x="354" y="20"/>
                  </a:cubicBezTo>
                  <a:cubicBezTo>
                    <a:pt x="339" y="33"/>
                    <a:pt x="318" y="85"/>
                    <a:pt x="322" y="112"/>
                  </a:cubicBezTo>
                  <a:cubicBezTo>
                    <a:pt x="326" y="139"/>
                    <a:pt x="369" y="177"/>
                    <a:pt x="378" y="180"/>
                  </a:cubicBezTo>
                  <a:cubicBezTo>
                    <a:pt x="387" y="183"/>
                    <a:pt x="386" y="151"/>
                    <a:pt x="374" y="132"/>
                  </a:cubicBezTo>
                  <a:cubicBezTo>
                    <a:pt x="362" y="113"/>
                    <a:pt x="327" y="74"/>
                    <a:pt x="306" y="64"/>
                  </a:cubicBezTo>
                  <a:cubicBezTo>
                    <a:pt x="285" y="54"/>
                    <a:pt x="254" y="49"/>
                    <a:pt x="246" y="72"/>
                  </a:cubicBezTo>
                  <a:cubicBezTo>
                    <a:pt x="238" y="95"/>
                    <a:pt x="249" y="172"/>
                    <a:pt x="258" y="200"/>
                  </a:cubicBezTo>
                  <a:cubicBezTo>
                    <a:pt x="267" y="228"/>
                    <a:pt x="299" y="249"/>
                    <a:pt x="302" y="242"/>
                  </a:cubicBezTo>
                  <a:cubicBezTo>
                    <a:pt x="305" y="235"/>
                    <a:pt x="290" y="178"/>
                    <a:pt x="274" y="160"/>
                  </a:cubicBezTo>
                  <a:cubicBezTo>
                    <a:pt x="258" y="142"/>
                    <a:pt x="224" y="137"/>
                    <a:pt x="203" y="137"/>
                  </a:cubicBezTo>
                  <a:cubicBezTo>
                    <a:pt x="182" y="137"/>
                    <a:pt x="154" y="142"/>
                    <a:pt x="146" y="161"/>
                  </a:cubicBezTo>
                  <a:cubicBezTo>
                    <a:pt x="138" y="180"/>
                    <a:pt x="141" y="229"/>
                    <a:pt x="155" y="251"/>
                  </a:cubicBezTo>
                  <a:cubicBezTo>
                    <a:pt x="169" y="273"/>
                    <a:pt x="220" y="296"/>
                    <a:pt x="230" y="293"/>
                  </a:cubicBezTo>
                  <a:cubicBezTo>
                    <a:pt x="240" y="290"/>
                    <a:pt x="233" y="248"/>
                    <a:pt x="215" y="233"/>
                  </a:cubicBezTo>
                  <a:cubicBezTo>
                    <a:pt x="197" y="218"/>
                    <a:pt x="140" y="204"/>
                    <a:pt x="119" y="203"/>
                  </a:cubicBezTo>
                  <a:cubicBezTo>
                    <a:pt x="98" y="202"/>
                    <a:pt x="89" y="206"/>
                    <a:pt x="86" y="224"/>
                  </a:cubicBezTo>
                  <a:cubicBezTo>
                    <a:pt x="83" y="242"/>
                    <a:pt x="87" y="289"/>
                    <a:pt x="102" y="312"/>
                  </a:cubicBezTo>
                  <a:cubicBezTo>
                    <a:pt x="117" y="335"/>
                    <a:pt x="167" y="362"/>
                    <a:pt x="176" y="362"/>
                  </a:cubicBezTo>
                  <a:cubicBezTo>
                    <a:pt x="185" y="362"/>
                    <a:pt x="176" y="326"/>
                    <a:pt x="158" y="314"/>
                  </a:cubicBezTo>
                  <a:cubicBezTo>
                    <a:pt x="140" y="302"/>
                    <a:pt x="89" y="280"/>
                    <a:pt x="65" y="287"/>
                  </a:cubicBezTo>
                  <a:cubicBezTo>
                    <a:pt x="41" y="294"/>
                    <a:pt x="12" y="332"/>
                    <a:pt x="14" y="356"/>
                  </a:cubicBezTo>
                  <a:cubicBezTo>
                    <a:pt x="16" y="380"/>
                    <a:pt x="55" y="422"/>
                    <a:pt x="77" y="434"/>
                  </a:cubicBezTo>
                  <a:cubicBezTo>
                    <a:pt x="99" y="446"/>
                    <a:pt x="148" y="432"/>
                    <a:pt x="146" y="425"/>
                  </a:cubicBezTo>
                  <a:cubicBezTo>
                    <a:pt x="144" y="418"/>
                    <a:pt x="89" y="388"/>
                    <a:pt x="65" y="395"/>
                  </a:cubicBezTo>
                  <a:cubicBezTo>
                    <a:pt x="41" y="402"/>
                    <a:pt x="0" y="445"/>
                    <a:pt x="2" y="467"/>
                  </a:cubicBezTo>
                  <a:cubicBezTo>
                    <a:pt x="4" y="489"/>
                    <a:pt x="51" y="518"/>
                    <a:pt x="74" y="527"/>
                  </a:cubicBezTo>
                  <a:cubicBezTo>
                    <a:pt x="97" y="536"/>
                    <a:pt x="145" y="530"/>
                    <a:pt x="143" y="524"/>
                  </a:cubicBezTo>
                  <a:cubicBezTo>
                    <a:pt x="141" y="518"/>
                    <a:pt x="85" y="482"/>
                    <a:pt x="62" y="491"/>
                  </a:cubicBezTo>
                  <a:cubicBezTo>
                    <a:pt x="39" y="500"/>
                    <a:pt x="5" y="557"/>
                    <a:pt x="5" y="578"/>
                  </a:cubicBezTo>
                  <a:cubicBezTo>
                    <a:pt x="5" y="599"/>
                    <a:pt x="38" y="617"/>
                    <a:pt x="59" y="620"/>
                  </a:cubicBezTo>
                  <a:cubicBezTo>
                    <a:pt x="80" y="623"/>
                    <a:pt x="133" y="605"/>
                    <a:pt x="134" y="599"/>
                  </a:cubicBezTo>
                  <a:cubicBezTo>
                    <a:pt x="135" y="593"/>
                    <a:pt x="84" y="571"/>
                    <a:pt x="65" y="581"/>
                  </a:cubicBezTo>
                  <a:cubicBezTo>
                    <a:pt x="46" y="591"/>
                    <a:pt x="18" y="638"/>
                    <a:pt x="17" y="659"/>
                  </a:cubicBezTo>
                  <a:cubicBezTo>
                    <a:pt x="16" y="680"/>
                    <a:pt x="41" y="705"/>
                    <a:pt x="62" y="707"/>
                  </a:cubicBezTo>
                  <a:cubicBezTo>
                    <a:pt x="83" y="709"/>
                    <a:pt x="137" y="681"/>
                    <a:pt x="143" y="674"/>
                  </a:cubicBezTo>
                  <a:cubicBezTo>
                    <a:pt x="149" y="667"/>
                    <a:pt x="114" y="658"/>
                    <a:pt x="98" y="665"/>
                  </a:cubicBezTo>
                  <a:cubicBezTo>
                    <a:pt x="82" y="672"/>
                    <a:pt x="58" y="696"/>
                    <a:pt x="50" y="714"/>
                  </a:cubicBezTo>
                  <a:cubicBezTo>
                    <a:pt x="42" y="732"/>
                    <a:pt x="38" y="763"/>
                    <a:pt x="50" y="776"/>
                  </a:cubicBezTo>
                  <a:cubicBezTo>
                    <a:pt x="62" y="789"/>
                    <a:pt x="104" y="796"/>
                    <a:pt x="122" y="791"/>
                  </a:cubicBezTo>
                  <a:cubicBezTo>
                    <a:pt x="140" y="786"/>
                    <a:pt x="161" y="755"/>
                    <a:pt x="161" y="746"/>
                  </a:cubicBezTo>
                  <a:cubicBezTo>
                    <a:pt x="161" y="737"/>
                    <a:pt x="136" y="723"/>
                    <a:pt x="122" y="734"/>
                  </a:cubicBezTo>
                  <a:cubicBezTo>
                    <a:pt x="108" y="745"/>
                    <a:pt x="81" y="789"/>
                    <a:pt x="74" y="812"/>
                  </a:cubicBezTo>
                  <a:cubicBezTo>
                    <a:pt x="67" y="835"/>
                    <a:pt x="67" y="860"/>
                    <a:pt x="80" y="872"/>
                  </a:cubicBezTo>
                  <a:cubicBezTo>
                    <a:pt x="93" y="884"/>
                    <a:pt x="132" y="892"/>
                    <a:pt x="152" y="881"/>
                  </a:cubicBezTo>
                  <a:cubicBezTo>
                    <a:pt x="172" y="870"/>
                    <a:pt x="200" y="819"/>
                    <a:pt x="200" y="809"/>
                  </a:cubicBezTo>
                  <a:cubicBezTo>
                    <a:pt x="200" y="799"/>
                    <a:pt x="167" y="803"/>
                    <a:pt x="155" y="818"/>
                  </a:cubicBezTo>
                  <a:cubicBezTo>
                    <a:pt x="143" y="833"/>
                    <a:pt x="129" y="878"/>
                    <a:pt x="128" y="902"/>
                  </a:cubicBezTo>
                  <a:cubicBezTo>
                    <a:pt x="127" y="926"/>
                    <a:pt x="129" y="961"/>
                    <a:pt x="146" y="965"/>
                  </a:cubicBezTo>
                  <a:cubicBezTo>
                    <a:pt x="163" y="969"/>
                    <a:pt x="211" y="943"/>
                    <a:pt x="230" y="926"/>
                  </a:cubicBezTo>
                  <a:cubicBezTo>
                    <a:pt x="249" y="909"/>
                    <a:pt x="262" y="876"/>
                    <a:pt x="257" y="866"/>
                  </a:cubicBezTo>
                  <a:cubicBezTo>
                    <a:pt x="252" y="856"/>
                    <a:pt x="215" y="857"/>
                    <a:pt x="203" y="869"/>
                  </a:cubicBezTo>
                  <a:cubicBezTo>
                    <a:pt x="191" y="881"/>
                    <a:pt x="182" y="913"/>
                    <a:pt x="185" y="938"/>
                  </a:cubicBezTo>
                  <a:cubicBezTo>
                    <a:pt x="188" y="963"/>
                    <a:pt x="198" y="1016"/>
                    <a:pt x="221" y="1019"/>
                  </a:cubicBezTo>
                  <a:cubicBezTo>
                    <a:pt x="244" y="1022"/>
                    <a:pt x="311" y="974"/>
                    <a:pt x="326" y="953"/>
                  </a:cubicBezTo>
                  <a:cubicBezTo>
                    <a:pt x="341" y="932"/>
                    <a:pt x="322" y="896"/>
                    <a:pt x="314" y="893"/>
                  </a:cubicBezTo>
                  <a:cubicBezTo>
                    <a:pt x="306" y="890"/>
                    <a:pt x="284" y="912"/>
                    <a:pt x="278" y="932"/>
                  </a:cubicBezTo>
                  <a:cubicBezTo>
                    <a:pt x="272" y="952"/>
                    <a:pt x="275" y="993"/>
                    <a:pt x="281" y="1013"/>
                  </a:cubicBezTo>
                  <a:cubicBezTo>
                    <a:pt x="287" y="1033"/>
                    <a:pt x="296" y="1049"/>
                    <a:pt x="311" y="1052"/>
                  </a:cubicBezTo>
                  <a:cubicBezTo>
                    <a:pt x="326" y="1055"/>
                    <a:pt x="362" y="1057"/>
                    <a:pt x="374" y="1034"/>
                  </a:cubicBezTo>
                  <a:cubicBezTo>
                    <a:pt x="386" y="1011"/>
                    <a:pt x="388" y="924"/>
                    <a:pt x="386" y="911"/>
                  </a:cubicBezTo>
                  <a:cubicBezTo>
                    <a:pt x="384" y="898"/>
                    <a:pt x="366" y="931"/>
                    <a:pt x="362" y="953"/>
                  </a:cubicBezTo>
                  <a:cubicBezTo>
                    <a:pt x="358" y="975"/>
                    <a:pt x="353" y="1026"/>
                    <a:pt x="359" y="1046"/>
                  </a:cubicBezTo>
                  <a:cubicBezTo>
                    <a:pt x="365" y="1066"/>
                    <a:pt x="380" y="1079"/>
                    <a:pt x="395" y="1073"/>
                  </a:cubicBezTo>
                  <a:cubicBezTo>
                    <a:pt x="410" y="1067"/>
                    <a:pt x="443" y="1034"/>
                    <a:pt x="452" y="1010"/>
                  </a:cubicBezTo>
                  <a:cubicBezTo>
                    <a:pt x="461" y="986"/>
                    <a:pt x="453" y="927"/>
                    <a:pt x="449" y="926"/>
                  </a:cubicBezTo>
                  <a:cubicBezTo>
                    <a:pt x="445" y="925"/>
                    <a:pt x="420" y="979"/>
                    <a:pt x="428" y="1004"/>
                  </a:cubicBezTo>
                  <a:cubicBezTo>
                    <a:pt x="436" y="1029"/>
                    <a:pt x="481" y="1082"/>
                    <a:pt x="500" y="1079"/>
                  </a:cubicBezTo>
                  <a:cubicBezTo>
                    <a:pt x="519" y="1076"/>
                    <a:pt x="541" y="1014"/>
                    <a:pt x="545" y="986"/>
                  </a:cubicBezTo>
                  <a:cubicBezTo>
                    <a:pt x="549" y="958"/>
                    <a:pt x="533" y="912"/>
                    <a:pt x="524" y="911"/>
                  </a:cubicBezTo>
                  <a:cubicBezTo>
                    <a:pt x="515" y="910"/>
                    <a:pt x="496" y="966"/>
                    <a:pt x="491" y="97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9" name="Freeform 17"/>
            <p:cNvSpPr>
              <a:spLocks/>
            </p:cNvSpPr>
            <p:nvPr/>
          </p:nvSpPr>
          <p:spPr bwMode="auto">
            <a:xfrm flipH="1">
              <a:off x="3373" y="716"/>
              <a:ext cx="851" cy="2116"/>
            </a:xfrm>
            <a:custGeom>
              <a:avLst/>
              <a:gdLst>
                <a:gd name="T0" fmla="*/ 827 w 851"/>
                <a:gd name="T1" fmla="*/ 35 h 2116"/>
                <a:gd name="T2" fmla="*/ 846 w 851"/>
                <a:gd name="T3" fmla="*/ 224 h 2116"/>
                <a:gd name="T4" fmla="*/ 621 w 851"/>
                <a:gd name="T5" fmla="*/ 70 h 2116"/>
                <a:gd name="T6" fmla="*/ 663 w 851"/>
                <a:gd name="T7" fmla="*/ 379 h 2116"/>
                <a:gd name="T8" fmla="*/ 537 w 851"/>
                <a:gd name="T9" fmla="*/ 155 h 2116"/>
                <a:gd name="T10" fmla="*/ 453 w 851"/>
                <a:gd name="T11" fmla="*/ 418 h 2116"/>
                <a:gd name="T12" fmla="*/ 481 w 851"/>
                <a:gd name="T13" fmla="*/ 340 h 2116"/>
                <a:gd name="T14" fmla="*/ 256 w 851"/>
                <a:gd name="T15" fmla="*/ 342 h 2116"/>
                <a:gd name="T16" fmla="*/ 404 w 851"/>
                <a:gd name="T17" fmla="*/ 597 h 2116"/>
                <a:gd name="T18" fmla="*/ 209 w 851"/>
                <a:gd name="T19" fmla="*/ 424 h 2116"/>
                <a:gd name="T20" fmla="*/ 179 w 851"/>
                <a:gd name="T21" fmla="*/ 634 h 2116"/>
                <a:gd name="T22" fmla="*/ 277 w 851"/>
                <a:gd name="T23" fmla="*/ 638 h 2116"/>
                <a:gd name="T24" fmla="*/ 25 w 851"/>
                <a:gd name="T25" fmla="*/ 719 h 2116"/>
                <a:gd name="T26" fmla="*/ 256 w 851"/>
                <a:gd name="T27" fmla="*/ 852 h 2116"/>
                <a:gd name="T28" fmla="*/ 4 w 851"/>
                <a:gd name="T29" fmla="*/ 934 h 2116"/>
                <a:gd name="T30" fmla="*/ 251 w 851"/>
                <a:gd name="T31" fmla="*/ 1044 h 2116"/>
                <a:gd name="T32" fmla="*/ 9 w 851"/>
                <a:gd name="T33" fmla="*/ 1148 h 2116"/>
                <a:gd name="T34" fmla="*/ 235 w 851"/>
                <a:gd name="T35" fmla="*/ 1189 h 2116"/>
                <a:gd name="T36" fmla="*/ 30 w 851"/>
                <a:gd name="T37" fmla="*/ 1305 h 2116"/>
                <a:gd name="T38" fmla="*/ 251 w 851"/>
                <a:gd name="T39" fmla="*/ 1334 h 2116"/>
                <a:gd name="T40" fmla="*/ 88 w 851"/>
                <a:gd name="T41" fmla="*/ 1411 h 2116"/>
                <a:gd name="T42" fmla="*/ 214 w 851"/>
                <a:gd name="T43" fmla="*/ 1560 h 2116"/>
                <a:gd name="T44" fmla="*/ 214 w 851"/>
                <a:gd name="T45" fmla="*/ 1450 h 2116"/>
                <a:gd name="T46" fmla="*/ 140 w 851"/>
                <a:gd name="T47" fmla="*/ 1716 h 2116"/>
                <a:gd name="T48" fmla="*/ 351 w 851"/>
                <a:gd name="T49" fmla="*/ 1594 h 2116"/>
                <a:gd name="T50" fmla="*/ 225 w 851"/>
                <a:gd name="T51" fmla="*/ 1774 h 2116"/>
                <a:gd name="T52" fmla="*/ 404 w 851"/>
                <a:gd name="T53" fmla="*/ 1821 h 2116"/>
                <a:gd name="T54" fmla="*/ 356 w 851"/>
                <a:gd name="T55" fmla="*/ 1710 h 2116"/>
                <a:gd name="T56" fmla="*/ 388 w 851"/>
                <a:gd name="T57" fmla="*/ 2000 h 2116"/>
                <a:gd name="T58" fmla="*/ 551 w 851"/>
                <a:gd name="T59" fmla="*/ 1757 h 2116"/>
                <a:gd name="T60" fmla="*/ 493 w 851"/>
                <a:gd name="T61" fmla="*/ 1989 h 2116"/>
                <a:gd name="T62" fmla="*/ 656 w 851"/>
                <a:gd name="T63" fmla="*/ 2029 h 2116"/>
                <a:gd name="T64" fmla="*/ 635 w 851"/>
                <a:gd name="T65" fmla="*/ 1873 h 2116"/>
                <a:gd name="T66" fmla="*/ 693 w 851"/>
                <a:gd name="T67" fmla="*/ 2105 h 2116"/>
                <a:gd name="T68" fmla="*/ 788 w 851"/>
                <a:gd name="T69" fmla="*/ 1821 h 21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1"/>
                <a:gd name="T106" fmla="*/ 0 h 2116"/>
                <a:gd name="T107" fmla="*/ 851 w 851"/>
                <a:gd name="T108" fmla="*/ 2116 h 21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1" h="2116">
                  <a:moveTo>
                    <a:pt x="832" y="31"/>
                  </a:moveTo>
                  <a:cubicBezTo>
                    <a:pt x="831" y="32"/>
                    <a:pt x="841" y="0"/>
                    <a:pt x="827" y="35"/>
                  </a:cubicBezTo>
                  <a:cubicBezTo>
                    <a:pt x="813" y="70"/>
                    <a:pt x="745" y="209"/>
                    <a:pt x="748" y="240"/>
                  </a:cubicBezTo>
                  <a:cubicBezTo>
                    <a:pt x="751" y="271"/>
                    <a:pt x="851" y="247"/>
                    <a:pt x="846" y="224"/>
                  </a:cubicBezTo>
                  <a:cubicBezTo>
                    <a:pt x="841" y="201"/>
                    <a:pt x="757" y="126"/>
                    <a:pt x="720" y="101"/>
                  </a:cubicBezTo>
                  <a:cubicBezTo>
                    <a:pt x="683" y="76"/>
                    <a:pt x="648" y="45"/>
                    <a:pt x="621" y="70"/>
                  </a:cubicBezTo>
                  <a:cubicBezTo>
                    <a:pt x="595" y="95"/>
                    <a:pt x="558" y="196"/>
                    <a:pt x="565" y="248"/>
                  </a:cubicBezTo>
                  <a:cubicBezTo>
                    <a:pt x="572" y="300"/>
                    <a:pt x="648" y="373"/>
                    <a:pt x="663" y="379"/>
                  </a:cubicBezTo>
                  <a:cubicBezTo>
                    <a:pt x="679" y="385"/>
                    <a:pt x="678" y="323"/>
                    <a:pt x="656" y="286"/>
                  </a:cubicBezTo>
                  <a:cubicBezTo>
                    <a:pt x="635" y="250"/>
                    <a:pt x="574" y="174"/>
                    <a:pt x="537" y="155"/>
                  </a:cubicBezTo>
                  <a:cubicBezTo>
                    <a:pt x="500" y="136"/>
                    <a:pt x="446" y="126"/>
                    <a:pt x="432" y="170"/>
                  </a:cubicBezTo>
                  <a:cubicBezTo>
                    <a:pt x="418" y="215"/>
                    <a:pt x="437" y="364"/>
                    <a:pt x="453" y="418"/>
                  </a:cubicBezTo>
                  <a:cubicBezTo>
                    <a:pt x="469" y="472"/>
                    <a:pt x="525" y="512"/>
                    <a:pt x="530" y="499"/>
                  </a:cubicBezTo>
                  <a:cubicBezTo>
                    <a:pt x="535" y="485"/>
                    <a:pt x="509" y="375"/>
                    <a:pt x="481" y="340"/>
                  </a:cubicBezTo>
                  <a:cubicBezTo>
                    <a:pt x="453" y="306"/>
                    <a:pt x="393" y="296"/>
                    <a:pt x="356" y="296"/>
                  </a:cubicBezTo>
                  <a:cubicBezTo>
                    <a:pt x="319" y="296"/>
                    <a:pt x="270" y="306"/>
                    <a:pt x="256" y="342"/>
                  </a:cubicBezTo>
                  <a:cubicBezTo>
                    <a:pt x="242" y="379"/>
                    <a:pt x="247" y="474"/>
                    <a:pt x="272" y="516"/>
                  </a:cubicBezTo>
                  <a:cubicBezTo>
                    <a:pt x="297" y="559"/>
                    <a:pt x="386" y="603"/>
                    <a:pt x="404" y="597"/>
                  </a:cubicBezTo>
                  <a:cubicBezTo>
                    <a:pt x="421" y="592"/>
                    <a:pt x="409" y="510"/>
                    <a:pt x="377" y="481"/>
                  </a:cubicBezTo>
                  <a:cubicBezTo>
                    <a:pt x="346" y="452"/>
                    <a:pt x="246" y="425"/>
                    <a:pt x="209" y="424"/>
                  </a:cubicBezTo>
                  <a:cubicBezTo>
                    <a:pt x="172" y="422"/>
                    <a:pt x="156" y="429"/>
                    <a:pt x="151" y="464"/>
                  </a:cubicBezTo>
                  <a:cubicBezTo>
                    <a:pt x="146" y="499"/>
                    <a:pt x="153" y="590"/>
                    <a:pt x="179" y="634"/>
                  </a:cubicBezTo>
                  <a:cubicBezTo>
                    <a:pt x="205" y="679"/>
                    <a:pt x="293" y="731"/>
                    <a:pt x="309" y="731"/>
                  </a:cubicBezTo>
                  <a:cubicBezTo>
                    <a:pt x="325" y="731"/>
                    <a:pt x="309" y="661"/>
                    <a:pt x="277" y="638"/>
                  </a:cubicBezTo>
                  <a:cubicBezTo>
                    <a:pt x="246" y="615"/>
                    <a:pt x="156" y="572"/>
                    <a:pt x="114" y="586"/>
                  </a:cubicBezTo>
                  <a:cubicBezTo>
                    <a:pt x="72" y="599"/>
                    <a:pt x="21" y="673"/>
                    <a:pt x="25" y="719"/>
                  </a:cubicBezTo>
                  <a:cubicBezTo>
                    <a:pt x="28" y="766"/>
                    <a:pt x="97" y="847"/>
                    <a:pt x="135" y="870"/>
                  </a:cubicBezTo>
                  <a:cubicBezTo>
                    <a:pt x="174" y="893"/>
                    <a:pt x="260" y="866"/>
                    <a:pt x="256" y="852"/>
                  </a:cubicBezTo>
                  <a:cubicBezTo>
                    <a:pt x="253" y="839"/>
                    <a:pt x="156" y="781"/>
                    <a:pt x="114" y="795"/>
                  </a:cubicBezTo>
                  <a:cubicBezTo>
                    <a:pt x="72" y="808"/>
                    <a:pt x="0" y="891"/>
                    <a:pt x="4" y="934"/>
                  </a:cubicBezTo>
                  <a:cubicBezTo>
                    <a:pt x="7" y="976"/>
                    <a:pt x="90" y="1032"/>
                    <a:pt x="130" y="1050"/>
                  </a:cubicBezTo>
                  <a:cubicBezTo>
                    <a:pt x="170" y="1067"/>
                    <a:pt x="255" y="1055"/>
                    <a:pt x="251" y="1044"/>
                  </a:cubicBezTo>
                  <a:cubicBezTo>
                    <a:pt x="247" y="1032"/>
                    <a:pt x="149" y="963"/>
                    <a:pt x="109" y="980"/>
                  </a:cubicBezTo>
                  <a:cubicBezTo>
                    <a:pt x="68" y="997"/>
                    <a:pt x="9" y="1108"/>
                    <a:pt x="9" y="1148"/>
                  </a:cubicBezTo>
                  <a:cubicBezTo>
                    <a:pt x="9" y="1189"/>
                    <a:pt x="67" y="1223"/>
                    <a:pt x="104" y="1229"/>
                  </a:cubicBezTo>
                  <a:cubicBezTo>
                    <a:pt x="140" y="1235"/>
                    <a:pt x="233" y="1200"/>
                    <a:pt x="235" y="1189"/>
                  </a:cubicBezTo>
                  <a:cubicBezTo>
                    <a:pt x="237" y="1177"/>
                    <a:pt x="147" y="1135"/>
                    <a:pt x="114" y="1154"/>
                  </a:cubicBezTo>
                  <a:cubicBezTo>
                    <a:pt x="81" y="1173"/>
                    <a:pt x="32" y="1264"/>
                    <a:pt x="30" y="1305"/>
                  </a:cubicBezTo>
                  <a:cubicBezTo>
                    <a:pt x="28" y="1345"/>
                    <a:pt x="72" y="1394"/>
                    <a:pt x="109" y="1397"/>
                  </a:cubicBezTo>
                  <a:cubicBezTo>
                    <a:pt x="146" y="1401"/>
                    <a:pt x="240" y="1347"/>
                    <a:pt x="251" y="1334"/>
                  </a:cubicBezTo>
                  <a:cubicBezTo>
                    <a:pt x="262" y="1320"/>
                    <a:pt x="200" y="1303"/>
                    <a:pt x="172" y="1316"/>
                  </a:cubicBezTo>
                  <a:cubicBezTo>
                    <a:pt x="144" y="1330"/>
                    <a:pt x="102" y="1376"/>
                    <a:pt x="88" y="1411"/>
                  </a:cubicBezTo>
                  <a:cubicBezTo>
                    <a:pt x="74" y="1446"/>
                    <a:pt x="67" y="1506"/>
                    <a:pt x="88" y="1531"/>
                  </a:cubicBezTo>
                  <a:cubicBezTo>
                    <a:pt x="109" y="1556"/>
                    <a:pt x="183" y="1569"/>
                    <a:pt x="214" y="1560"/>
                  </a:cubicBezTo>
                  <a:cubicBezTo>
                    <a:pt x="246" y="1550"/>
                    <a:pt x="283" y="1490"/>
                    <a:pt x="283" y="1473"/>
                  </a:cubicBezTo>
                  <a:cubicBezTo>
                    <a:pt x="283" y="1455"/>
                    <a:pt x="239" y="1428"/>
                    <a:pt x="214" y="1450"/>
                  </a:cubicBezTo>
                  <a:cubicBezTo>
                    <a:pt x="190" y="1471"/>
                    <a:pt x="142" y="1556"/>
                    <a:pt x="130" y="1600"/>
                  </a:cubicBezTo>
                  <a:cubicBezTo>
                    <a:pt x="118" y="1645"/>
                    <a:pt x="118" y="1693"/>
                    <a:pt x="140" y="1716"/>
                  </a:cubicBezTo>
                  <a:cubicBezTo>
                    <a:pt x="163" y="1739"/>
                    <a:pt x="232" y="1755"/>
                    <a:pt x="267" y="1734"/>
                  </a:cubicBezTo>
                  <a:cubicBezTo>
                    <a:pt x="302" y="1712"/>
                    <a:pt x="351" y="1614"/>
                    <a:pt x="351" y="1594"/>
                  </a:cubicBezTo>
                  <a:cubicBezTo>
                    <a:pt x="351" y="1575"/>
                    <a:pt x="293" y="1583"/>
                    <a:pt x="272" y="1612"/>
                  </a:cubicBezTo>
                  <a:cubicBezTo>
                    <a:pt x="251" y="1641"/>
                    <a:pt x="226" y="1728"/>
                    <a:pt x="225" y="1774"/>
                  </a:cubicBezTo>
                  <a:cubicBezTo>
                    <a:pt x="223" y="1821"/>
                    <a:pt x="226" y="1888"/>
                    <a:pt x="256" y="1896"/>
                  </a:cubicBezTo>
                  <a:cubicBezTo>
                    <a:pt x="286" y="1904"/>
                    <a:pt x="370" y="1853"/>
                    <a:pt x="404" y="1821"/>
                  </a:cubicBezTo>
                  <a:cubicBezTo>
                    <a:pt x="437" y="1788"/>
                    <a:pt x="460" y="1724"/>
                    <a:pt x="451" y="1705"/>
                  </a:cubicBezTo>
                  <a:cubicBezTo>
                    <a:pt x="442" y="1685"/>
                    <a:pt x="377" y="1687"/>
                    <a:pt x="356" y="1710"/>
                  </a:cubicBezTo>
                  <a:cubicBezTo>
                    <a:pt x="335" y="1734"/>
                    <a:pt x="319" y="1795"/>
                    <a:pt x="325" y="1844"/>
                  </a:cubicBezTo>
                  <a:cubicBezTo>
                    <a:pt x="330" y="1892"/>
                    <a:pt x="348" y="1994"/>
                    <a:pt x="388" y="2000"/>
                  </a:cubicBezTo>
                  <a:cubicBezTo>
                    <a:pt x="428" y="2006"/>
                    <a:pt x="546" y="1913"/>
                    <a:pt x="572" y="1873"/>
                  </a:cubicBezTo>
                  <a:cubicBezTo>
                    <a:pt x="599" y="1832"/>
                    <a:pt x="565" y="1763"/>
                    <a:pt x="551" y="1757"/>
                  </a:cubicBezTo>
                  <a:cubicBezTo>
                    <a:pt x="537" y="1751"/>
                    <a:pt x="498" y="1794"/>
                    <a:pt x="488" y="1832"/>
                  </a:cubicBezTo>
                  <a:cubicBezTo>
                    <a:pt x="477" y="1871"/>
                    <a:pt x="483" y="1950"/>
                    <a:pt x="493" y="1989"/>
                  </a:cubicBezTo>
                  <a:cubicBezTo>
                    <a:pt x="504" y="2027"/>
                    <a:pt x="520" y="2058"/>
                    <a:pt x="546" y="2064"/>
                  </a:cubicBezTo>
                  <a:cubicBezTo>
                    <a:pt x="572" y="2070"/>
                    <a:pt x="635" y="2074"/>
                    <a:pt x="656" y="2029"/>
                  </a:cubicBezTo>
                  <a:cubicBezTo>
                    <a:pt x="678" y="1985"/>
                    <a:pt x="681" y="1817"/>
                    <a:pt x="678" y="1792"/>
                  </a:cubicBezTo>
                  <a:cubicBezTo>
                    <a:pt x="674" y="1766"/>
                    <a:pt x="642" y="1830"/>
                    <a:pt x="635" y="1873"/>
                  </a:cubicBezTo>
                  <a:cubicBezTo>
                    <a:pt x="628" y="1915"/>
                    <a:pt x="620" y="2014"/>
                    <a:pt x="630" y="2052"/>
                  </a:cubicBezTo>
                  <a:cubicBezTo>
                    <a:pt x="641" y="2091"/>
                    <a:pt x="667" y="2116"/>
                    <a:pt x="693" y="2105"/>
                  </a:cubicBezTo>
                  <a:cubicBezTo>
                    <a:pt x="720" y="2093"/>
                    <a:pt x="778" y="2029"/>
                    <a:pt x="793" y="1983"/>
                  </a:cubicBezTo>
                  <a:cubicBezTo>
                    <a:pt x="809" y="1936"/>
                    <a:pt x="789" y="1848"/>
                    <a:pt x="788" y="1821"/>
                  </a:cubicBezTo>
                </a:path>
              </a:pathLst>
            </a:custGeom>
            <a:noFill/>
            <a:ln w="1905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0" name="Text Box 18"/>
            <p:cNvSpPr txBox="1">
              <a:spLocks noChangeArrowheads="1"/>
            </p:cNvSpPr>
            <p:nvPr/>
          </p:nvSpPr>
          <p:spPr bwMode="auto">
            <a:xfrm>
              <a:off x="2857" y="1114"/>
              <a:ext cx="63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Proton</a:t>
              </a:r>
            </a:p>
          </p:txBody>
        </p:sp>
        <p:sp>
          <p:nvSpPr>
            <p:cNvPr id="7191" name="Text Box 19"/>
            <p:cNvSpPr txBox="1">
              <a:spLocks noChangeArrowheads="1"/>
            </p:cNvSpPr>
            <p:nvPr/>
          </p:nvSpPr>
          <p:spPr bwMode="auto">
            <a:xfrm>
              <a:off x="3292" y="441"/>
              <a:ext cx="71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tx2"/>
                  </a:solidFill>
                </a:rPr>
                <a:t>electron</a:t>
              </a:r>
            </a:p>
          </p:txBody>
        </p:sp>
        <p:sp>
          <p:nvSpPr>
            <p:cNvPr id="7192" name="Oval 20"/>
            <p:cNvSpPr>
              <a:spLocks noChangeArrowheads="1"/>
            </p:cNvSpPr>
            <p:nvPr/>
          </p:nvSpPr>
          <p:spPr bwMode="auto">
            <a:xfrm>
              <a:off x="1248" y="139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93" name="Oval 21"/>
            <p:cNvSpPr>
              <a:spLocks noChangeArrowheads="1"/>
            </p:cNvSpPr>
            <p:nvPr/>
          </p:nvSpPr>
          <p:spPr bwMode="auto">
            <a:xfrm>
              <a:off x="1344" y="115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94" name="Oval 22"/>
            <p:cNvSpPr>
              <a:spLocks noChangeArrowheads="1"/>
            </p:cNvSpPr>
            <p:nvPr/>
          </p:nvSpPr>
          <p:spPr bwMode="auto">
            <a:xfrm>
              <a:off x="1152" y="158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95" name="Oval 23"/>
            <p:cNvSpPr>
              <a:spLocks noChangeArrowheads="1"/>
            </p:cNvSpPr>
            <p:nvPr/>
          </p:nvSpPr>
          <p:spPr bwMode="auto">
            <a:xfrm>
              <a:off x="1440" y="110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96" name="Oval 24"/>
            <p:cNvSpPr>
              <a:spLocks noChangeArrowheads="1"/>
            </p:cNvSpPr>
            <p:nvPr/>
          </p:nvSpPr>
          <p:spPr bwMode="auto">
            <a:xfrm>
              <a:off x="1584" y="1008"/>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97" name="Oval 25"/>
            <p:cNvSpPr>
              <a:spLocks noChangeArrowheads="1"/>
            </p:cNvSpPr>
            <p:nvPr/>
          </p:nvSpPr>
          <p:spPr bwMode="auto">
            <a:xfrm>
              <a:off x="1584" y="91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98" name="Oval 26"/>
            <p:cNvSpPr>
              <a:spLocks noChangeArrowheads="1"/>
            </p:cNvSpPr>
            <p:nvPr/>
          </p:nvSpPr>
          <p:spPr bwMode="auto">
            <a:xfrm>
              <a:off x="1728" y="86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199" name="Oval 27"/>
            <p:cNvSpPr>
              <a:spLocks noChangeArrowheads="1"/>
            </p:cNvSpPr>
            <p:nvPr/>
          </p:nvSpPr>
          <p:spPr bwMode="auto">
            <a:xfrm>
              <a:off x="1872" y="91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0" name="Oval 28"/>
            <p:cNvSpPr>
              <a:spLocks noChangeArrowheads="1"/>
            </p:cNvSpPr>
            <p:nvPr/>
          </p:nvSpPr>
          <p:spPr bwMode="auto">
            <a:xfrm>
              <a:off x="1248" y="1776"/>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1" name="Oval 29"/>
            <p:cNvSpPr>
              <a:spLocks noChangeArrowheads="1"/>
            </p:cNvSpPr>
            <p:nvPr/>
          </p:nvSpPr>
          <p:spPr bwMode="auto">
            <a:xfrm>
              <a:off x="1152" y="187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2" name="Oval 30"/>
            <p:cNvSpPr>
              <a:spLocks noChangeArrowheads="1"/>
            </p:cNvSpPr>
            <p:nvPr/>
          </p:nvSpPr>
          <p:spPr bwMode="auto">
            <a:xfrm>
              <a:off x="1296" y="192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3" name="Oval 31"/>
            <p:cNvSpPr>
              <a:spLocks noChangeArrowheads="1"/>
            </p:cNvSpPr>
            <p:nvPr/>
          </p:nvSpPr>
          <p:spPr bwMode="auto">
            <a:xfrm>
              <a:off x="1200" y="2016"/>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4" name="Oval 32"/>
            <p:cNvSpPr>
              <a:spLocks noChangeArrowheads="1"/>
            </p:cNvSpPr>
            <p:nvPr/>
          </p:nvSpPr>
          <p:spPr bwMode="auto">
            <a:xfrm>
              <a:off x="1392" y="211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5" name="Oval 33"/>
            <p:cNvSpPr>
              <a:spLocks noChangeArrowheads="1"/>
            </p:cNvSpPr>
            <p:nvPr/>
          </p:nvSpPr>
          <p:spPr bwMode="auto">
            <a:xfrm>
              <a:off x="1296" y="216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6" name="Oval 34"/>
            <p:cNvSpPr>
              <a:spLocks noChangeArrowheads="1"/>
            </p:cNvSpPr>
            <p:nvPr/>
          </p:nvSpPr>
          <p:spPr bwMode="auto">
            <a:xfrm>
              <a:off x="1344" y="2256"/>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7" name="Oval 35"/>
            <p:cNvSpPr>
              <a:spLocks noChangeArrowheads="1"/>
            </p:cNvSpPr>
            <p:nvPr/>
          </p:nvSpPr>
          <p:spPr bwMode="auto">
            <a:xfrm>
              <a:off x="1296" y="240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8" name="Oval 36"/>
            <p:cNvSpPr>
              <a:spLocks noChangeArrowheads="1"/>
            </p:cNvSpPr>
            <p:nvPr/>
          </p:nvSpPr>
          <p:spPr bwMode="auto">
            <a:xfrm>
              <a:off x="1440" y="254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9" name="Oval 37"/>
            <p:cNvSpPr>
              <a:spLocks noChangeArrowheads="1"/>
            </p:cNvSpPr>
            <p:nvPr/>
          </p:nvSpPr>
          <p:spPr bwMode="auto">
            <a:xfrm>
              <a:off x="1440" y="235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0" name="Oval 38"/>
            <p:cNvSpPr>
              <a:spLocks noChangeArrowheads="1"/>
            </p:cNvSpPr>
            <p:nvPr/>
          </p:nvSpPr>
          <p:spPr bwMode="auto">
            <a:xfrm>
              <a:off x="1488" y="2448"/>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1" name="Oval 39"/>
            <p:cNvSpPr>
              <a:spLocks noChangeArrowheads="1"/>
            </p:cNvSpPr>
            <p:nvPr/>
          </p:nvSpPr>
          <p:spPr bwMode="auto">
            <a:xfrm>
              <a:off x="1536" y="259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2" name="Oval 40"/>
            <p:cNvSpPr>
              <a:spLocks noChangeArrowheads="1"/>
            </p:cNvSpPr>
            <p:nvPr/>
          </p:nvSpPr>
          <p:spPr bwMode="auto">
            <a:xfrm>
              <a:off x="1632" y="254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3" name="Oval 41"/>
            <p:cNvSpPr>
              <a:spLocks noChangeArrowheads="1"/>
            </p:cNvSpPr>
            <p:nvPr/>
          </p:nvSpPr>
          <p:spPr bwMode="auto">
            <a:xfrm>
              <a:off x="1728" y="2688"/>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4" name="Oval 42"/>
            <p:cNvSpPr>
              <a:spLocks noChangeArrowheads="1"/>
            </p:cNvSpPr>
            <p:nvPr/>
          </p:nvSpPr>
          <p:spPr bwMode="auto">
            <a:xfrm>
              <a:off x="1824" y="254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5" name="Oval 43"/>
            <p:cNvSpPr>
              <a:spLocks noChangeArrowheads="1"/>
            </p:cNvSpPr>
            <p:nvPr/>
          </p:nvSpPr>
          <p:spPr bwMode="auto">
            <a:xfrm>
              <a:off x="3408" y="816"/>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6" name="Oval 44"/>
            <p:cNvSpPr>
              <a:spLocks noChangeArrowheads="1"/>
            </p:cNvSpPr>
            <p:nvPr/>
          </p:nvSpPr>
          <p:spPr bwMode="auto">
            <a:xfrm>
              <a:off x="3504" y="816"/>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7" name="Oval 45"/>
            <p:cNvSpPr>
              <a:spLocks noChangeArrowheads="1"/>
            </p:cNvSpPr>
            <p:nvPr/>
          </p:nvSpPr>
          <p:spPr bwMode="auto">
            <a:xfrm>
              <a:off x="3408" y="86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8" name="Oval 46"/>
            <p:cNvSpPr>
              <a:spLocks noChangeArrowheads="1"/>
            </p:cNvSpPr>
            <p:nvPr/>
          </p:nvSpPr>
          <p:spPr bwMode="auto">
            <a:xfrm>
              <a:off x="3648" y="91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9" name="Oval 47"/>
            <p:cNvSpPr>
              <a:spLocks noChangeArrowheads="1"/>
            </p:cNvSpPr>
            <p:nvPr/>
          </p:nvSpPr>
          <p:spPr bwMode="auto">
            <a:xfrm>
              <a:off x="3600" y="96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0" name="Oval 48"/>
            <p:cNvSpPr>
              <a:spLocks noChangeArrowheads="1"/>
            </p:cNvSpPr>
            <p:nvPr/>
          </p:nvSpPr>
          <p:spPr bwMode="auto">
            <a:xfrm>
              <a:off x="3792" y="1008"/>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1" name="Oval 49"/>
            <p:cNvSpPr>
              <a:spLocks noChangeArrowheads="1"/>
            </p:cNvSpPr>
            <p:nvPr/>
          </p:nvSpPr>
          <p:spPr bwMode="auto">
            <a:xfrm>
              <a:off x="3792" y="115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2" name="Oval 50"/>
            <p:cNvSpPr>
              <a:spLocks noChangeArrowheads="1"/>
            </p:cNvSpPr>
            <p:nvPr/>
          </p:nvSpPr>
          <p:spPr bwMode="auto">
            <a:xfrm>
              <a:off x="3936" y="120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3" name="Oval 51"/>
            <p:cNvSpPr>
              <a:spLocks noChangeArrowheads="1"/>
            </p:cNvSpPr>
            <p:nvPr/>
          </p:nvSpPr>
          <p:spPr bwMode="auto">
            <a:xfrm>
              <a:off x="3984" y="134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4" name="Oval 52"/>
            <p:cNvSpPr>
              <a:spLocks noChangeArrowheads="1"/>
            </p:cNvSpPr>
            <p:nvPr/>
          </p:nvSpPr>
          <p:spPr bwMode="auto">
            <a:xfrm>
              <a:off x="4080" y="144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5" name="Oval 53"/>
            <p:cNvSpPr>
              <a:spLocks noChangeArrowheads="1"/>
            </p:cNvSpPr>
            <p:nvPr/>
          </p:nvSpPr>
          <p:spPr bwMode="auto">
            <a:xfrm>
              <a:off x="4080" y="168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6" name="Oval 54"/>
            <p:cNvSpPr>
              <a:spLocks noChangeArrowheads="1"/>
            </p:cNvSpPr>
            <p:nvPr/>
          </p:nvSpPr>
          <p:spPr bwMode="auto">
            <a:xfrm>
              <a:off x="4032" y="206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7" name="Oval 55"/>
            <p:cNvSpPr>
              <a:spLocks noChangeArrowheads="1"/>
            </p:cNvSpPr>
            <p:nvPr/>
          </p:nvSpPr>
          <p:spPr bwMode="auto">
            <a:xfrm>
              <a:off x="4032" y="182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8" name="Oval 56"/>
            <p:cNvSpPr>
              <a:spLocks noChangeArrowheads="1"/>
            </p:cNvSpPr>
            <p:nvPr/>
          </p:nvSpPr>
          <p:spPr bwMode="auto">
            <a:xfrm>
              <a:off x="4032" y="1536"/>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29" name="Oval 57"/>
            <p:cNvSpPr>
              <a:spLocks noChangeArrowheads="1"/>
            </p:cNvSpPr>
            <p:nvPr/>
          </p:nvSpPr>
          <p:spPr bwMode="auto">
            <a:xfrm>
              <a:off x="4080" y="1968"/>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0" name="Oval 58"/>
            <p:cNvSpPr>
              <a:spLocks noChangeArrowheads="1"/>
            </p:cNvSpPr>
            <p:nvPr/>
          </p:nvSpPr>
          <p:spPr bwMode="auto">
            <a:xfrm>
              <a:off x="3984" y="2208"/>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1" name="Oval 59"/>
            <p:cNvSpPr>
              <a:spLocks noChangeArrowheads="1"/>
            </p:cNvSpPr>
            <p:nvPr/>
          </p:nvSpPr>
          <p:spPr bwMode="auto">
            <a:xfrm>
              <a:off x="3888" y="230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2" name="Oval 60"/>
            <p:cNvSpPr>
              <a:spLocks noChangeArrowheads="1"/>
            </p:cNvSpPr>
            <p:nvPr/>
          </p:nvSpPr>
          <p:spPr bwMode="auto">
            <a:xfrm>
              <a:off x="3984" y="2352"/>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3" name="Oval 61"/>
            <p:cNvSpPr>
              <a:spLocks noChangeArrowheads="1"/>
            </p:cNvSpPr>
            <p:nvPr/>
          </p:nvSpPr>
          <p:spPr bwMode="auto">
            <a:xfrm>
              <a:off x="3792" y="2448"/>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4" name="Oval 62"/>
            <p:cNvSpPr>
              <a:spLocks noChangeArrowheads="1"/>
            </p:cNvSpPr>
            <p:nvPr/>
          </p:nvSpPr>
          <p:spPr bwMode="auto">
            <a:xfrm>
              <a:off x="3744" y="2496"/>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5" name="Oval 63"/>
            <p:cNvSpPr>
              <a:spLocks noChangeArrowheads="1"/>
            </p:cNvSpPr>
            <p:nvPr/>
          </p:nvSpPr>
          <p:spPr bwMode="auto">
            <a:xfrm>
              <a:off x="3504" y="2640"/>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6" name="Oval 64"/>
            <p:cNvSpPr>
              <a:spLocks noChangeArrowheads="1"/>
            </p:cNvSpPr>
            <p:nvPr/>
          </p:nvSpPr>
          <p:spPr bwMode="auto">
            <a:xfrm>
              <a:off x="3504" y="2544"/>
              <a:ext cx="45" cy="45"/>
            </a:xfrm>
            <a:prstGeom prst="ellipse">
              <a:avLst/>
            </a:prstGeom>
            <a:solidFill>
              <a:srgbClr val="000000"/>
            </a:soli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7" name="Oval 65"/>
            <p:cNvSpPr>
              <a:spLocks noChangeArrowheads="1"/>
            </p:cNvSpPr>
            <p:nvPr/>
          </p:nvSpPr>
          <p:spPr bwMode="auto">
            <a:xfrm>
              <a:off x="2112" y="1440"/>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8" name="Oval 66"/>
            <p:cNvSpPr>
              <a:spLocks noChangeArrowheads="1"/>
            </p:cNvSpPr>
            <p:nvPr/>
          </p:nvSpPr>
          <p:spPr bwMode="auto">
            <a:xfrm>
              <a:off x="2160" y="1344"/>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39" name="Oval 67"/>
            <p:cNvSpPr>
              <a:spLocks noChangeArrowheads="1"/>
            </p:cNvSpPr>
            <p:nvPr/>
          </p:nvSpPr>
          <p:spPr bwMode="auto">
            <a:xfrm>
              <a:off x="1968" y="1536"/>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0" name="Oval 68"/>
            <p:cNvSpPr>
              <a:spLocks noChangeArrowheads="1"/>
            </p:cNvSpPr>
            <p:nvPr/>
          </p:nvSpPr>
          <p:spPr bwMode="auto">
            <a:xfrm>
              <a:off x="2016" y="1488"/>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1" name="Oval 69"/>
            <p:cNvSpPr>
              <a:spLocks noChangeArrowheads="1"/>
            </p:cNvSpPr>
            <p:nvPr/>
          </p:nvSpPr>
          <p:spPr bwMode="auto">
            <a:xfrm>
              <a:off x="1920" y="1680"/>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2" name="Oval 70"/>
            <p:cNvSpPr>
              <a:spLocks noChangeArrowheads="1"/>
            </p:cNvSpPr>
            <p:nvPr/>
          </p:nvSpPr>
          <p:spPr bwMode="auto">
            <a:xfrm>
              <a:off x="1824" y="1728"/>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3" name="Oval 71"/>
            <p:cNvSpPr>
              <a:spLocks noChangeArrowheads="1"/>
            </p:cNvSpPr>
            <p:nvPr/>
          </p:nvSpPr>
          <p:spPr bwMode="auto">
            <a:xfrm>
              <a:off x="1872" y="1872"/>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4" name="Oval 72"/>
            <p:cNvSpPr>
              <a:spLocks noChangeArrowheads="1"/>
            </p:cNvSpPr>
            <p:nvPr/>
          </p:nvSpPr>
          <p:spPr bwMode="auto">
            <a:xfrm>
              <a:off x="1872" y="1968"/>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5" name="Oval 73"/>
            <p:cNvSpPr>
              <a:spLocks noChangeArrowheads="1"/>
            </p:cNvSpPr>
            <p:nvPr/>
          </p:nvSpPr>
          <p:spPr bwMode="auto">
            <a:xfrm>
              <a:off x="1968" y="2112"/>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6" name="Oval 74"/>
            <p:cNvSpPr>
              <a:spLocks noChangeArrowheads="1"/>
            </p:cNvSpPr>
            <p:nvPr/>
          </p:nvSpPr>
          <p:spPr bwMode="auto">
            <a:xfrm>
              <a:off x="1872" y="1584"/>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7" name="Oval 75"/>
            <p:cNvSpPr>
              <a:spLocks noChangeArrowheads="1"/>
            </p:cNvSpPr>
            <p:nvPr/>
          </p:nvSpPr>
          <p:spPr bwMode="auto">
            <a:xfrm>
              <a:off x="1872" y="2112"/>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8" name="Oval 76"/>
            <p:cNvSpPr>
              <a:spLocks noChangeArrowheads="1"/>
            </p:cNvSpPr>
            <p:nvPr/>
          </p:nvSpPr>
          <p:spPr bwMode="auto">
            <a:xfrm>
              <a:off x="2016" y="2208"/>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49" name="Oval 77"/>
            <p:cNvSpPr>
              <a:spLocks noChangeArrowheads="1"/>
            </p:cNvSpPr>
            <p:nvPr/>
          </p:nvSpPr>
          <p:spPr bwMode="auto">
            <a:xfrm>
              <a:off x="2112" y="2256"/>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0" name="Oval 78"/>
            <p:cNvSpPr>
              <a:spLocks noChangeArrowheads="1"/>
            </p:cNvSpPr>
            <p:nvPr/>
          </p:nvSpPr>
          <p:spPr bwMode="auto">
            <a:xfrm>
              <a:off x="2256" y="2256"/>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1" name="Oval 79"/>
            <p:cNvSpPr>
              <a:spLocks noChangeArrowheads="1"/>
            </p:cNvSpPr>
            <p:nvPr/>
          </p:nvSpPr>
          <p:spPr bwMode="auto">
            <a:xfrm>
              <a:off x="3168" y="1440"/>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2" name="Oval 80"/>
            <p:cNvSpPr>
              <a:spLocks noChangeArrowheads="1"/>
            </p:cNvSpPr>
            <p:nvPr/>
          </p:nvSpPr>
          <p:spPr bwMode="auto">
            <a:xfrm>
              <a:off x="3408" y="1440"/>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3" name="Oval 81"/>
            <p:cNvSpPr>
              <a:spLocks noChangeArrowheads="1"/>
            </p:cNvSpPr>
            <p:nvPr/>
          </p:nvSpPr>
          <p:spPr bwMode="auto">
            <a:xfrm>
              <a:off x="3456" y="1584"/>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4" name="Oval 82"/>
            <p:cNvSpPr>
              <a:spLocks noChangeArrowheads="1"/>
            </p:cNvSpPr>
            <p:nvPr/>
          </p:nvSpPr>
          <p:spPr bwMode="auto">
            <a:xfrm>
              <a:off x="3504" y="1872"/>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5" name="Oval 83"/>
            <p:cNvSpPr>
              <a:spLocks noChangeArrowheads="1"/>
            </p:cNvSpPr>
            <p:nvPr/>
          </p:nvSpPr>
          <p:spPr bwMode="auto">
            <a:xfrm>
              <a:off x="3456" y="2064"/>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6" name="Oval 84"/>
            <p:cNvSpPr>
              <a:spLocks noChangeArrowheads="1"/>
            </p:cNvSpPr>
            <p:nvPr/>
          </p:nvSpPr>
          <p:spPr bwMode="auto">
            <a:xfrm>
              <a:off x="3312" y="2160"/>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7" name="Oval 85"/>
            <p:cNvSpPr>
              <a:spLocks noChangeArrowheads="1"/>
            </p:cNvSpPr>
            <p:nvPr/>
          </p:nvSpPr>
          <p:spPr bwMode="auto">
            <a:xfrm>
              <a:off x="3120" y="2208"/>
              <a:ext cx="45" cy="45"/>
            </a:xfrm>
            <a:prstGeom prst="ellipse">
              <a:avLst/>
            </a:prstGeom>
            <a:solidFill>
              <a:srgbClr val="339966"/>
            </a:solidFill>
            <a:ln w="9525">
              <a:solidFill>
                <a:srgbClr val="339966"/>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58" name="Freeform 86"/>
            <p:cNvSpPr>
              <a:spLocks/>
            </p:cNvSpPr>
            <p:nvPr/>
          </p:nvSpPr>
          <p:spPr bwMode="auto">
            <a:xfrm>
              <a:off x="4288" y="1296"/>
              <a:ext cx="65" cy="327"/>
            </a:xfrm>
            <a:custGeom>
              <a:avLst/>
              <a:gdLst>
                <a:gd name="T0" fmla="*/ 0 w 65"/>
                <a:gd name="T1" fmla="*/ 0 h 327"/>
                <a:gd name="T2" fmla="*/ 32 w 65"/>
                <a:gd name="T3" fmla="*/ 126 h 327"/>
                <a:gd name="T4" fmla="*/ 65 w 65"/>
                <a:gd name="T5" fmla="*/ 327 h 327"/>
                <a:gd name="T6" fmla="*/ 0 60000 65536"/>
                <a:gd name="T7" fmla="*/ 0 60000 65536"/>
                <a:gd name="T8" fmla="*/ 0 60000 65536"/>
                <a:gd name="T9" fmla="*/ 0 w 65"/>
                <a:gd name="T10" fmla="*/ 0 h 327"/>
                <a:gd name="T11" fmla="*/ 65 w 65"/>
                <a:gd name="T12" fmla="*/ 327 h 327"/>
              </a:gdLst>
              <a:ahLst/>
              <a:cxnLst>
                <a:cxn ang="T6">
                  <a:pos x="T0" y="T1"/>
                </a:cxn>
                <a:cxn ang="T7">
                  <a:pos x="T2" y="T3"/>
                </a:cxn>
                <a:cxn ang="T8">
                  <a:pos x="T4" y="T5"/>
                </a:cxn>
              </a:cxnLst>
              <a:rect l="T9" t="T10" r="T11" b="T12"/>
              <a:pathLst>
                <a:path w="65" h="327">
                  <a:moveTo>
                    <a:pt x="0" y="0"/>
                  </a:moveTo>
                  <a:lnTo>
                    <a:pt x="32" y="126"/>
                  </a:lnTo>
                  <a:lnTo>
                    <a:pt x="65" y="327"/>
                  </a:lnTo>
                </a:path>
              </a:pathLst>
            </a:custGeom>
            <a:noFill/>
            <a:ln w="190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59" name="Freeform 87"/>
            <p:cNvSpPr>
              <a:spLocks/>
            </p:cNvSpPr>
            <p:nvPr/>
          </p:nvSpPr>
          <p:spPr bwMode="auto">
            <a:xfrm>
              <a:off x="2472" y="744"/>
              <a:ext cx="72" cy="264"/>
            </a:xfrm>
            <a:custGeom>
              <a:avLst/>
              <a:gdLst>
                <a:gd name="T0" fmla="*/ 0 w 72"/>
                <a:gd name="T1" fmla="*/ 0 h 264"/>
                <a:gd name="T2" fmla="*/ 72 w 72"/>
                <a:gd name="T3" fmla="*/ 264 h 264"/>
                <a:gd name="T4" fmla="*/ 0 60000 65536"/>
                <a:gd name="T5" fmla="*/ 0 60000 65536"/>
                <a:gd name="T6" fmla="*/ 0 w 72"/>
                <a:gd name="T7" fmla="*/ 0 h 264"/>
                <a:gd name="T8" fmla="*/ 72 w 72"/>
                <a:gd name="T9" fmla="*/ 264 h 264"/>
              </a:gdLst>
              <a:ahLst/>
              <a:cxnLst>
                <a:cxn ang="T4">
                  <a:pos x="T0" y="T1"/>
                </a:cxn>
                <a:cxn ang="T5">
                  <a:pos x="T2" y="T3"/>
                </a:cxn>
              </a:cxnLst>
              <a:rect l="T6" t="T7" r="T8" b="T9"/>
              <a:pathLst>
                <a:path w="72" h="264">
                  <a:moveTo>
                    <a:pt x="0" y="0"/>
                  </a:moveTo>
                  <a:lnTo>
                    <a:pt x="72" y="264"/>
                  </a:ln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60" name="Freeform 88"/>
            <p:cNvSpPr>
              <a:spLocks/>
            </p:cNvSpPr>
            <p:nvPr/>
          </p:nvSpPr>
          <p:spPr bwMode="auto">
            <a:xfrm>
              <a:off x="2540" y="2556"/>
              <a:ext cx="44" cy="288"/>
            </a:xfrm>
            <a:custGeom>
              <a:avLst/>
              <a:gdLst>
                <a:gd name="T0" fmla="*/ 44 w 44"/>
                <a:gd name="T1" fmla="*/ 0 h 288"/>
                <a:gd name="T2" fmla="*/ 0 w 44"/>
                <a:gd name="T3" fmla="*/ 288 h 288"/>
                <a:gd name="T4" fmla="*/ 0 60000 65536"/>
                <a:gd name="T5" fmla="*/ 0 60000 65536"/>
                <a:gd name="T6" fmla="*/ 0 w 44"/>
                <a:gd name="T7" fmla="*/ 0 h 288"/>
                <a:gd name="T8" fmla="*/ 44 w 44"/>
                <a:gd name="T9" fmla="*/ 288 h 288"/>
              </a:gdLst>
              <a:ahLst/>
              <a:cxnLst>
                <a:cxn ang="T4">
                  <a:pos x="T0" y="T1"/>
                </a:cxn>
                <a:cxn ang="T5">
                  <a:pos x="T2" y="T3"/>
                </a:cxn>
              </a:cxnLst>
              <a:rect l="T6" t="T7" r="T8" b="T9"/>
              <a:pathLst>
                <a:path w="44" h="288">
                  <a:moveTo>
                    <a:pt x="44" y="0"/>
                  </a:moveTo>
                  <a:lnTo>
                    <a:pt x="0" y="288"/>
                  </a:ln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61" name="Freeform 89"/>
            <p:cNvSpPr>
              <a:spLocks/>
            </p:cNvSpPr>
            <p:nvPr/>
          </p:nvSpPr>
          <p:spPr bwMode="auto">
            <a:xfrm>
              <a:off x="1009" y="1392"/>
              <a:ext cx="56" cy="327"/>
            </a:xfrm>
            <a:custGeom>
              <a:avLst/>
              <a:gdLst>
                <a:gd name="T0" fmla="*/ 56 w 56"/>
                <a:gd name="T1" fmla="*/ 0 h 327"/>
                <a:gd name="T2" fmla="*/ 17 w 56"/>
                <a:gd name="T3" fmla="*/ 168 h 327"/>
                <a:gd name="T4" fmla="*/ 0 w 56"/>
                <a:gd name="T5" fmla="*/ 327 h 327"/>
                <a:gd name="T6" fmla="*/ 0 60000 65536"/>
                <a:gd name="T7" fmla="*/ 0 60000 65536"/>
                <a:gd name="T8" fmla="*/ 0 60000 65536"/>
                <a:gd name="T9" fmla="*/ 0 w 56"/>
                <a:gd name="T10" fmla="*/ 0 h 327"/>
                <a:gd name="T11" fmla="*/ 56 w 56"/>
                <a:gd name="T12" fmla="*/ 327 h 327"/>
              </a:gdLst>
              <a:ahLst/>
              <a:cxnLst>
                <a:cxn ang="T6">
                  <a:pos x="T0" y="T1"/>
                </a:cxn>
                <a:cxn ang="T7">
                  <a:pos x="T2" y="T3"/>
                </a:cxn>
                <a:cxn ang="T8">
                  <a:pos x="T4" y="T5"/>
                </a:cxn>
              </a:cxnLst>
              <a:rect l="T9" t="T10" r="T11" b="T12"/>
              <a:pathLst>
                <a:path w="56" h="327">
                  <a:moveTo>
                    <a:pt x="56" y="0"/>
                  </a:moveTo>
                  <a:lnTo>
                    <a:pt x="17" y="168"/>
                  </a:lnTo>
                  <a:lnTo>
                    <a:pt x="0" y="327"/>
                  </a:lnTo>
                </a:path>
              </a:pathLst>
            </a:custGeom>
            <a:noFill/>
            <a:ln w="190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62" name="Freeform 90"/>
            <p:cNvSpPr>
              <a:spLocks/>
            </p:cNvSpPr>
            <p:nvPr/>
          </p:nvSpPr>
          <p:spPr bwMode="auto">
            <a:xfrm>
              <a:off x="2814" y="780"/>
              <a:ext cx="78" cy="324"/>
            </a:xfrm>
            <a:custGeom>
              <a:avLst/>
              <a:gdLst>
                <a:gd name="T0" fmla="*/ 78 w 78"/>
                <a:gd name="T1" fmla="*/ 0 h 324"/>
                <a:gd name="T2" fmla="*/ 0 w 78"/>
                <a:gd name="T3" fmla="*/ 324 h 324"/>
                <a:gd name="T4" fmla="*/ 0 60000 65536"/>
                <a:gd name="T5" fmla="*/ 0 60000 65536"/>
                <a:gd name="T6" fmla="*/ 0 w 78"/>
                <a:gd name="T7" fmla="*/ 0 h 324"/>
                <a:gd name="T8" fmla="*/ 78 w 78"/>
                <a:gd name="T9" fmla="*/ 324 h 324"/>
              </a:gdLst>
              <a:ahLst/>
              <a:cxnLst>
                <a:cxn ang="T4">
                  <a:pos x="T0" y="T1"/>
                </a:cxn>
                <a:cxn ang="T5">
                  <a:pos x="T2" y="T3"/>
                </a:cxn>
              </a:cxnLst>
              <a:rect l="T6" t="T7" r="T8" b="T9"/>
              <a:pathLst>
                <a:path w="78" h="324">
                  <a:moveTo>
                    <a:pt x="78" y="0"/>
                  </a:moveTo>
                  <a:lnTo>
                    <a:pt x="0" y="324"/>
                  </a:ln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63" name="Freeform 91"/>
            <p:cNvSpPr>
              <a:spLocks/>
            </p:cNvSpPr>
            <p:nvPr/>
          </p:nvSpPr>
          <p:spPr bwMode="auto">
            <a:xfrm flipH="1">
              <a:off x="1584" y="1389"/>
              <a:ext cx="75" cy="312"/>
            </a:xfrm>
            <a:custGeom>
              <a:avLst/>
              <a:gdLst>
                <a:gd name="T0" fmla="*/ 0 w 75"/>
                <a:gd name="T1" fmla="*/ 0 h 312"/>
                <a:gd name="T2" fmla="*/ 54 w 75"/>
                <a:gd name="T3" fmla="*/ 168 h 312"/>
                <a:gd name="T4" fmla="*/ 75 w 75"/>
                <a:gd name="T5" fmla="*/ 312 h 312"/>
                <a:gd name="T6" fmla="*/ 0 60000 65536"/>
                <a:gd name="T7" fmla="*/ 0 60000 65536"/>
                <a:gd name="T8" fmla="*/ 0 60000 65536"/>
                <a:gd name="T9" fmla="*/ 0 w 75"/>
                <a:gd name="T10" fmla="*/ 0 h 312"/>
                <a:gd name="T11" fmla="*/ 75 w 75"/>
                <a:gd name="T12" fmla="*/ 312 h 312"/>
              </a:gdLst>
              <a:ahLst/>
              <a:cxnLst>
                <a:cxn ang="T6">
                  <a:pos x="T0" y="T1"/>
                </a:cxn>
                <a:cxn ang="T7">
                  <a:pos x="T2" y="T3"/>
                </a:cxn>
                <a:cxn ang="T8">
                  <a:pos x="T4" y="T5"/>
                </a:cxn>
              </a:cxnLst>
              <a:rect l="T9" t="T10" r="T11" b="T12"/>
              <a:pathLst>
                <a:path w="75" h="312">
                  <a:moveTo>
                    <a:pt x="0" y="0"/>
                  </a:moveTo>
                  <a:lnTo>
                    <a:pt x="54" y="168"/>
                  </a:lnTo>
                  <a:lnTo>
                    <a:pt x="75" y="312"/>
                  </a:lnTo>
                </a:path>
              </a:pathLst>
            </a:custGeom>
            <a:noFill/>
            <a:ln w="190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64" name="Freeform 92"/>
            <p:cNvSpPr>
              <a:spLocks/>
            </p:cNvSpPr>
            <p:nvPr/>
          </p:nvSpPr>
          <p:spPr bwMode="auto">
            <a:xfrm>
              <a:off x="3732" y="1460"/>
              <a:ext cx="64" cy="340"/>
            </a:xfrm>
            <a:custGeom>
              <a:avLst/>
              <a:gdLst>
                <a:gd name="T0" fmla="*/ 0 w 64"/>
                <a:gd name="T1" fmla="*/ 0 h 340"/>
                <a:gd name="T2" fmla="*/ 48 w 64"/>
                <a:gd name="T3" fmla="*/ 204 h 340"/>
                <a:gd name="T4" fmla="*/ 64 w 64"/>
                <a:gd name="T5" fmla="*/ 340 h 340"/>
                <a:gd name="T6" fmla="*/ 0 60000 65536"/>
                <a:gd name="T7" fmla="*/ 0 60000 65536"/>
                <a:gd name="T8" fmla="*/ 0 60000 65536"/>
                <a:gd name="T9" fmla="*/ 0 w 64"/>
                <a:gd name="T10" fmla="*/ 0 h 340"/>
                <a:gd name="T11" fmla="*/ 64 w 64"/>
                <a:gd name="T12" fmla="*/ 340 h 340"/>
              </a:gdLst>
              <a:ahLst/>
              <a:cxnLst>
                <a:cxn ang="T6">
                  <a:pos x="T0" y="T1"/>
                </a:cxn>
                <a:cxn ang="T7">
                  <a:pos x="T2" y="T3"/>
                </a:cxn>
                <a:cxn ang="T8">
                  <a:pos x="T4" y="T5"/>
                </a:cxn>
              </a:cxnLst>
              <a:rect l="T9" t="T10" r="T11" b="T12"/>
              <a:pathLst>
                <a:path w="64" h="340">
                  <a:moveTo>
                    <a:pt x="0" y="0"/>
                  </a:moveTo>
                  <a:lnTo>
                    <a:pt x="48" y="204"/>
                  </a:lnTo>
                  <a:lnTo>
                    <a:pt x="64" y="340"/>
                  </a:lnTo>
                </a:path>
              </a:pathLst>
            </a:custGeom>
            <a:noFill/>
            <a:ln w="190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65" name="Freeform 93"/>
            <p:cNvSpPr>
              <a:spLocks/>
            </p:cNvSpPr>
            <p:nvPr/>
          </p:nvSpPr>
          <p:spPr bwMode="auto">
            <a:xfrm>
              <a:off x="2784" y="2544"/>
              <a:ext cx="48" cy="288"/>
            </a:xfrm>
            <a:custGeom>
              <a:avLst/>
              <a:gdLst>
                <a:gd name="T0" fmla="*/ 0 w 48"/>
                <a:gd name="T1" fmla="*/ 0 h 288"/>
                <a:gd name="T2" fmla="*/ 48 w 48"/>
                <a:gd name="T3" fmla="*/ 288 h 288"/>
                <a:gd name="T4" fmla="*/ 0 60000 65536"/>
                <a:gd name="T5" fmla="*/ 0 60000 65536"/>
                <a:gd name="T6" fmla="*/ 0 w 48"/>
                <a:gd name="T7" fmla="*/ 0 h 288"/>
                <a:gd name="T8" fmla="*/ 48 w 48"/>
                <a:gd name="T9" fmla="*/ 288 h 288"/>
              </a:gdLst>
              <a:ahLst/>
              <a:cxnLst>
                <a:cxn ang="T4">
                  <a:pos x="T0" y="T1"/>
                </a:cxn>
                <a:cxn ang="T5">
                  <a:pos x="T2" y="T3"/>
                </a:cxn>
              </a:cxnLst>
              <a:rect l="T6" t="T7" r="T8" b="T9"/>
              <a:pathLst>
                <a:path w="48" h="288">
                  <a:moveTo>
                    <a:pt x="0" y="0"/>
                  </a:moveTo>
                  <a:lnTo>
                    <a:pt x="48" y="288"/>
                  </a:ln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66" name="Line 94"/>
            <p:cNvSpPr>
              <a:spLocks noChangeShapeType="1"/>
            </p:cNvSpPr>
            <p:nvPr/>
          </p:nvSpPr>
          <p:spPr bwMode="auto">
            <a:xfrm flipH="1">
              <a:off x="2400" y="816"/>
              <a:ext cx="528" cy="2208"/>
            </a:xfrm>
            <a:prstGeom prst="line">
              <a:avLst/>
            </a:prstGeom>
            <a:noFill/>
            <a:ln w="57150">
              <a:solidFill>
                <a:srgbClr val="FF7C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67" name="Oval 95"/>
            <p:cNvSpPr>
              <a:spLocks noChangeArrowheads="1"/>
            </p:cNvSpPr>
            <p:nvPr/>
          </p:nvSpPr>
          <p:spPr bwMode="auto">
            <a:xfrm>
              <a:off x="2304" y="1344"/>
              <a:ext cx="720" cy="86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68" name="Text Box 96"/>
            <p:cNvSpPr txBox="1">
              <a:spLocks noChangeArrowheads="1"/>
            </p:cNvSpPr>
            <p:nvPr/>
          </p:nvSpPr>
          <p:spPr bwMode="auto">
            <a:xfrm>
              <a:off x="2402" y="1689"/>
              <a:ext cx="55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FF66FF"/>
                  </a:solidFill>
                </a:rPr>
                <a:t>Earth</a:t>
              </a:r>
              <a:endParaRPr lang="en-US" altLang="zh-CN" sz="2400">
                <a:solidFill>
                  <a:schemeClr val="accent2"/>
                </a:solidFill>
              </a:endParaRPr>
            </a:p>
          </p:txBody>
        </p:sp>
        <p:sp>
          <p:nvSpPr>
            <p:cNvPr id="7269" name="Text Box 97"/>
            <p:cNvSpPr txBox="1">
              <a:spLocks noChangeArrowheads="1"/>
            </p:cNvSpPr>
            <p:nvPr/>
          </p:nvSpPr>
          <p:spPr bwMode="auto">
            <a:xfrm>
              <a:off x="2568" y="1402"/>
              <a:ext cx="20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FF0000"/>
                  </a:solidFill>
                </a:rPr>
                <a:t>S</a:t>
              </a:r>
              <a:endParaRPr lang="en-US" altLang="zh-CN" sz="2400" b="0">
                <a:solidFill>
                  <a:schemeClr val="accent2"/>
                </a:solidFill>
              </a:endParaRPr>
            </a:p>
          </p:txBody>
        </p:sp>
        <p:sp>
          <p:nvSpPr>
            <p:cNvPr id="7270" name="Text Box 98"/>
            <p:cNvSpPr txBox="1">
              <a:spLocks noChangeArrowheads="1"/>
            </p:cNvSpPr>
            <p:nvPr/>
          </p:nvSpPr>
          <p:spPr bwMode="auto">
            <a:xfrm>
              <a:off x="2554" y="1977"/>
              <a:ext cx="23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FF0000"/>
                  </a:solidFill>
                </a:rPr>
                <a:t>N</a:t>
              </a:r>
              <a:endParaRPr lang="en-US" altLang="zh-CN" sz="2400" b="0">
                <a:solidFill>
                  <a:schemeClr val="accent2"/>
                </a:solidFill>
              </a:endParaRPr>
            </a:p>
          </p:txBody>
        </p:sp>
      </p:grpSp>
      <p:sp>
        <p:nvSpPr>
          <p:cNvPr id="7171" name="Text Box 99"/>
          <p:cNvSpPr txBox="1">
            <a:spLocks noChangeArrowheads="1"/>
          </p:cNvSpPr>
          <p:nvPr/>
        </p:nvSpPr>
        <p:spPr bwMode="auto">
          <a:xfrm>
            <a:off x="1447800" y="5943600"/>
            <a:ext cx="618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zh-CN" sz="2400" dirty="0">
                <a:solidFill>
                  <a:schemeClr val="accent2"/>
                </a:solidFill>
              </a:rPr>
              <a:t>地磁场内的范艾仑辐射带</a:t>
            </a:r>
            <a:r>
              <a:rPr lang="zh-CN" altLang="en-US" sz="2400" dirty="0">
                <a:solidFill>
                  <a:schemeClr val="accent2"/>
                </a:solidFill>
              </a:rPr>
              <a:t>（</a:t>
            </a:r>
            <a:r>
              <a:rPr lang="en-US" altLang="zh-CN" sz="2400" dirty="0">
                <a:solidFill>
                  <a:schemeClr val="accent2"/>
                </a:solidFill>
              </a:rPr>
              <a:t>Van Allen belts</a:t>
            </a:r>
            <a:r>
              <a:rPr lang="zh-CN" altLang="en-US" sz="2400" dirty="0">
                <a:solidFill>
                  <a:schemeClr val="accent2"/>
                </a:solidFill>
              </a:rPr>
              <a:t>）</a:t>
            </a:r>
          </a:p>
        </p:txBody>
      </p:sp>
      <p:sp>
        <p:nvSpPr>
          <p:cNvPr id="7172" name="Text Box 100"/>
          <p:cNvSpPr txBox="1">
            <a:spLocks noChangeArrowheads="1"/>
          </p:cNvSpPr>
          <p:nvPr/>
        </p:nvSpPr>
        <p:spPr bwMode="auto">
          <a:xfrm>
            <a:off x="3200400" y="228600"/>
            <a:ext cx="1657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tx2"/>
                </a:solidFill>
              </a:rPr>
              <a:t>Magnetic</a:t>
            </a:r>
          </a:p>
          <a:p>
            <a:pPr algn="ctr" eaLnBrk="1" hangingPunct="1">
              <a:spcBef>
                <a:spcPct val="0"/>
              </a:spcBef>
              <a:buFontTx/>
              <a:buNone/>
            </a:pPr>
            <a:r>
              <a:rPr lang="en-US" altLang="zh-CN" sz="2400">
                <a:solidFill>
                  <a:schemeClr val="tx2"/>
                </a:solidFill>
              </a:rPr>
              <a:t> South Pole</a:t>
            </a:r>
            <a:endParaRPr lang="en-US" altLang="zh-CN" sz="2400">
              <a:solidFill>
                <a:schemeClr val="accent2"/>
              </a:solidFill>
            </a:endParaRPr>
          </a:p>
        </p:txBody>
      </p:sp>
      <p:sp>
        <p:nvSpPr>
          <p:cNvPr id="7173" name="Text Box 101"/>
          <p:cNvSpPr txBox="1">
            <a:spLocks noChangeArrowheads="1"/>
          </p:cNvSpPr>
          <p:nvPr/>
        </p:nvSpPr>
        <p:spPr bwMode="auto">
          <a:xfrm>
            <a:off x="2286000" y="4892675"/>
            <a:ext cx="1706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tx2"/>
                </a:solidFill>
              </a:rPr>
              <a:t>Geographic</a:t>
            </a:r>
            <a:endParaRPr lang="en-US" altLang="zh-CN" sz="2400">
              <a:solidFill>
                <a:schemeClr val="accent2"/>
              </a:solidFill>
            </a:endParaRPr>
          </a:p>
          <a:p>
            <a:pPr algn="ctr" eaLnBrk="1" hangingPunct="1">
              <a:spcBef>
                <a:spcPct val="0"/>
              </a:spcBef>
              <a:buFontTx/>
              <a:buNone/>
            </a:pPr>
            <a:r>
              <a:rPr lang="en-US" altLang="zh-CN" sz="2400">
                <a:solidFill>
                  <a:schemeClr val="accent2"/>
                </a:solidFill>
              </a:rPr>
              <a:t> </a:t>
            </a:r>
            <a:r>
              <a:rPr lang="en-US" altLang="zh-CN" sz="2400">
                <a:solidFill>
                  <a:schemeClr val="tx2"/>
                </a:solidFill>
              </a:rPr>
              <a:t>South Pole</a:t>
            </a:r>
            <a:endParaRPr lang="en-US" altLang="zh-CN" sz="2400">
              <a:solidFill>
                <a:schemeClr val="accent2"/>
              </a:solidFill>
            </a:endParaRPr>
          </a:p>
        </p:txBody>
      </p:sp>
      <p:sp>
        <p:nvSpPr>
          <p:cNvPr id="7174" name="Text Box 102"/>
          <p:cNvSpPr txBox="1">
            <a:spLocks noChangeArrowheads="1"/>
          </p:cNvSpPr>
          <p:nvPr/>
        </p:nvSpPr>
        <p:spPr bwMode="auto">
          <a:xfrm>
            <a:off x="5029200" y="5181600"/>
            <a:ext cx="356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a:solidFill>
                  <a:schemeClr val="tx2"/>
                </a:solidFill>
              </a:rPr>
              <a:t>地理轴和地磁轴夹角</a:t>
            </a:r>
            <a:r>
              <a:rPr lang="en-US" altLang="zh-CN" sz="2400">
                <a:solidFill>
                  <a:schemeClr val="tx2"/>
                </a:solidFill>
              </a:rPr>
              <a:t>11°</a:t>
            </a:r>
            <a:endParaRPr lang="en-US" altLang="zh-CN" sz="2400">
              <a:solidFill>
                <a:schemeClr val="accent2"/>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极光"/>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1488"/>
            <a:ext cx="91440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txBox="1">
            <a:spLocks noChangeArrowheads="1"/>
          </p:cNvSpPr>
          <p:nvPr/>
        </p:nvSpPr>
        <p:spPr bwMode="auto">
          <a:xfrm>
            <a:off x="1958975" y="533400"/>
            <a:ext cx="5184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3600" dirty="0">
                <a:solidFill>
                  <a:srgbClr val="3333FF"/>
                </a:solidFill>
              </a:rPr>
              <a:t>北 极 光  </a:t>
            </a:r>
            <a:r>
              <a:rPr lang="en-US" altLang="zh-CN" sz="3600" dirty="0">
                <a:solidFill>
                  <a:srgbClr val="3333FF"/>
                </a:solidFill>
              </a:rPr>
              <a:t>Aurora Borealis</a:t>
            </a:r>
            <a:endParaRPr lang="en-US" altLang="zh-CN" sz="3600" dirty="0"/>
          </a:p>
        </p:txBody>
      </p:sp>
      <p:sp>
        <p:nvSpPr>
          <p:cNvPr id="2" name="矩形 1"/>
          <p:cNvSpPr/>
          <p:nvPr/>
        </p:nvSpPr>
        <p:spPr>
          <a:xfrm>
            <a:off x="3923928" y="1229851"/>
            <a:ext cx="4572000" cy="830997"/>
          </a:xfrm>
          <a:prstGeom prst="rect">
            <a:avLst/>
          </a:prstGeom>
        </p:spPr>
        <p:txBody>
          <a:bodyPr>
            <a:spAutoFit/>
          </a:bodyPr>
          <a:lstStyle/>
          <a:p>
            <a:r>
              <a:rPr lang="zh-CN" altLang="en-US" b="0" dirty="0"/>
              <a:t>红橙黄绿蓝 　五彩的欧若拉</a:t>
            </a:r>
          </a:p>
          <a:p>
            <a:r>
              <a:rPr lang="zh-CN" altLang="en-US" b="0" dirty="0"/>
              <a:t>爱就在心中 　相信就会存在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10（北极光）"/>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6213"/>
            <a:ext cx="6858000"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6"/>
          <p:cNvSpPr txBox="1">
            <a:spLocks noChangeArrowheads="1"/>
          </p:cNvSpPr>
          <p:nvPr/>
        </p:nvSpPr>
        <p:spPr bwMode="auto">
          <a:xfrm>
            <a:off x="214313" y="571500"/>
            <a:ext cx="8480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能否利用磁场对带电粒子的作用力来增加粒子的动能</a:t>
            </a:r>
          </a:p>
        </p:txBody>
      </p:sp>
      <p:pic>
        <p:nvPicPr>
          <p:cNvPr id="3" name="图片 2">
            <a:extLst>
              <a:ext uri="{FF2B5EF4-FFF2-40B4-BE49-F238E27FC236}">
                <a16:creationId xmlns:a16="http://schemas.microsoft.com/office/drawing/2014/main" id="{3D74363B-F1C4-E47D-A823-5FA7D1B2F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85" y="1412776"/>
            <a:ext cx="7762830" cy="4608512"/>
          </a:xfrm>
          <a:prstGeom prst="rect">
            <a:avLst/>
          </a:prstGeom>
        </p:spPr>
      </p:pic>
    </p:spTree>
  </p:cSld>
  <p:clrMapOvr>
    <a:masterClrMapping/>
  </p:clrMapOvr>
</p:sld>
</file>

<file path=ppt/theme/theme1.xml><?xml version="1.0" encoding="utf-8"?>
<a:theme xmlns:a="http://schemas.openxmlformats.org/drawingml/2006/main" name="空演示文稿">
  <a:themeElements>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Office\Templates\空演示文稿.pot</Template>
  <TotalTime>6680</TotalTime>
  <Words>1896</Words>
  <Application>Microsoft Macintosh PowerPoint</Application>
  <PresentationFormat>全屏显示(4:3)</PresentationFormat>
  <Paragraphs>414</Paragraphs>
  <Slides>34</Slides>
  <Notes>12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3" baseType="lpstr">
      <vt:lpstr>黑体</vt:lpstr>
      <vt:lpstr>宋体</vt:lpstr>
      <vt:lpstr>Cambria Math</vt:lpstr>
      <vt:lpstr>Symbol</vt:lpstr>
      <vt:lpstr>Times New Roman</vt:lpstr>
      <vt:lpstr>Wingdings</vt:lpstr>
      <vt:lpstr>空演示文稿</vt:lpstr>
      <vt:lpstr>公式</vt:lpstr>
      <vt:lpstr>Equation</vt:lpstr>
      <vt:lpstr>PowerPoint 演示文稿</vt:lpstr>
      <vt:lpstr>螺线</vt:lpstr>
      <vt:lpstr>PowerPoint 演示文稿</vt:lpstr>
      <vt:lpstr>PowerPoint 演示文稿</vt:lpstr>
      <vt:lpstr>磁约束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刘兆龙</dc:creator>
  <cp:lastModifiedBy>Wei Guo</cp:lastModifiedBy>
  <cp:revision>365</cp:revision>
  <cp:lastPrinted>1999-10-27T05:49:48Z</cp:lastPrinted>
  <dcterms:created xsi:type="dcterms:W3CDTF">1999-10-23T13:47:40Z</dcterms:created>
  <dcterms:modified xsi:type="dcterms:W3CDTF">2023-10-30T11:17:45Z</dcterms:modified>
</cp:coreProperties>
</file>