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76" r:id="rId4"/>
    <p:sldId id="258" r:id="rId5"/>
    <p:sldId id="268" r:id="rId6"/>
    <p:sldId id="269" r:id="rId7"/>
    <p:sldId id="285" r:id="rId8"/>
    <p:sldId id="277" r:id="rId9"/>
    <p:sldId id="278" r:id="rId10"/>
    <p:sldId id="259" r:id="rId11"/>
    <p:sldId id="274" r:id="rId12"/>
    <p:sldId id="260" r:id="rId13"/>
    <p:sldId id="284" r:id="rId14"/>
    <p:sldId id="275" r:id="rId15"/>
    <p:sldId id="261" r:id="rId16"/>
    <p:sldId id="263" r:id="rId17"/>
    <p:sldId id="279" r:id="rId18"/>
    <p:sldId id="280" r:id="rId19"/>
    <p:sldId id="281" r:id="rId20"/>
    <p:sldId id="282" r:id="rId21"/>
    <p:sldId id="265" r:id="rId22"/>
    <p:sldId id="266" r:id="rId23"/>
    <p:sldId id="267" r:id="rId24"/>
    <p:sldId id="271" r:id="rId25"/>
    <p:sldId id="272" r:id="rId26"/>
    <p:sldId id="283" r:id="rId27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  <a:srgbClr val="BFBFBF"/>
    <a:srgbClr val="000000"/>
    <a:srgbClr val="00CC00"/>
    <a:srgbClr val="CC3300"/>
    <a:srgbClr val="FFFF00"/>
    <a:srgbClr val="FF00FF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2009" autoAdjust="0"/>
  </p:normalViewPr>
  <p:slideViewPr>
    <p:cSldViewPr>
      <p:cViewPr varScale="1">
        <p:scale>
          <a:sx n="141" d="100"/>
          <a:sy n="141" d="100"/>
        </p:scale>
        <p:origin x="1464" y="19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15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image" Target="../media/image61.emf"/><Relationship Id="rId18" Type="http://schemas.openxmlformats.org/officeDocument/2006/relationships/image" Target="../media/image66.emf"/><Relationship Id="rId3" Type="http://schemas.openxmlformats.org/officeDocument/2006/relationships/image" Target="../media/image44.wmf"/><Relationship Id="rId7" Type="http://schemas.openxmlformats.org/officeDocument/2006/relationships/image" Target="../media/image55.emf"/><Relationship Id="rId12" Type="http://schemas.openxmlformats.org/officeDocument/2006/relationships/image" Target="../media/image60.wmf"/><Relationship Id="rId17" Type="http://schemas.openxmlformats.org/officeDocument/2006/relationships/image" Target="../media/image65.emf"/><Relationship Id="rId2" Type="http://schemas.openxmlformats.org/officeDocument/2006/relationships/image" Target="../media/image43.wmf"/><Relationship Id="rId16" Type="http://schemas.openxmlformats.org/officeDocument/2006/relationships/image" Target="../media/image64.emf"/><Relationship Id="rId20" Type="http://schemas.openxmlformats.org/officeDocument/2006/relationships/image" Target="../media/image68.wmf"/><Relationship Id="rId1" Type="http://schemas.openxmlformats.org/officeDocument/2006/relationships/image" Target="../media/image42.emf"/><Relationship Id="rId6" Type="http://schemas.openxmlformats.org/officeDocument/2006/relationships/image" Target="../media/image54.emf"/><Relationship Id="rId11" Type="http://schemas.openxmlformats.org/officeDocument/2006/relationships/image" Target="../media/image59.emf"/><Relationship Id="rId5" Type="http://schemas.openxmlformats.org/officeDocument/2006/relationships/image" Target="../media/image53.emf"/><Relationship Id="rId15" Type="http://schemas.openxmlformats.org/officeDocument/2006/relationships/image" Target="../media/image63.emf"/><Relationship Id="rId10" Type="http://schemas.openxmlformats.org/officeDocument/2006/relationships/image" Target="../media/image58.emf"/><Relationship Id="rId19" Type="http://schemas.openxmlformats.org/officeDocument/2006/relationships/image" Target="../media/image67.wmf"/><Relationship Id="rId4" Type="http://schemas.openxmlformats.org/officeDocument/2006/relationships/image" Target="../media/image45.wmf"/><Relationship Id="rId9" Type="http://schemas.openxmlformats.org/officeDocument/2006/relationships/image" Target="../media/image57.emf"/><Relationship Id="rId14" Type="http://schemas.openxmlformats.org/officeDocument/2006/relationships/image" Target="../media/image6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emf"/><Relationship Id="rId2" Type="http://schemas.openxmlformats.org/officeDocument/2006/relationships/image" Target="../media/image70.wmf"/><Relationship Id="rId1" Type="http://schemas.openxmlformats.org/officeDocument/2006/relationships/image" Target="../media/image69.e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e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2.wmf"/><Relationship Id="rId1" Type="http://schemas.openxmlformats.org/officeDocument/2006/relationships/image" Target="../media/image21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AD718767-727B-445B-A47C-2BBC31E475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604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3BC8904D-0BD4-4684-A7E1-ADF2EFE8B1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0374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原子内的</a:t>
            </a:r>
            <a:r>
              <a:rPr lang="zh-CN" altLang="en-US"/>
              <a:t>磁场在十几</a:t>
            </a:r>
            <a:r>
              <a:rPr lang="en-US" altLang="zh-CN"/>
              <a:t>T</a:t>
            </a:r>
            <a:r>
              <a:rPr lang="zh-CN" altLang="en-US" dirty="0"/>
              <a:t>的量级。原子的总磁矩主要由电子贡献（核磁矩比电子小三个数量级），电子的不同角动量导致了磁矩不同的量子态，使得原子在外场中的能级发生劈裂（无外磁场时这些能级兼并）。能级之间的跃迁（产生原子的特征光谱）发出的辐射遵从一定的角动量量子数选择定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C8904D-0BD4-4684-A7E1-ADF2EFE8B1F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78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358EB19-5032-4336-9C60-F5D0E24BD025}" type="slidenum">
              <a:rPr lang="en-US" altLang="zh-CN" sz="1200" b="0"/>
              <a:pPr/>
              <a:t>16</a:t>
            </a:fld>
            <a:endParaRPr lang="en-US" altLang="zh-CN" sz="1200" b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/>
              <a:t>均匀磁介质或均匀磁化的磁介质中，体磁化电流密度为零。近似地认为电流只在一个几何面（界面本身）上流动。因而可看作面磁化电流。用面电流密度来描述。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44B093B-8CF9-4A2E-9E51-383571231288}" type="slidenum">
              <a:rPr lang="en-US" altLang="zh-CN" sz="1200" b="0"/>
              <a:pPr/>
              <a:t>20</a:t>
            </a:fld>
            <a:endParaRPr lang="en-US" altLang="zh-CN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56FC50F-9A05-4376-B9C9-C31A91C61D0D}" type="slidenum">
              <a:rPr lang="en-US" altLang="zh-CN" sz="1200" b="0"/>
              <a:pPr/>
              <a:t>21</a:t>
            </a:fld>
            <a:endParaRPr lang="en-US" altLang="zh-CN" sz="1200" b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E1D08-2E92-43D5-BE01-6465538AE0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79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D4729-5489-4F93-9752-4E2E8C9F80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01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4607F-2E1A-44FC-9A50-8FDB872B9D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02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85E0A-673E-42C1-9E81-93C43B120F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5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F0D04-D0D6-4D38-9486-790105182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7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B1420-64C1-4638-A16B-2C9A1CBBE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5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A4467-8D8D-4055-80AA-3E67E0FF3B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73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3E7CA-72DC-4CE8-8FCF-4CD420202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17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795F3-1BDD-40AF-9C17-AB2D1A023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94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14CDC-F46F-4369-9313-7FFCAEE6F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61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A6C8F-C2E8-436D-B291-256E23DC98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3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 smtClean="0"/>
            </a:lvl1pPr>
          </a:lstStyle>
          <a:p>
            <a:pPr>
              <a:defRPr/>
            </a:pPr>
            <a:fld id="{1BCCF9C0-BED7-44EA-82C6-790E8099A4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1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3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6.wmf"/><Relationship Id="rId9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4.wmf"/><Relationship Id="rId1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45.wmf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1.wmf"/><Relationship Id="rId18" Type="http://schemas.openxmlformats.org/officeDocument/2006/relationships/image" Target="../media/image52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4.bin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png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30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emf"/><Relationship Id="rId18" Type="http://schemas.openxmlformats.org/officeDocument/2006/relationships/oleObject" Target="../embeddings/oleObject64.bin"/><Relationship Id="rId26" Type="http://schemas.openxmlformats.org/officeDocument/2006/relationships/oleObject" Target="../embeddings/oleObject68.bin"/><Relationship Id="rId39" Type="http://schemas.openxmlformats.org/officeDocument/2006/relationships/image" Target="../media/image66.emf"/><Relationship Id="rId21" Type="http://schemas.openxmlformats.org/officeDocument/2006/relationships/image" Target="../media/image57.emf"/><Relationship Id="rId34" Type="http://schemas.openxmlformats.org/officeDocument/2006/relationships/oleObject" Target="../embeddings/oleObject72.bin"/><Relationship Id="rId42" Type="http://schemas.openxmlformats.org/officeDocument/2006/relationships/oleObject" Target="../embeddings/oleObject7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61.emf"/><Relationship Id="rId41" Type="http://schemas.openxmlformats.org/officeDocument/2006/relationships/image" Target="../media/image6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11" Type="http://schemas.openxmlformats.org/officeDocument/2006/relationships/image" Target="../media/image45.wmf"/><Relationship Id="rId24" Type="http://schemas.openxmlformats.org/officeDocument/2006/relationships/oleObject" Target="../embeddings/oleObject67.bin"/><Relationship Id="rId32" Type="http://schemas.openxmlformats.org/officeDocument/2006/relationships/oleObject" Target="../embeddings/oleObject71.bin"/><Relationship Id="rId37" Type="http://schemas.openxmlformats.org/officeDocument/2006/relationships/image" Target="../media/image65.emf"/><Relationship Id="rId40" Type="http://schemas.openxmlformats.org/officeDocument/2006/relationships/oleObject" Target="../embeddings/oleObject75.bin"/><Relationship Id="rId5" Type="http://schemas.openxmlformats.org/officeDocument/2006/relationships/oleObject" Target="../embeddings/oleObject57.bin"/><Relationship Id="rId15" Type="http://schemas.openxmlformats.org/officeDocument/2006/relationships/image" Target="../media/image54.emf"/><Relationship Id="rId23" Type="http://schemas.openxmlformats.org/officeDocument/2006/relationships/image" Target="../media/image58.emf"/><Relationship Id="rId28" Type="http://schemas.openxmlformats.org/officeDocument/2006/relationships/oleObject" Target="../embeddings/oleObject69.bin"/><Relationship Id="rId36" Type="http://schemas.openxmlformats.org/officeDocument/2006/relationships/oleObject" Target="../embeddings/oleObject73.bin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56.emf"/><Relationship Id="rId31" Type="http://schemas.openxmlformats.org/officeDocument/2006/relationships/image" Target="../media/image62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60.wmf"/><Relationship Id="rId30" Type="http://schemas.openxmlformats.org/officeDocument/2006/relationships/oleObject" Target="../embeddings/oleObject70.bin"/><Relationship Id="rId35" Type="http://schemas.openxmlformats.org/officeDocument/2006/relationships/image" Target="../media/image64.emf"/><Relationship Id="rId43" Type="http://schemas.openxmlformats.org/officeDocument/2006/relationships/image" Target="../media/image68.wmf"/><Relationship Id="rId8" Type="http://schemas.openxmlformats.org/officeDocument/2006/relationships/image" Target="../media/image44.wmf"/><Relationship Id="rId3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55.emf"/><Relationship Id="rId25" Type="http://schemas.openxmlformats.org/officeDocument/2006/relationships/image" Target="../media/image59.emf"/><Relationship Id="rId33" Type="http://schemas.openxmlformats.org/officeDocument/2006/relationships/image" Target="../media/image63.emf"/><Relationship Id="rId38" Type="http://schemas.openxmlformats.org/officeDocument/2006/relationships/oleObject" Target="../embeddings/oleObject7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75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pn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image" Target="../media/image77.png"/><Relationship Id="rId10" Type="http://schemas.openxmlformats.org/officeDocument/2006/relationships/image" Target="../media/image72.w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1.png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9.w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8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3.wmf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image" Target="../media/image94.wmf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00.bin"/><Relationship Id="rId14" Type="http://schemas.openxmlformats.org/officeDocument/2006/relationships/oleObject" Target="../embeddings/oleObject10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0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7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19.png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5.jpe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gif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62000" y="152400"/>
            <a:ext cx="65950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200" dirty="0">
                <a:solidFill>
                  <a:srgbClr val="000099"/>
                </a:solidFill>
              </a:rPr>
              <a:t>3.7</a:t>
            </a:r>
            <a:r>
              <a:rPr lang="zh-CN" altLang="en-US" sz="3200" dirty="0">
                <a:solidFill>
                  <a:srgbClr val="000099"/>
                </a:solidFill>
              </a:rPr>
              <a:t>    磁场中的磁介质 </a:t>
            </a:r>
            <a:r>
              <a:rPr lang="en-US" altLang="zh-CN" sz="3200" dirty="0">
                <a:solidFill>
                  <a:srgbClr val="000099"/>
                </a:solidFill>
              </a:rPr>
              <a:t>(</a:t>
            </a:r>
            <a:r>
              <a:rPr lang="en-US" altLang="zh-CN" i="1" dirty="0">
                <a:solidFill>
                  <a:srgbClr val="000099"/>
                </a:solidFill>
              </a:rPr>
              <a:t>magnetic medium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  <a:endParaRPr lang="en-US" altLang="zh-CN" sz="3200" dirty="0">
              <a:solidFill>
                <a:srgbClr val="000099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" y="9144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/>
              <a:t>§1 </a:t>
            </a:r>
            <a:r>
              <a:rPr lang="zh-CN" altLang="en-US"/>
              <a:t>磁介质对磁场的影响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724400" y="1905000"/>
            <a:ext cx="369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电介质极化          束缚电荷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85800" y="2895600"/>
            <a:ext cx="370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磁介质磁化          束缚电流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219200" y="3448050"/>
          <a:ext cx="1905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" name="公式" r:id="rId3" imgW="774364" imgH="241195" progId="Equation.3">
                  <p:embed/>
                </p:oleObj>
              </mc:Choice>
              <mc:Fallback>
                <p:oleObj name="公式" r:id="rId3" imgW="774364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48050"/>
                        <a:ext cx="1905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46125" y="4267200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实验证明：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2514600" y="4191000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200" i="1">
                <a:solidFill>
                  <a:srgbClr val="FF0000"/>
                </a:solidFill>
              </a:rPr>
              <a:t>B</a:t>
            </a:r>
            <a:r>
              <a:rPr lang="en-US" altLang="zh-CN" sz="3200">
                <a:solidFill>
                  <a:srgbClr val="FF0000"/>
                </a:solidFill>
              </a:rPr>
              <a:t> = </a:t>
            </a:r>
            <a:r>
              <a:rPr lang="en-US" altLang="zh-CN" sz="3200" i="1">
                <a:solidFill>
                  <a:srgbClr val="FF0000"/>
                </a:solidFill>
                <a:latin typeface="Symbol" pitchFamily="18" charset="2"/>
              </a:rPr>
              <a:t>m </a:t>
            </a:r>
            <a:r>
              <a:rPr lang="en-US" altLang="zh-CN" sz="3200" baseline="-25000">
                <a:solidFill>
                  <a:srgbClr val="FF0000"/>
                </a:solidFill>
              </a:rPr>
              <a:t>r</a:t>
            </a:r>
            <a:r>
              <a:rPr lang="en-US" altLang="zh-CN" sz="3200" i="1" baseline="-25000">
                <a:solidFill>
                  <a:srgbClr val="FF0000"/>
                </a:solidFill>
              </a:rPr>
              <a:t> </a:t>
            </a:r>
            <a:r>
              <a:rPr lang="en-US" altLang="zh-CN" sz="3200" i="1">
                <a:solidFill>
                  <a:srgbClr val="FF0000"/>
                </a:solidFill>
              </a:rPr>
              <a:t>B</a:t>
            </a:r>
            <a:r>
              <a:rPr lang="en-US" altLang="zh-CN" sz="3200" baseline="-25000">
                <a:solidFill>
                  <a:srgbClr val="FF0000"/>
                </a:solidFill>
              </a:rPr>
              <a:t>0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133600" y="4953000"/>
            <a:ext cx="466407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bIns="118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fontAlgn="b" hangingPunct="1"/>
            <a:r>
              <a:rPr lang="en-US" altLang="zh-CN" sz="3200" i="1"/>
              <a:t>μ</a:t>
            </a:r>
            <a:r>
              <a:rPr lang="en-US" altLang="zh-CN" sz="3200" baseline="-25000"/>
              <a:t>r </a:t>
            </a:r>
            <a:r>
              <a:rPr lang="zh-CN" altLang="en-US" sz="3200" baseline="-25000"/>
              <a:t>：  </a:t>
            </a:r>
            <a:r>
              <a:rPr lang="zh-CN" altLang="zh-CN"/>
              <a:t>介质的相对磁导率</a:t>
            </a:r>
          </a:p>
          <a:p>
            <a:pPr algn="l" eaLnBrk="1" hangingPunct="1"/>
            <a:r>
              <a:rPr lang="zh-CN" altLang="zh-CN"/>
              <a:t>   </a:t>
            </a:r>
            <a:r>
              <a:rPr lang="en-US" altLang="zh-CN" i="1"/>
              <a:t>relative magnetic permeability</a:t>
            </a:r>
            <a:endParaRPr lang="en-US" altLang="zh-CN" sz="3200" baseline="-25000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28600" y="15240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一、磁介质对磁场的影响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93725" y="22098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磁介质：</a:t>
            </a:r>
          </a:p>
        </p:txBody>
      </p:sp>
      <p:sp>
        <p:nvSpPr>
          <p:cNvPr id="7192" name="AutoShape 24"/>
          <p:cNvSpPr>
            <a:spLocks noChangeArrowheads="1"/>
          </p:cNvSpPr>
          <p:nvPr/>
        </p:nvSpPr>
        <p:spPr bwMode="auto">
          <a:xfrm rot="5400000">
            <a:off x="7111207" y="2856706"/>
            <a:ext cx="755650" cy="1373187"/>
          </a:xfrm>
          <a:prstGeom prst="can">
            <a:avLst>
              <a:gd name="adj" fmla="val 12544"/>
            </a:avLst>
          </a:prstGeom>
          <a:solidFill>
            <a:srgbClr val="FF9933"/>
          </a:solidFill>
          <a:ln w="38100">
            <a:solidFill>
              <a:srgbClr val="339933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7212" name="Group 44"/>
          <p:cNvGrpSpPr>
            <a:grpSpLocks/>
          </p:cNvGrpSpPr>
          <p:nvPr/>
        </p:nvGrpSpPr>
        <p:grpSpPr bwMode="auto">
          <a:xfrm>
            <a:off x="4800600" y="3114675"/>
            <a:ext cx="1544638" cy="1095375"/>
            <a:chOff x="3203" y="1962"/>
            <a:chExt cx="973" cy="690"/>
          </a:xfrm>
        </p:grpSpPr>
        <p:sp>
          <p:nvSpPr>
            <p:cNvPr id="2078" name="Freeform 13"/>
            <p:cNvSpPr>
              <a:spLocks/>
            </p:cNvSpPr>
            <p:nvPr/>
          </p:nvSpPr>
          <p:spPr bwMode="auto">
            <a:xfrm>
              <a:off x="3203" y="1962"/>
              <a:ext cx="106" cy="544"/>
            </a:xfrm>
            <a:custGeom>
              <a:avLst/>
              <a:gdLst>
                <a:gd name="T0" fmla="*/ 98 w 106"/>
                <a:gd name="T1" fmla="*/ 21 h 544"/>
                <a:gd name="T2" fmla="*/ 70 w 106"/>
                <a:gd name="T3" fmla="*/ 5 h 544"/>
                <a:gd name="T4" fmla="*/ 34 w 106"/>
                <a:gd name="T5" fmla="*/ 49 h 544"/>
                <a:gd name="T6" fmla="*/ 2 w 106"/>
                <a:gd name="T7" fmla="*/ 193 h 544"/>
                <a:gd name="T8" fmla="*/ 22 w 106"/>
                <a:gd name="T9" fmla="*/ 425 h 544"/>
                <a:gd name="T10" fmla="*/ 66 w 106"/>
                <a:gd name="T11" fmla="*/ 525 h 544"/>
                <a:gd name="T12" fmla="*/ 106 w 106"/>
                <a:gd name="T13" fmla="*/ 542 h 5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6" h="544">
                  <a:moveTo>
                    <a:pt x="98" y="21"/>
                  </a:moveTo>
                  <a:cubicBezTo>
                    <a:pt x="93" y="18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2" y="506"/>
                    <a:pt x="66" y="525"/>
                  </a:cubicBezTo>
                  <a:cubicBezTo>
                    <a:pt x="80" y="544"/>
                    <a:pt x="98" y="538"/>
                    <a:pt x="106" y="542"/>
                  </a:cubicBezTo>
                </a:path>
              </a:pathLst>
            </a:custGeom>
            <a:noFill/>
            <a:ln w="38100" cmpd="sng">
              <a:solidFill>
                <a:srgbClr val="66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Freeform 15"/>
            <p:cNvSpPr>
              <a:spLocks/>
            </p:cNvSpPr>
            <p:nvPr/>
          </p:nvSpPr>
          <p:spPr bwMode="auto">
            <a:xfrm>
              <a:off x="3313" y="1963"/>
              <a:ext cx="110" cy="539"/>
            </a:xfrm>
            <a:custGeom>
              <a:avLst/>
              <a:gdLst>
                <a:gd name="T0" fmla="*/ 98 w 110"/>
                <a:gd name="T1" fmla="*/ 21 h 539"/>
                <a:gd name="T2" fmla="*/ 70 w 110"/>
                <a:gd name="T3" fmla="*/ 5 h 539"/>
                <a:gd name="T4" fmla="*/ 34 w 110"/>
                <a:gd name="T5" fmla="*/ 49 h 539"/>
                <a:gd name="T6" fmla="*/ 2 w 110"/>
                <a:gd name="T7" fmla="*/ 193 h 539"/>
                <a:gd name="T8" fmla="*/ 22 w 110"/>
                <a:gd name="T9" fmla="*/ 425 h 539"/>
                <a:gd name="T10" fmla="*/ 66 w 110"/>
                <a:gd name="T11" fmla="*/ 525 h 539"/>
                <a:gd name="T12" fmla="*/ 110 w 110"/>
                <a:gd name="T13" fmla="*/ 509 h 5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539">
                  <a:moveTo>
                    <a:pt x="98" y="21"/>
                  </a:moveTo>
                  <a:cubicBezTo>
                    <a:pt x="93" y="18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1" y="511"/>
                    <a:pt x="66" y="525"/>
                  </a:cubicBezTo>
                  <a:cubicBezTo>
                    <a:pt x="81" y="539"/>
                    <a:pt x="101" y="512"/>
                    <a:pt x="110" y="509"/>
                  </a:cubicBezTo>
                </a:path>
              </a:pathLst>
            </a:custGeom>
            <a:noFill/>
            <a:ln w="38100" cmpd="sng">
              <a:solidFill>
                <a:srgbClr val="66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Freeform 16"/>
            <p:cNvSpPr>
              <a:spLocks/>
            </p:cNvSpPr>
            <p:nvPr/>
          </p:nvSpPr>
          <p:spPr bwMode="auto">
            <a:xfrm>
              <a:off x="3409" y="1963"/>
              <a:ext cx="110" cy="539"/>
            </a:xfrm>
            <a:custGeom>
              <a:avLst/>
              <a:gdLst>
                <a:gd name="T0" fmla="*/ 98 w 110"/>
                <a:gd name="T1" fmla="*/ 21 h 539"/>
                <a:gd name="T2" fmla="*/ 70 w 110"/>
                <a:gd name="T3" fmla="*/ 5 h 539"/>
                <a:gd name="T4" fmla="*/ 34 w 110"/>
                <a:gd name="T5" fmla="*/ 49 h 539"/>
                <a:gd name="T6" fmla="*/ 2 w 110"/>
                <a:gd name="T7" fmla="*/ 193 h 539"/>
                <a:gd name="T8" fmla="*/ 22 w 110"/>
                <a:gd name="T9" fmla="*/ 425 h 539"/>
                <a:gd name="T10" fmla="*/ 66 w 110"/>
                <a:gd name="T11" fmla="*/ 525 h 539"/>
                <a:gd name="T12" fmla="*/ 110 w 110"/>
                <a:gd name="T13" fmla="*/ 509 h 5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539">
                  <a:moveTo>
                    <a:pt x="98" y="21"/>
                  </a:moveTo>
                  <a:cubicBezTo>
                    <a:pt x="93" y="18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1" y="511"/>
                    <a:pt x="66" y="525"/>
                  </a:cubicBezTo>
                  <a:cubicBezTo>
                    <a:pt x="81" y="539"/>
                    <a:pt x="101" y="512"/>
                    <a:pt x="110" y="509"/>
                  </a:cubicBezTo>
                </a:path>
              </a:pathLst>
            </a:custGeom>
            <a:noFill/>
            <a:ln w="38100" cmpd="sng">
              <a:solidFill>
                <a:srgbClr val="66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Freeform 17"/>
            <p:cNvSpPr>
              <a:spLocks/>
            </p:cNvSpPr>
            <p:nvPr/>
          </p:nvSpPr>
          <p:spPr bwMode="auto">
            <a:xfrm>
              <a:off x="3505" y="1963"/>
              <a:ext cx="110" cy="539"/>
            </a:xfrm>
            <a:custGeom>
              <a:avLst/>
              <a:gdLst>
                <a:gd name="T0" fmla="*/ 98 w 110"/>
                <a:gd name="T1" fmla="*/ 21 h 539"/>
                <a:gd name="T2" fmla="*/ 70 w 110"/>
                <a:gd name="T3" fmla="*/ 5 h 539"/>
                <a:gd name="T4" fmla="*/ 34 w 110"/>
                <a:gd name="T5" fmla="*/ 49 h 539"/>
                <a:gd name="T6" fmla="*/ 2 w 110"/>
                <a:gd name="T7" fmla="*/ 193 h 539"/>
                <a:gd name="T8" fmla="*/ 22 w 110"/>
                <a:gd name="T9" fmla="*/ 425 h 539"/>
                <a:gd name="T10" fmla="*/ 66 w 110"/>
                <a:gd name="T11" fmla="*/ 525 h 539"/>
                <a:gd name="T12" fmla="*/ 110 w 110"/>
                <a:gd name="T13" fmla="*/ 509 h 5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539">
                  <a:moveTo>
                    <a:pt x="98" y="21"/>
                  </a:moveTo>
                  <a:cubicBezTo>
                    <a:pt x="93" y="18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1" y="511"/>
                    <a:pt x="66" y="525"/>
                  </a:cubicBezTo>
                  <a:cubicBezTo>
                    <a:pt x="81" y="539"/>
                    <a:pt x="101" y="512"/>
                    <a:pt x="110" y="509"/>
                  </a:cubicBezTo>
                </a:path>
              </a:pathLst>
            </a:custGeom>
            <a:noFill/>
            <a:ln w="38100" cmpd="sng">
              <a:solidFill>
                <a:srgbClr val="66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Freeform 18"/>
            <p:cNvSpPr>
              <a:spLocks/>
            </p:cNvSpPr>
            <p:nvPr/>
          </p:nvSpPr>
          <p:spPr bwMode="auto">
            <a:xfrm>
              <a:off x="3601" y="1963"/>
              <a:ext cx="110" cy="539"/>
            </a:xfrm>
            <a:custGeom>
              <a:avLst/>
              <a:gdLst>
                <a:gd name="T0" fmla="*/ 98 w 110"/>
                <a:gd name="T1" fmla="*/ 21 h 539"/>
                <a:gd name="T2" fmla="*/ 70 w 110"/>
                <a:gd name="T3" fmla="*/ 5 h 539"/>
                <a:gd name="T4" fmla="*/ 34 w 110"/>
                <a:gd name="T5" fmla="*/ 49 h 539"/>
                <a:gd name="T6" fmla="*/ 2 w 110"/>
                <a:gd name="T7" fmla="*/ 193 h 539"/>
                <a:gd name="T8" fmla="*/ 22 w 110"/>
                <a:gd name="T9" fmla="*/ 425 h 539"/>
                <a:gd name="T10" fmla="*/ 66 w 110"/>
                <a:gd name="T11" fmla="*/ 525 h 539"/>
                <a:gd name="T12" fmla="*/ 110 w 110"/>
                <a:gd name="T13" fmla="*/ 509 h 5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0" h="539">
                  <a:moveTo>
                    <a:pt x="98" y="21"/>
                  </a:moveTo>
                  <a:cubicBezTo>
                    <a:pt x="93" y="18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1" y="511"/>
                    <a:pt x="66" y="525"/>
                  </a:cubicBezTo>
                  <a:cubicBezTo>
                    <a:pt x="81" y="539"/>
                    <a:pt x="101" y="512"/>
                    <a:pt x="110" y="509"/>
                  </a:cubicBezTo>
                </a:path>
              </a:pathLst>
            </a:custGeom>
            <a:noFill/>
            <a:ln w="38100" cmpd="sng">
              <a:solidFill>
                <a:srgbClr val="66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Freeform 19"/>
            <p:cNvSpPr>
              <a:spLocks/>
            </p:cNvSpPr>
            <p:nvPr/>
          </p:nvSpPr>
          <p:spPr bwMode="auto">
            <a:xfrm>
              <a:off x="3697" y="1963"/>
              <a:ext cx="104" cy="533"/>
            </a:xfrm>
            <a:custGeom>
              <a:avLst/>
              <a:gdLst>
                <a:gd name="T0" fmla="*/ 103 w 104"/>
                <a:gd name="T1" fmla="*/ 17 h 533"/>
                <a:gd name="T2" fmla="*/ 70 w 104"/>
                <a:gd name="T3" fmla="*/ 5 h 533"/>
                <a:gd name="T4" fmla="*/ 34 w 104"/>
                <a:gd name="T5" fmla="*/ 49 h 533"/>
                <a:gd name="T6" fmla="*/ 2 w 104"/>
                <a:gd name="T7" fmla="*/ 193 h 533"/>
                <a:gd name="T8" fmla="*/ 22 w 104"/>
                <a:gd name="T9" fmla="*/ 425 h 533"/>
                <a:gd name="T10" fmla="*/ 66 w 104"/>
                <a:gd name="T11" fmla="*/ 525 h 533"/>
                <a:gd name="T12" fmla="*/ 104 w 104"/>
                <a:gd name="T13" fmla="*/ 476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4" h="533">
                  <a:moveTo>
                    <a:pt x="103" y="17"/>
                  </a:moveTo>
                  <a:cubicBezTo>
                    <a:pt x="98" y="15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2" y="517"/>
                    <a:pt x="66" y="525"/>
                  </a:cubicBezTo>
                  <a:cubicBezTo>
                    <a:pt x="80" y="533"/>
                    <a:pt x="96" y="486"/>
                    <a:pt x="104" y="476"/>
                  </a:cubicBezTo>
                </a:path>
              </a:pathLst>
            </a:custGeom>
            <a:noFill/>
            <a:ln w="38100" cmpd="sng">
              <a:solidFill>
                <a:srgbClr val="66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4" name="Freeform 20"/>
            <p:cNvSpPr>
              <a:spLocks/>
            </p:cNvSpPr>
            <p:nvPr/>
          </p:nvSpPr>
          <p:spPr bwMode="auto">
            <a:xfrm>
              <a:off x="3305" y="2512"/>
              <a:ext cx="8" cy="140"/>
            </a:xfrm>
            <a:custGeom>
              <a:avLst/>
              <a:gdLst>
                <a:gd name="T0" fmla="*/ 0 w 8"/>
                <a:gd name="T1" fmla="*/ 0 h 140"/>
                <a:gd name="T2" fmla="*/ 8 w 8"/>
                <a:gd name="T3" fmla="*/ 88 h 140"/>
                <a:gd name="T4" fmla="*/ 0 w 8"/>
                <a:gd name="T5" fmla="*/ 140 h 1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" h="140">
                  <a:moveTo>
                    <a:pt x="0" y="0"/>
                  </a:moveTo>
                  <a:lnTo>
                    <a:pt x="8" y="88"/>
                  </a:lnTo>
                  <a:lnTo>
                    <a:pt x="0" y="140"/>
                  </a:lnTo>
                </a:path>
              </a:pathLst>
            </a:custGeom>
            <a:noFill/>
            <a:ln w="38100" cmpd="sng">
              <a:solidFill>
                <a:srgbClr val="666633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Freeform 21"/>
            <p:cNvSpPr>
              <a:spLocks/>
            </p:cNvSpPr>
            <p:nvPr/>
          </p:nvSpPr>
          <p:spPr bwMode="auto">
            <a:xfrm>
              <a:off x="3793" y="2480"/>
              <a:ext cx="47" cy="160"/>
            </a:xfrm>
            <a:custGeom>
              <a:avLst/>
              <a:gdLst>
                <a:gd name="T0" fmla="*/ 47 w 47"/>
                <a:gd name="T1" fmla="*/ 0 h 160"/>
                <a:gd name="T2" fmla="*/ 31 w 47"/>
                <a:gd name="T3" fmla="*/ 28 h 160"/>
                <a:gd name="T4" fmla="*/ 7 w 47"/>
                <a:gd name="T5" fmla="*/ 84 h 160"/>
                <a:gd name="T6" fmla="*/ 0 w 47"/>
                <a:gd name="T7" fmla="*/ 160 h 1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" h="160">
                  <a:moveTo>
                    <a:pt x="47" y="0"/>
                  </a:moveTo>
                  <a:cubicBezTo>
                    <a:pt x="44" y="5"/>
                    <a:pt x="38" y="14"/>
                    <a:pt x="31" y="28"/>
                  </a:cubicBezTo>
                  <a:cubicBezTo>
                    <a:pt x="24" y="42"/>
                    <a:pt x="12" y="62"/>
                    <a:pt x="7" y="84"/>
                  </a:cubicBezTo>
                  <a:cubicBezTo>
                    <a:pt x="2" y="106"/>
                    <a:pt x="1" y="144"/>
                    <a:pt x="0" y="160"/>
                  </a:cubicBezTo>
                </a:path>
              </a:pathLst>
            </a:custGeom>
            <a:noFill/>
            <a:ln w="38100" cmpd="sng">
              <a:solidFill>
                <a:srgbClr val="66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Line 22"/>
            <p:cNvSpPr>
              <a:spLocks noChangeShapeType="1"/>
            </p:cNvSpPr>
            <p:nvPr/>
          </p:nvSpPr>
          <p:spPr bwMode="auto">
            <a:xfrm>
              <a:off x="3744" y="2256"/>
              <a:ext cx="3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87" name="Object 35"/>
            <p:cNvGraphicFramePr>
              <a:graphicFrameLocks noChangeAspect="1"/>
            </p:cNvGraphicFramePr>
            <p:nvPr/>
          </p:nvGraphicFramePr>
          <p:xfrm>
            <a:off x="3952" y="1989"/>
            <a:ext cx="22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7" name="公式" r:id="rId5" imgW="203112" imgH="241195" progId="Equation.3">
                    <p:embed/>
                  </p:oleObj>
                </mc:Choice>
                <mc:Fallback>
                  <p:oleObj name="公式" r:id="rId5" imgW="203112" imgH="241195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2" y="1989"/>
                          <a:ext cx="22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3800" y="1980"/>
              <a:ext cx="83" cy="508"/>
            </a:xfrm>
            <a:custGeom>
              <a:avLst/>
              <a:gdLst>
                <a:gd name="T0" fmla="*/ 0 w 83"/>
                <a:gd name="T1" fmla="*/ 0 h 508"/>
                <a:gd name="T2" fmla="*/ 67 w 83"/>
                <a:gd name="T3" fmla="*/ 132 h 508"/>
                <a:gd name="T4" fmla="*/ 79 w 83"/>
                <a:gd name="T5" fmla="*/ 345 h 508"/>
                <a:gd name="T6" fmla="*/ 40 w 83"/>
                <a:gd name="T7" fmla="*/ 508 h 5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3" h="508">
                  <a:moveTo>
                    <a:pt x="0" y="0"/>
                  </a:moveTo>
                  <a:cubicBezTo>
                    <a:pt x="11" y="22"/>
                    <a:pt x="54" y="75"/>
                    <a:pt x="67" y="132"/>
                  </a:cubicBezTo>
                  <a:cubicBezTo>
                    <a:pt x="80" y="189"/>
                    <a:pt x="83" y="282"/>
                    <a:pt x="79" y="345"/>
                  </a:cubicBezTo>
                  <a:cubicBezTo>
                    <a:pt x="75" y="408"/>
                    <a:pt x="48" y="474"/>
                    <a:pt x="40" y="508"/>
                  </a:cubicBezTo>
                </a:path>
              </a:pathLst>
            </a:custGeom>
            <a:noFill/>
            <a:ln w="38100" cap="flat" cmpd="sng">
              <a:solidFill>
                <a:srgbClr val="666633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3738" y="2031"/>
              <a:ext cx="78" cy="408"/>
            </a:xfrm>
            <a:custGeom>
              <a:avLst/>
              <a:gdLst>
                <a:gd name="T0" fmla="*/ 0 w 78"/>
                <a:gd name="T1" fmla="*/ 0 h 408"/>
                <a:gd name="T2" fmla="*/ 57 w 78"/>
                <a:gd name="T3" fmla="*/ 84 h 408"/>
                <a:gd name="T4" fmla="*/ 78 w 78"/>
                <a:gd name="T5" fmla="*/ 252 h 408"/>
                <a:gd name="T6" fmla="*/ 57 w 78"/>
                <a:gd name="T7" fmla="*/ 408 h 4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" h="408">
                  <a:moveTo>
                    <a:pt x="0" y="0"/>
                  </a:moveTo>
                  <a:cubicBezTo>
                    <a:pt x="10" y="14"/>
                    <a:pt x="44" y="42"/>
                    <a:pt x="57" y="84"/>
                  </a:cubicBezTo>
                  <a:cubicBezTo>
                    <a:pt x="70" y="126"/>
                    <a:pt x="78" y="198"/>
                    <a:pt x="78" y="252"/>
                  </a:cubicBezTo>
                  <a:cubicBezTo>
                    <a:pt x="78" y="306"/>
                    <a:pt x="62" y="375"/>
                    <a:pt x="57" y="408"/>
                  </a:cubicBezTo>
                </a:path>
              </a:pathLst>
            </a:custGeom>
            <a:noFill/>
            <a:ln w="38100" cap="flat" cmpd="sng">
              <a:solidFill>
                <a:srgbClr val="666633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3724" y="2092"/>
              <a:ext cx="40" cy="317"/>
            </a:xfrm>
            <a:custGeom>
              <a:avLst/>
              <a:gdLst>
                <a:gd name="T0" fmla="*/ 0 w 40"/>
                <a:gd name="T1" fmla="*/ 0 h 317"/>
                <a:gd name="T2" fmla="*/ 32 w 40"/>
                <a:gd name="T3" fmla="*/ 107 h 317"/>
                <a:gd name="T4" fmla="*/ 38 w 40"/>
                <a:gd name="T5" fmla="*/ 221 h 317"/>
                <a:gd name="T6" fmla="*/ 20 w 40"/>
                <a:gd name="T7" fmla="*/ 317 h 3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317">
                  <a:moveTo>
                    <a:pt x="0" y="0"/>
                  </a:moveTo>
                  <a:cubicBezTo>
                    <a:pt x="5" y="18"/>
                    <a:pt x="26" y="70"/>
                    <a:pt x="32" y="107"/>
                  </a:cubicBezTo>
                  <a:cubicBezTo>
                    <a:pt x="38" y="144"/>
                    <a:pt x="40" y="186"/>
                    <a:pt x="38" y="221"/>
                  </a:cubicBezTo>
                  <a:cubicBezTo>
                    <a:pt x="36" y="256"/>
                    <a:pt x="24" y="297"/>
                    <a:pt x="20" y="317"/>
                  </a:cubicBezTo>
                </a:path>
              </a:pathLst>
            </a:custGeom>
            <a:noFill/>
            <a:ln w="38100" cap="flat" cmpd="sng">
              <a:solidFill>
                <a:srgbClr val="666633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13" name="Freeform 45"/>
          <p:cNvSpPr>
            <a:spLocks/>
          </p:cNvSpPr>
          <p:nvPr/>
        </p:nvSpPr>
        <p:spPr bwMode="auto">
          <a:xfrm>
            <a:off x="4965700" y="4152900"/>
            <a:ext cx="6350" cy="241300"/>
          </a:xfrm>
          <a:custGeom>
            <a:avLst/>
            <a:gdLst>
              <a:gd name="T0" fmla="*/ 0 w 4"/>
              <a:gd name="T1" fmla="*/ 241300 h 152"/>
              <a:gd name="T2" fmla="*/ 6350 w 4"/>
              <a:gd name="T3" fmla="*/ 0 h 15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" h="152">
                <a:moveTo>
                  <a:pt x="0" y="152"/>
                </a:moveTo>
                <a:lnTo>
                  <a:pt x="4" y="0"/>
                </a:lnTo>
              </a:path>
            </a:pathLst>
          </a:custGeom>
          <a:noFill/>
          <a:ln w="28575" cap="flat" cmpd="sng">
            <a:solidFill>
              <a:srgbClr val="0066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4" name="Freeform 46"/>
          <p:cNvSpPr>
            <a:spLocks/>
          </p:cNvSpPr>
          <p:nvPr/>
        </p:nvSpPr>
        <p:spPr bwMode="auto">
          <a:xfrm>
            <a:off x="5740400" y="4165600"/>
            <a:ext cx="19050" cy="234950"/>
          </a:xfrm>
          <a:custGeom>
            <a:avLst/>
            <a:gdLst>
              <a:gd name="T0" fmla="*/ 19050 w 12"/>
              <a:gd name="T1" fmla="*/ 234950 h 148"/>
              <a:gd name="T2" fmla="*/ 0 w 12"/>
              <a:gd name="T3" fmla="*/ 0 h 14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" h="148">
                <a:moveTo>
                  <a:pt x="12" y="148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0066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05" name="Object 37"/>
          <p:cNvGraphicFramePr>
            <a:graphicFrameLocks noChangeAspect="1"/>
          </p:cNvGraphicFramePr>
          <p:nvPr/>
        </p:nvGraphicFramePr>
        <p:xfrm>
          <a:off x="8386763" y="3243263"/>
          <a:ext cx="2873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" name="公式" r:id="rId7" imgW="164957" imgH="190335" progId="Equation.3">
                  <p:embed/>
                </p:oleObj>
              </mc:Choice>
              <mc:Fallback>
                <p:oleObj name="公式" r:id="rId7" imgW="164957" imgH="190335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3243263"/>
                        <a:ext cx="287337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18" name="Group 50"/>
          <p:cNvGrpSpPr>
            <a:grpSpLocks/>
          </p:cNvGrpSpPr>
          <p:nvPr/>
        </p:nvGrpSpPr>
        <p:grpSpPr bwMode="auto">
          <a:xfrm>
            <a:off x="7010400" y="3114675"/>
            <a:ext cx="1470025" cy="1317625"/>
            <a:chOff x="4416" y="1962"/>
            <a:chExt cx="926" cy="830"/>
          </a:xfrm>
        </p:grpSpPr>
        <p:grpSp>
          <p:nvGrpSpPr>
            <p:cNvPr id="2066" name="Group 25"/>
            <p:cNvGrpSpPr>
              <a:grpSpLocks/>
            </p:cNvGrpSpPr>
            <p:nvPr/>
          </p:nvGrpSpPr>
          <p:grpSpPr bwMode="auto">
            <a:xfrm>
              <a:off x="4416" y="1962"/>
              <a:ext cx="674" cy="690"/>
              <a:chOff x="3826" y="1962"/>
              <a:chExt cx="674" cy="690"/>
            </a:xfrm>
          </p:grpSpPr>
          <p:sp>
            <p:nvSpPr>
              <p:cNvPr id="2070" name="Freeform 26"/>
              <p:cNvSpPr>
                <a:spLocks/>
              </p:cNvSpPr>
              <p:nvPr/>
            </p:nvSpPr>
            <p:spPr bwMode="auto">
              <a:xfrm>
                <a:off x="3826" y="1962"/>
                <a:ext cx="106" cy="544"/>
              </a:xfrm>
              <a:custGeom>
                <a:avLst/>
                <a:gdLst>
                  <a:gd name="T0" fmla="*/ 98 w 106"/>
                  <a:gd name="T1" fmla="*/ 21 h 544"/>
                  <a:gd name="T2" fmla="*/ 70 w 106"/>
                  <a:gd name="T3" fmla="*/ 5 h 544"/>
                  <a:gd name="T4" fmla="*/ 34 w 106"/>
                  <a:gd name="T5" fmla="*/ 49 h 544"/>
                  <a:gd name="T6" fmla="*/ 2 w 106"/>
                  <a:gd name="T7" fmla="*/ 193 h 544"/>
                  <a:gd name="T8" fmla="*/ 22 w 106"/>
                  <a:gd name="T9" fmla="*/ 425 h 544"/>
                  <a:gd name="T10" fmla="*/ 66 w 106"/>
                  <a:gd name="T11" fmla="*/ 525 h 544"/>
                  <a:gd name="T12" fmla="*/ 106 w 106"/>
                  <a:gd name="T13" fmla="*/ 542 h 5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6" h="544">
                    <a:moveTo>
                      <a:pt x="98" y="21"/>
                    </a:moveTo>
                    <a:cubicBezTo>
                      <a:pt x="93" y="18"/>
                      <a:pt x="81" y="0"/>
                      <a:pt x="70" y="5"/>
                    </a:cubicBezTo>
                    <a:cubicBezTo>
                      <a:pt x="59" y="10"/>
                      <a:pt x="45" y="18"/>
                      <a:pt x="34" y="49"/>
                    </a:cubicBezTo>
                    <a:cubicBezTo>
                      <a:pt x="23" y="80"/>
                      <a:pt x="4" y="130"/>
                      <a:pt x="2" y="193"/>
                    </a:cubicBezTo>
                    <a:cubicBezTo>
                      <a:pt x="0" y="256"/>
                      <a:pt x="11" y="370"/>
                      <a:pt x="22" y="425"/>
                    </a:cubicBezTo>
                    <a:cubicBezTo>
                      <a:pt x="33" y="480"/>
                      <a:pt x="52" y="506"/>
                      <a:pt x="66" y="525"/>
                    </a:cubicBezTo>
                    <a:cubicBezTo>
                      <a:pt x="80" y="544"/>
                      <a:pt x="98" y="538"/>
                      <a:pt x="106" y="542"/>
                    </a:cubicBezTo>
                  </a:path>
                </a:pathLst>
              </a:cu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1" name="Freeform 27"/>
              <p:cNvSpPr>
                <a:spLocks/>
              </p:cNvSpPr>
              <p:nvPr/>
            </p:nvSpPr>
            <p:spPr bwMode="auto">
              <a:xfrm>
                <a:off x="3936" y="1963"/>
                <a:ext cx="110" cy="539"/>
              </a:xfrm>
              <a:custGeom>
                <a:avLst/>
                <a:gdLst>
                  <a:gd name="T0" fmla="*/ 98 w 110"/>
                  <a:gd name="T1" fmla="*/ 21 h 539"/>
                  <a:gd name="T2" fmla="*/ 70 w 110"/>
                  <a:gd name="T3" fmla="*/ 5 h 539"/>
                  <a:gd name="T4" fmla="*/ 34 w 110"/>
                  <a:gd name="T5" fmla="*/ 49 h 539"/>
                  <a:gd name="T6" fmla="*/ 2 w 110"/>
                  <a:gd name="T7" fmla="*/ 193 h 539"/>
                  <a:gd name="T8" fmla="*/ 22 w 110"/>
                  <a:gd name="T9" fmla="*/ 425 h 539"/>
                  <a:gd name="T10" fmla="*/ 66 w 110"/>
                  <a:gd name="T11" fmla="*/ 525 h 539"/>
                  <a:gd name="T12" fmla="*/ 110 w 110"/>
                  <a:gd name="T13" fmla="*/ 509 h 5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0" h="539">
                    <a:moveTo>
                      <a:pt x="98" y="21"/>
                    </a:moveTo>
                    <a:cubicBezTo>
                      <a:pt x="93" y="18"/>
                      <a:pt x="81" y="0"/>
                      <a:pt x="70" y="5"/>
                    </a:cubicBezTo>
                    <a:cubicBezTo>
                      <a:pt x="59" y="10"/>
                      <a:pt x="45" y="18"/>
                      <a:pt x="34" y="49"/>
                    </a:cubicBezTo>
                    <a:cubicBezTo>
                      <a:pt x="23" y="80"/>
                      <a:pt x="4" y="130"/>
                      <a:pt x="2" y="193"/>
                    </a:cubicBezTo>
                    <a:cubicBezTo>
                      <a:pt x="0" y="256"/>
                      <a:pt x="11" y="370"/>
                      <a:pt x="22" y="425"/>
                    </a:cubicBezTo>
                    <a:cubicBezTo>
                      <a:pt x="33" y="480"/>
                      <a:pt x="51" y="511"/>
                      <a:pt x="66" y="525"/>
                    </a:cubicBezTo>
                    <a:cubicBezTo>
                      <a:pt x="81" y="539"/>
                      <a:pt x="101" y="512"/>
                      <a:pt x="110" y="509"/>
                    </a:cubicBezTo>
                  </a:path>
                </a:pathLst>
              </a:cu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2" name="Freeform 28"/>
              <p:cNvSpPr>
                <a:spLocks/>
              </p:cNvSpPr>
              <p:nvPr/>
            </p:nvSpPr>
            <p:spPr bwMode="auto">
              <a:xfrm>
                <a:off x="4032" y="1963"/>
                <a:ext cx="110" cy="539"/>
              </a:xfrm>
              <a:custGeom>
                <a:avLst/>
                <a:gdLst>
                  <a:gd name="T0" fmla="*/ 98 w 110"/>
                  <a:gd name="T1" fmla="*/ 21 h 539"/>
                  <a:gd name="T2" fmla="*/ 70 w 110"/>
                  <a:gd name="T3" fmla="*/ 5 h 539"/>
                  <a:gd name="T4" fmla="*/ 34 w 110"/>
                  <a:gd name="T5" fmla="*/ 49 h 539"/>
                  <a:gd name="T6" fmla="*/ 2 w 110"/>
                  <a:gd name="T7" fmla="*/ 193 h 539"/>
                  <a:gd name="T8" fmla="*/ 22 w 110"/>
                  <a:gd name="T9" fmla="*/ 425 h 539"/>
                  <a:gd name="T10" fmla="*/ 66 w 110"/>
                  <a:gd name="T11" fmla="*/ 525 h 539"/>
                  <a:gd name="T12" fmla="*/ 110 w 110"/>
                  <a:gd name="T13" fmla="*/ 509 h 5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0" h="539">
                    <a:moveTo>
                      <a:pt x="98" y="21"/>
                    </a:moveTo>
                    <a:cubicBezTo>
                      <a:pt x="93" y="18"/>
                      <a:pt x="81" y="0"/>
                      <a:pt x="70" y="5"/>
                    </a:cubicBezTo>
                    <a:cubicBezTo>
                      <a:pt x="59" y="10"/>
                      <a:pt x="45" y="18"/>
                      <a:pt x="34" y="49"/>
                    </a:cubicBezTo>
                    <a:cubicBezTo>
                      <a:pt x="23" y="80"/>
                      <a:pt x="4" y="130"/>
                      <a:pt x="2" y="193"/>
                    </a:cubicBezTo>
                    <a:cubicBezTo>
                      <a:pt x="0" y="256"/>
                      <a:pt x="11" y="370"/>
                      <a:pt x="22" y="425"/>
                    </a:cubicBezTo>
                    <a:cubicBezTo>
                      <a:pt x="33" y="480"/>
                      <a:pt x="51" y="511"/>
                      <a:pt x="66" y="525"/>
                    </a:cubicBezTo>
                    <a:cubicBezTo>
                      <a:pt x="81" y="539"/>
                      <a:pt x="101" y="512"/>
                      <a:pt x="110" y="509"/>
                    </a:cubicBezTo>
                  </a:path>
                </a:pathLst>
              </a:cu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3" name="Freeform 29"/>
              <p:cNvSpPr>
                <a:spLocks/>
              </p:cNvSpPr>
              <p:nvPr/>
            </p:nvSpPr>
            <p:spPr bwMode="auto">
              <a:xfrm>
                <a:off x="4128" y="1963"/>
                <a:ext cx="110" cy="539"/>
              </a:xfrm>
              <a:custGeom>
                <a:avLst/>
                <a:gdLst>
                  <a:gd name="T0" fmla="*/ 98 w 110"/>
                  <a:gd name="T1" fmla="*/ 21 h 539"/>
                  <a:gd name="T2" fmla="*/ 70 w 110"/>
                  <a:gd name="T3" fmla="*/ 5 h 539"/>
                  <a:gd name="T4" fmla="*/ 34 w 110"/>
                  <a:gd name="T5" fmla="*/ 49 h 539"/>
                  <a:gd name="T6" fmla="*/ 2 w 110"/>
                  <a:gd name="T7" fmla="*/ 193 h 539"/>
                  <a:gd name="T8" fmla="*/ 22 w 110"/>
                  <a:gd name="T9" fmla="*/ 425 h 539"/>
                  <a:gd name="T10" fmla="*/ 66 w 110"/>
                  <a:gd name="T11" fmla="*/ 525 h 539"/>
                  <a:gd name="T12" fmla="*/ 110 w 110"/>
                  <a:gd name="T13" fmla="*/ 509 h 5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0" h="539">
                    <a:moveTo>
                      <a:pt x="98" y="21"/>
                    </a:moveTo>
                    <a:cubicBezTo>
                      <a:pt x="93" y="18"/>
                      <a:pt x="81" y="0"/>
                      <a:pt x="70" y="5"/>
                    </a:cubicBezTo>
                    <a:cubicBezTo>
                      <a:pt x="59" y="10"/>
                      <a:pt x="45" y="18"/>
                      <a:pt x="34" y="49"/>
                    </a:cubicBezTo>
                    <a:cubicBezTo>
                      <a:pt x="23" y="80"/>
                      <a:pt x="4" y="130"/>
                      <a:pt x="2" y="193"/>
                    </a:cubicBezTo>
                    <a:cubicBezTo>
                      <a:pt x="0" y="256"/>
                      <a:pt x="11" y="370"/>
                      <a:pt x="22" y="425"/>
                    </a:cubicBezTo>
                    <a:cubicBezTo>
                      <a:pt x="33" y="480"/>
                      <a:pt x="51" y="511"/>
                      <a:pt x="66" y="525"/>
                    </a:cubicBezTo>
                    <a:cubicBezTo>
                      <a:pt x="81" y="539"/>
                      <a:pt x="101" y="512"/>
                      <a:pt x="110" y="509"/>
                    </a:cubicBezTo>
                  </a:path>
                </a:pathLst>
              </a:cu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4" name="Freeform 30"/>
              <p:cNvSpPr>
                <a:spLocks/>
              </p:cNvSpPr>
              <p:nvPr/>
            </p:nvSpPr>
            <p:spPr bwMode="auto">
              <a:xfrm>
                <a:off x="4224" y="1963"/>
                <a:ext cx="110" cy="539"/>
              </a:xfrm>
              <a:custGeom>
                <a:avLst/>
                <a:gdLst>
                  <a:gd name="T0" fmla="*/ 98 w 110"/>
                  <a:gd name="T1" fmla="*/ 21 h 539"/>
                  <a:gd name="T2" fmla="*/ 70 w 110"/>
                  <a:gd name="T3" fmla="*/ 5 h 539"/>
                  <a:gd name="T4" fmla="*/ 34 w 110"/>
                  <a:gd name="T5" fmla="*/ 49 h 539"/>
                  <a:gd name="T6" fmla="*/ 2 w 110"/>
                  <a:gd name="T7" fmla="*/ 193 h 539"/>
                  <a:gd name="T8" fmla="*/ 22 w 110"/>
                  <a:gd name="T9" fmla="*/ 425 h 539"/>
                  <a:gd name="T10" fmla="*/ 66 w 110"/>
                  <a:gd name="T11" fmla="*/ 525 h 539"/>
                  <a:gd name="T12" fmla="*/ 110 w 110"/>
                  <a:gd name="T13" fmla="*/ 509 h 5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0" h="539">
                    <a:moveTo>
                      <a:pt x="98" y="21"/>
                    </a:moveTo>
                    <a:cubicBezTo>
                      <a:pt x="93" y="18"/>
                      <a:pt x="81" y="0"/>
                      <a:pt x="70" y="5"/>
                    </a:cubicBezTo>
                    <a:cubicBezTo>
                      <a:pt x="59" y="10"/>
                      <a:pt x="45" y="18"/>
                      <a:pt x="34" y="49"/>
                    </a:cubicBezTo>
                    <a:cubicBezTo>
                      <a:pt x="23" y="80"/>
                      <a:pt x="4" y="130"/>
                      <a:pt x="2" y="193"/>
                    </a:cubicBezTo>
                    <a:cubicBezTo>
                      <a:pt x="0" y="256"/>
                      <a:pt x="11" y="370"/>
                      <a:pt x="22" y="425"/>
                    </a:cubicBezTo>
                    <a:cubicBezTo>
                      <a:pt x="33" y="480"/>
                      <a:pt x="51" y="511"/>
                      <a:pt x="66" y="525"/>
                    </a:cubicBezTo>
                    <a:cubicBezTo>
                      <a:pt x="81" y="539"/>
                      <a:pt x="101" y="512"/>
                      <a:pt x="110" y="509"/>
                    </a:cubicBezTo>
                  </a:path>
                </a:pathLst>
              </a:cu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5" name="Freeform 31"/>
              <p:cNvSpPr>
                <a:spLocks/>
              </p:cNvSpPr>
              <p:nvPr/>
            </p:nvSpPr>
            <p:spPr bwMode="auto">
              <a:xfrm>
                <a:off x="4320" y="1963"/>
                <a:ext cx="110" cy="539"/>
              </a:xfrm>
              <a:custGeom>
                <a:avLst/>
                <a:gdLst>
                  <a:gd name="T0" fmla="*/ 98 w 110"/>
                  <a:gd name="T1" fmla="*/ 21 h 539"/>
                  <a:gd name="T2" fmla="*/ 70 w 110"/>
                  <a:gd name="T3" fmla="*/ 5 h 539"/>
                  <a:gd name="T4" fmla="*/ 34 w 110"/>
                  <a:gd name="T5" fmla="*/ 49 h 539"/>
                  <a:gd name="T6" fmla="*/ 2 w 110"/>
                  <a:gd name="T7" fmla="*/ 193 h 539"/>
                  <a:gd name="T8" fmla="*/ 22 w 110"/>
                  <a:gd name="T9" fmla="*/ 425 h 539"/>
                  <a:gd name="T10" fmla="*/ 66 w 110"/>
                  <a:gd name="T11" fmla="*/ 525 h 539"/>
                  <a:gd name="T12" fmla="*/ 110 w 110"/>
                  <a:gd name="T13" fmla="*/ 509 h 5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0" h="539">
                    <a:moveTo>
                      <a:pt x="98" y="21"/>
                    </a:moveTo>
                    <a:cubicBezTo>
                      <a:pt x="93" y="18"/>
                      <a:pt x="81" y="0"/>
                      <a:pt x="70" y="5"/>
                    </a:cubicBezTo>
                    <a:cubicBezTo>
                      <a:pt x="59" y="10"/>
                      <a:pt x="45" y="18"/>
                      <a:pt x="34" y="49"/>
                    </a:cubicBezTo>
                    <a:cubicBezTo>
                      <a:pt x="23" y="80"/>
                      <a:pt x="4" y="130"/>
                      <a:pt x="2" y="193"/>
                    </a:cubicBezTo>
                    <a:cubicBezTo>
                      <a:pt x="0" y="256"/>
                      <a:pt x="11" y="370"/>
                      <a:pt x="22" y="425"/>
                    </a:cubicBezTo>
                    <a:cubicBezTo>
                      <a:pt x="33" y="480"/>
                      <a:pt x="51" y="511"/>
                      <a:pt x="66" y="525"/>
                    </a:cubicBezTo>
                    <a:cubicBezTo>
                      <a:pt x="81" y="539"/>
                      <a:pt x="101" y="512"/>
                      <a:pt x="110" y="509"/>
                    </a:cubicBezTo>
                  </a:path>
                </a:pathLst>
              </a:cu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6" name="Freeform 32"/>
              <p:cNvSpPr>
                <a:spLocks/>
              </p:cNvSpPr>
              <p:nvPr/>
            </p:nvSpPr>
            <p:spPr bwMode="auto">
              <a:xfrm>
                <a:off x="3928" y="2512"/>
                <a:ext cx="8" cy="140"/>
              </a:xfrm>
              <a:custGeom>
                <a:avLst/>
                <a:gdLst>
                  <a:gd name="T0" fmla="*/ 0 w 8"/>
                  <a:gd name="T1" fmla="*/ 0 h 140"/>
                  <a:gd name="T2" fmla="*/ 8 w 8"/>
                  <a:gd name="T3" fmla="*/ 88 h 140"/>
                  <a:gd name="T4" fmla="*/ 0 w 8"/>
                  <a:gd name="T5" fmla="*/ 140 h 1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" h="140">
                    <a:moveTo>
                      <a:pt x="0" y="0"/>
                    </a:moveTo>
                    <a:lnTo>
                      <a:pt x="8" y="88"/>
                    </a:lnTo>
                    <a:lnTo>
                      <a:pt x="0" y="140"/>
                    </a:lnTo>
                  </a:path>
                </a:pathLst>
              </a:custGeom>
              <a:noFill/>
              <a:ln w="38100" cmpd="sng">
                <a:solidFill>
                  <a:schemeClr val="tx2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7" name="Freeform 33"/>
              <p:cNvSpPr>
                <a:spLocks/>
              </p:cNvSpPr>
              <p:nvPr/>
            </p:nvSpPr>
            <p:spPr bwMode="auto">
              <a:xfrm>
                <a:off x="4463" y="2472"/>
                <a:ext cx="37" cy="168"/>
              </a:xfrm>
              <a:custGeom>
                <a:avLst/>
                <a:gdLst>
                  <a:gd name="T0" fmla="*/ 37 w 37"/>
                  <a:gd name="T1" fmla="*/ 0 h 168"/>
                  <a:gd name="T2" fmla="*/ 9 w 37"/>
                  <a:gd name="T3" fmla="*/ 28 h 168"/>
                  <a:gd name="T4" fmla="*/ 1 w 37"/>
                  <a:gd name="T5" fmla="*/ 72 h 168"/>
                  <a:gd name="T6" fmla="*/ 1 w 37"/>
                  <a:gd name="T7" fmla="*/ 168 h 1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" h="168">
                    <a:moveTo>
                      <a:pt x="37" y="0"/>
                    </a:moveTo>
                    <a:cubicBezTo>
                      <a:pt x="32" y="5"/>
                      <a:pt x="15" y="16"/>
                      <a:pt x="9" y="28"/>
                    </a:cubicBezTo>
                    <a:cubicBezTo>
                      <a:pt x="3" y="40"/>
                      <a:pt x="2" y="49"/>
                      <a:pt x="1" y="72"/>
                    </a:cubicBezTo>
                    <a:cubicBezTo>
                      <a:pt x="0" y="95"/>
                      <a:pt x="1" y="152"/>
                      <a:pt x="1" y="168"/>
                    </a:cubicBezTo>
                  </a:path>
                </a:pathLst>
              </a:custGeom>
              <a:noFill/>
              <a:ln w="38100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67" name="Line 34"/>
            <p:cNvSpPr>
              <a:spLocks noChangeShapeType="1"/>
            </p:cNvSpPr>
            <p:nvPr/>
          </p:nvSpPr>
          <p:spPr bwMode="auto">
            <a:xfrm>
              <a:off x="5102" y="2256"/>
              <a:ext cx="24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Freeform 47"/>
            <p:cNvSpPr>
              <a:spLocks/>
            </p:cNvSpPr>
            <p:nvPr/>
          </p:nvSpPr>
          <p:spPr bwMode="auto">
            <a:xfrm>
              <a:off x="4512" y="2608"/>
              <a:ext cx="12" cy="184"/>
            </a:xfrm>
            <a:custGeom>
              <a:avLst/>
              <a:gdLst>
                <a:gd name="T0" fmla="*/ 0 w 12"/>
                <a:gd name="T1" fmla="*/ 184 h 184"/>
                <a:gd name="T2" fmla="*/ 12 w 12"/>
                <a:gd name="T3" fmla="*/ 0 h 1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184">
                  <a:moveTo>
                    <a:pt x="0" y="184"/>
                  </a:moveTo>
                  <a:lnTo>
                    <a:pt x="12" y="0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Freeform 48"/>
            <p:cNvSpPr>
              <a:spLocks/>
            </p:cNvSpPr>
            <p:nvPr/>
          </p:nvSpPr>
          <p:spPr bwMode="auto">
            <a:xfrm>
              <a:off x="5052" y="2628"/>
              <a:ext cx="4" cy="148"/>
            </a:xfrm>
            <a:custGeom>
              <a:avLst/>
              <a:gdLst>
                <a:gd name="T0" fmla="*/ 4 w 4"/>
                <a:gd name="T1" fmla="*/ 148 h 148"/>
                <a:gd name="T2" fmla="*/ 0 w 4"/>
                <a:gd name="T3" fmla="*/ 0 h 1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148">
                  <a:moveTo>
                    <a:pt x="4" y="148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utoUpdateAnimBg="0"/>
      <p:bldP spid="7175" grpId="0" autoUpdateAnimBg="0"/>
      <p:bldP spid="7176" grpId="0" autoUpdateAnimBg="0"/>
      <p:bldP spid="7177" grpId="0" autoUpdateAnimBg="0"/>
      <p:bldP spid="7178" grpId="0" autoUpdateAnimBg="0"/>
      <p:bldP spid="7179" grpId="0" autoUpdateAnimBg="0"/>
      <p:bldP spid="7192" grpId="0" animBg="1"/>
      <p:bldP spid="7213" grpId="0" animBg="1"/>
      <p:bldP spid="72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5000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1" name="Rectangle 131"/>
          <p:cNvSpPr>
            <a:spLocks noChangeArrowheads="1"/>
          </p:cNvSpPr>
          <p:nvPr/>
        </p:nvSpPr>
        <p:spPr bwMode="auto">
          <a:xfrm>
            <a:off x="1905000" y="2286000"/>
            <a:ext cx="6096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203200" y="242888"/>
            <a:ext cx="2692400" cy="5191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1  </a:t>
            </a:r>
            <a:r>
              <a:rPr lang="zh-CN" altLang="en-US" sz="2800"/>
              <a:t>弱磁质的磁化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6200" y="990600"/>
            <a:ext cx="195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 抗磁质</a:t>
            </a:r>
          </a:p>
        </p:txBody>
      </p:sp>
      <p:sp>
        <p:nvSpPr>
          <p:cNvPr id="10310" name="Text Box 70"/>
          <p:cNvSpPr txBox="1">
            <a:spLocks noChangeArrowheads="1"/>
          </p:cNvSpPr>
          <p:nvPr/>
        </p:nvSpPr>
        <p:spPr bwMode="auto">
          <a:xfrm>
            <a:off x="2362200" y="762000"/>
            <a:ext cx="51117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/>
              <a:t>分子固有磁矩为零，</a:t>
            </a:r>
          </a:p>
          <a:p>
            <a:pPr algn="l" eaLnBrk="1" hangingPunct="1"/>
            <a:r>
              <a:rPr lang="zh-CN" altLang="en-US"/>
              <a:t>但在外磁场中会产生感应磁偶极矩。</a:t>
            </a:r>
          </a:p>
        </p:txBody>
      </p:sp>
      <p:graphicFrame>
        <p:nvGraphicFramePr>
          <p:cNvPr id="10311" name="Object 71"/>
          <p:cNvGraphicFramePr>
            <a:graphicFrameLocks noChangeAspect="1"/>
          </p:cNvGraphicFramePr>
          <p:nvPr/>
        </p:nvGraphicFramePr>
        <p:xfrm>
          <a:off x="7239000" y="1066800"/>
          <a:ext cx="762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" name="公式" r:id="rId3" imgW="304668" imgH="241195" progId="Equation.3">
                  <p:embed/>
                </p:oleObj>
              </mc:Choice>
              <mc:Fallback>
                <p:oleObj name="公式" r:id="rId3" imgW="304668" imgH="241195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066800"/>
                        <a:ext cx="762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4" name="Group 74"/>
          <p:cNvGrpSpPr>
            <a:grpSpLocks/>
          </p:cNvGrpSpPr>
          <p:nvPr/>
        </p:nvGrpSpPr>
        <p:grpSpPr bwMode="auto">
          <a:xfrm>
            <a:off x="2438400" y="1752600"/>
            <a:ext cx="3949700" cy="542925"/>
            <a:chOff x="336" y="1331"/>
            <a:chExt cx="2488" cy="342"/>
          </a:xfrm>
        </p:grpSpPr>
        <p:graphicFrame>
          <p:nvGraphicFramePr>
            <p:cNvPr id="10285" name="Object 72"/>
            <p:cNvGraphicFramePr>
              <a:graphicFrameLocks noChangeAspect="1"/>
            </p:cNvGraphicFramePr>
            <p:nvPr/>
          </p:nvGraphicFramePr>
          <p:xfrm>
            <a:off x="336" y="1331"/>
            <a:ext cx="43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8" name="公式" r:id="rId5" imgW="304668" imgH="241195" progId="Equation.3">
                    <p:embed/>
                  </p:oleObj>
                </mc:Choice>
                <mc:Fallback>
                  <p:oleObj name="公式" r:id="rId5" imgW="304668" imgH="241195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331"/>
                          <a:ext cx="43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6" name="Text Box 73"/>
            <p:cNvSpPr txBox="1">
              <a:spLocks noChangeArrowheads="1"/>
            </p:cNvSpPr>
            <p:nvPr/>
          </p:nvSpPr>
          <p:spPr bwMode="auto">
            <a:xfrm>
              <a:off x="768" y="1344"/>
              <a:ext cx="2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CC3300"/>
                  </a:solidFill>
                </a:rPr>
                <a:t>方向与外磁场方向相反</a:t>
              </a:r>
            </a:p>
          </p:txBody>
        </p:sp>
      </p:grpSp>
      <p:grpSp>
        <p:nvGrpSpPr>
          <p:cNvPr id="10370" name="Group 130"/>
          <p:cNvGrpSpPr>
            <a:grpSpLocks/>
          </p:cNvGrpSpPr>
          <p:nvPr/>
        </p:nvGrpSpPr>
        <p:grpSpPr bwMode="auto">
          <a:xfrm>
            <a:off x="2209800" y="2514600"/>
            <a:ext cx="3048000" cy="1447800"/>
            <a:chOff x="3840" y="288"/>
            <a:chExt cx="1920" cy="912"/>
          </a:xfrm>
        </p:grpSpPr>
        <p:graphicFrame>
          <p:nvGraphicFramePr>
            <p:cNvPr id="10265" name="Object 80"/>
            <p:cNvGraphicFramePr>
              <a:graphicFrameLocks noChangeAspect="1"/>
            </p:cNvGraphicFramePr>
            <p:nvPr/>
          </p:nvGraphicFramePr>
          <p:xfrm>
            <a:off x="5407" y="624"/>
            <a:ext cx="353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9" name="公式" r:id="rId6" imgW="304668" imgH="241195" progId="Equation.3">
                    <p:embed/>
                  </p:oleObj>
                </mc:Choice>
                <mc:Fallback>
                  <p:oleObj name="公式" r:id="rId6" imgW="304668" imgH="241195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7" y="624"/>
                          <a:ext cx="353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6" name="AutoShape 75"/>
            <p:cNvSpPr>
              <a:spLocks noChangeArrowheads="1"/>
            </p:cNvSpPr>
            <p:nvPr/>
          </p:nvSpPr>
          <p:spPr bwMode="auto">
            <a:xfrm rot="5400000" flipH="1">
              <a:off x="4240" y="32"/>
              <a:ext cx="768" cy="1567"/>
            </a:xfrm>
            <a:prstGeom prst="can">
              <a:avLst>
                <a:gd name="adj" fmla="val 50575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67" name="Line 77"/>
            <p:cNvSpPr>
              <a:spLocks noChangeShapeType="1"/>
            </p:cNvSpPr>
            <p:nvPr/>
          </p:nvSpPr>
          <p:spPr bwMode="auto">
            <a:xfrm>
              <a:off x="3997" y="371"/>
              <a:ext cx="10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8" name="Object 79"/>
            <p:cNvGraphicFramePr>
              <a:graphicFrameLocks noChangeAspect="1"/>
            </p:cNvGraphicFramePr>
            <p:nvPr/>
          </p:nvGraphicFramePr>
          <p:xfrm>
            <a:off x="5041" y="288"/>
            <a:ext cx="157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0" name="公式" r:id="rId7" imgW="164957" imgH="190335" progId="Equation.3">
                    <p:embed/>
                  </p:oleObj>
                </mc:Choice>
                <mc:Fallback>
                  <p:oleObj name="公式" r:id="rId7" imgW="164957" imgH="190335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1" y="288"/>
                          <a:ext cx="157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9" name="Freeform 81"/>
            <p:cNvSpPr>
              <a:spLocks/>
            </p:cNvSpPr>
            <p:nvPr/>
          </p:nvSpPr>
          <p:spPr bwMode="auto">
            <a:xfrm>
              <a:off x="5198" y="527"/>
              <a:ext cx="55" cy="210"/>
            </a:xfrm>
            <a:custGeom>
              <a:avLst/>
              <a:gdLst>
                <a:gd name="T0" fmla="*/ 0 w 50"/>
                <a:gd name="T1" fmla="*/ 0 h 244"/>
                <a:gd name="T2" fmla="*/ 33 w 50"/>
                <a:gd name="T3" fmla="*/ 29 h 244"/>
                <a:gd name="T4" fmla="*/ 55 w 50"/>
                <a:gd name="T5" fmla="*/ 114 h 244"/>
                <a:gd name="T6" fmla="*/ 35 w 50"/>
                <a:gd name="T7" fmla="*/ 189 h 244"/>
                <a:gd name="T8" fmla="*/ 2 w 50"/>
                <a:gd name="T9" fmla="*/ 210 h 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244">
                  <a:moveTo>
                    <a:pt x="0" y="0"/>
                  </a:moveTo>
                  <a:cubicBezTo>
                    <a:pt x="5" y="6"/>
                    <a:pt x="22" y="12"/>
                    <a:pt x="30" y="34"/>
                  </a:cubicBezTo>
                  <a:cubicBezTo>
                    <a:pt x="38" y="56"/>
                    <a:pt x="50" y="101"/>
                    <a:pt x="50" y="132"/>
                  </a:cubicBezTo>
                  <a:cubicBezTo>
                    <a:pt x="50" y="163"/>
                    <a:pt x="40" y="201"/>
                    <a:pt x="32" y="220"/>
                  </a:cubicBezTo>
                  <a:cubicBezTo>
                    <a:pt x="24" y="239"/>
                    <a:pt x="8" y="239"/>
                    <a:pt x="2" y="244"/>
                  </a:cubicBezTo>
                </a:path>
              </a:pathLst>
            </a:custGeom>
            <a:noFill/>
            <a:ln w="19050" cap="rnd" cmpd="sng">
              <a:solidFill>
                <a:srgbClr val="FF33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0" name="Line 78"/>
            <p:cNvSpPr>
              <a:spLocks noChangeShapeType="1"/>
            </p:cNvSpPr>
            <p:nvPr/>
          </p:nvSpPr>
          <p:spPr bwMode="auto">
            <a:xfrm flipH="1">
              <a:off x="4937" y="632"/>
              <a:ext cx="261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1" name="Freeform 82"/>
            <p:cNvSpPr>
              <a:spLocks/>
            </p:cNvSpPr>
            <p:nvPr/>
          </p:nvSpPr>
          <p:spPr bwMode="auto">
            <a:xfrm flipH="1">
              <a:off x="5146" y="527"/>
              <a:ext cx="54" cy="210"/>
            </a:xfrm>
            <a:custGeom>
              <a:avLst/>
              <a:gdLst>
                <a:gd name="T0" fmla="*/ 0 w 50"/>
                <a:gd name="T1" fmla="*/ 0 h 244"/>
                <a:gd name="T2" fmla="*/ 32 w 50"/>
                <a:gd name="T3" fmla="*/ 29 h 244"/>
                <a:gd name="T4" fmla="*/ 54 w 50"/>
                <a:gd name="T5" fmla="*/ 114 h 244"/>
                <a:gd name="T6" fmla="*/ 35 w 50"/>
                <a:gd name="T7" fmla="*/ 189 h 244"/>
                <a:gd name="T8" fmla="*/ 2 w 50"/>
                <a:gd name="T9" fmla="*/ 210 h 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244">
                  <a:moveTo>
                    <a:pt x="0" y="0"/>
                  </a:moveTo>
                  <a:cubicBezTo>
                    <a:pt x="5" y="6"/>
                    <a:pt x="22" y="12"/>
                    <a:pt x="30" y="34"/>
                  </a:cubicBezTo>
                  <a:cubicBezTo>
                    <a:pt x="38" y="56"/>
                    <a:pt x="50" y="101"/>
                    <a:pt x="50" y="132"/>
                  </a:cubicBezTo>
                  <a:cubicBezTo>
                    <a:pt x="50" y="163"/>
                    <a:pt x="40" y="201"/>
                    <a:pt x="32" y="220"/>
                  </a:cubicBezTo>
                  <a:cubicBezTo>
                    <a:pt x="24" y="239"/>
                    <a:pt x="8" y="239"/>
                    <a:pt x="2" y="244"/>
                  </a:cubicBezTo>
                </a:path>
              </a:pathLst>
            </a:custGeom>
            <a:noFill/>
            <a:ln w="19050" cap="flat" cmpd="sng">
              <a:solidFill>
                <a:srgbClr val="FF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2" name="Freeform 83"/>
            <p:cNvSpPr>
              <a:spLocks/>
            </p:cNvSpPr>
            <p:nvPr/>
          </p:nvSpPr>
          <p:spPr bwMode="auto">
            <a:xfrm>
              <a:off x="5146" y="651"/>
              <a:ext cx="6" cy="38"/>
            </a:xfrm>
            <a:custGeom>
              <a:avLst/>
              <a:gdLst>
                <a:gd name="T0" fmla="*/ 0 w 6"/>
                <a:gd name="T1" fmla="*/ 0 h 44"/>
                <a:gd name="T2" fmla="*/ 6 w 6"/>
                <a:gd name="T3" fmla="*/ 38 h 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44">
                  <a:moveTo>
                    <a:pt x="0" y="0"/>
                  </a:moveTo>
                  <a:lnTo>
                    <a:pt x="6" y="44"/>
                  </a:lnTo>
                </a:path>
              </a:pathLst>
            </a:custGeom>
            <a:noFill/>
            <a:ln w="28575" cap="flat" cmpd="sng">
              <a:solidFill>
                <a:srgbClr val="FF33CC"/>
              </a:solidFill>
              <a:prstDash val="solid"/>
              <a:round/>
              <a:headEnd type="arrow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Freeform 86"/>
            <p:cNvSpPr>
              <a:spLocks/>
            </p:cNvSpPr>
            <p:nvPr/>
          </p:nvSpPr>
          <p:spPr bwMode="auto">
            <a:xfrm>
              <a:off x="5144" y="734"/>
              <a:ext cx="54" cy="211"/>
            </a:xfrm>
            <a:custGeom>
              <a:avLst/>
              <a:gdLst>
                <a:gd name="T0" fmla="*/ 0 w 50"/>
                <a:gd name="T1" fmla="*/ 0 h 244"/>
                <a:gd name="T2" fmla="*/ 32 w 50"/>
                <a:gd name="T3" fmla="*/ 29 h 244"/>
                <a:gd name="T4" fmla="*/ 54 w 50"/>
                <a:gd name="T5" fmla="*/ 114 h 244"/>
                <a:gd name="T6" fmla="*/ 35 w 50"/>
                <a:gd name="T7" fmla="*/ 190 h 244"/>
                <a:gd name="T8" fmla="*/ 2 w 50"/>
                <a:gd name="T9" fmla="*/ 211 h 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244">
                  <a:moveTo>
                    <a:pt x="0" y="0"/>
                  </a:moveTo>
                  <a:cubicBezTo>
                    <a:pt x="5" y="6"/>
                    <a:pt x="22" y="12"/>
                    <a:pt x="30" y="34"/>
                  </a:cubicBezTo>
                  <a:cubicBezTo>
                    <a:pt x="38" y="56"/>
                    <a:pt x="50" y="101"/>
                    <a:pt x="50" y="132"/>
                  </a:cubicBezTo>
                  <a:cubicBezTo>
                    <a:pt x="50" y="163"/>
                    <a:pt x="40" y="201"/>
                    <a:pt x="32" y="220"/>
                  </a:cubicBezTo>
                  <a:cubicBezTo>
                    <a:pt x="24" y="239"/>
                    <a:pt x="8" y="239"/>
                    <a:pt x="2" y="244"/>
                  </a:cubicBezTo>
                </a:path>
              </a:pathLst>
            </a:custGeom>
            <a:noFill/>
            <a:ln w="19050" cap="rnd" cmpd="sng">
              <a:solidFill>
                <a:srgbClr val="FF33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Line 87"/>
            <p:cNvSpPr>
              <a:spLocks noChangeShapeType="1"/>
            </p:cNvSpPr>
            <p:nvPr/>
          </p:nvSpPr>
          <p:spPr bwMode="auto">
            <a:xfrm flipH="1">
              <a:off x="4883" y="839"/>
              <a:ext cx="261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Freeform 88"/>
            <p:cNvSpPr>
              <a:spLocks/>
            </p:cNvSpPr>
            <p:nvPr/>
          </p:nvSpPr>
          <p:spPr bwMode="auto">
            <a:xfrm flipH="1">
              <a:off x="5091" y="734"/>
              <a:ext cx="55" cy="211"/>
            </a:xfrm>
            <a:custGeom>
              <a:avLst/>
              <a:gdLst>
                <a:gd name="T0" fmla="*/ 0 w 50"/>
                <a:gd name="T1" fmla="*/ 0 h 244"/>
                <a:gd name="T2" fmla="*/ 33 w 50"/>
                <a:gd name="T3" fmla="*/ 29 h 244"/>
                <a:gd name="T4" fmla="*/ 55 w 50"/>
                <a:gd name="T5" fmla="*/ 114 h 244"/>
                <a:gd name="T6" fmla="*/ 35 w 50"/>
                <a:gd name="T7" fmla="*/ 190 h 244"/>
                <a:gd name="T8" fmla="*/ 2 w 50"/>
                <a:gd name="T9" fmla="*/ 211 h 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244">
                  <a:moveTo>
                    <a:pt x="0" y="0"/>
                  </a:moveTo>
                  <a:cubicBezTo>
                    <a:pt x="5" y="6"/>
                    <a:pt x="22" y="12"/>
                    <a:pt x="30" y="34"/>
                  </a:cubicBezTo>
                  <a:cubicBezTo>
                    <a:pt x="38" y="56"/>
                    <a:pt x="50" y="101"/>
                    <a:pt x="50" y="132"/>
                  </a:cubicBezTo>
                  <a:cubicBezTo>
                    <a:pt x="50" y="163"/>
                    <a:pt x="40" y="201"/>
                    <a:pt x="32" y="220"/>
                  </a:cubicBezTo>
                  <a:cubicBezTo>
                    <a:pt x="24" y="239"/>
                    <a:pt x="8" y="239"/>
                    <a:pt x="2" y="244"/>
                  </a:cubicBezTo>
                </a:path>
              </a:pathLst>
            </a:custGeom>
            <a:noFill/>
            <a:ln w="19050" cap="flat" cmpd="sng">
              <a:solidFill>
                <a:srgbClr val="FF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6" name="Freeform 89"/>
            <p:cNvSpPr>
              <a:spLocks/>
            </p:cNvSpPr>
            <p:nvPr/>
          </p:nvSpPr>
          <p:spPr bwMode="auto">
            <a:xfrm>
              <a:off x="5091" y="858"/>
              <a:ext cx="7" cy="38"/>
            </a:xfrm>
            <a:custGeom>
              <a:avLst/>
              <a:gdLst>
                <a:gd name="T0" fmla="*/ 0 w 6"/>
                <a:gd name="T1" fmla="*/ 0 h 44"/>
                <a:gd name="T2" fmla="*/ 7 w 6"/>
                <a:gd name="T3" fmla="*/ 38 h 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44">
                  <a:moveTo>
                    <a:pt x="0" y="0"/>
                  </a:moveTo>
                  <a:lnTo>
                    <a:pt x="6" y="44"/>
                  </a:lnTo>
                </a:path>
              </a:pathLst>
            </a:custGeom>
            <a:noFill/>
            <a:ln w="28575" cap="flat" cmpd="sng">
              <a:solidFill>
                <a:srgbClr val="FF33CC"/>
              </a:solidFill>
              <a:prstDash val="solid"/>
              <a:round/>
              <a:headEnd type="arrow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7" name="Freeform 91"/>
            <p:cNvSpPr>
              <a:spLocks/>
            </p:cNvSpPr>
            <p:nvPr/>
          </p:nvSpPr>
          <p:spPr bwMode="auto">
            <a:xfrm>
              <a:off x="5300" y="696"/>
              <a:ext cx="55" cy="211"/>
            </a:xfrm>
            <a:custGeom>
              <a:avLst/>
              <a:gdLst>
                <a:gd name="T0" fmla="*/ 0 w 50"/>
                <a:gd name="T1" fmla="*/ 0 h 244"/>
                <a:gd name="T2" fmla="*/ 33 w 50"/>
                <a:gd name="T3" fmla="*/ 29 h 244"/>
                <a:gd name="T4" fmla="*/ 55 w 50"/>
                <a:gd name="T5" fmla="*/ 114 h 244"/>
                <a:gd name="T6" fmla="*/ 35 w 50"/>
                <a:gd name="T7" fmla="*/ 190 h 244"/>
                <a:gd name="T8" fmla="*/ 2 w 50"/>
                <a:gd name="T9" fmla="*/ 211 h 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244">
                  <a:moveTo>
                    <a:pt x="0" y="0"/>
                  </a:moveTo>
                  <a:cubicBezTo>
                    <a:pt x="5" y="6"/>
                    <a:pt x="22" y="12"/>
                    <a:pt x="30" y="34"/>
                  </a:cubicBezTo>
                  <a:cubicBezTo>
                    <a:pt x="38" y="56"/>
                    <a:pt x="50" y="101"/>
                    <a:pt x="50" y="132"/>
                  </a:cubicBezTo>
                  <a:cubicBezTo>
                    <a:pt x="50" y="163"/>
                    <a:pt x="40" y="201"/>
                    <a:pt x="32" y="220"/>
                  </a:cubicBezTo>
                  <a:cubicBezTo>
                    <a:pt x="24" y="239"/>
                    <a:pt x="8" y="239"/>
                    <a:pt x="2" y="244"/>
                  </a:cubicBezTo>
                </a:path>
              </a:pathLst>
            </a:custGeom>
            <a:noFill/>
            <a:ln w="19050" cap="rnd" cmpd="sng">
              <a:solidFill>
                <a:srgbClr val="FF33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8" name="Line 92"/>
            <p:cNvSpPr>
              <a:spLocks noChangeShapeType="1"/>
            </p:cNvSpPr>
            <p:nvPr/>
          </p:nvSpPr>
          <p:spPr bwMode="auto">
            <a:xfrm flipH="1">
              <a:off x="5039" y="801"/>
              <a:ext cx="261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Freeform 93"/>
            <p:cNvSpPr>
              <a:spLocks/>
            </p:cNvSpPr>
            <p:nvPr/>
          </p:nvSpPr>
          <p:spPr bwMode="auto">
            <a:xfrm flipH="1">
              <a:off x="5248" y="696"/>
              <a:ext cx="55" cy="211"/>
            </a:xfrm>
            <a:custGeom>
              <a:avLst/>
              <a:gdLst>
                <a:gd name="T0" fmla="*/ 0 w 50"/>
                <a:gd name="T1" fmla="*/ 0 h 244"/>
                <a:gd name="T2" fmla="*/ 33 w 50"/>
                <a:gd name="T3" fmla="*/ 29 h 244"/>
                <a:gd name="T4" fmla="*/ 55 w 50"/>
                <a:gd name="T5" fmla="*/ 114 h 244"/>
                <a:gd name="T6" fmla="*/ 35 w 50"/>
                <a:gd name="T7" fmla="*/ 190 h 244"/>
                <a:gd name="T8" fmla="*/ 2 w 50"/>
                <a:gd name="T9" fmla="*/ 211 h 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244">
                  <a:moveTo>
                    <a:pt x="0" y="0"/>
                  </a:moveTo>
                  <a:cubicBezTo>
                    <a:pt x="5" y="6"/>
                    <a:pt x="22" y="12"/>
                    <a:pt x="30" y="34"/>
                  </a:cubicBezTo>
                  <a:cubicBezTo>
                    <a:pt x="38" y="56"/>
                    <a:pt x="50" y="101"/>
                    <a:pt x="50" y="132"/>
                  </a:cubicBezTo>
                  <a:cubicBezTo>
                    <a:pt x="50" y="163"/>
                    <a:pt x="40" y="201"/>
                    <a:pt x="32" y="220"/>
                  </a:cubicBezTo>
                  <a:cubicBezTo>
                    <a:pt x="24" y="239"/>
                    <a:pt x="8" y="239"/>
                    <a:pt x="2" y="244"/>
                  </a:cubicBezTo>
                </a:path>
              </a:pathLst>
            </a:custGeom>
            <a:noFill/>
            <a:ln w="19050" cap="flat" cmpd="sng">
              <a:solidFill>
                <a:srgbClr val="FF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Freeform 94"/>
            <p:cNvSpPr>
              <a:spLocks/>
            </p:cNvSpPr>
            <p:nvPr/>
          </p:nvSpPr>
          <p:spPr bwMode="auto">
            <a:xfrm>
              <a:off x="5248" y="820"/>
              <a:ext cx="7" cy="38"/>
            </a:xfrm>
            <a:custGeom>
              <a:avLst/>
              <a:gdLst>
                <a:gd name="T0" fmla="*/ 0 w 6"/>
                <a:gd name="T1" fmla="*/ 0 h 44"/>
                <a:gd name="T2" fmla="*/ 7 w 6"/>
                <a:gd name="T3" fmla="*/ 38 h 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44">
                  <a:moveTo>
                    <a:pt x="0" y="0"/>
                  </a:moveTo>
                  <a:lnTo>
                    <a:pt x="6" y="44"/>
                  </a:lnTo>
                </a:path>
              </a:pathLst>
            </a:custGeom>
            <a:noFill/>
            <a:ln w="28575" cap="flat" cmpd="sng">
              <a:solidFill>
                <a:srgbClr val="FF33CC"/>
              </a:solidFill>
              <a:prstDash val="solid"/>
              <a:round/>
              <a:headEnd type="arrow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Freeform 96"/>
            <p:cNvSpPr>
              <a:spLocks/>
            </p:cNvSpPr>
            <p:nvPr/>
          </p:nvSpPr>
          <p:spPr bwMode="auto">
            <a:xfrm>
              <a:off x="5248" y="941"/>
              <a:ext cx="55" cy="211"/>
            </a:xfrm>
            <a:custGeom>
              <a:avLst/>
              <a:gdLst>
                <a:gd name="T0" fmla="*/ 0 w 50"/>
                <a:gd name="T1" fmla="*/ 0 h 244"/>
                <a:gd name="T2" fmla="*/ 33 w 50"/>
                <a:gd name="T3" fmla="*/ 29 h 244"/>
                <a:gd name="T4" fmla="*/ 55 w 50"/>
                <a:gd name="T5" fmla="*/ 114 h 244"/>
                <a:gd name="T6" fmla="*/ 35 w 50"/>
                <a:gd name="T7" fmla="*/ 190 h 244"/>
                <a:gd name="T8" fmla="*/ 2 w 50"/>
                <a:gd name="T9" fmla="*/ 211 h 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244">
                  <a:moveTo>
                    <a:pt x="0" y="0"/>
                  </a:moveTo>
                  <a:cubicBezTo>
                    <a:pt x="5" y="6"/>
                    <a:pt x="22" y="12"/>
                    <a:pt x="30" y="34"/>
                  </a:cubicBezTo>
                  <a:cubicBezTo>
                    <a:pt x="38" y="56"/>
                    <a:pt x="50" y="101"/>
                    <a:pt x="50" y="132"/>
                  </a:cubicBezTo>
                  <a:cubicBezTo>
                    <a:pt x="50" y="163"/>
                    <a:pt x="40" y="201"/>
                    <a:pt x="32" y="220"/>
                  </a:cubicBezTo>
                  <a:cubicBezTo>
                    <a:pt x="24" y="239"/>
                    <a:pt x="8" y="239"/>
                    <a:pt x="2" y="244"/>
                  </a:cubicBezTo>
                </a:path>
              </a:pathLst>
            </a:custGeom>
            <a:noFill/>
            <a:ln w="19050" cap="rnd" cmpd="sng">
              <a:solidFill>
                <a:srgbClr val="FF33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Line 97"/>
            <p:cNvSpPr>
              <a:spLocks noChangeShapeType="1"/>
            </p:cNvSpPr>
            <p:nvPr/>
          </p:nvSpPr>
          <p:spPr bwMode="auto">
            <a:xfrm flipH="1">
              <a:off x="4987" y="1047"/>
              <a:ext cx="261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Freeform 98"/>
            <p:cNvSpPr>
              <a:spLocks/>
            </p:cNvSpPr>
            <p:nvPr/>
          </p:nvSpPr>
          <p:spPr bwMode="auto">
            <a:xfrm flipH="1">
              <a:off x="5196" y="941"/>
              <a:ext cx="54" cy="211"/>
            </a:xfrm>
            <a:custGeom>
              <a:avLst/>
              <a:gdLst>
                <a:gd name="T0" fmla="*/ 0 w 50"/>
                <a:gd name="T1" fmla="*/ 0 h 244"/>
                <a:gd name="T2" fmla="*/ 32 w 50"/>
                <a:gd name="T3" fmla="*/ 29 h 244"/>
                <a:gd name="T4" fmla="*/ 54 w 50"/>
                <a:gd name="T5" fmla="*/ 114 h 244"/>
                <a:gd name="T6" fmla="*/ 35 w 50"/>
                <a:gd name="T7" fmla="*/ 190 h 244"/>
                <a:gd name="T8" fmla="*/ 2 w 50"/>
                <a:gd name="T9" fmla="*/ 211 h 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244">
                  <a:moveTo>
                    <a:pt x="0" y="0"/>
                  </a:moveTo>
                  <a:cubicBezTo>
                    <a:pt x="5" y="6"/>
                    <a:pt x="22" y="12"/>
                    <a:pt x="30" y="34"/>
                  </a:cubicBezTo>
                  <a:cubicBezTo>
                    <a:pt x="38" y="56"/>
                    <a:pt x="50" y="101"/>
                    <a:pt x="50" y="132"/>
                  </a:cubicBezTo>
                  <a:cubicBezTo>
                    <a:pt x="50" y="163"/>
                    <a:pt x="40" y="201"/>
                    <a:pt x="32" y="220"/>
                  </a:cubicBezTo>
                  <a:cubicBezTo>
                    <a:pt x="24" y="239"/>
                    <a:pt x="8" y="239"/>
                    <a:pt x="2" y="244"/>
                  </a:cubicBezTo>
                </a:path>
              </a:pathLst>
            </a:custGeom>
            <a:noFill/>
            <a:ln w="19050" cap="flat" cmpd="sng">
              <a:solidFill>
                <a:srgbClr val="FF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Freeform 99"/>
            <p:cNvSpPr>
              <a:spLocks/>
            </p:cNvSpPr>
            <p:nvPr/>
          </p:nvSpPr>
          <p:spPr bwMode="auto">
            <a:xfrm>
              <a:off x="5196" y="1066"/>
              <a:ext cx="6" cy="38"/>
            </a:xfrm>
            <a:custGeom>
              <a:avLst/>
              <a:gdLst>
                <a:gd name="T0" fmla="*/ 0 w 6"/>
                <a:gd name="T1" fmla="*/ 0 h 44"/>
                <a:gd name="T2" fmla="*/ 6 w 6"/>
                <a:gd name="T3" fmla="*/ 38 h 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44">
                  <a:moveTo>
                    <a:pt x="0" y="0"/>
                  </a:moveTo>
                  <a:lnTo>
                    <a:pt x="6" y="44"/>
                  </a:lnTo>
                </a:path>
              </a:pathLst>
            </a:custGeom>
            <a:noFill/>
            <a:ln w="28575" cap="flat" cmpd="sng">
              <a:solidFill>
                <a:srgbClr val="FF33CC"/>
              </a:solidFill>
              <a:prstDash val="solid"/>
              <a:round/>
              <a:headEnd type="arrow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53" name="Group 113"/>
          <p:cNvGrpSpPr>
            <a:grpSpLocks/>
          </p:cNvGrpSpPr>
          <p:nvPr/>
        </p:nvGrpSpPr>
        <p:grpSpPr bwMode="auto">
          <a:xfrm>
            <a:off x="2438402" y="2743200"/>
            <a:ext cx="1782763" cy="1727201"/>
            <a:chOff x="3792" y="960"/>
            <a:chExt cx="1123" cy="1088"/>
          </a:xfrm>
        </p:grpSpPr>
        <p:grpSp>
          <p:nvGrpSpPr>
            <p:cNvPr id="10255" name="Group 102"/>
            <p:cNvGrpSpPr>
              <a:grpSpLocks/>
            </p:cNvGrpSpPr>
            <p:nvPr/>
          </p:nvGrpSpPr>
          <p:grpSpPr bwMode="auto">
            <a:xfrm>
              <a:off x="4464" y="960"/>
              <a:ext cx="160" cy="768"/>
              <a:chOff x="4464" y="960"/>
              <a:chExt cx="160" cy="768"/>
            </a:xfrm>
          </p:grpSpPr>
          <p:sp>
            <p:nvSpPr>
              <p:cNvPr id="10263" name="Freeform 100"/>
              <p:cNvSpPr>
                <a:spLocks/>
              </p:cNvSpPr>
              <p:nvPr/>
            </p:nvSpPr>
            <p:spPr bwMode="auto">
              <a:xfrm>
                <a:off x="4464" y="960"/>
                <a:ext cx="160" cy="768"/>
              </a:xfrm>
              <a:custGeom>
                <a:avLst/>
                <a:gdLst>
                  <a:gd name="T0" fmla="*/ 160 w 160"/>
                  <a:gd name="T1" fmla="*/ 0 h 768"/>
                  <a:gd name="T2" fmla="*/ 28 w 160"/>
                  <a:gd name="T3" fmla="*/ 162 h 768"/>
                  <a:gd name="T4" fmla="*/ 4 w 160"/>
                  <a:gd name="T5" fmla="*/ 462 h 768"/>
                  <a:gd name="T6" fmla="*/ 52 w 160"/>
                  <a:gd name="T7" fmla="*/ 684 h 768"/>
                  <a:gd name="T8" fmla="*/ 160 w 160"/>
                  <a:gd name="T9" fmla="*/ 768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0" h="768">
                    <a:moveTo>
                      <a:pt x="160" y="0"/>
                    </a:moveTo>
                    <a:cubicBezTo>
                      <a:pt x="138" y="27"/>
                      <a:pt x="54" y="85"/>
                      <a:pt x="28" y="162"/>
                    </a:cubicBezTo>
                    <a:cubicBezTo>
                      <a:pt x="2" y="239"/>
                      <a:pt x="0" y="375"/>
                      <a:pt x="4" y="462"/>
                    </a:cubicBezTo>
                    <a:cubicBezTo>
                      <a:pt x="8" y="549"/>
                      <a:pt x="26" y="633"/>
                      <a:pt x="52" y="684"/>
                    </a:cubicBezTo>
                    <a:cubicBezTo>
                      <a:pt x="78" y="735"/>
                      <a:pt x="138" y="751"/>
                      <a:pt x="160" y="768"/>
                    </a:cubicBezTo>
                  </a:path>
                </a:pathLst>
              </a:custGeom>
              <a:noFill/>
              <a:ln w="28575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4" name="Freeform 101"/>
              <p:cNvSpPr>
                <a:spLocks/>
              </p:cNvSpPr>
              <p:nvPr/>
            </p:nvSpPr>
            <p:spPr bwMode="auto">
              <a:xfrm>
                <a:off x="4474" y="1440"/>
                <a:ext cx="6" cy="96"/>
              </a:xfrm>
              <a:custGeom>
                <a:avLst/>
                <a:gdLst>
                  <a:gd name="T0" fmla="*/ 6 w 6"/>
                  <a:gd name="T1" fmla="*/ 96 h 96"/>
                  <a:gd name="T2" fmla="*/ 0 w 6"/>
                  <a:gd name="T3" fmla="*/ 0 h 9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" h="96">
                    <a:moveTo>
                      <a:pt x="6" y="96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rgbClr val="FF33CC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56" name="Group 103"/>
            <p:cNvGrpSpPr>
              <a:grpSpLocks/>
            </p:cNvGrpSpPr>
            <p:nvPr/>
          </p:nvGrpSpPr>
          <p:grpSpPr bwMode="auto">
            <a:xfrm>
              <a:off x="4128" y="960"/>
              <a:ext cx="160" cy="768"/>
              <a:chOff x="4464" y="960"/>
              <a:chExt cx="160" cy="768"/>
            </a:xfrm>
          </p:grpSpPr>
          <p:sp>
            <p:nvSpPr>
              <p:cNvPr id="10261" name="Freeform 104"/>
              <p:cNvSpPr>
                <a:spLocks/>
              </p:cNvSpPr>
              <p:nvPr/>
            </p:nvSpPr>
            <p:spPr bwMode="auto">
              <a:xfrm>
                <a:off x="4464" y="960"/>
                <a:ext cx="160" cy="768"/>
              </a:xfrm>
              <a:custGeom>
                <a:avLst/>
                <a:gdLst>
                  <a:gd name="T0" fmla="*/ 160 w 160"/>
                  <a:gd name="T1" fmla="*/ 0 h 768"/>
                  <a:gd name="T2" fmla="*/ 28 w 160"/>
                  <a:gd name="T3" fmla="*/ 162 h 768"/>
                  <a:gd name="T4" fmla="*/ 4 w 160"/>
                  <a:gd name="T5" fmla="*/ 462 h 768"/>
                  <a:gd name="T6" fmla="*/ 52 w 160"/>
                  <a:gd name="T7" fmla="*/ 684 h 768"/>
                  <a:gd name="T8" fmla="*/ 160 w 160"/>
                  <a:gd name="T9" fmla="*/ 768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0" h="768">
                    <a:moveTo>
                      <a:pt x="160" y="0"/>
                    </a:moveTo>
                    <a:cubicBezTo>
                      <a:pt x="138" y="27"/>
                      <a:pt x="54" y="85"/>
                      <a:pt x="28" y="162"/>
                    </a:cubicBezTo>
                    <a:cubicBezTo>
                      <a:pt x="2" y="239"/>
                      <a:pt x="0" y="375"/>
                      <a:pt x="4" y="462"/>
                    </a:cubicBezTo>
                    <a:cubicBezTo>
                      <a:pt x="8" y="549"/>
                      <a:pt x="26" y="633"/>
                      <a:pt x="52" y="684"/>
                    </a:cubicBezTo>
                    <a:cubicBezTo>
                      <a:pt x="78" y="735"/>
                      <a:pt x="138" y="751"/>
                      <a:pt x="160" y="768"/>
                    </a:cubicBezTo>
                  </a:path>
                </a:pathLst>
              </a:custGeom>
              <a:noFill/>
              <a:ln w="28575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2" name="Freeform 105"/>
              <p:cNvSpPr>
                <a:spLocks/>
              </p:cNvSpPr>
              <p:nvPr/>
            </p:nvSpPr>
            <p:spPr bwMode="auto">
              <a:xfrm>
                <a:off x="4474" y="1440"/>
                <a:ext cx="6" cy="96"/>
              </a:xfrm>
              <a:custGeom>
                <a:avLst/>
                <a:gdLst>
                  <a:gd name="T0" fmla="*/ 6 w 6"/>
                  <a:gd name="T1" fmla="*/ 96 h 96"/>
                  <a:gd name="T2" fmla="*/ 0 w 6"/>
                  <a:gd name="T3" fmla="*/ 0 h 9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" h="96">
                    <a:moveTo>
                      <a:pt x="6" y="96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rgbClr val="FF33CC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57" name="Group 106"/>
            <p:cNvGrpSpPr>
              <a:grpSpLocks/>
            </p:cNvGrpSpPr>
            <p:nvPr/>
          </p:nvGrpSpPr>
          <p:grpSpPr bwMode="auto">
            <a:xfrm>
              <a:off x="3792" y="960"/>
              <a:ext cx="160" cy="768"/>
              <a:chOff x="4464" y="960"/>
              <a:chExt cx="160" cy="768"/>
            </a:xfrm>
          </p:grpSpPr>
          <p:sp>
            <p:nvSpPr>
              <p:cNvPr id="10259" name="Freeform 107"/>
              <p:cNvSpPr>
                <a:spLocks/>
              </p:cNvSpPr>
              <p:nvPr/>
            </p:nvSpPr>
            <p:spPr bwMode="auto">
              <a:xfrm>
                <a:off x="4464" y="960"/>
                <a:ext cx="160" cy="768"/>
              </a:xfrm>
              <a:custGeom>
                <a:avLst/>
                <a:gdLst>
                  <a:gd name="T0" fmla="*/ 160 w 160"/>
                  <a:gd name="T1" fmla="*/ 0 h 768"/>
                  <a:gd name="T2" fmla="*/ 28 w 160"/>
                  <a:gd name="T3" fmla="*/ 162 h 768"/>
                  <a:gd name="T4" fmla="*/ 4 w 160"/>
                  <a:gd name="T5" fmla="*/ 462 h 768"/>
                  <a:gd name="T6" fmla="*/ 52 w 160"/>
                  <a:gd name="T7" fmla="*/ 684 h 768"/>
                  <a:gd name="T8" fmla="*/ 160 w 160"/>
                  <a:gd name="T9" fmla="*/ 768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0" h="768">
                    <a:moveTo>
                      <a:pt x="160" y="0"/>
                    </a:moveTo>
                    <a:cubicBezTo>
                      <a:pt x="138" y="27"/>
                      <a:pt x="54" y="85"/>
                      <a:pt x="28" y="162"/>
                    </a:cubicBezTo>
                    <a:cubicBezTo>
                      <a:pt x="2" y="239"/>
                      <a:pt x="0" y="375"/>
                      <a:pt x="4" y="462"/>
                    </a:cubicBezTo>
                    <a:cubicBezTo>
                      <a:pt x="8" y="549"/>
                      <a:pt x="26" y="633"/>
                      <a:pt x="52" y="684"/>
                    </a:cubicBezTo>
                    <a:cubicBezTo>
                      <a:pt x="78" y="735"/>
                      <a:pt x="138" y="751"/>
                      <a:pt x="160" y="768"/>
                    </a:cubicBezTo>
                  </a:path>
                </a:pathLst>
              </a:custGeom>
              <a:noFill/>
              <a:ln w="28575" cap="flat" cmpd="sng">
                <a:solidFill>
                  <a:srgbClr val="FF33CC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0" name="Freeform 108"/>
              <p:cNvSpPr>
                <a:spLocks/>
              </p:cNvSpPr>
              <p:nvPr/>
            </p:nvSpPr>
            <p:spPr bwMode="auto">
              <a:xfrm>
                <a:off x="4474" y="1440"/>
                <a:ext cx="6" cy="96"/>
              </a:xfrm>
              <a:custGeom>
                <a:avLst/>
                <a:gdLst>
                  <a:gd name="T0" fmla="*/ 6 w 6"/>
                  <a:gd name="T1" fmla="*/ 96 h 96"/>
                  <a:gd name="T2" fmla="*/ 0 w 6"/>
                  <a:gd name="T3" fmla="*/ 0 h 9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" h="96">
                    <a:moveTo>
                      <a:pt x="6" y="96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rgbClr val="FF33CC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58" name="Text Box 109"/>
            <p:cNvSpPr txBox="1">
              <a:spLocks noChangeArrowheads="1"/>
            </p:cNvSpPr>
            <p:nvPr/>
          </p:nvSpPr>
          <p:spPr bwMode="auto">
            <a:xfrm>
              <a:off x="4480" y="1680"/>
              <a:ext cx="43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 i="1" dirty="0">
                  <a:solidFill>
                    <a:srgbClr val="3333FF"/>
                  </a:solidFill>
                </a:rPr>
                <a:t>I</a:t>
              </a:r>
              <a:r>
                <a:rPr lang="en-US" altLang="zh-CN" sz="3200" i="1" baseline="-25000" dirty="0">
                  <a:solidFill>
                    <a:srgbClr val="3333FF"/>
                  </a:solidFill>
                </a:rPr>
                <a:t>M</a:t>
              </a:r>
              <a:r>
                <a:rPr lang="en-US" altLang="zh-CN" sz="3200" i="1" dirty="0">
                  <a:solidFill>
                    <a:srgbClr val="FF33CC"/>
                  </a:solidFill>
                </a:rPr>
                <a:t> </a:t>
              </a:r>
            </a:p>
          </p:txBody>
        </p:sp>
      </p:grpSp>
      <p:grpSp>
        <p:nvGrpSpPr>
          <p:cNvPr id="10354" name="Group 114"/>
          <p:cNvGrpSpPr>
            <a:grpSpLocks/>
          </p:cNvGrpSpPr>
          <p:nvPr/>
        </p:nvGrpSpPr>
        <p:grpSpPr bwMode="auto">
          <a:xfrm>
            <a:off x="2514600" y="2743200"/>
            <a:ext cx="990600" cy="609600"/>
            <a:chOff x="3840" y="960"/>
            <a:chExt cx="624" cy="384"/>
          </a:xfrm>
        </p:grpSpPr>
        <p:sp>
          <p:nvSpPr>
            <p:cNvPr id="10253" name="Line 111"/>
            <p:cNvSpPr>
              <a:spLocks noChangeShapeType="1"/>
            </p:cNvSpPr>
            <p:nvPr/>
          </p:nvSpPr>
          <p:spPr bwMode="auto">
            <a:xfrm>
              <a:off x="3888" y="1344"/>
              <a:ext cx="576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Text Box 112"/>
            <p:cNvSpPr txBox="1">
              <a:spLocks noChangeArrowheads="1"/>
            </p:cNvSpPr>
            <p:nvPr/>
          </p:nvSpPr>
          <p:spPr bwMode="auto">
            <a:xfrm>
              <a:off x="3840" y="960"/>
              <a:ext cx="3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 i="1">
                  <a:solidFill>
                    <a:srgbClr val="3333FF"/>
                  </a:solidFill>
                </a:rPr>
                <a:t>B</a:t>
              </a:r>
              <a:r>
                <a:rPr lang="en-US" altLang="zh-CN" sz="3200" i="1" baseline="30000">
                  <a:solidFill>
                    <a:srgbClr val="3333FF"/>
                  </a:solidFill>
                </a:rPr>
                <a:t>’</a:t>
              </a:r>
              <a:endParaRPr lang="en-US" altLang="zh-CN" sz="3200" i="1">
                <a:solidFill>
                  <a:srgbClr val="3333FF"/>
                </a:solidFill>
              </a:endParaRPr>
            </a:p>
          </p:txBody>
        </p:sp>
      </p:grpSp>
      <p:sp>
        <p:nvSpPr>
          <p:cNvPr id="10357" name="Text Box 117"/>
          <p:cNvSpPr txBox="1">
            <a:spLocks noChangeArrowheads="1"/>
          </p:cNvSpPr>
          <p:nvPr/>
        </p:nvSpPr>
        <p:spPr bwMode="auto">
          <a:xfrm>
            <a:off x="76201" y="4711700"/>
            <a:ext cx="8888288" cy="204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en-US" altLang="zh-CN" i="1" dirty="0">
                <a:solidFill>
                  <a:srgbClr val="CC3300"/>
                </a:solidFill>
              </a:rPr>
              <a:t>I</a:t>
            </a:r>
            <a:r>
              <a:rPr lang="en-US" altLang="zh-CN" i="1" baseline="-25000" dirty="0">
                <a:solidFill>
                  <a:srgbClr val="CC3300"/>
                </a:solidFill>
              </a:rPr>
              <a:t>M</a:t>
            </a:r>
            <a:r>
              <a:rPr lang="en-US" altLang="zh-CN" i="1" dirty="0">
                <a:solidFill>
                  <a:srgbClr val="CC3300"/>
                </a:solidFill>
              </a:rPr>
              <a:t> </a:t>
            </a:r>
            <a:r>
              <a:rPr lang="en-US" altLang="zh-CN" dirty="0"/>
              <a:t>:  </a:t>
            </a:r>
            <a:r>
              <a:rPr lang="zh-CN" altLang="en-US" dirty="0">
                <a:solidFill>
                  <a:srgbClr val="0000CC"/>
                </a:solidFill>
              </a:rPr>
              <a:t>磁化电流</a:t>
            </a:r>
            <a:r>
              <a:rPr lang="zh-CN" altLang="en-US" dirty="0"/>
              <a:t>、</a:t>
            </a:r>
            <a:r>
              <a:rPr lang="zh-CN" altLang="zh-CN" dirty="0">
                <a:solidFill>
                  <a:srgbClr val="0000CC"/>
                </a:solidFill>
              </a:rPr>
              <a:t>束缚电流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zh-CN" altLang="en-US" dirty="0">
                <a:solidFill>
                  <a:srgbClr val="0000CC"/>
                </a:solidFill>
              </a:rPr>
              <a:t>只分布在介质表面或者不同介质的界面</a:t>
            </a:r>
            <a:r>
              <a:rPr lang="en-US" altLang="zh-CN" dirty="0">
                <a:solidFill>
                  <a:srgbClr val="0000CC"/>
                </a:solidFill>
              </a:rPr>
              <a:t>) </a:t>
            </a:r>
            <a:r>
              <a:rPr lang="zh-CN" altLang="zh-CN" dirty="0"/>
              <a:t>由分子内的电荷运动形成的圆电流一段段接合而成。</a:t>
            </a:r>
            <a:endParaRPr lang="en-US" altLang="zh-CN" dirty="0"/>
          </a:p>
          <a:p>
            <a:pPr algn="l" eaLnBrk="1" hangingPunct="1">
              <a:lnSpc>
                <a:spcPct val="130000"/>
              </a:lnSpc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宏观上假想的、等效的环形电流，是一种微观尺度的电荷运动</a:t>
            </a:r>
            <a:endParaRPr lang="zh-CN" altLang="zh-CN" dirty="0">
              <a:solidFill>
                <a:srgbClr val="FF0000"/>
              </a:solidFill>
            </a:endParaRPr>
          </a:p>
          <a:p>
            <a:pPr marL="342900" indent="-342900" algn="l" eaLnBrk="1" hangingPunct="1">
              <a:buFont typeface="Wingdings" panose="05000000000000000000" pitchFamily="2" charset="2"/>
              <a:buChar char="Ø"/>
            </a:pPr>
            <a:r>
              <a:rPr lang="zh-CN" altLang="zh-CN" dirty="0"/>
              <a:t>与之对比： 传导电流（及其它自由电荷宏观移动形成的电流）</a:t>
            </a:r>
          </a:p>
          <a:p>
            <a:pPr algn="l" eaLnBrk="1" hangingPunct="1"/>
            <a:r>
              <a:rPr lang="zh-CN" altLang="zh-CN" dirty="0"/>
              <a:t>叫自由电流 </a:t>
            </a:r>
            <a:r>
              <a:rPr lang="en-US" altLang="zh-CN" i="1" dirty="0">
                <a:solidFill>
                  <a:srgbClr val="CC3300"/>
                </a:solidFill>
              </a:rPr>
              <a:t>I</a:t>
            </a:r>
            <a:r>
              <a:rPr lang="en-US" altLang="zh-CN" i="1" baseline="-25000" dirty="0">
                <a:solidFill>
                  <a:srgbClr val="CC3300"/>
                </a:solidFill>
              </a:rPr>
              <a:t>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0364" name="Object 124"/>
          <p:cNvGraphicFramePr>
            <a:graphicFrameLocks noChangeAspect="1"/>
          </p:cNvGraphicFramePr>
          <p:nvPr/>
        </p:nvGraphicFramePr>
        <p:xfrm>
          <a:off x="5562600" y="3048000"/>
          <a:ext cx="18621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1" name="公式" r:id="rId9" imgW="787400" imgH="241300" progId="Equation.3">
                  <p:embed/>
                </p:oleObj>
              </mc:Choice>
              <mc:Fallback>
                <p:oleObj name="公式" r:id="rId9" imgW="787400" imgH="24130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18621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1" grpId="0" animBg="1"/>
      <p:bldP spid="2" grpId="0" autoUpdateAnimBg="0"/>
      <p:bldP spid="10310" grpId="0" build="p" autoUpdateAnimBg="0"/>
      <p:bldP spid="10357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0" name="Rectangle 1072"/>
          <p:cNvSpPr>
            <a:spLocks noChangeArrowheads="1"/>
          </p:cNvSpPr>
          <p:nvPr/>
        </p:nvSpPr>
        <p:spPr bwMode="auto">
          <a:xfrm>
            <a:off x="1043607" y="3246436"/>
            <a:ext cx="7177507" cy="24685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8674" name="Group 1026"/>
          <p:cNvGrpSpPr>
            <a:grpSpLocks/>
          </p:cNvGrpSpPr>
          <p:nvPr/>
        </p:nvGrpSpPr>
        <p:grpSpPr bwMode="auto">
          <a:xfrm>
            <a:off x="5154613" y="1490663"/>
            <a:ext cx="2465387" cy="1371600"/>
            <a:chOff x="3600" y="528"/>
            <a:chExt cx="1553" cy="864"/>
          </a:xfrm>
        </p:grpSpPr>
        <p:sp>
          <p:nvSpPr>
            <p:cNvPr id="11308" name="Line 1027"/>
            <p:cNvSpPr>
              <a:spLocks noChangeShapeType="1"/>
            </p:cNvSpPr>
            <p:nvPr/>
          </p:nvSpPr>
          <p:spPr bwMode="auto">
            <a:xfrm>
              <a:off x="3600" y="576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9" name="Line 1028"/>
            <p:cNvSpPr>
              <a:spLocks noChangeShapeType="1"/>
            </p:cNvSpPr>
            <p:nvPr/>
          </p:nvSpPr>
          <p:spPr bwMode="auto">
            <a:xfrm>
              <a:off x="3600" y="1120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0" name="Line 1029"/>
            <p:cNvSpPr>
              <a:spLocks noChangeShapeType="1"/>
            </p:cNvSpPr>
            <p:nvPr/>
          </p:nvSpPr>
          <p:spPr bwMode="auto">
            <a:xfrm>
              <a:off x="3600" y="1392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11" name="Object 1030"/>
            <p:cNvGraphicFramePr>
              <a:graphicFrameLocks noChangeAspect="1"/>
            </p:cNvGraphicFramePr>
            <p:nvPr/>
          </p:nvGraphicFramePr>
          <p:xfrm>
            <a:off x="4848" y="528"/>
            <a:ext cx="30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61" name="公式" r:id="rId3" imgW="203112" imgH="241195" progId="Equation.3">
                    <p:embed/>
                  </p:oleObj>
                </mc:Choice>
                <mc:Fallback>
                  <p:oleObj name="公式" r:id="rId3" imgW="203112" imgH="241195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528"/>
                          <a:ext cx="30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2" name="Line 1031"/>
            <p:cNvSpPr>
              <a:spLocks noChangeShapeType="1"/>
            </p:cNvSpPr>
            <p:nvPr/>
          </p:nvSpPr>
          <p:spPr bwMode="auto">
            <a:xfrm>
              <a:off x="3600" y="848"/>
              <a:ext cx="110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680" name="Group 1032"/>
          <p:cNvGrpSpPr>
            <a:grpSpLocks/>
          </p:cNvGrpSpPr>
          <p:nvPr/>
        </p:nvGrpSpPr>
        <p:grpSpPr bwMode="auto">
          <a:xfrm>
            <a:off x="1600200" y="1600200"/>
            <a:ext cx="1343025" cy="1143000"/>
            <a:chOff x="3984" y="528"/>
            <a:chExt cx="846" cy="720"/>
          </a:xfrm>
        </p:grpSpPr>
        <p:sp>
          <p:nvSpPr>
            <p:cNvPr id="11304" name="Oval 1033"/>
            <p:cNvSpPr>
              <a:spLocks noChangeArrowheads="1"/>
            </p:cNvSpPr>
            <p:nvPr/>
          </p:nvSpPr>
          <p:spPr bwMode="auto">
            <a:xfrm rot="1114489">
              <a:off x="3984" y="528"/>
              <a:ext cx="288" cy="624"/>
            </a:xfrm>
            <a:prstGeom prst="ellips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05" name="Line 1034"/>
            <p:cNvSpPr>
              <a:spLocks noChangeShapeType="1"/>
            </p:cNvSpPr>
            <p:nvPr/>
          </p:nvSpPr>
          <p:spPr bwMode="auto">
            <a:xfrm>
              <a:off x="4128" y="864"/>
              <a:ext cx="384" cy="288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Freeform 1035"/>
            <p:cNvSpPr>
              <a:spLocks/>
            </p:cNvSpPr>
            <p:nvPr/>
          </p:nvSpPr>
          <p:spPr bwMode="auto">
            <a:xfrm>
              <a:off x="3992" y="720"/>
              <a:ext cx="32" cy="68"/>
            </a:xfrm>
            <a:custGeom>
              <a:avLst/>
              <a:gdLst>
                <a:gd name="T0" fmla="*/ 32 w 32"/>
                <a:gd name="T1" fmla="*/ 0 h 68"/>
                <a:gd name="T2" fmla="*/ 0 w 32"/>
                <a:gd name="T3" fmla="*/ 68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" h="68">
                  <a:moveTo>
                    <a:pt x="32" y="0"/>
                  </a:moveTo>
                  <a:lnTo>
                    <a:pt x="0" y="68"/>
                  </a:lnTo>
                </a:path>
              </a:pathLst>
            </a:custGeom>
            <a:noFill/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07" name="Object 1036"/>
            <p:cNvGraphicFramePr>
              <a:graphicFrameLocks noChangeAspect="1"/>
            </p:cNvGraphicFramePr>
            <p:nvPr/>
          </p:nvGraphicFramePr>
          <p:xfrm>
            <a:off x="4560" y="960"/>
            <a:ext cx="2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62" name="公式" r:id="rId5" imgW="215806" imgH="228501" progId="Equation.3">
                    <p:embed/>
                  </p:oleObj>
                </mc:Choice>
                <mc:Fallback>
                  <p:oleObj name="公式" r:id="rId5" imgW="215806" imgH="228501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960"/>
                          <a:ext cx="27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85" name="Group 1037"/>
          <p:cNvGrpSpPr>
            <a:grpSpLocks/>
          </p:cNvGrpSpPr>
          <p:nvPr/>
        </p:nvGrpSpPr>
        <p:grpSpPr bwMode="auto">
          <a:xfrm>
            <a:off x="5459413" y="1719263"/>
            <a:ext cx="1227137" cy="990600"/>
            <a:chOff x="3936" y="672"/>
            <a:chExt cx="773" cy="624"/>
          </a:xfrm>
        </p:grpSpPr>
        <p:sp>
          <p:nvSpPr>
            <p:cNvPr id="11300" name="Oval 1038"/>
            <p:cNvSpPr>
              <a:spLocks noChangeArrowheads="1"/>
            </p:cNvSpPr>
            <p:nvPr/>
          </p:nvSpPr>
          <p:spPr bwMode="auto">
            <a:xfrm>
              <a:off x="3936" y="672"/>
              <a:ext cx="240" cy="624"/>
            </a:xfrm>
            <a:prstGeom prst="ellips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01" name="Line 1039"/>
            <p:cNvSpPr>
              <a:spLocks noChangeShapeType="1"/>
            </p:cNvSpPr>
            <p:nvPr/>
          </p:nvSpPr>
          <p:spPr bwMode="auto">
            <a:xfrm>
              <a:off x="3936" y="912"/>
              <a:ext cx="0" cy="9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Line 1040"/>
            <p:cNvSpPr>
              <a:spLocks noChangeShapeType="1"/>
            </p:cNvSpPr>
            <p:nvPr/>
          </p:nvSpPr>
          <p:spPr bwMode="auto">
            <a:xfrm>
              <a:off x="4032" y="1008"/>
              <a:ext cx="384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03" name="Object 1041"/>
            <p:cNvGraphicFramePr>
              <a:graphicFrameLocks noChangeAspect="1"/>
            </p:cNvGraphicFramePr>
            <p:nvPr/>
          </p:nvGraphicFramePr>
          <p:xfrm>
            <a:off x="4416" y="816"/>
            <a:ext cx="29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63" name="公式" r:id="rId7" imgW="215806" imgH="228501" progId="Equation.3">
                    <p:embed/>
                  </p:oleObj>
                </mc:Choice>
                <mc:Fallback>
                  <p:oleObj name="公式" r:id="rId7" imgW="215806" imgH="228501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816"/>
                          <a:ext cx="29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90" name="Object 1042"/>
          <p:cNvGraphicFramePr>
            <a:graphicFrameLocks noChangeAspect="1"/>
          </p:cNvGraphicFramePr>
          <p:nvPr/>
        </p:nvGraphicFramePr>
        <p:xfrm>
          <a:off x="5307013" y="838200"/>
          <a:ext cx="1524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4" name="公式" r:id="rId9" imgW="787400" imgH="241300" progId="Equation.3">
                  <p:embed/>
                </p:oleObj>
              </mc:Choice>
              <mc:Fallback>
                <p:oleObj name="公式" r:id="rId9" imgW="787400" imgH="2413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838200"/>
                        <a:ext cx="15240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91" name="Group 1043"/>
          <p:cNvGrpSpPr>
            <a:grpSpLocks/>
          </p:cNvGrpSpPr>
          <p:nvPr/>
        </p:nvGrpSpPr>
        <p:grpSpPr bwMode="auto">
          <a:xfrm>
            <a:off x="1223120" y="3467100"/>
            <a:ext cx="2781300" cy="1866900"/>
            <a:chOff x="3744" y="2928"/>
            <a:chExt cx="1752" cy="1176"/>
          </a:xfrm>
        </p:grpSpPr>
        <p:sp>
          <p:nvSpPr>
            <p:cNvPr id="11285" name="AutoShape 1044"/>
            <p:cNvSpPr>
              <a:spLocks noChangeArrowheads="1"/>
            </p:cNvSpPr>
            <p:nvPr/>
          </p:nvSpPr>
          <p:spPr bwMode="auto">
            <a:xfrm rot="5400000" flipH="1">
              <a:off x="4200" y="2808"/>
              <a:ext cx="840" cy="1752"/>
            </a:xfrm>
            <a:prstGeom prst="can">
              <a:avLst>
                <a:gd name="adj" fmla="val 46784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86" name="Oval 1045"/>
            <p:cNvSpPr>
              <a:spLocks noChangeArrowheads="1"/>
            </p:cNvSpPr>
            <p:nvPr/>
          </p:nvSpPr>
          <p:spPr bwMode="auto">
            <a:xfrm>
              <a:off x="5271" y="3312"/>
              <a:ext cx="104" cy="240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87" name="Freeform 1046"/>
            <p:cNvSpPr>
              <a:spLocks/>
            </p:cNvSpPr>
            <p:nvPr/>
          </p:nvSpPr>
          <p:spPr bwMode="auto">
            <a:xfrm>
              <a:off x="5272" y="3368"/>
              <a:ext cx="10" cy="41"/>
            </a:xfrm>
            <a:custGeom>
              <a:avLst/>
              <a:gdLst>
                <a:gd name="T0" fmla="*/ 10 w 15"/>
                <a:gd name="T1" fmla="*/ 0 h 41"/>
                <a:gd name="T2" fmla="*/ 0 w 15"/>
                <a:gd name="T3" fmla="*/ 41 h 4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41">
                  <a:moveTo>
                    <a:pt x="15" y="0"/>
                  </a:moveTo>
                  <a:lnTo>
                    <a:pt x="0" y="41"/>
                  </a:lnTo>
                </a:path>
              </a:pathLst>
            </a:custGeom>
            <a:noFill/>
            <a:ln w="1905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Freeform 1047"/>
            <p:cNvSpPr>
              <a:spLocks/>
            </p:cNvSpPr>
            <p:nvPr/>
          </p:nvSpPr>
          <p:spPr bwMode="auto">
            <a:xfrm>
              <a:off x="5323" y="3424"/>
              <a:ext cx="125" cy="4"/>
            </a:xfrm>
            <a:custGeom>
              <a:avLst/>
              <a:gdLst>
                <a:gd name="T0" fmla="*/ 0 w 172"/>
                <a:gd name="T1" fmla="*/ 0 h 4"/>
                <a:gd name="T2" fmla="*/ 125 w 172"/>
                <a:gd name="T3" fmla="*/ 4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2" h="4">
                  <a:moveTo>
                    <a:pt x="0" y="0"/>
                  </a:moveTo>
                  <a:lnTo>
                    <a:pt x="172" y="4"/>
                  </a:ln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Oval 1048"/>
            <p:cNvSpPr>
              <a:spLocks noChangeArrowheads="1"/>
            </p:cNvSpPr>
            <p:nvPr/>
          </p:nvSpPr>
          <p:spPr bwMode="auto">
            <a:xfrm>
              <a:off x="5160" y="3570"/>
              <a:ext cx="83" cy="210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90" name="Freeform 1049"/>
            <p:cNvSpPr>
              <a:spLocks/>
            </p:cNvSpPr>
            <p:nvPr/>
          </p:nvSpPr>
          <p:spPr bwMode="auto">
            <a:xfrm>
              <a:off x="5161" y="3619"/>
              <a:ext cx="8" cy="36"/>
            </a:xfrm>
            <a:custGeom>
              <a:avLst/>
              <a:gdLst>
                <a:gd name="T0" fmla="*/ 8 w 15"/>
                <a:gd name="T1" fmla="*/ 0 h 41"/>
                <a:gd name="T2" fmla="*/ 0 w 15"/>
                <a:gd name="T3" fmla="*/ 36 h 4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41">
                  <a:moveTo>
                    <a:pt x="15" y="0"/>
                  </a:moveTo>
                  <a:lnTo>
                    <a:pt x="0" y="41"/>
                  </a:lnTo>
                </a:path>
              </a:pathLst>
            </a:custGeom>
            <a:noFill/>
            <a:ln w="1905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Freeform 1050"/>
            <p:cNvSpPr>
              <a:spLocks/>
            </p:cNvSpPr>
            <p:nvPr/>
          </p:nvSpPr>
          <p:spPr bwMode="auto">
            <a:xfrm>
              <a:off x="5202" y="3668"/>
              <a:ext cx="99" cy="4"/>
            </a:xfrm>
            <a:custGeom>
              <a:avLst/>
              <a:gdLst>
                <a:gd name="T0" fmla="*/ 0 w 172"/>
                <a:gd name="T1" fmla="*/ 0 h 4"/>
                <a:gd name="T2" fmla="*/ 99 w 172"/>
                <a:gd name="T3" fmla="*/ 4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2" h="4">
                  <a:moveTo>
                    <a:pt x="0" y="0"/>
                  </a:moveTo>
                  <a:lnTo>
                    <a:pt x="172" y="4"/>
                  </a:ln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Oval 1051"/>
            <p:cNvSpPr>
              <a:spLocks noChangeArrowheads="1"/>
            </p:cNvSpPr>
            <p:nvPr/>
          </p:nvSpPr>
          <p:spPr bwMode="auto">
            <a:xfrm>
              <a:off x="5355" y="3570"/>
              <a:ext cx="83" cy="210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93" name="Freeform 1052"/>
            <p:cNvSpPr>
              <a:spLocks/>
            </p:cNvSpPr>
            <p:nvPr/>
          </p:nvSpPr>
          <p:spPr bwMode="auto">
            <a:xfrm>
              <a:off x="5356" y="3619"/>
              <a:ext cx="8" cy="36"/>
            </a:xfrm>
            <a:custGeom>
              <a:avLst/>
              <a:gdLst>
                <a:gd name="T0" fmla="*/ 8 w 15"/>
                <a:gd name="T1" fmla="*/ 0 h 41"/>
                <a:gd name="T2" fmla="*/ 0 w 15"/>
                <a:gd name="T3" fmla="*/ 36 h 4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41">
                  <a:moveTo>
                    <a:pt x="15" y="0"/>
                  </a:moveTo>
                  <a:lnTo>
                    <a:pt x="0" y="41"/>
                  </a:lnTo>
                </a:path>
              </a:pathLst>
            </a:custGeom>
            <a:noFill/>
            <a:ln w="1905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Freeform 1053"/>
            <p:cNvSpPr>
              <a:spLocks/>
            </p:cNvSpPr>
            <p:nvPr/>
          </p:nvSpPr>
          <p:spPr bwMode="auto">
            <a:xfrm>
              <a:off x="5397" y="3668"/>
              <a:ext cx="99" cy="4"/>
            </a:xfrm>
            <a:custGeom>
              <a:avLst/>
              <a:gdLst>
                <a:gd name="T0" fmla="*/ 0 w 172"/>
                <a:gd name="T1" fmla="*/ 0 h 4"/>
                <a:gd name="T2" fmla="*/ 99 w 172"/>
                <a:gd name="T3" fmla="*/ 4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2" h="4">
                  <a:moveTo>
                    <a:pt x="0" y="0"/>
                  </a:moveTo>
                  <a:lnTo>
                    <a:pt x="172" y="4"/>
                  </a:ln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Oval 1054"/>
            <p:cNvSpPr>
              <a:spLocks noChangeArrowheads="1"/>
            </p:cNvSpPr>
            <p:nvPr/>
          </p:nvSpPr>
          <p:spPr bwMode="auto">
            <a:xfrm>
              <a:off x="5271" y="3822"/>
              <a:ext cx="84" cy="210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96" name="Freeform 1055"/>
            <p:cNvSpPr>
              <a:spLocks/>
            </p:cNvSpPr>
            <p:nvPr/>
          </p:nvSpPr>
          <p:spPr bwMode="auto">
            <a:xfrm>
              <a:off x="5272" y="3871"/>
              <a:ext cx="8" cy="36"/>
            </a:xfrm>
            <a:custGeom>
              <a:avLst/>
              <a:gdLst>
                <a:gd name="T0" fmla="*/ 8 w 15"/>
                <a:gd name="T1" fmla="*/ 0 h 41"/>
                <a:gd name="T2" fmla="*/ 0 w 15"/>
                <a:gd name="T3" fmla="*/ 36 h 4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" h="41">
                  <a:moveTo>
                    <a:pt x="15" y="0"/>
                  </a:moveTo>
                  <a:lnTo>
                    <a:pt x="0" y="41"/>
                  </a:lnTo>
                </a:path>
              </a:pathLst>
            </a:custGeom>
            <a:noFill/>
            <a:ln w="1905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Freeform 1056"/>
            <p:cNvSpPr>
              <a:spLocks/>
            </p:cNvSpPr>
            <p:nvPr/>
          </p:nvSpPr>
          <p:spPr bwMode="auto">
            <a:xfrm>
              <a:off x="5313" y="3920"/>
              <a:ext cx="100" cy="4"/>
            </a:xfrm>
            <a:custGeom>
              <a:avLst/>
              <a:gdLst>
                <a:gd name="T0" fmla="*/ 0 w 172"/>
                <a:gd name="T1" fmla="*/ 0 h 4"/>
                <a:gd name="T2" fmla="*/ 100 w 172"/>
                <a:gd name="T3" fmla="*/ 4 h 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2" h="4">
                  <a:moveTo>
                    <a:pt x="0" y="0"/>
                  </a:moveTo>
                  <a:lnTo>
                    <a:pt x="172" y="4"/>
                  </a:ln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med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1057"/>
            <p:cNvSpPr>
              <a:spLocks noChangeShapeType="1"/>
            </p:cNvSpPr>
            <p:nvPr/>
          </p:nvSpPr>
          <p:spPr bwMode="auto">
            <a:xfrm>
              <a:off x="4296" y="3072"/>
              <a:ext cx="67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99" name="Object 1058"/>
            <p:cNvGraphicFramePr>
              <a:graphicFrameLocks noChangeAspect="1"/>
            </p:cNvGraphicFramePr>
            <p:nvPr/>
          </p:nvGraphicFramePr>
          <p:xfrm>
            <a:off x="5016" y="2928"/>
            <a:ext cx="2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65" name="公式" r:id="rId11" imgW="164957" imgH="190335" progId="Equation.3">
                    <p:embed/>
                  </p:oleObj>
                </mc:Choice>
                <mc:Fallback>
                  <p:oleObj name="公式" r:id="rId11" imgW="164957" imgH="190335" progId="Equation.3">
                    <p:embed/>
                    <p:pic>
                      <p:nvPicPr>
                        <p:cNvPr id="0" name="Object 1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928"/>
                          <a:ext cx="21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07" name="Text Box 1059"/>
          <p:cNvSpPr txBox="1">
            <a:spLocks noChangeArrowheads="1"/>
          </p:cNvSpPr>
          <p:nvPr/>
        </p:nvSpPr>
        <p:spPr bwMode="auto">
          <a:xfrm>
            <a:off x="228600" y="381000"/>
            <a:ext cx="3886200" cy="5191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 顺磁质的磁化</a:t>
            </a:r>
          </a:p>
        </p:txBody>
      </p:sp>
      <p:grpSp>
        <p:nvGrpSpPr>
          <p:cNvPr id="28708" name="Group 1060"/>
          <p:cNvGrpSpPr>
            <a:grpSpLocks/>
          </p:cNvGrpSpPr>
          <p:nvPr/>
        </p:nvGrpSpPr>
        <p:grpSpPr bwMode="auto">
          <a:xfrm>
            <a:off x="1413620" y="3962400"/>
            <a:ext cx="1862138" cy="1403350"/>
            <a:chOff x="2928" y="3216"/>
            <a:chExt cx="1173" cy="884"/>
          </a:xfrm>
        </p:grpSpPr>
        <p:sp>
          <p:nvSpPr>
            <p:cNvPr id="11276" name="Freeform 1061"/>
            <p:cNvSpPr>
              <a:spLocks/>
            </p:cNvSpPr>
            <p:nvPr/>
          </p:nvSpPr>
          <p:spPr bwMode="auto">
            <a:xfrm>
              <a:off x="2928" y="3216"/>
              <a:ext cx="254" cy="884"/>
            </a:xfrm>
            <a:custGeom>
              <a:avLst/>
              <a:gdLst>
                <a:gd name="T0" fmla="*/ 254 w 254"/>
                <a:gd name="T1" fmla="*/ 21 h 884"/>
                <a:gd name="T2" fmla="*/ 206 w 254"/>
                <a:gd name="T3" fmla="*/ 17 h 884"/>
                <a:gd name="T4" fmla="*/ 90 w 254"/>
                <a:gd name="T5" fmla="*/ 125 h 884"/>
                <a:gd name="T6" fmla="*/ 10 w 254"/>
                <a:gd name="T7" fmla="*/ 333 h 884"/>
                <a:gd name="T8" fmla="*/ 30 w 254"/>
                <a:gd name="T9" fmla="*/ 657 h 884"/>
                <a:gd name="T10" fmla="*/ 126 w 254"/>
                <a:gd name="T11" fmla="*/ 833 h 884"/>
                <a:gd name="T12" fmla="*/ 218 w 254"/>
                <a:gd name="T13" fmla="*/ 877 h 884"/>
                <a:gd name="T14" fmla="*/ 218 w 254"/>
                <a:gd name="T15" fmla="*/ 877 h 8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4" h="884">
                  <a:moveTo>
                    <a:pt x="254" y="21"/>
                  </a:moveTo>
                  <a:cubicBezTo>
                    <a:pt x="247" y="20"/>
                    <a:pt x="233" y="0"/>
                    <a:pt x="206" y="17"/>
                  </a:cubicBezTo>
                  <a:cubicBezTo>
                    <a:pt x="179" y="34"/>
                    <a:pt x="123" y="72"/>
                    <a:pt x="90" y="125"/>
                  </a:cubicBezTo>
                  <a:cubicBezTo>
                    <a:pt x="57" y="178"/>
                    <a:pt x="20" y="244"/>
                    <a:pt x="10" y="333"/>
                  </a:cubicBezTo>
                  <a:cubicBezTo>
                    <a:pt x="0" y="422"/>
                    <a:pt x="11" y="574"/>
                    <a:pt x="30" y="657"/>
                  </a:cubicBezTo>
                  <a:cubicBezTo>
                    <a:pt x="49" y="740"/>
                    <a:pt x="95" y="796"/>
                    <a:pt x="126" y="833"/>
                  </a:cubicBezTo>
                  <a:cubicBezTo>
                    <a:pt x="157" y="870"/>
                    <a:pt x="203" y="870"/>
                    <a:pt x="218" y="877"/>
                  </a:cubicBezTo>
                  <a:cubicBezTo>
                    <a:pt x="233" y="884"/>
                    <a:pt x="218" y="877"/>
                    <a:pt x="218" y="877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Freeform 1062"/>
            <p:cNvSpPr>
              <a:spLocks/>
            </p:cNvSpPr>
            <p:nvPr/>
          </p:nvSpPr>
          <p:spPr bwMode="auto">
            <a:xfrm>
              <a:off x="2935" y="3672"/>
              <a:ext cx="1" cy="48"/>
            </a:xfrm>
            <a:custGeom>
              <a:avLst/>
              <a:gdLst>
                <a:gd name="T0" fmla="*/ 0 w 1"/>
                <a:gd name="T1" fmla="*/ 0 h 48"/>
                <a:gd name="T2" fmla="*/ 0 w 1"/>
                <a:gd name="T3" fmla="*/ 48 h 4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8">
                  <a:moveTo>
                    <a:pt x="0" y="0"/>
                  </a:moveTo>
                  <a:lnTo>
                    <a:pt x="0" y="48"/>
                  </a:lnTo>
                </a:path>
              </a:pathLst>
            </a:custGeom>
            <a:noFill/>
            <a:ln w="57150" cap="flat" cmpd="sng">
              <a:solidFill>
                <a:srgbClr val="00CC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Freeform 1063"/>
            <p:cNvSpPr>
              <a:spLocks/>
            </p:cNvSpPr>
            <p:nvPr/>
          </p:nvSpPr>
          <p:spPr bwMode="auto">
            <a:xfrm>
              <a:off x="3387" y="3216"/>
              <a:ext cx="254" cy="884"/>
            </a:xfrm>
            <a:custGeom>
              <a:avLst/>
              <a:gdLst>
                <a:gd name="T0" fmla="*/ 254 w 254"/>
                <a:gd name="T1" fmla="*/ 21 h 884"/>
                <a:gd name="T2" fmla="*/ 206 w 254"/>
                <a:gd name="T3" fmla="*/ 17 h 884"/>
                <a:gd name="T4" fmla="*/ 90 w 254"/>
                <a:gd name="T5" fmla="*/ 125 h 884"/>
                <a:gd name="T6" fmla="*/ 10 w 254"/>
                <a:gd name="T7" fmla="*/ 333 h 884"/>
                <a:gd name="T8" fmla="*/ 30 w 254"/>
                <a:gd name="T9" fmla="*/ 657 h 884"/>
                <a:gd name="T10" fmla="*/ 126 w 254"/>
                <a:gd name="T11" fmla="*/ 833 h 884"/>
                <a:gd name="T12" fmla="*/ 218 w 254"/>
                <a:gd name="T13" fmla="*/ 877 h 884"/>
                <a:gd name="T14" fmla="*/ 218 w 254"/>
                <a:gd name="T15" fmla="*/ 877 h 8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4" h="884">
                  <a:moveTo>
                    <a:pt x="254" y="21"/>
                  </a:moveTo>
                  <a:cubicBezTo>
                    <a:pt x="247" y="20"/>
                    <a:pt x="233" y="0"/>
                    <a:pt x="206" y="17"/>
                  </a:cubicBezTo>
                  <a:cubicBezTo>
                    <a:pt x="179" y="34"/>
                    <a:pt x="123" y="72"/>
                    <a:pt x="90" y="125"/>
                  </a:cubicBezTo>
                  <a:cubicBezTo>
                    <a:pt x="57" y="178"/>
                    <a:pt x="20" y="244"/>
                    <a:pt x="10" y="333"/>
                  </a:cubicBezTo>
                  <a:cubicBezTo>
                    <a:pt x="0" y="422"/>
                    <a:pt x="11" y="574"/>
                    <a:pt x="30" y="657"/>
                  </a:cubicBezTo>
                  <a:cubicBezTo>
                    <a:pt x="49" y="740"/>
                    <a:pt x="95" y="796"/>
                    <a:pt x="126" y="833"/>
                  </a:cubicBezTo>
                  <a:cubicBezTo>
                    <a:pt x="157" y="870"/>
                    <a:pt x="203" y="870"/>
                    <a:pt x="218" y="877"/>
                  </a:cubicBezTo>
                  <a:cubicBezTo>
                    <a:pt x="233" y="884"/>
                    <a:pt x="218" y="877"/>
                    <a:pt x="218" y="877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1064"/>
            <p:cNvSpPr>
              <a:spLocks noChangeShapeType="1"/>
            </p:cNvSpPr>
            <p:nvPr/>
          </p:nvSpPr>
          <p:spPr bwMode="auto">
            <a:xfrm>
              <a:off x="3397" y="3668"/>
              <a:ext cx="0" cy="48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Freeform 1065"/>
            <p:cNvSpPr>
              <a:spLocks/>
            </p:cNvSpPr>
            <p:nvPr/>
          </p:nvSpPr>
          <p:spPr bwMode="auto">
            <a:xfrm>
              <a:off x="3847" y="3216"/>
              <a:ext cx="254" cy="884"/>
            </a:xfrm>
            <a:custGeom>
              <a:avLst/>
              <a:gdLst>
                <a:gd name="T0" fmla="*/ 254 w 254"/>
                <a:gd name="T1" fmla="*/ 21 h 884"/>
                <a:gd name="T2" fmla="*/ 206 w 254"/>
                <a:gd name="T3" fmla="*/ 17 h 884"/>
                <a:gd name="T4" fmla="*/ 90 w 254"/>
                <a:gd name="T5" fmla="*/ 125 h 884"/>
                <a:gd name="T6" fmla="*/ 10 w 254"/>
                <a:gd name="T7" fmla="*/ 333 h 884"/>
                <a:gd name="T8" fmla="*/ 30 w 254"/>
                <a:gd name="T9" fmla="*/ 657 h 884"/>
                <a:gd name="T10" fmla="*/ 126 w 254"/>
                <a:gd name="T11" fmla="*/ 833 h 884"/>
                <a:gd name="T12" fmla="*/ 218 w 254"/>
                <a:gd name="T13" fmla="*/ 877 h 884"/>
                <a:gd name="T14" fmla="*/ 218 w 254"/>
                <a:gd name="T15" fmla="*/ 877 h 8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4" h="884">
                  <a:moveTo>
                    <a:pt x="254" y="21"/>
                  </a:moveTo>
                  <a:cubicBezTo>
                    <a:pt x="247" y="20"/>
                    <a:pt x="233" y="0"/>
                    <a:pt x="206" y="17"/>
                  </a:cubicBezTo>
                  <a:cubicBezTo>
                    <a:pt x="179" y="34"/>
                    <a:pt x="123" y="72"/>
                    <a:pt x="90" y="125"/>
                  </a:cubicBezTo>
                  <a:cubicBezTo>
                    <a:pt x="57" y="178"/>
                    <a:pt x="20" y="244"/>
                    <a:pt x="10" y="333"/>
                  </a:cubicBezTo>
                  <a:cubicBezTo>
                    <a:pt x="0" y="422"/>
                    <a:pt x="11" y="574"/>
                    <a:pt x="30" y="657"/>
                  </a:cubicBezTo>
                  <a:cubicBezTo>
                    <a:pt x="49" y="740"/>
                    <a:pt x="95" y="796"/>
                    <a:pt x="126" y="833"/>
                  </a:cubicBezTo>
                  <a:cubicBezTo>
                    <a:pt x="157" y="870"/>
                    <a:pt x="203" y="870"/>
                    <a:pt x="218" y="877"/>
                  </a:cubicBezTo>
                  <a:cubicBezTo>
                    <a:pt x="233" y="884"/>
                    <a:pt x="218" y="877"/>
                    <a:pt x="218" y="877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1066"/>
            <p:cNvSpPr>
              <a:spLocks noChangeShapeType="1"/>
            </p:cNvSpPr>
            <p:nvPr/>
          </p:nvSpPr>
          <p:spPr bwMode="auto">
            <a:xfrm>
              <a:off x="3857" y="3668"/>
              <a:ext cx="0" cy="48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Text Box 1067"/>
            <p:cNvSpPr txBox="1">
              <a:spLocks noChangeArrowheads="1"/>
            </p:cNvSpPr>
            <p:nvPr/>
          </p:nvSpPr>
          <p:spPr bwMode="auto">
            <a:xfrm>
              <a:off x="2976" y="3235"/>
              <a:ext cx="37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 i="1" dirty="0">
                  <a:solidFill>
                    <a:srgbClr val="00CC00"/>
                  </a:solidFill>
                </a:rPr>
                <a:t>I</a:t>
              </a:r>
              <a:r>
                <a:rPr lang="en-US" altLang="zh-CN" sz="3200" i="1" baseline="-25000" dirty="0">
                  <a:solidFill>
                    <a:srgbClr val="00CC00"/>
                  </a:solidFill>
                </a:rPr>
                <a:t>M</a:t>
              </a:r>
            </a:p>
          </p:txBody>
        </p:sp>
        <p:sp>
          <p:nvSpPr>
            <p:cNvPr id="11283" name="Line 1068"/>
            <p:cNvSpPr>
              <a:spLocks noChangeShapeType="1"/>
            </p:cNvSpPr>
            <p:nvPr/>
          </p:nvSpPr>
          <p:spPr bwMode="auto">
            <a:xfrm>
              <a:off x="3168" y="3773"/>
              <a:ext cx="912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Text Box 1069"/>
            <p:cNvSpPr txBox="1">
              <a:spLocks noChangeArrowheads="1"/>
            </p:cNvSpPr>
            <p:nvPr/>
          </p:nvSpPr>
          <p:spPr bwMode="auto">
            <a:xfrm>
              <a:off x="3456" y="336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 i="1">
                  <a:solidFill>
                    <a:srgbClr val="00CC00"/>
                  </a:solidFill>
                </a:rPr>
                <a:t>B’</a:t>
              </a:r>
            </a:p>
          </p:txBody>
        </p:sp>
      </p:grpSp>
      <p:graphicFrame>
        <p:nvGraphicFramePr>
          <p:cNvPr id="28718" name="Object 1070"/>
          <p:cNvGraphicFramePr>
            <a:graphicFrameLocks noChangeAspect="1"/>
          </p:cNvGraphicFramePr>
          <p:nvPr/>
        </p:nvGraphicFramePr>
        <p:xfrm>
          <a:off x="2667000" y="5907088"/>
          <a:ext cx="21336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6" name="公式" r:id="rId13" imgW="774364" imgH="241195" progId="Equation.3">
                  <p:embed/>
                </p:oleObj>
              </mc:Choice>
              <mc:Fallback>
                <p:oleObj name="公式" r:id="rId13" imgW="774364" imgH="241195" progId="Equation.3">
                  <p:embed/>
                  <p:pic>
                    <p:nvPicPr>
                      <p:cNvPr id="0" name="Object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907088"/>
                        <a:ext cx="21336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E6101B53-FADD-134D-A16E-2939FE97463B}"/>
              </a:ext>
            </a:extLst>
          </p:cNvPr>
          <p:cNvSpPr/>
          <p:nvPr/>
        </p:nvSpPr>
        <p:spPr>
          <a:xfrm>
            <a:off x="4174485" y="3952785"/>
            <a:ext cx="4046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FF"/>
                </a:solidFill>
                <a:latin typeface="-apple-system"/>
              </a:rPr>
              <a:t>磁矩数量和大小的限制以及热激发的影响，顺磁材料的磁化强度相对较低</a:t>
            </a:r>
            <a:endParaRPr lang="zh-CN" altLang="en-US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20" grpId="0" animBg="1"/>
      <p:bldP spid="28707" grpId="0" animBg="1" autoUpdateAnimBg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35173" y="260648"/>
            <a:ext cx="1811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200"/>
              <a:t>2  </a:t>
            </a:r>
            <a:r>
              <a:rPr lang="zh-CN" altLang="en-US" sz="3200"/>
              <a:t>铁磁质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63773" y="1121073"/>
            <a:ext cx="7940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由于磁矩之间特殊的相互作用，所有原子磁矩的方向均沿着一个方向排列，形成线度约</a:t>
            </a:r>
            <a:r>
              <a:rPr lang="en-US" altLang="zh-CN" dirty="0"/>
              <a:t>10</a:t>
            </a:r>
            <a:r>
              <a:rPr lang="zh-CN" altLang="en-US" baseline="30000" dirty="0"/>
              <a:t>−</a:t>
            </a:r>
            <a:r>
              <a:rPr lang="en-US" altLang="zh-CN" baseline="30000" dirty="0"/>
              <a:t>4 </a:t>
            </a:r>
            <a:r>
              <a:rPr lang="en-US" altLang="zh-CN" dirty="0"/>
              <a:t>cm </a:t>
            </a:r>
            <a:r>
              <a:rPr lang="zh-CN" altLang="en-US" dirty="0"/>
              <a:t>的磁畴。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887030D-8299-0D48-9919-0FDECB7DA20C}"/>
              </a:ext>
            </a:extLst>
          </p:cNvPr>
          <p:cNvGrpSpPr>
            <a:grpSpLocks noChangeAspect="1"/>
          </p:cNvGrpSpPr>
          <p:nvPr/>
        </p:nvGrpSpPr>
        <p:grpSpPr>
          <a:xfrm>
            <a:off x="1900884" y="2204864"/>
            <a:ext cx="5466452" cy="2884512"/>
            <a:chOff x="2514600" y="3352800"/>
            <a:chExt cx="3011488" cy="1589088"/>
          </a:xfrm>
        </p:grpSpPr>
        <p:grpSp>
          <p:nvGrpSpPr>
            <p:cNvPr id="11305" name="Group 41"/>
            <p:cNvGrpSpPr>
              <a:grpSpLocks noChangeAspect="1"/>
            </p:cNvGrpSpPr>
            <p:nvPr/>
          </p:nvGrpSpPr>
          <p:grpSpPr bwMode="auto">
            <a:xfrm>
              <a:off x="2514600" y="3352800"/>
              <a:ext cx="3011488" cy="1589088"/>
              <a:chOff x="558" y="1386"/>
              <a:chExt cx="1897" cy="1001"/>
            </a:xfrm>
          </p:grpSpPr>
          <p:sp>
            <p:nvSpPr>
              <p:cNvPr id="12309" name="Rectangle 4"/>
              <p:cNvSpPr>
                <a:spLocks noChangeArrowheads="1"/>
              </p:cNvSpPr>
              <p:nvPr/>
            </p:nvSpPr>
            <p:spPr bwMode="auto">
              <a:xfrm>
                <a:off x="576" y="1392"/>
                <a:ext cx="1824" cy="9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10" name="Rectangle 5" descr="40%"/>
              <p:cNvSpPr>
                <a:spLocks noChangeArrowheads="1"/>
              </p:cNvSpPr>
              <p:nvPr/>
            </p:nvSpPr>
            <p:spPr bwMode="auto">
              <a:xfrm>
                <a:off x="576" y="1392"/>
                <a:ext cx="240" cy="288"/>
              </a:xfrm>
              <a:prstGeom prst="rect">
                <a:avLst/>
              </a:prstGeom>
              <a:pattFill prst="pct40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11" name="Freeform 9"/>
              <p:cNvSpPr>
                <a:spLocks/>
              </p:cNvSpPr>
              <p:nvPr/>
            </p:nvSpPr>
            <p:spPr bwMode="auto">
              <a:xfrm>
                <a:off x="804" y="1392"/>
                <a:ext cx="444" cy="282"/>
              </a:xfrm>
              <a:custGeom>
                <a:avLst/>
                <a:gdLst>
                  <a:gd name="T0" fmla="*/ 0 w 444"/>
                  <a:gd name="T1" fmla="*/ 6 h 282"/>
                  <a:gd name="T2" fmla="*/ 6 w 444"/>
                  <a:gd name="T3" fmla="*/ 282 h 282"/>
                  <a:gd name="T4" fmla="*/ 342 w 444"/>
                  <a:gd name="T5" fmla="*/ 222 h 282"/>
                  <a:gd name="T6" fmla="*/ 444 w 444"/>
                  <a:gd name="T7" fmla="*/ 0 h 28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4" h="282">
                    <a:moveTo>
                      <a:pt x="0" y="6"/>
                    </a:moveTo>
                    <a:lnTo>
                      <a:pt x="6" y="282"/>
                    </a:lnTo>
                    <a:lnTo>
                      <a:pt x="342" y="222"/>
                    </a:lnTo>
                    <a:lnTo>
                      <a:pt x="444" y="0"/>
                    </a:lnTo>
                  </a:path>
                </a:pathLst>
              </a:custGeom>
              <a:solidFill>
                <a:srgbClr val="00CC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2" name="Freeform 11"/>
              <p:cNvSpPr>
                <a:spLocks/>
              </p:cNvSpPr>
              <p:nvPr/>
            </p:nvSpPr>
            <p:spPr bwMode="auto">
              <a:xfrm>
                <a:off x="570" y="1668"/>
                <a:ext cx="246" cy="354"/>
              </a:xfrm>
              <a:custGeom>
                <a:avLst/>
                <a:gdLst>
                  <a:gd name="T0" fmla="*/ 6 w 246"/>
                  <a:gd name="T1" fmla="*/ 0 h 354"/>
                  <a:gd name="T2" fmla="*/ 234 w 246"/>
                  <a:gd name="T3" fmla="*/ 12 h 354"/>
                  <a:gd name="T4" fmla="*/ 246 w 246"/>
                  <a:gd name="T5" fmla="*/ 264 h 354"/>
                  <a:gd name="T6" fmla="*/ 0 w 246"/>
                  <a:gd name="T7" fmla="*/ 354 h 35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6" h="354">
                    <a:moveTo>
                      <a:pt x="6" y="0"/>
                    </a:moveTo>
                    <a:lnTo>
                      <a:pt x="234" y="12"/>
                    </a:lnTo>
                    <a:lnTo>
                      <a:pt x="246" y="264"/>
                    </a:lnTo>
                    <a:lnTo>
                      <a:pt x="0" y="354"/>
                    </a:lnTo>
                  </a:path>
                </a:pathLst>
              </a:cu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3" name="Freeform 12"/>
              <p:cNvSpPr>
                <a:spLocks/>
              </p:cNvSpPr>
              <p:nvPr/>
            </p:nvSpPr>
            <p:spPr bwMode="auto">
              <a:xfrm>
                <a:off x="816" y="1568"/>
                <a:ext cx="447" cy="364"/>
              </a:xfrm>
              <a:custGeom>
                <a:avLst/>
                <a:gdLst>
                  <a:gd name="T0" fmla="*/ 6 w 447"/>
                  <a:gd name="T1" fmla="*/ 358 h 364"/>
                  <a:gd name="T2" fmla="*/ 198 w 447"/>
                  <a:gd name="T3" fmla="*/ 310 h 364"/>
                  <a:gd name="T4" fmla="*/ 414 w 447"/>
                  <a:gd name="T5" fmla="*/ 34 h 364"/>
                  <a:gd name="T6" fmla="*/ 0 w 447"/>
                  <a:gd name="T7" fmla="*/ 106 h 36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7" h="364">
                    <a:moveTo>
                      <a:pt x="6" y="358"/>
                    </a:moveTo>
                    <a:cubicBezTo>
                      <a:pt x="38" y="350"/>
                      <a:pt x="130" y="364"/>
                      <a:pt x="198" y="310"/>
                    </a:cubicBezTo>
                    <a:cubicBezTo>
                      <a:pt x="266" y="256"/>
                      <a:pt x="447" y="68"/>
                      <a:pt x="414" y="34"/>
                    </a:cubicBezTo>
                    <a:cubicBezTo>
                      <a:pt x="381" y="0"/>
                      <a:pt x="86" y="91"/>
                      <a:pt x="0" y="106"/>
                    </a:cubicBezTo>
                  </a:path>
                </a:pathLst>
              </a:custGeom>
              <a:solidFill>
                <a:srgbClr val="FFFF66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4" name="Freeform 14" descr="棚架"/>
              <p:cNvSpPr>
                <a:spLocks/>
              </p:cNvSpPr>
              <p:nvPr/>
            </p:nvSpPr>
            <p:spPr bwMode="auto">
              <a:xfrm>
                <a:off x="1901" y="1392"/>
                <a:ext cx="540" cy="205"/>
              </a:xfrm>
              <a:custGeom>
                <a:avLst/>
                <a:gdLst>
                  <a:gd name="T0" fmla="*/ 31 w 540"/>
                  <a:gd name="T1" fmla="*/ 0 h 205"/>
                  <a:gd name="T2" fmla="*/ 13 w 540"/>
                  <a:gd name="T3" fmla="*/ 102 h 205"/>
                  <a:gd name="T4" fmla="*/ 109 w 540"/>
                  <a:gd name="T5" fmla="*/ 186 h 205"/>
                  <a:gd name="T6" fmla="*/ 475 w 540"/>
                  <a:gd name="T7" fmla="*/ 174 h 205"/>
                  <a:gd name="T8" fmla="*/ 499 w 540"/>
                  <a:gd name="T9" fmla="*/ 0 h 2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0" h="205">
                    <a:moveTo>
                      <a:pt x="31" y="0"/>
                    </a:moveTo>
                    <a:cubicBezTo>
                      <a:pt x="28" y="17"/>
                      <a:pt x="0" y="71"/>
                      <a:pt x="13" y="102"/>
                    </a:cubicBezTo>
                    <a:cubicBezTo>
                      <a:pt x="26" y="133"/>
                      <a:pt x="32" y="174"/>
                      <a:pt x="109" y="186"/>
                    </a:cubicBezTo>
                    <a:cubicBezTo>
                      <a:pt x="186" y="198"/>
                      <a:pt x="410" y="205"/>
                      <a:pt x="475" y="174"/>
                    </a:cubicBezTo>
                    <a:cubicBezTo>
                      <a:pt x="540" y="143"/>
                      <a:pt x="494" y="36"/>
                      <a:pt x="499" y="0"/>
                    </a:cubicBezTo>
                  </a:path>
                </a:pathLst>
              </a:custGeom>
              <a:pattFill prst="trellis">
                <a:fgClr>
                  <a:srgbClr val="FF9933"/>
                </a:fgClr>
                <a:bgClr>
                  <a:srgbClr val="FFFFFF"/>
                </a:bgClr>
              </a:patt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5" name="Freeform 15"/>
              <p:cNvSpPr>
                <a:spLocks/>
              </p:cNvSpPr>
              <p:nvPr/>
            </p:nvSpPr>
            <p:spPr bwMode="auto">
              <a:xfrm>
                <a:off x="1049" y="1386"/>
                <a:ext cx="1022" cy="243"/>
              </a:xfrm>
              <a:custGeom>
                <a:avLst/>
                <a:gdLst>
                  <a:gd name="T0" fmla="*/ 205 w 1022"/>
                  <a:gd name="T1" fmla="*/ 12 h 243"/>
                  <a:gd name="T2" fmla="*/ 115 w 1022"/>
                  <a:gd name="T3" fmla="*/ 222 h 243"/>
                  <a:gd name="T4" fmla="*/ 895 w 1022"/>
                  <a:gd name="T5" fmla="*/ 138 h 243"/>
                  <a:gd name="T6" fmla="*/ 877 w 1022"/>
                  <a:gd name="T7" fmla="*/ 0 h 24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22" h="243">
                    <a:moveTo>
                      <a:pt x="205" y="12"/>
                    </a:moveTo>
                    <a:cubicBezTo>
                      <a:pt x="191" y="47"/>
                      <a:pt x="0" y="201"/>
                      <a:pt x="115" y="222"/>
                    </a:cubicBezTo>
                    <a:cubicBezTo>
                      <a:pt x="230" y="243"/>
                      <a:pt x="768" y="175"/>
                      <a:pt x="895" y="138"/>
                    </a:cubicBezTo>
                    <a:cubicBezTo>
                      <a:pt x="1022" y="101"/>
                      <a:pt x="881" y="29"/>
                      <a:pt x="877" y="0"/>
                    </a:cubicBezTo>
                  </a:path>
                </a:pathLst>
              </a:custGeom>
              <a:solidFill>
                <a:srgbClr val="0066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6" name="Freeform 16"/>
              <p:cNvSpPr>
                <a:spLocks/>
              </p:cNvSpPr>
              <p:nvPr/>
            </p:nvSpPr>
            <p:spPr bwMode="auto">
              <a:xfrm>
                <a:off x="1333" y="1506"/>
                <a:ext cx="632" cy="331"/>
              </a:xfrm>
              <a:custGeom>
                <a:avLst/>
                <a:gdLst>
                  <a:gd name="T0" fmla="*/ 119 w 632"/>
                  <a:gd name="T1" fmla="*/ 60 h 331"/>
                  <a:gd name="T2" fmla="*/ 71 w 632"/>
                  <a:gd name="T3" fmla="*/ 294 h 331"/>
                  <a:gd name="T4" fmla="*/ 545 w 632"/>
                  <a:gd name="T5" fmla="*/ 282 h 331"/>
                  <a:gd name="T6" fmla="*/ 593 w 632"/>
                  <a:gd name="T7" fmla="*/ 0 h 33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32" h="331">
                    <a:moveTo>
                      <a:pt x="119" y="60"/>
                    </a:moveTo>
                    <a:cubicBezTo>
                      <a:pt x="111" y="98"/>
                      <a:pt x="0" y="257"/>
                      <a:pt x="71" y="294"/>
                    </a:cubicBezTo>
                    <a:cubicBezTo>
                      <a:pt x="142" y="331"/>
                      <a:pt x="458" y="331"/>
                      <a:pt x="545" y="282"/>
                    </a:cubicBezTo>
                    <a:cubicBezTo>
                      <a:pt x="632" y="233"/>
                      <a:pt x="583" y="59"/>
                      <a:pt x="593" y="0"/>
                    </a:cubicBezTo>
                  </a:path>
                </a:pathLst>
              </a:custGeom>
              <a:solidFill>
                <a:srgbClr val="FF99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7" name="Freeform 17"/>
              <p:cNvSpPr>
                <a:spLocks/>
              </p:cNvSpPr>
              <p:nvPr/>
            </p:nvSpPr>
            <p:spPr bwMode="auto">
              <a:xfrm>
                <a:off x="1825" y="1506"/>
                <a:ext cx="618" cy="665"/>
              </a:xfrm>
              <a:custGeom>
                <a:avLst/>
                <a:gdLst>
                  <a:gd name="T0" fmla="*/ 107 w 618"/>
                  <a:gd name="T1" fmla="*/ 0 h 665"/>
                  <a:gd name="T2" fmla="*/ 71 w 618"/>
                  <a:gd name="T3" fmla="*/ 282 h 665"/>
                  <a:gd name="T4" fmla="*/ 533 w 618"/>
                  <a:gd name="T5" fmla="*/ 624 h 665"/>
                  <a:gd name="T6" fmla="*/ 581 w 618"/>
                  <a:gd name="T7" fmla="*/ 36 h 66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8" h="665">
                    <a:moveTo>
                      <a:pt x="107" y="0"/>
                    </a:moveTo>
                    <a:cubicBezTo>
                      <a:pt x="101" y="47"/>
                      <a:pt x="0" y="178"/>
                      <a:pt x="71" y="282"/>
                    </a:cubicBezTo>
                    <a:cubicBezTo>
                      <a:pt x="142" y="386"/>
                      <a:pt x="448" y="665"/>
                      <a:pt x="533" y="624"/>
                    </a:cubicBezTo>
                    <a:cubicBezTo>
                      <a:pt x="618" y="583"/>
                      <a:pt x="571" y="158"/>
                      <a:pt x="581" y="36"/>
                    </a:cubicBezTo>
                  </a:path>
                </a:pathLst>
              </a:custGeom>
              <a:solidFill>
                <a:srgbClr val="33CCCC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8" name="Freeform 18" descr="深色下对角线"/>
              <p:cNvSpPr>
                <a:spLocks/>
              </p:cNvSpPr>
              <p:nvPr/>
            </p:nvSpPr>
            <p:spPr bwMode="auto">
              <a:xfrm>
                <a:off x="1404" y="1752"/>
                <a:ext cx="1051" cy="467"/>
              </a:xfrm>
              <a:custGeom>
                <a:avLst/>
                <a:gdLst>
                  <a:gd name="T0" fmla="*/ 0 w 1051"/>
                  <a:gd name="T1" fmla="*/ 0 h 467"/>
                  <a:gd name="T2" fmla="*/ 114 w 1051"/>
                  <a:gd name="T3" fmla="*/ 264 h 467"/>
                  <a:gd name="T4" fmla="*/ 186 w 1051"/>
                  <a:gd name="T5" fmla="*/ 414 h 467"/>
                  <a:gd name="T6" fmla="*/ 1002 w 1051"/>
                  <a:gd name="T7" fmla="*/ 402 h 467"/>
                  <a:gd name="T8" fmla="*/ 480 w 1051"/>
                  <a:gd name="T9" fmla="*/ 24 h 4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1" h="467">
                    <a:moveTo>
                      <a:pt x="0" y="0"/>
                    </a:moveTo>
                    <a:cubicBezTo>
                      <a:pt x="19" y="45"/>
                      <a:pt x="83" y="195"/>
                      <a:pt x="114" y="264"/>
                    </a:cubicBezTo>
                    <a:cubicBezTo>
                      <a:pt x="145" y="333"/>
                      <a:pt x="38" y="391"/>
                      <a:pt x="186" y="414"/>
                    </a:cubicBezTo>
                    <a:cubicBezTo>
                      <a:pt x="334" y="437"/>
                      <a:pt x="953" y="467"/>
                      <a:pt x="1002" y="402"/>
                    </a:cubicBezTo>
                    <a:cubicBezTo>
                      <a:pt x="1051" y="337"/>
                      <a:pt x="589" y="103"/>
                      <a:pt x="480" y="24"/>
                    </a:cubicBezTo>
                  </a:path>
                </a:pathLst>
              </a:custGeom>
              <a:pattFill prst="dkDnDiag">
                <a:fgClr>
                  <a:srgbClr val="99FF99"/>
                </a:fgClr>
                <a:bgClr>
                  <a:srgbClr val="FFFFFF"/>
                </a:bgClr>
              </a:patt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9" name="Freeform 19"/>
              <p:cNvSpPr>
                <a:spLocks/>
              </p:cNvSpPr>
              <p:nvPr/>
            </p:nvSpPr>
            <p:spPr bwMode="auto">
              <a:xfrm>
                <a:off x="1518" y="2124"/>
                <a:ext cx="486" cy="228"/>
              </a:xfrm>
              <a:custGeom>
                <a:avLst/>
                <a:gdLst>
                  <a:gd name="T0" fmla="*/ 0 w 486"/>
                  <a:gd name="T1" fmla="*/ 222 h 228"/>
                  <a:gd name="T2" fmla="*/ 0 w 486"/>
                  <a:gd name="T3" fmla="*/ 0 h 228"/>
                  <a:gd name="T4" fmla="*/ 486 w 486"/>
                  <a:gd name="T5" fmla="*/ 72 h 228"/>
                  <a:gd name="T6" fmla="*/ 306 w 486"/>
                  <a:gd name="T7" fmla="*/ 228 h 22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6" h="228">
                    <a:moveTo>
                      <a:pt x="0" y="222"/>
                    </a:moveTo>
                    <a:lnTo>
                      <a:pt x="0" y="0"/>
                    </a:lnTo>
                    <a:lnTo>
                      <a:pt x="486" y="72"/>
                    </a:lnTo>
                    <a:lnTo>
                      <a:pt x="306" y="228"/>
                    </a:lnTo>
                  </a:path>
                </a:pathLst>
              </a:custGeom>
              <a:solidFill>
                <a:srgbClr val="99FFCC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0" name="Freeform 20" descr="90%"/>
              <p:cNvSpPr>
                <a:spLocks/>
              </p:cNvSpPr>
              <p:nvPr/>
            </p:nvSpPr>
            <p:spPr bwMode="auto">
              <a:xfrm>
                <a:off x="880" y="1788"/>
                <a:ext cx="734" cy="428"/>
              </a:xfrm>
              <a:custGeom>
                <a:avLst/>
                <a:gdLst>
                  <a:gd name="T0" fmla="*/ 596 w 734"/>
                  <a:gd name="T1" fmla="*/ 0 h 428"/>
                  <a:gd name="T2" fmla="*/ 668 w 734"/>
                  <a:gd name="T3" fmla="*/ 378 h 428"/>
                  <a:gd name="T4" fmla="*/ 200 w 734"/>
                  <a:gd name="T5" fmla="*/ 300 h 428"/>
                  <a:gd name="T6" fmla="*/ 8 w 734"/>
                  <a:gd name="T7" fmla="*/ 156 h 428"/>
                  <a:gd name="T8" fmla="*/ 152 w 734"/>
                  <a:gd name="T9" fmla="*/ 72 h 428"/>
                  <a:gd name="T10" fmla="*/ 254 w 734"/>
                  <a:gd name="T11" fmla="*/ 0 h 4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34" h="428">
                    <a:moveTo>
                      <a:pt x="596" y="0"/>
                    </a:moveTo>
                    <a:cubicBezTo>
                      <a:pt x="608" y="63"/>
                      <a:pt x="734" y="328"/>
                      <a:pt x="668" y="378"/>
                    </a:cubicBezTo>
                    <a:cubicBezTo>
                      <a:pt x="602" y="428"/>
                      <a:pt x="310" y="337"/>
                      <a:pt x="200" y="300"/>
                    </a:cubicBezTo>
                    <a:cubicBezTo>
                      <a:pt x="90" y="263"/>
                      <a:pt x="16" y="194"/>
                      <a:pt x="8" y="156"/>
                    </a:cubicBezTo>
                    <a:cubicBezTo>
                      <a:pt x="0" y="118"/>
                      <a:pt x="111" y="98"/>
                      <a:pt x="152" y="72"/>
                    </a:cubicBezTo>
                    <a:cubicBezTo>
                      <a:pt x="193" y="46"/>
                      <a:pt x="233" y="15"/>
                      <a:pt x="254" y="0"/>
                    </a:cubicBezTo>
                  </a:path>
                </a:pathLst>
              </a:custGeom>
              <a:pattFill prst="pct90">
                <a:fgClr>
                  <a:srgbClr val="6666FF"/>
                </a:fgClr>
                <a:bgClr>
                  <a:srgbClr val="FFFFFF"/>
                </a:bgClr>
              </a:patt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1" name="Freeform 21"/>
              <p:cNvSpPr>
                <a:spLocks/>
              </p:cNvSpPr>
              <p:nvPr/>
            </p:nvSpPr>
            <p:spPr bwMode="auto">
              <a:xfrm>
                <a:off x="558" y="1880"/>
                <a:ext cx="497" cy="506"/>
              </a:xfrm>
              <a:custGeom>
                <a:avLst/>
                <a:gdLst>
                  <a:gd name="T0" fmla="*/ 18 w 497"/>
                  <a:gd name="T1" fmla="*/ 124 h 506"/>
                  <a:gd name="T2" fmla="*/ 336 w 497"/>
                  <a:gd name="T3" fmla="*/ 52 h 506"/>
                  <a:gd name="T4" fmla="*/ 492 w 497"/>
                  <a:gd name="T5" fmla="*/ 436 h 506"/>
                  <a:gd name="T6" fmla="*/ 306 w 497"/>
                  <a:gd name="T7" fmla="*/ 472 h 506"/>
                  <a:gd name="T8" fmla="*/ 0 w 497"/>
                  <a:gd name="T9" fmla="*/ 484 h 5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7" h="506">
                    <a:moveTo>
                      <a:pt x="18" y="124"/>
                    </a:moveTo>
                    <a:cubicBezTo>
                      <a:pt x="71" y="112"/>
                      <a:pt x="257" y="0"/>
                      <a:pt x="336" y="52"/>
                    </a:cubicBezTo>
                    <a:cubicBezTo>
                      <a:pt x="415" y="104"/>
                      <a:pt x="497" y="366"/>
                      <a:pt x="492" y="436"/>
                    </a:cubicBezTo>
                    <a:cubicBezTo>
                      <a:pt x="487" y="506"/>
                      <a:pt x="388" y="464"/>
                      <a:pt x="306" y="472"/>
                    </a:cubicBezTo>
                    <a:cubicBezTo>
                      <a:pt x="224" y="480"/>
                      <a:pt x="64" y="482"/>
                      <a:pt x="0" y="484"/>
                    </a:cubicBezTo>
                  </a:path>
                </a:pathLst>
              </a:custGeom>
              <a:solidFill>
                <a:srgbClr val="66CC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2" name="Freeform 22"/>
              <p:cNvSpPr>
                <a:spLocks/>
              </p:cNvSpPr>
              <p:nvPr/>
            </p:nvSpPr>
            <p:spPr bwMode="auto">
              <a:xfrm>
                <a:off x="903" y="2012"/>
                <a:ext cx="694" cy="375"/>
              </a:xfrm>
              <a:custGeom>
                <a:avLst/>
                <a:gdLst>
                  <a:gd name="T0" fmla="*/ 153 w 694"/>
                  <a:gd name="T1" fmla="*/ 340 h 375"/>
                  <a:gd name="T2" fmla="*/ 75 w 694"/>
                  <a:gd name="T3" fmla="*/ 34 h 375"/>
                  <a:gd name="T4" fmla="*/ 603 w 694"/>
                  <a:gd name="T5" fmla="*/ 136 h 375"/>
                  <a:gd name="T6" fmla="*/ 621 w 694"/>
                  <a:gd name="T7" fmla="*/ 340 h 375"/>
                  <a:gd name="T8" fmla="*/ 621 w 694"/>
                  <a:gd name="T9" fmla="*/ 346 h 3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94" h="375">
                    <a:moveTo>
                      <a:pt x="153" y="340"/>
                    </a:moveTo>
                    <a:cubicBezTo>
                      <a:pt x="140" y="289"/>
                      <a:pt x="0" y="68"/>
                      <a:pt x="75" y="34"/>
                    </a:cubicBezTo>
                    <a:cubicBezTo>
                      <a:pt x="150" y="0"/>
                      <a:pt x="512" y="85"/>
                      <a:pt x="603" y="136"/>
                    </a:cubicBezTo>
                    <a:cubicBezTo>
                      <a:pt x="694" y="187"/>
                      <a:pt x="618" y="305"/>
                      <a:pt x="621" y="340"/>
                    </a:cubicBezTo>
                    <a:cubicBezTo>
                      <a:pt x="624" y="375"/>
                      <a:pt x="621" y="345"/>
                      <a:pt x="621" y="346"/>
                    </a:cubicBezTo>
                  </a:path>
                </a:pathLst>
              </a:custGeom>
              <a:solidFill>
                <a:srgbClr val="6699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3" name="Freeform 23"/>
              <p:cNvSpPr>
                <a:spLocks/>
              </p:cNvSpPr>
              <p:nvPr/>
            </p:nvSpPr>
            <p:spPr bwMode="auto">
              <a:xfrm>
                <a:off x="1009" y="1584"/>
                <a:ext cx="472" cy="292"/>
              </a:xfrm>
              <a:custGeom>
                <a:avLst/>
                <a:gdLst>
                  <a:gd name="T0" fmla="*/ 431 w 472"/>
                  <a:gd name="T1" fmla="*/ 0 h 292"/>
                  <a:gd name="T2" fmla="*/ 407 w 472"/>
                  <a:gd name="T3" fmla="*/ 204 h 292"/>
                  <a:gd name="T4" fmla="*/ 41 w 472"/>
                  <a:gd name="T5" fmla="*/ 264 h 292"/>
                  <a:gd name="T6" fmla="*/ 161 w 472"/>
                  <a:gd name="T7" fmla="*/ 36 h 29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72" h="292">
                    <a:moveTo>
                      <a:pt x="431" y="0"/>
                    </a:moveTo>
                    <a:cubicBezTo>
                      <a:pt x="427" y="34"/>
                      <a:pt x="472" y="160"/>
                      <a:pt x="407" y="204"/>
                    </a:cubicBezTo>
                    <a:cubicBezTo>
                      <a:pt x="342" y="248"/>
                      <a:pt x="82" y="292"/>
                      <a:pt x="41" y="264"/>
                    </a:cubicBezTo>
                    <a:cubicBezTo>
                      <a:pt x="0" y="236"/>
                      <a:pt x="136" y="83"/>
                      <a:pt x="161" y="36"/>
                    </a:cubicBezTo>
                  </a:path>
                </a:pathLst>
              </a:custGeom>
              <a:solidFill>
                <a:srgbClr val="CCCC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4" name="Freeform 25"/>
              <p:cNvSpPr>
                <a:spLocks/>
              </p:cNvSpPr>
              <p:nvPr/>
            </p:nvSpPr>
            <p:spPr bwMode="auto">
              <a:xfrm>
                <a:off x="1824" y="2112"/>
                <a:ext cx="608" cy="240"/>
              </a:xfrm>
              <a:custGeom>
                <a:avLst/>
                <a:gdLst>
                  <a:gd name="T0" fmla="*/ 0 w 608"/>
                  <a:gd name="T1" fmla="*/ 240 h 240"/>
                  <a:gd name="T2" fmla="*/ 198 w 608"/>
                  <a:gd name="T3" fmla="*/ 66 h 240"/>
                  <a:gd name="T4" fmla="*/ 546 w 608"/>
                  <a:gd name="T5" fmla="*/ 12 h 240"/>
                  <a:gd name="T6" fmla="*/ 570 w 608"/>
                  <a:gd name="T7" fmla="*/ 138 h 240"/>
                  <a:gd name="T8" fmla="*/ 576 w 608"/>
                  <a:gd name="T9" fmla="*/ 24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08" h="240">
                    <a:moveTo>
                      <a:pt x="0" y="240"/>
                    </a:moveTo>
                    <a:cubicBezTo>
                      <a:pt x="33" y="211"/>
                      <a:pt x="107" y="104"/>
                      <a:pt x="198" y="66"/>
                    </a:cubicBezTo>
                    <a:cubicBezTo>
                      <a:pt x="289" y="28"/>
                      <a:pt x="484" y="0"/>
                      <a:pt x="546" y="12"/>
                    </a:cubicBezTo>
                    <a:cubicBezTo>
                      <a:pt x="608" y="24"/>
                      <a:pt x="565" y="100"/>
                      <a:pt x="570" y="138"/>
                    </a:cubicBezTo>
                    <a:cubicBezTo>
                      <a:pt x="575" y="176"/>
                      <a:pt x="575" y="219"/>
                      <a:pt x="576" y="240"/>
                    </a:cubicBezTo>
                  </a:path>
                </a:pathLst>
              </a:custGeom>
              <a:solidFill>
                <a:srgbClr val="66FF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06" name="Group 42"/>
            <p:cNvGrpSpPr>
              <a:grpSpLocks/>
            </p:cNvGrpSpPr>
            <p:nvPr/>
          </p:nvGrpSpPr>
          <p:grpSpPr bwMode="auto">
            <a:xfrm>
              <a:off x="2619375" y="3438525"/>
              <a:ext cx="2543175" cy="1425575"/>
              <a:chOff x="624" y="1440"/>
              <a:chExt cx="1602" cy="898"/>
            </a:xfrm>
          </p:grpSpPr>
          <p:sp>
            <p:nvSpPr>
              <p:cNvPr id="12294" name="Freeform 26"/>
              <p:cNvSpPr>
                <a:spLocks/>
              </p:cNvSpPr>
              <p:nvPr/>
            </p:nvSpPr>
            <p:spPr bwMode="auto">
              <a:xfrm>
                <a:off x="624" y="1536"/>
                <a:ext cx="162" cy="1"/>
              </a:xfrm>
              <a:custGeom>
                <a:avLst/>
                <a:gdLst>
                  <a:gd name="T0" fmla="*/ 0 w 162"/>
                  <a:gd name="T1" fmla="*/ 0 h 1"/>
                  <a:gd name="T2" fmla="*/ 162 w 16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2" h="1">
                    <a:moveTo>
                      <a:pt x="0" y="0"/>
                    </a:moveTo>
                    <a:lnTo>
                      <a:pt x="162" y="0"/>
                    </a:lnTo>
                  </a:path>
                </a:pathLst>
              </a:custGeom>
              <a:noFill/>
              <a:ln w="57150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5" name="Freeform 27"/>
              <p:cNvSpPr>
                <a:spLocks/>
              </p:cNvSpPr>
              <p:nvPr/>
            </p:nvSpPr>
            <p:spPr bwMode="auto">
              <a:xfrm rot="6055060">
                <a:off x="894" y="1535"/>
                <a:ext cx="162" cy="1"/>
              </a:xfrm>
              <a:custGeom>
                <a:avLst/>
                <a:gdLst>
                  <a:gd name="T0" fmla="*/ 0 w 162"/>
                  <a:gd name="T1" fmla="*/ 0 h 1"/>
                  <a:gd name="T2" fmla="*/ 162 w 16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2" h="1">
                    <a:moveTo>
                      <a:pt x="0" y="0"/>
                    </a:moveTo>
                    <a:lnTo>
                      <a:pt x="162" y="0"/>
                    </a:lnTo>
                  </a:path>
                </a:pathLst>
              </a:custGeom>
              <a:noFill/>
              <a:ln w="57150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6" name="Freeform 28"/>
              <p:cNvSpPr>
                <a:spLocks/>
              </p:cNvSpPr>
              <p:nvPr/>
            </p:nvSpPr>
            <p:spPr bwMode="auto">
              <a:xfrm>
                <a:off x="864" y="1776"/>
                <a:ext cx="162" cy="1"/>
              </a:xfrm>
              <a:custGeom>
                <a:avLst/>
                <a:gdLst>
                  <a:gd name="T0" fmla="*/ 0 w 162"/>
                  <a:gd name="T1" fmla="*/ 0 h 1"/>
                  <a:gd name="T2" fmla="*/ 162 w 16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2" h="1">
                    <a:moveTo>
                      <a:pt x="0" y="0"/>
                    </a:moveTo>
                    <a:lnTo>
                      <a:pt x="162" y="0"/>
                    </a:lnTo>
                  </a:path>
                </a:pathLst>
              </a:custGeom>
              <a:noFill/>
              <a:ln w="57150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7" name="Freeform 29"/>
              <p:cNvSpPr>
                <a:spLocks/>
              </p:cNvSpPr>
              <p:nvPr/>
            </p:nvSpPr>
            <p:spPr bwMode="auto">
              <a:xfrm rot="-6179677">
                <a:off x="624" y="1824"/>
                <a:ext cx="162" cy="1"/>
              </a:xfrm>
              <a:custGeom>
                <a:avLst/>
                <a:gdLst>
                  <a:gd name="T0" fmla="*/ 0 w 162"/>
                  <a:gd name="T1" fmla="*/ 0 h 1"/>
                  <a:gd name="T2" fmla="*/ 162 w 16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2" h="1">
                    <a:moveTo>
                      <a:pt x="0" y="0"/>
                    </a:moveTo>
                    <a:lnTo>
                      <a:pt x="162" y="0"/>
                    </a:lnTo>
                  </a:path>
                </a:pathLst>
              </a:custGeom>
              <a:noFill/>
              <a:ln w="57150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8" name="Freeform 30"/>
              <p:cNvSpPr>
                <a:spLocks/>
              </p:cNvSpPr>
              <p:nvPr/>
            </p:nvSpPr>
            <p:spPr bwMode="auto">
              <a:xfrm rot="-9904787">
                <a:off x="1344" y="1487"/>
                <a:ext cx="162" cy="1"/>
              </a:xfrm>
              <a:custGeom>
                <a:avLst/>
                <a:gdLst>
                  <a:gd name="T0" fmla="*/ 0 w 162"/>
                  <a:gd name="T1" fmla="*/ 0 h 1"/>
                  <a:gd name="T2" fmla="*/ 162 w 16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2" h="1">
                    <a:moveTo>
                      <a:pt x="0" y="0"/>
                    </a:moveTo>
                    <a:lnTo>
                      <a:pt x="162" y="0"/>
                    </a:lnTo>
                  </a:path>
                </a:pathLst>
              </a:custGeom>
              <a:noFill/>
              <a:ln w="57150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9" name="Freeform 31"/>
              <p:cNvSpPr>
                <a:spLocks/>
              </p:cNvSpPr>
              <p:nvPr/>
            </p:nvSpPr>
            <p:spPr bwMode="auto">
              <a:xfrm rot="1879721">
                <a:off x="1536" y="1632"/>
                <a:ext cx="162" cy="1"/>
              </a:xfrm>
              <a:custGeom>
                <a:avLst/>
                <a:gdLst>
                  <a:gd name="T0" fmla="*/ 0 w 162"/>
                  <a:gd name="T1" fmla="*/ 0 h 1"/>
                  <a:gd name="T2" fmla="*/ 162 w 16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2" h="1">
                    <a:moveTo>
                      <a:pt x="0" y="0"/>
                    </a:moveTo>
                    <a:lnTo>
                      <a:pt x="162" y="0"/>
                    </a:lnTo>
                  </a:path>
                </a:pathLst>
              </a:custGeom>
              <a:noFill/>
              <a:ln w="57150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0" name="Freeform 32"/>
              <p:cNvSpPr>
                <a:spLocks/>
              </p:cNvSpPr>
              <p:nvPr/>
            </p:nvSpPr>
            <p:spPr bwMode="auto">
              <a:xfrm rot="-2358146">
                <a:off x="1200" y="1728"/>
                <a:ext cx="162" cy="1"/>
              </a:xfrm>
              <a:custGeom>
                <a:avLst/>
                <a:gdLst>
                  <a:gd name="T0" fmla="*/ 0 w 162"/>
                  <a:gd name="T1" fmla="*/ 0 h 1"/>
                  <a:gd name="T2" fmla="*/ 162 w 16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2" h="1">
                    <a:moveTo>
                      <a:pt x="0" y="0"/>
                    </a:moveTo>
                    <a:lnTo>
                      <a:pt x="162" y="0"/>
                    </a:lnTo>
                  </a:path>
                </a:pathLst>
              </a:custGeom>
              <a:noFill/>
              <a:ln w="57150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1" name="Freeform 33"/>
              <p:cNvSpPr>
                <a:spLocks/>
              </p:cNvSpPr>
              <p:nvPr/>
            </p:nvSpPr>
            <p:spPr bwMode="auto">
              <a:xfrm rot="-8444533">
                <a:off x="672" y="2207"/>
                <a:ext cx="162" cy="1"/>
              </a:xfrm>
              <a:custGeom>
                <a:avLst/>
                <a:gdLst>
                  <a:gd name="T0" fmla="*/ 0 w 162"/>
                  <a:gd name="T1" fmla="*/ 0 h 1"/>
                  <a:gd name="T2" fmla="*/ 162 w 16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2" h="1">
                    <a:moveTo>
                      <a:pt x="0" y="0"/>
                    </a:moveTo>
                    <a:lnTo>
                      <a:pt x="162" y="0"/>
                    </a:lnTo>
                  </a:path>
                </a:pathLst>
              </a:custGeom>
              <a:noFill/>
              <a:ln w="57150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2" name="Freeform 34"/>
              <p:cNvSpPr>
                <a:spLocks/>
              </p:cNvSpPr>
              <p:nvPr/>
            </p:nvSpPr>
            <p:spPr bwMode="auto">
              <a:xfrm rot="-3894495">
                <a:off x="1119" y="2222"/>
                <a:ext cx="162" cy="1"/>
              </a:xfrm>
              <a:custGeom>
                <a:avLst/>
                <a:gdLst>
                  <a:gd name="T0" fmla="*/ 0 w 162"/>
                  <a:gd name="T1" fmla="*/ 0 h 1"/>
                  <a:gd name="T2" fmla="*/ 162 w 16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2" h="1">
                    <a:moveTo>
                      <a:pt x="0" y="0"/>
                    </a:moveTo>
                    <a:lnTo>
                      <a:pt x="162" y="0"/>
                    </a:lnTo>
                  </a:path>
                </a:pathLst>
              </a:custGeom>
              <a:noFill/>
              <a:ln w="57150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Freeform 35"/>
              <p:cNvSpPr>
                <a:spLocks/>
              </p:cNvSpPr>
              <p:nvPr/>
            </p:nvSpPr>
            <p:spPr bwMode="auto">
              <a:xfrm rot="2894453">
                <a:off x="1152" y="1968"/>
                <a:ext cx="162" cy="1"/>
              </a:xfrm>
              <a:custGeom>
                <a:avLst/>
                <a:gdLst>
                  <a:gd name="T0" fmla="*/ 0 w 162"/>
                  <a:gd name="T1" fmla="*/ 0 h 1"/>
                  <a:gd name="T2" fmla="*/ 162 w 16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2" h="1">
                    <a:moveTo>
                      <a:pt x="0" y="0"/>
                    </a:moveTo>
                    <a:lnTo>
                      <a:pt x="162" y="0"/>
                    </a:lnTo>
                  </a:path>
                </a:pathLst>
              </a:custGeom>
              <a:noFill/>
              <a:ln w="57150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Freeform 36"/>
              <p:cNvSpPr>
                <a:spLocks/>
              </p:cNvSpPr>
              <p:nvPr/>
            </p:nvSpPr>
            <p:spPr bwMode="auto">
              <a:xfrm rot="-4633900">
                <a:off x="1743" y="1982"/>
                <a:ext cx="162" cy="1"/>
              </a:xfrm>
              <a:custGeom>
                <a:avLst/>
                <a:gdLst>
                  <a:gd name="T0" fmla="*/ 0 w 162"/>
                  <a:gd name="T1" fmla="*/ 0 h 1"/>
                  <a:gd name="T2" fmla="*/ 162 w 16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2" h="1">
                    <a:moveTo>
                      <a:pt x="0" y="0"/>
                    </a:moveTo>
                    <a:lnTo>
                      <a:pt x="162" y="0"/>
                    </a:lnTo>
                  </a:path>
                </a:pathLst>
              </a:custGeom>
              <a:noFill/>
              <a:ln w="57150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5" name="Freeform 37"/>
              <p:cNvSpPr>
                <a:spLocks/>
              </p:cNvSpPr>
              <p:nvPr/>
            </p:nvSpPr>
            <p:spPr bwMode="auto">
              <a:xfrm rot="-5145623">
                <a:off x="2016" y="1728"/>
                <a:ext cx="162" cy="1"/>
              </a:xfrm>
              <a:custGeom>
                <a:avLst/>
                <a:gdLst>
                  <a:gd name="T0" fmla="*/ 0 w 162"/>
                  <a:gd name="T1" fmla="*/ 0 h 1"/>
                  <a:gd name="T2" fmla="*/ 162 w 16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2" h="1">
                    <a:moveTo>
                      <a:pt x="0" y="0"/>
                    </a:moveTo>
                    <a:lnTo>
                      <a:pt x="162" y="0"/>
                    </a:lnTo>
                  </a:path>
                </a:pathLst>
              </a:custGeom>
              <a:noFill/>
              <a:ln w="57150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6" name="Freeform 38"/>
              <p:cNvSpPr>
                <a:spLocks/>
              </p:cNvSpPr>
              <p:nvPr/>
            </p:nvSpPr>
            <p:spPr bwMode="auto">
              <a:xfrm rot="462740">
                <a:off x="2064" y="1440"/>
                <a:ext cx="162" cy="1"/>
              </a:xfrm>
              <a:custGeom>
                <a:avLst/>
                <a:gdLst>
                  <a:gd name="T0" fmla="*/ 0 w 162"/>
                  <a:gd name="T1" fmla="*/ 0 h 1"/>
                  <a:gd name="T2" fmla="*/ 162 w 16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2" h="1">
                    <a:moveTo>
                      <a:pt x="0" y="0"/>
                    </a:moveTo>
                    <a:lnTo>
                      <a:pt x="162" y="0"/>
                    </a:lnTo>
                  </a:path>
                </a:pathLst>
              </a:custGeom>
              <a:noFill/>
              <a:ln w="57150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7" name="Freeform 39"/>
              <p:cNvSpPr>
                <a:spLocks/>
              </p:cNvSpPr>
              <p:nvPr/>
            </p:nvSpPr>
            <p:spPr bwMode="auto">
              <a:xfrm rot="-9050985">
                <a:off x="1680" y="2256"/>
                <a:ext cx="162" cy="1"/>
              </a:xfrm>
              <a:custGeom>
                <a:avLst/>
                <a:gdLst>
                  <a:gd name="T0" fmla="*/ 0 w 162"/>
                  <a:gd name="T1" fmla="*/ 0 h 1"/>
                  <a:gd name="T2" fmla="*/ 162 w 16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2" h="1">
                    <a:moveTo>
                      <a:pt x="0" y="0"/>
                    </a:moveTo>
                    <a:lnTo>
                      <a:pt x="162" y="0"/>
                    </a:lnTo>
                  </a:path>
                </a:pathLst>
              </a:custGeom>
              <a:noFill/>
              <a:ln w="57150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8" name="Freeform 40"/>
              <p:cNvSpPr>
                <a:spLocks/>
              </p:cNvSpPr>
              <p:nvPr/>
            </p:nvSpPr>
            <p:spPr bwMode="auto">
              <a:xfrm rot="4778824">
                <a:off x="2112" y="2256"/>
                <a:ext cx="162" cy="1"/>
              </a:xfrm>
              <a:custGeom>
                <a:avLst/>
                <a:gdLst>
                  <a:gd name="T0" fmla="*/ 0 w 162"/>
                  <a:gd name="T1" fmla="*/ 0 h 1"/>
                  <a:gd name="T2" fmla="*/ 162 w 162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2" h="1">
                    <a:moveTo>
                      <a:pt x="0" y="0"/>
                    </a:moveTo>
                    <a:lnTo>
                      <a:pt x="162" y="0"/>
                    </a:lnTo>
                  </a:path>
                </a:pathLst>
              </a:custGeom>
              <a:noFill/>
              <a:ln w="57150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8" name="Text Box 3">
            <a:extLst>
              <a:ext uri="{FF2B5EF4-FFF2-40B4-BE49-F238E27FC236}">
                <a16:creationId xmlns:a16="http://schemas.microsoft.com/office/drawing/2014/main" id="{4279EB9B-E816-E648-A67F-D9E8CA924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90" y="5336554"/>
            <a:ext cx="7940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外加磁场可以使得磁畴的磁矩进一步一致排列，导致较大的磁化率。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3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38138" y="692150"/>
            <a:ext cx="7715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4000" dirty="0">
                <a:solidFill>
                  <a:srgbClr val="FF0000"/>
                </a:solidFill>
              </a:rPr>
              <a:t>作业</a:t>
            </a:r>
            <a:r>
              <a:rPr lang="en-US" altLang="zh-CN" sz="4000" dirty="0">
                <a:solidFill>
                  <a:srgbClr val="FF0000"/>
                </a:solidFill>
              </a:rPr>
              <a:t>:  8-11, 8-13, 8-15, 8-16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4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5" name="Group 19"/>
          <p:cNvGrpSpPr>
            <a:grpSpLocks/>
          </p:cNvGrpSpPr>
          <p:nvPr/>
        </p:nvGrpSpPr>
        <p:grpSpPr bwMode="auto">
          <a:xfrm>
            <a:off x="768350" y="4343400"/>
            <a:ext cx="2584450" cy="457200"/>
            <a:chOff x="143" y="74"/>
            <a:chExt cx="1628" cy="288"/>
          </a:xfrm>
        </p:grpSpPr>
        <p:sp>
          <p:nvSpPr>
            <p:cNvPr id="13335" name="Text Box 20"/>
            <p:cNvSpPr txBox="1">
              <a:spLocks noChangeArrowheads="1"/>
            </p:cNvSpPr>
            <p:nvPr/>
          </p:nvSpPr>
          <p:spPr bwMode="auto">
            <a:xfrm>
              <a:off x="143" y="74"/>
              <a:ext cx="1628" cy="28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2)       </a:t>
              </a:r>
              <a:r>
                <a:rPr lang="zh-CN" altLang="en-US"/>
                <a:t>与     的关系</a:t>
              </a:r>
            </a:p>
          </p:txBody>
        </p:sp>
        <p:graphicFrame>
          <p:nvGraphicFramePr>
            <p:cNvPr id="13336" name="Object 21"/>
            <p:cNvGraphicFramePr>
              <a:graphicFrameLocks noChangeAspect="1"/>
            </p:cNvGraphicFramePr>
            <p:nvPr/>
          </p:nvGraphicFramePr>
          <p:xfrm>
            <a:off x="480" y="96"/>
            <a:ext cx="25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8" name="公式" r:id="rId3" imgW="203112" imgH="190417" progId="Equation.3">
                    <p:embed/>
                  </p:oleObj>
                </mc:Choice>
                <mc:Fallback>
                  <p:oleObj name="公式" r:id="rId3" imgW="203112" imgH="19041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6"/>
                          <a:ext cx="256" cy="24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22"/>
            <p:cNvGraphicFramePr>
              <a:graphicFrameLocks noChangeAspect="1"/>
            </p:cNvGraphicFramePr>
            <p:nvPr/>
          </p:nvGraphicFramePr>
          <p:xfrm>
            <a:off x="912" y="96"/>
            <a:ext cx="20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9" name="公式" r:id="rId5" imgW="164957" imgH="190335" progId="Equation.3">
                    <p:embed/>
                  </p:oleObj>
                </mc:Choice>
                <mc:Fallback>
                  <p:oleObj name="公式" r:id="rId5" imgW="164957" imgH="19033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96"/>
                          <a:ext cx="207" cy="24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3521075" cy="5191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3. </a:t>
            </a:r>
            <a:r>
              <a:rPr lang="zh-CN" altLang="en-US" sz="2800"/>
              <a:t>磁化强度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286000" y="381000"/>
          <a:ext cx="406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0" name="公式" r:id="rId7" imgW="203112" imgH="190417" progId="Equation.3">
                  <p:embed/>
                </p:oleObj>
              </mc:Choice>
              <mc:Fallback>
                <p:oleObj name="公式" r:id="rId7" imgW="203112" imgH="19041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1000"/>
                        <a:ext cx="406400" cy="38417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685800" y="990600"/>
            <a:ext cx="74422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/>
              <a:t>1) </a:t>
            </a:r>
            <a:r>
              <a:rPr lang="zh-CN" altLang="en-US"/>
              <a:t>定义：单位体积内分子磁矩的矢量和叫做磁化强度  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295400" y="1752600"/>
          <a:ext cx="1981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1" name="公式" r:id="rId8" imgW="799753" imgH="545863" progId="Equation.3">
                  <p:embed/>
                </p:oleObj>
              </mc:Choice>
              <mc:Fallback>
                <p:oleObj name="公式" r:id="rId8" imgW="799753" imgH="54586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52600"/>
                        <a:ext cx="1981200" cy="1228725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962400" y="2667000"/>
            <a:ext cx="166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单位：</a:t>
            </a:r>
            <a:r>
              <a:rPr lang="en-US" altLang="zh-CN"/>
              <a:t>A/m</a:t>
            </a: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447800" y="3276600"/>
          <a:ext cx="406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2" name="公式" r:id="rId10" imgW="203112" imgH="190417" progId="Equation.3">
                  <p:embed/>
                </p:oleObj>
              </mc:Choice>
              <mc:Fallback>
                <p:oleObj name="公式" r:id="rId10" imgW="203112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406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006600" y="3200400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矢量场。</a:t>
            </a:r>
          </a:p>
        </p:txBody>
      </p:sp>
      <p:grpSp>
        <p:nvGrpSpPr>
          <p:cNvPr id="29706" name="Group 10"/>
          <p:cNvGrpSpPr>
            <a:grpSpLocks/>
          </p:cNvGrpSpPr>
          <p:nvPr/>
        </p:nvGrpSpPr>
        <p:grpSpPr bwMode="auto">
          <a:xfrm>
            <a:off x="1435100" y="3810000"/>
            <a:ext cx="6032500" cy="460375"/>
            <a:chOff x="1872" y="3886"/>
            <a:chExt cx="3800" cy="290"/>
          </a:xfrm>
        </p:grpSpPr>
        <p:sp>
          <p:nvSpPr>
            <p:cNvPr id="13333" name="Text Box 11"/>
            <p:cNvSpPr txBox="1">
              <a:spLocks noChangeArrowheads="1"/>
            </p:cNvSpPr>
            <p:nvPr/>
          </p:nvSpPr>
          <p:spPr bwMode="auto">
            <a:xfrm>
              <a:off x="1872" y="3888"/>
              <a:ext cx="38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若介质中各点    相同，则称之为均匀磁化。</a:t>
              </a:r>
            </a:p>
          </p:txBody>
        </p:sp>
        <p:graphicFrame>
          <p:nvGraphicFramePr>
            <p:cNvPr id="13334" name="Object 12"/>
            <p:cNvGraphicFramePr>
              <a:graphicFrameLocks noChangeAspect="1"/>
            </p:cNvGraphicFramePr>
            <p:nvPr/>
          </p:nvGraphicFramePr>
          <p:xfrm>
            <a:off x="3064" y="3886"/>
            <a:ext cx="25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03" name="公式" r:id="rId11" imgW="203112" imgH="190417" progId="Equation.3">
                    <p:embed/>
                  </p:oleObj>
                </mc:Choice>
                <mc:Fallback>
                  <p:oleObj name="公式" r:id="rId11" imgW="203112" imgH="19041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3886"/>
                          <a:ext cx="25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10" name="Group 14"/>
          <p:cNvGrpSpPr>
            <a:grpSpLocks/>
          </p:cNvGrpSpPr>
          <p:nvPr/>
        </p:nvGrpSpPr>
        <p:grpSpPr bwMode="auto">
          <a:xfrm>
            <a:off x="3733800" y="1828800"/>
            <a:ext cx="3405188" cy="519113"/>
            <a:chOff x="2880" y="1440"/>
            <a:chExt cx="2145" cy="327"/>
          </a:xfrm>
        </p:grpSpPr>
        <p:sp>
          <p:nvSpPr>
            <p:cNvPr id="13331" name="Text Box 6"/>
            <p:cNvSpPr txBox="1">
              <a:spLocks noChangeArrowheads="1"/>
            </p:cNvSpPr>
            <p:nvPr/>
          </p:nvSpPr>
          <p:spPr bwMode="auto">
            <a:xfrm>
              <a:off x="2880" y="1440"/>
              <a:ext cx="21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800" i="1"/>
                <a:t>P</a:t>
              </a:r>
              <a:r>
                <a:rPr lang="en-US" altLang="zh-CN" baseline="-25000"/>
                <a:t>mi</a:t>
              </a:r>
              <a:r>
                <a:rPr lang="en-US" altLang="zh-CN"/>
                <a:t> </a:t>
              </a:r>
              <a:r>
                <a:rPr lang="zh-CN" altLang="en-US"/>
                <a:t>：第 </a:t>
              </a:r>
              <a:r>
                <a:rPr lang="en-US" altLang="zh-CN" i="1"/>
                <a:t>i </a:t>
              </a:r>
              <a:r>
                <a:rPr lang="zh-CN" altLang="en-US"/>
                <a:t>个分子的磁矩</a:t>
              </a:r>
            </a:p>
          </p:txBody>
        </p:sp>
        <p:sp>
          <p:nvSpPr>
            <p:cNvPr id="13332" name="Line 13"/>
            <p:cNvSpPr>
              <a:spLocks noChangeShapeType="1"/>
            </p:cNvSpPr>
            <p:nvPr/>
          </p:nvSpPr>
          <p:spPr bwMode="auto">
            <a:xfrm>
              <a:off x="2976" y="148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11" name="Oval 15" descr="5%"/>
          <p:cNvSpPr>
            <a:spLocks noChangeArrowheads="1"/>
          </p:cNvSpPr>
          <p:nvPr/>
        </p:nvSpPr>
        <p:spPr bwMode="auto">
          <a:xfrm rot="1302105">
            <a:off x="7239000" y="1981200"/>
            <a:ext cx="1219200" cy="2057400"/>
          </a:xfrm>
          <a:prstGeom prst="ellipse">
            <a:avLst/>
          </a:prstGeom>
          <a:pattFill prst="pct5">
            <a:fgClr>
              <a:srgbClr val="3333FF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9712" name="Group 16"/>
          <p:cNvGrpSpPr>
            <a:grpSpLocks/>
          </p:cNvGrpSpPr>
          <p:nvPr/>
        </p:nvGrpSpPr>
        <p:grpSpPr bwMode="auto">
          <a:xfrm>
            <a:off x="7391400" y="2514600"/>
            <a:ext cx="695325" cy="990600"/>
            <a:chOff x="4176" y="1392"/>
            <a:chExt cx="438" cy="624"/>
          </a:xfrm>
        </p:grpSpPr>
        <p:sp>
          <p:nvSpPr>
            <p:cNvPr id="13329" name="Oval 17"/>
            <p:cNvSpPr>
              <a:spLocks noChangeArrowheads="1"/>
            </p:cNvSpPr>
            <p:nvPr/>
          </p:nvSpPr>
          <p:spPr bwMode="auto">
            <a:xfrm>
              <a:off x="4320" y="1392"/>
              <a:ext cx="192" cy="288"/>
            </a:xfrm>
            <a:prstGeom prst="ellipse">
              <a:avLst/>
            </a:prstGeom>
            <a:gradFill rotWithShape="0">
              <a:gsLst>
                <a:gs pos="0">
                  <a:srgbClr val="33CCCC"/>
                </a:gs>
                <a:gs pos="100000">
                  <a:srgbClr val="185E5E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sx="125000" sy="125000" algn="b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30" name="Text Box 18"/>
            <p:cNvSpPr txBox="1">
              <a:spLocks noChangeArrowheads="1"/>
            </p:cNvSpPr>
            <p:nvPr/>
          </p:nvSpPr>
          <p:spPr bwMode="auto">
            <a:xfrm>
              <a:off x="4176" y="1728"/>
              <a:ext cx="438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Δ</a:t>
              </a:r>
              <a:r>
                <a:rPr lang="en-US" altLang="zh-CN" i="1"/>
                <a:t>V</a:t>
              </a:r>
              <a:endParaRPr lang="en-US" altLang="zh-CN"/>
            </a:p>
          </p:txBody>
        </p:sp>
      </p:grp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1447800" y="4953000"/>
            <a:ext cx="641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实验证明： 各向同性的均匀抗磁质或顺磁质中</a:t>
            </a:r>
          </a:p>
        </p:txBody>
      </p:sp>
      <p:graphicFrame>
        <p:nvGraphicFramePr>
          <p:cNvPr id="297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055588"/>
              </p:ext>
            </p:extLst>
          </p:nvPr>
        </p:nvGraphicFramePr>
        <p:xfrm>
          <a:off x="1187624" y="5502275"/>
          <a:ext cx="35814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04" name="Equation" r:id="rId12" imgW="1193760" imgH="431640" progId="Equation.DSMT4">
                  <p:embed/>
                </p:oleObj>
              </mc:Choice>
              <mc:Fallback>
                <p:oleObj name="Equation" r:id="rId12" imgW="1193760" imgH="431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502275"/>
                        <a:ext cx="3581400" cy="11287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5076056" y="6334472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i="1" dirty="0" err="1"/>
              <a:t>μ</a:t>
            </a:r>
            <a:r>
              <a:rPr lang="en-US" altLang="zh-CN" baseline="-25000" dirty="0" err="1"/>
              <a:t>r</a:t>
            </a:r>
            <a:r>
              <a:rPr lang="en-US" altLang="zh-CN" baseline="-25000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介质的相对磁导率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08520" y="5805264"/>
            <a:ext cx="136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近似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 autoUpdateAnimBg="0"/>
      <p:bldP spid="29700" grpId="0" animBg="1" autoUpdateAnimBg="0"/>
      <p:bldP spid="29703" grpId="0" autoUpdateAnimBg="0"/>
      <p:bldP spid="29705" grpId="0" autoUpdateAnimBg="0"/>
      <p:bldP spid="29711" grpId="0" animBg="1"/>
      <p:bldP spid="29719" grpId="0" autoUpdateAnimBg="0"/>
      <p:bldP spid="29721" grpId="0" autoUpdateAnimBg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867400" y="3657600"/>
            <a:ext cx="2590800" cy="2590800"/>
            <a:chOff x="5867400" y="3657600"/>
            <a:chExt cx="2590800" cy="2590800"/>
          </a:xfrm>
        </p:grpSpPr>
        <p:sp>
          <p:nvSpPr>
            <p:cNvPr id="14338" name="AutoShape 88" descr="5%"/>
            <p:cNvSpPr>
              <a:spLocks noChangeArrowheads="1"/>
            </p:cNvSpPr>
            <p:nvPr/>
          </p:nvSpPr>
          <p:spPr bwMode="auto">
            <a:xfrm>
              <a:off x="5867400" y="3657600"/>
              <a:ext cx="2590800" cy="2590800"/>
            </a:xfrm>
            <a:prstGeom prst="hexagon">
              <a:avLst>
                <a:gd name="adj" fmla="val 25000"/>
                <a:gd name="vf" fmla="val 115470"/>
              </a:avLst>
            </a:prstGeom>
            <a:pattFill prst="pct5">
              <a:fgClr>
                <a:srgbClr val="66CC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2371" name="Group 83"/>
            <p:cNvGrpSpPr>
              <a:grpSpLocks/>
            </p:cNvGrpSpPr>
            <p:nvPr/>
          </p:nvGrpSpPr>
          <p:grpSpPr bwMode="auto">
            <a:xfrm>
              <a:off x="6172200" y="3895725"/>
              <a:ext cx="2047875" cy="2047875"/>
              <a:chOff x="4080" y="2496"/>
              <a:chExt cx="1632" cy="1632"/>
            </a:xfrm>
          </p:grpSpPr>
          <p:sp>
            <p:nvSpPr>
              <p:cNvPr id="14378" name="Freeform 12"/>
              <p:cNvSpPr>
                <a:spLocks/>
              </p:cNvSpPr>
              <p:nvPr/>
            </p:nvSpPr>
            <p:spPr bwMode="auto">
              <a:xfrm>
                <a:off x="4402" y="2584"/>
                <a:ext cx="1020" cy="1466"/>
              </a:xfrm>
              <a:custGeom>
                <a:avLst/>
                <a:gdLst>
                  <a:gd name="T0" fmla="*/ 350 w 1020"/>
                  <a:gd name="T1" fmla="*/ 56 h 1466"/>
                  <a:gd name="T2" fmla="*/ 86 w 1020"/>
                  <a:gd name="T3" fmla="*/ 344 h 1466"/>
                  <a:gd name="T4" fmla="*/ 26 w 1020"/>
                  <a:gd name="T5" fmla="*/ 812 h 1466"/>
                  <a:gd name="T6" fmla="*/ 242 w 1020"/>
                  <a:gd name="T7" fmla="*/ 1376 h 1466"/>
                  <a:gd name="T8" fmla="*/ 878 w 1020"/>
                  <a:gd name="T9" fmla="*/ 1352 h 1466"/>
                  <a:gd name="T10" fmla="*/ 1010 w 1020"/>
                  <a:gd name="T11" fmla="*/ 944 h 1466"/>
                  <a:gd name="T12" fmla="*/ 938 w 1020"/>
                  <a:gd name="T13" fmla="*/ 356 h 1466"/>
                  <a:gd name="T14" fmla="*/ 698 w 1020"/>
                  <a:gd name="T15" fmla="*/ 68 h 1466"/>
                  <a:gd name="T16" fmla="*/ 350 w 1020"/>
                  <a:gd name="T17" fmla="*/ 56 h 14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20" h="1466">
                    <a:moveTo>
                      <a:pt x="350" y="56"/>
                    </a:moveTo>
                    <a:cubicBezTo>
                      <a:pt x="248" y="102"/>
                      <a:pt x="140" y="218"/>
                      <a:pt x="86" y="344"/>
                    </a:cubicBezTo>
                    <a:cubicBezTo>
                      <a:pt x="32" y="470"/>
                      <a:pt x="0" y="640"/>
                      <a:pt x="26" y="812"/>
                    </a:cubicBezTo>
                    <a:cubicBezTo>
                      <a:pt x="52" y="984"/>
                      <a:pt x="100" y="1286"/>
                      <a:pt x="242" y="1376"/>
                    </a:cubicBezTo>
                    <a:cubicBezTo>
                      <a:pt x="384" y="1466"/>
                      <a:pt x="750" y="1424"/>
                      <a:pt x="878" y="1352"/>
                    </a:cubicBezTo>
                    <a:cubicBezTo>
                      <a:pt x="1006" y="1280"/>
                      <a:pt x="1000" y="1110"/>
                      <a:pt x="1010" y="944"/>
                    </a:cubicBezTo>
                    <a:cubicBezTo>
                      <a:pt x="1020" y="778"/>
                      <a:pt x="990" y="502"/>
                      <a:pt x="938" y="356"/>
                    </a:cubicBezTo>
                    <a:cubicBezTo>
                      <a:pt x="886" y="210"/>
                      <a:pt x="796" y="118"/>
                      <a:pt x="698" y="68"/>
                    </a:cubicBezTo>
                    <a:cubicBezTo>
                      <a:pt x="600" y="18"/>
                      <a:pt x="441" y="0"/>
                      <a:pt x="350" y="56"/>
                    </a:cubicBezTo>
                    <a:close/>
                  </a:path>
                </a:pathLst>
              </a:custGeom>
              <a:noFill/>
              <a:ln w="571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79" name="Group 16"/>
              <p:cNvGrpSpPr>
                <a:grpSpLocks/>
              </p:cNvGrpSpPr>
              <p:nvPr/>
            </p:nvGrpSpPr>
            <p:grpSpPr bwMode="auto">
              <a:xfrm>
                <a:off x="4560" y="2784"/>
                <a:ext cx="480" cy="192"/>
                <a:chOff x="2592" y="2590"/>
                <a:chExt cx="582" cy="290"/>
              </a:xfrm>
            </p:grpSpPr>
            <p:sp>
              <p:nvSpPr>
                <p:cNvPr id="14412" name="Freeform 14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13" name="Freeform 15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0" name="Group 17"/>
              <p:cNvGrpSpPr>
                <a:grpSpLocks/>
              </p:cNvGrpSpPr>
              <p:nvPr/>
            </p:nvGrpSpPr>
            <p:grpSpPr bwMode="auto">
              <a:xfrm rot="-920074">
                <a:off x="5040" y="2880"/>
                <a:ext cx="480" cy="192"/>
                <a:chOff x="2592" y="2590"/>
                <a:chExt cx="582" cy="290"/>
              </a:xfrm>
            </p:grpSpPr>
            <p:sp>
              <p:nvSpPr>
                <p:cNvPr id="14410" name="Freeform 18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11" name="Freeform 19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1" name="Group 23"/>
              <p:cNvGrpSpPr>
                <a:grpSpLocks/>
              </p:cNvGrpSpPr>
              <p:nvPr/>
            </p:nvGrpSpPr>
            <p:grpSpPr bwMode="auto">
              <a:xfrm rot="2177216">
                <a:off x="4128" y="2832"/>
                <a:ext cx="480" cy="192"/>
                <a:chOff x="2592" y="2590"/>
                <a:chExt cx="582" cy="290"/>
              </a:xfrm>
            </p:grpSpPr>
            <p:sp>
              <p:nvSpPr>
                <p:cNvPr id="14408" name="Freeform 24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09" name="Freeform 25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2" name="Group 26"/>
              <p:cNvGrpSpPr>
                <a:grpSpLocks/>
              </p:cNvGrpSpPr>
              <p:nvPr/>
            </p:nvGrpSpPr>
            <p:grpSpPr bwMode="auto">
              <a:xfrm rot="-54992">
                <a:off x="4080" y="3360"/>
                <a:ext cx="480" cy="192"/>
                <a:chOff x="2592" y="2590"/>
                <a:chExt cx="582" cy="290"/>
              </a:xfrm>
            </p:grpSpPr>
            <p:sp>
              <p:nvSpPr>
                <p:cNvPr id="14406" name="Freeform 27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07" name="Freeform 28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3" name="Group 29"/>
              <p:cNvGrpSpPr>
                <a:grpSpLocks/>
              </p:cNvGrpSpPr>
              <p:nvPr/>
            </p:nvGrpSpPr>
            <p:grpSpPr bwMode="auto">
              <a:xfrm rot="-613879">
                <a:off x="4368" y="3792"/>
                <a:ext cx="480" cy="192"/>
                <a:chOff x="2592" y="2590"/>
                <a:chExt cx="582" cy="290"/>
              </a:xfrm>
            </p:grpSpPr>
            <p:sp>
              <p:nvSpPr>
                <p:cNvPr id="14404" name="Freeform 30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05" name="Freeform 31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4" name="Group 32"/>
              <p:cNvGrpSpPr>
                <a:grpSpLocks/>
              </p:cNvGrpSpPr>
              <p:nvPr/>
            </p:nvGrpSpPr>
            <p:grpSpPr bwMode="auto">
              <a:xfrm rot="-929310">
                <a:off x="4752" y="2496"/>
                <a:ext cx="480" cy="192"/>
                <a:chOff x="2592" y="2590"/>
                <a:chExt cx="582" cy="290"/>
              </a:xfrm>
            </p:grpSpPr>
            <p:sp>
              <p:nvSpPr>
                <p:cNvPr id="14402" name="Freeform 33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03" name="Freeform 34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5" name="Group 35"/>
              <p:cNvGrpSpPr>
                <a:grpSpLocks/>
              </p:cNvGrpSpPr>
              <p:nvPr/>
            </p:nvGrpSpPr>
            <p:grpSpPr bwMode="auto">
              <a:xfrm>
                <a:off x="4512" y="3120"/>
                <a:ext cx="480" cy="192"/>
                <a:chOff x="2592" y="2590"/>
                <a:chExt cx="582" cy="290"/>
              </a:xfrm>
            </p:grpSpPr>
            <p:sp>
              <p:nvSpPr>
                <p:cNvPr id="14400" name="Freeform 36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01" name="Freeform 37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6" name="Group 38"/>
              <p:cNvGrpSpPr>
                <a:grpSpLocks/>
              </p:cNvGrpSpPr>
              <p:nvPr/>
            </p:nvGrpSpPr>
            <p:grpSpPr bwMode="auto">
              <a:xfrm rot="-100815">
                <a:off x="5232" y="3600"/>
                <a:ext cx="480" cy="192"/>
                <a:chOff x="2592" y="2590"/>
                <a:chExt cx="582" cy="290"/>
              </a:xfrm>
            </p:grpSpPr>
            <p:sp>
              <p:nvSpPr>
                <p:cNvPr id="14398" name="Freeform 39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99" name="Freeform 40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7" name="Group 41"/>
              <p:cNvGrpSpPr>
                <a:grpSpLocks/>
              </p:cNvGrpSpPr>
              <p:nvPr/>
            </p:nvGrpSpPr>
            <p:grpSpPr bwMode="auto">
              <a:xfrm>
                <a:off x="4512" y="3456"/>
                <a:ext cx="480" cy="192"/>
                <a:chOff x="2592" y="2590"/>
                <a:chExt cx="582" cy="290"/>
              </a:xfrm>
            </p:grpSpPr>
            <p:sp>
              <p:nvSpPr>
                <p:cNvPr id="14396" name="Freeform 42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97" name="Freeform 43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8" name="Group 44"/>
              <p:cNvGrpSpPr>
                <a:grpSpLocks/>
              </p:cNvGrpSpPr>
              <p:nvPr/>
            </p:nvGrpSpPr>
            <p:grpSpPr bwMode="auto">
              <a:xfrm rot="9665757">
                <a:off x="4752" y="3936"/>
                <a:ext cx="480" cy="192"/>
                <a:chOff x="2592" y="2590"/>
                <a:chExt cx="582" cy="290"/>
              </a:xfrm>
            </p:grpSpPr>
            <p:sp>
              <p:nvSpPr>
                <p:cNvPr id="14394" name="Freeform 45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95" name="Freeform 46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9" name="Group 47"/>
              <p:cNvGrpSpPr>
                <a:grpSpLocks/>
              </p:cNvGrpSpPr>
              <p:nvPr/>
            </p:nvGrpSpPr>
            <p:grpSpPr bwMode="auto">
              <a:xfrm>
                <a:off x="4896" y="3264"/>
                <a:ext cx="480" cy="192"/>
                <a:chOff x="2592" y="2590"/>
                <a:chExt cx="582" cy="290"/>
              </a:xfrm>
            </p:grpSpPr>
            <p:sp>
              <p:nvSpPr>
                <p:cNvPr id="14392" name="Freeform 48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93" name="Freeform 49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390" name="Text Box 50"/>
              <p:cNvSpPr txBox="1">
                <a:spLocks noChangeArrowheads="1"/>
              </p:cNvSpPr>
              <p:nvPr/>
            </p:nvSpPr>
            <p:spPr bwMode="auto">
              <a:xfrm>
                <a:off x="5222" y="2502"/>
                <a:ext cx="34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i="1" dirty="0"/>
                  <a:t>L</a:t>
                </a:r>
              </a:p>
            </p:txBody>
          </p:sp>
          <p:sp>
            <p:nvSpPr>
              <p:cNvPr id="14391" name="Freeform 82"/>
              <p:cNvSpPr>
                <a:spLocks/>
              </p:cNvSpPr>
              <p:nvPr/>
            </p:nvSpPr>
            <p:spPr bwMode="auto">
              <a:xfrm flipH="1" flipV="1">
                <a:off x="4389" y="3157"/>
                <a:ext cx="36" cy="206"/>
              </a:xfrm>
              <a:custGeom>
                <a:avLst/>
                <a:gdLst>
                  <a:gd name="T0" fmla="*/ 0 w 1"/>
                  <a:gd name="T1" fmla="*/ 0 h 104"/>
                  <a:gd name="T2" fmla="*/ 0 w 1"/>
                  <a:gd name="T3" fmla="*/ 104 h 10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04">
                    <a:moveTo>
                      <a:pt x="0" y="0"/>
                    </a:moveTo>
                    <a:lnTo>
                      <a:pt x="0" y="104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520420" y="3885777"/>
              <a:ext cx="1054493" cy="980300"/>
              <a:chOff x="6520420" y="3885777"/>
              <a:chExt cx="1054493" cy="980300"/>
            </a:xfrm>
          </p:grpSpPr>
          <p:cxnSp>
            <p:nvCxnSpPr>
              <p:cNvPr id="14" name="直接箭头连接符 13"/>
              <p:cNvCxnSpPr>
                <a:stCxn id="14408" idx="2"/>
                <a:endCxn id="14408" idx="3"/>
              </p:cNvCxnSpPr>
              <p:nvPr/>
            </p:nvCxnSpPr>
            <p:spPr bwMode="auto">
              <a:xfrm>
                <a:off x="6520420" y="4293122"/>
                <a:ext cx="143096" cy="9888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直接箭头连接符 90"/>
              <p:cNvCxnSpPr>
                <a:stCxn id="14402" idx="2"/>
                <a:endCxn id="14402" idx="3"/>
              </p:cNvCxnSpPr>
              <p:nvPr/>
            </p:nvCxnSpPr>
            <p:spPr bwMode="auto">
              <a:xfrm flipV="1">
                <a:off x="7194787" y="3885777"/>
                <a:ext cx="166219" cy="51234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直接箭头连接符 94"/>
              <p:cNvCxnSpPr>
                <a:endCxn id="14392" idx="3"/>
              </p:cNvCxnSpPr>
              <p:nvPr/>
            </p:nvCxnSpPr>
            <p:spPr bwMode="auto">
              <a:xfrm>
                <a:off x="7456536" y="4854412"/>
                <a:ext cx="118377" cy="11665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89" name="直接箭头连接符 88"/>
            <p:cNvCxnSpPr/>
            <p:nvPr/>
          </p:nvCxnSpPr>
          <p:spPr bwMode="auto">
            <a:xfrm flipV="1">
              <a:off x="7633441" y="4339270"/>
              <a:ext cx="166219" cy="51234"/>
            </a:xfrm>
            <a:prstGeom prst="straightConnector1">
              <a:avLst/>
            </a:prstGeom>
            <a:noFill/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0" name="直接箭头连接符 89"/>
            <p:cNvCxnSpPr/>
            <p:nvPr/>
          </p:nvCxnSpPr>
          <p:spPr bwMode="auto">
            <a:xfrm flipV="1">
              <a:off x="7777457" y="5262674"/>
              <a:ext cx="166219" cy="51234"/>
            </a:xfrm>
            <a:prstGeom prst="straightConnector1">
              <a:avLst/>
            </a:prstGeom>
            <a:noFill/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" name="直接箭头连接符 91"/>
            <p:cNvCxnSpPr/>
            <p:nvPr/>
          </p:nvCxnSpPr>
          <p:spPr bwMode="auto">
            <a:xfrm flipV="1">
              <a:off x="7007572" y="4229162"/>
              <a:ext cx="166219" cy="51234"/>
            </a:xfrm>
            <a:prstGeom prst="straightConnector1">
              <a:avLst/>
            </a:prstGeom>
            <a:noFill/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3" name="直接箭头连接符 92"/>
            <p:cNvCxnSpPr/>
            <p:nvPr/>
          </p:nvCxnSpPr>
          <p:spPr bwMode="auto">
            <a:xfrm flipV="1">
              <a:off x="6948264" y="4653136"/>
              <a:ext cx="166219" cy="51234"/>
            </a:xfrm>
            <a:prstGeom prst="straightConnector1">
              <a:avLst/>
            </a:prstGeom>
            <a:noFill/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4" name="直接箭头连接符 93"/>
            <p:cNvCxnSpPr/>
            <p:nvPr/>
          </p:nvCxnSpPr>
          <p:spPr bwMode="auto">
            <a:xfrm flipV="1">
              <a:off x="6901656" y="5072484"/>
              <a:ext cx="166219" cy="51234"/>
            </a:xfrm>
            <a:prstGeom prst="straightConnector1">
              <a:avLst/>
            </a:prstGeom>
            <a:noFill/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6" name="直接箭头连接符 95"/>
            <p:cNvCxnSpPr/>
            <p:nvPr/>
          </p:nvCxnSpPr>
          <p:spPr bwMode="auto">
            <a:xfrm flipV="1">
              <a:off x="6685632" y="5518956"/>
              <a:ext cx="166219" cy="51234"/>
            </a:xfrm>
            <a:prstGeom prst="straightConnector1">
              <a:avLst/>
            </a:prstGeom>
            <a:noFill/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7" name="直接箭头连接符 96"/>
            <p:cNvCxnSpPr/>
            <p:nvPr/>
          </p:nvCxnSpPr>
          <p:spPr bwMode="auto">
            <a:xfrm flipV="1">
              <a:off x="6349997" y="4961942"/>
              <a:ext cx="166219" cy="51234"/>
            </a:xfrm>
            <a:prstGeom prst="straightConnector1">
              <a:avLst/>
            </a:prstGeom>
            <a:noFill/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81000" y="304800"/>
            <a:ext cx="2047875" cy="5191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4   </a:t>
            </a:r>
            <a:r>
              <a:rPr lang="zh-CN" altLang="en-US" sz="2800"/>
              <a:t>磁化电流</a:t>
            </a:r>
          </a:p>
        </p:txBody>
      </p:sp>
      <p:sp>
        <p:nvSpPr>
          <p:cNvPr id="12362" name="Text Box 74"/>
          <p:cNvSpPr txBox="1">
            <a:spLocks noChangeArrowheads="1"/>
          </p:cNvSpPr>
          <p:nvPr/>
        </p:nvSpPr>
        <p:spPr bwMode="auto">
          <a:xfrm>
            <a:off x="2667000" y="1981200"/>
            <a:ext cx="3538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/>
              <a:t> </a:t>
            </a:r>
            <a:r>
              <a:rPr lang="en-US" altLang="zh-CN" sz="2800" i="1"/>
              <a:t>n</a:t>
            </a:r>
            <a:r>
              <a:rPr lang="zh-CN" altLang="en-US"/>
              <a:t>：单位体积内的分子数</a:t>
            </a:r>
          </a:p>
        </p:txBody>
      </p:sp>
      <p:sp>
        <p:nvSpPr>
          <p:cNvPr id="12363" name="Text Box 75"/>
          <p:cNvSpPr txBox="1">
            <a:spLocks noChangeArrowheads="1"/>
          </p:cNvSpPr>
          <p:nvPr/>
        </p:nvSpPr>
        <p:spPr bwMode="auto">
          <a:xfrm>
            <a:off x="914400" y="1066800"/>
            <a:ext cx="3505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中心在柱内的分子数：</a:t>
            </a:r>
          </a:p>
          <a:p>
            <a:pPr algn="l" eaLnBrk="1" fontAlgn="t" hangingPunct="1"/>
            <a:r>
              <a:rPr lang="en-US" altLang="zh-CN" sz="2800" i="1"/>
              <a:t>nsdl </a:t>
            </a:r>
            <a:r>
              <a:rPr lang="en-US" altLang="zh-CN" sz="2800"/>
              <a:t>cos</a:t>
            </a:r>
            <a:r>
              <a:rPr lang="en-US" altLang="zh-CN" sz="2800">
                <a:sym typeface="Symbol" pitchFamily="18" charset="2"/>
              </a:rPr>
              <a:t></a:t>
            </a:r>
            <a:endParaRPr lang="en-US" altLang="zh-CN"/>
          </a:p>
        </p:txBody>
      </p:sp>
      <p:sp>
        <p:nvSpPr>
          <p:cNvPr id="12364" name="Text Box 76"/>
          <p:cNvSpPr txBox="1">
            <a:spLocks noChangeArrowheads="1"/>
          </p:cNvSpPr>
          <p:nvPr/>
        </p:nvSpPr>
        <p:spPr bwMode="auto">
          <a:xfrm>
            <a:off x="838200" y="2590800"/>
            <a:ext cx="32079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i="1" dirty="0" err="1"/>
              <a:t>dI</a:t>
            </a:r>
            <a:r>
              <a:rPr lang="en-US" altLang="zh-CN" sz="2800" i="1" baseline="-25000" dirty="0" err="1"/>
              <a:t>M</a:t>
            </a:r>
            <a:r>
              <a:rPr lang="en-US" altLang="zh-CN" sz="2800" dirty="0"/>
              <a:t>=</a:t>
            </a:r>
            <a:r>
              <a:rPr lang="en-US" altLang="zh-CN" sz="2800" i="1" dirty="0"/>
              <a:t> I</a:t>
            </a:r>
            <a:r>
              <a:rPr lang="en-US" altLang="zh-CN" sz="2800" dirty="0"/>
              <a:t> </a:t>
            </a:r>
            <a:r>
              <a:rPr lang="en-US" altLang="zh-CN" sz="2800" baseline="-25000" dirty="0"/>
              <a:t>m </a:t>
            </a:r>
            <a:r>
              <a:rPr lang="en-US" altLang="zh-CN" sz="2800" i="1" dirty="0"/>
              <a:t>n s dl </a:t>
            </a:r>
            <a:r>
              <a:rPr lang="en-US" altLang="zh-CN" sz="2800" dirty="0"/>
              <a:t>cos </a:t>
            </a:r>
            <a:r>
              <a:rPr lang="en-US" altLang="zh-CN" sz="2800" dirty="0">
                <a:sym typeface="Symbol" pitchFamily="18" charset="2"/>
              </a:rPr>
              <a:t></a:t>
            </a:r>
          </a:p>
        </p:txBody>
      </p:sp>
      <p:sp>
        <p:nvSpPr>
          <p:cNvPr id="12365" name="Text Box 77"/>
          <p:cNvSpPr txBox="1">
            <a:spLocks noChangeArrowheads="1"/>
          </p:cNvSpPr>
          <p:nvPr/>
        </p:nvSpPr>
        <p:spPr bwMode="auto">
          <a:xfrm>
            <a:off x="2057400" y="4749800"/>
            <a:ext cx="25651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dirty="0" err="1"/>
              <a:t>d</a:t>
            </a:r>
            <a:r>
              <a:rPr lang="en-US" altLang="zh-CN" sz="2800" i="1" dirty="0" err="1"/>
              <a:t>I</a:t>
            </a:r>
            <a:r>
              <a:rPr lang="en-US" altLang="zh-CN" sz="2800" i="1" baseline="-25000" dirty="0" err="1"/>
              <a:t>M</a:t>
            </a:r>
            <a:r>
              <a:rPr lang="en-US" altLang="zh-CN" sz="2800" dirty="0"/>
              <a:t> = </a:t>
            </a:r>
            <a:r>
              <a:rPr lang="en-US" altLang="zh-CN" sz="2800" i="1" dirty="0"/>
              <a:t>M dl</a:t>
            </a:r>
            <a:r>
              <a:rPr lang="en-US" altLang="zh-CN" sz="2800" dirty="0"/>
              <a:t> cos</a:t>
            </a:r>
            <a:r>
              <a:rPr lang="en-US" altLang="zh-CN" sz="2800" dirty="0">
                <a:sym typeface="Symbol" pitchFamily="18" charset="2"/>
              </a:rPr>
              <a:t></a:t>
            </a:r>
          </a:p>
        </p:txBody>
      </p:sp>
      <p:sp>
        <p:nvSpPr>
          <p:cNvPr id="12367" name="Text Box 79"/>
          <p:cNvSpPr txBox="1">
            <a:spLocks noChangeArrowheads="1"/>
          </p:cNvSpPr>
          <p:nvPr/>
        </p:nvSpPr>
        <p:spPr bwMode="auto">
          <a:xfrm>
            <a:off x="990600" y="3429000"/>
            <a:ext cx="3263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i="1"/>
              <a:t>I</a:t>
            </a:r>
            <a:r>
              <a:rPr lang="en-US" altLang="zh-CN" sz="2800"/>
              <a:t> </a:t>
            </a:r>
            <a:r>
              <a:rPr lang="en-US" altLang="zh-CN" sz="2800" baseline="-25000"/>
              <a:t>m </a:t>
            </a:r>
            <a:r>
              <a:rPr lang="en-US" altLang="zh-CN" sz="2800" i="1"/>
              <a:t>s </a:t>
            </a:r>
            <a:r>
              <a:rPr lang="en-US" altLang="zh-CN" sz="2800"/>
              <a:t> :</a:t>
            </a:r>
            <a:r>
              <a:rPr lang="zh-CN" altLang="en-US"/>
              <a:t>分子磁矩的大小</a:t>
            </a:r>
            <a:endParaRPr lang="zh-CN" altLang="en-US" sz="2800" i="1"/>
          </a:p>
        </p:txBody>
      </p:sp>
      <p:sp>
        <p:nvSpPr>
          <p:cNvPr id="12368" name="Text Box 80"/>
          <p:cNvSpPr txBox="1">
            <a:spLocks noChangeArrowheads="1"/>
          </p:cNvSpPr>
          <p:nvPr/>
        </p:nvSpPr>
        <p:spPr bwMode="auto">
          <a:xfrm>
            <a:off x="990600" y="4038600"/>
            <a:ext cx="361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i="1"/>
              <a:t>I</a:t>
            </a:r>
            <a:r>
              <a:rPr lang="en-US" altLang="zh-CN" sz="2800"/>
              <a:t> </a:t>
            </a:r>
            <a:r>
              <a:rPr lang="en-US" altLang="zh-CN" sz="2800" baseline="-25000"/>
              <a:t>m </a:t>
            </a:r>
            <a:r>
              <a:rPr lang="en-US" altLang="zh-CN" sz="2800" i="1"/>
              <a:t>s n</a:t>
            </a:r>
            <a:r>
              <a:rPr lang="zh-CN" altLang="en-US" sz="2800" i="1"/>
              <a:t>：</a:t>
            </a:r>
            <a:r>
              <a:rPr lang="zh-CN" altLang="en-US"/>
              <a:t>磁化强度的大小</a:t>
            </a:r>
            <a:endParaRPr lang="zh-CN" altLang="en-US" sz="2800" i="1"/>
          </a:p>
        </p:txBody>
      </p:sp>
      <p:graphicFrame>
        <p:nvGraphicFramePr>
          <p:cNvPr id="1236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286545"/>
              </p:ext>
            </p:extLst>
          </p:nvPr>
        </p:nvGraphicFramePr>
        <p:xfrm>
          <a:off x="4665663" y="2687638"/>
          <a:ext cx="2557462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Equation" r:id="rId3" imgW="825480" imgH="241200" progId="Equation.DSMT4">
                  <p:embed/>
                </p:oleObj>
              </mc:Choice>
              <mc:Fallback>
                <p:oleObj name="Equation" r:id="rId3" imgW="825480" imgH="24120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2687638"/>
                        <a:ext cx="2557462" cy="7064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73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753775"/>
              </p:ext>
            </p:extLst>
          </p:nvPr>
        </p:nvGraphicFramePr>
        <p:xfrm>
          <a:off x="174625" y="5584825"/>
          <a:ext cx="24638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Equation" r:id="rId5" imgW="876240" imgH="380880" progId="Equation.DSMT4">
                  <p:embed/>
                </p:oleObj>
              </mc:Choice>
              <mc:Fallback>
                <p:oleObj name="Equation" r:id="rId5" imgW="876240" imgH="38088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5584825"/>
                        <a:ext cx="2463800" cy="8953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2" name="Group 104"/>
          <p:cNvGrpSpPr>
            <a:grpSpLocks/>
          </p:cNvGrpSpPr>
          <p:nvPr/>
        </p:nvGrpSpPr>
        <p:grpSpPr bwMode="auto">
          <a:xfrm>
            <a:off x="6324600" y="228600"/>
            <a:ext cx="2132013" cy="2592388"/>
            <a:chOff x="3456" y="671"/>
            <a:chExt cx="1343" cy="1633"/>
          </a:xfrm>
        </p:grpSpPr>
        <p:grpSp>
          <p:nvGrpSpPr>
            <p:cNvPr id="14350" name="Group 96"/>
            <p:cNvGrpSpPr>
              <a:grpSpLocks/>
            </p:cNvGrpSpPr>
            <p:nvPr/>
          </p:nvGrpSpPr>
          <p:grpSpPr bwMode="auto">
            <a:xfrm>
              <a:off x="3888" y="1402"/>
              <a:ext cx="483" cy="192"/>
              <a:chOff x="4099" y="1402"/>
              <a:chExt cx="483" cy="192"/>
            </a:xfrm>
          </p:grpSpPr>
          <p:sp>
            <p:nvSpPr>
              <p:cNvPr id="14376" name="Freeform 60"/>
              <p:cNvSpPr>
                <a:spLocks/>
              </p:cNvSpPr>
              <p:nvPr/>
            </p:nvSpPr>
            <p:spPr bwMode="auto">
              <a:xfrm rot="115687">
                <a:off x="4107" y="1402"/>
                <a:ext cx="475" cy="115"/>
              </a:xfrm>
              <a:custGeom>
                <a:avLst/>
                <a:gdLst>
                  <a:gd name="T0" fmla="*/ 0 w 576"/>
                  <a:gd name="T1" fmla="*/ 95 h 173"/>
                  <a:gd name="T2" fmla="*/ 49 w 576"/>
                  <a:gd name="T3" fmla="*/ 37 h 173"/>
                  <a:gd name="T4" fmla="*/ 158 w 576"/>
                  <a:gd name="T5" fmla="*/ 9 h 173"/>
                  <a:gd name="T6" fmla="*/ 297 w 576"/>
                  <a:gd name="T7" fmla="*/ 5 h 173"/>
                  <a:gd name="T8" fmla="*/ 433 w 576"/>
                  <a:gd name="T9" fmla="*/ 43 h 173"/>
                  <a:gd name="T10" fmla="*/ 475 w 576"/>
                  <a:gd name="T11" fmla="*/ 115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7" name="Freeform 61"/>
              <p:cNvSpPr>
                <a:spLocks/>
              </p:cNvSpPr>
              <p:nvPr/>
            </p:nvSpPr>
            <p:spPr bwMode="auto">
              <a:xfrm rot="115687">
                <a:off x="4099" y="1503"/>
                <a:ext cx="475" cy="91"/>
              </a:xfrm>
              <a:custGeom>
                <a:avLst/>
                <a:gdLst>
                  <a:gd name="T0" fmla="*/ 0 w 576"/>
                  <a:gd name="T1" fmla="*/ 0 h 138"/>
                  <a:gd name="T2" fmla="*/ 49 w 576"/>
                  <a:gd name="T3" fmla="*/ 55 h 138"/>
                  <a:gd name="T4" fmla="*/ 158 w 576"/>
                  <a:gd name="T5" fmla="*/ 83 h 138"/>
                  <a:gd name="T6" fmla="*/ 297 w 576"/>
                  <a:gd name="T7" fmla="*/ 87 h 138"/>
                  <a:gd name="T8" fmla="*/ 435 w 576"/>
                  <a:gd name="T9" fmla="*/ 59 h 138"/>
                  <a:gd name="T10" fmla="*/ 475 w 576"/>
                  <a:gd name="T11" fmla="*/ 8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4351" name="Object 72"/>
            <p:cNvGraphicFramePr>
              <a:graphicFrameLocks noChangeAspect="1"/>
            </p:cNvGraphicFramePr>
            <p:nvPr/>
          </p:nvGraphicFramePr>
          <p:xfrm>
            <a:off x="4176" y="1056"/>
            <a:ext cx="25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0" name="公式" r:id="rId7" imgW="196764" imgH="184140" progId="Equation.3">
                    <p:embed/>
                  </p:oleObj>
                </mc:Choice>
                <mc:Fallback>
                  <p:oleObj name="公式" r:id="rId7" imgW="196764" imgH="18414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056"/>
                          <a:ext cx="255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Text Box 78"/>
            <p:cNvSpPr txBox="1">
              <a:spLocks noChangeArrowheads="1"/>
            </p:cNvSpPr>
            <p:nvPr/>
          </p:nvSpPr>
          <p:spPr bwMode="auto">
            <a:xfrm>
              <a:off x="4368" y="1296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0066FF"/>
                  </a:solidFill>
                </a:rPr>
                <a:t>I</a:t>
              </a:r>
              <a:r>
                <a:rPr lang="en-US" altLang="zh-CN" i="1" baseline="-25000">
                  <a:solidFill>
                    <a:srgbClr val="0066FF"/>
                  </a:solidFill>
                </a:rPr>
                <a:t>m</a:t>
              </a:r>
              <a:endParaRPr lang="en-US" altLang="zh-CN" i="1">
                <a:solidFill>
                  <a:srgbClr val="0066FF"/>
                </a:solidFill>
              </a:endParaRPr>
            </a:p>
          </p:txBody>
        </p:sp>
        <p:sp>
          <p:nvSpPr>
            <p:cNvPr id="14353" name="Freeform 89"/>
            <p:cNvSpPr>
              <a:spLocks/>
            </p:cNvSpPr>
            <p:nvPr/>
          </p:nvSpPr>
          <p:spPr bwMode="auto">
            <a:xfrm>
              <a:off x="4131" y="1248"/>
              <a:ext cx="14" cy="276"/>
            </a:xfrm>
            <a:custGeom>
              <a:avLst/>
              <a:gdLst>
                <a:gd name="T0" fmla="*/ 0 w 14"/>
                <a:gd name="T1" fmla="*/ 276 h 276"/>
                <a:gd name="T2" fmla="*/ 14 w 14"/>
                <a:gd name="T3" fmla="*/ 0 h 27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4" h="276">
                  <a:moveTo>
                    <a:pt x="0" y="276"/>
                  </a:moveTo>
                  <a:lnTo>
                    <a:pt x="14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Oval 51"/>
            <p:cNvSpPr>
              <a:spLocks noChangeArrowheads="1"/>
            </p:cNvSpPr>
            <p:nvPr/>
          </p:nvSpPr>
          <p:spPr bwMode="auto">
            <a:xfrm>
              <a:off x="3741" y="1216"/>
              <a:ext cx="528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55" name="Oval 52"/>
            <p:cNvSpPr>
              <a:spLocks noChangeArrowheads="1"/>
            </p:cNvSpPr>
            <p:nvPr/>
          </p:nvSpPr>
          <p:spPr bwMode="auto">
            <a:xfrm>
              <a:off x="4128" y="2016"/>
              <a:ext cx="528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56" name="Freeform 53"/>
            <p:cNvSpPr>
              <a:spLocks/>
            </p:cNvSpPr>
            <p:nvPr/>
          </p:nvSpPr>
          <p:spPr bwMode="auto">
            <a:xfrm>
              <a:off x="3748" y="1316"/>
              <a:ext cx="380" cy="787"/>
            </a:xfrm>
            <a:custGeom>
              <a:avLst/>
              <a:gdLst>
                <a:gd name="T0" fmla="*/ 0 w 380"/>
                <a:gd name="T1" fmla="*/ 0 h 787"/>
                <a:gd name="T2" fmla="*/ 380 w 380"/>
                <a:gd name="T3" fmla="*/ 787 h 78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0" h="787">
                  <a:moveTo>
                    <a:pt x="0" y="0"/>
                  </a:moveTo>
                  <a:lnTo>
                    <a:pt x="380" y="78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Freeform 54"/>
            <p:cNvSpPr>
              <a:spLocks/>
            </p:cNvSpPr>
            <p:nvPr/>
          </p:nvSpPr>
          <p:spPr bwMode="auto">
            <a:xfrm>
              <a:off x="4276" y="1288"/>
              <a:ext cx="377" cy="791"/>
            </a:xfrm>
            <a:custGeom>
              <a:avLst/>
              <a:gdLst>
                <a:gd name="T0" fmla="*/ 0 w 377"/>
                <a:gd name="T1" fmla="*/ 0 h 791"/>
                <a:gd name="T2" fmla="*/ 377 w 377"/>
                <a:gd name="T3" fmla="*/ 791 h 79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7" h="791">
                  <a:moveTo>
                    <a:pt x="0" y="0"/>
                  </a:moveTo>
                  <a:lnTo>
                    <a:pt x="377" y="79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Freeform 56"/>
            <p:cNvSpPr>
              <a:spLocks/>
            </p:cNvSpPr>
            <p:nvPr/>
          </p:nvSpPr>
          <p:spPr bwMode="auto">
            <a:xfrm>
              <a:off x="3837" y="976"/>
              <a:ext cx="168" cy="312"/>
            </a:xfrm>
            <a:custGeom>
              <a:avLst/>
              <a:gdLst>
                <a:gd name="T0" fmla="*/ 0 w 168"/>
                <a:gd name="T1" fmla="*/ 0 h 312"/>
                <a:gd name="T2" fmla="*/ 168 w 168"/>
                <a:gd name="T3" fmla="*/ 312 h 3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8" h="312">
                  <a:moveTo>
                    <a:pt x="0" y="0"/>
                  </a:moveTo>
                  <a:lnTo>
                    <a:pt x="168" y="31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Freeform 57"/>
            <p:cNvSpPr>
              <a:spLocks/>
            </p:cNvSpPr>
            <p:nvPr/>
          </p:nvSpPr>
          <p:spPr bwMode="auto">
            <a:xfrm>
              <a:off x="4029" y="1360"/>
              <a:ext cx="375" cy="734"/>
            </a:xfrm>
            <a:custGeom>
              <a:avLst/>
              <a:gdLst>
                <a:gd name="T0" fmla="*/ 0 w 375"/>
                <a:gd name="T1" fmla="*/ 0 h 734"/>
                <a:gd name="T2" fmla="*/ 375 w 375"/>
                <a:gd name="T3" fmla="*/ 734 h 7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5" h="734">
                  <a:moveTo>
                    <a:pt x="0" y="0"/>
                  </a:moveTo>
                  <a:lnTo>
                    <a:pt x="375" y="734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Freeform 58"/>
            <p:cNvSpPr>
              <a:spLocks/>
            </p:cNvSpPr>
            <p:nvPr/>
          </p:nvSpPr>
          <p:spPr bwMode="auto">
            <a:xfrm>
              <a:off x="4413" y="2112"/>
              <a:ext cx="93" cy="171"/>
            </a:xfrm>
            <a:custGeom>
              <a:avLst/>
              <a:gdLst>
                <a:gd name="T0" fmla="*/ 93 w 93"/>
                <a:gd name="T1" fmla="*/ 171 h 171"/>
                <a:gd name="T2" fmla="*/ 0 w 93"/>
                <a:gd name="T3" fmla="*/ 0 h 17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3" h="171">
                  <a:moveTo>
                    <a:pt x="93" y="171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361" name="Group 97"/>
            <p:cNvGrpSpPr>
              <a:grpSpLocks/>
            </p:cNvGrpSpPr>
            <p:nvPr/>
          </p:nvGrpSpPr>
          <p:grpSpPr bwMode="auto">
            <a:xfrm>
              <a:off x="4081" y="1825"/>
              <a:ext cx="479" cy="191"/>
              <a:chOff x="3912" y="1802"/>
              <a:chExt cx="479" cy="191"/>
            </a:xfrm>
          </p:grpSpPr>
          <p:sp>
            <p:nvSpPr>
              <p:cNvPr id="14374" name="Freeform 66"/>
              <p:cNvSpPr>
                <a:spLocks/>
              </p:cNvSpPr>
              <p:nvPr/>
            </p:nvSpPr>
            <p:spPr bwMode="auto">
              <a:xfrm rot="-74710">
                <a:off x="3916" y="1802"/>
                <a:ext cx="475" cy="115"/>
              </a:xfrm>
              <a:custGeom>
                <a:avLst/>
                <a:gdLst>
                  <a:gd name="T0" fmla="*/ 0 w 576"/>
                  <a:gd name="T1" fmla="*/ 95 h 173"/>
                  <a:gd name="T2" fmla="*/ 49 w 576"/>
                  <a:gd name="T3" fmla="*/ 37 h 173"/>
                  <a:gd name="T4" fmla="*/ 158 w 576"/>
                  <a:gd name="T5" fmla="*/ 9 h 173"/>
                  <a:gd name="T6" fmla="*/ 297 w 576"/>
                  <a:gd name="T7" fmla="*/ 5 h 173"/>
                  <a:gd name="T8" fmla="*/ 433 w 576"/>
                  <a:gd name="T9" fmla="*/ 43 h 173"/>
                  <a:gd name="T10" fmla="*/ 475 w 576"/>
                  <a:gd name="T11" fmla="*/ 115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5" name="Freeform 67"/>
              <p:cNvSpPr>
                <a:spLocks/>
              </p:cNvSpPr>
              <p:nvPr/>
            </p:nvSpPr>
            <p:spPr bwMode="auto">
              <a:xfrm rot="-74710">
                <a:off x="3912" y="1902"/>
                <a:ext cx="475" cy="91"/>
              </a:xfrm>
              <a:custGeom>
                <a:avLst/>
                <a:gdLst>
                  <a:gd name="T0" fmla="*/ 0 w 576"/>
                  <a:gd name="T1" fmla="*/ 0 h 138"/>
                  <a:gd name="T2" fmla="*/ 49 w 576"/>
                  <a:gd name="T3" fmla="*/ 55 h 138"/>
                  <a:gd name="T4" fmla="*/ 158 w 576"/>
                  <a:gd name="T5" fmla="*/ 83 h 138"/>
                  <a:gd name="T6" fmla="*/ 297 w 576"/>
                  <a:gd name="T7" fmla="*/ 87 h 138"/>
                  <a:gd name="T8" fmla="*/ 435 w 576"/>
                  <a:gd name="T9" fmla="*/ 59 h 138"/>
                  <a:gd name="T10" fmla="*/ 475 w 576"/>
                  <a:gd name="T11" fmla="*/ 8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62" name="Freeform 68"/>
            <p:cNvSpPr>
              <a:spLocks/>
            </p:cNvSpPr>
            <p:nvPr/>
          </p:nvSpPr>
          <p:spPr bwMode="auto">
            <a:xfrm>
              <a:off x="3726" y="756"/>
              <a:ext cx="255" cy="508"/>
            </a:xfrm>
            <a:custGeom>
              <a:avLst/>
              <a:gdLst>
                <a:gd name="T0" fmla="*/ 255 w 255"/>
                <a:gd name="T1" fmla="*/ 508 h 508"/>
                <a:gd name="T2" fmla="*/ 0 w 255"/>
                <a:gd name="T3" fmla="*/ 0 h 5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5" h="508">
                  <a:moveTo>
                    <a:pt x="255" y="50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Freeform 69"/>
            <p:cNvSpPr>
              <a:spLocks/>
            </p:cNvSpPr>
            <p:nvPr/>
          </p:nvSpPr>
          <p:spPr bwMode="auto">
            <a:xfrm>
              <a:off x="3978" y="756"/>
              <a:ext cx="3" cy="508"/>
            </a:xfrm>
            <a:custGeom>
              <a:avLst/>
              <a:gdLst>
                <a:gd name="T0" fmla="*/ 3 w 3"/>
                <a:gd name="T1" fmla="*/ 508 h 508"/>
                <a:gd name="T2" fmla="*/ 0 w 3"/>
                <a:gd name="T3" fmla="*/ 0 h 5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508">
                  <a:moveTo>
                    <a:pt x="3" y="50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Text Box 70"/>
            <p:cNvSpPr txBox="1">
              <a:spLocks noChangeArrowheads="1"/>
            </p:cNvSpPr>
            <p:nvPr/>
          </p:nvSpPr>
          <p:spPr bwMode="auto">
            <a:xfrm>
              <a:off x="4608" y="2016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s</a:t>
              </a:r>
            </a:p>
          </p:txBody>
        </p:sp>
        <p:graphicFrame>
          <p:nvGraphicFramePr>
            <p:cNvPr id="14365" name="Object 71"/>
            <p:cNvGraphicFramePr>
              <a:graphicFrameLocks noChangeAspect="1"/>
            </p:cNvGraphicFramePr>
            <p:nvPr/>
          </p:nvGraphicFramePr>
          <p:xfrm>
            <a:off x="3744" y="1872"/>
            <a:ext cx="24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1" name="公式" r:id="rId9" imgW="190417" imgH="203112" progId="Equation.3">
                    <p:embed/>
                  </p:oleObj>
                </mc:Choice>
                <mc:Fallback>
                  <p:oleObj name="公式" r:id="rId9" imgW="190417" imgH="203112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872"/>
                          <a:ext cx="24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6" name="Text Box 73"/>
            <p:cNvSpPr txBox="1">
              <a:spLocks noChangeArrowheads="1"/>
            </p:cNvSpPr>
            <p:nvPr/>
          </p:nvSpPr>
          <p:spPr bwMode="auto">
            <a:xfrm>
              <a:off x="3744" y="864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θ</a:t>
              </a:r>
            </a:p>
          </p:txBody>
        </p:sp>
        <p:sp>
          <p:nvSpPr>
            <p:cNvPr id="14367" name="Freeform 90"/>
            <p:cNvSpPr>
              <a:spLocks/>
            </p:cNvSpPr>
            <p:nvPr/>
          </p:nvSpPr>
          <p:spPr bwMode="auto">
            <a:xfrm>
              <a:off x="4308" y="1620"/>
              <a:ext cx="12" cy="272"/>
            </a:xfrm>
            <a:custGeom>
              <a:avLst/>
              <a:gdLst>
                <a:gd name="T0" fmla="*/ 12 w 12"/>
                <a:gd name="T1" fmla="*/ 272 h 272"/>
                <a:gd name="T2" fmla="*/ 0 w 12"/>
                <a:gd name="T3" fmla="*/ 0 h 27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272">
                  <a:moveTo>
                    <a:pt x="12" y="27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68" name="Object 91"/>
            <p:cNvGraphicFramePr>
              <a:graphicFrameLocks noChangeAspect="1"/>
            </p:cNvGraphicFramePr>
            <p:nvPr/>
          </p:nvGraphicFramePr>
          <p:xfrm>
            <a:off x="4032" y="671"/>
            <a:ext cx="20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2" name="公式" r:id="rId11" imgW="164957" imgH="190335" progId="Equation.3">
                    <p:embed/>
                  </p:oleObj>
                </mc:Choice>
                <mc:Fallback>
                  <p:oleObj name="公式" r:id="rId11" imgW="164957" imgH="190335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671"/>
                          <a:ext cx="207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69" name="Group 98"/>
            <p:cNvGrpSpPr>
              <a:grpSpLocks/>
            </p:cNvGrpSpPr>
            <p:nvPr/>
          </p:nvGrpSpPr>
          <p:grpSpPr bwMode="auto">
            <a:xfrm>
              <a:off x="3792" y="1632"/>
              <a:ext cx="483" cy="192"/>
              <a:chOff x="4099" y="1402"/>
              <a:chExt cx="483" cy="192"/>
            </a:xfrm>
          </p:grpSpPr>
          <p:sp>
            <p:nvSpPr>
              <p:cNvPr id="14372" name="Freeform 99"/>
              <p:cNvSpPr>
                <a:spLocks/>
              </p:cNvSpPr>
              <p:nvPr/>
            </p:nvSpPr>
            <p:spPr bwMode="auto">
              <a:xfrm rot="115687">
                <a:off x="4107" y="1402"/>
                <a:ext cx="475" cy="115"/>
              </a:xfrm>
              <a:custGeom>
                <a:avLst/>
                <a:gdLst>
                  <a:gd name="T0" fmla="*/ 0 w 576"/>
                  <a:gd name="T1" fmla="*/ 95 h 173"/>
                  <a:gd name="T2" fmla="*/ 49 w 576"/>
                  <a:gd name="T3" fmla="*/ 37 h 173"/>
                  <a:gd name="T4" fmla="*/ 158 w 576"/>
                  <a:gd name="T5" fmla="*/ 9 h 173"/>
                  <a:gd name="T6" fmla="*/ 297 w 576"/>
                  <a:gd name="T7" fmla="*/ 5 h 173"/>
                  <a:gd name="T8" fmla="*/ 433 w 576"/>
                  <a:gd name="T9" fmla="*/ 43 h 173"/>
                  <a:gd name="T10" fmla="*/ 475 w 576"/>
                  <a:gd name="T11" fmla="*/ 115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3" name="Freeform 100"/>
              <p:cNvSpPr>
                <a:spLocks/>
              </p:cNvSpPr>
              <p:nvPr/>
            </p:nvSpPr>
            <p:spPr bwMode="auto">
              <a:xfrm rot="115687">
                <a:off x="4099" y="1503"/>
                <a:ext cx="475" cy="91"/>
              </a:xfrm>
              <a:custGeom>
                <a:avLst/>
                <a:gdLst>
                  <a:gd name="T0" fmla="*/ 0 w 576"/>
                  <a:gd name="T1" fmla="*/ 0 h 138"/>
                  <a:gd name="T2" fmla="*/ 49 w 576"/>
                  <a:gd name="T3" fmla="*/ 55 h 138"/>
                  <a:gd name="T4" fmla="*/ 158 w 576"/>
                  <a:gd name="T5" fmla="*/ 83 h 138"/>
                  <a:gd name="T6" fmla="*/ 297 w 576"/>
                  <a:gd name="T7" fmla="*/ 87 h 138"/>
                  <a:gd name="T8" fmla="*/ 435 w 576"/>
                  <a:gd name="T9" fmla="*/ 59 h 138"/>
                  <a:gd name="T10" fmla="*/ 475 w 576"/>
                  <a:gd name="T11" fmla="*/ 8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70" name="Freeform 101"/>
            <p:cNvSpPr>
              <a:spLocks/>
            </p:cNvSpPr>
            <p:nvPr/>
          </p:nvSpPr>
          <p:spPr bwMode="auto">
            <a:xfrm>
              <a:off x="4020" y="1440"/>
              <a:ext cx="12" cy="272"/>
            </a:xfrm>
            <a:custGeom>
              <a:avLst/>
              <a:gdLst>
                <a:gd name="T0" fmla="*/ 12 w 12"/>
                <a:gd name="T1" fmla="*/ 272 h 272"/>
                <a:gd name="T2" fmla="*/ 0 w 12"/>
                <a:gd name="T3" fmla="*/ 0 h 27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272">
                  <a:moveTo>
                    <a:pt x="12" y="27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71" name="Object 103"/>
            <p:cNvGraphicFramePr>
              <a:graphicFrameLocks noChangeAspect="1"/>
            </p:cNvGraphicFramePr>
            <p:nvPr/>
          </p:nvGraphicFramePr>
          <p:xfrm>
            <a:off x="3456" y="720"/>
            <a:ext cx="24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3" name="公式" r:id="rId13" imgW="190417" imgH="203112" progId="Equation.3">
                    <p:embed/>
                  </p:oleObj>
                </mc:Choice>
                <mc:Fallback>
                  <p:oleObj name="公式" r:id="rId13" imgW="190417" imgH="203112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720"/>
                          <a:ext cx="24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7391400" y="1813627"/>
            <a:ext cx="1444082" cy="2320515"/>
            <a:chOff x="7391400" y="1813627"/>
            <a:chExt cx="1444082" cy="2320515"/>
          </a:xfrm>
        </p:grpSpPr>
        <p:cxnSp>
          <p:nvCxnSpPr>
            <p:cNvPr id="8" name="直接箭头连接符 7"/>
            <p:cNvCxnSpPr/>
            <p:nvPr/>
          </p:nvCxnSpPr>
          <p:spPr bwMode="auto">
            <a:xfrm flipV="1">
              <a:off x="8069009" y="1877219"/>
              <a:ext cx="471993" cy="2698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6356883"/>
                </p:ext>
              </p:extLst>
            </p:nvPr>
          </p:nvGraphicFramePr>
          <p:xfrm>
            <a:off x="8517114" y="1813627"/>
            <a:ext cx="318368" cy="477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4" name="Equation" r:id="rId14" imgW="152280" imgH="228600" progId="Equation.DSMT4">
                    <p:embed/>
                  </p:oleObj>
                </mc:Choice>
                <mc:Fallback>
                  <p:oleObj name="Equation" r:id="rId14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517114" y="1813627"/>
                          <a:ext cx="318368" cy="4775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 bwMode="auto">
            <a:xfrm flipH="1" flipV="1">
              <a:off x="7391400" y="2420888"/>
              <a:ext cx="60722" cy="161339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" name="直接连接符 4"/>
            <p:cNvCxnSpPr>
              <a:stCxn id="14390" idx="1"/>
            </p:cNvCxnSpPr>
            <p:nvPr/>
          </p:nvCxnSpPr>
          <p:spPr bwMode="auto">
            <a:xfrm flipV="1">
              <a:off x="7605211" y="2463704"/>
              <a:ext cx="629152" cy="167043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751585"/>
              </p:ext>
            </p:extLst>
          </p:nvPr>
        </p:nvGraphicFramePr>
        <p:xfrm>
          <a:off x="3366294" y="5589240"/>
          <a:ext cx="21066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5" name="Equation" r:id="rId16" imgW="749160" imgH="253800" progId="Equation.DSMT4">
                  <p:embed/>
                </p:oleObj>
              </mc:Choice>
              <mc:Fallback>
                <p:oleObj name="Equation" r:id="rId16" imgW="749160" imgH="2538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294" y="5589240"/>
                        <a:ext cx="2106612" cy="5969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31840" y="6309320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磁化电流密度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5252" y="6024148"/>
            <a:ext cx="3039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只有被曲面边界</a:t>
            </a:r>
            <a:r>
              <a:rPr lang="en-US" altLang="zh-CN" i="1" dirty="0"/>
              <a:t>L</a:t>
            </a:r>
            <a:r>
              <a:rPr lang="zh-CN" altLang="en-US" dirty="0"/>
              <a:t>套连的电流</a:t>
            </a:r>
            <a:r>
              <a:rPr lang="zh-CN" altLang="en-US" dirty="0">
                <a:solidFill>
                  <a:srgbClr val="FF0000"/>
                </a:solidFill>
              </a:rPr>
              <a:t>净</a:t>
            </a:r>
            <a:r>
              <a:rPr lang="zh-CN" altLang="en-US" dirty="0"/>
              <a:t>穿过曲面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-113423" y="4687959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i="1" dirty="0">
                <a:solidFill>
                  <a:srgbClr val="FF0000"/>
                </a:solidFill>
              </a:rPr>
              <a:t>L</a:t>
            </a:r>
            <a:r>
              <a:rPr lang="zh-CN" altLang="en-US" dirty="0">
                <a:solidFill>
                  <a:srgbClr val="FF0000"/>
                </a:solidFill>
              </a:rPr>
              <a:t>套链的磁化电流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animBg="1" autoUpdateAnimBg="0"/>
      <p:bldP spid="12362" grpId="0" autoUpdateAnimBg="0"/>
      <p:bldP spid="12363" grpId="0" build="p" autoUpdateAnimBg="0"/>
      <p:bldP spid="12364" grpId="0" autoUpdateAnimBg="0"/>
      <p:bldP spid="12365" grpId="0" autoUpdateAnimBg="0"/>
      <p:bldP spid="12367" grpId="0" autoUpdateAnimBg="0"/>
      <p:bldP spid="12368" grpId="0" autoUpdateAnimBg="0"/>
      <p:bldP spid="11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46088" y="1219200"/>
            <a:ext cx="33986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面束缚</a:t>
            </a:r>
            <a:r>
              <a:rPr lang="zh-CN" altLang="en-US" dirty="0">
                <a:solidFill>
                  <a:srgbClr val="FF0000"/>
                </a:solidFill>
              </a:rPr>
              <a:t>电流的线密度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r>
              <a:rPr lang="el-GR" altLang="zh-CN" i="1" dirty="0"/>
              <a:t>α</a:t>
            </a:r>
            <a:r>
              <a:rPr lang="en-US" altLang="zh-CN" i="1" baseline="-25000" dirty="0"/>
              <a:t>M</a:t>
            </a:r>
            <a:endParaRPr lang="en-US" altLang="zh-CN" dirty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定义： 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530828"/>
              </p:ext>
            </p:extLst>
          </p:nvPr>
        </p:nvGraphicFramePr>
        <p:xfrm>
          <a:off x="449263" y="2435225"/>
          <a:ext cx="220027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" name="Equation" r:id="rId4" imgW="660240" imgH="393480" progId="Equation.DSMT4">
                  <p:embed/>
                </p:oleObj>
              </mc:Choice>
              <mc:Fallback>
                <p:oleObj name="Equation" r:id="rId4" imgW="6602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435225"/>
                        <a:ext cx="220027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765660"/>
              </p:ext>
            </p:extLst>
          </p:nvPr>
        </p:nvGraphicFramePr>
        <p:xfrm>
          <a:off x="230188" y="3717925"/>
          <a:ext cx="47212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8" name="Equation" r:id="rId6" imgW="1498320" imgH="393480" progId="Equation.DSMT4">
                  <p:embed/>
                </p:oleObj>
              </mc:Choice>
              <mc:Fallback>
                <p:oleObj name="Equation" r:id="rId6" imgW="149832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3717925"/>
                        <a:ext cx="47212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028767"/>
              </p:ext>
            </p:extLst>
          </p:nvPr>
        </p:nvGraphicFramePr>
        <p:xfrm>
          <a:off x="7118350" y="1101725"/>
          <a:ext cx="19177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" name="Equation" r:id="rId8" imgW="825480" imgH="241200" progId="Equation.DSMT4">
                  <p:embed/>
                </p:oleObj>
              </mc:Choice>
              <mc:Fallback>
                <p:oleObj name="Equation" r:id="rId8" imgW="8254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8350" y="1101725"/>
                        <a:ext cx="19177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454679"/>
              </p:ext>
            </p:extLst>
          </p:nvPr>
        </p:nvGraphicFramePr>
        <p:xfrm>
          <a:off x="2660650" y="2771775"/>
          <a:ext cx="19478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0" name="Equation" r:id="rId10" imgW="647640" imgH="177480" progId="Equation.DSMT4">
                  <p:embed/>
                </p:oleObj>
              </mc:Choice>
              <mc:Fallback>
                <p:oleObj name="Equation" r:id="rId10" imgW="647640" imgH="177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771775"/>
                        <a:ext cx="19478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24"/>
          <p:cNvSpPr txBox="1">
            <a:spLocks noChangeArrowheads="1"/>
          </p:cNvSpPr>
          <p:nvPr/>
        </p:nvSpPr>
        <p:spPr bwMode="auto">
          <a:xfrm>
            <a:off x="190500" y="304800"/>
            <a:ext cx="819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均匀磁介质或均匀磁化的磁介质中，体磁化电流密度为零。</a:t>
            </a:r>
          </a:p>
        </p:txBody>
      </p:sp>
      <p:sp>
        <p:nvSpPr>
          <p:cNvPr id="15369" name="AutoShape 25" descr="5%"/>
          <p:cNvSpPr>
            <a:spLocks noChangeArrowheads="1"/>
          </p:cNvSpPr>
          <p:nvPr/>
        </p:nvSpPr>
        <p:spPr bwMode="auto">
          <a:xfrm>
            <a:off x="5334000" y="3962400"/>
            <a:ext cx="2590800" cy="2590800"/>
          </a:xfrm>
          <a:prstGeom prst="hexagon">
            <a:avLst>
              <a:gd name="adj" fmla="val 25000"/>
              <a:gd name="vf" fmla="val 115470"/>
            </a:avLst>
          </a:prstGeom>
          <a:pattFill prst="pct5">
            <a:fgClr>
              <a:srgbClr val="66CCFF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5370" name="Group 26"/>
          <p:cNvGrpSpPr>
            <a:grpSpLocks/>
          </p:cNvGrpSpPr>
          <p:nvPr/>
        </p:nvGrpSpPr>
        <p:grpSpPr bwMode="auto">
          <a:xfrm>
            <a:off x="5638800" y="4038600"/>
            <a:ext cx="2133600" cy="2362200"/>
            <a:chOff x="4080" y="2496"/>
            <a:chExt cx="1632" cy="1632"/>
          </a:xfrm>
        </p:grpSpPr>
        <p:sp>
          <p:nvSpPr>
            <p:cNvPr id="15382" name="Freeform 27"/>
            <p:cNvSpPr>
              <a:spLocks/>
            </p:cNvSpPr>
            <p:nvPr/>
          </p:nvSpPr>
          <p:spPr bwMode="auto">
            <a:xfrm>
              <a:off x="4402" y="2584"/>
              <a:ext cx="1020" cy="1466"/>
            </a:xfrm>
            <a:custGeom>
              <a:avLst/>
              <a:gdLst>
                <a:gd name="T0" fmla="*/ 350 w 1020"/>
                <a:gd name="T1" fmla="*/ 56 h 1466"/>
                <a:gd name="T2" fmla="*/ 86 w 1020"/>
                <a:gd name="T3" fmla="*/ 344 h 1466"/>
                <a:gd name="T4" fmla="*/ 26 w 1020"/>
                <a:gd name="T5" fmla="*/ 812 h 1466"/>
                <a:gd name="T6" fmla="*/ 242 w 1020"/>
                <a:gd name="T7" fmla="*/ 1376 h 1466"/>
                <a:gd name="T8" fmla="*/ 878 w 1020"/>
                <a:gd name="T9" fmla="*/ 1352 h 1466"/>
                <a:gd name="T10" fmla="*/ 1010 w 1020"/>
                <a:gd name="T11" fmla="*/ 944 h 1466"/>
                <a:gd name="T12" fmla="*/ 938 w 1020"/>
                <a:gd name="T13" fmla="*/ 356 h 1466"/>
                <a:gd name="T14" fmla="*/ 698 w 1020"/>
                <a:gd name="T15" fmla="*/ 68 h 1466"/>
                <a:gd name="T16" fmla="*/ 350 w 1020"/>
                <a:gd name="T17" fmla="*/ 56 h 14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20" h="1466">
                  <a:moveTo>
                    <a:pt x="350" y="56"/>
                  </a:moveTo>
                  <a:cubicBezTo>
                    <a:pt x="248" y="102"/>
                    <a:pt x="140" y="218"/>
                    <a:pt x="86" y="344"/>
                  </a:cubicBezTo>
                  <a:cubicBezTo>
                    <a:pt x="32" y="470"/>
                    <a:pt x="0" y="640"/>
                    <a:pt x="26" y="812"/>
                  </a:cubicBezTo>
                  <a:cubicBezTo>
                    <a:pt x="52" y="984"/>
                    <a:pt x="100" y="1286"/>
                    <a:pt x="242" y="1376"/>
                  </a:cubicBezTo>
                  <a:cubicBezTo>
                    <a:pt x="384" y="1466"/>
                    <a:pt x="750" y="1424"/>
                    <a:pt x="878" y="1352"/>
                  </a:cubicBezTo>
                  <a:cubicBezTo>
                    <a:pt x="1006" y="1280"/>
                    <a:pt x="1000" y="1110"/>
                    <a:pt x="1010" y="944"/>
                  </a:cubicBezTo>
                  <a:cubicBezTo>
                    <a:pt x="1020" y="778"/>
                    <a:pt x="990" y="502"/>
                    <a:pt x="938" y="356"/>
                  </a:cubicBezTo>
                  <a:cubicBezTo>
                    <a:pt x="886" y="210"/>
                    <a:pt x="796" y="118"/>
                    <a:pt x="698" y="68"/>
                  </a:cubicBezTo>
                  <a:cubicBezTo>
                    <a:pt x="600" y="18"/>
                    <a:pt x="441" y="0"/>
                    <a:pt x="350" y="56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83" name="Group 28"/>
            <p:cNvGrpSpPr>
              <a:grpSpLocks/>
            </p:cNvGrpSpPr>
            <p:nvPr/>
          </p:nvGrpSpPr>
          <p:grpSpPr bwMode="auto">
            <a:xfrm>
              <a:off x="4560" y="2784"/>
              <a:ext cx="480" cy="192"/>
              <a:chOff x="2592" y="2590"/>
              <a:chExt cx="582" cy="290"/>
            </a:xfrm>
          </p:grpSpPr>
          <p:sp>
            <p:nvSpPr>
              <p:cNvPr id="15416" name="Freeform 29"/>
              <p:cNvSpPr>
                <a:spLocks/>
              </p:cNvSpPr>
              <p:nvPr/>
            </p:nvSpPr>
            <p:spPr bwMode="auto">
              <a:xfrm>
                <a:off x="2598" y="2590"/>
                <a:ext cx="576" cy="173"/>
              </a:xfrm>
              <a:custGeom>
                <a:avLst/>
                <a:gdLst>
                  <a:gd name="T0" fmla="*/ 0 w 576"/>
                  <a:gd name="T1" fmla="*/ 143 h 173"/>
                  <a:gd name="T2" fmla="*/ 60 w 576"/>
                  <a:gd name="T3" fmla="*/ 56 h 173"/>
                  <a:gd name="T4" fmla="*/ 192 w 576"/>
                  <a:gd name="T5" fmla="*/ 14 h 173"/>
                  <a:gd name="T6" fmla="*/ 360 w 576"/>
                  <a:gd name="T7" fmla="*/ 8 h 173"/>
                  <a:gd name="T8" fmla="*/ 525 w 576"/>
                  <a:gd name="T9" fmla="*/ 65 h 173"/>
                  <a:gd name="T10" fmla="*/ 576 w 576"/>
                  <a:gd name="T11" fmla="*/ 173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7" name="Freeform 30"/>
              <p:cNvSpPr>
                <a:spLocks/>
              </p:cNvSpPr>
              <p:nvPr/>
            </p:nvSpPr>
            <p:spPr bwMode="auto">
              <a:xfrm>
                <a:off x="2592" y="2742"/>
                <a:ext cx="576" cy="138"/>
              </a:xfrm>
              <a:custGeom>
                <a:avLst/>
                <a:gdLst>
                  <a:gd name="T0" fmla="*/ 0 w 576"/>
                  <a:gd name="T1" fmla="*/ 0 h 138"/>
                  <a:gd name="T2" fmla="*/ 60 w 576"/>
                  <a:gd name="T3" fmla="*/ 84 h 138"/>
                  <a:gd name="T4" fmla="*/ 192 w 576"/>
                  <a:gd name="T5" fmla="*/ 126 h 138"/>
                  <a:gd name="T6" fmla="*/ 360 w 576"/>
                  <a:gd name="T7" fmla="*/ 132 h 138"/>
                  <a:gd name="T8" fmla="*/ 528 w 576"/>
                  <a:gd name="T9" fmla="*/ 90 h 138"/>
                  <a:gd name="T10" fmla="*/ 576 w 576"/>
                  <a:gd name="T11" fmla="*/ 12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84" name="Group 31"/>
            <p:cNvGrpSpPr>
              <a:grpSpLocks/>
            </p:cNvGrpSpPr>
            <p:nvPr/>
          </p:nvGrpSpPr>
          <p:grpSpPr bwMode="auto">
            <a:xfrm rot="-920074">
              <a:off x="5040" y="2880"/>
              <a:ext cx="480" cy="192"/>
              <a:chOff x="2592" y="2590"/>
              <a:chExt cx="582" cy="290"/>
            </a:xfrm>
          </p:grpSpPr>
          <p:sp>
            <p:nvSpPr>
              <p:cNvPr id="15414" name="Freeform 32"/>
              <p:cNvSpPr>
                <a:spLocks/>
              </p:cNvSpPr>
              <p:nvPr/>
            </p:nvSpPr>
            <p:spPr bwMode="auto">
              <a:xfrm>
                <a:off x="2598" y="2590"/>
                <a:ext cx="576" cy="173"/>
              </a:xfrm>
              <a:custGeom>
                <a:avLst/>
                <a:gdLst>
                  <a:gd name="T0" fmla="*/ 0 w 576"/>
                  <a:gd name="T1" fmla="*/ 143 h 173"/>
                  <a:gd name="T2" fmla="*/ 60 w 576"/>
                  <a:gd name="T3" fmla="*/ 56 h 173"/>
                  <a:gd name="T4" fmla="*/ 192 w 576"/>
                  <a:gd name="T5" fmla="*/ 14 h 173"/>
                  <a:gd name="T6" fmla="*/ 360 w 576"/>
                  <a:gd name="T7" fmla="*/ 8 h 173"/>
                  <a:gd name="T8" fmla="*/ 525 w 576"/>
                  <a:gd name="T9" fmla="*/ 65 h 173"/>
                  <a:gd name="T10" fmla="*/ 576 w 576"/>
                  <a:gd name="T11" fmla="*/ 173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5" name="Freeform 33"/>
              <p:cNvSpPr>
                <a:spLocks/>
              </p:cNvSpPr>
              <p:nvPr/>
            </p:nvSpPr>
            <p:spPr bwMode="auto">
              <a:xfrm>
                <a:off x="2592" y="2742"/>
                <a:ext cx="576" cy="138"/>
              </a:xfrm>
              <a:custGeom>
                <a:avLst/>
                <a:gdLst>
                  <a:gd name="T0" fmla="*/ 0 w 576"/>
                  <a:gd name="T1" fmla="*/ 0 h 138"/>
                  <a:gd name="T2" fmla="*/ 60 w 576"/>
                  <a:gd name="T3" fmla="*/ 84 h 138"/>
                  <a:gd name="T4" fmla="*/ 192 w 576"/>
                  <a:gd name="T5" fmla="*/ 126 h 138"/>
                  <a:gd name="T6" fmla="*/ 360 w 576"/>
                  <a:gd name="T7" fmla="*/ 132 h 138"/>
                  <a:gd name="T8" fmla="*/ 528 w 576"/>
                  <a:gd name="T9" fmla="*/ 90 h 138"/>
                  <a:gd name="T10" fmla="*/ 576 w 576"/>
                  <a:gd name="T11" fmla="*/ 12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85" name="Group 34"/>
            <p:cNvGrpSpPr>
              <a:grpSpLocks/>
            </p:cNvGrpSpPr>
            <p:nvPr/>
          </p:nvGrpSpPr>
          <p:grpSpPr bwMode="auto">
            <a:xfrm rot="2177216">
              <a:off x="4128" y="2832"/>
              <a:ext cx="480" cy="192"/>
              <a:chOff x="2592" y="2590"/>
              <a:chExt cx="582" cy="290"/>
            </a:xfrm>
          </p:grpSpPr>
          <p:sp>
            <p:nvSpPr>
              <p:cNvPr id="15412" name="Freeform 35"/>
              <p:cNvSpPr>
                <a:spLocks/>
              </p:cNvSpPr>
              <p:nvPr/>
            </p:nvSpPr>
            <p:spPr bwMode="auto">
              <a:xfrm>
                <a:off x="2598" y="2590"/>
                <a:ext cx="576" cy="173"/>
              </a:xfrm>
              <a:custGeom>
                <a:avLst/>
                <a:gdLst>
                  <a:gd name="T0" fmla="*/ 0 w 576"/>
                  <a:gd name="T1" fmla="*/ 143 h 173"/>
                  <a:gd name="T2" fmla="*/ 60 w 576"/>
                  <a:gd name="T3" fmla="*/ 56 h 173"/>
                  <a:gd name="T4" fmla="*/ 192 w 576"/>
                  <a:gd name="T5" fmla="*/ 14 h 173"/>
                  <a:gd name="T6" fmla="*/ 360 w 576"/>
                  <a:gd name="T7" fmla="*/ 8 h 173"/>
                  <a:gd name="T8" fmla="*/ 525 w 576"/>
                  <a:gd name="T9" fmla="*/ 65 h 173"/>
                  <a:gd name="T10" fmla="*/ 576 w 576"/>
                  <a:gd name="T11" fmla="*/ 173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3" name="Freeform 36"/>
              <p:cNvSpPr>
                <a:spLocks/>
              </p:cNvSpPr>
              <p:nvPr/>
            </p:nvSpPr>
            <p:spPr bwMode="auto">
              <a:xfrm>
                <a:off x="2592" y="2742"/>
                <a:ext cx="576" cy="138"/>
              </a:xfrm>
              <a:custGeom>
                <a:avLst/>
                <a:gdLst>
                  <a:gd name="T0" fmla="*/ 0 w 576"/>
                  <a:gd name="T1" fmla="*/ 0 h 138"/>
                  <a:gd name="T2" fmla="*/ 60 w 576"/>
                  <a:gd name="T3" fmla="*/ 84 h 138"/>
                  <a:gd name="T4" fmla="*/ 192 w 576"/>
                  <a:gd name="T5" fmla="*/ 126 h 138"/>
                  <a:gd name="T6" fmla="*/ 360 w 576"/>
                  <a:gd name="T7" fmla="*/ 132 h 138"/>
                  <a:gd name="T8" fmla="*/ 528 w 576"/>
                  <a:gd name="T9" fmla="*/ 90 h 138"/>
                  <a:gd name="T10" fmla="*/ 576 w 576"/>
                  <a:gd name="T11" fmla="*/ 12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86" name="Group 37"/>
            <p:cNvGrpSpPr>
              <a:grpSpLocks/>
            </p:cNvGrpSpPr>
            <p:nvPr/>
          </p:nvGrpSpPr>
          <p:grpSpPr bwMode="auto">
            <a:xfrm rot="-54992">
              <a:off x="4080" y="3360"/>
              <a:ext cx="480" cy="192"/>
              <a:chOff x="2592" y="2590"/>
              <a:chExt cx="582" cy="290"/>
            </a:xfrm>
          </p:grpSpPr>
          <p:sp>
            <p:nvSpPr>
              <p:cNvPr id="15410" name="Freeform 38"/>
              <p:cNvSpPr>
                <a:spLocks/>
              </p:cNvSpPr>
              <p:nvPr/>
            </p:nvSpPr>
            <p:spPr bwMode="auto">
              <a:xfrm>
                <a:off x="2598" y="2590"/>
                <a:ext cx="576" cy="173"/>
              </a:xfrm>
              <a:custGeom>
                <a:avLst/>
                <a:gdLst>
                  <a:gd name="T0" fmla="*/ 0 w 576"/>
                  <a:gd name="T1" fmla="*/ 143 h 173"/>
                  <a:gd name="T2" fmla="*/ 60 w 576"/>
                  <a:gd name="T3" fmla="*/ 56 h 173"/>
                  <a:gd name="T4" fmla="*/ 192 w 576"/>
                  <a:gd name="T5" fmla="*/ 14 h 173"/>
                  <a:gd name="T6" fmla="*/ 360 w 576"/>
                  <a:gd name="T7" fmla="*/ 8 h 173"/>
                  <a:gd name="T8" fmla="*/ 525 w 576"/>
                  <a:gd name="T9" fmla="*/ 65 h 173"/>
                  <a:gd name="T10" fmla="*/ 576 w 576"/>
                  <a:gd name="T11" fmla="*/ 173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1" name="Freeform 39"/>
              <p:cNvSpPr>
                <a:spLocks/>
              </p:cNvSpPr>
              <p:nvPr/>
            </p:nvSpPr>
            <p:spPr bwMode="auto">
              <a:xfrm>
                <a:off x="2592" y="2742"/>
                <a:ext cx="576" cy="138"/>
              </a:xfrm>
              <a:custGeom>
                <a:avLst/>
                <a:gdLst>
                  <a:gd name="T0" fmla="*/ 0 w 576"/>
                  <a:gd name="T1" fmla="*/ 0 h 138"/>
                  <a:gd name="T2" fmla="*/ 60 w 576"/>
                  <a:gd name="T3" fmla="*/ 84 h 138"/>
                  <a:gd name="T4" fmla="*/ 192 w 576"/>
                  <a:gd name="T5" fmla="*/ 126 h 138"/>
                  <a:gd name="T6" fmla="*/ 360 w 576"/>
                  <a:gd name="T7" fmla="*/ 132 h 138"/>
                  <a:gd name="T8" fmla="*/ 528 w 576"/>
                  <a:gd name="T9" fmla="*/ 90 h 138"/>
                  <a:gd name="T10" fmla="*/ 576 w 576"/>
                  <a:gd name="T11" fmla="*/ 12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87" name="Group 40"/>
            <p:cNvGrpSpPr>
              <a:grpSpLocks/>
            </p:cNvGrpSpPr>
            <p:nvPr/>
          </p:nvGrpSpPr>
          <p:grpSpPr bwMode="auto">
            <a:xfrm rot="-613879">
              <a:off x="4368" y="3792"/>
              <a:ext cx="480" cy="192"/>
              <a:chOff x="2592" y="2590"/>
              <a:chExt cx="582" cy="290"/>
            </a:xfrm>
          </p:grpSpPr>
          <p:sp>
            <p:nvSpPr>
              <p:cNvPr id="15408" name="Freeform 41"/>
              <p:cNvSpPr>
                <a:spLocks/>
              </p:cNvSpPr>
              <p:nvPr/>
            </p:nvSpPr>
            <p:spPr bwMode="auto">
              <a:xfrm>
                <a:off x="2598" y="2590"/>
                <a:ext cx="576" cy="173"/>
              </a:xfrm>
              <a:custGeom>
                <a:avLst/>
                <a:gdLst>
                  <a:gd name="T0" fmla="*/ 0 w 576"/>
                  <a:gd name="T1" fmla="*/ 143 h 173"/>
                  <a:gd name="T2" fmla="*/ 60 w 576"/>
                  <a:gd name="T3" fmla="*/ 56 h 173"/>
                  <a:gd name="T4" fmla="*/ 192 w 576"/>
                  <a:gd name="T5" fmla="*/ 14 h 173"/>
                  <a:gd name="T6" fmla="*/ 360 w 576"/>
                  <a:gd name="T7" fmla="*/ 8 h 173"/>
                  <a:gd name="T8" fmla="*/ 525 w 576"/>
                  <a:gd name="T9" fmla="*/ 65 h 173"/>
                  <a:gd name="T10" fmla="*/ 576 w 576"/>
                  <a:gd name="T11" fmla="*/ 173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9" name="Freeform 42"/>
              <p:cNvSpPr>
                <a:spLocks/>
              </p:cNvSpPr>
              <p:nvPr/>
            </p:nvSpPr>
            <p:spPr bwMode="auto">
              <a:xfrm>
                <a:off x="2592" y="2742"/>
                <a:ext cx="576" cy="138"/>
              </a:xfrm>
              <a:custGeom>
                <a:avLst/>
                <a:gdLst>
                  <a:gd name="T0" fmla="*/ 0 w 576"/>
                  <a:gd name="T1" fmla="*/ 0 h 138"/>
                  <a:gd name="T2" fmla="*/ 60 w 576"/>
                  <a:gd name="T3" fmla="*/ 84 h 138"/>
                  <a:gd name="T4" fmla="*/ 192 w 576"/>
                  <a:gd name="T5" fmla="*/ 126 h 138"/>
                  <a:gd name="T6" fmla="*/ 360 w 576"/>
                  <a:gd name="T7" fmla="*/ 132 h 138"/>
                  <a:gd name="T8" fmla="*/ 528 w 576"/>
                  <a:gd name="T9" fmla="*/ 90 h 138"/>
                  <a:gd name="T10" fmla="*/ 576 w 576"/>
                  <a:gd name="T11" fmla="*/ 12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88" name="Group 43"/>
            <p:cNvGrpSpPr>
              <a:grpSpLocks/>
            </p:cNvGrpSpPr>
            <p:nvPr/>
          </p:nvGrpSpPr>
          <p:grpSpPr bwMode="auto">
            <a:xfrm rot="-929310">
              <a:off x="4752" y="2496"/>
              <a:ext cx="480" cy="192"/>
              <a:chOff x="2592" y="2590"/>
              <a:chExt cx="582" cy="290"/>
            </a:xfrm>
          </p:grpSpPr>
          <p:sp>
            <p:nvSpPr>
              <p:cNvPr id="15406" name="Freeform 44"/>
              <p:cNvSpPr>
                <a:spLocks/>
              </p:cNvSpPr>
              <p:nvPr/>
            </p:nvSpPr>
            <p:spPr bwMode="auto">
              <a:xfrm>
                <a:off x="2598" y="2590"/>
                <a:ext cx="576" cy="173"/>
              </a:xfrm>
              <a:custGeom>
                <a:avLst/>
                <a:gdLst>
                  <a:gd name="T0" fmla="*/ 0 w 576"/>
                  <a:gd name="T1" fmla="*/ 143 h 173"/>
                  <a:gd name="T2" fmla="*/ 60 w 576"/>
                  <a:gd name="T3" fmla="*/ 56 h 173"/>
                  <a:gd name="T4" fmla="*/ 192 w 576"/>
                  <a:gd name="T5" fmla="*/ 14 h 173"/>
                  <a:gd name="T6" fmla="*/ 360 w 576"/>
                  <a:gd name="T7" fmla="*/ 8 h 173"/>
                  <a:gd name="T8" fmla="*/ 525 w 576"/>
                  <a:gd name="T9" fmla="*/ 65 h 173"/>
                  <a:gd name="T10" fmla="*/ 576 w 576"/>
                  <a:gd name="T11" fmla="*/ 173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7" name="Freeform 45"/>
              <p:cNvSpPr>
                <a:spLocks/>
              </p:cNvSpPr>
              <p:nvPr/>
            </p:nvSpPr>
            <p:spPr bwMode="auto">
              <a:xfrm>
                <a:off x="2592" y="2742"/>
                <a:ext cx="576" cy="138"/>
              </a:xfrm>
              <a:custGeom>
                <a:avLst/>
                <a:gdLst>
                  <a:gd name="T0" fmla="*/ 0 w 576"/>
                  <a:gd name="T1" fmla="*/ 0 h 138"/>
                  <a:gd name="T2" fmla="*/ 60 w 576"/>
                  <a:gd name="T3" fmla="*/ 84 h 138"/>
                  <a:gd name="T4" fmla="*/ 192 w 576"/>
                  <a:gd name="T5" fmla="*/ 126 h 138"/>
                  <a:gd name="T6" fmla="*/ 360 w 576"/>
                  <a:gd name="T7" fmla="*/ 132 h 138"/>
                  <a:gd name="T8" fmla="*/ 528 w 576"/>
                  <a:gd name="T9" fmla="*/ 90 h 138"/>
                  <a:gd name="T10" fmla="*/ 576 w 576"/>
                  <a:gd name="T11" fmla="*/ 12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89" name="Group 46"/>
            <p:cNvGrpSpPr>
              <a:grpSpLocks/>
            </p:cNvGrpSpPr>
            <p:nvPr/>
          </p:nvGrpSpPr>
          <p:grpSpPr bwMode="auto">
            <a:xfrm>
              <a:off x="4512" y="3120"/>
              <a:ext cx="480" cy="192"/>
              <a:chOff x="2592" y="2590"/>
              <a:chExt cx="582" cy="290"/>
            </a:xfrm>
          </p:grpSpPr>
          <p:sp>
            <p:nvSpPr>
              <p:cNvPr id="15404" name="Freeform 47"/>
              <p:cNvSpPr>
                <a:spLocks/>
              </p:cNvSpPr>
              <p:nvPr/>
            </p:nvSpPr>
            <p:spPr bwMode="auto">
              <a:xfrm>
                <a:off x="2598" y="2590"/>
                <a:ext cx="576" cy="173"/>
              </a:xfrm>
              <a:custGeom>
                <a:avLst/>
                <a:gdLst>
                  <a:gd name="T0" fmla="*/ 0 w 576"/>
                  <a:gd name="T1" fmla="*/ 143 h 173"/>
                  <a:gd name="T2" fmla="*/ 60 w 576"/>
                  <a:gd name="T3" fmla="*/ 56 h 173"/>
                  <a:gd name="T4" fmla="*/ 192 w 576"/>
                  <a:gd name="T5" fmla="*/ 14 h 173"/>
                  <a:gd name="T6" fmla="*/ 360 w 576"/>
                  <a:gd name="T7" fmla="*/ 8 h 173"/>
                  <a:gd name="T8" fmla="*/ 525 w 576"/>
                  <a:gd name="T9" fmla="*/ 65 h 173"/>
                  <a:gd name="T10" fmla="*/ 576 w 576"/>
                  <a:gd name="T11" fmla="*/ 173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5" name="Freeform 48"/>
              <p:cNvSpPr>
                <a:spLocks/>
              </p:cNvSpPr>
              <p:nvPr/>
            </p:nvSpPr>
            <p:spPr bwMode="auto">
              <a:xfrm>
                <a:off x="2592" y="2742"/>
                <a:ext cx="576" cy="138"/>
              </a:xfrm>
              <a:custGeom>
                <a:avLst/>
                <a:gdLst>
                  <a:gd name="T0" fmla="*/ 0 w 576"/>
                  <a:gd name="T1" fmla="*/ 0 h 138"/>
                  <a:gd name="T2" fmla="*/ 60 w 576"/>
                  <a:gd name="T3" fmla="*/ 84 h 138"/>
                  <a:gd name="T4" fmla="*/ 192 w 576"/>
                  <a:gd name="T5" fmla="*/ 126 h 138"/>
                  <a:gd name="T6" fmla="*/ 360 w 576"/>
                  <a:gd name="T7" fmla="*/ 132 h 138"/>
                  <a:gd name="T8" fmla="*/ 528 w 576"/>
                  <a:gd name="T9" fmla="*/ 90 h 138"/>
                  <a:gd name="T10" fmla="*/ 576 w 576"/>
                  <a:gd name="T11" fmla="*/ 12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90" name="Group 49"/>
            <p:cNvGrpSpPr>
              <a:grpSpLocks/>
            </p:cNvGrpSpPr>
            <p:nvPr/>
          </p:nvGrpSpPr>
          <p:grpSpPr bwMode="auto">
            <a:xfrm rot="-100815">
              <a:off x="5232" y="3600"/>
              <a:ext cx="480" cy="192"/>
              <a:chOff x="2592" y="2590"/>
              <a:chExt cx="582" cy="290"/>
            </a:xfrm>
          </p:grpSpPr>
          <p:sp>
            <p:nvSpPr>
              <p:cNvPr id="15402" name="Freeform 50"/>
              <p:cNvSpPr>
                <a:spLocks/>
              </p:cNvSpPr>
              <p:nvPr/>
            </p:nvSpPr>
            <p:spPr bwMode="auto">
              <a:xfrm>
                <a:off x="2598" y="2590"/>
                <a:ext cx="576" cy="173"/>
              </a:xfrm>
              <a:custGeom>
                <a:avLst/>
                <a:gdLst>
                  <a:gd name="T0" fmla="*/ 0 w 576"/>
                  <a:gd name="T1" fmla="*/ 143 h 173"/>
                  <a:gd name="T2" fmla="*/ 60 w 576"/>
                  <a:gd name="T3" fmla="*/ 56 h 173"/>
                  <a:gd name="T4" fmla="*/ 192 w 576"/>
                  <a:gd name="T5" fmla="*/ 14 h 173"/>
                  <a:gd name="T6" fmla="*/ 360 w 576"/>
                  <a:gd name="T7" fmla="*/ 8 h 173"/>
                  <a:gd name="T8" fmla="*/ 525 w 576"/>
                  <a:gd name="T9" fmla="*/ 65 h 173"/>
                  <a:gd name="T10" fmla="*/ 576 w 576"/>
                  <a:gd name="T11" fmla="*/ 173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3" name="Freeform 51"/>
              <p:cNvSpPr>
                <a:spLocks/>
              </p:cNvSpPr>
              <p:nvPr/>
            </p:nvSpPr>
            <p:spPr bwMode="auto">
              <a:xfrm>
                <a:off x="2592" y="2742"/>
                <a:ext cx="576" cy="138"/>
              </a:xfrm>
              <a:custGeom>
                <a:avLst/>
                <a:gdLst>
                  <a:gd name="T0" fmla="*/ 0 w 576"/>
                  <a:gd name="T1" fmla="*/ 0 h 138"/>
                  <a:gd name="T2" fmla="*/ 60 w 576"/>
                  <a:gd name="T3" fmla="*/ 84 h 138"/>
                  <a:gd name="T4" fmla="*/ 192 w 576"/>
                  <a:gd name="T5" fmla="*/ 126 h 138"/>
                  <a:gd name="T6" fmla="*/ 360 w 576"/>
                  <a:gd name="T7" fmla="*/ 132 h 138"/>
                  <a:gd name="T8" fmla="*/ 528 w 576"/>
                  <a:gd name="T9" fmla="*/ 90 h 138"/>
                  <a:gd name="T10" fmla="*/ 576 w 576"/>
                  <a:gd name="T11" fmla="*/ 12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91" name="Group 52"/>
            <p:cNvGrpSpPr>
              <a:grpSpLocks/>
            </p:cNvGrpSpPr>
            <p:nvPr/>
          </p:nvGrpSpPr>
          <p:grpSpPr bwMode="auto">
            <a:xfrm>
              <a:off x="4512" y="3456"/>
              <a:ext cx="480" cy="192"/>
              <a:chOff x="2592" y="2590"/>
              <a:chExt cx="582" cy="290"/>
            </a:xfrm>
          </p:grpSpPr>
          <p:sp>
            <p:nvSpPr>
              <p:cNvPr id="15400" name="Freeform 53"/>
              <p:cNvSpPr>
                <a:spLocks/>
              </p:cNvSpPr>
              <p:nvPr/>
            </p:nvSpPr>
            <p:spPr bwMode="auto">
              <a:xfrm>
                <a:off x="2598" y="2590"/>
                <a:ext cx="576" cy="173"/>
              </a:xfrm>
              <a:custGeom>
                <a:avLst/>
                <a:gdLst>
                  <a:gd name="T0" fmla="*/ 0 w 576"/>
                  <a:gd name="T1" fmla="*/ 143 h 173"/>
                  <a:gd name="T2" fmla="*/ 60 w 576"/>
                  <a:gd name="T3" fmla="*/ 56 h 173"/>
                  <a:gd name="T4" fmla="*/ 192 w 576"/>
                  <a:gd name="T5" fmla="*/ 14 h 173"/>
                  <a:gd name="T6" fmla="*/ 360 w 576"/>
                  <a:gd name="T7" fmla="*/ 8 h 173"/>
                  <a:gd name="T8" fmla="*/ 525 w 576"/>
                  <a:gd name="T9" fmla="*/ 65 h 173"/>
                  <a:gd name="T10" fmla="*/ 576 w 576"/>
                  <a:gd name="T11" fmla="*/ 173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1" name="Freeform 54"/>
              <p:cNvSpPr>
                <a:spLocks/>
              </p:cNvSpPr>
              <p:nvPr/>
            </p:nvSpPr>
            <p:spPr bwMode="auto">
              <a:xfrm>
                <a:off x="2592" y="2742"/>
                <a:ext cx="576" cy="138"/>
              </a:xfrm>
              <a:custGeom>
                <a:avLst/>
                <a:gdLst>
                  <a:gd name="T0" fmla="*/ 0 w 576"/>
                  <a:gd name="T1" fmla="*/ 0 h 138"/>
                  <a:gd name="T2" fmla="*/ 60 w 576"/>
                  <a:gd name="T3" fmla="*/ 84 h 138"/>
                  <a:gd name="T4" fmla="*/ 192 w 576"/>
                  <a:gd name="T5" fmla="*/ 126 h 138"/>
                  <a:gd name="T6" fmla="*/ 360 w 576"/>
                  <a:gd name="T7" fmla="*/ 132 h 138"/>
                  <a:gd name="T8" fmla="*/ 528 w 576"/>
                  <a:gd name="T9" fmla="*/ 90 h 138"/>
                  <a:gd name="T10" fmla="*/ 576 w 576"/>
                  <a:gd name="T11" fmla="*/ 12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92" name="Group 55"/>
            <p:cNvGrpSpPr>
              <a:grpSpLocks/>
            </p:cNvGrpSpPr>
            <p:nvPr/>
          </p:nvGrpSpPr>
          <p:grpSpPr bwMode="auto">
            <a:xfrm rot="9665757">
              <a:off x="4752" y="3936"/>
              <a:ext cx="480" cy="192"/>
              <a:chOff x="2592" y="2590"/>
              <a:chExt cx="582" cy="290"/>
            </a:xfrm>
          </p:grpSpPr>
          <p:sp>
            <p:nvSpPr>
              <p:cNvPr id="15398" name="Freeform 56"/>
              <p:cNvSpPr>
                <a:spLocks/>
              </p:cNvSpPr>
              <p:nvPr/>
            </p:nvSpPr>
            <p:spPr bwMode="auto">
              <a:xfrm>
                <a:off x="2598" y="2590"/>
                <a:ext cx="576" cy="173"/>
              </a:xfrm>
              <a:custGeom>
                <a:avLst/>
                <a:gdLst>
                  <a:gd name="T0" fmla="*/ 0 w 576"/>
                  <a:gd name="T1" fmla="*/ 143 h 173"/>
                  <a:gd name="T2" fmla="*/ 60 w 576"/>
                  <a:gd name="T3" fmla="*/ 56 h 173"/>
                  <a:gd name="T4" fmla="*/ 192 w 576"/>
                  <a:gd name="T5" fmla="*/ 14 h 173"/>
                  <a:gd name="T6" fmla="*/ 360 w 576"/>
                  <a:gd name="T7" fmla="*/ 8 h 173"/>
                  <a:gd name="T8" fmla="*/ 525 w 576"/>
                  <a:gd name="T9" fmla="*/ 65 h 173"/>
                  <a:gd name="T10" fmla="*/ 576 w 576"/>
                  <a:gd name="T11" fmla="*/ 173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Freeform 57"/>
              <p:cNvSpPr>
                <a:spLocks/>
              </p:cNvSpPr>
              <p:nvPr/>
            </p:nvSpPr>
            <p:spPr bwMode="auto">
              <a:xfrm>
                <a:off x="2592" y="2742"/>
                <a:ext cx="576" cy="138"/>
              </a:xfrm>
              <a:custGeom>
                <a:avLst/>
                <a:gdLst>
                  <a:gd name="T0" fmla="*/ 0 w 576"/>
                  <a:gd name="T1" fmla="*/ 0 h 138"/>
                  <a:gd name="T2" fmla="*/ 60 w 576"/>
                  <a:gd name="T3" fmla="*/ 84 h 138"/>
                  <a:gd name="T4" fmla="*/ 192 w 576"/>
                  <a:gd name="T5" fmla="*/ 126 h 138"/>
                  <a:gd name="T6" fmla="*/ 360 w 576"/>
                  <a:gd name="T7" fmla="*/ 132 h 138"/>
                  <a:gd name="T8" fmla="*/ 528 w 576"/>
                  <a:gd name="T9" fmla="*/ 90 h 138"/>
                  <a:gd name="T10" fmla="*/ 576 w 576"/>
                  <a:gd name="T11" fmla="*/ 12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93" name="Group 58"/>
            <p:cNvGrpSpPr>
              <a:grpSpLocks/>
            </p:cNvGrpSpPr>
            <p:nvPr/>
          </p:nvGrpSpPr>
          <p:grpSpPr bwMode="auto">
            <a:xfrm>
              <a:off x="4896" y="3264"/>
              <a:ext cx="480" cy="192"/>
              <a:chOff x="2592" y="2590"/>
              <a:chExt cx="582" cy="290"/>
            </a:xfrm>
          </p:grpSpPr>
          <p:sp>
            <p:nvSpPr>
              <p:cNvPr id="15396" name="Freeform 59"/>
              <p:cNvSpPr>
                <a:spLocks/>
              </p:cNvSpPr>
              <p:nvPr/>
            </p:nvSpPr>
            <p:spPr bwMode="auto">
              <a:xfrm>
                <a:off x="2598" y="2590"/>
                <a:ext cx="576" cy="173"/>
              </a:xfrm>
              <a:custGeom>
                <a:avLst/>
                <a:gdLst>
                  <a:gd name="T0" fmla="*/ 0 w 576"/>
                  <a:gd name="T1" fmla="*/ 143 h 173"/>
                  <a:gd name="T2" fmla="*/ 60 w 576"/>
                  <a:gd name="T3" fmla="*/ 56 h 173"/>
                  <a:gd name="T4" fmla="*/ 192 w 576"/>
                  <a:gd name="T5" fmla="*/ 14 h 173"/>
                  <a:gd name="T6" fmla="*/ 360 w 576"/>
                  <a:gd name="T7" fmla="*/ 8 h 173"/>
                  <a:gd name="T8" fmla="*/ 525 w 576"/>
                  <a:gd name="T9" fmla="*/ 65 h 173"/>
                  <a:gd name="T10" fmla="*/ 576 w 576"/>
                  <a:gd name="T11" fmla="*/ 173 h 17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73">
                    <a:moveTo>
                      <a:pt x="0" y="143"/>
                    </a:moveTo>
                    <a:cubicBezTo>
                      <a:pt x="10" y="129"/>
                      <a:pt x="28" y="77"/>
                      <a:pt x="60" y="56"/>
                    </a:cubicBezTo>
                    <a:cubicBezTo>
                      <a:pt x="92" y="35"/>
                      <a:pt x="142" y="22"/>
                      <a:pt x="192" y="14"/>
                    </a:cubicBezTo>
                    <a:cubicBezTo>
                      <a:pt x="242" y="6"/>
                      <a:pt x="305" y="0"/>
                      <a:pt x="360" y="8"/>
                    </a:cubicBezTo>
                    <a:cubicBezTo>
                      <a:pt x="415" y="16"/>
                      <a:pt x="489" y="38"/>
                      <a:pt x="525" y="65"/>
                    </a:cubicBezTo>
                    <a:cubicBezTo>
                      <a:pt x="561" y="92"/>
                      <a:pt x="566" y="151"/>
                      <a:pt x="576" y="173"/>
                    </a:cubicBezTo>
                  </a:path>
                </a:pathLst>
              </a:custGeom>
              <a:noFill/>
              <a:ln w="38100" cap="flat" cmpd="sng">
                <a:solidFill>
                  <a:srgbClr val="0066FF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7" name="Freeform 60"/>
              <p:cNvSpPr>
                <a:spLocks/>
              </p:cNvSpPr>
              <p:nvPr/>
            </p:nvSpPr>
            <p:spPr bwMode="auto">
              <a:xfrm>
                <a:off x="2592" y="2742"/>
                <a:ext cx="576" cy="138"/>
              </a:xfrm>
              <a:custGeom>
                <a:avLst/>
                <a:gdLst>
                  <a:gd name="T0" fmla="*/ 0 w 576"/>
                  <a:gd name="T1" fmla="*/ 0 h 138"/>
                  <a:gd name="T2" fmla="*/ 60 w 576"/>
                  <a:gd name="T3" fmla="*/ 84 h 138"/>
                  <a:gd name="T4" fmla="*/ 192 w 576"/>
                  <a:gd name="T5" fmla="*/ 126 h 138"/>
                  <a:gd name="T6" fmla="*/ 360 w 576"/>
                  <a:gd name="T7" fmla="*/ 132 h 138"/>
                  <a:gd name="T8" fmla="*/ 528 w 576"/>
                  <a:gd name="T9" fmla="*/ 90 h 138"/>
                  <a:gd name="T10" fmla="*/ 576 w 576"/>
                  <a:gd name="T11" fmla="*/ 12 h 1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76" h="138">
                    <a:moveTo>
                      <a:pt x="0" y="0"/>
                    </a:moveTo>
                    <a:cubicBezTo>
                      <a:pt x="10" y="14"/>
                      <a:pt x="28" y="63"/>
                      <a:pt x="60" y="84"/>
                    </a:cubicBezTo>
                    <a:cubicBezTo>
                      <a:pt x="92" y="105"/>
                      <a:pt x="142" y="118"/>
                      <a:pt x="192" y="126"/>
                    </a:cubicBezTo>
                    <a:cubicBezTo>
                      <a:pt x="242" y="134"/>
                      <a:pt x="304" y="138"/>
                      <a:pt x="360" y="132"/>
                    </a:cubicBezTo>
                    <a:cubicBezTo>
                      <a:pt x="416" y="126"/>
                      <a:pt x="492" y="110"/>
                      <a:pt x="528" y="90"/>
                    </a:cubicBezTo>
                    <a:cubicBezTo>
                      <a:pt x="564" y="70"/>
                      <a:pt x="566" y="28"/>
                      <a:pt x="576" y="12"/>
                    </a:cubicBezTo>
                  </a:path>
                </a:pathLst>
              </a:custGeom>
              <a:noFill/>
              <a:ln w="38100" cap="rnd" cmpd="sng">
                <a:solidFill>
                  <a:srgbClr val="0066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394" name="Text Box 61"/>
            <p:cNvSpPr txBox="1">
              <a:spLocks noChangeArrowheads="1"/>
            </p:cNvSpPr>
            <p:nvPr/>
          </p:nvSpPr>
          <p:spPr bwMode="auto">
            <a:xfrm>
              <a:off x="4129" y="3050"/>
              <a:ext cx="347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 dirty="0"/>
                <a:t>l</a:t>
              </a:r>
            </a:p>
          </p:txBody>
        </p:sp>
        <p:sp>
          <p:nvSpPr>
            <p:cNvPr id="15395" name="Freeform 62"/>
            <p:cNvSpPr>
              <a:spLocks/>
            </p:cNvSpPr>
            <p:nvPr/>
          </p:nvSpPr>
          <p:spPr bwMode="auto">
            <a:xfrm flipV="1">
              <a:off x="4424" y="3183"/>
              <a:ext cx="35" cy="145"/>
            </a:xfrm>
            <a:custGeom>
              <a:avLst/>
              <a:gdLst>
                <a:gd name="T0" fmla="*/ 0 w 1"/>
                <a:gd name="T1" fmla="*/ 0 h 104"/>
                <a:gd name="T2" fmla="*/ 0 w 1"/>
                <a:gd name="T3" fmla="*/ 104 h 1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04">
                  <a:moveTo>
                    <a:pt x="0" y="0"/>
                  </a:moveTo>
                  <a:lnTo>
                    <a:pt x="0" y="104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12160" y="4028839"/>
            <a:ext cx="1054493" cy="1128353"/>
            <a:chOff x="6012160" y="4028839"/>
            <a:chExt cx="1054493" cy="1128353"/>
          </a:xfrm>
        </p:grpSpPr>
        <p:cxnSp>
          <p:nvCxnSpPr>
            <p:cNvPr id="58" name="直接箭头连接符 57"/>
            <p:cNvCxnSpPr/>
            <p:nvPr/>
          </p:nvCxnSpPr>
          <p:spPr bwMode="auto">
            <a:xfrm>
              <a:off x="6012160" y="4512229"/>
              <a:ext cx="143096" cy="98880"/>
            </a:xfrm>
            <a:prstGeom prst="straightConnector1">
              <a:avLst/>
            </a:prstGeom>
            <a:noFill/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9" name="直接箭头连接符 58"/>
            <p:cNvCxnSpPr/>
            <p:nvPr/>
          </p:nvCxnSpPr>
          <p:spPr bwMode="auto">
            <a:xfrm flipV="1">
              <a:off x="6703945" y="4028839"/>
              <a:ext cx="166219" cy="51234"/>
            </a:xfrm>
            <a:prstGeom prst="straightConnector1">
              <a:avLst/>
            </a:prstGeom>
            <a:noFill/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0" name="直接箭头连接符 59"/>
            <p:cNvCxnSpPr/>
            <p:nvPr/>
          </p:nvCxnSpPr>
          <p:spPr bwMode="auto">
            <a:xfrm>
              <a:off x="6948276" y="5145527"/>
              <a:ext cx="118377" cy="11665"/>
            </a:xfrm>
            <a:prstGeom prst="straightConnector1">
              <a:avLst/>
            </a:prstGeom>
            <a:noFill/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组合 13"/>
          <p:cNvGrpSpPr/>
          <p:nvPr/>
        </p:nvGrpSpPr>
        <p:grpSpPr>
          <a:xfrm>
            <a:off x="5208182" y="1899152"/>
            <a:ext cx="3021418" cy="1420313"/>
            <a:chOff x="5208182" y="1899152"/>
            <a:chExt cx="3021418" cy="1420313"/>
          </a:xfrm>
        </p:grpSpPr>
        <p:sp>
          <p:nvSpPr>
            <p:cNvPr id="15379" name="AutoShape 73"/>
            <p:cNvSpPr>
              <a:spLocks noChangeArrowheads="1"/>
            </p:cNvSpPr>
            <p:nvPr/>
          </p:nvSpPr>
          <p:spPr bwMode="auto">
            <a:xfrm rot="5400000" flipH="1">
              <a:off x="6362700" y="1393825"/>
              <a:ext cx="1295400" cy="2438400"/>
            </a:xfrm>
            <a:prstGeom prst="can">
              <a:avLst>
                <a:gd name="adj" fmla="val 27242"/>
              </a:avLst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374" name="Freeform 66"/>
            <p:cNvSpPr>
              <a:spLocks/>
            </p:cNvSpPr>
            <p:nvPr/>
          </p:nvSpPr>
          <p:spPr bwMode="auto">
            <a:xfrm>
              <a:off x="6824908" y="1916115"/>
              <a:ext cx="403225" cy="1403350"/>
            </a:xfrm>
            <a:custGeom>
              <a:avLst/>
              <a:gdLst>
                <a:gd name="T0" fmla="*/ 254 w 254"/>
                <a:gd name="T1" fmla="*/ 21 h 884"/>
                <a:gd name="T2" fmla="*/ 206 w 254"/>
                <a:gd name="T3" fmla="*/ 17 h 884"/>
                <a:gd name="T4" fmla="*/ 90 w 254"/>
                <a:gd name="T5" fmla="*/ 125 h 884"/>
                <a:gd name="T6" fmla="*/ 10 w 254"/>
                <a:gd name="T7" fmla="*/ 333 h 884"/>
                <a:gd name="T8" fmla="*/ 30 w 254"/>
                <a:gd name="T9" fmla="*/ 657 h 884"/>
                <a:gd name="T10" fmla="*/ 126 w 254"/>
                <a:gd name="T11" fmla="*/ 833 h 884"/>
                <a:gd name="T12" fmla="*/ 218 w 254"/>
                <a:gd name="T13" fmla="*/ 877 h 884"/>
                <a:gd name="T14" fmla="*/ 218 w 254"/>
                <a:gd name="T15" fmla="*/ 877 h 8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4" h="884">
                  <a:moveTo>
                    <a:pt x="254" y="21"/>
                  </a:moveTo>
                  <a:cubicBezTo>
                    <a:pt x="247" y="20"/>
                    <a:pt x="233" y="0"/>
                    <a:pt x="206" y="17"/>
                  </a:cubicBezTo>
                  <a:cubicBezTo>
                    <a:pt x="179" y="34"/>
                    <a:pt x="123" y="72"/>
                    <a:pt x="90" y="125"/>
                  </a:cubicBezTo>
                  <a:cubicBezTo>
                    <a:pt x="57" y="178"/>
                    <a:pt x="20" y="244"/>
                    <a:pt x="10" y="333"/>
                  </a:cubicBezTo>
                  <a:cubicBezTo>
                    <a:pt x="0" y="422"/>
                    <a:pt x="11" y="574"/>
                    <a:pt x="30" y="657"/>
                  </a:cubicBezTo>
                  <a:cubicBezTo>
                    <a:pt x="49" y="740"/>
                    <a:pt x="95" y="796"/>
                    <a:pt x="126" y="833"/>
                  </a:cubicBezTo>
                  <a:cubicBezTo>
                    <a:pt x="157" y="870"/>
                    <a:pt x="203" y="870"/>
                    <a:pt x="218" y="877"/>
                  </a:cubicBezTo>
                  <a:cubicBezTo>
                    <a:pt x="233" y="884"/>
                    <a:pt x="218" y="877"/>
                    <a:pt x="218" y="877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Freeform 68"/>
            <p:cNvSpPr>
              <a:spLocks/>
            </p:cNvSpPr>
            <p:nvPr/>
          </p:nvSpPr>
          <p:spPr bwMode="auto">
            <a:xfrm>
              <a:off x="7460225" y="1906759"/>
              <a:ext cx="403225" cy="1403350"/>
            </a:xfrm>
            <a:custGeom>
              <a:avLst/>
              <a:gdLst>
                <a:gd name="T0" fmla="*/ 254 w 254"/>
                <a:gd name="T1" fmla="*/ 21 h 884"/>
                <a:gd name="T2" fmla="*/ 206 w 254"/>
                <a:gd name="T3" fmla="*/ 17 h 884"/>
                <a:gd name="T4" fmla="*/ 90 w 254"/>
                <a:gd name="T5" fmla="*/ 125 h 884"/>
                <a:gd name="T6" fmla="*/ 10 w 254"/>
                <a:gd name="T7" fmla="*/ 333 h 884"/>
                <a:gd name="T8" fmla="*/ 30 w 254"/>
                <a:gd name="T9" fmla="*/ 657 h 884"/>
                <a:gd name="T10" fmla="*/ 126 w 254"/>
                <a:gd name="T11" fmla="*/ 833 h 884"/>
                <a:gd name="T12" fmla="*/ 218 w 254"/>
                <a:gd name="T13" fmla="*/ 877 h 884"/>
                <a:gd name="T14" fmla="*/ 218 w 254"/>
                <a:gd name="T15" fmla="*/ 877 h 8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4" h="884">
                  <a:moveTo>
                    <a:pt x="254" y="21"/>
                  </a:moveTo>
                  <a:cubicBezTo>
                    <a:pt x="247" y="20"/>
                    <a:pt x="233" y="0"/>
                    <a:pt x="206" y="17"/>
                  </a:cubicBezTo>
                  <a:cubicBezTo>
                    <a:pt x="179" y="34"/>
                    <a:pt x="123" y="72"/>
                    <a:pt x="90" y="125"/>
                  </a:cubicBezTo>
                  <a:cubicBezTo>
                    <a:pt x="57" y="178"/>
                    <a:pt x="20" y="244"/>
                    <a:pt x="10" y="333"/>
                  </a:cubicBezTo>
                  <a:cubicBezTo>
                    <a:pt x="0" y="422"/>
                    <a:pt x="11" y="574"/>
                    <a:pt x="30" y="657"/>
                  </a:cubicBezTo>
                  <a:cubicBezTo>
                    <a:pt x="49" y="740"/>
                    <a:pt x="95" y="796"/>
                    <a:pt x="126" y="833"/>
                  </a:cubicBezTo>
                  <a:cubicBezTo>
                    <a:pt x="157" y="870"/>
                    <a:pt x="203" y="870"/>
                    <a:pt x="218" y="877"/>
                  </a:cubicBezTo>
                  <a:cubicBezTo>
                    <a:pt x="233" y="884"/>
                    <a:pt x="218" y="877"/>
                    <a:pt x="218" y="877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Freeform 64"/>
            <p:cNvSpPr>
              <a:spLocks/>
            </p:cNvSpPr>
            <p:nvPr/>
          </p:nvSpPr>
          <p:spPr bwMode="auto">
            <a:xfrm>
              <a:off x="6078490" y="1899152"/>
              <a:ext cx="403225" cy="1403350"/>
            </a:xfrm>
            <a:custGeom>
              <a:avLst/>
              <a:gdLst>
                <a:gd name="T0" fmla="*/ 254 w 254"/>
                <a:gd name="T1" fmla="*/ 21 h 884"/>
                <a:gd name="T2" fmla="*/ 206 w 254"/>
                <a:gd name="T3" fmla="*/ 17 h 884"/>
                <a:gd name="T4" fmla="*/ 90 w 254"/>
                <a:gd name="T5" fmla="*/ 125 h 884"/>
                <a:gd name="T6" fmla="*/ 10 w 254"/>
                <a:gd name="T7" fmla="*/ 333 h 884"/>
                <a:gd name="T8" fmla="*/ 30 w 254"/>
                <a:gd name="T9" fmla="*/ 657 h 884"/>
                <a:gd name="T10" fmla="*/ 126 w 254"/>
                <a:gd name="T11" fmla="*/ 833 h 884"/>
                <a:gd name="T12" fmla="*/ 218 w 254"/>
                <a:gd name="T13" fmla="*/ 877 h 884"/>
                <a:gd name="T14" fmla="*/ 218 w 254"/>
                <a:gd name="T15" fmla="*/ 877 h 8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4" h="884">
                  <a:moveTo>
                    <a:pt x="254" y="21"/>
                  </a:moveTo>
                  <a:cubicBezTo>
                    <a:pt x="247" y="20"/>
                    <a:pt x="233" y="0"/>
                    <a:pt x="206" y="17"/>
                  </a:cubicBezTo>
                  <a:cubicBezTo>
                    <a:pt x="179" y="34"/>
                    <a:pt x="123" y="72"/>
                    <a:pt x="90" y="125"/>
                  </a:cubicBezTo>
                  <a:cubicBezTo>
                    <a:pt x="57" y="178"/>
                    <a:pt x="20" y="244"/>
                    <a:pt x="10" y="333"/>
                  </a:cubicBezTo>
                  <a:cubicBezTo>
                    <a:pt x="0" y="422"/>
                    <a:pt x="11" y="574"/>
                    <a:pt x="30" y="657"/>
                  </a:cubicBezTo>
                  <a:cubicBezTo>
                    <a:pt x="49" y="740"/>
                    <a:pt x="95" y="796"/>
                    <a:pt x="126" y="833"/>
                  </a:cubicBezTo>
                  <a:cubicBezTo>
                    <a:pt x="157" y="870"/>
                    <a:pt x="203" y="870"/>
                    <a:pt x="218" y="877"/>
                  </a:cubicBezTo>
                  <a:cubicBezTo>
                    <a:pt x="233" y="884"/>
                    <a:pt x="218" y="877"/>
                    <a:pt x="218" y="877"/>
                  </a:cubicBezTo>
                </a:path>
              </a:pathLst>
            </a:custGeom>
            <a:noFill/>
            <a:ln w="38100" cap="flat" cmpd="sng">
              <a:solidFill>
                <a:srgbClr val="00CC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69"/>
            <p:cNvSpPr>
              <a:spLocks noChangeShapeType="1"/>
            </p:cNvSpPr>
            <p:nvPr/>
          </p:nvSpPr>
          <p:spPr bwMode="auto">
            <a:xfrm flipV="1">
              <a:off x="7494588" y="2564904"/>
              <a:ext cx="0" cy="105772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Text Box 70"/>
            <p:cNvSpPr txBox="1">
              <a:spLocks noChangeArrowheads="1"/>
            </p:cNvSpPr>
            <p:nvPr/>
          </p:nvSpPr>
          <p:spPr bwMode="auto">
            <a:xfrm>
              <a:off x="6935365" y="2556768"/>
              <a:ext cx="588963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 i="1" dirty="0">
                  <a:solidFill>
                    <a:srgbClr val="00CC00"/>
                  </a:solidFill>
                </a:rPr>
                <a:t>I</a:t>
              </a:r>
              <a:r>
                <a:rPr lang="en-US" altLang="zh-CN" sz="3200" i="1" baseline="-25000" dirty="0">
                  <a:solidFill>
                    <a:srgbClr val="00CC00"/>
                  </a:solidFill>
                </a:rPr>
                <a:t>M</a:t>
              </a:r>
            </a:p>
          </p:txBody>
        </p:sp>
        <p:sp>
          <p:nvSpPr>
            <p:cNvPr id="15380" name="Line 74"/>
            <p:cNvSpPr>
              <a:spLocks noChangeShapeType="1"/>
            </p:cNvSpPr>
            <p:nvPr/>
          </p:nvSpPr>
          <p:spPr bwMode="auto">
            <a:xfrm>
              <a:off x="6084168" y="2610123"/>
              <a:ext cx="1981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Text Box 75"/>
            <p:cNvSpPr txBox="1">
              <a:spLocks noChangeArrowheads="1"/>
            </p:cNvSpPr>
            <p:nvPr/>
          </p:nvSpPr>
          <p:spPr bwMode="auto">
            <a:xfrm>
              <a:off x="6300192" y="1988840"/>
              <a:ext cx="5762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 </a:t>
              </a:r>
              <a:r>
                <a:rPr lang="en-US" altLang="zh-CN" sz="3200" i="1" dirty="0"/>
                <a:t>dl</a:t>
              </a:r>
              <a:endParaRPr lang="en-US" altLang="zh-CN" dirty="0"/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 flipH="1">
              <a:off x="6227763" y="2652350"/>
              <a:ext cx="528052" cy="272594"/>
            </a:xfrm>
            <a:prstGeom prst="straightConnector1">
              <a:avLst/>
            </a:prstGeom>
            <a:noFill/>
            <a:ln w="38100" cap="flat" cmpd="sng" algn="ctr">
              <a:solidFill>
                <a:srgbClr val="FF33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3" name="对象 6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07685104"/>
                    </p:ext>
                  </p:extLst>
                </p:nvPr>
              </p:nvGraphicFramePr>
              <p:xfrm>
                <a:off x="6421077" y="2780928"/>
                <a:ext cx="318368" cy="47755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191" name="Equation" r:id="rId12" imgW="152280" imgH="228600" progId="Equation.DSMT4">
                        <p:embed/>
                      </p:oleObj>
                    </mc:Choice>
                    <mc:Fallback>
                      <p:oleObj name="Equation" r:id="rId12" imgW="1522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21077" y="2780928"/>
                              <a:ext cx="318368" cy="47755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3" name="对象 6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07685104"/>
                    </p:ext>
                  </p:extLst>
                </p:nvPr>
              </p:nvGraphicFramePr>
              <p:xfrm>
                <a:off x="6421077" y="2780928"/>
                <a:ext cx="318368" cy="47755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891" name="Equation" r:id="rId14" imgW="152280" imgH="228600" progId="Equation.DSMT4">
                        <p:embed/>
                      </p:oleObj>
                    </mc:Choice>
                    <mc:Fallback>
                      <p:oleObj name="Equation" r:id="rId14" imgW="152280" imgH="228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21077" y="2780928"/>
                              <a:ext cx="318368" cy="47755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8" name="直接箭头连接符 7"/>
            <p:cNvCxnSpPr/>
            <p:nvPr/>
          </p:nvCxnSpPr>
          <p:spPr bwMode="auto">
            <a:xfrm flipH="1">
              <a:off x="6319786" y="2609354"/>
              <a:ext cx="290564" cy="0"/>
            </a:xfrm>
            <a:prstGeom prst="straightConnector1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直接箭头连接符 9"/>
            <p:cNvCxnSpPr/>
            <p:nvPr/>
          </p:nvCxnSpPr>
          <p:spPr bwMode="auto">
            <a:xfrm flipH="1">
              <a:off x="5225008" y="2604316"/>
              <a:ext cx="643136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5208182" y="2063526"/>
                  <a:ext cx="522900" cy="5059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⇀"/>
                            <m:pos m:val="top"/>
                            <m:vertJc m:val="bot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zh-CN" altLang="en-US" i="1">
                                <a:latin typeface="Cambria Math"/>
                              </a:rPr>
                              <m:t>𝑀</m:t>
                            </m:r>
                          </m:e>
                        </m:groupCh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182" y="2063526"/>
                  <a:ext cx="522900" cy="505908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Line 69"/>
            <p:cNvSpPr>
              <a:spLocks noChangeShapeType="1"/>
            </p:cNvSpPr>
            <p:nvPr/>
          </p:nvSpPr>
          <p:spPr bwMode="auto">
            <a:xfrm flipV="1">
              <a:off x="6849384" y="2613025"/>
              <a:ext cx="0" cy="105772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69"/>
            <p:cNvSpPr>
              <a:spLocks noChangeShapeType="1"/>
            </p:cNvSpPr>
            <p:nvPr/>
          </p:nvSpPr>
          <p:spPr bwMode="auto">
            <a:xfrm flipV="1">
              <a:off x="6103862" y="2530523"/>
              <a:ext cx="0" cy="105772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44196"/>
              </p:ext>
            </p:extLst>
          </p:nvPr>
        </p:nvGraphicFramePr>
        <p:xfrm>
          <a:off x="985838" y="5210175"/>
          <a:ext cx="35655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" name="Equation" r:id="rId17" imgW="787320" imgH="253800" progId="Equation.DSMT4">
                  <p:embed/>
                </p:oleObj>
              </mc:Choice>
              <mc:Fallback>
                <p:oleObj name="Equation" r:id="rId17" imgW="78732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5210175"/>
                        <a:ext cx="3565525" cy="912813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5943600" y="2564904"/>
            <a:ext cx="2149217" cy="684157"/>
          </a:xfrm>
          <a:prstGeom prst="rect">
            <a:avLst/>
          </a:prstGeom>
          <a:solidFill>
            <a:srgbClr val="BFBFBF">
              <a:alpha val="50196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组合 257"/>
          <p:cNvGrpSpPr/>
          <p:nvPr/>
        </p:nvGrpSpPr>
        <p:grpSpPr>
          <a:xfrm>
            <a:off x="163758" y="260648"/>
            <a:ext cx="2968082" cy="6019800"/>
            <a:chOff x="5867400" y="228600"/>
            <a:chExt cx="2968082" cy="6019800"/>
          </a:xfrm>
        </p:grpSpPr>
        <p:sp>
          <p:nvSpPr>
            <p:cNvPr id="259" name="AutoShape 88" descr="5%"/>
            <p:cNvSpPr>
              <a:spLocks noChangeArrowheads="1"/>
            </p:cNvSpPr>
            <p:nvPr/>
          </p:nvSpPr>
          <p:spPr bwMode="auto">
            <a:xfrm>
              <a:off x="5867400" y="3657600"/>
              <a:ext cx="2590800" cy="2590800"/>
            </a:xfrm>
            <a:prstGeom prst="hexagon">
              <a:avLst>
                <a:gd name="adj" fmla="val 25000"/>
                <a:gd name="vf" fmla="val 115470"/>
              </a:avLst>
            </a:prstGeom>
            <a:pattFill prst="pct5">
              <a:fgClr>
                <a:srgbClr val="66CCFF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60" name="Group 83"/>
            <p:cNvGrpSpPr>
              <a:grpSpLocks/>
            </p:cNvGrpSpPr>
            <p:nvPr/>
          </p:nvGrpSpPr>
          <p:grpSpPr bwMode="auto">
            <a:xfrm>
              <a:off x="6172200" y="3895725"/>
              <a:ext cx="2047875" cy="2047875"/>
              <a:chOff x="4080" y="2496"/>
              <a:chExt cx="1632" cy="1632"/>
            </a:xfrm>
          </p:grpSpPr>
          <p:sp>
            <p:nvSpPr>
              <p:cNvPr id="299" name="Freeform 12"/>
              <p:cNvSpPr>
                <a:spLocks/>
              </p:cNvSpPr>
              <p:nvPr/>
            </p:nvSpPr>
            <p:spPr bwMode="auto">
              <a:xfrm>
                <a:off x="4402" y="2584"/>
                <a:ext cx="1020" cy="1466"/>
              </a:xfrm>
              <a:custGeom>
                <a:avLst/>
                <a:gdLst>
                  <a:gd name="T0" fmla="*/ 350 w 1020"/>
                  <a:gd name="T1" fmla="*/ 56 h 1466"/>
                  <a:gd name="T2" fmla="*/ 86 w 1020"/>
                  <a:gd name="T3" fmla="*/ 344 h 1466"/>
                  <a:gd name="T4" fmla="*/ 26 w 1020"/>
                  <a:gd name="T5" fmla="*/ 812 h 1466"/>
                  <a:gd name="T6" fmla="*/ 242 w 1020"/>
                  <a:gd name="T7" fmla="*/ 1376 h 1466"/>
                  <a:gd name="T8" fmla="*/ 878 w 1020"/>
                  <a:gd name="T9" fmla="*/ 1352 h 1466"/>
                  <a:gd name="T10" fmla="*/ 1010 w 1020"/>
                  <a:gd name="T11" fmla="*/ 944 h 1466"/>
                  <a:gd name="T12" fmla="*/ 938 w 1020"/>
                  <a:gd name="T13" fmla="*/ 356 h 1466"/>
                  <a:gd name="T14" fmla="*/ 698 w 1020"/>
                  <a:gd name="T15" fmla="*/ 68 h 1466"/>
                  <a:gd name="T16" fmla="*/ 350 w 1020"/>
                  <a:gd name="T17" fmla="*/ 56 h 146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20" h="1466">
                    <a:moveTo>
                      <a:pt x="350" y="56"/>
                    </a:moveTo>
                    <a:cubicBezTo>
                      <a:pt x="248" y="102"/>
                      <a:pt x="140" y="218"/>
                      <a:pt x="86" y="344"/>
                    </a:cubicBezTo>
                    <a:cubicBezTo>
                      <a:pt x="32" y="470"/>
                      <a:pt x="0" y="640"/>
                      <a:pt x="26" y="812"/>
                    </a:cubicBezTo>
                    <a:cubicBezTo>
                      <a:pt x="52" y="984"/>
                      <a:pt x="100" y="1286"/>
                      <a:pt x="242" y="1376"/>
                    </a:cubicBezTo>
                    <a:cubicBezTo>
                      <a:pt x="384" y="1466"/>
                      <a:pt x="750" y="1424"/>
                      <a:pt x="878" y="1352"/>
                    </a:cubicBezTo>
                    <a:cubicBezTo>
                      <a:pt x="1006" y="1280"/>
                      <a:pt x="1000" y="1110"/>
                      <a:pt x="1010" y="944"/>
                    </a:cubicBezTo>
                    <a:cubicBezTo>
                      <a:pt x="1020" y="778"/>
                      <a:pt x="990" y="502"/>
                      <a:pt x="938" y="356"/>
                    </a:cubicBezTo>
                    <a:cubicBezTo>
                      <a:pt x="886" y="210"/>
                      <a:pt x="796" y="118"/>
                      <a:pt x="698" y="68"/>
                    </a:cubicBezTo>
                    <a:cubicBezTo>
                      <a:pt x="600" y="18"/>
                      <a:pt x="441" y="0"/>
                      <a:pt x="350" y="5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00" name="Group 16"/>
              <p:cNvGrpSpPr>
                <a:grpSpLocks/>
              </p:cNvGrpSpPr>
              <p:nvPr/>
            </p:nvGrpSpPr>
            <p:grpSpPr bwMode="auto">
              <a:xfrm>
                <a:off x="4560" y="2784"/>
                <a:ext cx="480" cy="192"/>
                <a:chOff x="2592" y="2590"/>
                <a:chExt cx="582" cy="290"/>
              </a:xfrm>
            </p:grpSpPr>
            <p:sp>
              <p:nvSpPr>
                <p:cNvPr id="333" name="Freeform 14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4" name="Freeform 15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1" name="Group 17"/>
              <p:cNvGrpSpPr>
                <a:grpSpLocks/>
              </p:cNvGrpSpPr>
              <p:nvPr/>
            </p:nvGrpSpPr>
            <p:grpSpPr bwMode="auto">
              <a:xfrm rot="-920074">
                <a:off x="5040" y="2880"/>
                <a:ext cx="480" cy="192"/>
                <a:chOff x="2592" y="2590"/>
                <a:chExt cx="582" cy="290"/>
              </a:xfrm>
            </p:grpSpPr>
            <p:sp>
              <p:nvSpPr>
                <p:cNvPr id="331" name="Freeform 18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2" name="Freeform 19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2" name="Group 23"/>
              <p:cNvGrpSpPr>
                <a:grpSpLocks/>
              </p:cNvGrpSpPr>
              <p:nvPr/>
            </p:nvGrpSpPr>
            <p:grpSpPr bwMode="auto">
              <a:xfrm rot="2177216">
                <a:off x="4128" y="2832"/>
                <a:ext cx="480" cy="192"/>
                <a:chOff x="2592" y="2590"/>
                <a:chExt cx="582" cy="290"/>
              </a:xfrm>
            </p:grpSpPr>
            <p:sp>
              <p:nvSpPr>
                <p:cNvPr id="329" name="Freeform 24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0" name="Freeform 25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3" name="Group 26"/>
              <p:cNvGrpSpPr>
                <a:grpSpLocks/>
              </p:cNvGrpSpPr>
              <p:nvPr/>
            </p:nvGrpSpPr>
            <p:grpSpPr bwMode="auto">
              <a:xfrm rot="-54992">
                <a:off x="4080" y="3360"/>
                <a:ext cx="480" cy="192"/>
                <a:chOff x="2592" y="2590"/>
                <a:chExt cx="582" cy="290"/>
              </a:xfrm>
            </p:grpSpPr>
            <p:sp>
              <p:nvSpPr>
                <p:cNvPr id="327" name="Freeform 27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" name="Freeform 28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4" name="Group 29"/>
              <p:cNvGrpSpPr>
                <a:grpSpLocks/>
              </p:cNvGrpSpPr>
              <p:nvPr/>
            </p:nvGrpSpPr>
            <p:grpSpPr bwMode="auto">
              <a:xfrm rot="-613879">
                <a:off x="4368" y="3792"/>
                <a:ext cx="480" cy="192"/>
                <a:chOff x="2592" y="2590"/>
                <a:chExt cx="582" cy="290"/>
              </a:xfrm>
            </p:grpSpPr>
            <p:sp>
              <p:nvSpPr>
                <p:cNvPr id="325" name="Freeform 30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6" name="Freeform 31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5" name="Group 32"/>
              <p:cNvGrpSpPr>
                <a:grpSpLocks/>
              </p:cNvGrpSpPr>
              <p:nvPr/>
            </p:nvGrpSpPr>
            <p:grpSpPr bwMode="auto">
              <a:xfrm rot="-929310">
                <a:off x="4752" y="2496"/>
                <a:ext cx="480" cy="192"/>
                <a:chOff x="2592" y="2590"/>
                <a:chExt cx="582" cy="290"/>
              </a:xfrm>
            </p:grpSpPr>
            <p:sp>
              <p:nvSpPr>
                <p:cNvPr id="323" name="Freeform 33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4" name="Freeform 34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6" name="Group 35"/>
              <p:cNvGrpSpPr>
                <a:grpSpLocks/>
              </p:cNvGrpSpPr>
              <p:nvPr/>
            </p:nvGrpSpPr>
            <p:grpSpPr bwMode="auto">
              <a:xfrm>
                <a:off x="4512" y="3120"/>
                <a:ext cx="480" cy="192"/>
                <a:chOff x="2592" y="2590"/>
                <a:chExt cx="582" cy="290"/>
              </a:xfrm>
            </p:grpSpPr>
            <p:sp>
              <p:nvSpPr>
                <p:cNvPr id="321" name="Freeform 36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2" name="Freeform 37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" name="Group 38"/>
              <p:cNvGrpSpPr>
                <a:grpSpLocks/>
              </p:cNvGrpSpPr>
              <p:nvPr/>
            </p:nvGrpSpPr>
            <p:grpSpPr bwMode="auto">
              <a:xfrm rot="-100815">
                <a:off x="5232" y="3600"/>
                <a:ext cx="480" cy="192"/>
                <a:chOff x="2592" y="2590"/>
                <a:chExt cx="582" cy="290"/>
              </a:xfrm>
            </p:grpSpPr>
            <p:sp>
              <p:nvSpPr>
                <p:cNvPr id="319" name="Freeform 39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0" name="Freeform 40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" name="Group 41"/>
              <p:cNvGrpSpPr>
                <a:grpSpLocks/>
              </p:cNvGrpSpPr>
              <p:nvPr/>
            </p:nvGrpSpPr>
            <p:grpSpPr bwMode="auto">
              <a:xfrm>
                <a:off x="4512" y="3456"/>
                <a:ext cx="480" cy="192"/>
                <a:chOff x="2592" y="2590"/>
                <a:chExt cx="582" cy="290"/>
              </a:xfrm>
            </p:grpSpPr>
            <p:sp>
              <p:nvSpPr>
                <p:cNvPr id="317" name="Freeform 42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8" name="Freeform 43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9" name="Group 44"/>
              <p:cNvGrpSpPr>
                <a:grpSpLocks/>
              </p:cNvGrpSpPr>
              <p:nvPr/>
            </p:nvGrpSpPr>
            <p:grpSpPr bwMode="auto">
              <a:xfrm rot="9665757">
                <a:off x="4752" y="3936"/>
                <a:ext cx="480" cy="192"/>
                <a:chOff x="2592" y="2590"/>
                <a:chExt cx="582" cy="290"/>
              </a:xfrm>
            </p:grpSpPr>
            <p:sp>
              <p:nvSpPr>
                <p:cNvPr id="315" name="Freeform 45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6" name="Freeform 46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" name="Group 47"/>
              <p:cNvGrpSpPr>
                <a:grpSpLocks/>
              </p:cNvGrpSpPr>
              <p:nvPr/>
            </p:nvGrpSpPr>
            <p:grpSpPr bwMode="auto">
              <a:xfrm>
                <a:off x="4896" y="3264"/>
                <a:ext cx="480" cy="192"/>
                <a:chOff x="2592" y="2590"/>
                <a:chExt cx="582" cy="290"/>
              </a:xfrm>
            </p:grpSpPr>
            <p:sp>
              <p:nvSpPr>
                <p:cNvPr id="313" name="Freeform 48"/>
                <p:cNvSpPr>
                  <a:spLocks/>
                </p:cNvSpPr>
                <p:nvPr/>
              </p:nvSpPr>
              <p:spPr bwMode="auto">
                <a:xfrm>
                  <a:off x="2598" y="2590"/>
                  <a:ext cx="576" cy="173"/>
                </a:xfrm>
                <a:custGeom>
                  <a:avLst/>
                  <a:gdLst>
                    <a:gd name="T0" fmla="*/ 0 w 576"/>
                    <a:gd name="T1" fmla="*/ 143 h 173"/>
                    <a:gd name="T2" fmla="*/ 60 w 576"/>
                    <a:gd name="T3" fmla="*/ 56 h 173"/>
                    <a:gd name="T4" fmla="*/ 192 w 576"/>
                    <a:gd name="T5" fmla="*/ 14 h 173"/>
                    <a:gd name="T6" fmla="*/ 360 w 576"/>
                    <a:gd name="T7" fmla="*/ 8 h 173"/>
                    <a:gd name="T8" fmla="*/ 525 w 576"/>
                    <a:gd name="T9" fmla="*/ 65 h 173"/>
                    <a:gd name="T10" fmla="*/ 576 w 576"/>
                    <a:gd name="T11" fmla="*/ 173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4" name="Freeform 49"/>
                <p:cNvSpPr>
                  <a:spLocks/>
                </p:cNvSpPr>
                <p:nvPr/>
              </p:nvSpPr>
              <p:spPr bwMode="auto">
                <a:xfrm>
                  <a:off x="2592" y="2742"/>
                  <a:ext cx="576" cy="138"/>
                </a:xfrm>
                <a:custGeom>
                  <a:avLst/>
                  <a:gdLst>
                    <a:gd name="T0" fmla="*/ 0 w 576"/>
                    <a:gd name="T1" fmla="*/ 0 h 138"/>
                    <a:gd name="T2" fmla="*/ 60 w 576"/>
                    <a:gd name="T3" fmla="*/ 84 h 138"/>
                    <a:gd name="T4" fmla="*/ 192 w 576"/>
                    <a:gd name="T5" fmla="*/ 126 h 138"/>
                    <a:gd name="T6" fmla="*/ 360 w 576"/>
                    <a:gd name="T7" fmla="*/ 132 h 138"/>
                    <a:gd name="T8" fmla="*/ 528 w 576"/>
                    <a:gd name="T9" fmla="*/ 90 h 138"/>
                    <a:gd name="T10" fmla="*/ 576 w 576"/>
                    <a:gd name="T11" fmla="*/ 12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1" name="Text Box 50"/>
              <p:cNvSpPr txBox="1">
                <a:spLocks noChangeArrowheads="1"/>
              </p:cNvSpPr>
              <p:nvPr/>
            </p:nvSpPr>
            <p:spPr bwMode="auto">
              <a:xfrm>
                <a:off x="5222" y="2544"/>
                <a:ext cx="345" cy="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i="1" dirty="0"/>
                  <a:t>l</a:t>
                </a:r>
              </a:p>
            </p:txBody>
          </p:sp>
          <p:sp>
            <p:nvSpPr>
              <p:cNvPr id="312" name="Freeform 82"/>
              <p:cNvSpPr>
                <a:spLocks/>
              </p:cNvSpPr>
              <p:nvPr/>
            </p:nvSpPr>
            <p:spPr bwMode="auto">
              <a:xfrm flipH="1" flipV="1">
                <a:off x="4389" y="3157"/>
                <a:ext cx="36" cy="206"/>
              </a:xfrm>
              <a:custGeom>
                <a:avLst/>
                <a:gdLst>
                  <a:gd name="T0" fmla="*/ 0 w 1"/>
                  <a:gd name="T1" fmla="*/ 0 h 104"/>
                  <a:gd name="T2" fmla="*/ 0 w 1"/>
                  <a:gd name="T3" fmla="*/ 104 h 10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04">
                    <a:moveTo>
                      <a:pt x="0" y="0"/>
                    </a:moveTo>
                    <a:lnTo>
                      <a:pt x="0" y="104"/>
                    </a:ln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1" name="Group 104"/>
            <p:cNvGrpSpPr>
              <a:grpSpLocks/>
            </p:cNvGrpSpPr>
            <p:nvPr/>
          </p:nvGrpSpPr>
          <p:grpSpPr bwMode="auto">
            <a:xfrm>
              <a:off x="6324600" y="228600"/>
              <a:ext cx="2132013" cy="2592388"/>
              <a:chOff x="3456" y="671"/>
              <a:chExt cx="1343" cy="1633"/>
            </a:xfrm>
          </p:grpSpPr>
          <p:grpSp>
            <p:nvGrpSpPr>
              <p:cNvPr id="271" name="Group 96"/>
              <p:cNvGrpSpPr>
                <a:grpSpLocks/>
              </p:cNvGrpSpPr>
              <p:nvPr/>
            </p:nvGrpSpPr>
            <p:grpSpPr bwMode="auto">
              <a:xfrm>
                <a:off x="3888" y="1402"/>
                <a:ext cx="483" cy="192"/>
                <a:chOff x="4099" y="1402"/>
                <a:chExt cx="483" cy="192"/>
              </a:xfrm>
            </p:grpSpPr>
            <p:sp>
              <p:nvSpPr>
                <p:cNvPr id="297" name="Freeform 60"/>
                <p:cNvSpPr>
                  <a:spLocks/>
                </p:cNvSpPr>
                <p:nvPr/>
              </p:nvSpPr>
              <p:spPr bwMode="auto">
                <a:xfrm rot="115687">
                  <a:off x="4107" y="1402"/>
                  <a:ext cx="475" cy="115"/>
                </a:xfrm>
                <a:custGeom>
                  <a:avLst/>
                  <a:gdLst>
                    <a:gd name="T0" fmla="*/ 0 w 576"/>
                    <a:gd name="T1" fmla="*/ 95 h 173"/>
                    <a:gd name="T2" fmla="*/ 49 w 576"/>
                    <a:gd name="T3" fmla="*/ 37 h 173"/>
                    <a:gd name="T4" fmla="*/ 158 w 576"/>
                    <a:gd name="T5" fmla="*/ 9 h 173"/>
                    <a:gd name="T6" fmla="*/ 297 w 576"/>
                    <a:gd name="T7" fmla="*/ 5 h 173"/>
                    <a:gd name="T8" fmla="*/ 433 w 576"/>
                    <a:gd name="T9" fmla="*/ 43 h 173"/>
                    <a:gd name="T10" fmla="*/ 475 w 576"/>
                    <a:gd name="T11" fmla="*/ 115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8" name="Freeform 61"/>
                <p:cNvSpPr>
                  <a:spLocks/>
                </p:cNvSpPr>
                <p:nvPr/>
              </p:nvSpPr>
              <p:spPr bwMode="auto">
                <a:xfrm rot="115687">
                  <a:off x="4099" y="1503"/>
                  <a:ext cx="475" cy="91"/>
                </a:xfrm>
                <a:custGeom>
                  <a:avLst/>
                  <a:gdLst>
                    <a:gd name="T0" fmla="*/ 0 w 576"/>
                    <a:gd name="T1" fmla="*/ 0 h 138"/>
                    <a:gd name="T2" fmla="*/ 49 w 576"/>
                    <a:gd name="T3" fmla="*/ 55 h 138"/>
                    <a:gd name="T4" fmla="*/ 158 w 576"/>
                    <a:gd name="T5" fmla="*/ 83 h 138"/>
                    <a:gd name="T6" fmla="*/ 297 w 576"/>
                    <a:gd name="T7" fmla="*/ 87 h 138"/>
                    <a:gd name="T8" fmla="*/ 435 w 576"/>
                    <a:gd name="T9" fmla="*/ 59 h 138"/>
                    <a:gd name="T10" fmla="*/ 475 w 576"/>
                    <a:gd name="T11" fmla="*/ 8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72" name="Object 72"/>
              <p:cNvGraphicFramePr>
                <a:graphicFrameLocks noChangeAspect="1"/>
              </p:cNvGraphicFramePr>
              <p:nvPr/>
            </p:nvGraphicFramePr>
            <p:xfrm>
              <a:off x="4176" y="1056"/>
              <a:ext cx="255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52" name="公式" r:id="rId3" imgW="196764" imgH="184140" progId="Equation.3">
                      <p:embed/>
                    </p:oleObj>
                  </mc:Choice>
                  <mc:Fallback>
                    <p:oleObj name="公式" r:id="rId3" imgW="196764" imgH="1841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056"/>
                            <a:ext cx="255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3" name="Text Box 78"/>
              <p:cNvSpPr txBox="1">
                <a:spLocks noChangeArrowheads="1"/>
              </p:cNvSpPr>
              <p:nvPr/>
            </p:nvSpPr>
            <p:spPr bwMode="auto">
              <a:xfrm>
                <a:off x="4368" y="1296"/>
                <a:ext cx="2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i="1" dirty="0" err="1">
                    <a:solidFill>
                      <a:srgbClr val="0066FF"/>
                    </a:solidFill>
                  </a:rPr>
                  <a:t>I</a:t>
                </a:r>
                <a:r>
                  <a:rPr lang="en-US" altLang="zh-CN" i="1" baseline="-25000" dirty="0" err="1">
                    <a:solidFill>
                      <a:srgbClr val="0066FF"/>
                    </a:solidFill>
                  </a:rPr>
                  <a:t>m</a:t>
                </a:r>
                <a:endParaRPr lang="en-US" altLang="zh-CN" i="1" dirty="0">
                  <a:solidFill>
                    <a:srgbClr val="0066FF"/>
                  </a:solidFill>
                </a:endParaRPr>
              </a:p>
            </p:txBody>
          </p:sp>
          <p:sp>
            <p:nvSpPr>
              <p:cNvPr id="274" name="Freeform 89"/>
              <p:cNvSpPr>
                <a:spLocks/>
              </p:cNvSpPr>
              <p:nvPr/>
            </p:nvSpPr>
            <p:spPr bwMode="auto">
              <a:xfrm>
                <a:off x="4131" y="1248"/>
                <a:ext cx="14" cy="276"/>
              </a:xfrm>
              <a:custGeom>
                <a:avLst/>
                <a:gdLst>
                  <a:gd name="T0" fmla="*/ 0 w 14"/>
                  <a:gd name="T1" fmla="*/ 276 h 276"/>
                  <a:gd name="T2" fmla="*/ 14 w 14"/>
                  <a:gd name="T3" fmla="*/ 0 h 27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4" h="276">
                    <a:moveTo>
                      <a:pt x="0" y="276"/>
                    </a:moveTo>
                    <a:lnTo>
                      <a:pt x="14" y="0"/>
                    </a:lnTo>
                  </a:path>
                </a:pathLst>
              </a:custGeom>
              <a:noFill/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5" name="Oval 51"/>
              <p:cNvSpPr>
                <a:spLocks noChangeArrowheads="1"/>
              </p:cNvSpPr>
              <p:nvPr/>
            </p:nvSpPr>
            <p:spPr bwMode="auto">
              <a:xfrm>
                <a:off x="3741" y="1216"/>
                <a:ext cx="528" cy="14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6" name="Oval 52"/>
              <p:cNvSpPr>
                <a:spLocks noChangeArrowheads="1"/>
              </p:cNvSpPr>
              <p:nvPr/>
            </p:nvSpPr>
            <p:spPr bwMode="auto">
              <a:xfrm>
                <a:off x="4128" y="2016"/>
                <a:ext cx="528" cy="14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7" name="Freeform 53"/>
              <p:cNvSpPr>
                <a:spLocks/>
              </p:cNvSpPr>
              <p:nvPr/>
            </p:nvSpPr>
            <p:spPr bwMode="auto">
              <a:xfrm>
                <a:off x="3748" y="1316"/>
                <a:ext cx="380" cy="787"/>
              </a:xfrm>
              <a:custGeom>
                <a:avLst/>
                <a:gdLst>
                  <a:gd name="T0" fmla="*/ 0 w 380"/>
                  <a:gd name="T1" fmla="*/ 0 h 787"/>
                  <a:gd name="T2" fmla="*/ 380 w 380"/>
                  <a:gd name="T3" fmla="*/ 787 h 78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80" h="787">
                    <a:moveTo>
                      <a:pt x="0" y="0"/>
                    </a:moveTo>
                    <a:lnTo>
                      <a:pt x="380" y="787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" name="Freeform 54"/>
              <p:cNvSpPr>
                <a:spLocks/>
              </p:cNvSpPr>
              <p:nvPr/>
            </p:nvSpPr>
            <p:spPr bwMode="auto">
              <a:xfrm>
                <a:off x="4276" y="1288"/>
                <a:ext cx="377" cy="791"/>
              </a:xfrm>
              <a:custGeom>
                <a:avLst/>
                <a:gdLst>
                  <a:gd name="T0" fmla="*/ 0 w 377"/>
                  <a:gd name="T1" fmla="*/ 0 h 791"/>
                  <a:gd name="T2" fmla="*/ 377 w 377"/>
                  <a:gd name="T3" fmla="*/ 791 h 79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7" h="791">
                    <a:moveTo>
                      <a:pt x="0" y="0"/>
                    </a:moveTo>
                    <a:lnTo>
                      <a:pt x="377" y="79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" name="Freeform 56"/>
              <p:cNvSpPr>
                <a:spLocks/>
              </p:cNvSpPr>
              <p:nvPr/>
            </p:nvSpPr>
            <p:spPr bwMode="auto">
              <a:xfrm>
                <a:off x="3837" y="976"/>
                <a:ext cx="168" cy="312"/>
              </a:xfrm>
              <a:custGeom>
                <a:avLst/>
                <a:gdLst>
                  <a:gd name="T0" fmla="*/ 0 w 168"/>
                  <a:gd name="T1" fmla="*/ 0 h 312"/>
                  <a:gd name="T2" fmla="*/ 168 w 168"/>
                  <a:gd name="T3" fmla="*/ 312 h 31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8" h="312">
                    <a:moveTo>
                      <a:pt x="0" y="0"/>
                    </a:moveTo>
                    <a:lnTo>
                      <a:pt x="168" y="312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0" name="Freeform 57"/>
              <p:cNvSpPr>
                <a:spLocks/>
              </p:cNvSpPr>
              <p:nvPr/>
            </p:nvSpPr>
            <p:spPr bwMode="auto">
              <a:xfrm>
                <a:off x="4029" y="1360"/>
                <a:ext cx="375" cy="734"/>
              </a:xfrm>
              <a:custGeom>
                <a:avLst/>
                <a:gdLst>
                  <a:gd name="T0" fmla="*/ 0 w 375"/>
                  <a:gd name="T1" fmla="*/ 0 h 734"/>
                  <a:gd name="T2" fmla="*/ 375 w 375"/>
                  <a:gd name="T3" fmla="*/ 734 h 73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75" h="734">
                    <a:moveTo>
                      <a:pt x="0" y="0"/>
                    </a:moveTo>
                    <a:lnTo>
                      <a:pt x="375" y="734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" name="Freeform 58"/>
              <p:cNvSpPr>
                <a:spLocks/>
              </p:cNvSpPr>
              <p:nvPr/>
            </p:nvSpPr>
            <p:spPr bwMode="auto">
              <a:xfrm>
                <a:off x="4413" y="2112"/>
                <a:ext cx="93" cy="171"/>
              </a:xfrm>
              <a:custGeom>
                <a:avLst/>
                <a:gdLst>
                  <a:gd name="T0" fmla="*/ 93 w 93"/>
                  <a:gd name="T1" fmla="*/ 171 h 171"/>
                  <a:gd name="T2" fmla="*/ 0 w 93"/>
                  <a:gd name="T3" fmla="*/ 0 h 17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3" h="171">
                    <a:moveTo>
                      <a:pt x="93" y="171"/>
                    </a:move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82" name="Group 97"/>
              <p:cNvGrpSpPr>
                <a:grpSpLocks/>
              </p:cNvGrpSpPr>
              <p:nvPr/>
            </p:nvGrpSpPr>
            <p:grpSpPr bwMode="auto">
              <a:xfrm>
                <a:off x="4081" y="1825"/>
                <a:ext cx="479" cy="191"/>
                <a:chOff x="3912" y="1802"/>
                <a:chExt cx="479" cy="191"/>
              </a:xfrm>
            </p:grpSpPr>
            <p:sp>
              <p:nvSpPr>
                <p:cNvPr id="295" name="Freeform 66"/>
                <p:cNvSpPr>
                  <a:spLocks/>
                </p:cNvSpPr>
                <p:nvPr/>
              </p:nvSpPr>
              <p:spPr bwMode="auto">
                <a:xfrm rot="-74710">
                  <a:off x="3916" y="1802"/>
                  <a:ext cx="475" cy="115"/>
                </a:xfrm>
                <a:custGeom>
                  <a:avLst/>
                  <a:gdLst>
                    <a:gd name="T0" fmla="*/ 0 w 576"/>
                    <a:gd name="T1" fmla="*/ 95 h 173"/>
                    <a:gd name="T2" fmla="*/ 49 w 576"/>
                    <a:gd name="T3" fmla="*/ 37 h 173"/>
                    <a:gd name="T4" fmla="*/ 158 w 576"/>
                    <a:gd name="T5" fmla="*/ 9 h 173"/>
                    <a:gd name="T6" fmla="*/ 297 w 576"/>
                    <a:gd name="T7" fmla="*/ 5 h 173"/>
                    <a:gd name="T8" fmla="*/ 433 w 576"/>
                    <a:gd name="T9" fmla="*/ 43 h 173"/>
                    <a:gd name="T10" fmla="*/ 475 w 576"/>
                    <a:gd name="T11" fmla="*/ 115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6" name="Freeform 67"/>
                <p:cNvSpPr>
                  <a:spLocks/>
                </p:cNvSpPr>
                <p:nvPr/>
              </p:nvSpPr>
              <p:spPr bwMode="auto">
                <a:xfrm rot="-74710">
                  <a:off x="3912" y="1902"/>
                  <a:ext cx="475" cy="91"/>
                </a:xfrm>
                <a:custGeom>
                  <a:avLst/>
                  <a:gdLst>
                    <a:gd name="T0" fmla="*/ 0 w 576"/>
                    <a:gd name="T1" fmla="*/ 0 h 138"/>
                    <a:gd name="T2" fmla="*/ 49 w 576"/>
                    <a:gd name="T3" fmla="*/ 55 h 138"/>
                    <a:gd name="T4" fmla="*/ 158 w 576"/>
                    <a:gd name="T5" fmla="*/ 83 h 138"/>
                    <a:gd name="T6" fmla="*/ 297 w 576"/>
                    <a:gd name="T7" fmla="*/ 87 h 138"/>
                    <a:gd name="T8" fmla="*/ 435 w 576"/>
                    <a:gd name="T9" fmla="*/ 59 h 138"/>
                    <a:gd name="T10" fmla="*/ 475 w 576"/>
                    <a:gd name="T11" fmla="*/ 8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3" name="Freeform 68"/>
              <p:cNvSpPr>
                <a:spLocks/>
              </p:cNvSpPr>
              <p:nvPr/>
            </p:nvSpPr>
            <p:spPr bwMode="auto">
              <a:xfrm>
                <a:off x="3726" y="756"/>
                <a:ext cx="255" cy="508"/>
              </a:xfrm>
              <a:custGeom>
                <a:avLst/>
                <a:gdLst>
                  <a:gd name="T0" fmla="*/ 255 w 255"/>
                  <a:gd name="T1" fmla="*/ 508 h 508"/>
                  <a:gd name="T2" fmla="*/ 0 w 255"/>
                  <a:gd name="T3" fmla="*/ 0 h 50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55" h="508">
                    <a:moveTo>
                      <a:pt x="255" y="508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33CC33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4" name="Freeform 69"/>
              <p:cNvSpPr>
                <a:spLocks/>
              </p:cNvSpPr>
              <p:nvPr/>
            </p:nvSpPr>
            <p:spPr bwMode="auto">
              <a:xfrm>
                <a:off x="3978" y="756"/>
                <a:ext cx="3" cy="508"/>
              </a:xfrm>
              <a:custGeom>
                <a:avLst/>
                <a:gdLst>
                  <a:gd name="T0" fmla="*/ 3 w 3"/>
                  <a:gd name="T1" fmla="*/ 508 h 508"/>
                  <a:gd name="T2" fmla="*/ 0 w 3"/>
                  <a:gd name="T3" fmla="*/ 0 h 50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" h="508">
                    <a:moveTo>
                      <a:pt x="3" y="50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5" name="Text Box 70"/>
              <p:cNvSpPr txBox="1">
                <a:spLocks noChangeArrowheads="1"/>
              </p:cNvSpPr>
              <p:nvPr/>
            </p:nvSpPr>
            <p:spPr bwMode="auto">
              <a:xfrm>
                <a:off x="4608" y="2016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i="1"/>
                  <a:t>s</a:t>
                </a:r>
              </a:p>
            </p:txBody>
          </p:sp>
          <p:graphicFrame>
            <p:nvGraphicFramePr>
              <p:cNvPr id="286" name="Object 71"/>
              <p:cNvGraphicFramePr>
                <a:graphicFrameLocks noChangeAspect="1"/>
              </p:cNvGraphicFramePr>
              <p:nvPr/>
            </p:nvGraphicFramePr>
            <p:xfrm>
              <a:off x="3744" y="1872"/>
              <a:ext cx="24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53" name="公式" r:id="rId5" imgW="190417" imgH="203112" progId="Equation.3">
                      <p:embed/>
                    </p:oleObj>
                  </mc:Choice>
                  <mc:Fallback>
                    <p:oleObj name="公式" r:id="rId5" imgW="190417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1872"/>
                            <a:ext cx="241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" name="Text Box 73"/>
              <p:cNvSpPr txBox="1">
                <a:spLocks noChangeArrowheads="1"/>
              </p:cNvSpPr>
              <p:nvPr/>
            </p:nvSpPr>
            <p:spPr bwMode="auto">
              <a:xfrm>
                <a:off x="3799" y="822"/>
                <a:ext cx="31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i="1" dirty="0"/>
                  <a:t>θ</a:t>
                </a:r>
              </a:p>
            </p:txBody>
          </p:sp>
          <p:sp>
            <p:nvSpPr>
              <p:cNvPr id="288" name="Freeform 90"/>
              <p:cNvSpPr>
                <a:spLocks/>
              </p:cNvSpPr>
              <p:nvPr/>
            </p:nvSpPr>
            <p:spPr bwMode="auto">
              <a:xfrm>
                <a:off x="4308" y="1620"/>
                <a:ext cx="12" cy="272"/>
              </a:xfrm>
              <a:custGeom>
                <a:avLst/>
                <a:gdLst>
                  <a:gd name="T0" fmla="*/ 12 w 12"/>
                  <a:gd name="T1" fmla="*/ 272 h 272"/>
                  <a:gd name="T2" fmla="*/ 0 w 12"/>
                  <a:gd name="T3" fmla="*/ 0 h 2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" h="272">
                    <a:moveTo>
                      <a:pt x="12" y="272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9" name="Object 91"/>
              <p:cNvGraphicFramePr>
                <a:graphicFrameLocks noChangeAspect="1"/>
              </p:cNvGraphicFramePr>
              <p:nvPr/>
            </p:nvGraphicFramePr>
            <p:xfrm>
              <a:off x="4032" y="671"/>
              <a:ext cx="207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54" name="公式" r:id="rId7" imgW="164957" imgH="190335" progId="Equation.3">
                      <p:embed/>
                    </p:oleObj>
                  </mc:Choice>
                  <mc:Fallback>
                    <p:oleObj name="公式" r:id="rId7" imgW="164957" imgH="1903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671"/>
                            <a:ext cx="207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90" name="Group 98"/>
              <p:cNvGrpSpPr>
                <a:grpSpLocks/>
              </p:cNvGrpSpPr>
              <p:nvPr/>
            </p:nvGrpSpPr>
            <p:grpSpPr bwMode="auto">
              <a:xfrm>
                <a:off x="3792" y="1632"/>
                <a:ext cx="483" cy="192"/>
                <a:chOff x="4099" y="1402"/>
                <a:chExt cx="483" cy="192"/>
              </a:xfrm>
            </p:grpSpPr>
            <p:sp>
              <p:nvSpPr>
                <p:cNvPr id="293" name="Freeform 99"/>
                <p:cNvSpPr>
                  <a:spLocks/>
                </p:cNvSpPr>
                <p:nvPr/>
              </p:nvSpPr>
              <p:spPr bwMode="auto">
                <a:xfrm rot="115687">
                  <a:off x="4107" y="1402"/>
                  <a:ext cx="475" cy="115"/>
                </a:xfrm>
                <a:custGeom>
                  <a:avLst/>
                  <a:gdLst>
                    <a:gd name="T0" fmla="*/ 0 w 576"/>
                    <a:gd name="T1" fmla="*/ 95 h 173"/>
                    <a:gd name="T2" fmla="*/ 49 w 576"/>
                    <a:gd name="T3" fmla="*/ 37 h 173"/>
                    <a:gd name="T4" fmla="*/ 158 w 576"/>
                    <a:gd name="T5" fmla="*/ 9 h 173"/>
                    <a:gd name="T6" fmla="*/ 297 w 576"/>
                    <a:gd name="T7" fmla="*/ 5 h 173"/>
                    <a:gd name="T8" fmla="*/ 433 w 576"/>
                    <a:gd name="T9" fmla="*/ 43 h 173"/>
                    <a:gd name="T10" fmla="*/ 475 w 576"/>
                    <a:gd name="T11" fmla="*/ 115 h 1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73">
                      <a:moveTo>
                        <a:pt x="0" y="143"/>
                      </a:moveTo>
                      <a:cubicBezTo>
                        <a:pt x="10" y="129"/>
                        <a:pt x="28" y="77"/>
                        <a:pt x="60" y="56"/>
                      </a:cubicBezTo>
                      <a:cubicBezTo>
                        <a:pt x="92" y="35"/>
                        <a:pt x="142" y="22"/>
                        <a:pt x="192" y="14"/>
                      </a:cubicBezTo>
                      <a:cubicBezTo>
                        <a:pt x="242" y="6"/>
                        <a:pt x="305" y="0"/>
                        <a:pt x="360" y="8"/>
                      </a:cubicBezTo>
                      <a:cubicBezTo>
                        <a:pt x="415" y="16"/>
                        <a:pt x="489" y="38"/>
                        <a:pt x="525" y="65"/>
                      </a:cubicBezTo>
                      <a:cubicBezTo>
                        <a:pt x="561" y="92"/>
                        <a:pt x="566" y="151"/>
                        <a:pt x="576" y="173"/>
                      </a:cubicBezTo>
                    </a:path>
                  </a:pathLst>
                </a:custGeom>
                <a:noFill/>
                <a:ln w="38100" cap="rnd" cmpd="sng">
                  <a:solidFill>
                    <a:srgbClr val="0066FF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4" name="Freeform 100"/>
                <p:cNvSpPr>
                  <a:spLocks/>
                </p:cNvSpPr>
                <p:nvPr/>
              </p:nvSpPr>
              <p:spPr bwMode="auto">
                <a:xfrm rot="115687">
                  <a:off x="4099" y="1503"/>
                  <a:ext cx="475" cy="91"/>
                </a:xfrm>
                <a:custGeom>
                  <a:avLst/>
                  <a:gdLst>
                    <a:gd name="T0" fmla="*/ 0 w 576"/>
                    <a:gd name="T1" fmla="*/ 0 h 138"/>
                    <a:gd name="T2" fmla="*/ 49 w 576"/>
                    <a:gd name="T3" fmla="*/ 55 h 138"/>
                    <a:gd name="T4" fmla="*/ 158 w 576"/>
                    <a:gd name="T5" fmla="*/ 83 h 138"/>
                    <a:gd name="T6" fmla="*/ 297 w 576"/>
                    <a:gd name="T7" fmla="*/ 87 h 138"/>
                    <a:gd name="T8" fmla="*/ 435 w 576"/>
                    <a:gd name="T9" fmla="*/ 59 h 138"/>
                    <a:gd name="T10" fmla="*/ 475 w 576"/>
                    <a:gd name="T11" fmla="*/ 8 h 13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6" h="138">
                      <a:moveTo>
                        <a:pt x="0" y="0"/>
                      </a:moveTo>
                      <a:cubicBezTo>
                        <a:pt x="10" y="14"/>
                        <a:pt x="28" y="63"/>
                        <a:pt x="60" y="84"/>
                      </a:cubicBezTo>
                      <a:cubicBezTo>
                        <a:pt x="92" y="105"/>
                        <a:pt x="142" y="118"/>
                        <a:pt x="192" y="126"/>
                      </a:cubicBezTo>
                      <a:cubicBezTo>
                        <a:pt x="242" y="134"/>
                        <a:pt x="304" y="138"/>
                        <a:pt x="360" y="132"/>
                      </a:cubicBezTo>
                      <a:cubicBezTo>
                        <a:pt x="416" y="126"/>
                        <a:pt x="492" y="110"/>
                        <a:pt x="528" y="90"/>
                      </a:cubicBezTo>
                      <a:cubicBezTo>
                        <a:pt x="564" y="70"/>
                        <a:pt x="566" y="28"/>
                        <a:pt x="576" y="12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66F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1" name="Freeform 101"/>
              <p:cNvSpPr>
                <a:spLocks/>
              </p:cNvSpPr>
              <p:nvPr/>
            </p:nvSpPr>
            <p:spPr bwMode="auto">
              <a:xfrm>
                <a:off x="4020" y="1440"/>
                <a:ext cx="12" cy="272"/>
              </a:xfrm>
              <a:custGeom>
                <a:avLst/>
                <a:gdLst>
                  <a:gd name="T0" fmla="*/ 12 w 12"/>
                  <a:gd name="T1" fmla="*/ 272 h 272"/>
                  <a:gd name="T2" fmla="*/ 0 w 12"/>
                  <a:gd name="T3" fmla="*/ 0 h 27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" h="272">
                    <a:moveTo>
                      <a:pt x="12" y="272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2" name="Object 103"/>
              <p:cNvGraphicFramePr>
                <a:graphicFrameLocks noChangeAspect="1"/>
              </p:cNvGraphicFramePr>
              <p:nvPr/>
            </p:nvGraphicFramePr>
            <p:xfrm>
              <a:off x="3456" y="720"/>
              <a:ext cx="24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55" name="公式" r:id="rId9" imgW="190417" imgH="203112" progId="Equation.3">
                      <p:embed/>
                    </p:oleObj>
                  </mc:Choice>
                  <mc:Fallback>
                    <p:oleObj name="公式" r:id="rId9" imgW="190417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720"/>
                            <a:ext cx="241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2" name="组合 261"/>
            <p:cNvGrpSpPr/>
            <p:nvPr/>
          </p:nvGrpSpPr>
          <p:grpSpPr>
            <a:xfrm>
              <a:off x="7391400" y="1813627"/>
              <a:ext cx="1444082" cy="2370708"/>
              <a:chOff x="7391400" y="1813627"/>
              <a:chExt cx="1444082" cy="2370708"/>
            </a:xfrm>
          </p:grpSpPr>
          <p:cxnSp>
            <p:nvCxnSpPr>
              <p:cNvPr id="267" name="直接连接符 266"/>
              <p:cNvCxnSpPr>
                <a:stCxn id="299" idx="7"/>
                <a:endCxn id="276" idx="2"/>
              </p:cNvCxnSpPr>
              <p:nvPr/>
            </p:nvCxnSpPr>
            <p:spPr bwMode="auto">
              <a:xfrm flipH="1" flipV="1">
                <a:off x="7391400" y="2478088"/>
                <a:ext cx="60722" cy="1613390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直接连接符 267"/>
              <p:cNvCxnSpPr>
                <a:stCxn id="311" idx="1"/>
              </p:cNvCxnSpPr>
              <p:nvPr/>
            </p:nvCxnSpPr>
            <p:spPr bwMode="auto">
              <a:xfrm flipV="1">
                <a:off x="7605211" y="2516188"/>
                <a:ext cx="629152" cy="1668147"/>
              </a:xfrm>
              <a:prstGeom prst="lin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直接箭头连接符 268"/>
              <p:cNvCxnSpPr/>
              <p:nvPr/>
            </p:nvCxnSpPr>
            <p:spPr bwMode="auto">
              <a:xfrm flipV="1">
                <a:off x="8069009" y="1877219"/>
                <a:ext cx="471993" cy="26987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graphicFrame>
            <p:nvGraphicFramePr>
              <p:cNvPr id="270" name="对象 26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185865"/>
                  </p:ext>
                </p:extLst>
              </p:nvPr>
            </p:nvGraphicFramePr>
            <p:xfrm>
              <a:off x="8517114" y="1813627"/>
              <a:ext cx="318368" cy="4775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56" name="Equation" r:id="rId10" imgW="152280" imgH="228600" progId="Equation.DSMT4">
                      <p:embed/>
                    </p:oleObj>
                  </mc:Choice>
                  <mc:Fallback>
                    <p:oleObj name="Equation" r:id="rId10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8517114" y="1813627"/>
                            <a:ext cx="318368" cy="47755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3" name="组合 262"/>
            <p:cNvGrpSpPr/>
            <p:nvPr/>
          </p:nvGrpSpPr>
          <p:grpSpPr>
            <a:xfrm>
              <a:off x="6520420" y="3885777"/>
              <a:ext cx="1054493" cy="980300"/>
              <a:chOff x="6520420" y="3885777"/>
              <a:chExt cx="1054493" cy="980300"/>
            </a:xfrm>
          </p:grpSpPr>
          <p:cxnSp>
            <p:nvCxnSpPr>
              <p:cNvPr id="264" name="直接箭头连接符 263"/>
              <p:cNvCxnSpPr>
                <a:stCxn id="329" idx="2"/>
                <a:endCxn id="329" idx="3"/>
              </p:cNvCxnSpPr>
              <p:nvPr/>
            </p:nvCxnSpPr>
            <p:spPr bwMode="auto">
              <a:xfrm>
                <a:off x="6520420" y="4293122"/>
                <a:ext cx="143096" cy="9888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5" name="直接箭头连接符 264"/>
              <p:cNvCxnSpPr>
                <a:stCxn id="323" idx="2"/>
                <a:endCxn id="323" idx="3"/>
              </p:cNvCxnSpPr>
              <p:nvPr/>
            </p:nvCxnSpPr>
            <p:spPr bwMode="auto">
              <a:xfrm flipV="1">
                <a:off x="7194787" y="3885777"/>
                <a:ext cx="166219" cy="51234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6" name="直接箭头连接符 265"/>
              <p:cNvCxnSpPr>
                <a:endCxn id="313" idx="3"/>
              </p:cNvCxnSpPr>
              <p:nvPr/>
            </p:nvCxnSpPr>
            <p:spPr bwMode="auto">
              <a:xfrm>
                <a:off x="7456536" y="4854412"/>
                <a:ext cx="118377" cy="11665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66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" name="Group 148"/>
          <p:cNvGrpSpPr>
            <a:grpSpLocks/>
          </p:cNvGrpSpPr>
          <p:nvPr/>
        </p:nvGrpSpPr>
        <p:grpSpPr bwMode="auto">
          <a:xfrm>
            <a:off x="3810000" y="228600"/>
            <a:ext cx="5105400" cy="2881314"/>
            <a:chOff x="2400" y="144"/>
            <a:chExt cx="3216" cy="1815"/>
          </a:xfrm>
        </p:grpSpPr>
        <p:grpSp>
          <p:nvGrpSpPr>
            <p:cNvPr id="16482" name="Group 107"/>
            <p:cNvGrpSpPr>
              <a:grpSpLocks/>
            </p:cNvGrpSpPr>
            <p:nvPr/>
          </p:nvGrpSpPr>
          <p:grpSpPr bwMode="auto">
            <a:xfrm>
              <a:off x="2400" y="144"/>
              <a:ext cx="3216" cy="1258"/>
              <a:chOff x="2400" y="144"/>
              <a:chExt cx="3216" cy="1258"/>
            </a:xfrm>
          </p:grpSpPr>
          <p:sp>
            <p:nvSpPr>
              <p:cNvPr id="16484" name="Oval 25"/>
              <p:cNvSpPr>
                <a:spLocks noChangeArrowheads="1"/>
              </p:cNvSpPr>
              <p:nvPr/>
            </p:nvSpPr>
            <p:spPr bwMode="auto">
              <a:xfrm rot="-2806132">
                <a:off x="3616" y="77"/>
                <a:ext cx="595" cy="1107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800">
                  <a:solidFill>
                    <a:schemeClr val="accent2"/>
                  </a:solidFill>
                </a:endParaRPr>
              </a:p>
            </p:txBody>
          </p:sp>
          <p:graphicFrame>
            <p:nvGraphicFramePr>
              <p:cNvPr id="16485" name="Object 14"/>
              <p:cNvGraphicFramePr>
                <a:graphicFrameLocks noChangeAspect="1"/>
              </p:cNvGraphicFramePr>
              <p:nvPr/>
            </p:nvGraphicFramePr>
            <p:xfrm>
              <a:off x="5390" y="538"/>
              <a:ext cx="22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57" name="Equation" r:id="rId12" imgW="311078" imgH="374580" progId="Equation.3">
                      <p:embed/>
                    </p:oleObj>
                  </mc:Choice>
                  <mc:Fallback>
                    <p:oleObj name="Equation" r:id="rId12" imgW="311078" imgH="37458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0" y="538"/>
                            <a:ext cx="226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86" name="Object 15"/>
              <p:cNvGraphicFramePr>
                <a:graphicFrameLocks noChangeAspect="1"/>
              </p:cNvGraphicFramePr>
              <p:nvPr/>
            </p:nvGraphicFramePr>
            <p:xfrm>
              <a:off x="3936" y="509"/>
              <a:ext cx="240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58" name="公式" r:id="rId14" imgW="476339" imgH="323820" progId="Equation.3">
                      <p:embed/>
                    </p:oleObj>
                  </mc:Choice>
                  <mc:Fallback>
                    <p:oleObj name="公式" r:id="rId14" imgW="476339" imgH="32382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509"/>
                            <a:ext cx="240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87" name="Object 18"/>
              <p:cNvGraphicFramePr>
                <a:graphicFrameLocks noChangeAspect="1"/>
              </p:cNvGraphicFramePr>
              <p:nvPr/>
            </p:nvGraphicFramePr>
            <p:xfrm>
              <a:off x="3984" y="1118"/>
              <a:ext cx="186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59" name="Equation" r:id="rId16" imgW="158780" imgH="323820" progId="Equation.3">
                      <p:embed/>
                    </p:oleObj>
                  </mc:Choice>
                  <mc:Fallback>
                    <p:oleObj name="Equation" r:id="rId16" imgW="158780" imgH="32382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118"/>
                            <a:ext cx="186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88" name="Line 26"/>
              <p:cNvSpPr>
                <a:spLocks noChangeShapeType="1"/>
              </p:cNvSpPr>
              <p:nvPr/>
            </p:nvSpPr>
            <p:spPr bwMode="auto">
              <a:xfrm flipH="1">
                <a:off x="3408" y="1066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89" name="Line 27"/>
              <p:cNvSpPr>
                <a:spLocks noChangeShapeType="1"/>
              </p:cNvSpPr>
              <p:nvPr/>
            </p:nvSpPr>
            <p:spPr bwMode="auto">
              <a:xfrm flipH="1">
                <a:off x="2880" y="202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90" name="Line 29"/>
              <p:cNvSpPr>
                <a:spLocks noChangeShapeType="1"/>
              </p:cNvSpPr>
              <p:nvPr/>
            </p:nvSpPr>
            <p:spPr bwMode="auto">
              <a:xfrm>
                <a:off x="4588" y="634"/>
                <a:ext cx="80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91" name="Line 30"/>
              <p:cNvSpPr>
                <a:spLocks noChangeShapeType="1"/>
              </p:cNvSpPr>
              <p:nvPr/>
            </p:nvSpPr>
            <p:spPr bwMode="auto">
              <a:xfrm>
                <a:off x="4588" y="634"/>
                <a:ext cx="514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92" name="Line 31"/>
              <p:cNvSpPr>
                <a:spLocks noChangeShapeType="1"/>
              </p:cNvSpPr>
              <p:nvPr/>
            </p:nvSpPr>
            <p:spPr bwMode="auto">
              <a:xfrm flipV="1">
                <a:off x="4588" y="298"/>
                <a:ext cx="562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93" name="Object 64"/>
              <p:cNvGraphicFramePr>
                <a:graphicFrameLocks noChangeAspect="1"/>
              </p:cNvGraphicFramePr>
              <p:nvPr/>
            </p:nvGraphicFramePr>
            <p:xfrm>
              <a:off x="4910" y="634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60" name="Equation" r:id="rId18" imgW="336461" imgH="374580" progId="Equation.3">
                      <p:embed/>
                    </p:oleObj>
                  </mc:Choice>
                  <mc:Fallback>
                    <p:oleObj name="Equation" r:id="rId18" imgW="336461" imgH="374580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0" y="634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94" name="Object 65"/>
              <p:cNvGraphicFramePr>
                <a:graphicFrameLocks noChangeAspect="1"/>
              </p:cNvGraphicFramePr>
              <p:nvPr/>
            </p:nvGraphicFramePr>
            <p:xfrm>
              <a:off x="5136" y="155"/>
              <a:ext cx="207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61" name="公式" r:id="rId20" imgW="323860" imgH="450900" progId="Equation.3">
                      <p:embed/>
                    </p:oleObj>
                  </mc:Choice>
                  <mc:Fallback>
                    <p:oleObj name="公式" r:id="rId20" imgW="323860" imgH="450900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155"/>
                            <a:ext cx="207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95" name="Object 68"/>
              <p:cNvGraphicFramePr>
                <a:graphicFrameLocks noChangeAspect="1"/>
              </p:cNvGraphicFramePr>
              <p:nvPr/>
            </p:nvGraphicFramePr>
            <p:xfrm>
              <a:off x="3590" y="778"/>
              <a:ext cx="350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62" name="公式" r:id="rId22" imgW="539706" imgH="323820" progId="Equation.3">
                      <p:embed/>
                    </p:oleObj>
                  </mc:Choice>
                  <mc:Fallback>
                    <p:oleObj name="公式" r:id="rId22" imgW="539706" imgH="32382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0" y="778"/>
                            <a:ext cx="350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96" name="Oval 75"/>
              <p:cNvSpPr>
                <a:spLocks noChangeArrowheads="1"/>
              </p:cNvSpPr>
              <p:nvPr/>
            </p:nvSpPr>
            <p:spPr bwMode="auto">
              <a:xfrm rot="-2806132">
                <a:off x="2869" y="95"/>
                <a:ext cx="595" cy="1059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800">
                  <a:solidFill>
                    <a:schemeClr val="accent2"/>
                  </a:solidFill>
                </a:endParaRPr>
              </a:p>
            </p:txBody>
          </p:sp>
          <p:graphicFrame>
            <p:nvGraphicFramePr>
              <p:cNvPr id="16497" name="Object 17"/>
              <p:cNvGraphicFramePr>
                <a:graphicFrameLocks noChangeAspect="1"/>
              </p:cNvGraphicFramePr>
              <p:nvPr/>
            </p:nvGraphicFramePr>
            <p:xfrm>
              <a:off x="4926" y="442"/>
              <a:ext cx="16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63" name="Equation" r:id="rId24" imgW="247710" imgH="323820" progId="Equation.3">
                      <p:embed/>
                    </p:oleObj>
                  </mc:Choice>
                  <mc:Fallback>
                    <p:oleObj name="Equation" r:id="rId24" imgW="247710" imgH="32382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6" y="442"/>
                            <a:ext cx="16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98" name="Group 88"/>
              <p:cNvGrpSpPr>
                <a:grpSpLocks/>
              </p:cNvGrpSpPr>
              <p:nvPr/>
            </p:nvGrpSpPr>
            <p:grpSpPr bwMode="auto">
              <a:xfrm>
                <a:off x="2400" y="365"/>
                <a:ext cx="1553" cy="365"/>
                <a:chOff x="2736" y="1027"/>
                <a:chExt cx="1553" cy="365"/>
              </a:xfrm>
            </p:grpSpPr>
            <p:grpSp>
              <p:nvGrpSpPr>
                <p:cNvPr id="16524" name="Group 81"/>
                <p:cNvGrpSpPr>
                  <a:grpSpLocks/>
                </p:cNvGrpSpPr>
                <p:nvPr/>
              </p:nvGrpSpPr>
              <p:grpSpPr bwMode="auto">
                <a:xfrm>
                  <a:off x="2736" y="1027"/>
                  <a:ext cx="201" cy="365"/>
                  <a:chOff x="1737" y="633"/>
                  <a:chExt cx="201" cy="365"/>
                </a:xfrm>
              </p:grpSpPr>
              <p:sp>
                <p:nvSpPr>
                  <p:cNvPr id="16529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1780" y="780"/>
                    <a:ext cx="110" cy="11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algn="l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28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6530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37" y="633"/>
                    <a:ext cx="201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algn="l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>
                        <a:solidFill>
                          <a:srgbClr val="CC3300"/>
                        </a:solidFill>
                      </a:rPr>
                      <a:t>-</a:t>
                    </a:r>
                    <a:endParaRPr lang="en-US" altLang="zh-CN" sz="2400" b="0">
                      <a:solidFill>
                        <a:srgbClr val="CC3300"/>
                      </a:solidFill>
                    </a:endParaRPr>
                  </a:p>
                </p:txBody>
              </p:sp>
            </p:grpSp>
            <p:grpSp>
              <p:nvGrpSpPr>
                <p:cNvPr id="16525" name="Group 84"/>
                <p:cNvGrpSpPr>
                  <a:grpSpLocks/>
                </p:cNvGrpSpPr>
                <p:nvPr/>
              </p:nvGrpSpPr>
              <p:grpSpPr bwMode="auto">
                <a:xfrm>
                  <a:off x="4064" y="1075"/>
                  <a:ext cx="225" cy="288"/>
                  <a:chOff x="4487" y="681"/>
                  <a:chExt cx="225" cy="288"/>
                </a:xfrm>
              </p:grpSpPr>
              <p:sp>
                <p:nvSpPr>
                  <p:cNvPr id="16527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4532" y="765"/>
                    <a:ext cx="114" cy="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algn="l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28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6528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7" y="681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algn="l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>
                        <a:solidFill>
                          <a:srgbClr val="CC3300"/>
                        </a:solidFill>
                      </a:rPr>
                      <a:t>+</a:t>
                    </a:r>
                    <a:endParaRPr lang="en-US" altLang="zh-CN" sz="2400" b="0">
                      <a:solidFill>
                        <a:srgbClr val="CC3300"/>
                      </a:solidFill>
                    </a:endParaRPr>
                  </a:p>
                </p:txBody>
              </p:sp>
            </p:grpSp>
            <p:sp>
              <p:nvSpPr>
                <p:cNvPr id="16526" name="Line 87"/>
                <p:cNvSpPr>
                  <a:spLocks noChangeShapeType="1"/>
                </p:cNvSpPr>
                <p:nvPr/>
              </p:nvSpPr>
              <p:spPr bwMode="auto">
                <a:xfrm>
                  <a:off x="2880" y="1226"/>
                  <a:ext cx="1222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99" name="Group 89"/>
              <p:cNvGrpSpPr>
                <a:grpSpLocks/>
              </p:cNvGrpSpPr>
              <p:nvPr/>
            </p:nvGrpSpPr>
            <p:grpSpPr bwMode="auto">
              <a:xfrm>
                <a:off x="3295" y="557"/>
                <a:ext cx="1553" cy="365"/>
                <a:chOff x="2736" y="1027"/>
                <a:chExt cx="1553" cy="365"/>
              </a:xfrm>
            </p:grpSpPr>
            <p:grpSp>
              <p:nvGrpSpPr>
                <p:cNvPr id="16517" name="Group 90"/>
                <p:cNvGrpSpPr>
                  <a:grpSpLocks/>
                </p:cNvGrpSpPr>
                <p:nvPr/>
              </p:nvGrpSpPr>
              <p:grpSpPr bwMode="auto">
                <a:xfrm>
                  <a:off x="2736" y="1027"/>
                  <a:ext cx="201" cy="365"/>
                  <a:chOff x="1737" y="633"/>
                  <a:chExt cx="201" cy="365"/>
                </a:xfrm>
              </p:grpSpPr>
              <p:sp>
                <p:nvSpPr>
                  <p:cNvPr id="16522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1780" y="780"/>
                    <a:ext cx="110" cy="11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algn="l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28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6523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37" y="633"/>
                    <a:ext cx="201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algn="l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>
                        <a:solidFill>
                          <a:srgbClr val="CC3300"/>
                        </a:solidFill>
                      </a:rPr>
                      <a:t>-</a:t>
                    </a:r>
                    <a:endParaRPr lang="en-US" altLang="zh-CN" sz="2400" b="0">
                      <a:solidFill>
                        <a:srgbClr val="CC3300"/>
                      </a:solidFill>
                    </a:endParaRPr>
                  </a:p>
                </p:txBody>
              </p:sp>
            </p:grpSp>
            <p:grpSp>
              <p:nvGrpSpPr>
                <p:cNvPr id="16518" name="Group 93"/>
                <p:cNvGrpSpPr>
                  <a:grpSpLocks/>
                </p:cNvGrpSpPr>
                <p:nvPr/>
              </p:nvGrpSpPr>
              <p:grpSpPr bwMode="auto">
                <a:xfrm>
                  <a:off x="4064" y="1075"/>
                  <a:ext cx="225" cy="288"/>
                  <a:chOff x="4487" y="681"/>
                  <a:chExt cx="225" cy="288"/>
                </a:xfrm>
              </p:grpSpPr>
              <p:sp>
                <p:nvSpPr>
                  <p:cNvPr id="16520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4532" y="765"/>
                    <a:ext cx="114" cy="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algn="l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28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6521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7" y="681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algn="l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>
                        <a:solidFill>
                          <a:srgbClr val="CC3300"/>
                        </a:solidFill>
                      </a:rPr>
                      <a:t>+</a:t>
                    </a:r>
                    <a:endParaRPr lang="en-US" altLang="zh-CN" sz="2400" b="0">
                      <a:solidFill>
                        <a:srgbClr val="CC3300"/>
                      </a:solidFill>
                    </a:endParaRPr>
                  </a:p>
                </p:txBody>
              </p:sp>
            </p:grpSp>
            <p:sp>
              <p:nvSpPr>
                <p:cNvPr id="16519" name="Line 96"/>
                <p:cNvSpPr>
                  <a:spLocks noChangeShapeType="1"/>
                </p:cNvSpPr>
                <p:nvPr/>
              </p:nvSpPr>
              <p:spPr bwMode="auto">
                <a:xfrm>
                  <a:off x="2880" y="1226"/>
                  <a:ext cx="1222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500" name="Group 97"/>
              <p:cNvGrpSpPr>
                <a:grpSpLocks/>
              </p:cNvGrpSpPr>
              <p:nvPr/>
            </p:nvGrpSpPr>
            <p:grpSpPr bwMode="auto">
              <a:xfrm>
                <a:off x="3456" y="144"/>
                <a:ext cx="1553" cy="365"/>
                <a:chOff x="2736" y="1027"/>
                <a:chExt cx="1553" cy="365"/>
              </a:xfrm>
            </p:grpSpPr>
            <p:grpSp>
              <p:nvGrpSpPr>
                <p:cNvPr id="16510" name="Group 98"/>
                <p:cNvGrpSpPr>
                  <a:grpSpLocks/>
                </p:cNvGrpSpPr>
                <p:nvPr/>
              </p:nvGrpSpPr>
              <p:grpSpPr bwMode="auto">
                <a:xfrm>
                  <a:off x="2736" y="1027"/>
                  <a:ext cx="201" cy="365"/>
                  <a:chOff x="1737" y="633"/>
                  <a:chExt cx="201" cy="365"/>
                </a:xfrm>
              </p:grpSpPr>
              <p:sp>
                <p:nvSpPr>
                  <p:cNvPr id="16515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1780" y="780"/>
                    <a:ext cx="110" cy="11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algn="l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28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651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37" y="633"/>
                    <a:ext cx="201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algn="l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>
                        <a:solidFill>
                          <a:srgbClr val="CC3300"/>
                        </a:solidFill>
                      </a:rPr>
                      <a:t>-</a:t>
                    </a:r>
                    <a:endParaRPr lang="en-US" altLang="zh-CN" sz="2400" b="0">
                      <a:solidFill>
                        <a:srgbClr val="CC3300"/>
                      </a:solidFill>
                    </a:endParaRPr>
                  </a:p>
                </p:txBody>
              </p:sp>
            </p:grpSp>
            <p:grpSp>
              <p:nvGrpSpPr>
                <p:cNvPr id="16511" name="Group 101"/>
                <p:cNvGrpSpPr>
                  <a:grpSpLocks/>
                </p:cNvGrpSpPr>
                <p:nvPr/>
              </p:nvGrpSpPr>
              <p:grpSpPr bwMode="auto">
                <a:xfrm>
                  <a:off x="4064" y="1075"/>
                  <a:ext cx="225" cy="288"/>
                  <a:chOff x="4487" y="681"/>
                  <a:chExt cx="225" cy="288"/>
                </a:xfrm>
              </p:grpSpPr>
              <p:sp>
                <p:nvSpPr>
                  <p:cNvPr id="16513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4532" y="765"/>
                    <a:ext cx="114" cy="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algn="l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28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6514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7" y="681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algn="l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>
                        <a:solidFill>
                          <a:srgbClr val="CC3300"/>
                        </a:solidFill>
                      </a:rPr>
                      <a:t>+</a:t>
                    </a:r>
                    <a:endParaRPr lang="en-US" altLang="zh-CN" sz="2400" b="0">
                      <a:solidFill>
                        <a:srgbClr val="CC3300"/>
                      </a:solidFill>
                    </a:endParaRPr>
                  </a:p>
                </p:txBody>
              </p:sp>
            </p:grpSp>
            <p:sp>
              <p:nvSpPr>
                <p:cNvPr id="16512" name="Line 104"/>
                <p:cNvSpPr>
                  <a:spLocks noChangeShapeType="1"/>
                </p:cNvSpPr>
                <p:nvPr/>
              </p:nvSpPr>
              <p:spPr bwMode="auto">
                <a:xfrm>
                  <a:off x="2880" y="1226"/>
                  <a:ext cx="1222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501" name="Group 105"/>
              <p:cNvGrpSpPr>
                <a:grpSpLocks/>
              </p:cNvGrpSpPr>
              <p:nvPr/>
            </p:nvGrpSpPr>
            <p:grpSpPr bwMode="auto">
              <a:xfrm>
                <a:off x="4015" y="749"/>
                <a:ext cx="1553" cy="365"/>
                <a:chOff x="2736" y="1027"/>
                <a:chExt cx="1553" cy="365"/>
              </a:xfrm>
            </p:grpSpPr>
            <p:grpSp>
              <p:nvGrpSpPr>
                <p:cNvPr id="16503" name="Group 106"/>
                <p:cNvGrpSpPr>
                  <a:grpSpLocks/>
                </p:cNvGrpSpPr>
                <p:nvPr/>
              </p:nvGrpSpPr>
              <p:grpSpPr bwMode="auto">
                <a:xfrm>
                  <a:off x="2736" y="1027"/>
                  <a:ext cx="201" cy="365"/>
                  <a:chOff x="1737" y="633"/>
                  <a:chExt cx="201" cy="365"/>
                </a:xfrm>
              </p:grpSpPr>
              <p:sp>
                <p:nvSpPr>
                  <p:cNvPr id="16508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1780" y="780"/>
                    <a:ext cx="110" cy="11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algn="l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28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6509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37" y="633"/>
                    <a:ext cx="201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algn="l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>
                        <a:solidFill>
                          <a:srgbClr val="CC3300"/>
                        </a:solidFill>
                      </a:rPr>
                      <a:t>-</a:t>
                    </a:r>
                    <a:endParaRPr lang="en-US" altLang="zh-CN" sz="2400" b="0">
                      <a:solidFill>
                        <a:srgbClr val="CC3300"/>
                      </a:solidFill>
                    </a:endParaRPr>
                  </a:p>
                </p:txBody>
              </p:sp>
            </p:grpSp>
            <p:grpSp>
              <p:nvGrpSpPr>
                <p:cNvPr id="16504" name="Group 109"/>
                <p:cNvGrpSpPr>
                  <a:grpSpLocks/>
                </p:cNvGrpSpPr>
                <p:nvPr/>
              </p:nvGrpSpPr>
              <p:grpSpPr bwMode="auto">
                <a:xfrm>
                  <a:off x="4064" y="1075"/>
                  <a:ext cx="225" cy="288"/>
                  <a:chOff x="4487" y="681"/>
                  <a:chExt cx="225" cy="288"/>
                </a:xfrm>
              </p:grpSpPr>
              <p:sp>
                <p:nvSpPr>
                  <p:cNvPr id="16506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4532" y="765"/>
                    <a:ext cx="114" cy="12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algn="l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zh-CN" sz="280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16507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87" y="681"/>
                    <a:ext cx="22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algn="l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400">
                        <a:solidFill>
                          <a:srgbClr val="CC3300"/>
                        </a:solidFill>
                      </a:rPr>
                      <a:t>+</a:t>
                    </a:r>
                    <a:endParaRPr lang="en-US" altLang="zh-CN" sz="2400" b="0">
                      <a:solidFill>
                        <a:srgbClr val="CC3300"/>
                      </a:solidFill>
                    </a:endParaRPr>
                  </a:p>
                </p:txBody>
              </p:sp>
            </p:grpSp>
            <p:sp>
              <p:nvSpPr>
                <p:cNvPr id="16505" name="Line 112"/>
                <p:cNvSpPr>
                  <a:spLocks noChangeShapeType="1"/>
                </p:cNvSpPr>
                <p:nvPr/>
              </p:nvSpPr>
              <p:spPr bwMode="auto">
                <a:xfrm>
                  <a:off x="2880" y="1226"/>
                  <a:ext cx="1222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502" name="Oval 75"/>
              <p:cNvSpPr>
                <a:spLocks noChangeArrowheads="1"/>
              </p:cNvSpPr>
              <p:nvPr/>
            </p:nvSpPr>
            <p:spPr bwMode="auto">
              <a:xfrm rot="-2806132">
                <a:off x="4340" y="76"/>
                <a:ext cx="595" cy="1104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 wrap="none" anchor="ctr"/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800">
                  <a:solidFill>
                    <a:schemeClr val="accent2"/>
                  </a:solidFill>
                </a:endParaRPr>
              </a:p>
            </p:txBody>
          </p:sp>
        </p:grpSp>
        <p:graphicFrame>
          <p:nvGraphicFramePr>
            <p:cNvPr id="16483" name="Object 1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8531093"/>
                </p:ext>
              </p:extLst>
            </p:nvPr>
          </p:nvGraphicFramePr>
          <p:xfrm>
            <a:off x="4275" y="1458"/>
            <a:ext cx="1290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64" name="Equation" r:id="rId26" imgW="660240" imgH="253800" progId="Equation.DSMT4">
                    <p:embed/>
                  </p:oleObj>
                </mc:Choice>
                <mc:Fallback>
                  <p:oleObj name="Equation" r:id="rId26" imgW="660240" imgH="253800" progId="Equation.DSMT4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5" y="1458"/>
                          <a:ext cx="1290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49"/>
          <p:cNvGrpSpPr>
            <a:grpSpLocks/>
          </p:cNvGrpSpPr>
          <p:nvPr/>
        </p:nvGrpSpPr>
        <p:grpSpPr bwMode="auto">
          <a:xfrm>
            <a:off x="5542757" y="3708491"/>
            <a:ext cx="3373438" cy="2987676"/>
            <a:chOff x="3464" y="2016"/>
            <a:chExt cx="2125" cy="1882"/>
          </a:xfrm>
        </p:grpSpPr>
        <p:grpSp>
          <p:nvGrpSpPr>
            <p:cNvPr id="16428" name="Group 1091"/>
            <p:cNvGrpSpPr>
              <a:grpSpLocks/>
            </p:cNvGrpSpPr>
            <p:nvPr/>
          </p:nvGrpSpPr>
          <p:grpSpPr bwMode="auto">
            <a:xfrm>
              <a:off x="4032" y="2016"/>
              <a:ext cx="1440" cy="1252"/>
              <a:chOff x="4080" y="188"/>
              <a:chExt cx="1440" cy="1252"/>
            </a:xfrm>
          </p:grpSpPr>
          <p:sp>
            <p:nvSpPr>
              <p:cNvPr id="16430" name="Oval 1053"/>
              <p:cNvSpPr>
                <a:spLocks noChangeArrowheads="1"/>
              </p:cNvSpPr>
              <p:nvPr/>
            </p:nvSpPr>
            <p:spPr bwMode="auto">
              <a:xfrm rot="3781056">
                <a:off x="4806" y="573"/>
                <a:ext cx="279" cy="93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rot="10800000" vert="eaVert" wrap="none" anchor="ctr"/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800">
                  <a:solidFill>
                    <a:schemeClr val="accent2"/>
                  </a:solidFill>
                </a:endParaRPr>
              </a:p>
            </p:txBody>
          </p:sp>
          <p:graphicFrame>
            <p:nvGraphicFramePr>
              <p:cNvPr id="16431" name="Object 1054"/>
              <p:cNvGraphicFramePr>
                <a:graphicFrameLocks noChangeAspect="1"/>
              </p:cNvGraphicFramePr>
              <p:nvPr/>
            </p:nvGraphicFramePr>
            <p:xfrm>
              <a:off x="4891" y="336"/>
              <a:ext cx="203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65" name="公式" r:id="rId28" imgW="476339" imgH="323820" progId="Equation.3">
                      <p:embed/>
                    </p:oleObj>
                  </mc:Choice>
                  <mc:Fallback>
                    <p:oleObj name="公式" r:id="rId28" imgW="476339" imgH="323820" progId="Equation.3">
                      <p:embed/>
                      <p:pic>
                        <p:nvPicPr>
                          <p:cNvPr id="0" name="Object 10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1" y="336"/>
                            <a:ext cx="203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32" name="Freeform 1056"/>
              <p:cNvSpPr>
                <a:spLocks/>
              </p:cNvSpPr>
              <p:nvPr/>
            </p:nvSpPr>
            <p:spPr bwMode="auto">
              <a:xfrm>
                <a:off x="4231" y="467"/>
                <a:ext cx="793" cy="940"/>
              </a:xfrm>
              <a:custGeom>
                <a:avLst/>
                <a:gdLst>
                  <a:gd name="T0" fmla="*/ 8 w 793"/>
                  <a:gd name="T1" fmla="*/ 349 h 940"/>
                  <a:gd name="T2" fmla="*/ 182 w 793"/>
                  <a:gd name="T3" fmla="*/ 121 h 940"/>
                  <a:gd name="T4" fmla="*/ 488 w 793"/>
                  <a:gd name="T5" fmla="*/ 10 h 940"/>
                  <a:gd name="T6" fmla="*/ 695 w 793"/>
                  <a:gd name="T7" fmla="*/ 50 h 940"/>
                  <a:gd name="T8" fmla="*/ 779 w 793"/>
                  <a:gd name="T9" fmla="*/ 178 h 940"/>
                  <a:gd name="T10" fmla="*/ 782 w 793"/>
                  <a:gd name="T11" fmla="*/ 321 h 940"/>
                  <a:gd name="T12" fmla="*/ 724 w 793"/>
                  <a:gd name="T13" fmla="*/ 742 h 940"/>
                  <a:gd name="T14" fmla="*/ 491 w 793"/>
                  <a:gd name="T15" fmla="*/ 910 h 940"/>
                  <a:gd name="T16" fmla="*/ 167 w 793"/>
                  <a:gd name="T17" fmla="*/ 889 h 940"/>
                  <a:gd name="T18" fmla="*/ 26 w 793"/>
                  <a:gd name="T19" fmla="*/ 604 h 940"/>
                  <a:gd name="T20" fmla="*/ 8 w 793"/>
                  <a:gd name="T21" fmla="*/ 349 h 94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93"/>
                  <a:gd name="T34" fmla="*/ 0 h 940"/>
                  <a:gd name="T35" fmla="*/ 793 w 793"/>
                  <a:gd name="T36" fmla="*/ 940 h 94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93" h="940">
                    <a:moveTo>
                      <a:pt x="8" y="349"/>
                    </a:moveTo>
                    <a:cubicBezTo>
                      <a:pt x="31" y="275"/>
                      <a:pt x="102" y="177"/>
                      <a:pt x="182" y="121"/>
                    </a:cubicBezTo>
                    <a:cubicBezTo>
                      <a:pt x="262" y="65"/>
                      <a:pt x="403" y="22"/>
                      <a:pt x="488" y="10"/>
                    </a:cubicBezTo>
                    <a:cubicBezTo>
                      <a:pt x="522" y="0"/>
                      <a:pt x="665" y="13"/>
                      <a:pt x="695" y="50"/>
                    </a:cubicBezTo>
                    <a:cubicBezTo>
                      <a:pt x="737" y="77"/>
                      <a:pt x="765" y="133"/>
                      <a:pt x="779" y="178"/>
                    </a:cubicBezTo>
                    <a:cubicBezTo>
                      <a:pt x="793" y="223"/>
                      <a:pt x="791" y="227"/>
                      <a:pt x="782" y="321"/>
                    </a:cubicBezTo>
                    <a:cubicBezTo>
                      <a:pt x="774" y="391"/>
                      <a:pt x="751" y="647"/>
                      <a:pt x="724" y="742"/>
                    </a:cubicBezTo>
                    <a:cubicBezTo>
                      <a:pt x="669" y="826"/>
                      <a:pt x="587" y="892"/>
                      <a:pt x="491" y="910"/>
                    </a:cubicBezTo>
                    <a:cubicBezTo>
                      <a:pt x="398" y="935"/>
                      <a:pt x="245" y="940"/>
                      <a:pt x="167" y="889"/>
                    </a:cubicBezTo>
                    <a:cubicBezTo>
                      <a:pt x="98" y="854"/>
                      <a:pt x="47" y="674"/>
                      <a:pt x="26" y="604"/>
                    </a:cubicBezTo>
                    <a:cubicBezTo>
                      <a:pt x="0" y="514"/>
                      <a:pt x="5" y="377"/>
                      <a:pt x="8" y="349"/>
                    </a:cubicBezTo>
                    <a:close/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33" name="Object 1057"/>
              <p:cNvGraphicFramePr>
                <a:graphicFrameLocks noChangeAspect="1"/>
              </p:cNvGraphicFramePr>
              <p:nvPr/>
            </p:nvGraphicFramePr>
            <p:xfrm>
              <a:off x="4080" y="576"/>
              <a:ext cx="19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66" name="Equation" r:id="rId30" imgW="285695" imgH="323820" progId="Equation.3">
                      <p:embed/>
                    </p:oleObj>
                  </mc:Choice>
                  <mc:Fallback>
                    <p:oleObj name="Equation" r:id="rId30" imgW="285695" imgH="323820" progId="Equation.3">
                      <p:embed/>
                      <p:pic>
                        <p:nvPicPr>
                          <p:cNvPr id="0" name="Object 10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576"/>
                            <a:ext cx="19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CC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34" name="Line 1074"/>
              <p:cNvSpPr>
                <a:spLocks noChangeShapeType="1"/>
              </p:cNvSpPr>
              <p:nvPr/>
            </p:nvSpPr>
            <p:spPr bwMode="auto">
              <a:xfrm flipV="1">
                <a:off x="4944" y="336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35" name="Object 1075"/>
              <p:cNvGraphicFramePr>
                <a:graphicFrameLocks noChangeAspect="1"/>
              </p:cNvGraphicFramePr>
              <p:nvPr/>
            </p:nvGraphicFramePr>
            <p:xfrm>
              <a:off x="5040" y="480"/>
              <a:ext cx="12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67" name="Equation" r:id="rId32" imgW="247710" imgH="323820" progId="Equation.3">
                      <p:embed/>
                    </p:oleObj>
                  </mc:Choice>
                  <mc:Fallback>
                    <p:oleObj name="Equation" r:id="rId32" imgW="247710" imgH="323820" progId="Equation.3">
                      <p:embed/>
                      <p:pic>
                        <p:nvPicPr>
                          <p:cNvPr id="0" name="Object 10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480"/>
                            <a:ext cx="12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6" name="Object 1076"/>
              <p:cNvGraphicFramePr>
                <a:graphicFrameLocks noChangeAspect="1"/>
              </p:cNvGraphicFramePr>
              <p:nvPr/>
            </p:nvGraphicFramePr>
            <p:xfrm>
              <a:off x="5299" y="480"/>
              <a:ext cx="22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68" name="Equation" r:id="rId34" imgW="311078" imgH="374580" progId="Equation.3">
                      <p:embed/>
                    </p:oleObj>
                  </mc:Choice>
                  <mc:Fallback>
                    <p:oleObj name="Equation" r:id="rId34" imgW="311078" imgH="374580" progId="Equation.3">
                      <p:embed/>
                      <p:pic>
                        <p:nvPicPr>
                          <p:cNvPr id="0" name="Object 10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9" y="480"/>
                            <a:ext cx="22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7" name="Object 1077"/>
              <p:cNvGraphicFramePr>
                <a:graphicFrameLocks noChangeAspect="1"/>
              </p:cNvGraphicFramePr>
              <p:nvPr/>
            </p:nvGraphicFramePr>
            <p:xfrm>
              <a:off x="5228" y="188"/>
              <a:ext cx="207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69" name="公式" r:id="rId36" imgW="323860" imgH="450900" progId="Equation.3">
                      <p:embed/>
                    </p:oleObj>
                  </mc:Choice>
                  <mc:Fallback>
                    <p:oleObj name="公式" r:id="rId36" imgW="323860" imgH="450900" progId="Equation.3">
                      <p:embed/>
                      <p:pic>
                        <p:nvPicPr>
                          <p:cNvPr id="0" name="Object 10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8" y="188"/>
                            <a:ext cx="207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38" name="Group 1090"/>
              <p:cNvGrpSpPr>
                <a:grpSpLocks/>
              </p:cNvGrpSpPr>
              <p:nvPr/>
            </p:nvGrpSpPr>
            <p:grpSpPr bwMode="auto">
              <a:xfrm>
                <a:off x="4080" y="384"/>
                <a:ext cx="1248" cy="1056"/>
                <a:chOff x="4080" y="384"/>
                <a:chExt cx="1248" cy="1056"/>
              </a:xfrm>
            </p:grpSpPr>
            <p:grpSp>
              <p:nvGrpSpPr>
                <p:cNvPr id="16439" name="Group 1059"/>
                <p:cNvGrpSpPr>
                  <a:grpSpLocks/>
                </p:cNvGrpSpPr>
                <p:nvPr/>
              </p:nvGrpSpPr>
              <p:grpSpPr bwMode="auto">
                <a:xfrm>
                  <a:off x="4080" y="384"/>
                  <a:ext cx="1248" cy="1056"/>
                  <a:chOff x="3984" y="1392"/>
                  <a:chExt cx="1248" cy="1056"/>
                </a:xfrm>
              </p:grpSpPr>
              <p:sp>
                <p:nvSpPr>
                  <p:cNvPr id="16442" name="Line 10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12" y="1728"/>
                    <a:ext cx="240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CC33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43" name="Line 10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8" y="1680"/>
                    <a:ext cx="192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CC33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44" name="Line 1062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2016"/>
                    <a:ext cx="240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CC33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45" name="Line 1063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1728"/>
                    <a:ext cx="96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CC33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46" name="Line 1064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392"/>
                    <a:ext cx="144" cy="336"/>
                  </a:xfrm>
                  <a:prstGeom prst="line">
                    <a:avLst/>
                  </a:prstGeom>
                  <a:noFill/>
                  <a:ln w="28575">
                    <a:solidFill>
                      <a:srgbClr val="CC33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47" name="Line 10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08" y="1392"/>
                    <a:ext cx="96" cy="288"/>
                  </a:xfrm>
                  <a:prstGeom prst="line">
                    <a:avLst/>
                  </a:prstGeom>
                  <a:noFill/>
                  <a:ln w="28575">
                    <a:solidFill>
                      <a:srgbClr val="CC3300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48" name="Line 10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584"/>
                    <a:ext cx="384" cy="96"/>
                  </a:xfrm>
                  <a:prstGeom prst="line">
                    <a:avLst/>
                  </a:prstGeom>
                  <a:noFill/>
                  <a:ln w="28575">
                    <a:solidFill>
                      <a:srgbClr val="CC33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49" name="Line 1067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1920"/>
                    <a:ext cx="33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33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50" name="Line 10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32" y="2016"/>
                    <a:ext cx="336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CC33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51" name="Line 10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20" y="2208"/>
                    <a:ext cx="288" cy="240"/>
                  </a:xfrm>
                  <a:prstGeom prst="line">
                    <a:avLst/>
                  </a:prstGeom>
                  <a:noFill/>
                  <a:ln w="28575">
                    <a:solidFill>
                      <a:srgbClr val="CC33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40" name="Line 1088"/>
                <p:cNvSpPr>
                  <a:spLocks noChangeShapeType="1"/>
                </p:cNvSpPr>
                <p:nvPr/>
              </p:nvSpPr>
              <p:spPr bwMode="auto">
                <a:xfrm>
                  <a:off x="4800" y="1056"/>
                  <a:ext cx="336" cy="9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41" name="Line 1089"/>
                <p:cNvSpPr>
                  <a:spLocks noChangeShapeType="1"/>
                </p:cNvSpPr>
                <p:nvPr/>
              </p:nvSpPr>
              <p:spPr bwMode="auto">
                <a:xfrm flipH="1" flipV="1">
                  <a:off x="4800" y="1152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6429" name="Object 10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9318416"/>
                </p:ext>
              </p:extLst>
            </p:nvPr>
          </p:nvGraphicFramePr>
          <p:xfrm>
            <a:off x="3464" y="3473"/>
            <a:ext cx="2125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70" name="公式" r:id="rId38" imgW="3295665" imgH="654120" progId="Equation.3">
                    <p:embed/>
                  </p:oleObj>
                </mc:Choice>
                <mc:Fallback>
                  <p:oleObj name="公式" r:id="rId38" imgW="3295665" imgH="654120" progId="Equation.3">
                    <p:embed/>
                    <p:pic>
                      <p:nvPicPr>
                        <p:cNvPr id="0" name="Object 1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3473"/>
                          <a:ext cx="2125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1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62606"/>
              </p:ext>
            </p:extLst>
          </p:nvPr>
        </p:nvGraphicFramePr>
        <p:xfrm>
          <a:off x="2701925" y="4437112"/>
          <a:ext cx="28225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1" name="Equation" r:id="rId40" imgW="876240" imgH="380880" progId="Equation.DSMT4">
                  <p:embed/>
                </p:oleObj>
              </mc:Choice>
              <mc:Fallback>
                <p:oleObj name="Equation" r:id="rId40" imgW="876240" imgH="380880" progId="Equation.DSMT4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4437112"/>
                        <a:ext cx="2822575" cy="1025525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494256"/>
              </p:ext>
            </p:extLst>
          </p:nvPr>
        </p:nvGraphicFramePr>
        <p:xfrm>
          <a:off x="2909888" y="2528888"/>
          <a:ext cx="27654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2" name="Equation" r:id="rId42" imgW="787320" imgH="253800" progId="Equation.DSMT4">
                  <p:embed/>
                </p:oleObj>
              </mc:Choice>
              <mc:Fallback>
                <p:oleObj name="Equation" r:id="rId42" imgW="787320" imgH="2538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2528888"/>
                        <a:ext cx="2765425" cy="708025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468401" y="3242916"/>
            <a:ext cx="2117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电流的</a:t>
            </a:r>
            <a:r>
              <a:rPr lang="zh-CN" altLang="en-US" dirty="0">
                <a:solidFill>
                  <a:srgbClr val="FF0000"/>
                </a:solidFill>
              </a:rPr>
              <a:t>线密度</a:t>
            </a:r>
            <a:r>
              <a:rPr lang="zh-CN" altLang="en-US" i="1" dirty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914400" y="3581400"/>
          <a:ext cx="28257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0" name="公式" r:id="rId3" imgW="1060510" imgH="374580" progId="Equation.3">
                  <p:embed/>
                </p:oleObj>
              </mc:Choice>
              <mc:Fallback>
                <p:oleObj name="公式" r:id="rId3" imgW="1060510" imgH="3745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2825750" cy="10096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00">
                              <a:alpha val="60999"/>
                            </a:srgbClr>
                          </a:gs>
                          <a:gs pos="50000">
                            <a:srgbClr val="FFFFFF"/>
                          </a:gs>
                          <a:gs pos="100000">
                            <a:srgbClr val="FFFF00">
                              <a:alpha val="60999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468313" y="4941888"/>
            <a:ext cx="7391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i="1"/>
              <a:t>I</a:t>
            </a:r>
            <a:r>
              <a:rPr lang="en-US" altLang="zh-CN" sz="2800" baseline="-25000"/>
              <a:t>0</a:t>
            </a:r>
            <a:r>
              <a:rPr lang="zh-CN" altLang="zh-CN" sz="2800" baseline="-25000"/>
              <a:t>内</a:t>
            </a:r>
            <a:r>
              <a:rPr lang="zh-CN" altLang="zh-CN" sz="2800"/>
              <a:t> ： 金属中的传导电流和其它由自由电荷的宏观定向移动形成的电流。(自由电流）</a:t>
            </a:r>
            <a:endParaRPr lang="zh-CN" altLang="en-US" sz="2800"/>
          </a:p>
        </p:txBody>
      </p:sp>
      <p:graphicFrame>
        <p:nvGraphicFramePr>
          <p:cNvPr id="205835" name="Object 11"/>
          <p:cNvGraphicFramePr>
            <a:graphicFrameLocks noChangeAspect="1"/>
          </p:cNvGraphicFramePr>
          <p:nvPr/>
        </p:nvGraphicFramePr>
        <p:xfrm>
          <a:off x="646113" y="1081088"/>
          <a:ext cx="22860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1" name="公式" r:id="rId5" imgW="1155700" imgH="381000" progId="Equation.3">
                  <p:embed/>
                </p:oleObj>
              </mc:Choice>
              <mc:Fallback>
                <p:oleObj name="公式" r:id="rId5" imgW="1155700" imgH="38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081088"/>
                        <a:ext cx="22860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07356"/>
              </p:ext>
            </p:extLst>
          </p:nvPr>
        </p:nvGraphicFramePr>
        <p:xfrm>
          <a:off x="2855913" y="1146175"/>
          <a:ext cx="1752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2" name="Equation" r:id="rId7" imgW="965160" imgH="241200" progId="Equation.DSMT4">
                  <p:embed/>
                </p:oleObj>
              </mc:Choice>
              <mc:Fallback>
                <p:oleObj name="Equation" r:id="rId7" imgW="96516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146175"/>
                        <a:ext cx="1752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8" name="Object 14"/>
          <p:cNvGraphicFramePr>
            <a:graphicFrameLocks noChangeAspect="1"/>
          </p:cNvGraphicFramePr>
          <p:nvPr/>
        </p:nvGraphicFramePr>
        <p:xfrm>
          <a:off x="722313" y="2130425"/>
          <a:ext cx="29718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3" name="公式" r:id="rId9" imgW="1320800" imgH="457200" progId="Equation.3">
                  <p:embed/>
                </p:oleObj>
              </mc:Choice>
              <mc:Fallback>
                <p:oleObj name="公式" r:id="rId9" imgW="13208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2130425"/>
                        <a:ext cx="29718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770313" y="3673475"/>
            <a:ext cx="3370262" cy="519113"/>
            <a:chOff x="2640" y="2032"/>
            <a:chExt cx="2123" cy="327"/>
          </a:xfrm>
        </p:grpSpPr>
        <p:sp>
          <p:nvSpPr>
            <p:cNvPr id="17423" name="Text Box 16"/>
            <p:cNvSpPr txBox="1">
              <a:spLocks noChangeArrowheads="1"/>
            </p:cNvSpPr>
            <p:nvPr/>
          </p:nvSpPr>
          <p:spPr bwMode="auto">
            <a:xfrm>
              <a:off x="2962" y="2032"/>
              <a:ext cx="18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         </a:t>
              </a:r>
              <a:r>
                <a:rPr lang="zh-CN" altLang="en-US" sz="2800"/>
                <a:t>的环路 定理</a:t>
              </a:r>
            </a:p>
          </p:txBody>
        </p:sp>
        <p:graphicFrame>
          <p:nvGraphicFramePr>
            <p:cNvPr id="17424" name="Object 17"/>
            <p:cNvGraphicFramePr>
              <a:graphicFrameLocks noChangeAspect="1"/>
            </p:cNvGraphicFramePr>
            <p:nvPr/>
          </p:nvGraphicFramePr>
          <p:xfrm>
            <a:off x="3210" y="2084"/>
            <a:ext cx="24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4" name="公式" r:id="rId11" imgW="190417" imgH="190417" progId="Equation.3">
                    <p:embed/>
                  </p:oleObj>
                </mc:Choice>
                <mc:Fallback>
                  <p:oleObj name="公式" r:id="rId11" imgW="190417" imgH="19041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2084"/>
                          <a:ext cx="24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5" name="Line 18"/>
            <p:cNvSpPr>
              <a:spLocks noChangeShapeType="1"/>
            </p:cNvSpPr>
            <p:nvPr/>
          </p:nvSpPr>
          <p:spPr bwMode="auto">
            <a:xfrm>
              <a:off x="2640" y="2208"/>
              <a:ext cx="576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843" name="Object 19"/>
          <p:cNvGraphicFramePr>
            <a:graphicFrameLocks noChangeAspect="1"/>
          </p:cNvGraphicFramePr>
          <p:nvPr/>
        </p:nvGraphicFramePr>
        <p:xfrm>
          <a:off x="4578350" y="1017588"/>
          <a:ext cx="24685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5" name="公式" r:id="rId13" imgW="1308100" imgH="381000" progId="Equation.3">
                  <p:embed/>
                </p:oleObj>
              </mc:Choice>
              <mc:Fallback>
                <p:oleObj name="公式" r:id="rId13" imgW="1308100" imgH="381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1017588"/>
                        <a:ext cx="246856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7" name="Group 24"/>
          <p:cNvGrpSpPr>
            <a:grpSpLocks/>
          </p:cNvGrpSpPr>
          <p:nvPr/>
        </p:nvGrpSpPr>
        <p:grpSpPr bwMode="auto">
          <a:xfrm>
            <a:off x="6792913" y="1501775"/>
            <a:ext cx="2203450" cy="2451100"/>
            <a:chOff x="4423" y="802"/>
            <a:chExt cx="1388" cy="14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0" name="Object 13"/>
                <p:cNvSpPr txBox="1"/>
                <p:nvPr/>
              </p:nvSpPr>
              <p:spPr bwMode="auto">
                <a:xfrm>
                  <a:off x="4467" y="806"/>
                  <a:ext cx="1344" cy="7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limLoc m:val="undOvr"/>
                            <m:supHide m:val="on"/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acc>
                              <m:accPr>
                                <m:chr m:val="⃑"/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⃑"/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420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7" y="806"/>
                  <a:ext cx="1344" cy="78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1" name="Rectangle 20"/>
            <p:cNvSpPr>
              <a:spLocks noChangeArrowheads="1"/>
            </p:cNvSpPr>
            <p:nvPr/>
          </p:nvSpPr>
          <p:spPr bwMode="auto">
            <a:xfrm>
              <a:off x="4423" y="802"/>
              <a:ext cx="1344" cy="11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i="1">
                <a:solidFill>
                  <a:srgbClr val="00CC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2" name="Object 21"/>
                <p:cNvSpPr txBox="1"/>
                <p:nvPr/>
              </p:nvSpPr>
              <p:spPr bwMode="auto">
                <a:xfrm>
                  <a:off x="4493" y="1440"/>
                  <a:ext cx="1318" cy="7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⃑"/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⃑"/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422" name="Object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3" y="1440"/>
                  <a:ext cx="1318" cy="78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18" name="Text Box 22"/>
          <p:cNvSpPr txBox="1">
            <a:spLocks noChangeArrowheads="1"/>
          </p:cNvSpPr>
          <p:nvPr/>
        </p:nvSpPr>
        <p:spPr bwMode="auto">
          <a:xfrm>
            <a:off x="304800" y="304800"/>
            <a:ext cx="3444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CC3300"/>
                </a:solidFill>
              </a:rPr>
              <a:t>四       的环路 定理</a:t>
            </a:r>
          </a:p>
        </p:txBody>
      </p:sp>
      <p:graphicFrame>
        <p:nvGraphicFramePr>
          <p:cNvPr id="17419" name="Object 23"/>
          <p:cNvGraphicFramePr>
            <a:graphicFrameLocks noChangeAspect="1"/>
          </p:cNvGraphicFramePr>
          <p:nvPr/>
        </p:nvGraphicFramePr>
        <p:xfrm>
          <a:off x="1066800" y="352425"/>
          <a:ext cx="476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6" name="公式" r:id="rId17" imgW="184163" imgH="184140" progId="Equation.3">
                  <p:embed/>
                </p:oleObj>
              </mc:Choice>
              <mc:Fallback>
                <p:oleObj name="公式" r:id="rId17" imgW="184163" imgH="184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2425"/>
                        <a:ext cx="476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6165304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rgbClr val="FF0000"/>
                </a:solidFill>
              </a:rPr>
              <a:t>H</a:t>
            </a:r>
            <a:r>
              <a:rPr lang="zh-CN" altLang="en-US" sz="3200" dirty="0">
                <a:solidFill>
                  <a:srgbClr val="FF0000"/>
                </a:solidFill>
              </a:rPr>
              <a:t>与起磁电流成正比，也被成为磁化场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395536" y="476672"/>
            <a:ext cx="3600400" cy="52322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磁场强度</a:t>
            </a:r>
            <a:r>
              <a:rPr lang="en-US" altLang="zh-CN" sz="2800" dirty="0"/>
              <a:t>(</a:t>
            </a:r>
            <a:r>
              <a:rPr lang="zh-CN" altLang="en-US" sz="2800" dirty="0"/>
              <a:t>磁化场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graphicFrame>
        <p:nvGraphicFramePr>
          <p:cNvPr id="204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726648"/>
              </p:ext>
            </p:extLst>
          </p:nvPr>
        </p:nvGraphicFramePr>
        <p:xfrm>
          <a:off x="3643720" y="548680"/>
          <a:ext cx="3841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4" name="Equation" r:id="rId3" imgW="184163" imgH="184140" progId="Equation.DSMT4">
                  <p:embed/>
                </p:oleObj>
              </mc:Choice>
              <mc:Fallback>
                <p:oleObj name="Equation" r:id="rId3" imgW="184163" imgH="1841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720" y="548680"/>
                        <a:ext cx="3841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4572000" y="44624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定义</a:t>
            </a:r>
            <a:r>
              <a:rPr lang="zh-CN" altLang="en-US" sz="2800" dirty="0"/>
              <a:t>：</a:t>
            </a:r>
          </a:p>
        </p:txBody>
      </p:sp>
      <p:graphicFrame>
        <p:nvGraphicFramePr>
          <p:cNvPr id="204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403540"/>
              </p:ext>
            </p:extLst>
          </p:nvPr>
        </p:nvGraphicFramePr>
        <p:xfrm>
          <a:off x="5652120" y="332656"/>
          <a:ext cx="2673885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5" name="Equation" r:id="rId5" imgW="799920" imgH="457200" progId="Equation.DSMT4">
                  <p:embed/>
                </p:oleObj>
              </mc:Choice>
              <mc:Fallback>
                <p:oleObj name="Equation" r:id="rId5" imgW="79992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32656"/>
                        <a:ext cx="2673885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171928"/>
              </p:ext>
            </p:extLst>
          </p:nvPr>
        </p:nvGraphicFramePr>
        <p:xfrm>
          <a:off x="1925637" y="3861048"/>
          <a:ext cx="2068723" cy="97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6" name="Equation" r:id="rId7" imgW="787320" imgH="457200" progId="Equation.DSMT4">
                  <p:embed/>
                </p:oleObj>
              </mc:Choice>
              <mc:Fallback>
                <p:oleObj name="Equation" r:id="rId7" imgW="78732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7" y="3861048"/>
                        <a:ext cx="2068723" cy="974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351120"/>
              </p:ext>
            </p:extLst>
          </p:nvPr>
        </p:nvGraphicFramePr>
        <p:xfrm>
          <a:off x="5128419" y="4005064"/>
          <a:ext cx="1891517" cy="62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7" name="Equation" r:id="rId9" imgW="520700" imgH="228600" progId="Equation.DSMT4">
                  <p:embed/>
                </p:oleObj>
              </mc:Choice>
              <mc:Fallback>
                <p:oleObj name="Equation" r:id="rId9" imgW="5207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8419" y="4005064"/>
                        <a:ext cx="1891517" cy="627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6" name="Text Box 16"/>
          <p:cNvSpPr txBox="1">
            <a:spLocks noChangeArrowheads="1"/>
          </p:cNvSpPr>
          <p:nvPr/>
        </p:nvSpPr>
        <p:spPr bwMode="auto">
          <a:xfrm>
            <a:off x="395536" y="4077072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导出：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995936" y="4922481"/>
            <a:ext cx="3821113" cy="1752600"/>
            <a:chOff x="1824" y="2928"/>
            <a:chExt cx="2407" cy="1104"/>
          </a:xfrm>
        </p:grpSpPr>
        <p:sp>
          <p:nvSpPr>
            <p:cNvPr id="18445" name="Text Box 12"/>
            <p:cNvSpPr txBox="1">
              <a:spLocks noChangeArrowheads="1"/>
            </p:cNvSpPr>
            <p:nvPr/>
          </p:nvSpPr>
          <p:spPr bwMode="auto">
            <a:xfrm>
              <a:off x="1872" y="2928"/>
              <a:ext cx="23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 dirty="0"/>
                <a:t>μ</a:t>
              </a:r>
              <a:r>
                <a:rPr lang="en-US" altLang="zh-CN" sz="2800" baseline="-25000" dirty="0"/>
                <a:t>  </a:t>
              </a:r>
              <a:r>
                <a:rPr lang="en-US" altLang="zh-CN" sz="2800" dirty="0"/>
                <a:t>: </a:t>
              </a:r>
              <a:r>
                <a:rPr lang="zh-CN" altLang="en-US" sz="2800" dirty="0"/>
                <a:t>介质的绝对磁导率</a:t>
              </a:r>
            </a:p>
          </p:txBody>
        </p:sp>
        <p:sp>
          <p:nvSpPr>
            <p:cNvPr id="18446" name="Text Box 18"/>
            <p:cNvSpPr txBox="1">
              <a:spLocks noChangeArrowheads="1"/>
            </p:cNvSpPr>
            <p:nvPr/>
          </p:nvSpPr>
          <p:spPr bwMode="auto">
            <a:xfrm>
              <a:off x="1824" y="3705"/>
              <a:ext cx="24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 dirty="0" err="1"/>
                <a:t>μ</a:t>
              </a:r>
              <a:r>
                <a:rPr lang="en-US" altLang="zh-CN" sz="2800" i="1" baseline="-25000" dirty="0" err="1"/>
                <a:t>r</a:t>
              </a:r>
              <a:r>
                <a:rPr lang="en-US" altLang="zh-CN" sz="2800" baseline="-25000" dirty="0"/>
                <a:t>  </a:t>
              </a:r>
              <a:r>
                <a:rPr lang="en-US" altLang="zh-CN" sz="2800" dirty="0"/>
                <a:t>: </a:t>
              </a:r>
              <a:r>
                <a:rPr lang="zh-CN" altLang="en-US" sz="2800" dirty="0"/>
                <a:t>介质的相对磁导率</a:t>
              </a:r>
            </a:p>
          </p:txBody>
        </p:sp>
        <p:sp>
          <p:nvSpPr>
            <p:cNvPr id="18447" name="Text Box 19"/>
            <p:cNvSpPr txBox="1">
              <a:spLocks noChangeArrowheads="1"/>
            </p:cNvSpPr>
            <p:nvPr/>
          </p:nvSpPr>
          <p:spPr bwMode="auto">
            <a:xfrm>
              <a:off x="1824" y="3312"/>
              <a:ext cx="17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 dirty="0"/>
                <a:t>μ</a:t>
              </a:r>
              <a:r>
                <a:rPr lang="en-US" altLang="zh-CN" sz="2800" i="1" baseline="-25000" dirty="0"/>
                <a:t>0</a:t>
              </a:r>
              <a:r>
                <a:rPr lang="en-US" altLang="zh-CN" sz="2800" baseline="-25000" dirty="0"/>
                <a:t> </a:t>
              </a:r>
              <a:r>
                <a:rPr lang="en-US" altLang="zh-CN" sz="2800" dirty="0"/>
                <a:t>: </a:t>
              </a:r>
              <a:r>
                <a:rPr lang="zh-CN" altLang="en-US" sz="2800" dirty="0"/>
                <a:t>真空磁导率</a:t>
              </a: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981719"/>
              </p:ext>
            </p:extLst>
          </p:nvPr>
        </p:nvGraphicFramePr>
        <p:xfrm>
          <a:off x="3275856" y="1844675"/>
          <a:ext cx="56388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38" name="Equation" r:id="rId11" imgW="1955520" imgH="761760" progId="Equation.DSMT4">
                  <p:embed/>
                </p:oleObj>
              </mc:Choice>
              <mc:Fallback>
                <p:oleObj name="Equation" r:id="rId11" imgW="1955520" imgH="761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844675"/>
                        <a:ext cx="563880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" y="1484784"/>
            <a:ext cx="3923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介质磁化由磁场强度</a:t>
            </a:r>
            <a:r>
              <a:rPr lang="en-US" altLang="zh-CN" i="1" dirty="0"/>
              <a:t>H</a:t>
            </a:r>
            <a:r>
              <a:rPr lang="zh-CN" altLang="en-US" dirty="0"/>
              <a:t>引起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如果线性磁化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01663" y="6233580"/>
                <a:ext cx="11662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zh-CN" altLang="en-US" i="1">
                        <a:latin typeface="Cambria Math"/>
                      </a:rPr>
                      <m:t>𝜒</m:t>
                    </m:r>
                  </m:oMath>
                </a14:m>
                <a:r>
                  <a:rPr lang="en-US" altLang="zh-CN" dirty="0"/>
                  <a:t> 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663" y="6233580"/>
                <a:ext cx="1166281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524" t="-10667" r="-7853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45289" y="2492896"/>
                <a:ext cx="4863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/>
                        </a:rPr>
                        <m:t>𝜒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9" y="2492896"/>
                <a:ext cx="486351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90044" y="3059625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dirty="0"/>
              <a:t>磁化率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nimBg="1" autoUpdateAnimBg="0"/>
      <p:bldP spid="204806" grpId="0" autoUpdateAnimBg="0"/>
      <p:bldP spid="204816" grpId="0" autoUpdateAnimBg="0"/>
      <p:bldP spid="6" grpId="0"/>
      <p:bldP spid="7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12725" y="249238"/>
            <a:ext cx="264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二、磁介质的分类</a:t>
            </a:r>
          </a:p>
        </p:txBody>
      </p:sp>
      <p:grpSp>
        <p:nvGrpSpPr>
          <p:cNvPr id="8208" name="Group 16"/>
          <p:cNvGrpSpPr>
            <a:grpSpLocks/>
          </p:cNvGrpSpPr>
          <p:nvPr/>
        </p:nvGrpSpPr>
        <p:grpSpPr bwMode="auto">
          <a:xfrm>
            <a:off x="152400" y="1219200"/>
            <a:ext cx="1447800" cy="1905000"/>
            <a:chOff x="96" y="768"/>
            <a:chExt cx="912" cy="1200"/>
          </a:xfrm>
        </p:grpSpPr>
        <p:sp>
          <p:nvSpPr>
            <p:cNvPr id="3089" name="Text Box 3"/>
            <p:cNvSpPr txBox="1">
              <a:spLocks noChangeArrowheads="1"/>
            </p:cNvSpPr>
            <p:nvPr/>
          </p:nvSpPr>
          <p:spPr bwMode="auto">
            <a:xfrm>
              <a:off x="96" y="1104"/>
              <a:ext cx="7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弱磁质</a:t>
              </a:r>
            </a:p>
          </p:txBody>
        </p:sp>
        <p:sp>
          <p:nvSpPr>
            <p:cNvPr id="3090" name="AutoShape 4"/>
            <p:cNvSpPr>
              <a:spLocks/>
            </p:cNvSpPr>
            <p:nvPr/>
          </p:nvSpPr>
          <p:spPr bwMode="auto">
            <a:xfrm>
              <a:off x="864" y="768"/>
              <a:ext cx="144" cy="1200"/>
            </a:xfrm>
            <a:prstGeom prst="leftBrace">
              <a:avLst>
                <a:gd name="adj1" fmla="val 69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600200" y="955675"/>
            <a:ext cx="6472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/>
              <a:t>1  </a:t>
            </a:r>
            <a:r>
              <a:rPr lang="zh-CN" altLang="en-US"/>
              <a:t>顺磁质  </a:t>
            </a:r>
            <a:r>
              <a:rPr lang="en-US" altLang="zh-CN" i="1"/>
              <a:t>paramagnetic  materials  (paramagnet)</a:t>
            </a:r>
            <a:endParaRPr lang="en-US" altLang="zh-CN"/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2209800" y="1447801"/>
            <a:ext cx="5529264" cy="830263"/>
            <a:chOff x="1392" y="912"/>
            <a:chExt cx="3483" cy="523"/>
          </a:xfrm>
        </p:grpSpPr>
        <p:sp>
          <p:nvSpPr>
            <p:cNvPr id="3087" name="Text Box 7"/>
            <p:cNvSpPr txBox="1">
              <a:spLocks noChangeArrowheads="1"/>
            </p:cNvSpPr>
            <p:nvPr/>
          </p:nvSpPr>
          <p:spPr bwMode="auto">
            <a:xfrm>
              <a:off x="1392" y="912"/>
              <a:ext cx="348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/>
                <a:t>介质被磁化后，             </a:t>
              </a:r>
              <a:r>
                <a:rPr lang="en-US" altLang="zh-CN" dirty="0"/>
                <a:t>, </a:t>
              </a:r>
              <a:r>
                <a:rPr lang="en-US" altLang="zh-CN" i="1" dirty="0"/>
                <a:t>B</a:t>
              </a:r>
              <a:r>
                <a:rPr lang="en-US" altLang="zh-CN" dirty="0"/>
                <a:t> &gt; </a:t>
              </a:r>
              <a:r>
                <a:rPr lang="en-US" altLang="zh-CN" i="1" dirty="0"/>
                <a:t>B</a:t>
              </a:r>
              <a:r>
                <a:rPr lang="en-US" altLang="zh-CN" baseline="-25000" dirty="0"/>
                <a:t>0 </a:t>
              </a:r>
              <a:r>
                <a:rPr lang="en-US" altLang="zh-CN" dirty="0"/>
                <a:t>, </a:t>
              </a:r>
              <a:r>
                <a:rPr lang="en-US" altLang="zh-CN" dirty="0" err="1">
                  <a:solidFill>
                    <a:srgbClr val="CC3300"/>
                  </a:solidFill>
                </a:rPr>
                <a:t>μ</a:t>
              </a:r>
              <a:r>
                <a:rPr lang="en-US" altLang="zh-CN" baseline="-25000" dirty="0" err="1">
                  <a:solidFill>
                    <a:srgbClr val="CC3300"/>
                  </a:solidFill>
                </a:rPr>
                <a:t>r</a:t>
              </a:r>
              <a:r>
                <a:rPr lang="en-US" altLang="zh-CN" baseline="-25000" dirty="0">
                  <a:solidFill>
                    <a:srgbClr val="CC3300"/>
                  </a:solidFill>
                </a:rPr>
                <a:t> </a:t>
              </a:r>
              <a:r>
                <a:rPr lang="en-US" altLang="zh-CN" dirty="0">
                  <a:solidFill>
                    <a:srgbClr val="CC3300"/>
                  </a:solidFill>
                </a:rPr>
                <a:t>&gt;1+</a:t>
              </a:r>
              <a:r>
                <a:rPr lang="el-GR" altLang="zh-CN" dirty="0">
                  <a:solidFill>
                    <a:srgbClr val="CC3300"/>
                  </a:solidFill>
                </a:rPr>
                <a:t>δ</a:t>
              </a:r>
              <a:endParaRPr lang="en-US" altLang="zh-CN" dirty="0"/>
            </a:p>
            <a:p>
              <a:pPr algn="l" eaLnBrk="1" hangingPunct="1"/>
              <a:r>
                <a:rPr lang="zh-CN" altLang="en-US" dirty="0"/>
                <a:t>如：锰、铬、氮、氧</a:t>
              </a:r>
            </a:p>
          </p:txBody>
        </p:sp>
        <p:graphicFrame>
          <p:nvGraphicFramePr>
            <p:cNvPr id="3088" name="Object 8"/>
            <p:cNvGraphicFramePr>
              <a:graphicFrameLocks noChangeAspect="1"/>
            </p:cNvGraphicFramePr>
            <p:nvPr/>
          </p:nvGraphicFramePr>
          <p:xfrm>
            <a:off x="2688" y="912"/>
            <a:ext cx="62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3" name="公式" r:id="rId3" imgW="482391" imgH="241195" progId="Equation.3">
                    <p:embed/>
                  </p:oleObj>
                </mc:Choice>
                <mc:Fallback>
                  <p:oleObj name="公式" r:id="rId3" imgW="482391" imgH="24119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912"/>
                          <a:ext cx="62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752600" y="2667000"/>
            <a:ext cx="608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/>
              <a:t>2 </a:t>
            </a:r>
            <a:r>
              <a:rPr lang="zh-CN" altLang="en-US"/>
              <a:t>抗磁质  </a:t>
            </a:r>
            <a:r>
              <a:rPr lang="en-US" altLang="zh-CN" i="1"/>
              <a:t>diamagnetic materials (diamagnetic)</a:t>
            </a:r>
            <a:endParaRPr lang="en-US" altLang="zh-CN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52400" y="2225675"/>
            <a:ext cx="1311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/>
              <a:t>μ</a:t>
            </a:r>
            <a:r>
              <a:rPr lang="en-US" altLang="zh-CN" baseline="-25000"/>
              <a:t>r</a:t>
            </a:r>
            <a:r>
              <a:rPr lang="zh-CN" altLang="zh-CN"/>
              <a:t>在 1左右</a:t>
            </a:r>
            <a:endParaRPr lang="zh-CN" altLang="en-US" baseline="-25000"/>
          </a:p>
        </p:txBody>
      </p:sp>
      <p:grpSp>
        <p:nvGrpSpPr>
          <p:cNvPr id="8206" name="Group 14"/>
          <p:cNvGrpSpPr>
            <a:grpSpLocks/>
          </p:cNvGrpSpPr>
          <p:nvPr/>
        </p:nvGrpSpPr>
        <p:grpSpPr bwMode="auto">
          <a:xfrm>
            <a:off x="2097088" y="3200403"/>
            <a:ext cx="5534024" cy="831851"/>
            <a:chOff x="2054" y="2905"/>
            <a:chExt cx="3486" cy="524"/>
          </a:xfrm>
        </p:grpSpPr>
        <p:graphicFrame>
          <p:nvGraphicFramePr>
            <p:cNvPr id="3085" name="Object 9"/>
            <p:cNvGraphicFramePr>
              <a:graphicFrameLocks noChangeAspect="1"/>
            </p:cNvGraphicFramePr>
            <p:nvPr/>
          </p:nvGraphicFramePr>
          <p:xfrm>
            <a:off x="3360" y="2905"/>
            <a:ext cx="75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4" name="公式" r:id="rId5" imgW="583947" imgH="241195" progId="Equation.3">
                    <p:embed/>
                  </p:oleObj>
                </mc:Choice>
                <mc:Fallback>
                  <p:oleObj name="公式" r:id="rId5" imgW="583947" imgH="24119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905"/>
                          <a:ext cx="75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6" name="Text Box 13"/>
            <p:cNvSpPr txBox="1">
              <a:spLocks noChangeArrowheads="1"/>
            </p:cNvSpPr>
            <p:nvPr/>
          </p:nvSpPr>
          <p:spPr bwMode="auto">
            <a:xfrm>
              <a:off x="2054" y="2906"/>
              <a:ext cx="348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/>
                <a:t>介质被磁化后，             </a:t>
              </a:r>
              <a:r>
                <a:rPr lang="en-US" altLang="zh-CN" dirty="0"/>
                <a:t>, </a:t>
              </a:r>
              <a:r>
                <a:rPr lang="en-US" altLang="zh-CN" i="1" dirty="0"/>
                <a:t>B</a:t>
              </a:r>
              <a:r>
                <a:rPr lang="en-US" altLang="zh-CN" dirty="0"/>
                <a:t> &lt; </a:t>
              </a:r>
              <a:r>
                <a:rPr lang="en-US" altLang="zh-CN" i="1" dirty="0"/>
                <a:t>B</a:t>
              </a:r>
              <a:r>
                <a:rPr lang="en-US" altLang="zh-CN" baseline="-25000" dirty="0"/>
                <a:t>0 </a:t>
              </a:r>
              <a:r>
                <a:rPr lang="en-US" altLang="zh-CN" dirty="0"/>
                <a:t>, </a:t>
              </a:r>
              <a:r>
                <a:rPr lang="en-US" altLang="zh-CN" dirty="0" err="1">
                  <a:solidFill>
                    <a:srgbClr val="CC3300"/>
                  </a:solidFill>
                </a:rPr>
                <a:t>μ</a:t>
              </a:r>
              <a:r>
                <a:rPr lang="en-US" altLang="zh-CN" baseline="-25000" dirty="0" err="1">
                  <a:solidFill>
                    <a:srgbClr val="CC3300"/>
                  </a:solidFill>
                </a:rPr>
                <a:t>r</a:t>
              </a:r>
              <a:r>
                <a:rPr lang="en-US" altLang="zh-CN" baseline="-25000" dirty="0">
                  <a:solidFill>
                    <a:srgbClr val="CC3300"/>
                  </a:solidFill>
                </a:rPr>
                <a:t> </a:t>
              </a:r>
              <a:r>
                <a:rPr lang="en-US" altLang="zh-CN" dirty="0">
                  <a:solidFill>
                    <a:srgbClr val="CC3300"/>
                  </a:solidFill>
                </a:rPr>
                <a:t>&lt;1-</a:t>
              </a:r>
              <a:r>
                <a:rPr lang="el-GR" altLang="zh-CN" dirty="0">
                  <a:solidFill>
                    <a:srgbClr val="CC3300"/>
                  </a:solidFill>
                </a:rPr>
                <a:t> δ</a:t>
              </a:r>
              <a:endParaRPr lang="en-US" altLang="zh-CN" dirty="0">
                <a:solidFill>
                  <a:srgbClr val="CC3300"/>
                </a:solidFill>
              </a:endParaRPr>
            </a:p>
            <a:p>
              <a:pPr algn="l" eaLnBrk="1" hangingPunct="1"/>
              <a:r>
                <a:rPr lang="zh-CN" altLang="en-US" dirty="0"/>
                <a:t>如铜、铅、</a:t>
              </a:r>
              <a:r>
                <a:rPr lang="en-US" altLang="zh-CN" dirty="0"/>
                <a:t>S</a:t>
              </a:r>
              <a:r>
                <a:rPr lang="zh-CN" altLang="en-US" dirty="0"/>
                <a:t>、等</a:t>
              </a:r>
            </a:p>
          </p:txBody>
        </p:sp>
      </p:grp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736725" y="4689475"/>
            <a:ext cx="461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/>
              <a:t>3 </a:t>
            </a:r>
            <a:r>
              <a:rPr lang="zh-CN" altLang="en-US"/>
              <a:t>铁磁质  </a:t>
            </a:r>
            <a:r>
              <a:rPr lang="en-US" altLang="zh-CN" i="1"/>
              <a:t>Ferromagnetic materials</a:t>
            </a:r>
            <a:endParaRPr lang="en-US" altLang="zh-CN"/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1812925" y="5334000"/>
            <a:ext cx="645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i="1"/>
              <a:t>B&gt;&gt;B</a:t>
            </a:r>
            <a:r>
              <a:rPr lang="en-US" altLang="zh-CN" i="1" baseline="-25000"/>
              <a:t>0</a:t>
            </a:r>
            <a:r>
              <a:rPr lang="en-US" altLang="zh-CN" i="1"/>
              <a:t> , </a:t>
            </a:r>
            <a:r>
              <a:rPr lang="en-US" altLang="zh-CN">
                <a:solidFill>
                  <a:srgbClr val="CC3300"/>
                </a:solidFill>
              </a:rPr>
              <a:t>μ</a:t>
            </a:r>
            <a:r>
              <a:rPr lang="en-US" altLang="zh-CN" baseline="-25000">
                <a:solidFill>
                  <a:srgbClr val="CC3300"/>
                </a:solidFill>
              </a:rPr>
              <a:t>r</a:t>
            </a:r>
            <a:r>
              <a:rPr lang="en-US" altLang="zh-CN">
                <a:solidFill>
                  <a:srgbClr val="CC3300"/>
                </a:solidFill>
              </a:rPr>
              <a:t>&gt;&gt;1</a:t>
            </a:r>
            <a:r>
              <a:rPr lang="en-US" altLang="zh-CN"/>
              <a:t>, </a:t>
            </a:r>
            <a:r>
              <a:rPr lang="zh-CN" altLang="en-US"/>
              <a:t>且</a:t>
            </a:r>
            <a:r>
              <a:rPr lang="en-US" altLang="zh-CN"/>
              <a:t>μ</a:t>
            </a:r>
            <a:r>
              <a:rPr lang="en-US" altLang="zh-CN" baseline="-25000"/>
              <a:t>r</a:t>
            </a:r>
            <a:r>
              <a:rPr lang="en-US" altLang="zh-CN" baseline="-25000">
                <a:solidFill>
                  <a:srgbClr val="CC3300"/>
                </a:solidFill>
              </a:rPr>
              <a:t> </a:t>
            </a:r>
            <a:r>
              <a:rPr lang="zh-CN" altLang="en-US"/>
              <a:t>随磁场的强弱发生变化。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6461125" y="4648200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强顺磁质</a:t>
            </a:r>
          </a:p>
        </p:txBody>
      </p:sp>
      <p:sp>
        <p:nvSpPr>
          <p:cNvPr id="3084" name="Text Box 20"/>
          <p:cNvSpPr txBox="1">
            <a:spLocks noChangeArrowheads="1"/>
          </p:cNvSpPr>
          <p:nvPr/>
        </p:nvSpPr>
        <p:spPr bwMode="auto">
          <a:xfrm>
            <a:off x="6477000" y="304800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200" i="1" dirty="0">
                <a:solidFill>
                  <a:srgbClr val="FF0000"/>
                </a:solidFill>
              </a:rPr>
              <a:t>B</a:t>
            </a:r>
            <a:r>
              <a:rPr lang="en-US" altLang="zh-CN" sz="3200" dirty="0">
                <a:solidFill>
                  <a:srgbClr val="FF0000"/>
                </a:solidFill>
              </a:rPr>
              <a:t> = </a:t>
            </a:r>
            <a:r>
              <a:rPr lang="en-US" altLang="zh-CN" sz="3200" i="1" dirty="0">
                <a:solidFill>
                  <a:srgbClr val="FF0000"/>
                </a:solidFill>
                <a:latin typeface="Symbol" pitchFamily="18" charset="2"/>
              </a:rPr>
              <a:t>m 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r</a:t>
            </a:r>
            <a:r>
              <a:rPr lang="en-US" altLang="zh-CN" sz="3200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3200" i="1" dirty="0">
                <a:solidFill>
                  <a:srgbClr val="FF0000"/>
                </a:solidFill>
              </a:rPr>
              <a:t>B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0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  <p:bldP spid="8198" grpId="0" autoUpdateAnimBg="0"/>
      <p:bldP spid="8204" grpId="0" autoUpdateAnimBg="0"/>
      <p:bldP spid="8207" grpId="0" autoUpdateAnimBg="0"/>
      <p:bldP spid="8209" grpId="0" autoUpdateAnimBg="0"/>
      <p:bldP spid="821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88925" y="117475"/>
            <a:ext cx="85502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例：无限长直螺线管，电流为 </a:t>
            </a:r>
            <a:r>
              <a:rPr lang="en-US" altLang="zh-CN" sz="2800" i="1"/>
              <a:t>I</a:t>
            </a:r>
            <a:r>
              <a:rPr lang="zh-CN" altLang="en-US" sz="2800"/>
              <a:t>，单位长度的匝数为 </a:t>
            </a:r>
            <a:r>
              <a:rPr lang="en-US" altLang="zh-CN" sz="2800" i="1"/>
              <a:t>n</a:t>
            </a:r>
            <a:r>
              <a:rPr lang="zh-CN" altLang="en-US" sz="2800"/>
              <a:t>，管内充满磁导率为</a:t>
            </a:r>
            <a:r>
              <a:rPr lang="en-US" altLang="zh-CN" sz="2800" i="1"/>
              <a:t>μ</a:t>
            </a:r>
            <a:r>
              <a:rPr lang="en-US" altLang="zh-CN" sz="2800" baseline="-25000"/>
              <a:t>r</a:t>
            </a:r>
            <a:r>
              <a:rPr lang="en-US" altLang="zh-CN" sz="2800"/>
              <a:t> </a:t>
            </a:r>
            <a:r>
              <a:rPr lang="zh-CN" altLang="zh-CN" sz="2800"/>
              <a:t>的均匀介质，求管内的磁感应强度。</a:t>
            </a:r>
            <a:endParaRPr lang="zh-CN" altLang="en-US" sz="2800"/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349250" y="1514475"/>
            <a:ext cx="98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解：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5800" y="2819400"/>
            <a:ext cx="2971800" cy="1357313"/>
            <a:chOff x="3456" y="960"/>
            <a:chExt cx="1440" cy="855"/>
          </a:xfrm>
        </p:grpSpPr>
        <p:sp>
          <p:nvSpPr>
            <p:cNvPr id="19481" name="Rectangle 5" descr="5%"/>
            <p:cNvSpPr>
              <a:spLocks noChangeArrowheads="1"/>
            </p:cNvSpPr>
            <p:nvPr/>
          </p:nvSpPr>
          <p:spPr bwMode="auto">
            <a:xfrm>
              <a:off x="3456" y="1296"/>
              <a:ext cx="1440" cy="384"/>
            </a:xfrm>
            <a:prstGeom prst="rect">
              <a:avLst/>
            </a:prstGeom>
            <a:pattFill prst="pct5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i="1">
                <a:solidFill>
                  <a:srgbClr val="00CC00"/>
                </a:solidFill>
              </a:endParaRPr>
            </a:p>
          </p:txBody>
        </p:sp>
        <p:grpSp>
          <p:nvGrpSpPr>
            <p:cNvPr id="19482" name="Group 6"/>
            <p:cNvGrpSpPr>
              <a:grpSpLocks/>
            </p:cNvGrpSpPr>
            <p:nvPr/>
          </p:nvGrpSpPr>
          <p:grpSpPr bwMode="auto">
            <a:xfrm>
              <a:off x="3508" y="960"/>
              <a:ext cx="1245" cy="404"/>
              <a:chOff x="3508" y="960"/>
              <a:chExt cx="1245" cy="404"/>
            </a:xfrm>
          </p:grpSpPr>
          <p:sp>
            <p:nvSpPr>
              <p:cNvPr id="19494" name="Text Box 7"/>
              <p:cNvSpPr txBox="1">
                <a:spLocks noChangeArrowheads="1"/>
              </p:cNvSpPr>
              <p:nvPr/>
            </p:nvSpPr>
            <p:spPr bwMode="auto">
              <a:xfrm>
                <a:off x="3508" y="960"/>
                <a:ext cx="14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/>
                  <a:t>.</a:t>
                </a:r>
              </a:p>
            </p:txBody>
          </p:sp>
          <p:sp>
            <p:nvSpPr>
              <p:cNvPr id="19495" name="Text Box 8"/>
              <p:cNvSpPr txBox="1">
                <a:spLocks noChangeArrowheads="1"/>
              </p:cNvSpPr>
              <p:nvPr/>
            </p:nvSpPr>
            <p:spPr bwMode="auto">
              <a:xfrm>
                <a:off x="3948" y="960"/>
                <a:ext cx="14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/>
                  <a:t>.</a:t>
                </a:r>
              </a:p>
            </p:txBody>
          </p:sp>
          <p:sp>
            <p:nvSpPr>
              <p:cNvPr id="19496" name="Text Box 9"/>
              <p:cNvSpPr txBox="1">
                <a:spLocks noChangeArrowheads="1"/>
              </p:cNvSpPr>
              <p:nvPr/>
            </p:nvSpPr>
            <p:spPr bwMode="auto">
              <a:xfrm>
                <a:off x="4168" y="960"/>
                <a:ext cx="14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/>
                  <a:t>.</a:t>
                </a:r>
              </a:p>
            </p:txBody>
          </p:sp>
          <p:sp>
            <p:nvSpPr>
              <p:cNvPr id="19497" name="Text Box 10"/>
              <p:cNvSpPr txBox="1">
                <a:spLocks noChangeArrowheads="1"/>
              </p:cNvSpPr>
              <p:nvPr/>
            </p:nvSpPr>
            <p:spPr bwMode="auto">
              <a:xfrm>
                <a:off x="4388" y="960"/>
                <a:ext cx="14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/>
                  <a:t>.</a:t>
                </a:r>
              </a:p>
            </p:txBody>
          </p:sp>
          <p:sp>
            <p:nvSpPr>
              <p:cNvPr id="19498" name="Text Box 11"/>
              <p:cNvSpPr txBox="1">
                <a:spLocks noChangeArrowheads="1"/>
              </p:cNvSpPr>
              <p:nvPr/>
            </p:nvSpPr>
            <p:spPr bwMode="auto">
              <a:xfrm>
                <a:off x="4608" y="960"/>
                <a:ext cx="14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/>
                  <a:t>.</a:t>
                </a:r>
              </a:p>
            </p:txBody>
          </p:sp>
          <p:sp>
            <p:nvSpPr>
              <p:cNvPr id="19499" name="Text Box 12"/>
              <p:cNvSpPr txBox="1">
                <a:spLocks noChangeArrowheads="1"/>
              </p:cNvSpPr>
              <p:nvPr/>
            </p:nvSpPr>
            <p:spPr bwMode="auto">
              <a:xfrm>
                <a:off x="3728" y="960"/>
                <a:ext cx="14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600"/>
                  <a:t>.</a:t>
                </a:r>
              </a:p>
            </p:txBody>
          </p:sp>
        </p:grpSp>
        <p:grpSp>
          <p:nvGrpSpPr>
            <p:cNvPr id="19483" name="Group 13"/>
            <p:cNvGrpSpPr>
              <a:grpSpLocks/>
            </p:cNvGrpSpPr>
            <p:nvPr/>
          </p:nvGrpSpPr>
          <p:grpSpPr bwMode="auto">
            <a:xfrm>
              <a:off x="3456" y="1584"/>
              <a:ext cx="1306" cy="231"/>
              <a:chOff x="3456" y="1680"/>
              <a:chExt cx="1306" cy="231"/>
            </a:xfrm>
          </p:grpSpPr>
          <p:sp>
            <p:nvSpPr>
              <p:cNvPr id="19488" name="Text Box 14"/>
              <p:cNvSpPr txBox="1">
                <a:spLocks noChangeArrowheads="1"/>
              </p:cNvSpPr>
              <p:nvPr/>
            </p:nvSpPr>
            <p:spPr bwMode="auto">
              <a:xfrm>
                <a:off x="3456" y="1680"/>
                <a:ext cx="20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×</a:t>
                </a:r>
              </a:p>
            </p:txBody>
          </p:sp>
          <p:sp>
            <p:nvSpPr>
              <p:cNvPr id="19489" name="Text Box 15"/>
              <p:cNvSpPr txBox="1">
                <a:spLocks noChangeArrowheads="1"/>
              </p:cNvSpPr>
              <p:nvPr/>
            </p:nvSpPr>
            <p:spPr bwMode="auto">
              <a:xfrm>
                <a:off x="3677" y="1680"/>
                <a:ext cx="20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×</a:t>
                </a:r>
              </a:p>
            </p:txBody>
          </p:sp>
          <p:sp>
            <p:nvSpPr>
              <p:cNvPr id="19490" name="Text Box 16"/>
              <p:cNvSpPr txBox="1">
                <a:spLocks noChangeArrowheads="1"/>
              </p:cNvSpPr>
              <p:nvPr/>
            </p:nvSpPr>
            <p:spPr bwMode="auto">
              <a:xfrm>
                <a:off x="3898" y="1680"/>
                <a:ext cx="20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×</a:t>
                </a:r>
              </a:p>
            </p:txBody>
          </p:sp>
          <p:sp>
            <p:nvSpPr>
              <p:cNvPr id="19491" name="Text Box 17"/>
              <p:cNvSpPr txBox="1">
                <a:spLocks noChangeArrowheads="1"/>
              </p:cNvSpPr>
              <p:nvPr/>
            </p:nvSpPr>
            <p:spPr bwMode="auto">
              <a:xfrm>
                <a:off x="4119" y="1680"/>
                <a:ext cx="20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×</a:t>
                </a:r>
              </a:p>
            </p:txBody>
          </p:sp>
          <p:sp>
            <p:nvSpPr>
              <p:cNvPr id="19492" name="Text Box 18"/>
              <p:cNvSpPr txBox="1">
                <a:spLocks noChangeArrowheads="1"/>
              </p:cNvSpPr>
              <p:nvPr/>
            </p:nvSpPr>
            <p:spPr bwMode="auto">
              <a:xfrm>
                <a:off x="4341" y="1680"/>
                <a:ext cx="20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×</a:t>
                </a:r>
              </a:p>
            </p:txBody>
          </p:sp>
          <p:sp>
            <p:nvSpPr>
              <p:cNvPr id="19493" name="Text Box 19"/>
              <p:cNvSpPr txBox="1">
                <a:spLocks noChangeArrowheads="1"/>
              </p:cNvSpPr>
              <p:nvPr/>
            </p:nvSpPr>
            <p:spPr bwMode="auto">
              <a:xfrm>
                <a:off x="4561" y="1680"/>
                <a:ext cx="20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/>
                  <a:t>×</a:t>
                </a:r>
              </a:p>
            </p:txBody>
          </p:sp>
        </p:grpSp>
        <p:sp>
          <p:nvSpPr>
            <p:cNvPr id="19484" name="Freeform 20"/>
            <p:cNvSpPr>
              <a:spLocks/>
            </p:cNvSpPr>
            <p:nvPr/>
          </p:nvSpPr>
          <p:spPr bwMode="auto">
            <a:xfrm>
              <a:off x="3468" y="1188"/>
              <a:ext cx="1428" cy="1"/>
            </a:xfrm>
            <a:custGeom>
              <a:avLst/>
              <a:gdLst>
                <a:gd name="T0" fmla="*/ 0 w 1428"/>
                <a:gd name="T1" fmla="*/ 0 h 1"/>
                <a:gd name="T2" fmla="*/ 1428 w 1428"/>
                <a:gd name="T3" fmla="*/ 0 h 1"/>
                <a:gd name="T4" fmla="*/ 0 60000 65536"/>
                <a:gd name="T5" fmla="*/ 0 60000 65536"/>
                <a:gd name="T6" fmla="*/ 0 w 1428"/>
                <a:gd name="T7" fmla="*/ 0 h 1"/>
                <a:gd name="T8" fmla="*/ 1428 w 142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8" h="1">
                  <a:moveTo>
                    <a:pt x="0" y="0"/>
                  </a:moveTo>
                  <a:lnTo>
                    <a:pt x="142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Freeform 21"/>
            <p:cNvSpPr>
              <a:spLocks/>
            </p:cNvSpPr>
            <p:nvPr/>
          </p:nvSpPr>
          <p:spPr bwMode="auto">
            <a:xfrm>
              <a:off x="3456" y="1296"/>
              <a:ext cx="1428" cy="1"/>
            </a:xfrm>
            <a:custGeom>
              <a:avLst/>
              <a:gdLst>
                <a:gd name="T0" fmla="*/ 0 w 1428"/>
                <a:gd name="T1" fmla="*/ 0 h 1"/>
                <a:gd name="T2" fmla="*/ 1428 w 1428"/>
                <a:gd name="T3" fmla="*/ 0 h 1"/>
                <a:gd name="T4" fmla="*/ 0 60000 65536"/>
                <a:gd name="T5" fmla="*/ 0 60000 65536"/>
                <a:gd name="T6" fmla="*/ 0 w 1428"/>
                <a:gd name="T7" fmla="*/ 0 h 1"/>
                <a:gd name="T8" fmla="*/ 1428 w 142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8" h="1">
                  <a:moveTo>
                    <a:pt x="0" y="0"/>
                  </a:moveTo>
                  <a:lnTo>
                    <a:pt x="142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6" name="Freeform 22"/>
            <p:cNvSpPr>
              <a:spLocks/>
            </p:cNvSpPr>
            <p:nvPr/>
          </p:nvSpPr>
          <p:spPr bwMode="auto">
            <a:xfrm>
              <a:off x="3456" y="1632"/>
              <a:ext cx="1428" cy="1"/>
            </a:xfrm>
            <a:custGeom>
              <a:avLst/>
              <a:gdLst>
                <a:gd name="T0" fmla="*/ 0 w 1428"/>
                <a:gd name="T1" fmla="*/ 0 h 1"/>
                <a:gd name="T2" fmla="*/ 1428 w 1428"/>
                <a:gd name="T3" fmla="*/ 0 h 1"/>
                <a:gd name="T4" fmla="*/ 0 60000 65536"/>
                <a:gd name="T5" fmla="*/ 0 60000 65536"/>
                <a:gd name="T6" fmla="*/ 0 w 1428"/>
                <a:gd name="T7" fmla="*/ 0 h 1"/>
                <a:gd name="T8" fmla="*/ 1428 w 142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8" h="1">
                  <a:moveTo>
                    <a:pt x="0" y="0"/>
                  </a:moveTo>
                  <a:lnTo>
                    <a:pt x="142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Freeform 23"/>
            <p:cNvSpPr>
              <a:spLocks/>
            </p:cNvSpPr>
            <p:nvPr/>
          </p:nvSpPr>
          <p:spPr bwMode="auto">
            <a:xfrm>
              <a:off x="3456" y="1776"/>
              <a:ext cx="1428" cy="1"/>
            </a:xfrm>
            <a:custGeom>
              <a:avLst/>
              <a:gdLst>
                <a:gd name="T0" fmla="*/ 0 w 1428"/>
                <a:gd name="T1" fmla="*/ 0 h 1"/>
                <a:gd name="T2" fmla="*/ 1428 w 1428"/>
                <a:gd name="T3" fmla="*/ 0 h 1"/>
                <a:gd name="T4" fmla="*/ 0 60000 65536"/>
                <a:gd name="T5" fmla="*/ 0 60000 65536"/>
                <a:gd name="T6" fmla="*/ 0 w 1428"/>
                <a:gd name="T7" fmla="*/ 0 h 1"/>
                <a:gd name="T8" fmla="*/ 1428 w 1428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28" h="1">
                  <a:moveTo>
                    <a:pt x="0" y="0"/>
                  </a:moveTo>
                  <a:lnTo>
                    <a:pt x="1428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105400" y="3352800"/>
            <a:ext cx="1676400" cy="1565275"/>
            <a:chOff x="3840" y="1296"/>
            <a:chExt cx="1056" cy="986"/>
          </a:xfrm>
        </p:grpSpPr>
        <p:sp>
          <p:nvSpPr>
            <p:cNvPr id="19474" name="Rectangle 25"/>
            <p:cNvSpPr>
              <a:spLocks noChangeArrowheads="1"/>
            </p:cNvSpPr>
            <p:nvPr/>
          </p:nvSpPr>
          <p:spPr bwMode="auto">
            <a:xfrm>
              <a:off x="4032" y="1392"/>
              <a:ext cx="672" cy="624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i="1">
                <a:solidFill>
                  <a:srgbClr val="00CC00"/>
                </a:solidFill>
              </a:endParaRPr>
            </a:p>
          </p:txBody>
        </p:sp>
        <p:sp>
          <p:nvSpPr>
            <p:cNvPr id="19475" name="Line 26"/>
            <p:cNvSpPr>
              <a:spLocks noChangeShapeType="1"/>
            </p:cNvSpPr>
            <p:nvPr/>
          </p:nvSpPr>
          <p:spPr bwMode="auto">
            <a:xfrm>
              <a:off x="4224" y="1392"/>
              <a:ext cx="14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6" name="Text Box 27"/>
            <p:cNvSpPr txBox="1">
              <a:spLocks noChangeArrowheads="1"/>
            </p:cNvSpPr>
            <p:nvPr/>
          </p:nvSpPr>
          <p:spPr bwMode="auto">
            <a:xfrm>
              <a:off x="3840" y="13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a</a:t>
              </a:r>
            </a:p>
          </p:txBody>
        </p:sp>
        <p:sp>
          <p:nvSpPr>
            <p:cNvPr id="19477" name="Text Box 28"/>
            <p:cNvSpPr txBox="1">
              <a:spLocks noChangeArrowheads="1"/>
            </p:cNvSpPr>
            <p:nvPr/>
          </p:nvSpPr>
          <p:spPr bwMode="auto">
            <a:xfrm>
              <a:off x="4752" y="129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b</a:t>
              </a:r>
            </a:p>
          </p:txBody>
        </p:sp>
        <p:sp>
          <p:nvSpPr>
            <p:cNvPr id="19478" name="Text Box 29"/>
            <p:cNvSpPr txBox="1">
              <a:spLocks noChangeArrowheads="1"/>
            </p:cNvSpPr>
            <p:nvPr/>
          </p:nvSpPr>
          <p:spPr bwMode="auto">
            <a:xfrm>
              <a:off x="3840" y="187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d</a:t>
              </a:r>
            </a:p>
          </p:txBody>
        </p:sp>
        <p:sp>
          <p:nvSpPr>
            <p:cNvPr id="19479" name="Text Box 30"/>
            <p:cNvSpPr txBox="1">
              <a:spLocks noChangeArrowheads="1"/>
            </p:cNvSpPr>
            <p:nvPr/>
          </p:nvSpPr>
          <p:spPr bwMode="auto">
            <a:xfrm>
              <a:off x="4763" y="1872"/>
              <a:ext cx="13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c </a:t>
              </a:r>
            </a:p>
          </p:txBody>
        </p:sp>
        <p:sp>
          <p:nvSpPr>
            <p:cNvPr id="19480" name="Text Box 31"/>
            <p:cNvSpPr txBox="1">
              <a:spLocks noChangeArrowheads="1"/>
            </p:cNvSpPr>
            <p:nvPr/>
          </p:nvSpPr>
          <p:spPr bwMode="auto">
            <a:xfrm>
              <a:off x="4262" y="199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L</a:t>
              </a:r>
            </a:p>
          </p:txBody>
        </p:sp>
      </p:grpSp>
      <p:graphicFrame>
        <p:nvGraphicFramePr>
          <p:cNvPr id="206880" name="Object 32"/>
          <p:cNvGraphicFramePr>
            <a:graphicFrameLocks noChangeAspect="1"/>
          </p:cNvGraphicFramePr>
          <p:nvPr/>
        </p:nvGraphicFramePr>
        <p:xfrm>
          <a:off x="685800" y="2246313"/>
          <a:ext cx="59436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5" name="Equation" r:id="rId4" imgW="3009900" imgH="381000" progId="Equation.DSMT4">
                  <p:embed/>
                </p:oleObj>
              </mc:Choice>
              <mc:Fallback>
                <p:oleObj name="Equation" r:id="rId4" imgW="3009900" imgH="3810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46313"/>
                        <a:ext cx="59436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81" name="Object 33"/>
          <p:cNvGraphicFramePr>
            <a:graphicFrameLocks noChangeAspect="1"/>
          </p:cNvGraphicFramePr>
          <p:nvPr/>
        </p:nvGraphicFramePr>
        <p:xfrm>
          <a:off x="6588125" y="2349500"/>
          <a:ext cx="685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6" name="公式" r:id="rId6" imgW="393359" imgH="164957" progId="Equation.3">
                  <p:embed/>
                </p:oleObj>
              </mc:Choice>
              <mc:Fallback>
                <p:oleObj name="公式" r:id="rId6" imgW="393359" imgH="16495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2349500"/>
                        <a:ext cx="685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82" name="Text Box 34"/>
          <p:cNvSpPr txBox="1">
            <a:spLocks noChangeArrowheads="1"/>
          </p:cNvSpPr>
          <p:nvPr/>
        </p:nvSpPr>
        <p:spPr bwMode="auto">
          <a:xfrm>
            <a:off x="533400" y="3065463"/>
            <a:ext cx="2603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由</a:t>
            </a:r>
            <a:r>
              <a:rPr lang="en-US" altLang="zh-CN" sz="2800"/>
              <a:t>H</a:t>
            </a:r>
            <a:r>
              <a:rPr lang="zh-CN" altLang="en-US" sz="2800"/>
              <a:t>的环路定理</a:t>
            </a:r>
          </a:p>
        </p:txBody>
      </p:sp>
      <p:sp>
        <p:nvSpPr>
          <p:cNvPr id="206883" name="Text Box 35"/>
          <p:cNvSpPr txBox="1">
            <a:spLocks noChangeArrowheads="1"/>
          </p:cNvSpPr>
          <p:nvPr/>
        </p:nvSpPr>
        <p:spPr bwMode="auto">
          <a:xfrm>
            <a:off x="593725" y="3683000"/>
            <a:ext cx="187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H L </a:t>
            </a:r>
            <a:r>
              <a:rPr lang="en-US" altLang="zh-CN" sz="2800"/>
              <a:t>=</a:t>
            </a:r>
            <a:r>
              <a:rPr lang="en-US" altLang="zh-CN" sz="2800" i="1"/>
              <a:t> n I L</a:t>
            </a:r>
          </a:p>
        </p:txBody>
      </p:sp>
      <p:sp>
        <p:nvSpPr>
          <p:cNvPr id="206884" name="Text Box 36"/>
          <p:cNvSpPr txBox="1">
            <a:spLocks noChangeArrowheads="1"/>
          </p:cNvSpPr>
          <p:nvPr/>
        </p:nvSpPr>
        <p:spPr bwMode="auto">
          <a:xfrm>
            <a:off x="685800" y="4368800"/>
            <a:ext cx="1444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H  </a:t>
            </a:r>
            <a:r>
              <a:rPr lang="en-US" altLang="zh-CN" sz="2800"/>
              <a:t>=</a:t>
            </a:r>
            <a:r>
              <a:rPr lang="en-US" altLang="zh-CN" sz="2800" i="1"/>
              <a:t> n I </a:t>
            </a:r>
          </a:p>
        </p:txBody>
      </p:sp>
      <p:sp>
        <p:nvSpPr>
          <p:cNvPr id="206885" name="Text Box 37"/>
          <p:cNvSpPr txBox="1">
            <a:spLocks noChangeArrowheads="1"/>
          </p:cNvSpPr>
          <p:nvPr/>
        </p:nvSpPr>
        <p:spPr bwMode="auto">
          <a:xfrm>
            <a:off x="593725" y="4978400"/>
            <a:ext cx="218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B</a:t>
            </a:r>
            <a:r>
              <a:rPr lang="en-US" altLang="zh-CN" sz="2800"/>
              <a:t> = </a:t>
            </a:r>
            <a:r>
              <a:rPr lang="en-US" altLang="zh-CN" sz="2800" i="1"/>
              <a:t>μ</a:t>
            </a:r>
            <a:r>
              <a:rPr lang="en-US" altLang="zh-CN" sz="2800" i="1" baseline="-25000"/>
              <a:t>0</a:t>
            </a:r>
            <a:r>
              <a:rPr lang="en-US" altLang="zh-CN" sz="2800" baseline="-25000"/>
              <a:t> </a:t>
            </a:r>
            <a:r>
              <a:rPr lang="en-US" altLang="zh-CN" sz="2800" i="1"/>
              <a:t>μ</a:t>
            </a:r>
            <a:r>
              <a:rPr lang="en-US" altLang="zh-CN" sz="2800" i="1" baseline="-25000"/>
              <a:t>r </a:t>
            </a:r>
            <a:r>
              <a:rPr lang="en-US" altLang="zh-CN" sz="2800" i="1"/>
              <a:t>H</a:t>
            </a:r>
            <a:r>
              <a:rPr lang="en-US" altLang="zh-CN" sz="2800" baseline="-25000"/>
              <a:t> </a:t>
            </a:r>
          </a:p>
        </p:txBody>
      </p:sp>
      <p:sp>
        <p:nvSpPr>
          <p:cNvPr id="206886" name="Text Box 38"/>
          <p:cNvSpPr txBox="1">
            <a:spLocks noChangeArrowheads="1"/>
          </p:cNvSpPr>
          <p:nvPr/>
        </p:nvSpPr>
        <p:spPr bwMode="auto">
          <a:xfrm>
            <a:off x="2713038" y="4978400"/>
            <a:ext cx="2011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= </a:t>
            </a:r>
            <a:r>
              <a:rPr lang="en-US" altLang="zh-CN" sz="2800" i="1"/>
              <a:t>μ</a:t>
            </a:r>
            <a:r>
              <a:rPr lang="en-US" altLang="zh-CN" sz="2800" i="1" baseline="-25000"/>
              <a:t>0</a:t>
            </a:r>
            <a:r>
              <a:rPr lang="en-US" altLang="zh-CN" sz="2800" baseline="-25000"/>
              <a:t> </a:t>
            </a:r>
            <a:r>
              <a:rPr lang="en-US" altLang="zh-CN" sz="2800" i="1"/>
              <a:t>μ</a:t>
            </a:r>
            <a:r>
              <a:rPr lang="en-US" altLang="zh-CN" sz="2800" i="1" baseline="-25000"/>
              <a:t>r</a:t>
            </a:r>
            <a:r>
              <a:rPr lang="en-US" altLang="zh-CN" sz="2800" baseline="-25000"/>
              <a:t>  </a:t>
            </a:r>
            <a:r>
              <a:rPr lang="en-US" altLang="zh-CN" sz="2800" i="1"/>
              <a:t>n I</a:t>
            </a:r>
            <a:endParaRPr lang="en-US" altLang="zh-CN" sz="2800" baseline="-25000"/>
          </a:p>
        </p:txBody>
      </p:sp>
      <p:sp>
        <p:nvSpPr>
          <p:cNvPr id="206887" name="Text Box 39"/>
          <p:cNvSpPr txBox="1">
            <a:spLocks noChangeArrowheads="1"/>
          </p:cNvSpPr>
          <p:nvPr/>
        </p:nvSpPr>
        <p:spPr bwMode="auto">
          <a:xfrm>
            <a:off x="1116013" y="1484313"/>
            <a:ext cx="1044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B</a:t>
            </a:r>
            <a:r>
              <a:rPr lang="zh-CN" altLang="zh-CN" sz="2800" baseline="-25000"/>
              <a:t>外</a:t>
            </a:r>
            <a:r>
              <a:rPr lang="zh-CN" altLang="zh-CN" sz="2800"/>
              <a:t>=0</a:t>
            </a:r>
            <a:endParaRPr lang="en-US" altLang="zh-CN" sz="2800"/>
          </a:p>
        </p:txBody>
      </p:sp>
      <p:sp>
        <p:nvSpPr>
          <p:cNvPr id="206888" name="Text Box 40"/>
          <p:cNvSpPr txBox="1">
            <a:spLocks noChangeArrowheads="1"/>
          </p:cNvSpPr>
          <p:nvPr/>
        </p:nvSpPr>
        <p:spPr bwMode="auto">
          <a:xfrm>
            <a:off x="669925" y="5607050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方向：</a:t>
            </a:r>
          </a:p>
        </p:txBody>
      </p:sp>
      <p:sp>
        <p:nvSpPr>
          <p:cNvPr id="206889" name="Line 41"/>
          <p:cNvSpPr>
            <a:spLocks noChangeShapeType="1"/>
          </p:cNvSpPr>
          <p:nvPr/>
        </p:nvSpPr>
        <p:spPr bwMode="auto">
          <a:xfrm>
            <a:off x="6858000" y="3733800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6890" name="Object 42"/>
          <p:cNvGraphicFramePr>
            <a:graphicFrameLocks noChangeAspect="1"/>
          </p:cNvGraphicFramePr>
          <p:nvPr/>
        </p:nvGraphicFramePr>
        <p:xfrm>
          <a:off x="7772400" y="3581400"/>
          <a:ext cx="34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7" name="公式" r:id="rId8" imgW="158780" imgH="184140" progId="Equation.3">
                  <p:embed/>
                </p:oleObj>
              </mc:Choice>
              <mc:Fallback>
                <p:oleObj name="公式" r:id="rId8" imgW="158780" imgH="1841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581400"/>
                        <a:ext cx="3429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91" name="Line 43"/>
          <p:cNvSpPr>
            <a:spLocks noChangeShapeType="1"/>
          </p:cNvSpPr>
          <p:nvPr/>
        </p:nvSpPr>
        <p:spPr bwMode="auto">
          <a:xfrm>
            <a:off x="1752600" y="5943600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  <p:bldP spid="206882" grpId="0" autoUpdateAnimBg="0"/>
      <p:bldP spid="206883" grpId="0" autoUpdateAnimBg="0"/>
      <p:bldP spid="206884" grpId="0" autoUpdateAnimBg="0"/>
      <p:bldP spid="206885" grpId="0" autoUpdateAnimBg="0"/>
      <p:bldP spid="206886" grpId="0" autoUpdateAnimBg="0"/>
      <p:bldP spid="206887" grpId="0" autoUpdateAnimBg="0"/>
      <p:bldP spid="206888" grpId="0" autoUpdateAnimBg="0"/>
      <p:bldP spid="206889" grpId="0" animBg="1"/>
      <p:bldP spid="2068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52400" y="193675"/>
            <a:ext cx="78644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例：长直单芯电缆。芯为半径为 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zh-CN" altLang="en-US"/>
              <a:t>的金属圆柱体，它与导电外壁间充满相对磁导率为</a:t>
            </a:r>
            <a:r>
              <a:rPr lang="en-US" altLang="zh-CN" i="1"/>
              <a:t>μ</a:t>
            </a:r>
            <a:r>
              <a:rPr lang="en-US" altLang="zh-CN" baseline="-25000"/>
              <a:t>r</a:t>
            </a:r>
            <a:r>
              <a:rPr lang="en-US" altLang="zh-CN"/>
              <a:t> </a:t>
            </a:r>
            <a:r>
              <a:rPr lang="zh-CN" altLang="en-US"/>
              <a:t>的均匀介质。现有电流  </a:t>
            </a:r>
            <a:r>
              <a:rPr lang="en-US" altLang="zh-CN" i="1"/>
              <a:t>I</a:t>
            </a:r>
            <a:r>
              <a:rPr lang="en-US" altLang="zh-CN"/>
              <a:t>  </a:t>
            </a:r>
            <a:r>
              <a:rPr lang="zh-CN" altLang="en-US"/>
              <a:t>均匀地流过芯的横截面并沿外壁流回，求：磁介质中的磁感应强度的分布。</a:t>
            </a:r>
          </a:p>
        </p:txBody>
      </p:sp>
      <p:grpSp>
        <p:nvGrpSpPr>
          <p:cNvPr id="16410" name="Group 26"/>
          <p:cNvGrpSpPr>
            <a:grpSpLocks/>
          </p:cNvGrpSpPr>
          <p:nvPr/>
        </p:nvGrpSpPr>
        <p:grpSpPr bwMode="auto">
          <a:xfrm>
            <a:off x="6248400" y="1371600"/>
            <a:ext cx="1981200" cy="2667000"/>
            <a:chOff x="3936" y="864"/>
            <a:chExt cx="1248" cy="1680"/>
          </a:xfrm>
        </p:grpSpPr>
        <p:sp>
          <p:nvSpPr>
            <p:cNvPr id="20496" name="Text Box 10"/>
            <p:cNvSpPr txBox="1">
              <a:spLocks noChangeArrowheads="1"/>
            </p:cNvSpPr>
            <p:nvPr/>
          </p:nvSpPr>
          <p:spPr bwMode="auto">
            <a:xfrm>
              <a:off x="4608" y="864"/>
              <a:ext cx="2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3200" i="1">
                  <a:solidFill>
                    <a:srgbClr val="33CC33"/>
                  </a:solidFill>
                </a:rPr>
                <a:t>I</a:t>
              </a:r>
            </a:p>
          </p:txBody>
        </p:sp>
        <p:sp>
          <p:nvSpPr>
            <p:cNvPr id="20497" name="Oval 3" descr="浅色下对角线"/>
            <p:cNvSpPr>
              <a:spLocks noChangeArrowheads="1"/>
            </p:cNvSpPr>
            <p:nvPr/>
          </p:nvSpPr>
          <p:spPr bwMode="auto">
            <a:xfrm>
              <a:off x="4032" y="1344"/>
              <a:ext cx="1056" cy="288"/>
            </a:xfrm>
            <a:prstGeom prst="ellipse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98" name="Oval 4"/>
            <p:cNvSpPr>
              <a:spLocks noChangeArrowheads="1"/>
            </p:cNvSpPr>
            <p:nvPr/>
          </p:nvSpPr>
          <p:spPr bwMode="auto">
            <a:xfrm>
              <a:off x="4296" y="1440"/>
              <a:ext cx="52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99" name="Line 5"/>
            <p:cNvSpPr>
              <a:spLocks noChangeShapeType="1"/>
            </p:cNvSpPr>
            <p:nvPr/>
          </p:nvSpPr>
          <p:spPr bwMode="auto">
            <a:xfrm>
              <a:off x="4032" y="1488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6"/>
            <p:cNvSpPr>
              <a:spLocks noChangeShapeType="1"/>
            </p:cNvSpPr>
            <p:nvPr/>
          </p:nvSpPr>
          <p:spPr bwMode="auto">
            <a:xfrm>
              <a:off x="5088" y="1488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Line 7"/>
            <p:cNvSpPr>
              <a:spLocks noChangeShapeType="1"/>
            </p:cNvSpPr>
            <p:nvPr/>
          </p:nvSpPr>
          <p:spPr bwMode="auto">
            <a:xfrm>
              <a:off x="4272" y="1488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Line 8"/>
            <p:cNvSpPr>
              <a:spLocks noChangeShapeType="1"/>
            </p:cNvSpPr>
            <p:nvPr/>
          </p:nvSpPr>
          <p:spPr bwMode="auto">
            <a:xfrm>
              <a:off x="4800" y="1488"/>
              <a:ext cx="0" cy="10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9"/>
            <p:cNvSpPr>
              <a:spLocks noChangeShapeType="1"/>
            </p:cNvSpPr>
            <p:nvPr/>
          </p:nvSpPr>
          <p:spPr bwMode="auto">
            <a:xfrm flipV="1">
              <a:off x="4560" y="1056"/>
              <a:ext cx="0" cy="432"/>
            </a:xfrm>
            <a:prstGeom prst="line">
              <a:avLst/>
            </a:prstGeom>
            <a:noFill/>
            <a:ln w="76200">
              <a:solidFill>
                <a:srgbClr val="33CC33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11"/>
            <p:cNvSpPr>
              <a:spLocks noChangeShapeType="1"/>
            </p:cNvSpPr>
            <p:nvPr/>
          </p:nvSpPr>
          <p:spPr bwMode="auto">
            <a:xfrm>
              <a:off x="3936" y="1920"/>
              <a:ext cx="0" cy="480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Line 12"/>
            <p:cNvSpPr>
              <a:spLocks noChangeShapeType="1"/>
            </p:cNvSpPr>
            <p:nvPr/>
          </p:nvSpPr>
          <p:spPr bwMode="auto">
            <a:xfrm>
              <a:off x="5184" y="1872"/>
              <a:ext cx="0" cy="480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41325" y="2001838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解：</a:t>
            </a:r>
          </a:p>
        </p:txBody>
      </p:sp>
      <p:grpSp>
        <p:nvGrpSpPr>
          <p:cNvPr id="16404" name="Group 20"/>
          <p:cNvGrpSpPr>
            <a:grpSpLocks/>
          </p:cNvGrpSpPr>
          <p:nvPr/>
        </p:nvGrpSpPr>
        <p:grpSpPr bwMode="auto">
          <a:xfrm>
            <a:off x="6553200" y="3124200"/>
            <a:ext cx="1371600" cy="533400"/>
            <a:chOff x="4128" y="1968"/>
            <a:chExt cx="864" cy="336"/>
          </a:xfrm>
        </p:grpSpPr>
        <p:sp>
          <p:nvSpPr>
            <p:cNvPr id="20492" name="Oval 15"/>
            <p:cNvSpPr>
              <a:spLocks noChangeArrowheads="1"/>
            </p:cNvSpPr>
            <p:nvPr/>
          </p:nvSpPr>
          <p:spPr bwMode="auto">
            <a:xfrm>
              <a:off x="4128" y="2016"/>
              <a:ext cx="864" cy="288"/>
            </a:xfrm>
            <a:prstGeom prst="ellips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493" name="Freeform 16"/>
            <p:cNvSpPr>
              <a:spLocks/>
            </p:cNvSpPr>
            <p:nvPr/>
          </p:nvSpPr>
          <p:spPr bwMode="auto">
            <a:xfrm>
              <a:off x="4416" y="2296"/>
              <a:ext cx="64" cy="8"/>
            </a:xfrm>
            <a:custGeom>
              <a:avLst/>
              <a:gdLst>
                <a:gd name="T0" fmla="*/ 0 w 64"/>
                <a:gd name="T1" fmla="*/ 0 h 8"/>
                <a:gd name="T2" fmla="*/ 64 w 64"/>
                <a:gd name="T3" fmla="*/ 8 h 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4" h="8">
                  <a:moveTo>
                    <a:pt x="0" y="0"/>
                  </a:moveTo>
                  <a:lnTo>
                    <a:pt x="64" y="8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Freeform 17"/>
            <p:cNvSpPr>
              <a:spLocks/>
            </p:cNvSpPr>
            <p:nvPr/>
          </p:nvSpPr>
          <p:spPr bwMode="auto">
            <a:xfrm>
              <a:off x="4584" y="2172"/>
              <a:ext cx="408" cy="12"/>
            </a:xfrm>
            <a:custGeom>
              <a:avLst/>
              <a:gdLst>
                <a:gd name="T0" fmla="*/ 0 w 408"/>
                <a:gd name="T1" fmla="*/ 12 h 12"/>
                <a:gd name="T2" fmla="*/ 408 w 408"/>
                <a:gd name="T3" fmla="*/ 0 h 1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8" h="12">
                  <a:moveTo>
                    <a:pt x="0" y="12"/>
                  </a:moveTo>
                  <a:lnTo>
                    <a:pt x="408" y="0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Text Box 18"/>
            <p:cNvSpPr txBox="1">
              <a:spLocks noChangeArrowheads="1"/>
            </p:cNvSpPr>
            <p:nvPr/>
          </p:nvSpPr>
          <p:spPr bwMode="auto">
            <a:xfrm>
              <a:off x="4599" y="1968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9900"/>
                  </a:solidFill>
                </a:rPr>
                <a:t>r</a:t>
              </a:r>
              <a:endParaRPr lang="en-US" altLang="zh-CN">
                <a:solidFill>
                  <a:srgbClr val="FF9900"/>
                </a:solidFill>
              </a:endParaRPr>
            </a:p>
          </p:txBody>
        </p:sp>
      </p:grpSp>
      <p:graphicFrame>
        <p:nvGraphicFramePr>
          <p:cNvPr id="16405" name="Object 21"/>
          <p:cNvGraphicFramePr>
            <a:graphicFrameLocks noChangeAspect="1"/>
          </p:cNvGraphicFramePr>
          <p:nvPr/>
        </p:nvGraphicFramePr>
        <p:xfrm>
          <a:off x="1382713" y="2041525"/>
          <a:ext cx="20462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1" name="公式" r:id="rId4" imgW="1091726" imgH="380835" progId="Equation.3">
                  <p:embed/>
                </p:oleObj>
              </mc:Choice>
              <mc:Fallback>
                <p:oleObj name="公式" r:id="rId4" imgW="1091726" imgH="38083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2041525"/>
                        <a:ext cx="204628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3429000" y="2057400"/>
            <a:ext cx="614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/>
              <a:t>= </a:t>
            </a:r>
            <a:r>
              <a:rPr lang="en-US" altLang="zh-CN" sz="2800" i="1"/>
              <a:t>I</a:t>
            </a:r>
            <a:endParaRPr lang="en-US" altLang="zh-CN" sz="2800"/>
          </a:p>
        </p:txBody>
      </p:sp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1371600" y="2743200"/>
          <a:ext cx="15176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2" name="公式" r:id="rId6" imgW="596641" imgH="406224" progId="Equation.3">
                  <p:embed/>
                </p:oleObj>
              </mc:Choice>
              <mc:Fallback>
                <p:oleObj name="公式" r:id="rId6" imgW="596641" imgH="4062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15176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593725" y="3810000"/>
            <a:ext cx="188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i="1"/>
              <a:t>B</a:t>
            </a:r>
            <a:r>
              <a:rPr lang="en-US" altLang="zh-CN"/>
              <a:t> = </a:t>
            </a:r>
            <a:r>
              <a:rPr lang="en-US" altLang="zh-CN" i="1"/>
              <a:t>μ</a:t>
            </a:r>
            <a:r>
              <a:rPr lang="en-US" altLang="zh-CN" i="1" baseline="-25000"/>
              <a:t>0</a:t>
            </a:r>
            <a:r>
              <a:rPr lang="en-US" altLang="zh-CN" baseline="-25000"/>
              <a:t> </a:t>
            </a:r>
            <a:r>
              <a:rPr lang="en-US" altLang="zh-CN" i="1"/>
              <a:t>μ</a:t>
            </a:r>
            <a:r>
              <a:rPr lang="en-US" altLang="zh-CN" i="1" baseline="-25000"/>
              <a:t>r </a:t>
            </a:r>
            <a:r>
              <a:rPr lang="en-US" altLang="zh-CN" i="1"/>
              <a:t>H</a:t>
            </a:r>
            <a:r>
              <a:rPr lang="en-US" altLang="zh-CN" baseline="-25000"/>
              <a:t> </a:t>
            </a:r>
          </a:p>
        </p:txBody>
      </p:sp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2403475" y="3657600"/>
          <a:ext cx="14827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3" name="公式" r:id="rId8" imgW="583947" imgH="406224" progId="Equation.3">
                  <p:embed/>
                </p:oleObj>
              </mc:Choice>
              <mc:Fallback>
                <p:oleObj name="公式" r:id="rId8" imgW="583947" imgH="40622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3657600"/>
                        <a:ext cx="14827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517525" y="4668838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磁力线为在与电缆垂直的平面内的一系列同心圆。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 autoUpdateAnimBg="0"/>
      <p:bldP spid="16406" grpId="0" autoUpdateAnimBg="0"/>
      <p:bldP spid="16408" grpId="0" autoUpdateAnimBg="0"/>
      <p:bldP spid="164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12725" y="117475"/>
            <a:ext cx="170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/>
              <a:t>§4  </a:t>
            </a:r>
            <a:r>
              <a:rPr lang="zh-CN" altLang="en-US"/>
              <a:t>铁磁质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17525" y="685800"/>
            <a:ext cx="262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一、铁磁质的特性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93725" y="1219200"/>
            <a:ext cx="467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/>
              <a:t>1. </a:t>
            </a:r>
            <a:r>
              <a:rPr lang="en-US" altLang="zh-CN" i="1"/>
              <a:t>μ</a:t>
            </a:r>
            <a:r>
              <a:rPr lang="en-US" altLang="zh-CN" i="1" baseline="-25000"/>
              <a:t>r </a:t>
            </a:r>
            <a:r>
              <a:rPr lang="zh-CN" altLang="en-US"/>
              <a:t>很大，其值随磁场强度变化 </a:t>
            </a:r>
          </a:p>
        </p:txBody>
      </p:sp>
      <p:grpSp>
        <p:nvGrpSpPr>
          <p:cNvPr id="19486" name="Group 30"/>
          <p:cNvGrpSpPr>
            <a:grpSpLocks/>
          </p:cNvGrpSpPr>
          <p:nvPr/>
        </p:nvGrpSpPr>
        <p:grpSpPr bwMode="auto">
          <a:xfrm>
            <a:off x="5943600" y="533400"/>
            <a:ext cx="1828800" cy="1600200"/>
            <a:chOff x="3600" y="267"/>
            <a:chExt cx="1988" cy="1269"/>
          </a:xfrm>
        </p:grpSpPr>
        <p:sp>
          <p:nvSpPr>
            <p:cNvPr id="21529" name="AutoShape 5"/>
            <p:cNvSpPr>
              <a:spLocks noChangeArrowheads="1"/>
            </p:cNvSpPr>
            <p:nvPr/>
          </p:nvSpPr>
          <p:spPr bwMode="auto">
            <a:xfrm>
              <a:off x="3606" y="288"/>
              <a:ext cx="1824" cy="1008"/>
            </a:xfrm>
            <a:custGeom>
              <a:avLst/>
              <a:gdLst>
                <a:gd name="T0" fmla="*/ 912 w 21600"/>
                <a:gd name="T1" fmla="*/ 0 h 21600"/>
                <a:gd name="T2" fmla="*/ 267 w 21600"/>
                <a:gd name="T3" fmla="*/ 148 h 21600"/>
                <a:gd name="T4" fmla="*/ 0 w 21600"/>
                <a:gd name="T5" fmla="*/ 504 h 21600"/>
                <a:gd name="T6" fmla="*/ 267 w 21600"/>
                <a:gd name="T7" fmla="*/ 860 h 21600"/>
                <a:gd name="T8" fmla="*/ 912 w 21600"/>
                <a:gd name="T9" fmla="*/ 1008 h 21600"/>
                <a:gd name="T10" fmla="*/ 1557 w 21600"/>
                <a:gd name="T11" fmla="*/ 860 h 21600"/>
                <a:gd name="T12" fmla="*/ 1824 w 21600"/>
                <a:gd name="T13" fmla="*/ 504 h 21600"/>
                <a:gd name="T14" fmla="*/ 1557 w 21600"/>
                <a:gd name="T15" fmla="*/ 148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2 w 21600"/>
                <a:gd name="T25" fmla="*/ 3171 h 21600"/>
                <a:gd name="T26" fmla="*/ 18438 w 21600"/>
                <a:gd name="T27" fmla="*/ 18429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11" y="10800"/>
                  </a:moveTo>
                  <a:cubicBezTo>
                    <a:pt x="3411" y="14881"/>
                    <a:pt x="6719" y="18189"/>
                    <a:pt x="10800" y="18189"/>
                  </a:cubicBezTo>
                  <a:cubicBezTo>
                    <a:pt x="14881" y="18189"/>
                    <a:pt x="18189" y="14881"/>
                    <a:pt x="18189" y="10800"/>
                  </a:cubicBezTo>
                  <a:cubicBezTo>
                    <a:pt x="18189" y="6719"/>
                    <a:pt x="14881" y="3411"/>
                    <a:pt x="10800" y="3411"/>
                  </a:cubicBezTo>
                  <a:cubicBezTo>
                    <a:pt x="6719" y="3411"/>
                    <a:pt x="3411" y="6719"/>
                    <a:pt x="3411" y="10800"/>
                  </a:cubicBez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30" name="Group 6"/>
            <p:cNvGrpSpPr>
              <a:grpSpLocks/>
            </p:cNvGrpSpPr>
            <p:nvPr/>
          </p:nvGrpSpPr>
          <p:grpSpPr bwMode="auto">
            <a:xfrm>
              <a:off x="3600" y="267"/>
              <a:ext cx="1988" cy="1269"/>
              <a:chOff x="3676" y="267"/>
              <a:chExt cx="1988" cy="1269"/>
            </a:xfrm>
          </p:grpSpPr>
          <p:sp>
            <p:nvSpPr>
              <p:cNvPr id="21531" name="Freeform 7"/>
              <p:cNvSpPr>
                <a:spLocks/>
              </p:cNvSpPr>
              <p:nvPr/>
            </p:nvSpPr>
            <p:spPr bwMode="auto">
              <a:xfrm>
                <a:off x="4827" y="1074"/>
                <a:ext cx="73" cy="234"/>
              </a:xfrm>
              <a:custGeom>
                <a:avLst/>
                <a:gdLst>
                  <a:gd name="T0" fmla="*/ 0 w 73"/>
                  <a:gd name="T1" fmla="*/ 24 h 234"/>
                  <a:gd name="T2" fmla="*/ 36 w 73"/>
                  <a:gd name="T3" fmla="*/ 15 h 234"/>
                  <a:gd name="T4" fmla="*/ 66 w 73"/>
                  <a:gd name="T5" fmla="*/ 116 h 234"/>
                  <a:gd name="T6" fmla="*/ 70 w 73"/>
                  <a:gd name="T7" fmla="*/ 220 h 234"/>
                  <a:gd name="T8" fmla="*/ 46 w 73"/>
                  <a:gd name="T9" fmla="*/ 202 h 2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" h="234">
                    <a:moveTo>
                      <a:pt x="0" y="24"/>
                    </a:moveTo>
                    <a:cubicBezTo>
                      <a:pt x="6" y="23"/>
                      <a:pt x="25" y="0"/>
                      <a:pt x="36" y="15"/>
                    </a:cubicBezTo>
                    <a:cubicBezTo>
                      <a:pt x="47" y="30"/>
                      <a:pt x="60" y="82"/>
                      <a:pt x="66" y="116"/>
                    </a:cubicBezTo>
                    <a:cubicBezTo>
                      <a:pt x="72" y="150"/>
                      <a:pt x="73" y="206"/>
                      <a:pt x="70" y="220"/>
                    </a:cubicBezTo>
                    <a:cubicBezTo>
                      <a:pt x="67" y="234"/>
                      <a:pt x="51" y="206"/>
                      <a:pt x="46" y="20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2" name="Freeform 8"/>
              <p:cNvSpPr>
                <a:spLocks/>
              </p:cNvSpPr>
              <p:nvPr/>
            </p:nvSpPr>
            <p:spPr bwMode="auto">
              <a:xfrm>
                <a:off x="5204" y="798"/>
                <a:ext cx="279" cy="202"/>
              </a:xfrm>
              <a:custGeom>
                <a:avLst/>
                <a:gdLst>
                  <a:gd name="T0" fmla="*/ 0 w 279"/>
                  <a:gd name="T1" fmla="*/ 38 h 202"/>
                  <a:gd name="T2" fmla="*/ 100 w 279"/>
                  <a:gd name="T3" fmla="*/ 0 h 202"/>
                  <a:gd name="T4" fmla="*/ 220 w 279"/>
                  <a:gd name="T5" fmla="*/ 38 h 202"/>
                  <a:gd name="T6" fmla="*/ 276 w 279"/>
                  <a:gd name="T7" fmla="*/ 158 h 202"/>
                  <a:gd name="T8" fmla="*/ 236 w 279"/>
                  <a:gd name="T9" fmla="*/ 202 h 2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9" h="202">
                    <a:moveTo>
                      <a:pt x="0" y="38"/>
                    </a:moveTo>
                    <a:cubicBezTo>
                      <a:pt x="16" y="32"/>
                      <a:pt x="63" y="0"/>
                      <a:pt x="100" y="0"/>
                    </a:cubicBezTo>
                    <a:cubicBezTo>
                      <a:pt x="137" y="0"/>
                      <a:pt x="191" y="12"/>
                      <a:pt x="220" y="38"/>
                    </a:cubicBezTo>
                    <a:cubicBezTo>
                      <a:pt x="249" y="64"/>
                      <a:pt x="273" y="131"/>
                      <a:pt x="276" y="158"/>
                    </a:cubicBezTo>
                    <a:cubicBezTo>
                      <a:pt x="279" y="185"/>
                      <a:pt x="244" y="193"/>
                      <a:pt x="236" y="20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3" name="Freeform 9"/>
              <p:cNvSpPr>
                <a:spLocks/>
              </p:cNvSpPr>
              <p:nvPr/>
            </p:nvSpPr>
            <p:spPr bwMode="auto">
              <a:xfrm>
                <a:off x="4405" y="1078"/>
                <a:ext cx="29" cy="228"/>
              </a:xfrm>
              <a:custGeom>
                <a:avLst/>
                <a:gdLst>
                  <a:gd name="T0" fmla="*/ 8 w 29"/>
                  <a:gd name="T1" fmla="*/ 26 h 228"/>
                  <a:gd name="T2" fmla="*/ 24 w 29"/>
                  <a:gd name="T3" fmla="*/ 16 h 228"/>
                  <a:gd name="T4" fmla="*/ 26 w 29"/>
                  <a:gd name="T5" fmla="*/ 122 h 228"/>
                  <a:gd name="T6" fmla="*/ 8 w 29"/>
                  <a:gd name="T7" fmla="*/ 212 h 228"/>
                  <a:gd name="T8" fmla="*/ 0 w 29"/>
                  <a:gd name="T9" fmla="*/ 216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" h="228">
                    <a:moveTo>
                      <a:pt x="8" y="26"/>
                    </a:moveTo>
                    <a:cubicBezTo>
                      <a:pt x="10" y="24"/>
                      <a:pt x="21" y="0"/>
                      <a:pt x="24" y="16"/>
                    </a:cubicBezTo>
                    <a:cubicBezTo>
                      <a:pt x="27" y="32"/>
                      <a:pt x="29" y="89"/>
                      <a:pt x="26" y="122"/>
                    </a:cubicBezTo>
                    <a:cubicBezTo>
                      <a:pt x="23" y="155"/>
                      <a:pt x="12" y="196"/>
                      <a:pt x="8" y="212"/>
                    </a:cubicBezTo>
                    <a:cubicBezTo>
                      <a:pt x="4" y="228"/>
                      <a:pt x="2" y="215"/>
                      <a:pt x="0" y="21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4" name="Freeform 10"/>
              <p:cNvSpPr>
                <a:spLocks/>
              </p:cNvSpPr>
              <p:nvPr/>
            </p:nvSpPr>
            <p:spPr bwMode="auto">
              <a:xfrm>
                <a:off x="4190" y="1021"/>
                <a:ext cx="70" cy="251"/>
              </a:xfrm>
              <a:custGeom>
                <a:avLst/>
                <a:gdLst>
                  <a:gd name="T0" fmla="*/ 70 w 70"/>
                  <a:gd name="T1" fmla="*/ 35 h 251"/>
                  <a:gd name="T2" fmla="*/ 37 w 70"/>
                  <a:gd name="T3" fmla="*/ 14 h 251"/>
                  <a:gd name="T4" fmla="*/ 3 w 70"/>
                  <a:gd name="T5" fmla="*/ 121 h 251"/>
                  <a:gd name="T6" fmla="*/ 19 w 70"/>
                  <a:gd name="T7" fmla="*/ 226 h 251"/>
                  <a:gd name="T8" fmla="*/ 67 w 70"/>
                  <a:gd name="T9" fmla="*/ 251 h 2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" h="251">
                    <a:moveTo>
                      <a:pt x="70" y="35"/>
                    </a:moveTo>
                    <a:cubicBezTo>
                      <a:pt x="65" y="32"/>
                      <a:pt x="48" y="0"/>
                      <a:pt x="37" y="14"/>
                    </a:cubicBezTo>
                    <a:cubicBezTo>
                      <a:pt x="26" y="28"/>
                      <a:pt x="6" y="86"/>
                      <a:pt x="3" y="121"/>
                    </a:cubicBezTo>
                    <a:cubicBezTo>
                      <a:pt x="0" y="156"/>
                      <a:pt x="8" y="204"/>
                      <a:pt x="19" y="226"/>
                    </a:cubicBezTo>
                    <a:cubicBezTo>
                      <a:pt x="30" y="248"/>
                      <a:pt x="57" y="246"/>
                      <a:pt x="67" y="25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5" name="Freeform 11"/>
              <p:cNvSpPr>
                <a:spLocks/>
              </p:cNvSpPr>
              <p:nvPr/>
            </p:nvSpPr>
            <p:spPr bwMode="auto">
              <a:xfrm>
                <a:off x="3955" y="912"/>
                <a:ext cx="125" cy="301"/>
              </a:xfrm>
              <a:custGeom>
                <a:avLst/>
                <a:gdLst>
                  <a:gd name="T0" fmla="*/ 125 w 125"/>
                  <a:gd name="T1" fmla="*/ 42 h 301"/>
                  <a:gd name="T2" fmla="*/ 86 w 125"/>
                  <a:gd name="T3" fmla="*/ 18 h 301"/>
                  <a:gd name="T4" fmla="*/ 11 w 125"/>
                  <a:gd name="T5" fmla="*/ 153 h 301"/>
                  <a:gd name="T6" fmla="*/ 17 w 125"/>
                  <a:gd name="T7" fmla="*/ 282 h 301"/>
                  <a:gd name="T8" fmla="*/ 80 w 125"/>
                  <a:gd name="T9" fmla="*/ 270 h 3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" h="301">
                    <a:moveTo>
                      <a:pt x="125" y="42"/>
                    </a:moveTo>
                    <a:cubicBezTo>
                      <a:pt x="119" y="39"/>
                      <a:pt x="105" y="0"/>
                      <a:pt x="86" y="18"/>
                    </a:cubicBezTo>
                    <a:cubicBezTo>
                      <a:pt x="67" y="36"/>
                      <a:pt x="22" y="109"/>
                      <a:pt x="11" y="153"/>
                    </a:cubicBezTo>
                    <a:cubicBezTo>
                      <a:pt x="0" y="197"/>
                      <a:pt x="6" y="263"/>
                      <a:pt x="17" y="282"/>
                    </a:cubicBezTo>
                    <a:cubicBezTo>
                      <a:pt x="28" y="301"/>
                      <a:pt x="67" y="272"/>
                      <a:pt x="80" y="27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6" name="Freeform 12"/>
              <p:cNvSpPr>
                <a:spLocks/>
              </p:cNvSpPr>
              <p:nvPr/>
            </p:nvSpPr>
            <p:spPr bwMode="auto">
              <a:xfrm>
                <a:off x="3764" y="842"/>
                <a:ext cx="265" cy="202"/>
              </a:xfrm>
              <a:custGeom>
                <a:avLst/>
                <a:gdLst>
                  <a:gd name="T0" fmla="*/ 265 w 265"/>
                  <a:gd name="T1" fmla="*/ 67 h 202"/>
                  <a:gd name="T2" fmla="*/ 208 w 265"/>
                  <a:gd name="T3" fmla="*/ 4 h 202"/>
                  <a:gd name="T4" fmla="*/ 94 w 265"/>
                  <a:gd name="T5" fmla="*/ 40 h 202"/>
                  <a:gd name="T6" fmla="*/ 10 w 265"/>
                  <a:gd name="T7" fmla="*/ 130 h 202"/>
                  <a:gd name="T8" fmla="*/ 34 w 265"/>
                  <a:gd name="T9" fmla="*/ 202 h 2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5" h="202">
                    <a:moveTo>
                      <a:pt x="265" y="67"/>
                    </a:moveTo>
                    <a:cubicBezTo>
                      <a:pt x="256" y="57"/>
                      <a:pt x="236" y="8"/>
                      <a:pt x="208" y="4"/>
                    </a:cubicBezTo>
                    <a:cubicBezTo>
                      <a:pt x="180" y="0"/>
                      <a:pt x="127" y="19"/>
                      <a:pt x="94" y="40"/>
                    </a:cubicBezTo>
                    <a:cubicBezTo>
                      <a:pt x="61" y="61"/>
                      <a:pt x="20" y="103"/>
                      <a:pt x="10" y="130"/>
                    </a:cubicBezTo>
                    <a:cubicBezTo>
                      <a:pt x="0" y="157"/>
                      <a:pt x="29" y="187"/>
                      <a:pt x="34" y="20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7" name="Freeform 13"/>
              <p:cNvSpPr>
                <a:spLocks/>
              </p:cNvSpPr>
              <p:nvPr/>
            </p:nvSpPr>
            <p:spPr bwMode="auto">
              <a:xfrm>
                <a:off x="3690" y="624"/>
                <a:ext cx="310" cy="169"/>
              </a:xfrm>
              <a:custGeom>
                <a:avLst/>
                <a:gdLst>
                  <a:gd name="T0" fmla="*/ 273 w 310"/>
                  <a:gd name="T1" fmla="*/ 166 h 169"/>
                  <a:gd name="T2" fmla="*/ 309 w 310"/>
                  <a:gd name="T3" fmla="*/ 153 h 169"/>
                  <a:gd name="T4" fmla="*/ 279 w 310"/>
                  <a:gd name="T5" fmla="*/ 69 h 169"/>
                  <a:gd name="T6" fmla="*/ 189 w 310"/>
                  <a:gd name="T7" fmla="*/ 21 h 169"/>
                  <a:gd name="T8" fmla="*/ 48 w 310"/>
                  <a:gd name="T9" fmla="*/ 15 h 169"/>
                  <a:gd name="T10" fmla="*/ 0 w 310"/>
                  <a:gd name="T11" fmla="*/ 114 h 1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" h="169">
                    <a:moveTo>
                      <a:pt x="273" y="166"/>
                    </a:moveTo>
                    <a:cubicBezTo>
                      <a:pt x="279" y="164"/>
                      <a:pt x="308" y="169"/>
                      <a:pt x="309" y="153"/>
                    </a:cubicBezTo>
                    <a:cubicBezTo>
                      <a:pt x="310" y="137"/>
                      <a:pt x="299" y="91"/>
                      <a:pt x="279" y="69"/>
                    </a:cubicBezTo>
                    <a:cubicBezTo>
                      <a:pt x="259" y="47"/>
                      <a:pt x="227" y="30"/>
                      <a:pt x="189" y="21"/>
                    </a:cubicBezTo>
                    <a:cubicBezTo>
                      <a:pt x="151" y="12"/>
                      <a:pt x="79" y="0"/>
                      <a:pt x="48" y="15"/>
                    </a:cubicBezTo>
                    <a:cubicBezTo>
                      <a:pt x="17" y="30"/>
                      <a:pt x="10" y="94"/>
                      <a:pt x="0" y="11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8" name="Freeform 14"/>
              <p:cNvSpPr>
                <a:spLocks/>
              </p:cNvSpPr>
              <p:nvPr/>
            </p:nvSpPr>
            <p:spPr bwMode="auto">
              <a:xfrm>
                <a:off x="3676" y="782"/>
                <a:ext cx="341" cy="130"/>
              </a:xfrm>
              <a:custGeom>
                <a:avLst/>
                <a:gdLst>
                  <a:gd name="T0" fmla="*/ 38 w 341"/>
                  <a:gd name="T1" fmla="*/ 130 h 130"/>
                  <a:gd name="T2" fmla="*/ 23 w 341"/>
                  <a:gd name="T3" fmla="*/ 55 h 130"/>
                  <a:gd name="T4" fmla="*/ 176 w 341"/>
                  <a:gd name="T5" fmla="*/ 4 h 130"/>
                  <a:gd name="T6" fmla="*/ 317 w 341"/>
                  <a:gd name="T7" fmla="*/ 28 h 130"/>
                  <a:gd name="T8" fmla="*/ 320 w 341"/>
                  <a:gd name="T9" fmla="*/ 67 h 1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1" h="130">
                    <a:moveTo>
                      <a:pt x="38" y="130"/>
                    </a:moveTo>
                    <a:cubicBezTo>
                      <a:pt x="36" y="117"/>
                      <a:pt x="0" y="76"/>
                      <a:pt x="23" y="55"/>
                    </a:cubicBezTo>
                    <a:cubicBezTo>
                      <a:pt x="46" y="34"/>
                      <a:pt x="127" y="8"/>
                      <a:pt x="176" y="4"/>
                    </a:cubicBezTo>
                    <a:cubicBezTo>
                      <a:pt x="225" y="0"/>
                      <a:pt x="293" y="18"/>
                      <a:pt x="317" y="28"/>
                    </a:cubicBezTo>
                    <a:cubicBezTo>
                      <a:pt x="341" y="38"/>
                      <a:pt x="319" y="59"/>
                      <a:pt x="320" y="67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9" name="Freeform 15"/>
              <p:cNvSpPr>
                <a:spLocks/>
              </p:cNvSpPr>
              <p:nvPr/>
            </p:nvSpPr>
            <p:spPr bwMode="auto">
              <a:xfrm>
                <a:off x="3792" y="483"/>
                <a:ext cx="247" cy="261"/>
              </a:xfrm>
              <a:custGeom>
                <a:avLst/>
                <a:gdLst>
                  <a:gd name="T0" fmla="*/ 0 w 247"/>
                  <a:gd name="T1" fmla="*/ 61 h 261"/>
                  <a:gd name="T2" fmla="*/ 68 w 247"/>
                  <a:gd name="T3" fmla="*/ 1 h 261"/>
                  <a:gd name="T4" fmla="*/ 204 w 247"/>
                  <a:gd name="T5" fmla="*/ 65 h 261"/>
                  <a:gd name="T6" fmla="*/ 246 w 247"/>
                  <a:gd name="T7" fmla="*/ 153 h 261"/>
                  <a:gd name="T8" fmla="*/ 210 w 247"/>
                  <a:gd name="T9" fmla="*/ 261 h 2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7" h="261">
                    <a:moveTo>
                      <a:pt x="0" y="61"/>
                    </a:moveTo>
                    <a:cubicBezTo>
                      <a:pt x="11" y="51"/>
                      <a:pt x="34" y="0"/>
                      <a:pt x="68" y="1"/>
                    </a:cubicBezTo>
                    <a:cubicBezTo>
                      <a:pt x="102" y="2"/>
                      <a:pt x="174" y="40"/>
                      <a:pt x="204" y="65"/>
                    </a:cubicBezTo>
                    <a:cubicBezTo>
                      <a:pt x="234" y="90"/>
                      <a:pt x="245" y="120"/>
                      <a:pt x="246" y="153"/>
                    </a:cubicBezTo>
                    <a:cubicBezTo>
                      <a:pt x="247" y="186"/>
                      <a:pt x="217" y="239"/>
                      <a:pt x="210" y="26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0" name="Freeform 16"/>
              <p:cNvSpPr>
                <a:spLocks/>
              </p:cNvSpPr>
              <p:nvPr/>
            </p:nvSpPr>
            <p:spPr bwMode="auto">
              <a:xfrm>
                <a:off x="4296" y="287"/>
                <a:ext cx="109" cy="214"/>
              </a:xfrm>
              <a:custGeom>
                <a:avLst/>
                <a:gdLst>
                  <a:gd name="T0" fmla="*/ 0 w 109"/>
                  <a:gd name="T1" fmla="*/ 17 h 214"/>
                  <a:gd name="T2" fmla="*/ 52 w 109"/>
                  <a:gd name="T3" fmla="*/ 13 h 214"/>
                  <a:gd name="T4" fmla="*/ 101 w 109"/>
                  <a:gd name="T5" fmla="*/ 93 h 214"/>
                  <a:gd name="T6" fmla="*/ 99 w 109"/>
                  <a:gd name="T7" fmla="*/ 199 h 214"/>
                  <a:gd name="T8" fmla="*/ 75 w 109"/>
                  <a:gd name="T9" fmla="*/ 181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9" h="214">
                    <a:moveTo>
                      <a:pt x="0" y="17"/>
                    </a:moveTo>
                    <a:cubicBezTo>
                      <a:pt x="9" y="16"/>
                      <a:pt x="35" y="0"/>
                      <a:pt x="52" y="13"/>
                    </a:cubicBezTo>
                    <a:cubicBezTo>
                      <a:pt x="69" y="26"/>
                      <a:pt x="93" y="62"/>
                      <a:pt x="101" y="93"/>
                    </a:cubicBezTo>
                    <a:cubicBezTo>
                      <a:pt x="109" y="124"/>
                      <a:pt x="103" y="184"/>
                      <a:pt x="99" y="199"/>
                    </a:cubicBezTo>
                    <a:cubicBezTo>
                      <a:pt x="95" y="214"/>
                      <a:pt x="80" y="185"/>
                      <a:pt x="75" y="18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1" name="Freeform 17"/>
              <p:cNvSpPr>
                <a:spLocks/>
              </p:cNvSpPr>
              <p:nvPr/>
            </p:nvSpPr>
            <p:spPr bwMode="auto">
              <a:xfrm>
                <a:off x="4536" y="267"/>
                <a:ext cx="74" cy="228"/>
              </a:xfrm>
              <a:custGeom>
                <a:avLst/>
                <a:gdLst>
                  <a:gd name="T0" fmla="*/ 0 w 74"/>
                  <a:gd name="T1" fmla="*/ 13 h 228"/>
                  <a:gd name="T2" fmla="*/ 24 w 74"/>
                  <a:gd name="T3" fmla="*/ 1 h 228"/>
                  <a:gd name="T4" fmla="*/ 53 w 74"/>
                  <a:gd name="T5" fmla="*/ 17 h 228"/>
                  <a:gd name="T6" fmla="*/ 72 w 74"/>
                  <a:gd name="T7" fmla="*/ 93 h 228"/>
                  <a:gd name="T8" fmla="*/ 62 w 74"/>
                  <a:gd name="T9" fmla="*/ 211 h 228"/>
                  <a:gd name="T10" fmla="*/ 38 w 74"/>
                  <a:gd name="T11" fmla="*/ 193 h 2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4" h="228">
                    <a:moveTo>
                      <a:pt x="0" y="13"/>
                    </a:moveTo>
                    <a:cubicBezTo>
                      <a:pt x="4" y="9"/>
                      <a:pt x="15" y="0"/>
                      <a:pt x="24" y="1"/>
                    </a:cubicBezTo>
                    <a:cubicBezTo>
                      <a:pt x="33" y="2"/>
                      <a:pt x="45" y="2"/>
                      <a:pt x="53" y="17"/>
                    </a:cubicBezTo>
                    <a:cubicBezTo>
                      <a:pt x="61" y="32"/>
                      <a:pt x="70" y="61"/>
                      <a:pt x="72" y="93"/>
                    </a:cubicBezTo>
                    <a:cubicBezTo>
                      <a:pt x="74" y="125"/>
                      <a:pt x="68" y="194"/>
                      <a:pt x="62" y="211"/>
                    </a:cubicBezTo>
                    <a:cubicBezTo>
                      <a:pt x="56" y="228"/>
                      <a:pt x="43" y="197"/>
                      <a:pt x="38" y="193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2" name="Freeform 18"/>
              <p:cNvSpPr>
                <a:spLocks/>
              </p:cNvSpPr>
              <p:nvPr/>
            </p:nvSpPr>
            <p:spPr bwMode="auto">
              <a:xfrm>
                <a:off x="4760" y="270"/>
                <a:ext cx="56" cy="222"/>
              </a:xfrm>
              <a:custGeom>
                <a:avLst/>
                <a:gdLst>
                  <a:gd name="T0" fmla="*/ 0 w 56"/>
                  <a:gd name="T1" fmla="*/ 22 h 222"/>
                  <a:gd name="T2" fmla="*/ 40 w 56"/>
                  <a:gd name="T3" fmla="*/ 14 h 222"/>
                  <a:gd name="T4" fmla="*/ 56 w 56"/>
                  <a:gd name="T5" fmla="*/ 107 h 222"/>
                  <a:gd name="T6" fmla="*/ 41 w 56"/>
                  <a:gd name="T7" fmla="*/ 208 h 222"/>
                  <a:gd name="T8" fmla="*/ 17 w 56"/>
                  <a:gd name="T9" fmla="*/ 19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222">
                    <a:moveTo>
                      <a:pt x="0" y="22"/>
                    </a:moveTo>
                    <a:cubicBezTo>
                      <a:pt x="6" y="21"/>
                      <a:pt x="31" y="0"/>
                      <a:pt x="40" y="14"/>
                    </a:cubicBezTo>
                    <a:cubicBezTo>
                      <a:pt x="49" y="28"/>
                      <a:pt x="56" y="75"/>
                      <a:pt x="56" y="107"/>
                    </a:cubicBezTo>
                    <a:cubicBezTo>
                      <a:pt x="56" y="139"/>
                      <a:pt x="47" y="194"/>
                      <a:pt x="41" y="208"/>
                    </a:cubicBezTo>
                    <a:cubicBezTo>
                      <a:pt x="35" y="222"/>
                      <a:pt x="22" y="194"/>
                      <a:pt x="17" y="19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3" name="Freeform 19"/>
              <p:cNvSpPr>
                <a:spLocks/>
              </p:cNvSpPr>
              <p:nvPr/>
            </p:nvSpPr>
            <p:spPr bwMode="auto">
              <a:xfrm>
                <a:off x="4931" y="305"/>
                <a:ext cx="93" cy="220"/>
              </a:xfrm>
              <a:custGeom>
                <a:avLst/>
                <a:gdLst>
                  <a:gd name="T0" fmla="*/ 93 w 93"/>
                  <a:gd name="T1" fmla="*/ 40 h 220"/>
                  <a:gd name="T2" fmla="*/ 72 w 93"/>
                  <a:gd name="T3" fmla="*/ 9 h 220"/>
                  <a:gd name="T4" fmla="*/ 32 w 93"/>
                  <a:gd name="T5" fmla="*/ 93 h 220"/>
                  <a:gd name="T6" fmla="*/ 4 w 93"/>
                  <a:gd name="T7" fmla="*/ 179 h 220"/>
                  <a:gd name="T8" fmla="*/ 9 w 93"/>
                  <a:gd name="T9" fmla="*/ 215 h 220"/>
                  <a:gd name="T10" fmla="*/ 33 w 93"/>
                  <a:gd name="T11" fmla="*/ 211 h 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3" h="220">
                    <a:moveTo>
                      <a:pt x="93" y="40"/>
                    </a:moveTo>
                    <a:cubicBezTo>
                      <a:pt x="90" y="35"/>
                      <a:pt x="82" y="0"/>
                      <a:pt x="72" y="9"/>
                    </a:cubicBezTo>
                    <a:cubicBezTo>
                      <a:pt x="62" y="18"/>
                      <a:pt x="43" y="65"/>
                      <a:pt x="32" y="93"/>
                    </a:cubicBezTo>
                    <a:cubicBezTo>
                      <a:pt x="21" y="121"/>
                      <a:pt x="8" y="159"/>
                      <a:pt x="4" y="179"/>
                    </a:cubicBezTo>
                    <a:cubicBezTo>
                      <a:pt x="0" y="199"/>
                      <a:pt x="4" y="210"/>
                      <a:pt x="9" y="215"/>
                    </a:cubicBezTo>
                    <a:cubicBezTo>
                      <a:pt x="14" y="220"/>
                      <a:pt x="28" y="212"/>
                      <a:pt x="33" y="21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4" name="Freeform 20"/>
              <p:cNvSpPr>
                <a:spLocks/>
              </p:cNvSpPr>
              <p:nvPr/>
            </p:nvSpPr>
            <p:spPr bwMode="auto">
              <a:xfrm>
                <a:off x="5148" y="903"/>
                <a:ext cx="516" cy="633"/>
              </a:xfrm>
              <a:custGeom>
                <a:avLst/>
                <a:gdLst>
                  <a:gd name="T0" fmla="*/ 33 w 516"/>
                  <a:gd name="T1" fmla="*/ 0 h 633"/>
                  <a:gd name="T2" fmla="*/ 15 w 516"/>
                  <a:gd name="T3" fmla="*/ 33 h 633"/>
                  <a:gd name="T4" fmla="*/ 126 w 516"/>
                  <a:gd name="T5" fmla="*/ 183 h 633"/>
                  <a:gd name="T6" fmla="*/ 342 w 516"/>
                  <a:gd name="T7" fmla="*/ 429 h 633"/>
                  <a:gd name="T8" fmla="*/ 516 w 516"/>
                  <a:gd name="T9" fmla="*/ 633 h 6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16" h="633">
                    <a:moveTo>
                      <a:pt x="33" y="0"/>
                    </a:moveTo>
                    <a:cubicBezTo>
                      <a:pt x="30" y="5"/>
                      <a:pt x="0" y="3"/>
                      <a:pt x="15" y="33"/>
                    </a:cubicBezTo>
                    <a:cubicBezTo>
                      <a:pt x="30" y="63"/>
                      <a:pt x="72" y="117"/>
                      <a:pt x="126" y="183"/>
                    </a:cubicBezTo>
                    <a:cubicBezTo>
                      <a:pt x="180" y="249"/>
                      <a:pt x="277" y="354"/>
                      <a:pt x="342" y="429"/>
                    </a:cubicBezTo>
                    <a:cubicBezTo>
                      <a:pt x="407" y="504"/>
                      <a:pt x="480" y="590"/>
                      <a:pt x="516" y="633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5" name="Freeform 21"/>
              <p:cNvSpPr>
                <a:spLocks/>
              </p:cNvSpPr>
              <p:nvPr/>
            </p:nvSpPr>
            <p:spPr bwMode="auto">
              <a:xfrm>
                <a:off x="5208" y="599"/>
                <a:ext cx="305" cy="169"/>
              </a:xfrm>
              <a:custGeom>
                <a:avLst/>
                <a:gdLst>
                  <a:gd name="T0" fmla="*/ 304 w 305"/>
                  <a:gd name="T1" fmla="*/ 133 h 169"/>
                  <a:gd name="T2" fmla="*/ 280 w 305"/>
                  <a:gd name="T3" fmla="*/ 53 h 169"/>
                  <a:gd name="T4" fmla="*/ 156 w 305"/>
                  <a:gd name="T5" fmla="*/ 1 h 169"/>
                  <a:gd name="T6" fmla="*/ 44 w 305"/>
                  <a:gd name="T7" fmla="*/ 57 h 169"/>
                  <a:gd name="T8" fmla="*/ 0 w 305"/>
                  <a:gd name="T9" fmla="*/ 169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5" h="169">
                    <a:moveTo>
                      <a:pt x="304" y="133"/>
                    </a:moveTo>
                    <a:cubicBezTo>
                      <a:pt x="300" y="120"/>
                      <a:pt x="305" y="75"/>
                      <a:pt x="280" y="53"/>
                    </a:cubicBezTo>
                    <a:cubicBezTo>
                      <a:pt x="255" y="31"/>
                      <a:pt x="195" y="0"/>
                      <a:pt x="156" y="1"/>
                    </a:cubicBezTo>
                    <a:cubicBezTo>
                      <a:pt x="117" y="2"/>
                      <a:pt x="70" y="29"/>
                      <a:pt x="44" y="57"/>
                    </a:cubicBezTo>
                    <a:cubicBezTo>
                      <a:pt x="18" y="85"/>
                      <a:pt x="9" y="146"/>
                      <a:pt x="0" y="169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6" name="Freeform 22"/>
              <p:cNvSpPr>
                <a:spLocks/>
              </p:cNvSpPr>
              <p:nvPr/>
            </p:nvSpPr>
            <p:spPr bwMode="auto">
              <a:xfrm>
                <a:off x="5163" y="482"/>
                <a:ext cx="265" cy="230"/>
              </a:xfrm>
              <a:custGeom>
                <a:avLst/>
                <a:gdLst>
                  <a:gd name="T0" fmla="*/ 265 w 265"/>
                  <a:gd name="T1" fmla="*/ 86 h 230"/>
                  <a:gd name="T2" fmla="*/ 205 w 265"/>
                  <a:gd name="T3" fmla="*/ 22 h 230"/>
                  <a:gd name="T4" fmla="*/ 89 w 265"/>
                  <a:gd name="T5" fmla="*/ 18 h 230"/>
                  <a:gd name="T6" fmla="*/ 9 w 265"/>
                  <a:gd name="T7" fmla="*/ 127 h 230"/>
                  <a:gd name="T8" fmla="*/ 33 w 265"/>
                  <a:gd name="T9" fmla="*/ 230 h 2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5" h="230">
                    <a:moveTo>
                      <a:pt x="265" y="86"/>
                    </a:moveTo>
                    <a:cubicBezTo>
                      <a:pt x="255" y="76"/>
                      <a:pt x="234" y="33"/>
                      <a:pt x="205" y="22"/>
                    </a:cubicBezTo>
                    <a:cubicBezTo>
                      <a:pt x="176" y="11"/>
                      <a:pt x="122" y="0"/>
                      <a:pt x="89" y="18"/>
                    </a:cubicBezTo>
                    <a:cubicBezTo>
                      <a:pt x="56" y="36"/>
                      <a:pt x="18" y="92"/>
                      <a:pt x="9" y="127"/>
                    </a:cubicBezTo>
                    <a:cubicBezTo>
                      <a:pt x="0" y="162"/>
                      <a:pt x="28" y="209"/>
                      <a:pt x="33" y="23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7" name="Freeform 23"/>
              <p:cNvSpPr>
                <a:spLocks/>
              </p:cNvSpPr>
              <p:nvPr/>
            </p:nvSpPr>
            <p:spPr bwMode="auto">
              <a:xfrm>
                <a:off x="5216" y="691"/>
                <a:ext cx="310" cy="189"/>
              </a:xfrm>
              <a:custGeom>
                <a:avLst/>
                <a:gdLst>
                  <a:gd name="T0" fmla="*/ 0 w 310"/>
                  <a:gd name="T1" fmla="*/ 101 h 189"/>
                  <a:gd name="T2" fmla="*/ 28 w 310"/>
                  <a:gd name="T3" fmla="*/ 50 h 189"/>
                  <a:gd name="T4" fmla="*/ 124 w 310"/>
                  <a:gd name="T5" fmla="*/ 5 h 189"/>
                  <a:gd name="T6" fmla="*/ 250 w 310"/>
                  <a:gd name="T7" fmla="*/ 20 h 189"/>
                  <a:gd name="T8" fmla="*/ 304 w 310"/>
                  <a:gd name="T9" fmla="*/ 121 h 189"/>
                  <a:gd name="T10" fmla="*/ 288 w 310"/>
                  <a:gd name="T11" fmla="*/ 189 h 18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0" h="189">
                    <a:moveTo>
                      <a:pt x="0" y="101"/>
                    </a:moveTo>
                    <a:cubicBezTo>
                      <a:pt x="4" y="93"/>
                      <a:pt x="7" y="66"/>
                      <a:pt x="28" y="50"/>
                    </a:cubicBezTo>
                    <a:cubicBezTo>
                      <a:pt x="49" y="34"/>
                      <a:pt x="87" y="10"/>
                      <a:pt x="124" y="5"/>
                    </a:cubicBezTo>
                    <a:cubicBezTo>
                      <a:pt x="161" y="0"/>
                      <a:pt x="220" y="1"/>
                      <a:pt x="250" y="20"/>
                    </a:cubicBezTo>
                    <a:cubicBezTo>
                      <a:pt x="280" y="39"/>
                      <a:pt x="298" y="93"/>
                      <a:pt x="304" y="121"/>
                    </a:cubicBezTo>
                    <a:cubicBezTo>
                      <a:pt x="310" y="149"/>
                      <a:pt x="291" y="175"/>
                      <a:pt x="288" y="189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8" name="Freeform 24"/>
              <p:cNvSpPr>
                <a:spLocks/>
              </p:cNvSpPr>
              <p:nvPr/>
            </p:nvSpPr>
            <p:spPr bwMode="auto">
              <a:xfrm>
                <a:off x="4611" y="1096"/>
                <a:ext cx="49" cy="220"/>
              </a:xfrm>
              <a:custGeom>
                <a:avLst/>
                <a:gdLst>
                  <a:gd name="T0" fmla="*/ 0 w 49"/>
                  <a:gd name="T1" fmla="*/ 30 h 220"/>
                  <a:gd name="T2" fmla="*/ 30 w 49"/>
                  <a:gd name="T3" fmla="*/ 18 h 220"/>
                  <a:gd name="T4" fmla="*/ 46 w 49"/>
                  <a:gd name="T5" fmla="*/ 138 h 220"/>
                  <a:gd name="T6" fmla="*/ 46 w 49"/>
                  <a:gd name="T7" fmla="*/ 210 h 220"/>
                  <a:gd name="T8" fmla="*/ 45 w 49"/>
                  <a:gd name="T9" fmla="*/ 197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220">
                    <a:moveTo>
                      <a:pt x="0" y="30"/>
                    </a:moveTo>
                    <a:cubicBezTo>
                      <a:pt x="5" y="28"/>
                      <a:pt x="22" y="0"/>
                      <a:pt x="30" y="18"/>
                    </a:cubicBezTo>
                    <a:cubicBezTo>
                      <a:pt x="38" y="36"/>
                      <a:pt x="43" y="106"/>
                      <a:pt x="46" y="138"/>
                    </a:cubicBezTo>
                    <a:cubicBezTo>
                      <a:pt x="49" y="170"/>
                      <a:pt x="46" y="200"/>
                      <a:pt x="46" y="210"/>
                    </a:cubicBezTo>
                    <a:cubicBezTo>
                      <a:pt x="46" y="220"/>
                      <a:pt x="45" y="200"/>
                      <a:pt x="45" y="197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9" name="Freeform 25"/>
              <p:cNvSpPr>
                <a:spLocks/>
              </p:cNvSpPr>
              <p:nvPr/>
            </p:nvSpPr>
            <p:spPr bwMode="auto">
              <a:xfrm>
                <a:off x="5043" y="1233"/>
                <a:ext cx="231" cy="270"/>
              </a:xfrm>
              <a:custGeom>
                <a:avLst/>
                <a:gdLst>
                  <a:gd name="T0" fmla="*/ 0 w 231"/>
                  <a:gd name="T1" fmla="*/ 0 h 270"/>
                  <a:gd name="T2" fmla="*/ 231 w 231"/>
                  <a:gd name="T3" fmla="*/ 270 h 27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31" h="270">
                    <a:moveTo>
                      <a:pt x="0" y="0"/>
                    </a:moveTo>
                    <a:lnTo>
                      <a:pt x="231" y="27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0" name="Freeform 26"/>
              <p:cNvSpPr>
                <a:spLocks/>
              </p:cNvSpPr>
              <p:nvPr/>
            </p:nvSpPr>
            <p:spPr bwMode="auto">
              <a:xfrm>
                <a:off x="5205" y="844"/>
                <a:ext cx="186" cy="245"/>
              </a:xfrm>
              <a:custGeom>
                <a:avLst/>
                <a:gdLst>
                  <a:gd name="T0" fmla="*/ 0 w 186"/>
                  <a:gd name="T1" fmla="*/ 23 h 245"/>
                  <a:gd name="T2" fmla="*/ 45 w 186"/>
                  <a:gd name="T3" fmla="*/ 14 h 245"/>
                  <a:gd name="T4" fmla="*/ 159 w 186"/>
                  <a:gd name="T5" fmla="*/ 108 h 245"/>
                  <a:gd name="T6" fmla="*/ 183 w 186"/>
                  <a:gd name="T7" fmla="*/ 216 h 245"/>
                  <a:gd name="T8" fmla="*/ 141 w 186"/>
                  <a:gd name="T9" fmla="*/ 245 h 2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6" h="245">
                    <a:moveTo>
                      <a:pt x="0" y="23"/>
                    </a:moveTo>
                    <a:cubicBezTo>
                      <a:pt x="7" y="22"/>
                      <a:pt x="19" y="0"/>
                      <a:pt x="45" y="14"/>
                    </a:cubicBezTo>
                    <a:cubicBezTo>
                      <a:pt x="71" y="28"/>
                      <a:pt x="136" y="74"/>
                      <a:pt x="159" y="108"/>
                    </a:cubicBezTo>
                    <a:cubicBezTo>
                      <a:pt x="182" y="142"/>
                      <a:pt x="186" y="193"/>
                      <a:pt x="183" y="216"/>
                    </a:cubicBezTo>
                    <a:cubicBezTo>
                      <a:pt x="180" y="239"/>
                      <a:pt x="150" y="239"/>
                      <a:pt x="141" y="245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1" name="Freeform 27"/>
              <p:cNvSpPr>
                <a:spLocks/>
              </p:cNvSpPr>
              <p:nvPr/>
            </p:nvSpPr>
            <p:spPr bwMode="auto">
              <a:xfrm>
                <a:off x="4105" y="341"/>
                <a:ext cx="103" cy="238"/>
              </a:xfrm>
              <a:custGeom>
                <a:avLst/>
                <a:gdLst>
                  <a:gd name="T0" fmla="*/ 0 w 103"/>
                  <a:gd name="T1" fmla="*/ 21 h 238"/>
                  <a:gd name="T2" fmla="*/ 32 w 103"/>
                  <a:gd name="T3" fmla="*/ 11 h 238"/>
                  <a:gd name="T4" fmla="*/ 80 w 103"/>
                  <a:gd name="T5" fmla="*/ 89 h 238"/>
                  <a:gd name="T6" fmla="*/ 102 w 103"/>
                  <a:gd name="T7" fmla="*/ 217 h 238"/>
                  <a:gd name="T8" fmla="*/ 74 w 103"/>
                  <a:gd name="T9" fmla="*/ 215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3" h="238">
                    <a:moveTo>
                      <a:pt x="0" y="21"/>
                    </a:moveTo>
                    <a:cubicBezTo>
                      <a:pt x="5" y="19"/>
                      <a:pt x="19" y="0"/>
                      <a:pt x="32" y="11"/>
                    </a:cubicBezTo>
                    <a:cubicBezTo>
                      <a:pt x="45" y="22"/>
                      <a:pt x="68" y="55"/>
                      <a:pt x="80" y="89"/>
                    </a:cubicBezTo>
                    <a:cubicBezTo>
                      <a:pt x="92" y="123"/>
                      <a:pt x="103" y="196"/>
                      <a:pt x="102" y="217"/>
                    </a:cubicBezTo>
                    <a:cubicBezTo>
                      <a:pt x="101" y="238"/>
                      <a:pt x="80" y="215"/>
                      <a:pt x="74" y="215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2" name="Freeform 28"/>
              <p:cNvSpPr>
                <a:spLocks/>
              </p:cNvSpPr>
              <p:nvPr/>
            </p:nvSpPr>
            <p:spPr bwMode="auto">
              <a:xfrm>
                <a:off x="5070" y="358"/>
                <a:ext cx="94" cy="235"/>
              </a:xfrm>
              <a:custGeom>
                <a:avLst/>
                <a:gdLst>
                  <a:gd name="T0" fmla="*/ 94 w 94"/>
                  <a:gd name="T1" fmla="*/ 31 h 235"/>
                  <a:gd name="T2" fmla="*/ 73 w 94"/>
                  <a:gd name="T3" fmla="*/ 14 h 235"/>
                  <a:gd name="T4" fmla="*/ 25 w 94"/>
                  <a:gd name="T5" fmla="*/ 114 h 235"/>
                  <a:gd name="T6" fmla="*/ 3 w 94"/>
                  <a:gd name="T7" fmla="*/ 204 h 235"/>
                  <a:gd name="T8" fmla="*/ 7 w 94"/>
                  <a:gd name="T9" fmla="*/ 234 h 235"/>
                  <a:gd name="T10" fmla="*/ 12 w 94"/>
                  <a:gd name="T11" fmla="*/ 210 h 23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4" h="235">
                    <a:moveTo>
                      <a:pt x="94" y="31"/>
                    </a:moveTo>
                    <a:cubicBezTo>
                      <a:pt x="91" y="29"/>
                      <a:pt x="84" y="0"/>
                      <a:pt x="73" y="14"/>
                    </a:cubicBezTo>
                    <a:cubicBezTo>
                      <a:pt x="62" y="28"/>
                      <a:pt x="37" y="82"/>
                      <a:pt x="25" y="114"/>
                    </a:cubicBezTo>
                    <a:cubicBezTo>
                      <a:pt x="13" y="146"/>
                      <a:pt x="6" y="184"/>
                      <a:pt x="3" y="204"/>
                    </a:cubicBezTo>
                    <a:cubicBezTo>
                      <a:pt x="0" y="224"/>
                      <a:pt x="6" y="233"/>
                      <a:pt x="7" y="234"/>
                    </a:cubicBezTo>
                    <a:cubicBezTo>
                      <a:pt x="8" y="235"/>
                      <a:pt x="11" y="215"/>
                      <a:pt x="12" y="21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3" name="Line 29"/>
              <p:cNvSpPr>
                <a:spLocks noChangeShapeType="1"/>
              </p:cNvSpPr>
              <p:nvPr/>
            </p:nvSpPr>
            <p:spPr bwMode="auto">
              <a:xfrm flipH="1" flipV="1">
                <a:off x="5139" y="1338"/>
                <a:ext cx="96" cy="14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arrow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7315200" y="1981200"/>
            <a:ext cx="34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3200" i="1"/>
              <a:t>I</a:t>
            </a:r>
          </a:p>
        </p:txBody>
      </p:sp>
      <p:graphicFrame>
        <p:nvGraphicFramePr>
          <p:cNvPr id="19488" name="Object 32"/>
          <p:cNvGraphicFramePr>
            <a:graphicFrameLocks noChangeAspect="1"/>
          </p:cNvGraphicFramePr>
          <p:nvPr/>
        </p:nvGraphicFramePr>
        <p:xfrm>
          <a:off x="685800" y="1752600"/>
          <a:ext cx="16002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4" name="公式" r:id="rId3" imgW="596641" imgH="406224" progId="Equation.3">
                  <p:embed/>
                </p:oleObj>
              </mc:Choice>
              <mc:Fallback>
                <p:oleObj name="公式" r:id="rId3" imgW="596641" imgH="40622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16002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2438400" y="1905000"/>
            <a:ext cx="132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i="1"/>
              <a:t>N</a:t>
            </a:r>
            <a:r>
              <a:rPr lang="zh-CN" altLang="en-US"/>
              <a:t>：匝数</a:t>
            </a:r>
          </a:p>
        </p:txBody>
      </p:sp>
      <p:sp>
        <p:nvSpPr>
          <p:cNvPr id="19492" name="Line 36"/>
          <p:cNvSpPr>
            <a:spLocks noChangeShapeType="1"/>
          </p:cNvSpPr>
          <p:nvPr/>
        </p:nvSpPr>
        <p:spPr bwMode="auto">
          <a:xfrm>
            <a:off x="4451350" y="2667000"/>
            <a:ext cx="0" cy="1222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3" name="Line 37"/>
          <p:cNvSpPr>
            <a:spLocks noChangeShapeType="1"/>
          </p:cNvSpPr>
          <p:nvPr/>
        </p:nvSpPr>
        <p:spPr bwMode="auto">
          <a:xfrm flipV="1">
            <a:off x="4451350" y="3886200"/>
            <a:ext cx="2863850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7391400" y="3733800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i="1"/>
              <a:t>H</a:t>
            </a:r>
          </a:p>
        </p:txBody>
      </p:sp>
      <p:sp>
        <p:nvSpPr>
          <p:cNvPr id="19520" name="Rectangle 64"/>
          <p:cNvSpPr>
            <a:spLocks noChangeArrowheads="1"/>
          </p:cNvSpPr>
          <p:nvPr/>
        </p:nvSpPr>
        <p:spPr bwMode="auto">
          <a:xfrm>
            <a:off x="3810000" y="24384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i="1"/>
              <a:t> μ</a:t>
            </a:r>
            <a:r>
              <a:rPr lang="en-US" altLang="zh-CN" i="1" baseline="-25000"/>
              <a:t>r</a:t>
            </a:r>
          </a:p>
        </p:txBody>
      </p:sp>
      <p:sp>
        <p:nvSpPr>
          <p:cNvPr id="19521" name="Freeform 65"/>
          <p:cNvSpPr>
            <a:spLocks/>
          </p:cNvSpPr>
          <p:nvPr/>
        </p:nvSpPr>
        <p:spPr bwMode="auto">
          <a:xfrm>
            <a:off x="4451350" y="2641600"/>
            <a:ext cx="1955800" cy="1060450"/>
          </a:xfrm>
          <a:custGeom>
            <a:avLst/>
            <a:gdLst>
              <a:gd name="T0" fmla="*/ 0 w 1232"/>
              <a:gd name="T1" fmla="*/ 1060450 h 668"/>
              <a:gd name="T2" fmla="*/ 190500 w 1232"/>
              <a:gd name="T3" fmla="*/ 709613 h 668"/>
              <a:gd name="T4" fmla="*/ 358775 w 1232"/>
              <a:gd name="T5" fmla="*/ 103188 h 668"/>
              <a:gd name="T6" fmla="*/ 496888 w 1232"/>
              <a:gd name="T7" fmla="*/ 87313 h 668"/>
              <a:gd name="T8" fmla="*/ 723900 w 1232"/>
              <a:gd name="T9" fmla="*/ 457200 h 668"/>
              <a:gd name="T10" fmla="*/ 1073150 w 1232"/>
              <a:gd name="T11" fmla="*/ 730250 h 668"/>
              <a:gd name="T12" fmla="*/ 1955800 w 1232"/>
              <a:gd name="T13" fmla="*/ 946150 h 6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32" h="668">
                <a:moveTo>
                  <a:pt x="0" y="668"/>
                </a:moveTo>
                <a:cubicBezTo>
                  <a:pt x="20" y="632"/>
                  <a:pt x="82" y="547"/>
                  <a:pt x="120" y="447"/>
                </a:cubicBezTo>
                <a:cubicBezTo>
                  <a:pt x="158" y="347"/>
                  <a:pt x="193" y="130"/>
                  <a:pt x="226" y="65"/>
                </a:cubicBezTo>
                <a:cubicBezTo>
                  <a:pt x="258" y="0"/>
                  <a:pt x="275" y="18"/>
                  <a:pt x="313" y="55"/>
                </a:cubicBezTo>
                <a:cubicBezTo>
                  <a:pt x="351" y="92"/>
                  <a:pt x="396" y="220"/>
                  <a:pt x="456" y="288"/>
                </a:cubicBezTo>
                <a:cubicBezTo>
                  <a:pt x="516" y="356"/>
                  <a:pt x="547" y="409"/>
                  <a:pt x="676" y="460"/>
                </a:cubicBezTo>
                <a:cubicBezTo>
                  <a:pt x="805" y="511"/>
                  <a:pt x="1116" y="568"/>
                  <a:pt x="1232" y="596"/>
                </a:cubicBezTo>
              </a:path>
            </a:pathLst>
          </a:custGeom>
          <a:noFill/>
          <a:ln w="38100" cap="flat" cmpd="sng">
            <a:solidFill>
              <a:srgbClr val="0000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522" name="Object 66"/>
          <p:cNvGraphicFramePr>
            <a:graphicFrameLocks noChangeAspect="1"/>
          </p:cNvGraphicFramePr>
          <p:nvPr/>
        </p:nvGraphicFramePr>
        <p:xfrm>
          <a:off x="685800" y="2743200"/>
          <a:ext cx="1295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5" name="公式" r:id="rId5" imgW="685502" imgH="444307" progId="Equation.3">
                  <p:embed/>
                </p:oleObj>
              </mc:Choice>
              <mc:Fallback>
                <p:oleObj name="公式" r:id="rId5" imgW="685502" imgH="444307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1295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24" name="Text Box 68"/>
          <p:cNvSpPr txBox="1">
            <a:spLocks noChangeArrowheads="1"/>
          </p:cNvSpPr>
          <p:nvPr/>
        </p:nvSpPr>
        <p:spPr bwMode="auto">
          <a:xfrm>
            <a:off x="365125" y="3810000"/>
            <a:ext cx="171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dirty="0"/>
              <a:t>2. </a:t>
            </a:r>
            <a:r>
              <a:rPr lang="zh-CN" altLang="en-US" dirty="0"/>
              <a:t>磁滞效应</a:t>
            </a:r>
          </a:p>
        </p:txBody>
      </p:sp>
      <p:sp>
        <p:nvSpPr>
          <p:cNvPr id="19530" name="Freeform 74"/>
          <p:cNvSpPr>
            <a:spLocks/>
          </p:cNvSpPr>
          <p:nvPr/>
        </p:nvSpPr>
        <p:spPr bwMode="auto">
          <a:xfrm>
            <a:off x="2689225" y="4646613"/>
            <a:ext cx="1882775" cy="1296987"/>
          </a:xfrm>
          <a:custGeom>
            <a:avLst/>
            <a:gdLst>
              <a:gd name="T0" fmla="*/ 0 w 1186"/>
              <a:gd name="T1" fmla="*/ 1296987 h 817"/>
              <a:gd name="T2" fmla="*/ 165100 w 1186"/>
              <a:gd name="T3" fmla="*/ 1039812 h 817"/>
              <a:gd name="T4" fmla="*/ 511175 w 1186"/>
              <a:gd name="T5" fmla="*/ 174625 h 817"/>
              <a:gd name="T6" fmla="*/ 1882775 w 1186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86" h="817">
                <a:moveTo>
                  <a:pt x="0" y="817"/>
                </a:moveTo>
                <a:cubicBezTo>
                  <a:pt x="17" y="790"/>
                  <a:pt x="50" y="773"/>
                  <a:pt x="104" y="655"/>
                </a:cubicBezTo>
                <a:cubicBezTo>
                  <a:pt x="158" y="537"/>
                  <a:pt x="142" y="219"/>
                  <a:pt x="322" y="110"/>
                </a:cubicBezTo>
                <a:cubicBezTo>
                  <a:pt x="502" y="1"/>
                  <a:pt x="1006" y="23"/>
                  <a:pt x="1186" y="0"/>
                </a:cubicBezTo>
              </a:path>
            </a:pathLst>
          </a:custGeom>
          <a:noFill/>
          <a:ln w="38100" cap="flat" cmpd="sng">
            <a:solidFill>
              <a:srgbClr val="FF00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8" name="Text Box 82"/>
          <p:cNvSpPr txBox="1">
            <a:spLocks noChangeArrowheads="1"/>
          </p:cNvSpPr>
          <p:nvPr/>
        </p:nvSpPr>
        <p:spPr bwMode="auto">
          <a:xfrm>
            <a:off x="2546350" y="6096000"/>
            <a:ext cx="203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起始磁化曲线</a:t>
            </a:r>
          </a:p>
        </p:txBody>
      </p:sp>
      <p:sp>
        <p:nvSpPr>
          <p:cNvPr id="19563" name="Text Box 107"/>
          <p:cNvSpPr txBox="1">
            <a:spLocks noChangeArrowheads="1"/>
          </p:cNvSpPr>
          <p:nvPr/>
        </p:nvSpPr>
        <p:spPr bwMode="auto">
          <a:xfrm>
            <a:off x="4606925" y="4495800"/>
            <a:ext cx="171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磁饱和状态</a:t>
            </a:r>
          </a:p>
        </p:txBody>
      </p:sp>
      <p:grpSp>
        <p:nvGrpSpPr>
          <p:cNvPr id="19566" name="Group 110"/>
          <p:cNvGrpSpPr>
            <a:grpSpLocks/>
          </p:cNvGrpSpPr>
          <p:nvPr/>
        </p:nvGrpSpPr>
        <p:grpSpPr bwMode="auto">
          <a:xfrm>
            <a:off x="2165350" y="4286250"/>
            <a:ext cx="4173538" cy="2003425"/>
            <a:chOff x="2420" y="2892"/>
            <a:chExt cx="1911" cy="1262"/>
          </a:xfrm>
        </p:grpSpPr>
        <p:sp>
          <p:nvSpPr>
            <p:cNvPr id="21524" name="Freeform 70"/>
            <p:cNvSpPr>
              <a:spLocks/>
            </p:cNvSpPr>
            <p:nvPr/>
          </p:nvSpPr>
          <p:spPr bwMode="auto">
            <a:xfrm>
              <a:off x="2660" y="2964"/>
              <a:ext cx="4" cy="972"/>
            </a:xfrm>
            <a:custGeom>
              <a:avLst/>
              <a:gdLst>
                <a:gd name="T0" fmla="*/ 4 w 4"/>
                <a:gd name="T1" fmla="*/ 0 h 972"/>
                <a:gd name="T2" fmla="*/ 0 w 4"/>
                <a:gd name="T3" fmla="*/ 972 h 97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972">
                  <a:moveTo>
                    <a:pt x="4" y="0"/>
                  </a:moveTo>
                  <a:lnTo>
                    <a:pt x="0" y="972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71"/>
            <p:cNvSpPr>
              <a:spLocks noChangeShapeType="1"/>
            </p:cNvSpPr>
            <p:nvPr/>
          </p:nvSpPr>
          <p:spPr bwMode="auto">
            <a:xfrm>
              <a:off x="2660" y="3936"/>
              <a:ext cx="1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Text Box 72"/>
            <p:cNvSpPr txBox="1">
              <a:spLocks noChangeArrowheads="1"/>
            </p:cNvSpPr>
            <p:nvPr/>
          </p:nvSpPr>
          <p:spPr bwMode="auto">
            <a:xfrm>
              <a:off x="4138" y="3866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H</a:t>
              </a:r>
            </a:p>
          </p:txBody>
        </p:sp>
        <p:sp>
          <p:nvSpPr>
            <p:cNvPr id="21527" name="Rectangle 73"/>
            <p:cNvSpPr>
              <a:spLocks noChangeArrowheads="1"/>
            </p:cNvSpPr>
            <p:nvPr/>
          </p:nvSpPr>
          <p:spPr bwMode="auto">
            <a:xfrm>
              <a:off x="2420" y="2892"/>
              <a:ext cx="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B</a:t>
              </a:r>
              <a:endParaRPr lang="en-US" altLang="zh-CN" i="1" baseline="-25000"/>
            </a:p>
          </p:txBody>
        </p:sp>
        <p:sp>
          <p:nvSpPr>
            <p:cNvPr id="21528" name="Text Box 109"/>
            <p:cNvSpPr txBox="1">
              <a:spLocks noChangeArrowheads="1"/>
            </p:cNvSpPr>
            <p:nvPr/>
          </p:nvSpPr>
          <p:spPr bwMode="auto">
            <a:xfrm>
              <a:off x="2438" y="3818"/>
              <a:ext cx="1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utoUpdateAnimBg="0"/>
      <p:bldP spid="19487" grpId="0" autoUpdateAnimBg="0"/>
      <p:bldP spid="19489" grpId="0" autoUpdateAnimBg="0"/>
      <p:bldP spid="19492" grpId="0" animBg="1"/>
      <p:bldP spid="19493" grpId="0" animBg="1"/>
      <p:bldP spid="19494" grpId="0" autoUpdateAnimBg="0"/>
      <p:bldP spid="19520" grpId="0" autoUpdateAnimBg="0"/>
      <p:bldP spid="19521" grpId="0" animBg="1"/>
      <p:bldP spid="19524" grpId="0" autoUpdateAnimBg="0"/>
      <p:bldP spid="19530" grpId="0" animBg="1"/>
      <p:bldP spid="19538" grpId="0" autoUpdateAnimBg="0"/>
      <p:bldP spid="1956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2">
            <a:extLst>
              <a:ext uri="{FF2B5EF4-FFF2-40B4-BE49-F238E27FC236}">
                <a16:creationId xmlns:a16="http://schemas.microsoft.com/office/drawing/2014/main" id="{3EA7BB29-310D-1F45-B762-6C0EFCCDFBDF}"/>
              </a:ext>
            </a:extLst>
          </p:cNvPr>
          <p:cNvSpPr/>
          <p:nvPr/>
        </p:nvSpPr>
        <p:spPr bwMode="auto">
          <a:xfrm>
            <a:off x="5244029" y="760164"/>
            <a:ext cx="1509311" cy="892366"/>
          </a:xfrm>
          <a:custGeom>
            <a:avLst/>
            <a:gdLst>
              <a:gd name="connsiteX0" fmla="*/ 0 w 1509311"/>
              <a:gd name="connsiteY0" fmla="*/ 892366 h 892366"/>
              <a:gd name="connsiteX1" fmla="*/ 209320 w 1509311"/>
              <a:gd name="connsiteY1" fmla="*/ 859316 h 892366"/>
              <a:gd name="connsiteX2" fmla="*/ 363557 w 1509311"/>
              <a:gd name="connsiteY2" fmla="*/ 749147 h 892366"/>
              <a:gd name="connsiteX3" fmla="*/ 539826 w 1509311"/>
              <a:gd name="connsiteY3" fmla="*/ 528809 h 892366"/>
              <a:gd name="connsiteX4" fmla="*/ 716096 w 1509311"/>
              <a:gd name="connsiteY4" fmla="*/ 275422 h 892366"/>
              <a:gd name="connsiteX5" fmla="*/ 870332 w 1509311"/>
              <a:gd name="connsiteY5" fmla="*/ 110169 h 892366"/>
              <a:gd name="connsiteX6" fmla="*/ 1112704 w 1509311"/>
              <a:gd name="connsiteY6" fmla="*/ 44067 h 892366"/>
              <a:gd name="connsiteX7" fmla="*/ 1509311 w 1509311"/>
              <a:gd name="connsiteY7" fmla="*/ 0 h 89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9311" h="892366">
                <a:moveTo>
                  <a:pt x="0" y="892366"/>
                </a:moveTo>
                <a:cubicBezTo>
                  <a:pt x="74363" y="887776"/>
                  <a:pt x="148727" y="883186"/>
                  <a:pt x="209320" y="859316"/>
                </a:cubicBezTo>
                <a:cubicBezTo>
                  <a:pt x="269913" y="835446"/>
                  <a:pt x="308473" y="804231"/>
                  <a:pt x="363557" y="749147"/>
                </a:cubicBezTo>
                <a:cubicBezTo>
                  <a:pt x="418641" y="694062"/>
                  <a:pt x="481070" y="607763"/>
                  <a:pt x="539826" y="528809"/>
                </a:cubicBezTo>
                <a:cubicBezTo>
                  <a:pt x="598582" y="449855"/>
                  <a:pt x="661012" y="345195"/>
                  <a:pt x="716096" y="275422"/>
                </a:cubicBezTo>
                <a:cubicBezTo>
                  <a:pt x="771180" y="205649"/>
                  <a:pt x="804231" y="148728"/>
                  <a:pt x="870332" y="110169"/>
                </a:cubicBezTo>
                <a:cubicBezTo>
                  <a:pt x="936433" y="71610"/>
                  <a:pt x="1006208" y="62428"/>
                  <a:pt x="1112704" y="44067"/>
                </a:cubicBezTo>
                <a:cubicBezTo>
                  <a:pt x="1219200" y="25706"/>
                  <a:pt x="1364255" y="12853"/>
                  <a:pt x="1509311" y="0"/>
                </a:cubicBez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161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/>
              <a:t>磁滞回线</a:t>
            </a:r>
          </a:p>
        </p:txBody>
      </p:sp>
      <p:grpSp>
        <p:nvGrpSpPr>
          <p:cNvPr id="20561" name="Group 81"/>
          <p:cNvGrpSpPr>
            <a:grpSpLocks/>
          </p:cNvGrpSpPr>
          <p:nvPr/>
        </p:nvGrpSpPr>
        <p:grpSpPr bwMode="auto">
          <a:xfrm>
            <a:off x="1870075" y="173038"/>
            <a:ext cx="5673725" cy="2535237"/>
            <a:chOff x="1178" y="109"/>
            <a:chExt cx="3574" cy="1597"/>
          </a:xfrm>
        </p:grpSpPr>
        <p:sp>
          <p:nvSpPr>
            <p:cNvPr id="22575" name="Text Box 11"/>
            <p:cNvSpPr txBox="1">
              <a:spLocks noChangeArrowheads="1"/>
            </p:cNvSpPr>
            <p:nvPr/>
          </p:nvSpPr>
          <p:spPr bwMode="auto">
            <a:xfrm>
              <a:off x="3290" y="1296"/>
              <a:ext cx="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-B</a:t>
              </a:r>
              <a:r>
                <a:rPr lang="en-US" altLang="zh-CN" baseline="-25000"/>
                <a:t>r</a:t>
              </a:r>
            </a:p>
          </p:txBody>
        </p:sp>
        <p:sp>
          <p:nvSpPr>
            <p:cNvPr id="22576" name="Text Box 7"/>
            <p:cNvSpPr txBox="1">
              <a:spLocks noChangeArrowheads="1"/>
            </p:cNvSpPr>
            <p:nvPr/>
          </p:nvSpPr>
          <p:spPr bwMode="auto">
            <a:xfrm>
              <a:off x="2378" y="362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/>
                <a:t>(</a:t>
              </a:r>
              <a:r>
                <a:rPr lang="zh-CN" altLang="zh-CN">
                  <a:solidFill>
                    <a:srgbClr val="FF00FF"/>
                  </a:solidFill>
                </a:rPr>
                <a:t>剩磁</a:t>
              </a:r>
              <a:r>
                <a:rPr lang="zh-CN" altLang="zh-CN"/>
                <a:t>）</a:t>
              </a:r>
              <a:r>
                <a:rPr lang="en-US" altLang="zh-CN" i="1"/>
                <a:t>B</a:t>
              </a:r>
              <a:r>
                <a:rPr lang="en-US" altLang="zh-CN" baseline="-25000"/>
                <a:t>r</a:t>
              </a:r>
              <a:endParaRPr lang="en-US" altLang="zh-CN"/>
            </a:p>
          </p:txBody>
        </p:sp>
        <p:sp>
          <p:nvSpPr>
            <p:cNvPr id="22577" name="Text Box 8"/>
            <p:cNvSpPr txBox="1">
              <a:spLocks noChangeArrowheads="1"/>
            </p:cNvSpPr>
            <p:nvPr/>
          </p:nvSpPr>
          <p:spPr bwMode="auto">
            <a:xfrm>
              <a:off x="1562" y="746"/>
              <a:ext cx="13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 dirty="0"/>
                <a:t>（</a:t>
              </a:r>
              <a:r>
                <a:rPr lang="zh-CN" altLang="en-US" dirty="0">
                  <a:solidFill>
                    <a:srgbClr val="00CC00"/>
                  </a:solidFill>
                </a:rPr>
                <a:t>矫顽力</a:t>
              </a:r>
              <a:r>
                <a:rPr lang="zh-CN" altLang="en-US" dirty="0"/>
                <a:t>）</a:t>
              </a:r>
              <a:r>
                <a:rPr lang="en-US" altLang="zh-CN" dirty="0"/>
                <a:t>-</a:t>
              </a:r>
              <a:r>
                <a:rPr lang="en-US" altLang="zh-CN" i="1" dirty="0" err="1"/>
                <a:t>H</a:t>
              </a:r>
              <a:r>
                <a:rPr lang="en-US" altLang="zh-CN" baseline="-25000" dirty="0" err="1"/>
                <a:t>c</a:t>
              </a:r>
              <a:endParaRPr lang="en-US" altLang="zh-CN" dirty="0"/>
            </a:p>
          </p:txBody>
        </p:sp>
        <p:sp>
          <p:nvSpPr>
            <p:cNvPr id="22578" name="Text Box 9"/>
            <p:cNvSpPr txBox="1">
              <a:spLocks noChangeArrowheads="1"/>
            </p:cNvSpPr>
            <p:nvPr/>
          </p:nvSpPr>
          <p:spPr bwMode="auto">
            <a:xfrm>
              <a:off x="4058" y="109"/>
              <a:ext cx="6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FF9900"/>
                  </a:solidFill>
                </a:rPr>
                <a:t>磁饱和</a:t>
              </a:r>
            </a:p>
          </p:txBody>
        </p:sp>
        <p:sp>
          <p:nvSpPr>
            <p:cNvPr id="22579" name="Text Box 10"/>
            <p:cNvSpPr txBox="1">
              <a:spLocks noChangeArrowheads="1"/>
            </p:cNvSpPr>
            <p:nvPr/>
          </p:nvSpPr>
          <p:spPr bwMode="auto">
            <a:xfrm>
              <a:off x="1178" y="1418"/>
              <a:ext cx="1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>
                  <a:solidFill>
                    <a:srgbClr val="6600FF"/>
                  </a:solidFill>
                </a:rPr>
                <a:t>反向磁饱和</a:t>
              </a:r>
              <a:endParaRPr lang="zh-CN" altLang="en-US"/>
            </a:p>
          </p:txBody>
        </p:sp>
        <p:sp>
          <p:nvSpPr>
            <p:cNvPr id="22580" name="Text Box 12"/>
            <p:cNvSpPr txBox="1">
              <a:spLocks noChangeArrowheads="1"/>
            </p:cNvSpPr>
            <p:nvPr/>
          </p:nvSpPr>
          <p:spPr bwMode="auto">
            <a:xfrm>
              <a:off x="3818" y="768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H</a:t>
              </a:r>
              <a:r>
                <a:rPr lang="en-US" altLang="zh-CN" baseline="-25000"/>
                <a:t>c</a:t>
              </a:r>
            </a:p>
          </p:txBody>
        </p:sp>
      </p:grpSp>
      <p:grpSp>
        <p:nvGrpSpPr>
          <p:cNvPr id="20566" name="Group 86"/>
          <p:cNvGrpSpPr>
            <a:grpSpLocks/>
          </p:cNvGrpSpPr>
          <p:nvPr/>
        </p:nvGrpSpPr>
        <p:grpSpPr bwMode="auto">
          <a:xfrm>
            <a:off x="3698875" y="574675"/>
            <a:ext cx="3260726" cy="2590800"/>
            <a:chOff x="2330" y="362"/>
            <a:chExt cx="2054" cy="1632"/>
          </a:xfrm>
        </p:grpSpPr>
        <p:sp>
          <p:nvSpPr>
            <p:cNvPr id="22563" name="Freeform 6"/>
            <p:cNvSpPr>
              <a:spLocks/>
            </p:cNvSpPr>
            <p:nvPr/>
          </p:nvSpPr>
          <p:spPr bwMode="auto">
            <a:xfrm>
              <a:off x="2427" y="456"/>
              <a:ext cx="1835" cy="1256"/>
            </a:xfrm>
            <a:custGeom>
              <a:avLst/>
              <a:gdLst>
                <a:gd name="T0" fmla="*/ 1835 w 1835"/>
                <a:gd name="T1" fmla="*/ 24 h 1256"/>
                <a:gd name="T2" fmla="*/ 1215 w 1835"/>
                <a:gd name="T3" fmla="*/ 96 h 1256"/>
                <a:gd name="T4" fmla="*/ 863 w 1835"/>
                <a:gd name="T5" fmla="*/ 276 h 1256"/>
                <a:gd name="T6" fmla="*/ 495 w 1835"/>
                <a:gd name="T7" fmla="*/ 604 h 1256"/>
                <a:gd name="T8" fmla="*/ 215 w 1835"/>
                <a:gd name="T9" fmla="*/ 1022 h 1256"/>
                <a:gd name="T10" fmla="*/ 23 w 1835"/>
                <a:gd name="T11" fmla="*/ 1226 h 1256"/>
                <a:gd name="T12" fmla="*/ 351 w 1835"/>
                <a:gd name="T13" fmla="*/ 1200 h 1256"/>
                <a:gd name="T14" fmla="*/ 863 w 1835"/>
                <a:gd name="T15" fmla="*/ 960 h 1256"/>
                <a:gd name="T16" fmla="*/ 1209 w 1835"/>
                <a:gd name="T17" fmla="*/ 600 h 1256"/>
                <a:gd name="T18" fmla="*/ 1607 w 1835"/>
                <a:gd name="T19" fmla="*/ 180 h 1256"/>
                <a:gd name="T20" fmla="*/ 1835 w 1835"/>
                <a:gd name="T21" fmla="*/ 24 h 12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35" h="1256">
                  <a:moveTo>
                    <a:pt x="1835" y="24"/>
                  </a:moveTo>
                  <a:cubicBezTo>
                    <a:pt x="1788" y="0"/>
                    <a:pt x="1377" y="54"/>
                    <a:pt x="1215" y="96"/>
                  </a:cubicBezTo>
                  <a:cubicBezTo>
                    <a:pt x="1053" y="138"/>
                    <a:pt x="983" y="191"/>
                    <a:pt x="863" y="276"/>
                  </a:cubicBezTo>
                  <a:cubicBezTo>
                    <a:pt x="743" y="361"/>
                    <a:pt x="603" y="480"/>
                    <a:pt x="495" y="604"/>
                  </a:cubicBezTo>
                  <a:cubicBezTo>
                    <a:pt x="387" y="728"/>
                    <a:pt x="294" y="918"/>
                    <a:pt x="215" y="1022"/>
                  </a:cubicBezTo>
                  <a:cubicBezTo>
                    <a:pt x="136" y="1126"/>
                    <a:pt x="0" y="1196"/>
                    <a:pt x="23" y="1226"/>
                  </a:cubicBezTo>
                  <a:cubicBezTo>
                    <a:pt x="46" y="1256"/>
                    <a:pt x="211" y="1244"/>
                    <a:pt x="351" y="1200"/>
                  </a:cubicBezTo>
                  <a:cubicBezTo>
                    <a:pt x="491" y="1156"/>
                    <a:pt x="720" y="1060"/>
                    <a:pt x="863" y="960"/>
                  </a:cubicBezTo>
                  <a:cubicBezTo>
                    <a:pt x="1006" y="860"/>
                    <a:pt x="1085" y="730"/>
                    <a:pt x="1209" y="600"/>
                  </a:cubicBezTo>
                  <a:cubicBezTo>
                    <a:pt x="1333" y="470"/>
                    <a:pt x="1503" y="276"/>
                    <a:pt x="1607" y="180"/>
                  </a:cubicBezTo>
                  <a:cubicBezTo>
                    <a:pt x="1711" y="84"/>
                    <a:pt x="1787" y="56"/>
                    <a:pt x="1835" y="24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64" name="Text Box 14"/>
            <p:cNvSpPr txBox="1">
              <a:spLocks noChangeArrowheads="1"/>
            </p:cNvSpPr>
            <p:nvPr/>
          </p:nvSpPr>
          <p:spPr bwMode="auto">
            <a:xfrm>
              <a:off x="4288" y="362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a</a:t>
              </a:r>
            </a:p>
          </p:txBody>
        </p:sp>
        <p:sp>
          <p:nvSpPr>
            <p:cNvPr id="22565" name="Text Box 15"/>
            <p:cNvSpPr txBox="1">
              <a:spLocks noChangeArrowheads="1"/>
            </p:cNvSpPr>
            <p:nvPr/>
          </p:nvSpPr>
          <p:spPr bwMode="auto">
            <a:xfrm>
              <a:off x="3386" y="432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b</a:t>
              </a:r>
            </a:p>
          </p:txBody>
        </p:sp>
        <p:sp>
          <p:nvSpPr>
            <p:cNvPr id="22566" name="Text Box 16"/>
            <p:cNvSpPr txBox="1">
              <a:spLocks noChangeArrowheads="1"/>
            </p:cNvSpPr>
            <p:nvPr/>
          </p:nvSpPr>
          <p:spPr bwMode="auto">
            <a:xfrm>
              <a:off x="2906" y="1018"/>
              <a:ext cx="8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c</a:t>
              </a:r>
            </a:p>
          </p:txBody>
        </p:sp>
        <p:sp>
          <p:nvSpPr>
            <p:cNvPr id="22567" name="Text Box 17"/>
            <p:cNvSpPr txBox="1">
              <a:spLocks noChangeArrowheads="1"/>
            </p:cNvSpPr>
            <p:nvPr/>
          </p:nvSpPr>
          <p:spPr bwMode="auto">
            <a:xfrm>
              <a:off x="2330" y="1764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d</a:t>
              </a:r>
            </a:p>
          </p:txBody>
        </p:sp>
        <p:sp>
          <p:nvSpPr>
            <p:cNvPr id="22568" name="Text Box 18"/>
            <p:cNvSpPr txBox="1">
              <a:spLocks noChangeArrowheads="1"/>
            </p:cNvSpPr>
            <p:nvPr/>
          </p:nvSpPr>
          <p:spPr bwMode="auto">
            <a:xfrm>
              <a:off x="3194" y="1440"/>
              <a:ext cx="8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e</a:t>
              </a:r>
            </a:p>
          </p:txBody>
        </p:sp>
        <p:sp>
          <p:nvSpPr>
            <p:cNvPr id="22569" name="Text Box 19"/>
            <p:cNvSpPr txBox="1">
              <a:spLocks noChangeArrowheads="1"/>
            </p:cNvSpPr>
            <p:nvPr/>
          </p:nvSpPr>
          <p:spPr bwMode="auto">
            <a:xfrm>
              <a:off x="3722" y="1056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f</a:t>
              </a:r>
            </a:p>
          </p:txBody>
        </p:sp>
        <p:sp>
          <p:nvSpPr>
            <p:cNvPr id="22570" name="Freeform 20"/>
            <p:cNvSpPr>
              <a:spLocks/>
            </p:cNvSpPr>
            <p:nvPr/>
          </p:nvSpPr>
          <p:spPr bwMode="auto">
            <a:xfrm>
              <a:off x="3018" y="1522"/>
              <a:ext cx="88" cy="24"/>
            </a:xfrm>
            <a:custGeom>
              <a:avLst/>
              <a:gdLst>
                <a:gd name="T0" fmla="*/ 0 w 88"/>
                <a:gd name="T1" fmla="*/ 24 h 24"/>
                <a:gd name="T2" fmla="*/ 88 w 88"/>
                <a:gd name="T3" fmla="*/ 0 h 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8" h="24">
                  <a:moveTo>
                    <a:pt x="0" y="24"/>
                  </a:moveTo>
                  <a:lnTo>
                    <a:pt x="88" y="0"/>
                  </a:ln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1" name="Freeform 21"/>
            <p:cNvSpPr>
              <a:spLocks/>
            </p:cNvSpPr>
            <p:nvPr/>
          </p:nvSpPr>
          <p:spPr bwMode="auto">
            <a:xfrm>
              <a:off x="3632" y="534"/>
              <a:ext cx="120" cy="24"/>
            </a:xfrm>
            <a:custGeom>
              <a:avLst/>
              <a:gdLst>
                <a:gd name="T0" fmla="*/ 120 w 120"/>
                <a:gd name="T1" fmla="*/ 0 h 24"/>
                <a:gd name="T2" fmla="*/ 0 w 120"/>
                <a:gd name="T3" fmla="*/ 24 h 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0" h="24">
                  <a:moveTo>
                    <a:pt x="120" y="0"/>
                  </a:moveTo>
                  <a:lnTo>
                    <a:pt x="0" y="24"/>
                  </a:ln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2" name="Freeform 22"/>
            <p:cNvSpPr>
              <a:spLocks/>
            </p:cNvSpPr>
            <p:nvPr/>
          </p:nvSpPr>
          <p:spPr bwMode="auto">
            <a:xfrm>
              <a:off x="2722" y="1258"/>
              <a:ext cx="56" cy="88"/>
            </a:xfrm>
            <a:custGeom>
              <a:avLst/>
              <a:gdLst>
                <a:gd name="T0" fmla="*/ 56 w 56"/>
                <a:gd name="T1" fmla="*/ 0 h 88"/>
                <a:gd name="T2" fmla="*/ 0 w 56"/>
                <a:gd name="T3" fmla="*/ 88 h 8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6" h="88">
                  <a:moveTo>
                    <a:pt x="56" y="0"/>
                  </a:moveTo>
                  <a:lnTo>
                    <a:pt x="0" y="88"/>
                  </a:ln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3" name="Freeform 23"/>
            <p:cNvSpPr>
              <a:spLocks/>
            </p:cNvSpPr>
            <p:nvPr/>
          </p:nvSpPr>
          <p:spPr bwMode="auto">
            <a:xfrm rot="19613785">
              <a:off x="3614" y="727"/>
              <a:ext cx="120" cy="66"/>
            </a:xfrm>
            <a:custGeom>
              <a:avLst/>
              <a:gdLst>
                <a:gd name="T0" fmla="*/ 0 w 120"/>
                <a:gd name="T1" fmla="*/ 66 h 66"/>
                <a:gd name="T2" fmla="*/ 120 w 120"/>
                <a:gd name="T3" fmla="*/ 0 h 6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0" h="66">
                  <a:moveTo>
                    <a:pt x="0" y="66"/>
                  </a:moveTo>
                  <a:lnTo>
                    <a:pt x="120" y="0"/>
                  </a:ln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4" name="Freeform 24"/>
            <p:cNvSpPr>
              <a:spLocks/>
            </p:cNvSpPr>
            <p:nvPr/>
          </p:nvSpPr>
          <p:spPr bwMode="auto">
            <a:xfrm>
              <a:off x="3498" y="1110"/>
              <a:ext cx="90" cy="96"/>
            </a:xfrm>
            <a:custGeom>
              <a:avLst/>
              <a:gdLst>
                <a:gd name="T0" fmla="*/ 0 w 90"/>
                <a:gd name="T1" fmla="*/ 96 h 96"/>
                <a:gd name="T2" fmla="*/ 90 w 90"/>
                <a:gd name="T3" fmla="*/ 0 h 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0" h="96">
                  <a:moveTo>
                    <a:pt x="0" y="96"/>
                  </a:moveTo>
                  <a:lnTo>
                    <a:pt x="90" y="0"/>
                  </a:lnTo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07" name="Group 27"/>
          <p:cNvGrpSpPr>
            <a:grpSpLocks/>
          </p:cNvGrpSpPr>
          <p:nvPr/>
        </p:nvGrpSpPr>
        <p:grpSpPr bwMode="auto">
          <a:xfrm>
            <a:off x="3775075" y="-76200"/>
            <a:ext cx="3605213" cy="2971800"/>
            <a:chOff x="3024" y="214"/>
            <a:chExt cx="2271" cy="1872"/>
          </a:xfrm>
        </p:grpSpPr>
        <p:sp>
          <p:nvSpPr>
            <p:cNvPr id="22557" name="Line 3"/>
            <p:cNvSpPr>
              <a:spLocks noChangeShapeType="1"/>
            </p:cNvSpPr>
            <p:nvPr/>
          </p:nvSpPr>
          <p:spPr bwMode="auto">
            <a:xfrm>
              <a:off x="3024" y="1318"/>
              <a:ext cx="1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8" name="Line 4"/>
            <p:cNvSpPr>
              <a:spLocks noChangeShapeType="1"/>
            </p:cNvSpPr>
            <p:nvPr/>
          </p:nvSpPr>
          <p:spPr bwMode="auto">
            <a:xfrm>
              <a:off x="3936" y="598"/>
              <a:ext cx="0" cy="1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Text Box 13"/>
            <p:cNvSpPr txBox="1">
              <a:spLocks noChangeArrowheads="1"/>
            </p:cNvSpPr>
            <p:nvPr/>
          </p:nvSpPr>
          <p:spPr bwMode="auto">
            <a:xfrm>
              <a:off x="3744" y="12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22560" name="Text Box 25"/>
            <p:cNvSpPr txBox="1">
              <a:spLocks noChangeArrowheads="1"/>
            </p:cNvSpPr>
            <p:nvPr/>
          </p:nvSpPr>
          <p:spPr bwMode="auto">
            <a:xfrm>
              <a:off x="3782" y="21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B</a:t>
              </a:r>
            </a:p>
          </p:txBody>
        </p:sp>
        <p:sp>
          <p:nvSpPr>
            <p:cNvPr id="22561" name="Text Box 26"/>
            <p:cNvSpPr txBox="1">
              <a:spLocks noChangeArrowheads="1"/>
            </p:cNvSpPr>
            <p:nvPr/>
          </p:nvSpPr>
          <p:spPr bwMode="auto">
            <a:xfrm>
              <a:off x="5030" y="1200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H</a:t>
              </a:r>
            </a:p>
          </p:txBody>
        </p:sp>
      </p:grp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365125" y="29718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/>
              <a:t>3  </a:t>
            </a:r>
            <a:r>
              <a:rPr lang="zh-CN" altLang="en-US"/>
              <a:t>铁磁质的分类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304800" y="3505200"/>
            <a:ext cx="217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）软磁材料</a:t>
            </a:r>
          </a:p>
        </p:txBody>
      </p:sp>
      <p:grpSp>
        <p:nvGrpSpPr>
          <p:cNvPr id="20559" name="Group 79"/>
          <p:cNvGrpSpPr>
            <a:grpSpLocks/>
          </p:cNvGrpSpPr>
          <p:nvPr/>
        </p:nvGrpSpPr>
        <p:grpSpPr bwMode="auto">
          <a:xfrm>
            <a:off x="2057400" y="3657600"/>
            <a:ext cx="2246313" cy="1858963"/>
            <a:chOff x="1296" y="2784"/>
            <a:chExt cx="1696" cy="1171"/>
          </a:xfrm>
        </p:grpSpPr>
        <p:sp>
          <p:nvSpPr>
            <p:cNvPr id="22551" name="Line 33"/>
            <p:cNvSpPr>
              <a:spLocks noChangeShapeType="1"/>
            </p:cNvSpPr>
            <p:nvPr/>
          </p:nvSpPr>
          <p:spPr bwMode="auto">
            <a:xfrm>
              <a:off x="1296" y="3463"/>
              <a:ext cx="1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34"/>
            <p:cNvSpPr>
              <a:spLocks noChangeShapeType="1"/>
            </p:cNvSpPr>
            <p:nvPr/>
          </p:nvSpPr>
          <p:spPr bwMode="auto">
            <a:xfrm>
              <a:off x="1923" y="3020"/>
              <a:ext cx="0" cy="9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Text Box 35"/>
            <p:cNvSpPr txBox="1">
              <a:spLocks noChangeArrowheads="1"/>
            </p:cNvSpPr>
            <p:nvPr/>
          </p:nvSpPr>
          <p:spPr bwMode="auto">
            <a:xfrm>
              <a:off x="1756" y="3360"/>
              <a:ext cx="2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22554" name="Text Box 36"/>
            <p:cNvSpPr txBox="1">
              <a:spLocks noChangeArrowheads="1"/>
            </p:cNvSpPr>
            <p:nvPr/>
          </p:nvSpPr>
          <p:spPr bwMode="auto">
            <a:xfrm>
              <a:off x="1819" y="2784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B</a:t>
              </a:r>
            </a:p>
          </p:txBody>
        </p:sp>
        <p:sp>
          <p:nvSpPr>
            <p:cNvPr id="22555" name="Text Box 37"/>
            <p:cNvSpPr txBox="1">
              <a:spLocks noChangeArrowheads="1"/>
            </p:cNvSpPr>
            <p:nvPr/>
          </p:nvSpPr>
          <p:spPr bwMode="auto">
            <a:xfrm>
              <a:off x="2674" y="3390"/>
              <a:ext cx="3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H</a:t>
              </a:r>
            </a:p>
          </p:txBody>
        </p:sp>
        <p:sp>
          <p:nvSpPr>
            <p:cNvPr id="22556" name="Freeform 40"/>
            <p:cNvSpPr>
              <a:spLocks/>
            </p:cNvSpPr>
            <p:nvPr/>
          </p:nvSpPr>
          <p:spPr bwMode="auto">
            <a:xfrm>
              <a:off x="1421" y="3082"/>
              <a:ext cx="950" cy="873"/>
            </a:xfrm>
            <a:custGeom>
              <a:avLst/>
              <a:gdLst>
                <a:gd name="T0" fmla="*/ 923 w 950"/>
                <a:gd name="T1" fmla="*/ 6 h 873"/>
                <a:gd name="T2" fmla="*/ 651 w 950"/>
                <a:gd name="T3" fmla="*/ 78 h 873"/>
                <a:gd name="T4" fmla="*/ 499 w 950"/>
                <a:gd name="T5" fmla="*/ 190 h 873"/>
                <a:gd name="T6" fmla="*/ 395 w 950"/>
                <a:gd name="T7" fmla="*/ 390 h 873"/>
                <a:gd name="T8" fmla="*/ 331 w 950"/>
                <a:gd name="T9" fmla="*/ 542 h 873"/>
                <a:gd name="T10" fmla="*/ 187 w 950"/>
                <a:gd name="T11" fmla="*/ 758 h 873"/>
                <a:gd name="T12" fmla="*/ 11 w 950"/>
                <a:gd name="T13" fmla="*/ 862 h 873"/>
                <a:gd name="T14" fmla="*/ 251 w 950"/>
                <a:gd name="T15" fmla="*/ 822 h 873"/>
                <a:gd name="T16" fmla="*/ 499 w 950"/>
                <a:gd name="T17" fmla="*/ 630 h 873"/>
                <a:gd name="T18" fmla="*/ 583 w 950"/>
                <a:gd name="T19" fmla="*/ 398 h 873"/>
                <a:gd name="T20" fmla="*/ 778 w 950"/>
                <a:gd name="T21" fmla="*/ 116 h 873"/>
                <a:gd name="T22" fmla="*/ 923 w 950"/>
                <a:gd name="T23" fmla="*/ 6 h 87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50" h="873">
                  <a:moveTo>
                    <a:pt x="923" y="6"/>
                  </a:moveTo>
                  <a:cubicBezTo>
                    <a:pt x="902" y="0"/>
                    <a:pt x="722" y="47"/>
                    <a:pt x="651" y="78"/>
                  </a:cubicBezTo>
                  <a:cubicBezTo>
                    <a:pt x="580" y="109"/>
                    <a:pt x="542" y="138"/>
                    <a:pt x="499" y="190"/>
                  </a:cubicBezTo>
                  <a:cubicBezTo>
                    <a:pt x="456" y="242"/>
                    <a:pt x="423" y="331"/>
                    <a:pt x="395" y="390"/>
                  </a:cubicBezTo>
                  <a:cubicBezTo>
                    <a:pt x="367" y="449"/>
                    <a:pt x="366" y="481"/>
                    <a:pt x="331" y="542"/>
                  </a:cubicBezTo>
                  <a:cubicBezTo>
                    <a:pt x="296" y="603"/>
                    <a:pt x="240" y="705"/>
                    <a:pt x="187" y="758"/>
                  </a:cubicBezTo>
                  <a:cubicBezTo>
                    <a:pt x="134" y="811"/>
                    <a:pt x="0" y="851"/>
                    <a:pt x="11" y="862"/>
                  </a:cubicBezTo>
                  <a:cubicBezTo>
                    <a:pt x="22" y="873"/>
                    <a:pt x="170" y="861"/>
                    <a:pt x="251" y="822"/>
                  </a:cubicBezTo>
                  <a:cubicBezTo>
                    <a:pt x="332" y="783"/>
                    <a:pt x="444" y="701"/>
                    <a:pt x="499" y="630"/>
                  </a:cubicBezTo>
                  <a:cubicBezTo>
                    <a:pt x="554" y="559"/>
                    <a:pt x="537" y="484"/>
                    <a:pt x="583" y="398"/>
                  </a:cubicBezTo>
                  <a:cubicBezTo>
                    <a:pt x="629" y="312"/>
                    <a:pt x="721" y="181"/>
                    <a:pt x="778" y="116"/>
                  </a:cubicBezTo>
                  <a:cubicBezTo>
                    <a:pt x="835" y="51"/>
                    <a:pt x="950" y="16"/>
                    <a:pt x="923" y="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CC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60" name="Group 80"/>
          <p:cNvGrpSpPr>
            <a:grpSpLocks/>
          </p:cNvGrpSpPr>
          <p:nvPr/>
        </p:nvGrpSpPr>
        <p:grpSpPr bwMode="auto">
          <a:xfrm>
            <a:off x="6457950" y="3581400"/>
            <a:ext cx="2686050" cy="1828800"/>
            <a:chOff x="4032" y="2448"/>
            <a:chExt cx="1692" cy="1152"/>
          </a:xfrm>
        </p:grpSpPr>
        <p:sp>
          <p:nvSpPr>
            <p:cNvPr id="22545" name="Line 52"/>
            <p:cNvSpPr>
              <a:spLocks noChangeShapeType="1"/>
            </p:cNvSpPr>
            <p:nvPr/>
          </p:nvSpPr>
          <p:spPr bwMode="auto">
            <a:xfrm>
              <a:off x="4032" y="3127"/>
              <a:ext cx="1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53"/>
            <p:cNvSpPr>
              <a:spLocks noChangeShapeType="1"/>
            </p:cNvSpPr>
            <p:nvPr/>
          </p:nvSpPr>
          <p:spPr bwMode="auto">
            <a:xfrm>
              <a:off x="4707" y="2684"/>
              <a:ext cx="0" cy="9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Text Box 54"/>
            <p:cNvSpPr txBox="1">
              <a:spLocks noChangeArrowheads="1"/>
            </p:cNvSpPr>
            <p:nvPr/>
          </p:nvSpPr>
          <p:spPr bwMode="auto">
            <a:xfrm>
              <a:off x="4540" y="30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22548" name="Text Box 55"/>
            <p:cNvSpPr txBox="1">
              <a:spLocks noChangeArrowheads="1"/>
            </p:cNvSpPr>
            <p:nvPr/>
          </p:nvSpPr>
          <p:spPr bwMode="auto">
            <a:xfrm>
              <a:off x="4602" y="244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B</a:t>
              </a:r>
            </a:p>
          </p:txBody>
        </p:sp>
        <p:sp>
          <p:nvSpPr>
            <p:cNvPr id="22549" name="Text Box 56"/>
            <p:cNvSpPr txBox="1">
              <a:spLocks noChangeArrowheads="1"/>
            </p:cNvSpPr>
            <p:nvPr/>
          </p:nvSpPr>
          <p:spPr bwMode="auto">
            <a:xfrm>
              <a:off x="5459" y="3054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i="1"/>
                <a:t>H</a:t>
              </a:r>
            </a:p>
          </p:txBody>
        </p:sp>
        <p:sp>
          <p:nvSpPr>
            <p:cNvPr id="22550" name="Freeform 72"/>
            <p:cNvSpPr>
              <a:spLocks/>
            </p:cNvSpPr>
            <p:nvPr/>
          </p:nvSpPr>
          <p:spPr bwMode="auto">
            <a:xfrm>
              <a:off x="4297" y="2796"/>
              <a:ext cx="751" cy="639"/>
            </a:xfrm>
            <a:custGeom>
              <a:avLst/>
              <a:gdLst>
                <a:gd name="T0" fmla="*/ 747 w 751"/>
                <a:gd name="T1" fmla="*/ 0 h 639"/>
                <a:gd name="T2" fmla="*/ 411 w 751"/>
                <a:gd name="T3" fmla="*/ 68 h 639"/>
                <a:gd name="T4" fmla="*/ 195 w 751"/>
                <a:gd name="T5" fmla="*/ 340 h 639"/>
                <a:gd name="T6" fmla="*/ 79 w 751"/>
                <a:gd name="T7" fmla="*/ 584 h 639"/>
                <a:gd name="T8" fmla="*/ 55 w 751"/>
                <a:gd name="T9" fmla="*/ 620 h 639"/>
                <a:gd name="T10" fmla="*/ 407 w 751"/>
                <a:gd name="T11" fmla="*/ 592 h 639"/>
                <a:gd name="T12" fmla="*/ 627 w 751"/>
                <a:gd name="T13" fmla="*/ 336 h 639"/>
                <a:gd name="T14" fmla="*/ 703 w 751"/>
                <a:gd name="T15" fmla="*/ 56 h 639"/>
                <a:gd name="T16" fmla="*/ 751 w 751"/>
                <a:gd name="T17" fmla="*/ 0 h 6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1" h="639">
                  <a:moveTo>
                    <a:pt x="747" y="0"/>
                  </a:moveTo>
                  <a:cubicBezTo>
                    <a:pt x="692" y="11"/>
                    <a:pt x="503" y="11"/>
                    <a:pt x="411" y="68"/>
                  </a:cubicBezTo>
                  <a:cubicBezTo>
                    <a:pt x="319" y="125"/>
                    <a:pt x="250" y="254"/>
                    <a:pt x="195" y="340"/>
                  </a:cubicBezTo>
                  <a:cubicBezTo>
                    <a:pt x="140" y="426"/>
                    <a:pt x="102" y="537"/>
                    <a:pt x="79" y="584"/>
                  </a:cubicBezTo>
                  <a:cubicBezTo>
                    <a:pt x="56" y="631"/>
                    <a:pt x="0" y="619"/>
                    <a:pt x="55" y="620"/>
                  </a:cubicBezTo>
                  <a:cubicBezTo>
                    <a:pt x="110" y="621"/>
                    <a:pt x="312" y="639"/>
                    <a:pt x="407" y="592"/>
                  </a:cubicBezTo>
                  <a:cubicBezTo>
                    <a:pt x="502" y="545"/>
                    <a:pt x="578" y="425"/>
                    <a:pt x="627" y="336"/>
                  </a:cubicBezTo>
                  <a:cubicBezTo>
                    <a:pt x="676" y="247"/>
                    <a:pt x="682" y="112"/>
                    <a:pt x="703" y="56"/>
                  </a:cubicBezTo>
                  <a:cubicBezTo>
                    <a:pt x="724" y="0"/>
                    <a:pt x="741" y="12"/>
                    <a:pt x="751" y="0"/>
                  </a:cubicBezTo>
                </a:path>
              </a:pathLst>
            </a:custGeom>
            <a:noFill/>
            <a:ln w="38100" cap="flat" cmpd="sng">
              <a:solidFill>
                <a:srgbClr val="0000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53" name="Text Box 73"/>
          <p:cNvSpPr txBox="1">
            <a:spLocks noChangeArrowheads="1"/>
          </p:cNvSpPr>
          <p:nvPr/>
        </p:nvSpPr>
        <p:spPr bwMode="auto">
          <a:xfrm>
            <a:off x="4343400" y="3429000"/>
            <a:ext cx="217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）硬磁材料</a:t>
            </a:r>
          </a:p>
        </p:txBody>
      </p:sp>
      <p:sp>
        <p:nvSpPr>
          <p:cNvPr id="20554" name="Text Box 74"/>
          <p:cNvSpPr txBox="1">
            <a:spLocks noChangeArrowheads="1"/>
          </p:cNvSpPr>
          <p:nvPr/>
        </p:nvSpPr>
        <p:spPr bwMode="auto">
          <a:xfrm>
            <a:off x="441325" y="42672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较顽力小</a:t>
            </a:r>
          </a:p>
        </p:txBody>
      </p:sp>
      <p:sp>
        <p:nvSpPr>
          <p:cNvPr id="20555" name="Text Box 75"/>
          <p:cNvSpPr txBox="1">
            <a:spLocks noChangeArrowheads="1"/>
          </p:cNvSpPr>
          <p:nvPr/>
        </p:nvSpPr>
        <p:spPr bwMode="auto">
          <a:xfrm>
            <a:off x="304800" y="4876800"/>
            <a:ext cx="1844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变压器、电磁铁的铁芯</a:t>
            </a:r>
          </a:p>
        </p:txBody>
      </p:sp>
      <p:sp>
        <p:nvSpPr>
          <p:cNvPr id="20556" name="Text Box 76"/>
          <p:cNvSpPr txBox="1">
            <a:spLocks noChangeArrowheads="1"/>
          </p:cNvSpPr>
          <p:nvPr/>
        </p:nvSpPr>
        <p:spPr bwMode="auto">
          <a:xfrm>
            <a:off x="4876800" y="3962400"/>
            <a:ext cx="141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较顽力大</a:t>
            </a:r>
          </a:p>
        </p:txBody>
      </p:sp>
      <p:sp>
        <p:nvSpPr>
          <p:cNvPr id="20557" name="Text Box 77"/>
          <p:cNvSpPr txBox="1">
            <a:spLocks noChangeArrowheads="1"/>
          </p:cNvSpPr>
          <p:nvPr/>
        </p:nvSpPr>
        <p:spPr bwMode="auto">
          <a:xfrm>
            <a:off x="4724400" y="4495800"/>
            <a:ext cx="2641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有记忆能力</a:t>
            </a:r>
          </a:p>
          <a:p>
            <a:pPr algn="l" eaLnBrk="1" hangingPunct="1"/>
            <a:r>
              <a:rPr lang="zh-CN" altLang="en-US"/>
              <a:t>可做永久磁铁、</a:t>
            </a:r>
          </a:p>
          <a:p>
            <a:pPr algn="l" eaLnBrk="1" hangingPunct="1"/>
            <a:r>
              <a:rPr lang="zh-CN" altLang="en-US"/>
              <a:t>记录磁带、</a:t>
            </a:r>
          </a:p>
          <a:p>
            <a:pPr algn="l" eaLnBrk="1" hangingPunct="1"/>
            <a:r>
              <a:rPr lang="zh-CN" altLang="en-US"/>
              <a:t>计算机的记录元件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76200" y="6172200"/>
            <a:ext cx="141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/>
              <a:t>4  </a:t>
            </a:r>
            <a:r>
              <a:rPr lang="zh-CN" altLang="en-US"/>
              <a:t>居里点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1524000" y="6192838"/>
            <a:ext cx="5521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温度升高到一定值，铁磁质变为顺磁质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510" grpId="0" autoUpdateAnimBg="0"/>
      <p:bldP spid="20511" grpId="0" autoUpdateAnimBg="0"/>
      <p:bldP spid="20553" grpId="0" autoUpdateAnimBg="0"/>
      <p:bldP spid="20554" grpId="0" autoUpdateAnimBg="0"/>
      <p:bldP spid="20555" grpId="0" autoUpdateAnimBg="0"/>
      <p:bldP spid="20556" grpId="0" autoUpdateAnimBg="0"/>
      <p:bldP spid="20557" grpId="0" build="p" autoUpdateAnimBg="0"/>
      <p:bldP spid="20562" grpId="0" autoUpdateAnimBg="0"/>
      <p:bldP spid="20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CC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277813"/>
            <a:ext cx="3027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dirty="0"/>
              <a:t>磁场的边界条件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105400" y="503238"/>
            <a:ext cx="28194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105400" y="1341438"/>
            <a:ext cx="28194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001000" y="579438"/>
            <a:ext cx="809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0">
                <a:latin typeface="Symbol" pitchFamily="18" charset="2"/>
              </a:rPr>
              <a:t> </a:t>
            </a:r>
            <a:r>
              <a:rPr lang="en-US" altLang="zh-CN" i="1"/>
              <a:t>μ</a:t>
            </a:r>
            <a:r>
              <a:rPr lang="en-US" altLang="zh-CN" sz="3200" b="0" baseline="-25000"/>
              <a:t>r1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8001000" y="1417638"/>
            <a:ext cx="809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0">
                <a:latin typeface="Symbol" pitchFamily="18" charset="2"/>
              </a:rPr>
              <a:t> </a:t>
            </a:r>
            <a:r>
              <a:rPr lang="en-US" altLang="zh-CN" i="1"/>
              <a:t>μ</a:t>
            </a:r>
            <a:r>
              <a:rPr lang="en-US" altLang="zh-CN" sz="3200" b="0" baseline="-25000"/>
              <a:t>r2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46125" y="108585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0"/>
              <a:t>1. </a:t>
            </a:r>
            <a:r>
              <a:rPr lang="zh-CN" altLang="en-US" sz="3200" b="0"/>
              <a:t>磁场强度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334000" y="1112838"/>
            <a:ext cx="22098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334000" y="579438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5334000" y="503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7543800" y="5032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6172200" y="0"/>
            <a:ext cx="64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0">
                <a:latin typeface="Symbol" pitchFamily="18" charset="2"/>
              </a:rPr>
              <a:t>D </a:t>
            </a:r>
            <a:r>
              <a:rPr lang="en-US" altLang="zh-CN" sz="3200" b="0" i="1"/>
              <a:t>l</a:t>
            </a:r>
            <a:endParaRPr lang="en-US" altLang="zh-CN" sz="3200" b="0">
              <a:latin typeface="Symbol" pitchFamily="18" charset="2"/>
            </a:endParaRP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6096000" y="11128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6096000" y="15700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5334000" y="503238"/>
            <a:ext cx="787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0" i="1"/>
              <a:t>H </a:t>
            </a:r>
            <a:r>
              <a:rPr lang="en-US" altLang="zh-CN" sz="3200" b="0" baseline="-25000"/>
              <a:t>1t</a:t>
            </a:r>
            <a:endParaRPr lang="en-US" altLang="zh-CN" sz="3200" b="0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354638" y="1493838"/>
            <a:ext cx="893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0" i="1"/>
              <a:t>H </a:t>
            </a:r>
            <a:r>
              <a:rPr lang="en-US" altLang="zh-CN" sz="3200" b="0" baseline="-25000"/>
              <a:t>2t</a:t>
            </a:r>
            <a:endParaRPr lang="en-US" altLang="zh-CN" sz="3200" b="0"/>
          </a:p>
        </p:txBody>
      </p:sp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1081088" y="1752600"/>
          <a:ext cx="15716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7" name="公式" r:id="rId3" imgW="647700" imgH="292100" progId="Equation.3">
                  <p:embed/>
                </p:oleObj>
              </mc:Choice>
              <mc:Fallback>
                <p:oleObj name="公式" r:id="rId3" imgW="647700" imgH="292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1752600"/>
                        <a:ext cx="15716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1104900" y="2438400"/>
          <a:ext cx="32972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8" name="公式" r:id="rId5" imgW="1358310" imgH="291973" progId="Equation.3">
                  <p:embed/>
                </p:oleObj>
              </mc:Choice>
              <mc:Fallback>
                <p:oleObj name="公式" r:id="rId5" imgW="1358310" imgH="29197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438400"/>
                        <a:ext cx="329723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4343400" y="2487613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/>
              <a:t>= 0</a:t>
            </a:r>
          </a:p>
        </p:txBody>
      </p:sp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1081088" y="3200400"/>
          <a:ext cx="16621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" name="公式" r:id="rId7" imgW="596900" imgH="190500" progId="Equation.3">
                  <p:embed/>
                </p:oleObj>
              </mc:Choice>
              <mc:Fallback>
                <p:oleObj name="公式" r:id="rId7" imgW="596900" imgH="190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200400"/>
                        <a:ext cx="16621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685800" y="38862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0"/>
              <a:t>2. </a:t>
            </a:r>
            <a:r>
              <a:rPr lang="zh-CN" altLang="en-US" sz="3200" b="0"/>
              <a:t>磁感应强度矢量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5334000" y="3657600"/>
            <a:ext cx="28194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5334000" y="4495800"/>
            <a:ext cx="28194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00" name="AutoShape 24"/>
          <p:cNvSpPr>
            <a:spLocks noChangeArrowheads="1"/>
          </p:cNvSpPr>
          <p:nvPr/>
        </p:nvSpPr>
        <p:spPr bwMode="auto">
          <a:xfrm>
            <a:off x="5943600" y="3962400"/>
            <a:ext cx="1371600" cy="914400"/>
          </a:xfrm>
          <a:prstGeom prst="can">
            <a:avLst>
              <a:gd name="adj" fmla="val 2986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8153400" y="3657600"/>
            <a:ext cx="809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0">
                <a:latin typeface="Symbol" pitchFamily="18" charset="2"/>
              </a:rPr>
              <a:t> </a:t>
            </a:r>
            <a:r>
              <a:rPr lang="en-US" altLang="zh-CN" i="1"/>
              <a:t>μ</a:t>
            </a:r>
            <a:r>
              <a:rPr lang="en-US" altLang="zh-CN" sz="3200" b="0" baseline="-25000"/>
              <a:t>r1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8153400" y="4495800"/>
            <a:ext cx="809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0">
                <a:latin typeface="Symbol" pitchFamily="18" charset="2"/>
              </a:rPr>
              <a:t> </a:t>
            </a:r>
            <a:r>
              <a:rPr lang="en-US" altLang="zh-CN" i="1"/>
              <a:t>μ</a:t>
            </a:r>
            <a:r>
              <a:rPr lang="en-US" altLang="zh-CN" sz="3200" b="0" baseline="-25000"/>
              <a:t>r2</a:t>
            </a:r>
          </a:p>
        </p:txBody>
      </p:sp>
      <p:graphicFrame>
        <p:nvGraphicFramePr>
          <p:cNvPr id="24603" name="Object 27"/>
          <p:cNvGraphicFramePr>
            <a:graphicFrameLocks noChangeAspect="1"/>
          </p:cNvGraphicFramePr>
          <p:nvPr/>
        </p:nvGraphicFramePr>
        <p:xfrm>
          <a:off x="1143000" y="4611688"/>
          <a:ext cx="1828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" name="公式" r:id="rId9" imgW="685800" imgH="292100" progId="Equation.3">
                  <p:embed/>
                </p:oleObj>
              </mc:Choice>
              <mc:Fallback>
                <p:oleObj name="公式" r:id="rId9" imgW="685800" imgH="292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11688"/>
                        <a:ext cx="1828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4" name="Line 28"/>
          <p:cNvSpPr>
            <a:spLocks noChangeShapeType="1"/>
          </p:cNvSpPr>
          <p:nvPr/>
        </p:nvSpPr>
        <p:spPr bwMode="auto">
          <a:xfrm flipV="1">
            <a:off x="6324600" y="3429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6324600" y="4876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606" name="Object 30"/>
          <p:cNvGraphicFramePr>
            <a:graphicFrameLocks noChangeAspect="1"/>
          </p:cNvGraphicFramePr>
          <p:nvPr/>
        </p:nvGraphicFramePr>
        <p:xfrm>
          <a:off x="6019800" y="2971800"/>
          <a:ext cx="263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1" name="公式" r:id="rId11" imgW="126890" imgH="190335" progId="Equation.3">
                  <p:embed/>
                </p:oleObj>
              </mc:Choice>
              <mc:Fallback>
                <p:oleObj name="公式" r:id="rId11" imgW="126890" imgH="1903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971800"/>
                        <a:ext cx="2635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31"/>
          <p:cNvGraphicFramePr>
            <a:graphicFrameLocks noChangeAspect="1"/>
          </p:cNvGraphicFramePr>
          <p:nvPr/>
        </p:nvGraphicFramePr>
        <p:xfrm>
          <a:off x="6096000" y="5486400"/>
          <a:ext cx="263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2" name="公式" r:id="rId13" imgW="126890" imgH="190335" progId="Equation.3">
                  <p:embed/>
                </p:oleObj>
              </mc:Choice>
              <mc:Fallback>
                <p:oleObj name="公式" r:id="rId13" imgW="126890" imgH="19033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486400"/>
                        <a:ext cx="2635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6629400" y="32004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6705600" y="4876800"/>
            <a:ext cx="0" cy="838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6689725" y="2838450"/>
            <a:ext cx="77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i="1"/>
              <a:t>B</a:t>
            </a:r>
            <a:r>
              <a:rPr lang="en-US" altLang="zh-CN" sz="2800" baseline="-25000"/>
              <a:t>1n</a:t>
            </a:r>
            <a:endParaRPr lang="en-US" altLang="zh-CN" sz="2800"/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6705600" y="5486400"/>
            <a:ext cx="77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i="1"/>
              <a:t>B</a:t>
            </a:r>
            <a:r>
              <a:rPr lang="en-US" altLang="zh-CN" sz="2800" baseline="-25000"/>
              <a:t>2n</a:t>
            </a:r>
            <a:endParaRPr lang="en-US" altLang="zh-CN" sz="2800"/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7086600" y="3535363"/>
            <a:ext cx="693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0">
                <a:latin typeface="Symbol" pitchFamily="18" charset="2"/>
              </a:rPr>
              <a:t>D </a:t>
            </a:r>
            <a:r>
              <a:rPr lang="en-US" altLang="zh-CN" sz="3200" b="0" i="1"/>
              <a:t>s</a:t>
            </a:r>
            <a:endParaRPr lang="en-US" altLang="zh-CN" sz="3200" b="0">
              <a:latin typeface="Symbol" pitchFamily="18" charset="2"/>
            </a:endParaRPr>
          </a:p>
        </p:txBody>
      </p:sp>
      <p:graphicFrame>
        <p:nvGraphicFramePr>
          <p:cNvPr id="24614" name="Object 38"/>
          <p:cNvGraphicFramePr>
            <a:graphicFrameLocks noChangeAspect="1"/>
          </p:cNvGraphicFramePr>
          <p:nvPr/>
        </p:nvGraphicFramePr>
        <p:xfrm>
          <a:off x="1219200" y="5451475"/>
          <a:ext cx="34305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3" name="公式" r:id="rId14" imgW="1091726" imgH="190417" progId="Equation.3">
                  <p:embed/>
                </p:oleObj>
              </mc:Choice>
              <mc:Fallback>
                <p:oleObj name="公式" r:id="rId14" imgW="1091726" imgH="19041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51475"/>
                        <a:ext cx="343058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5" name="Object 39"/>
          <p:cNvGraphicFramePr>
            <a:graphicFrameLocks noChangeAspect="1"/>
          </p:cNvGraphicFramePr>
          <p:nvPr/>
        </p:nvGraphicFramePr>
        <p:xfrm>
          <a:off x="1317625" y="6213475"/>
          <a:ext cx="16541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" name="公式" r:id="rId16" imgW="571252" imgH="190417" progId="Equation.3">
                  <p:embed/>
                </p:oleObj>
              </mc:Choice>
              <mc:Fallback>
                <p:oleObj name="公式" r:id="rId16" imgW="571252" imgH="190417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6213475"/>
                        <a:ext cx="16541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6" name="Line 40"/>
          <p:cNvSpPr>
            <a:spLocks noChangeShapeType="1"/>
          </p:cNvSpPr>
          <p:nvPr/>
        </p:nvSpPr>
        <p:spPr bwMode="auto">
          <a:xfrm>
            <a:off x="457200" y="914400"/>
            <a:ext cx="3276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5105400" y="6162675"/>
            <a:ext cx="295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/>
              <a:t>法向磁感应强度相等</a:t>
            </a:r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>
            <a:off x="5791200" y="8080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>
            <a:off x="6019800" y="18748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2841625" y="17526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（无自由电流）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5429250" y="2209800"/>
            <a:ext cx="264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切向磁场强度相等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utoUpdateAnimBg="0"/>
      <p:bldP spid="24582" grpId="0" autoUpdateAnimBg="0"/>
      <p:bldP spid="24583" grpId="0" autoUpdateAnimBg="0"/>
      <p:bldP spid="24584" grpId="0" animBg="1"/>
      <p:bldP spid="24585" grpId="0" animBg="1"/>
      <p:bldP spid="24586" grpId="0" animBg="1"/>
      <p:bldP spid="24587" grpId="0" animBg="1"/>
      <p:bldP spid="24588" grpId="0" autoUpdateAnimBg="0"/>
      <p:bldP spid="24589" grpId="0" animBg="1"/>
      <p:bldP spid="24590" grpId="0" animBg="1"/>
      <p:bldP spid="24591" grpId="0" autoUpdateAnimBg="0"/>
      <p:bldP spid="24592" grpId="0" autoUpdateAnimBg="0"/>
      <p:bldP spid="24595" grpId="0" autoUpdateAnimBg="0"/>
      <p:bldP spid="24597" grpId="0" autoUpdateAnimBg="0"/>
      <p:bldP spid="24598" grpId="0" animBg="1"/>
      <p:bldP spid="24599" grpId="0" animBg="1"/>
      <p:bldP spid="24600" grpId="0" animBg="1"/>
      <p:bldP spid="24601" grpId="0" autoUpdateAnimBg="0"/>
      <p:bldP spid="24602" grpId="0" autoUpdateAnimBg="0"/>
      <p:bldP spid="24604" grpId="0" animBg="1"/>
      <p:bldP spid="24605" grpId="0" animBg="1"/>
      <p:bldP spid="24608" grpId="0" animBg="1"/>
      <p:bldP spid="24609" grpId="0" animBg="1"/>
      <p:bldP spid="24610" grpId="0" autoUpdateAnimBg="0"/>
      <p:bldP spid="24611" grpId="0" autoUpdateAnimBg="0"/>
      <p:bldP spid="24613" grpId="0" autoUpdateAnimBg="0"/>
      <p:bldP spid="24616" grpId="0" animBg="1"/>
      <p:bldP spid="24617" grpId="0" autoUpdateAnimBg="0"/>
      <p:bldP spid="24618" grpId="0" animBg="1"/>
      <p:bldP spid="24619" grpId="0" animBg="1"/>
      <p:bldP spid="24620" grpId="0" autoUpdateAnimBg="0"/>
      <p:bldP spid="2462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5334000" y="2282825"/>
            <a:ext cx="28194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5334000" y="3121025"/>
            <a:ext cx="2819400" cy="762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8153400" y="2282825"/>
            <a:ext cx="809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0">
                <a:latin typeface="Symbol" pitchFamily="18" charset="2"/>
              </a:rPr>
              <a:t> </a:t>
            </a:r>
            <a:r>
              <a:rPr lang="en-US" altLang="zh-CN" i="1"/>
              <a:t>μ</a:t>
            </a:r>
            <a:r>
              <a:rPr lang="en-US" altLang="zh-CN" sz="3200" b="0" baseline="-25000"/>
              <a:t>r1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153400" y="3121025"/>
            <a:ext cx="809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0">
                <a:latin typeface="Symbol" pitchFamily="18" charset="2"/>
              </a:rPr>
              <a:t> </a:t>
            </a:r>
            <a:r>
              <a:rPr lang="en-US" altLang="zh-CN" i="1"/>
              <a:t>μ</a:t>
            </a:r>
            <a:r>
              <a:rPr lang="en-US" altLang="zh-CN" sz="3200" b="0" baseline="-25000"/>
              <a:t>r2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00488"/>
              </p:ext>
            </p:extLst>
          </p:nvPr>
        </p:nvGraphicFramePr>
        <p:xfrm>
          <a:off x="5086350" y="215900"/>
          <a:ext cx="18843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215900"/>
                        <a:ext cx="188436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16293"/>
              </p:ext>
            </p:extLst>
          </p:nvPr>
        </p:nvGraphicFramePr>
        <p:xfrm>
          <a:off x="7162800" y="217488"/>
          <a:ext cx="17716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Equation" r:id="rId5" imgW="583920" imgH="228600" progId="Equation.DSMT4">
                  <p:embed/>
                </p:oleObj>
              </mc:Choice>
              <mc:Fallback>
                <p:oleObj name="Equation" r:id="rId5" imgW="5839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17488"/>
                        <a:ext cx="17716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Freeform 17"/>
          <p:cNvSpPr>
            <a:spLocks/>
          </p:cNvSpPr>
          <p:nvPr/>
        </p:nvSpPr>
        <p:spPr bwMode="auto">
          <a:xfrm>
            <a:off x="6400800" y="3121025"/>
            <a:ext cx="1174750" cy="762000"/>
          </a:xfrm>
          <a:custGeom>
            <a:avLst/>
            <a:gdLst>
              <a:gd name="T0" fmla="*/ 0 w 740"/>
              <a:gd name="T1" fmla="*/ 0 h 480"/>
              <a:gd name="T2" fmla="*/ 1174750 w 740"/>
              <a:gd name="T3" fmla="*/ 762000 h 4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40" h="480">
                <a:moveTo>
                  <a:pt x="0" y="0"/>
                </a:moveTo>
                <a:lnTo>
                  <a:pt x="740" y="480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400800" y="2359025"/>
            <a:ext cx="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5562600" y="2359025"/>
            <a:ext cx="8382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0" name="Freeform 20"/>
          <p:cNvSpPr>
            <a:spLocks/>
          </p:cNvSpPr>
          <p:nvPr/>
        </p:nvSpPr>
        <p:spPr bwMode="auto">
          <a:xfrm>
            <a:off x="6400800" y="3121025"/>
            <a:ext cx="1117600" cy="1588"/>
          </a:xfrm>
          <a:custGeom>
            <a:avLst/>
            <a:gdLst>
              <a:gd name="T0" fmla="*/ 0 w 704"/>
              <a:gd name="T1" fmla="*/ 0 h 1"/>
              <a:gd name="T2" fmla="*/ 1117600 w 704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04" h="1">
                <a:moveTo>
                  <a:pt x="0" y="0"/>
                </a:moveTo>
                <a:lnTo>
                  <a:pt x="704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7543800" y="3121025"/>
            <a:ext cx="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2" name="Freeform 22"/>
          <p:cNvSpPr>
            <a:spLocks/>
          </p:cNvSpPr>
          <p:nvPr/>
        </p:nvSpPr>
        <p:spPr bwMode="auto">
          <a:xfrm>
            <a:off x="6391275" y="2079625"/>
            <a:ext cx="85725" cy="2035175"/>
          </a:xfrm>
          <a:custGeom>
            <a:avLst/>
            <a:gdLst>
              <a:gd name="T0" fmla="*/ 0 w 1"/>
              <a:gd name="T1" fmla="*/ 0 h 1032"/>
              <a:gd name="T2" fmla="*/ 0 w 1"/>
              <a:gd name="T3" fmla="*/ 2035175 h 103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032">
                <a:moveTo>
                  <a:pt x="0" y="0"/>
                </a:moveTo>
                <a:lnTo>
                  <a:pt x="0" y="1032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lgDash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943600" y="2511425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i="1">
                <a:latin typeface="Symbol" pitchFamily="18" charset="2"/>
              </a:rPr>
              <a:t>q</a:t>
            </a:r>
            <a:r>
              <a:rPr lang="en-US" altLang="zh-CN" baseline="-25000">
                <a:latin typeface="Symbol" pitchFamily="18" charset="2"/>
              </a:rPr>
              <a:t>1</a:t>
            </a:r>
            <a:endParaRPr lang="en-US" altLang="zh-CN">
              <a:latin typeface="Symbol" pitchFamily="18" charset="2"/>
            </a:endParaRP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6324600" y="3248025"/>
            <a:ext cx="44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i="1">
                <a:latin typeface="Symbol" pitchFamily="18" charset="2"/>
              </a:rPr>
              <a:t>q</a:t>
            </a:r>
            <a:r>
              <a:rPr lang="en-US" altLang="zh-CN" baseline="-25000">
                <a:latin typeface="Symbol" pitchFamily="18" charset="2"/>
              </a:rPr>
              <a:t>2</a:t>
            </a:r>
            <a:endParaRPr lang="en-US" altLang="zh-CN">
              <a:latin typeface="Symbol" pitchFamily="18" charset="2"/>
            </a:endParaRP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5638800" y="1600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i="1"/>
              <a:t>B</a:t>
            </a:r>
            <a:r>
              <a:rPr lang="en-US" altLang="zh-CN" sz="2800" baseline="-25000"/>
              <a:t>1t</a:t>
            </a:r>
            <a:endParaRPr lang="en-US" altLang="zh-CN" sz="2800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7162800" y="2613025"/>
            <a:ext cx="62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i="1"/>
              <a:t>B</a:t>
            </a:r>
            <a:r>
              <a:rPr lang="en-US" altLang="zh-CN" sz="2800" baseline="-25000"/>
              <a:t>2t</a:t>
            </a:r>
            <a:endParaRPr lang="en-US" altLang="zh-CN" sz="2800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6324600" y="2232025"/>
            <a:ext cx="67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i="1"/>
              <a:t>B</a:t>
            </a:r>
            <a:r>
              <a:rPr lang="en-US" altLang="zh-CN" sz="2800" baseline="-25000"/>
              <a:t>1n</a:t>
            </a:r>
            <a:endParaRPr lang="en-US" altLang="zh-CN" sz="2800"/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7543800" y="3222625"/>
            <a:ext cx="69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 i="1"/>
              <a:t>B</a:t>
            </a:r>
            <a:r>
              <a:rPr lang="en-US" altLang="zh-CN" sz="2800" baseline="-25000"/>
              <a:t>2n</a:t>
            </a:r>
            <a:endParaRPr lang="en-US" altLang="zh-CN" sz="2800"/>
          </a:p>
        </p:txBody>
      </p:sp>
      <p:graphicFrame>
        <p:nvGraphicFramePr>
          <p:cNvPr id="25629" name="Object 29"/>
          <p:cNvGraphicFramePr>
            <a:graphicFrameLocks noChangeAspect="1"/>
          </p:cNvGraphicFramePr>
          <p:nvPr/>
        </p:nvGraphicFramePr>
        <p:xfrm>
          <a:off x="457200" y="1143000"/>
          <a:ext cx="4167188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公式" r:id="rId7" imgW="1002865" imgH="622030" progId="Equation.3">
                  <p:embed/>
                </p:oleObj>
              </mc:Choice>
              <mc:Fallback>
                <p:oleObj name="公式" r:id="rId7" imgW="1002865" imgH="62203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4167188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30"/>
          <p:cNvGraphicFramePr>
            <a:graphicFrameLocks noChangeAspect="1"/>
          </p:cNvGraphicFramePr>
          <p:nvPr/>
        </p:nvGraphicFramePr>
        <p:xfrm>
          <a:off x="457200" y="3014663"/>
          <a:ext cx="16764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公式" r:id="rId9" imgW="406224" imgH="380835" progId="Equation.3">
                  <p:embed/>
                </p:oleObj>
              </mc:Choice>
              <mc:Fallback>
                <p:oleObj name="公式" r:id="rId9" imgW="406224" imgH="38083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14663"/>
                        <a:ext cx="1676400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5562600" y="2359025"/>
            <a:ext cx="838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34" name="Object 34"/>
          <p:cNvGraphicFramePr>
            <a:graphicFrameLocks noChangeAspect="1"/>
          </p:cNvGraphicFramePr>
          <p:nvPr/>
        </p:nvGraphicFramePr>
        <p:xfrm>
          <a:off x="457200" y="5257800"/>
          <a:ext cx="20574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公式" r:id="rId11" imgW="495085" imgH="380835" progId="Equation.3">
                  <p:embed/>
                </p:oleObj>
              </mc:Choice>
              <mc:Fallback>
                <p:oleObj name="公式" r:id="rId11" imgW="495085" imgH="38083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257800"/>
                        <a:ext cx="20574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4406900" y="5486400"/>
            <a:ext cx="2679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800">
                <a:solidFill>
                  <a:srgbClr val="FF0000"/>
                </a:solidFill>
              </a:rPr>
              <a:t>磁感应线的折射</a:t>
            </a:r>
          </a:p>
        </p:txBody>
      </p:sp>
      <p:sp>
        <p:nvSpPr>
          <p:cNvPr id="24601" name="Text Box 37"/>
          <p:cNvSpPr txBox="1">
            <a:spLocks noChangeArrowheads="1"/>
          </p:cNvSpPr>
          <p:nvPr/>
        </p:nvSpPr>
        <p:spPr bwMode="auto">
          <a:xfrm>
            <a:off x="304800" y="381000"/>
            <a:ext cx="296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800"/>
              <a:t>3.</a:t>
            </a:r>
            <a:r>
              <a:rPr lang="zh-CN" altLang="en-US" sz="2800"/>
              <a:t>磁感应线的折射</a:t>
            </a:r>
          </a:p>
        </p:txBody>
      </p:sp>
      <p:graphicFrame>
        <p:nvGraphicFramePr>
          <p:cNvPr id="25639" name="Object 39"/>
          <p:cNvGraphicFramePr>
            <a:graphicFrameLocks noChangeAspect="1"/>
          </p:cNvGraphicFramePr>
          <p:nvPr/>
        </p:nvGraphicFramePr>
        <p:xfrm>
          <a:off x="1924050" y="2971800"/>
          <a:ext cx="25717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公式" r:id="rId13" imgW="622030" imgH="380835" progId="Equation.3">
                  <p:embed/>
                </p:oleObj>
              </mc:Choice>
              <mc:Fallback>
                <p:oleObj name="公式" r:id="rId13" imgW="622030" imgH="38083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2971800"/>
                        <a:ext cx="25717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0" name="Object 40"/>
          <p:cNvGraphicFramePr>
            <a:graphicFrameLocks noChangeAspect="1"/>
          </p:cNvGraphicFramePr>
          <p:nvPr/>
        </p:nvGraphicFramePr>
        <p:xfrm>
          <a:off x="609600" y="4191000"/>
          <a:ext cx="167798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3" name="公式" r:id="rId15" imgW="406224" imgH="380835" progId="Equation.3">
                  <p:embed/>
                </p:oleObj>
              </mc:Choice>
              <mc:Fallback>
                <p:oleObj name="公式" r:id="rId15" imgW="406224" imgH="38083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91000"/>
                        <a:ext cx="1677988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1" name="Object 41"/>
          <p:cNvGraphicFramePr>
            <a:graphicFrameLocks noChangeAspect="1"/>
          </p:cNvGraphicFramePr>
          <p:nvPr/>
        </p:nvGraphicFramePr>
        <p:xfrm>
          <a:off x="2438400" y="5267325"/>
          <a:ext cx="125571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4" name="公式" r:id="rId17" imgW="304668" imgH="380835" progId="Equation.3">
                  <p:embed/>
                </p:oleObj>
              </mc:Choice>
              <mc:Fallback>
                <p:oleObj name="公式" r:id="rId17" imgW="304668" imgH="380835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267325"/>
                        <a:ext cx="1255713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 animBg="1"/>
      <p:bldP spid="25618" grpId="0" animBg="1"/>
      <p:bldP spid="25619" grpId="0" animBg="1"/>
      <p:bldP spid="25620" grpId="0" animBg="1"/>
      <p:bldP spid="25621" grpId="0" animBg="1"/>
      <p:bldP spid="25622" grpId="0" animBg="1"/>
      <p:bldP spid="25623" grpId="0" autoUpdateAnimBg="0"/>
      <p:bldP spid="25624" grpId="0" autoUpdateAnimBg="0"/>
      <p:bldP spid="25625" grpId="0" autoUpdateAnimBg="0"/>
      <p:bldP spid="25626" grpId="0" autoUpdateAnimBg="0"/>
      <p:bldP spid="25627" grpId="0" autoUpdateAnimBg="0"/>
      <p:bldP spid="25628" grpId="0" autoUpdateAnimBg="0"/>
      <p:bldP spid="25633" grpId="0" animBg="1"/>
      <p:bldP spid="2563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277813"/>
            <a:ext cx="34804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dirty="0"/>
              <a:t>电磁场的边界条件</a:t>
            </a:r>
          </a:p>
        </p:txBody>
      </p:sp>
      <p:sp>
        <p:nvSpPr>
          <p:cNvPr id="3" name="Line 40"/>
          <p:cNvSpPr>
            <a:spLocks noChangeShapeType="1"/>
          </p:cNvSpPr>
          <p:nvPr/>
        </p:nvSpPr>
        <p:spPr bwMode="auto">
          <a:xfrm>
            <a:off x="457200" y="914400"/>
            <a:ext cx="32766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713924"/>
              </p:ext>
            </p:extLst>
          </p:nvPr>
        </p:nvGraphicFramePr>
        <p:xfrm>
          <a:off x="846138" y="1897931"/>
          <a:ext cx="2701925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6" name="Equation" r:id="rId3" imgW="1104840" imgH="1244520" progId="Equation.DSMT4">
                  <p:embed/>
                </p:oleObj>
              </mc:Choice>
              <mc:Fallback>
                <p:oleObj name="Equation" r:id="rId3" imgW="110484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6138" y="1897931"/>
                        <a:ext cx="2701925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953142"/>
              </p:ext>
            </p:extLst>
          </p:nvPr>
        </p:nvGraphicFramePr>
        <p:xfrm>
          <a:off x="4811713" y="2995613"/>
          <a:ext cx="3094037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7" name="Equation" r:id="rId5" imgW="1231560" imgH="774360" progId="Equation.DSMT4">
                  <p:embed/>
                </p:oleObj>
              </mc:Choice>
              <mc:Fallback>
                <p:oleObj name="Equation" r:id="rId5" imgW="1231560" imgH="7743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2995613"/>
                        <a:ext cx="3094037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4211960" y="5297488"/>
            <a:ext cx="3888432" cy="867816"/>
            <a:chOff x="4211960" y="5029962"/>
            <a:chExt cx="3888432" cy="867816"/>
          </a:xfrm>
        </p:grpSpPr>
        <p:sp>
          <p:nvSpPr>
            <p:cNvPr id="9" name="TextBox 8"/>
            <p:cNvSpPr txBox="1"/>
            <p:nvPr/>
          </p:nvSpPr>
          <p:spPr>
            <a:xfrm>
              <a:off x="4211960" y="5066781"/>
              <a:ext cx="3888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面电流的线密度</a:t>
              </a:r>
              <a:endParaRPr lang="en-US" altLang="zh-CN" dirty="0"/>
            </a:p>
            <a:p>
              <a:r>
                <a:rPr lang="zh-CN" altLang="en-US" dirty="0"/>
                <a:t>垂直通过单位横截线的电流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1130976"/>
                </p:ext>
              </p:extLst>
            </p:nvPr>
          </p:nvGraphicFramePr>
          <p:xfrm>
            <a:off x="7272338" y="5029962"/>
            <a:ext cx="4318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38" name="Equation" r:id="rId7" imgW="152280" imgH="177480" progId="Equation.DSMT4">
                    <p:embed/>
                  </p:oleObj>
                </mc:Choice>
                <mc:Fallback>
                  <p:oleObj name="Equation" r:id="rId7" imgW="152280" imgH="17748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2338" y="5029962"/>
                          <a:ext cx="4318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683568" y="5559623"/>
            <a:ext cx="2448272" cy="461665"/>
            <a:chOff x="683568" y="5559623"/>
            <a:chExt cx="2448272" cy="461665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1390950"/>
                </p:ext>
              </p:extLst>
            </p:nvPr>
          </p:nvGraphicFramePr>
          <p:xfrm>
            <a:off x="2699792" y="5625244"/>
            <a:ext cx="432048" cy="396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39" name="Equation" r:id="rId9" imgW="152280" imgH="139680" progId="Equation.DSMT4">
                    <p:embed/>
                  </p:oleObj>
                </mc:Choice>
                <mc:Fallback>
                  <p:oleObj name="Equation" r:id="rId9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99792" y="5625244"/>
                          <a:ext cx="432048" cy="3960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83568" y="5559623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电荷面密度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379317" y="355182"/>
            <a:ext cx="2466931" cy="1904525"/>
            <a:chOff x="5315421" y="225999"/>
            <a:chExt cx="2466931" cy="1904525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8713066"/>
                </p:ext>
              </p:extLst>
            </p:nvPr>
          </p:nvGraphicFramePr>
          <p:xfrm>
            <a:off x="5315421" y="1067569"/>
            <a:ext cx="2466931" cy="1062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40" name="Equation" r:id="rId11" imgW="799920" imgH="457200" progId="Equation.DSMT4">
                    <p:embed/>
                  </p:oleObj>
                </mc:Choice>
                <mc:Fallback>
                  <p:oleObj name="Equation" r:id="rId11" imgW="799920" imgH="45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5421" y="1067569"/>
                          <a:ext cx="2466931" cy="10629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4172135"/>
                </p:ext>
              </p:extLst>
            </p:nvPr>
          </p:nvGraphicFramePr>
          <p:xfrm>
            <a:off x="5436095" y="225999"/>
            <a:ext cx="2270788" cy="745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41" name="Equation" r:id="rId13" imgW="787320" imgH="253800" progId="Equation.DSMT4">
                    <p:embed/>
                  </p:oleObj>
                </mc:Choice>
                <mc:Fallback>
                  <p:oleObj name="Equation" r:id="rId13" imgW="787320" imgH="253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5" y="225999"/>
                          <a:ext cx="2270788" cy="745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292454"/>
              </p:ext>
            </p:extLst>
          </p:nvPr>
        </p:nvGraphicFramePr>
        <p:xfrm>
          <a:off x="7251772" y="256136"/>
          <a:ext cx="1793875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42" name="Equation" r:id="rId15" imgW="609480" imgH="723600" progId="Equation.DSMT4">
                  <p:embed/>
                </p:oleObj>
              </mc:Choice>
              <mc:Fallback>
                <p:oleObj name="Equation" r:id="rId15" imgW="609480" imgH="723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72" y="256136"/>
                        <a:ext cx="1793875" cy="188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DFFEE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48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262663" y="335224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dirty="0"/>
              <a:t>几种磁介质的相对磁导率</a:t>
            </a: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24744"/>
            <a:ext cx="868680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999038" y="334397"/>
                <a:ext cx="22938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1" i="1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sz="36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zh-CN" altLang="en-US" sz="3600" i="1" smtClean="0">
                        <a:solidFill>
                          <a:srgbClr val="FF3300"/>
                        </a:solidFill>
                        <a:latin typeface="Cambria Math"/>
                      </a:rPr>
                      <m:t>𝜒</m:t>
                    </m:r>
                  </m:oMath>
                </a14:m>
                <a:r>
                  <a:rPr lang="en-US" altLang="zh-CN" sz="3600" dirty="0">
                    <a:solidFill>
                      <a:schemeClr val="tx1"/>
                    </a:solidFill>
                  </a:rPr>
                  <a:t> =</a:t>
                </a:r>
                <a:r>
                  <a:rPr lang="en-US" altLang="zh-CN" sz="3600" i="1" dirty="0">
                    <a:solidFill>
                      <a:schemeClr val="tx1"/>
                    </a:solidFill>
                    <a:latin typeface="Symbol" pitchFamily="18" charset="2"/>
                  </a:rPr>
                  <a:t> m </a:t>
                </a:r>
                <a:r>
                  <a:rPr lang="en-US" altLang="zh-CN" sz="3600" baseline="-25000" dirty="0">
                    <a:solidFill>
                      <a:schemeClr val="tx1"/>
                    </a:solidFill>
                  </a:rPr>
                  <a:t>r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038" y="334397"/>
                <a:ext cx="2293898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15094" r="-3457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361766" y="22675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磁化率  </a:t>
            </a:r>
            <a:r>
              <a:rPr lang="en-US" altLang="zh-CN" sz="1800" dirty="0">
                <a:solidFill>
                  <a:srgbClr val="FF0000"/>
                </a:solidFill>
                <a:latin typeface="宋体"/>
                <a:ea typeface="宋体"/>
              </a:rPr>
              <a:t>－</a:t>
            </a:r>
            <a:r>
              <a:rPr lang="el-GR" altLang="zh-CN" sz="1800" dirty="0">
                <a:solidFill>
                  <a:srgbClr val="FF0000"/>
                </a:solidFill>
              </a:rPr>
              <a:t>δ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9435" y="400506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磁化率  </a:t>
            </a:r>
            <a:r>
              <a:rPr lang="el-GR" altLang="zh-CN" sz="1800" dirty="0">
                <a:solidFill>
                  <a:srgbClr val="FF0000"/>
                </a:solidFill>
              </a:rPr>
              <a:t>δ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9952" y="50131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磁化率  </a:t>
            </a:r>
            <a:r>
              <a:rPr lang="en-US" altLang="zh-CN" sz="1800" dirty="0">
                <a:solidFill>
                  <a:srgbClr val="FF0000"/>
                </a:solidFill>
              </a:rPr>
              <a:t>&gt;&gt; 1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89584" y="982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磁化率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12725" y="228600"/>
            <a:ext cx="270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/>
              <a:t>§2   </a:t>
            </a:r>
            <a:r>
              <a:rPr lang="zh-CN" altLang="en-US"/>
              <a:t>磁介质的磁化</a:t>
            </a:r>
          </a:p>
        </p:txBody>
      </p: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0" y="1143000"/>
            <a:ext cx="928688" cy="1144588"/>
            <a:chOff x="326" y="720"/>
            <a:chExt cx="585" cy="721"/>
          </a:xfrm>
        </p:grpSpPr>
        <p:sp>
          <p:nvSpPr>
            <p:cNvPr id="5152" name="Text Box 3"/>
            <p:cNvSpPr txBox="1">
              <a:spLocks noChangeArrowheads="1"/>
            </p:cNvSpPr>
            <p:nvPr/>
          </p:nvSpPr>
          <p:spPr bwMode="auto">
            <a:xfrm>
              <a:off x="326" y="925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原子</a:t>
              </a:r>
            </a:p>
          </p:txBody>
        </p:sp>
        <p:sp>
          <p:nvSpPr>
            <p:cNvPr id="5153" name="AutoShape 4"/>
            <p:cNvSpPr>
              <a:spLocks/>
            </p:cNvSpPr>
            <p:nvPr/>
          </p:nvSpPr>
          <p:spPr bwMode="auto">
            <a:xfrm>
              <a:off x="816" y="720"/>
              <a:ext cx="95" cy="721"/>
            </a:xfrm>
            <a:prstGeom prst="leftBrace">
              <a:avLst>
                <a:gd name="adj1" fmla="val 6324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232" name="Group 16"/>
          <p:cNvGrpSpPr>
            <a:grpSpLocks/>
          </p:cNvGrpSpPr>
          <p:nvPr/>
        </p:nvGrpSpPr>
        <p:grpSpPr bwMode="auto">
          <a:xfrm>
            <a:off x="974725" y="935038"/>
            <a:ext cx="1200150" cy="1371600"/>
            <a:chOff x="940" y="589"/>
            <a:chExt cx="756" cy="864"/>
          </a:xfrm>
        </p:grpSpPr>
        <p:sp>
          <p:nvSpPr>
            <p:cNvPr id="5150" name="Text Box 5"/>
            <p:cNvSpPr txBox="1">
              <a:spLocks noChangeArrowheads="1"/>
            </p:cNvSpPr>
            <p:nvPr/>
          </p:nvSpPr>
          <p:spPr bwMode="auto">
            <a:xfrm>
              <a:off x="998" y="589"/>
              <a:ext cx="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原子核</a:t>
              </a:r>
            </a:p>
          </p:txBody>
        </p:sp>
        <p:sp>
          <p:nvSpPr>
            <p:cNvPr id="5151" name="Text Box 6"/>
            <p:cNvSpPr txBox="1">
              <a:spLocks noChangeArrowheads="1"/>
            </p:cNvSpPr>
            <p:nvPr/>
          </p:nvSpPr>
          <p:spPr bwMode="auto">
            <a:xfrm>
              <a:off x="940" y="116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电子</a:t>
              </a:r>
            </a:p>
          </p:txBody>
        </p:sp>
      </p:grp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743200" y="914400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自旋</a:t>
            </a:r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1692275" y="1524000"/>
            <a:ext cx="2546350" cy="1163638"/>
            <a:chOff x="1584" y="960"/>
            <a:chExt cx="1604" cy="733"/>
          </a:xfrm>
        </p:grpSpPr>
        <p:sp>
          <p:nvSpPr>
            <p:cNvPr id="5147" name="AutoShape 8"/>
            <p:cNvSpPr>
              <a:spLocks/>
            </p:cNvSpPr>
            <p:nvPr/>
          </p:nvSpPr>
          <p:spPr bwMode="auto">
            <a:xfrm>
              <a:off x="1584" y="1104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48" name="Text Box 9"/>
            <p:cNvSpPr txBox="1">
              <a:spLocks noChangeArrowheads="1"/>
            </p:cNvSpPr>
            <p:nvPr/>
          </p:nvSpPr>
          <p:spPr bwMode="auto">
            <a:xfrm>
              <a:off x="1814" y="1405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自旋</a:t>
              </a:r>
            </a:p>
          </p:txBody>
        </p:sp>
        <p:sp>
          <p:nvSpPr>
            <p:cNvPr id="5149" name="Text Box 10"/>
            <p:cNvSpPr txBox="1">
              <a:spLocks noChangeArrowheads="1"/>
            </p:cNvSpPr>
            <p:nvPr/>
          </p:nvSpPr>
          <p:spPr bwMode="auto">
            <a:xfrm>
              <a:off x="1718" y="960"/>
              <a:ext cx="14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绕核的轨道运动</a:t>
              </a:r>
            </a:p>
          </p:txBody>
        </p:sp>
      </p:grpSp>
      <p:grpSp>
        <p:nvGrpSpPr>
          <p:cNvPr id="9234" name="Group 18"/>
          <p:cNvGrpSpPr>
            <a:grpSpLocks/>
          </p:cNvGrpSpPr>
          <p:nvPr/>
        </p:nvGrpSpPr>
        <p:grpSpPr bwMode="auto">
          <a:xfrm>
            <a:off x="4724400" y="1066800"/>
            <a:ext cx="2470150" cy="1447800"/>
            <a:chOff x="3216" y="672"/>
            <a:chExt cx="1556" cy="912"/>
          </a:xfrm>
        </p:grpSpPr>
        <p:sp>
          <p:nvSpPr>
            <p:cNvPr id="5145" name="AutoShape 11"/>
            <p:cNvSpPr>
              <a:spLocks/>
            </p:cNvSpPr>
            <p:nvPr/>
          </p:nvSpPr>
          <p:spPr bwMode="auto">
            <a:xfrm>
              <a:off x="3216" y="672"/>
              <a:ext cx="192" cy="912"/>
            </a:xfrm>
            <a:prstGeom prst="rightBrace">
              <a:avLst>
                <a:gd name="adj1" fmla="val 395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46" name="Text Box 12"/>
            <p:cNvSpPr txBox="1">
              <a:spLocks noChangeArrowheads="1"/>
            </p:cNvSpPr>
            <p:nvPr/>
          </p:nvSpPr>
          <p:spPr bwMode="auto">
            <a:xfrm>
              <a:off x="3504" y="925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微小的圆电流</a:t>
              </a:r>
            </a:p>
          </p:txBody>
        </p:sp>
      </p:grpSp>
      <p:grpSp>
        <p:nvGrpSpPr>
          <p:cNvPr id="9235" name="Group 19"/>
          <p:cNvGrpSpPr>
            <a:grpSpLocks/>
          </p:cNvGrpSpPr>
          <p:nvPr/>
        </p:nvGrpSpPr>
        <p:grpSpPr bwMode="auto">
          <a:xfrm>
            <a:off x="7391400" y="1447800"/>
            <a:ext cx="1257300" cy="457200"/>
            <a:chOff x="4752" y="912"/>
            <a:chExt cx="792" cy="288"/>
          </a:xfrm>
        </p:grpSpPr>
        <p:sp>
          <p:nvSpPr>
            <p:cNvPr id="5143" name="Line 13"/>
            <p:cNvSpPr>
              <a:spLocks noChangeShapeType="1"/>
            </p:cNvSpPr>
            <p:nvPr/>
          </p:nvSpPr>
          <p:spPr bwMode="auto">
            <a:xfrm>
              <a:off x="4752" y="10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Text Box 14"/>
            <p:cNvSpPr txBox="1">
              <a:spLocks noChangeArrowheads="1"/>
            </p:cNvSpPr>
            <p:nvPr/>
          </p:nvSpPr>
          <p:spPr bwMode="auto">
            <a:xfrm>
              <a:off x="5040" y="912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zh-CN" altLang="en-US"/>
                <a:t>磁场</a:t>
              </a:r>
            </a:p>
          </p:txBody>
        </p:sp>
      </p:grp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5630863" y="1905000"/>
          <a:ext cx="4651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" name="公式" r:id="rId3" imgW="215806" imgH="228501" progId="Equation.3">
                  <p:embed/>
                </p:oleObj>
              </mc:Choice>
              <mc:Fallback>
                <p:oleObj name="公式" r:id="rId3" imgW="215806" imgH="22850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1905000"/>
                        <a:ext cx="4651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3216275" y="2209800"/>
          <a:ext cx="5746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1" name="公式" r:id="rId5" imgW="266469" imgH="253780" progId="Equation.3">
                  <p:embed/>
                </p:oleObj>
              </mc:Choice>
              <mc:Fallback>
                <p:oleObj name="公式" r:id="rId5" imgW="266469" imgH="2537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209800"/>
                        <a:ext cx="5746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3543300" y="838200"/>
          <a:ext cx="7397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2" name="公式" r:id="rId7" imgW="342751" imgH="253890" progId="Equation.3">
                  <p:embed/>
                </p:oleObj>
              </mc:Choice>
              <mc:Fallback>
                <p:oleObj name="公式" r:id="rId7" imgW="342751" imgH="2538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838200"/>
                        <a:ext cx="7397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4206875" y="1447800"/>
          <a:ext cx="6318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3" name="公式" r:id="rId9" imgW="291973" imgH="253890" progId="Equation.3">
                  <p:embed/>
                </p:oleObj>
              </mc:Choice>
              <mc:Fallback>
                <p:oleObj name="公式" r:id="rId9" imgW="291973" imgH="25389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1447800"/>
                        <a:ext cx="6318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2514600" y="4038600"/>
          <a:ext cx="385921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" name="公式" r:id="rId11" imgW="1778000" imgH="368300" progId="Equation.3">
                  <p:embed/>
                </p:oleObj>
              </mc:Choice>
              <mc:Fallback>
                <p:oleObj name="公式" r:id="rId11" imgW="1778000" imgH="368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38600"/>
                        <a:ext cx="3859213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260350" y="41910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分子的总磁矩</a:t>
            </a: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1333574" y="5107915"/>
            <a:ext cx="7010252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i="1" dirty="0">
                <a:solidFill>
                  <a:srgbClr val="0000CC"/>
                </a:solidFill>
              </a:rPr>
              <a:t>P</a:t>
            </a:r>
            <a:r>
              <a:rPr lang="en-US" altLang="zh-CN" baseline="-25000" dirty="0">
                <a:solidFill>
                  <a:srgbClr val="0000CC"/>
                </a:solidFill>
              </a:rPr>
              <a:t>m </a:t>
            </a:r>
            <a:r>
              <a:rPr lang="en-US" altLang="zh-CN" dirty="0">
                <a:solidFill>
                  <a:srgbClr val="0000CC"/>
                </a:solidFill>
              </a:rPr>
              <a:t>= 0</a:t>
            </a:r>
            <a:r>
              <a:rPr lang="en-US" altLang="zh-CN" dirty="0"/>
              <a:t>, </a:t>
            </a:r>
            <a:r>
              <a:rPr lang="zh-CN" altLang="en-US" dirty="0"/>
              <a:t>抗磁质</a:t>
            </a:r>
            <a:r>
              <a:rPr lang="en-US" altLang="zh-CN" dirty="0"/>
              <a:t>(</a:t>
            </a:r>
            <a:r>
              <a:rPr lang="zh-CN" altLang="en-US" dirty="0"/>
              <a:t>总是存在的，来源于电子轨道运动</a:t>
            </a:r>
            <a:endParaRPr lang="en-US" altLang="zh-CN" dirty="0"/>
          </a:p>
          <a:p>
            <a:pPr algn="l" eaLnBrk="1" hangingPunct="1">
              <a:lnSpc>
                <a:spcPct val="110000"/>
              </a:lnSpc>
            </a:pPr>
            <a:r>
              <a:rPr lang="zh-CN" altLang="en-US" dirty="0"/>
              <a:t>             产生的感生磁矩，与外磁场反向</a:t>
            </a:r>
            <a:r>
              <a:rPr lang="en-US" altLang="zh-CN" dirty="0"/>
              <a:t>~</a:t>
            </a:r>
            <a:r>
              <a:rPr lang="zh-CN" altLang="en-US" dirty="0"/>
              <a:t>楞次定理</a:t>
            </a:r>
            <a:r>
              <a:rPr lang="en-US" altLang="zh-CN" dirty="0"/>
              <a:t>)</a:t>
            </a:r>
            <a:endParaRPr lang="zh-CN" altLang="en-US" dirty="0"/>
          </a:p>
          <a:p>
            <a:pPr algn="l" eaLnBrk="1" hangingPunct="1">
              <a:lnSpc>
                <a:spcPct val="110000"/>
              </a:lnSpc>
            </a:pPr>
            <a:r>
              <a:rPr lang="en-US" altLang="zh-CN" i="1" dirty="0">
                <a:solidFill>
                  <a:srgbClr val="0000CC"/>
                </a:solidFill>
              </a:rPr>
              <a:t>P</a:t>
            </a:r>
            <a:r>
              <a:rPr lang="en-US" altLang="zh-CN" baseline="-25000" dirty="0">
                <a:solidFill>
                  <a:srgbClr val="0000CC"/>
                </a:solidFill>
              </a:rPr>
              <a:t>m</a:t>
            </a:r>
            <a:r>
              <a:rPr lang="en-US" altLang="zh-CN" dirty="0">
                <a:solidFill>
                  <a:srgbClr val="0000CC"/>
                </a:solidFill>
              </a:rPr>
              <a:t>≠ 0</a:t>
            </a:r>
            <a:r>
              <a:rPr lang="en-US" altLang="zh-CN" dirty="0"/>
              <a:t>, </a:t>
            </a:r>
            <a:r>
              <a:rPr lang="zh-CN" altLang="en-US" dirty="0"/>
              <a:t>顺磁质，有</a:t>
            </a:r>
            <a:r>
              <a:rPr lang="zh-CN" altLang="en-US" dirty="0">
                <a:solidFill>
                  <a:srgbClr val="CC3300"/>
                </a:solidFill>
              </a:rPr>
              <a:t>固有磁矩</a:t>
            </a:r>
            <a:endParaRPr lang="zh-CN" altLang="en-US" dirty="0"/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288925" y="312420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分子等效为圆电流</a:t>
            </a:r>
          </a:p>
        </p:txBody>
      </p:sp>
      <p:grpSp>
        <p:nvGrpSpPr>
          <p:cNvPr id="9249" name="Group 33"/>
          <p:cNvGrpSpPr>
            <a:grpSpLocks/>
          </p:cNvGrpSpPr>
          <p:nvPr/>
        </p:nvGrpSpPr>
        <p:grpSpPr bwMode="auto">
          <a:xfrm>
            <a:off x="4114800" y="2667000"/>
            <a:ext cx="1684338" cy="1219200"/>
            <a:chOff x="2592" y="1728"/>
            <a:chExt cx="1061" cy="768"/>
          </a:xfrm>
        </p:grpSpPr>
        <p:sp>
          <p:nvSpPr>
            <p:cNvPr id="5139" name="Oval 29"/>
            <p:cNvSpPr>
              <a:spLocks noChangeArrowheads="1"/>
            </p:cNvSpPr>
            <p:nvPr/>
          </p:nvSpPr>
          <p:spPr bwMode="auto">
            <a:xfrm>
              <a:off x="2592" y="1728"/>
              <a:ext cx="336" cy="76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40" name="Freeform 30"/>
            <p:cNvSpPr>
              <a:spLocks/>
            </p:cNvSpPr>
            <p:nvPr/>
          </p:nvSpPr>
          <p:spPr bwMode="auto">
            <a:xfrm>
              <a:off x="2593" y="2076"/>
              <a:ext cx="5" cy="84"/>
            </a:xfrm>
            <a:custGeom>
              <a:avLst/>
              <a:gdLst>
                <a:gd name="T0" fmla="*/ 5 w 5"/>
                <a:gd name="T1" fmla="*/ 0 h 84"/>
                <a:gd name="T2" fmla="*/ 0 w 5"/>
                <a:gd name="T3" fmla="*/ 84 h 8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84">
                  <a:moveTo>
                    <a:pt x="5" y="0"/>
                  </a:moveTo>
                  <a:lnTo>
                    <a:pt x="0" y="84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31"/>
            <p:cNvSpPr>
              <a:spLocks noChangeShapeType="1"/>
            </p:cNvSpPr>
            <p:nvPr/>
          </p:nvSpPr>
          <p:spPr bwMode="auto">
            <a:xfrm>
              <a:off x="2784" y="2112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2" name="Object 32"/>
            <p:cNvGraphicFramePr>
              <a:graphicFrameLocks noChangeAspect="1"/>
            </p:cNvGraphicFramePr>
            <p:nvPr/>
          </p:nvGraphicFramePr>
          <p:xfrm>
            <a:off x="3360" y="1944"/>
            <a:ext cx="29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5" name="公式" r:id="rId13" imgW="215806" imgH="228501" progId="Equation.3">
                    <p:embed/>
                  </p:oleObj>
                </mc:Choice>
                <mc:Fallback>
                  <p:oleObj name="公式" r:id="rId13" imgW="215806" imgH="228501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944"/>
                          <a:ext cx="29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  <p:bldP spid="9241" grpId="0" autoUpdateAnimBg="0"/>
      <p:bldP spid="9243" grpId="0" uiExpand="1" build="p" autoUpdateAnimBg="0"/>
      <p:bldP spid="924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27025" y="381000"/>
            <a:ext cx="447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例：计算电子轨道运动的磁矩。</a:t>
            </a: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4889500" y="806591"/>
            <a:ext cx="1524000" cy="15224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5651500" y="1054241"/>
            <a:ext cx="590550" cy="590550"/>
          </a:xfrm>
          <a:custGeom>
            <a:avLst/>
            <a:gdLst>
              <a:gd name="T0" fmla="*/ 0 w 372"/>
              <a:gd name="T1" fmla="*/ 590550 h 372"/>
              <a:gd name="T2" fmla="*/ 590550 w 372"/>
              <a:gd name="T3" fmla="*/ 0 h 37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2" h="372">
                <a:moveTo>
                  <a:pt x="0" y="372"/>
                </a:moveTo>
                <a:lnTo>
                  <a:pt x="372" y="0"/>
                </a:lnTo>
              </a:path>
            </a:pathLst>
          </a:custGeom>
          <a:noFill/>
          <a:ln w="38100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499100" y="1035191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/>
              <a:t>R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6261100" y="1111391"/>
            <a:ext cx="533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338133"/>
              </p:ext>
            </p:extLst>
          </p:nvPr>
        </p:nvGraphicFramePr>
        <p:xfrm>
          <a:off x="6794500" y="1492391"/>
          <a:ext cx="3190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7" name="公式" r:id="rId3" imgW="114151" imgH="164885" progId="Equation.3">
                  <p:embed/>
                </p:oleObj>
              </mc:Choice>
              <mc:Fallback>
                <p:oleObj name="公式" r:id="rId3" imgW="114151" imgH="1648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1492391"/>
                        <a:ext cx="3190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254750" y="654191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1"/>
              <a:t>e</a:t>
            </a:r>
            <a:endParaRPr lang="en-US" altLang="zh-CN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6184900" y="1035191"/>
            <a:ext cx="107950" cy="10795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73050" y="12192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1158875" y="1071563"/>
          <a:ext cx="25749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8" name="公式" r:id="rId5" imgW="952087" imgH="431613" progId="Equation.3">
                  <p:embed/>
                </p:oleObj>
              </mc:Choice>
              <mc:Fallback>
                <p:oleObj name="公式" r:id="rId5" imgW="952087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071563"/>
                        <a:ext cx="25749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1295400" y="2667000"/>
          <a:ext cx="11636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9" name="公式" r:id="rId7" imgW="431613" imgH="152334" progId="Equation.3">
                  <p:embed/>
                </p:oleObj>
              </mc:Choice>
              <mc:Fallback>
                <p:oleObj name="公式" r:id="rId7" imgW="431613" imgH="15233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667000"/>
                        <a:ext cx="11636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2438400" y="2362200"/>
          <a:ext cx="16478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0" name="公式" r:id="rId9" imgW="609336" imgH="342751" progId="Equation.3">
                  <p:embed/>
                </p:oleObj>
              </mc:Choice>
              <mc:Fallback>
                <p:oleObj name="公式" r:id="rId9" imgW="609336" imgH="34275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16478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4038600" y="2438400"/>
          <a:ext cx="10302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" name="公式" r:id="rId11" imgW="380835" imgH="342751" progId="Equation.3">
                  <p:embed/>
                </p:oleObj>
              </mc:Choice>
              <mc:Fallback>
                <p:oleObj name="公式" r:id="rId11" imgW="380835" imgH="3427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38400"/>
                        <a:ext cx="103028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306388" y="3657600"/>
            <a:ext cx="1598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以 </a:t>
            </a:r>
            <a:r>
              <a:rPr lang="en-US" altLang="zh-CN"/>
              <a:t>H </a:t>
            </a:r>
            <a:r>
              <a:rPr lang="zh-CN" altLang="en-US"/>
              <a:t>为例</a:t>
            </a:r>
            <a:r>
              <a:rPr lang="en-US" altLang="zh-CN"/>
              <a:t>: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754188" y="3627438"/>
            <a:ext cx="2905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  </a:t>
            </a:r>
            <a:r>
              <a:rPr lang="en-US" altLang="zh-CN" sz="2800" i="1"/>
              <a:t>r</a:t>
            </a:r>
            <a:r>
              <a:rPr lang="en-US" altLang="zh-CN" sz="2800"/>
              <a:t> = 0.53×10</a:t>
            </a:r>
            <a:r>
              <a:rPr lang="en-US" altLang="zh-CN" sz="3200" baseline="30000"/>
              <a:t>-</a:t>
            </a:r>
            <a:r>
              <a:rPr lang="en-US" altLang="zh-CN" sz="2800" baseline="30000"/>
              <a:t>10 </a:t>
            </a:r>
            <a:r>
              <a:rPr lang="en-US" altLang="zh-CN" sz="2800"/>
              <a:t>m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287963" y="3595688"/>
            <a:ext cx="2865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 </a:t>
            </a:r>
            <a:r>
              <a:rPr lang="en-US" altLang="zh-CN" sz="2800" i="1"/>
              <a:t>v</a:t>
            </a:r>
            <a:r>
              <a:rPr lang="en-US" altLang="zh-CN" sz="2800"/>
              <a:t> = 2.2×10</a:t>
            </a:r>
            <a:r>
              <a:rPr lang="en-US" altLang="zh-CN" sz="2800" baseline="30000"/>
              <a:t>6    </a:t>
            </a:r>
            <a:r>
              <a:rPr lang="en-US" altLang="zh-CN" sz="2800"/>
              <a:t>m/s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32472" y="4165600"/>
            <a:ext cx="3541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  </a:t>
            </a:r>
            <a:r>
              <a:rPr lang="en-US" altLang="zh-CN" sz="2800" i="1" dirty="0"/>
              <a:t>m</a:t>
            </a:r>
            <a:r>
              <a:rPr lang="en-US" altLang="zh-CN" sz="2800" dirty="0"/>
              <a:t> = 9.3×10 </a:t>
            </a:r>
            <a:r>
              <a:rPr lang="en-US" altLang="zh-CN" sz="3200" baseline="30000" dirty="0"/>
              <a:t>-</a:t>
            </a:r>
            <a:r>
              <a:rPr lang="en-US" altLang="zh-CN" sz="2800" baseline="30000" dirty="0"/>
              <a:t>24  </a:t>
            </a:r>
            <a:r>
              <a:rPr lang="en-US" altLang="zh-CN" sz="2800" dirty="0"/>
              <a:t>A·</a:t>
            </a:r>
            <a:r>
              <a:rPr lang="en-US" altLang="zh-CN" sz="2800" baseline="30000" dirty="0"/>
              <a:t> </a:t>
            </a:r>
            <a:r>
              <a:rPr lang="en-US" altLang="zh-CN" sz="2800" dirty="0"/>
              <a:t>m</a:t>
            </a:r>
            <a:r>
              <a:rPr lang="en-US" altLang="zh-CN" sz="2800" baseline="30000" dirty="0"/>
              <a:t>2</a:t>
            </a:r>
            <a:endParaRPr lang="en-US" altLang="zh-CN" sz="2800" dirty="0"/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209550" y="5029200"/>
            <a:ext cx="240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电子 的自旋磁矩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2829049" y="4923165"/>
            <a:ext cx="64234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i="1" dirty="0"/>
              <a:t>m</a:t>
            </a:r>
            <a:r>
              <a:rPr lang="en-US" altLang="zh-CN" sz="2800" dirty="0"/>
              <a:t> </a:t>
            </a:r>
            <a:r>
              <a:rPr lang="en-US" altLang="zh-CN" sz="2800" baseline="-25000" dirty="0"/>
              <a:t>B </a:t>
            </a:r>
            <a:r>
              <a:rPr lang="en-US" altLang="zh-CN" sz="2800" dirty="0"/>
              <a:t>= 9. 274×10 </a:t>
            </a:r>
            <a:r>
              <a:rPr lang="en-US" altLang="zh-CN" sz="3200" baseline="30000" dirty="0"/>
              <a:t>-</a:t>
            </a:r>
            <a:r>
              <a:rPr lang="en-US" altLang="zh-CN" sz="2800" baseline="30000" dirty="0"/>
              <a:t>24 </a:t>
            </a:r>
            <a:r>
              <a:rPr lang="zh-CN" altLang="en-US" sz="2800" dirty="0"/>
              <a:t>（</a:t>
            </a:r>
            <a:r>
              <a:rPr lang="en-US" altLang="zh-CN" sz="2800" dirty="0"/>
              <a:t>A·</a:t>
            </a:r>
            <a:r>
              <a:rPr lang="en-US" altLang="zh-CN" sz="2800" baseline="30000" dirty="0"/>
              <a:t> </a:t>
            </a:r>
            <a:r>
              <a:rPr lang="en-US" altLang="zh-CN" sz="2800" dirty="0"/>
              <a:t>m</a:t>
            </a:r>
            <a:r>
              <a:rPr lang="en-US" altLang="zh-CN" sz="2800" baseline="30000" dirty="0"/>
              <a:t>2  </a:t>
            </a:r>
            <a:r>
              <a:rPr lang="en-US" altLang="zh-CN" sz="2800" dirty="0"/>
              <a:t>= J / T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algn="l" eaLnBrk="1" hangingPunct="1"/>
            <a:r>
              <a:rPr lang="en-US" altLang="zh-CN" sz="2800" dirty="0"/>
              <a:t>       =</a:t>
            </a:r>
            <a:r>
              <a:rPr lang="zh-CN" altLang="en-US" sz="2800" b="0" dirty="0"/>
              <a:t> </a:t>
            </a:r>
            <a:r>
              <a:rPr lang="en-US" altLang="zh-CN" sz="2800" dirty="0"/>
              <a:t>5.788×10 </a:t>
            </a:r>
            <a:r>
              <a:rPr lang="en-US" altLang="zh-CN" sz="3200" baseline="30000" dirty="0"/>
              <a:t>-</a:t>
            </a:r>
            <a:r>
              <a:rPr lang="en-US" altLang="zh-CN" sz="2800" baseline="30000" dirty="0"/>
              <a:t>5  </a:t>
            </a:r>
            <a:r>
              <a:rPr lang="en-US" altLang="zh-CN" sz="2800" dirty="0"/>
              <a:t>eV/T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2629917" y="5991671"/>
            <a:ext cx="4309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3300"/>
                </a:solidFill>
              </a:rPr>
              <a:t>玻尔磁子</a:t>
            </a:r>
            <a:r>
              <a:rPr lang="en-US" altLang="zh-CN" dirty="0">
                <a:solidFill>
                  <a:srgbClr val="CC3300"/>
                </a:solidFill>
              </a:rPr>
              <a:t>:</a:t>
            </a:r>
            <a:r>
              <a:rPr lang="zh-CN" altLang="en-US" dirty="0">
                <a:solidFill>
                  <a:srgbClr val="CC3300"/>
                </a:solidFill>
              </a:rPr>
              <a:t>电子磁矩的基本单元</a:t>
            </a:r>
            <a:endParaRPr lang="zh-CN" altLang="en-US" dirty="0"/>
          </a:p>
        </p:txBody>
      </p:sp>
      <p:pic>
        <p:nvPicPr>
          <p:cNvPr id="6676" name="Picture 53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4" y="5632052"/>
            <a:ext cx="19526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271354" y="4110171"/>
            <a:ext cx="4746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氢原子基态磁矩主要来源于电子的自旋，因为基态为</a:t>
            </a:r>
            <a:r>
              <a:rPr lang="en-US" altLang="zh-CN" i="1" dirty="0"/>
              <a:t>s</a:t>
            </a:r>
            <a:r>
              <a:rPr lang="zh-CN" altLang="en-US" dirty="0"/>
              <a:t>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96478E-345F-C240-9C9E-A6E6F6FEC20A}"/>
                  </a:ext>
                </a:extLst>
              </p:cNvPr>
              <p:cNvSpPr txBox="1"/>
              <p:nvPr/>
            </p:nvSpPr>
            <p:spPr>
              <a:xfrm>
                <a:off x="7175500" y="430428"/>
                <a:ext cx="1557542" cy="701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𝒎𝒗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96478E-345F-C240-9C9E-A6E6F6FE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0" y="430428"/>
                <a:ext cx="1557542" cy="701474"/>
              </a:xfrm>
              <a:prstGeom prst="rect">
                <a:avLst/>
              </a:prstGeom>
              <a:blipFill>
                <a:blip r:embed="rId14"/>
                <a:stretch>
                  <a:fillRect l="-5645" t="-1786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1BD61F0-930D-514B-A473-312FF73C1C33}"/>
                  </a:ext>
                </a:extLst>
              </p:cNvPr>
              <p:cNvSpPr txBox="1"/>
              <p:nvPr/>
            </p:nvSpPr>
            <p:spPr>
              <a:xfrm>
                <a:off x="7175500" y="1479576"/>
                <a:ext cx="1725857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𝒆𝒗𝑹</m:t>
                          </m:r>
                        </m:num>
                        <m:den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𝒆𝒉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1BD61F0-930D-514B-A473-312FF73C1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0" y="1479576"/>
                <a:ext cx="1725857" cy="701539"/>
              </a:xfrm>
              <a:prstGeom prst="rect">
                <a:avLst/>
              </a:prstGeom>
              <a:blipFill>
                <a:blip r:embed="rId15"/>
                <a:stretch>
                  <a:fillRect l="-5109" t="-3571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 autoUpdateAnimBg="0"/>
      <p:bldP spid="21519" grpId="0" autoUpdateAnimBg="0"/>
      <p:bldP spid="21520" grpId="0" autoUpdateAnimBg="0"/>
      <p:bldP spid="21521" grpId="0" autoUpdateAnimBg="0"/>
      <p:bldP spid="21522" grpId="0" autoUpdateAnimBg="0"/>
      <p:bldP spid="21523" grpId="0" autoUpdateAnimBg="0"/>
      <p:bldP spid="21524" grpId="0" autoUpdateAnimBg="0"/>
      <p:bldP spid="21525" grpId="0" autoUpdateAnimBg="0"/>
      <p:bldP spid="2" grpId="0"/>
      <p:bldP spid="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/>
          <p:cNvSpPr>
            <a:spLocks noChangeShapeType="1"/>
          </p:cNvSpPr>
          <p:nvPr/>
        </p:nvSpPr>
        <p:spPr bwMode="auto">
          <a:xfrm>
            <a:off x="381000" y="914400"/>
            <a:ext cx="83058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1" name="Line 4"/>
          <p:cNvSpPr>
            <a:spLocks noChangeShapeType="1"/>
          </p:cNvSpPr>
          <p:nvPr/>
        </p:nvSpPr>
        <p:spPr bwMode="auto">
          <a:xfrm>
            <a:off x="381000" y="1600200"/>
            <a:ext cx="83058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2625725" y="304800"/>
            <a:ext cx="232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/>
              <a:t>几种原子的磁矩</a:t>
            </a: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1333500" y="1143000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原子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5210175" y="1112838"/>
            <a:ext cx="2028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磁矩   </a:t>
            </a:r>
            <a:r>
              <a:rPr lang="en-US" altLang="zh-CN"/>
              <a:t>(</a:t>
            </a:r>
            <a:r>
              <a:rPr lang="en-US" altLang="zh-CN" sz="2800"/>
              <a:t>A·</a:t>
            </a:r>
            <a:r>
              <a:rPr lang="en-US" altLang="zh-CN" sz="2800" baseline="30000"/>
              <a:t> </a:t>
            </a:r>
            <a:r>
              <a:rPr lang="en-US" altLang="zh-CN" sz="2800"/>
              <a:t>m</a:t>
            </a:r>
            <a:r>
              <a:rPr lang="en-US" altLang="zh-CN" sz="2800" baseline="30000"/>
              <a:t>2)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1347788" y="19812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H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4918075" y="1919288"/>
            <a:ext cx="1851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9.27×10</a:t>
            </a:r>
            <a:r>
              <a:rPr lang="en-US" altLang="zh-CN" sz="3200" baseline="30000"/>
              <a:t>-</a:t>
            </a:r>
            <a:r>
              <a:rPr lang="en-US" altLang="zh-CN" sz="2800" baseline="30000"/>
              <a:t>24</a:t>
            </a:r>
            <a:endParaRPr lang="en-US" altLang="zh-CN" sz="2800"/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1347788" y="2552700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He</a:t>
            </a: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4997450" y="2511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1347788" y="3124200"/>
            <a:ext cx="471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Li</a:t>
            </a:r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4918075" y="3041650"/>
            <a:ext cx="185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9.27×10</a:t>
            </a:r>
            <a:r>
              <a:rPr lang="en-US" altLang="zh-CN" sz="3200" baseline="30000"/>
              <a:t>-</a:t>
            </a:r>
            <a:r>
              <a:rPr lang="en-US" altLang="zh-CN" sz="2800" baseline="30000"/>
              <a:t>24</a:t>
            </a:r>
            <a:endParaRPr lang="en-US" altLang="zh-CN" sz="2800"/>
          </a:p>
        </p:txBody>
      </p:sp>
      <p:sp>
        <p:nvSpPr>
          <p:cNvPr id="7181" name="Text Box 14"/>
          <p:cNvSpPr txBox="1">
            <a:spLocks noChangeArrowheads="1"/>
          </p:cNvSpPr>
          <p:nvPr/>
        </p:nvSpPr>
        <p:spPr bwMode="auto">
          <a:xfrm>
            <a:off x="1347788" y="36957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O</a:t>
            </a:r>
          </a:p>
        </p:txBody>
      </p:sp>
      <p:sp>
        <p:nvSpPr>
          <p:cNvPr id="7182" name="Text Box 15"/>
          <p:cNvSpPr txBox="1">
            <a:spLocks noChangeArrowheads="1"/>
          </p:cNvSpPr>
          <p:nvPr/>
        </p:nvSpPr>
        <p:spPr bwMode="auto">
          <a:xfrm>
            <a:off x="4829175" y="3633788"/>
            <a:ext cx="1939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13.9×10 </a:t>
            </a:r>
            <a:r>
              <a:rPr lang="en-US" altLang="zh-CN" sz="3200" baseline="30000"/>
              <a:t>-</a:t>
            </a:r>
            <a:r>
              <a:rPr lang="en-US" altLang="zh-CN" sz="2800" baseline="30000"/>
              <a:t>24</a:t>
            </a:r>
            <a:endParaRPr lang="en-US" altLang="zh-CN" sz="2800"/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1347788" y="426720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Ne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4997450" y="42259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1347788" y="483870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Na</a:t>
            </a:r>
          </a:p>
        </p:txBody>
      </p:sp>
      <p:sp>
        <p:nvSpPr>
          <p:cNvPr id="7186" name="Text Box 19"/>
          <p:cNvSpPr txBox="1">
            <a:spLocks noChangeArrowheads="1"/>
          </p:cNvSpPr>
          <p:nvPr/>
        </p:nvSpPr>
        <p:spPr bwMode="auto">
          <a:xfrm>
            <a:off x="4918075" y="4756150"/>
            <a:ext cx="1939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9.27×10 </a:t>
            </a:r>
            <a:r>
              <a:rPr lang="en-US" altLang="zh-CN" sz="3200" baseline="30000"/>
              <a:t>-</a:t>
            </a:r>
            <a:r>
              <a:rPr lang="en-US" altLang="zh-CN" sz="2800" baseline="30000"/>
              <a:t>24</a:t>
            </a:r>
            <a:endParaRPr lang="en-US" altLang="zh-CN" sz="2800"/>
          </a:p>
        </p:txBody>
      </p:sp>
      <p:sp>
        <p:nvSpPr>
          <p:cNvPr id="7187" name="Text Box 20"/>
          <p:cNvSpPr txBox="1">
            <a:spLocks noChangeArrowheads="1"/>
          </p:cNvSpPr>
          <p:nvPr/>
        </p:nvSpPr>
        <p:spPr bwMode="auto">
          <a:xfrm>
            <a:off x="1347788" y="54102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Fe</a:t>
            </a:r>
          </a:p>
        </p:txBody>
      </p:sp>
      <p:sp>
        <p:nvSpPr>
          <p:cNvPr id="7188" name="Text Box 21"/>
          <p:cNvSpPr txBox="1">
            <a:spLocks noChangeArrowheads="1"/>
          </p:cNvSpPr>
          <p:nvPr/>
        </p:nvSpPr>
        <p:spPr bwMode="auto">
          <a:xfrm>
            <a:off x="4829175" y="5348288"/>
            <a:ext cx="1939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20.4×10 </a:t>
            </a:r>
            <a:r>
              <a:rPr lang="en-US" altLang="zh-CN" sz="3200" baseline="30000"/>
              <a:t>-</a:t>
            </a:r>
            <a:r>
              <a:rPr lang="en-US" altLang="zh-CN" sz="2800" baseline="30000"/>
              <a:t>24</a:t>
            </a:r>
            <a:endParaRPr lang="en-US" altLang="zh-CN" sz="2800"/>
          </a:p>
        </p:txBody>
      </p:sp>
      <p:sp>
        <p:nvSpPr>
          <p:cNvPr id="7189" name="Line 22"/>
          <p:cNvSpPr>
            <a:spLocks noChangeShapeType="1"/>
          </p:cNvSpPr>
          <p:nvPr/>
        </p:nvSpPr>
        <p:spPr bwMode="auto">
          <a:xfrm>
            <a:off x="381000" y="2438400"/>
            <a:ext cx="830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0" name="Line 23"/>
          <p:cNvSpPr>
            <a:spLocks noChangeShapeType="1"/>
          </p:cNvSpPr>
          <p:nvPr/>
        </p:nvSpPr>
        <p:spPr bwMode="auto">
          <a:xfrm>
            <a:off x="381000" y="3009900"/>
            <a:ext cx="830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1" name="Line 24"/>
          <p:cNvSpPr>
            <a:spLocks noChangeShapeType="1"/>
          </p:cNvSpPr>
          <p:nvPr/>
        </p:nvSpPr>
        <p:spPr bwMode="auto">
          <a:xfrm>
            <a:off x="381000" y="3581400"/>
            <a:ext cx="830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2" name="Line 25"/>
          <p:cNvSpPr>
            <a:spLocks noChangeShapeType="1"/>
          </p:cNvSpPr>
          <p:nvPr/>
        </p:nvSpPr>
        <p:spPr bwMode="auto">
          <a:xfrm>
            <a:off x="381000" y="4152900"/>
            <a:ext cx="830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3" name="Line 26"/>
          <p:cNvSpPr>
            <a:spLocks noChangeShapeType="1"/>
          </p:cNvSpPr>
          <p:nvPr/>
        </p:nvSpPr>
        <p:spPr bwMode="auto">
          <a:xfrm>
            <a:off x="381000" y="4724400"/>
            <a:ext cx="830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4" name="Line 27"/>
          <p:cNvSpPr>
            <a:spLocks noChangeShapeType="1"/>
          </p:cNvSpPr>
          <p:nvPr/>
        </p:nvSpPr>
        <p:spPr bwMode="auto">
          <a:xfrm>
            <a:off x="381000" y="5295900"/>
            <a:ext cx="830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5" name="Line 28"/>
          <p:cNvSpPr>
            <a:spLocks noChangeShapeType="1"/>
          </p:cNvSpPr>
          <p:nvPr/>
        </p:nvSpPr>
        <p:spPr bwMode="auto">
          <a:xfrm>
            <a:off x="381000" y="5867400"/>
            <a:ext cx="8305800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Line 29"/>
          <p:cNvSpPr>
            <a:spLocks noChangeShapeType="1"/>
          </p:cNvSpPr>
          <p:nvPr/>
        </p:nvSpPr>
        <p:spPr bwMode="auto">
          <a:xfrm>
            <a:off x="381000" y="914400"/>
            <a:ext cx="0" cy="49530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7" name="Line 30"/>
          <p:cNvSpPr>
            <a:spLocks noChangeShapeType="1"/>
          </p:cNvSpPr>
          <p:nvPr/>
        </p:nvSpPr>
        <p:spPr bwMode="auto">
          <a:xfrm>
            <a:off x="8686800" y="914400"/>
            <a:ext cx="0" cy="49530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8" name="Line 31"/>
          <p:cNvSpPr>
            <a:spLocks noChangeShapeType="1"/>
          </p:cNvSpPr>
          <p:nvPr/>
        </p:nvSpPr>
        <p:spPr bwMode="auto">
          <a:xfrm>
            <a:off x="4038600" y="990600"/>
            <a:ext cx="0" cy="4876800"/>
          </a:xfrm>
          <a:prstGeom prst="line">
            <a:avLst/>
          </a:prstGeom>
          <a:noFill/>
          <a:ln w="12700">
            <a:solidFill>
              <a:srgbClr val="3333FF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2" y="1628800"/>
            <a:ext cx="64985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52072"/>
              </p:ext>
            </p:extLst>
          </p:nvPr>
        </p:nvGraphicFramePr>
        <p:xfrm>
          <a:off x="6804248" y="2996952"/>
          <a:ext cx="2160240" cy="67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公式" r:id="rId5" imgW="977400" imgH="241200" progId="Equation.3">
                  <p:embed/>
                </p:oleObj>
              </mc:Choice>
              <mc:Fallback>
                <p:oleObj name="公式" r:id="rId5" imgW="977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2996952"/>
                        <a:ext cx="2160240" cy="67367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-15914" y="116632"/>
            <a:ext cx="91599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dirty="0"/>
              <a:t>塞曼效应</a:t>
            </a:r>
            <a:r>
              <a:rPr lang="en-US" altLang="zh-CN" sz="3600" dirty="0"/>
              <a:t>(1896</a:t>
            </a:r>
            <a:r>
              <a:rPr lang="zh-CN" altLang="en-US" sz="3600" dirty="0"/>
              <a:t>年荷兰物理学家塞曼发现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3131840" y="768391"/>
            <a:ext cx="5440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1902</a:t>
            </a:r>
            <a:r>
              <a:rPr lang="zh-CN" altLang="en-US" dirty="0">
                <a:solidFill>
                  <a:srgbClr val="FF0000"/>
                </a:solidFill>
              </a:rPr>
              <a:t>年诺贝尔物理学奖：洛伦兹，塞曼</a:t>
            </a:r>
          </a:p>
        </p:txBody>
      </p:sp>
      <p:sp>
        <p:nvSpPr>
          <p:cNvPr id="5" name="矩形 4"/>
          <p:cNvSpPr/>
          <p:nvPr/>
        </p:nvSpPr>
        <p:spPr>
          <a:xfrm>
            <a:off x="6732240" y="1556792"/>
            <a:ext cx="2376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原子的光谱线在外磁场中         出现分裂的现象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818506"/>
              </p:ext>
            </p:extLst>
          </p:nvPr>
        </p:nvGraphicFramePr>
        <p:xfrm>
          <a:off x="7078997" y="5815732"/>
          <a:ext cx="16827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Equation" r:id="rId7" imgW="761760" imgH="253800" progId="Equation.DSMT4">
                  <p:embed/>
                </p:oleObj>
              </mc:Choice>
              <mc:Fallback>
                <p:oleObj name="Equation" r:id="rId7" imgW="761760" imgH="253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997" y="5815732"/>
                        <a:ext cx="1682750" cy="7096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732240" y="4221088"/>
            <a:ext cx="23762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斯塔科效应：</a:t>
            </a:r>
            <a:endParaRPr lang="en-US" altLang="zh-CN" dirty="0"/>
          </a:p>
          <a:p>
            <a:r>
              <a:rPr lang="zh-CN" altLang="en-US" dirty="0"/>
              <a:t>原子的光谱线在外电场中         出现分裂的现象</a:t>
            </a:r>
          </a:p>
        </p:txBody>
      </p:sp>
    </p:spTree>
    <p:extLst>
      <p:ext uri="{BB962C8B-B14F-4D97-AF65-F5344CB8AC3E}">
        <p14:creationId xmlns:p14="http://schemas.microsoft.com/office/powerpoint/2010/main" val="71494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784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/>
              <a:t>磁场对磁介质的两个作用：</a:t>
            </a:r>
          </a:p>
          <a:p>
            <a:pPr algn="ctr">
              <a:spcBef>
                <a:spcPct val="50000"/>
              </a:spcBef>
              <a:buFontTx/>
              <a:buAutoNum type="arabicPeriod"/>
            </a:pPr>
            <a:r>
              <a:rPr lang="zh-CN" altLang="en-US" sz="2400"/>
              <a:t>转动：磁场对</a:t>
            </a:r>
            <a:r>
              <a:rPr lang="en-US" altLang="zh-CN" sz="2400"/>
              <a:t>m</a:t>
            </a:r>
            <a:r>
              <a:rPr lang="zh-CN" altLang="en-US" sz="2400"/>
              <a:t>产生力矩的作用，使</a:t>
            </a:r>
            <a:r>
              <a:rPr lang="en-US" altLang="zh-CN" sz="2400"/>
              <a:t>m</a:t>
            </a:r>
            <a:r>
              <a:rPr lang="zh-CN" altLang="en-US" sz="2400"/>
              <a:t>转到磁场方向</a:t>
            </a:r>
          </a:p>
        </p:txBody>
      </p:sp>
      <p:pic>
        <p:nvPicPr>
          <p:cNvPr id="283651" name="Picture 3" descr="http://jpkc.hnadl.cn/download/20090505174558_30230419339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483552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172200" y="3124200"/>
            <a:ext cx="2465388" cy="2024063"/>
            <a:chOff x="3888" y="1968"/>
            <a:chExt cx="1553" cy="1275"/>
          </a:xfrm>
        </p:grpSpPr>
        <p:grpSp>
          <p:nvGrpSpPr>
            <p:cNvPr id="8204" name="Group 8"/>
            <p:cNvGrpSpPr>
              <a:grpSpLocks/>
            </p:cNvGrpSpPr>
            <p:nvPr/>
          </p:nvGrpSpPr>
          <p:grpSpPr bwMode="auto">
            <a:xfrm>
              <a:off x="3888" y="2379"/>
              <a:ext cx="1553" cy="864"/>
              <a:chOff x="3600" y="528"/>
              <a:chExt cx="1553" cy="864"/>
            </a:xfrm>
          </p:grpSpPr>
          <p:sp>
            <p:nvSpPr>
              <p:cNvPr id="8211" name="Line 9"/>
              <p:cNvSpPr>
                <a:spLocks noChangeShapeType="1"/>
              </p:cNvSpPr>
              <p:nvPr/>
            </p:nvSpPr>
            <p:spPr bwMode="auto">
              <a:xfrm>
                <a:off x="3600" y="576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2" name="Line 10"/>
              <p:cNvSpPr>
                <a:spLocks noChangeShapeType="1"/>
              </p:cNvSpPr>
              <p:nvPr/>
            </p:nvSpPr>
            <p:spPr bwMode="auto">
              <a:xfrm>
                <a:off x="3600" y="1120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3" name="Line 11"/>
              <p:cNvSpPr>
                <a:spLocks noChangeShapeType="1"/>
              </p:cNvSpPr>
              <p:nvPr/>
            </p:nvSpPr>
            <p:spPr bwMode="auto">
              <a:xfrm>
                <a:off x="3600" y="1392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14" name="Object 3"/>
              <p:cNvGraphicFramePr>
                <a:graphicFrameLocks noChangeAspect="1"/>
              </p:cNvGraphicFramePr>
              <p:nvPr/>
            </p:nvGraphicFramePr>
            <p:xfrm>
              <a:off x="4848" y="528"/>
              <a:ext cx="305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60" name="公式" r:id="rId4" imgW="203112" imgH="241195" progId="Equation.3">
                      <p:embed/>
                    </p:oleObj>
                  </mc:Choice>
                  <mc:Fallback>
                    <p:oleObj name="公式" r:id="rId4" imgW="203112" imgH="241195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528"/>
                            <a:ext cx="305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5" name="Line 13"/>
              <p:cNvSpPr>
                <a:spLocks noChangeShapeType="1"/>
              </p:cNvSpPr>
              <p:nvPr/>
            </p:nvSpPr>
            <p:spPr bwMode="auto">
              <a:xfrm>
                <a:off x="3600" y="848"/>
                <a:ext cx="11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05" name="Group 14"/>
            <p:cNvGrpSpPr>
              <a:grpSpLocks/>
            </p:cNvGrpSpPr>
            <p:nvPr/>
          </p:nvGrpSpPr>
          <p:grpSpPr bwMode="auto">
            <a:xfrm>
              <a:off x="4080" y="2523"/>
              <a:ext cx="773" cy="624"/>
              <a:chOff x="3936" y="672"/>
              <a:chExt cx="773" cy="624"/>
            </a:xfrm>
          </p:grpSpPr>
          <p:sp>
            <p:nvSpPr>
              <p:cNvPr id="8207" name="Oval 15"/>
              <p:cNvSpPr>
                <a:spLocks noChangeArrowheads="1"/>
              </p:cNvSpPr>
              <p:nvPr/>
            </p:nvSpPr>
            <p:spPr bwMode="auto">
              <a:xfrm>
                <a:off x="3936" y="672"/>
                <a:ext cx="240" cy="624"/>
              </a:xfrm>
              <a:prstGeom prst="ellipse">
                <a:avLst/>
              </a:prstGeom>
              <a:noFill/>
              <a:ln w="38100">
                <a:solidFill>
                  <a:srgbClr val="FF99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l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 i="1">
                  <a:solidFill>
                    <a:srgbClr val="00CC00"/>
                  </a:solidFill>
                </a:endParaRPr>
              </a:p>
            </p:txBody>
          </p:sp>
          <p:sp>
            <p:nvSpPr>
              <p:cNvPr id="8208" name="Line 16"/>
              <p:cNvSpPr>
                <a:spLocks noChangeShapeType="1"/>
              </p:cNvSpPr>
              <p:nvPr/>
            </p:nvSpPr>
            <p:spPr bwMode="auto">
              <a:xfrm>
                <a:off x="3936" y="91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99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9" name="Line 17"/>
              <p:cNvSpPr>
                <a:spLocks noChangeShapeType="1"/>
              </p:cNvSpPr>
              <p:nvPr/>
            </p:nvSpPr>
            <p:spPr bwMode="auto">
              <a:xfrm>
                <a:off x="4032" y="100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99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10" name="Object 2"/>
              <p:cNvGraphicFramePr>
                <a:graphicFrameLocks noChangeAspect="1"/>
              </p:cNvGraphicFramePr>
              <p:nvPr/>
            </p:nvGraphicFramePr>
            <p:xfrm>
              <a:off x="4416" y="816"/>
              <a:ext cx="293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61" name="公式" r:id="rId6" imgW="215806" imgH="228501" progId="Equation.3">
                      <p:embed/>
                    </p:oleObj>
                  </mc:Choice>
                  <mc:Fallback>
                    <p:oleObj name="公式" r:id="rId6" imgW="215806" imgH="228501" progId="Equation.3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816"/>
                            <a:ext cx="293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06" name="Object 1"/>
            <p:cNvGraphicFramePr>
              <a:graphicFrameLocks noChangeAspect="1"/>
            </p:cNvGraphicFramePr>
            <p:nvPr/>
          </p:nvGraphicFramePr>
          <p:xfrm>
            <a:off x="3905" y="1968"/>
            <a:ext cx="100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2" name="Equation" r:id="rId8" imgW="685502" imgH="215806" progId="Equation.DSMT4">
                    <p:embed/>
                  </p:oleObj>
                </mc:Choice>
                <mc:Fallback>
                  <p:oleObj name="Equation" r:id="rId8" imgW="685502" imgH="215806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" y="1968"/>
                          <a:ext cx="100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477000" y="1600200"/>
            <a:ext cx="1266825" cy="1295400"/>
            <a:chOff x="4080" y="1104"/>
            <a:chExt cx="798" cy="816"/>
          </a:xfrm>
        </p:grpSpPr>
        <p:sp>
          <p:nvSpPr>
            <p:cNvPr id="8200" name="Oval 21"/>
            <p:cNvSpPr>
              <a:spLocks noChangeArrowheads="1"/>
            </p:cNvSpPr>
            <p:nvPr/>
          </p:nvSpPr>
          <p:spPr bwMode="auto">
            <a:xfrm rot="1114489">
              <a:off x="4080" y="1104"/>
              <a:ext cx="288" cy="624"/>
            </a:xfrm>
            <a:prstGeom prst="ellips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i="1">
                <a:solidFill>
                  <a:srgbClr val="00CC00"/>
                </a:solidFill>
              </a:endParaRPr>
            </a:p>
          </p:txBody>
        </p:sp>
        <p:sp>
          <p:nvSpPr>
            <p:cNvPr id="8201" name="Line 22"/>
            <p:cNvSpPr>
              <a:spLocks noChangeShapeType="1"/>
            </p:cNvSpPr>
            <p:nvPr/>
          </p:nvSpPr>
          <p:spPr bwMode="auto">
            <a:xfrm>
              <a:off x="4224" y="1440"/>
              <a:ext cx="384" cy="288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Freeform 23"/>
            <p:cNvSpPr>
              <a:spLocks/>
            </p:cNvSpPr>
            <p:nvPr/>
          </p:nvSpPr>
          <p:spPr bwMode="auto">
            <a:xfrm>
              <a:off x="4088" y="1296"/>
              <a:ext cx="32" cy="68"/>
            </a:xfrm>
            <a:custGeom>
              <a:avLst/>
              <a:gdLst>
                <a:gd name="T0" fmla="*/ 32 w 32"/>
                <a:gd name="T1" fmla="*/ 0 h 68"/>
                <a:gd name="T2" fmla="*/ 0 w 32"/>
                <a:gd name="T3" fmla="*/ 68 h 68"/>
                <a:gd name="T4" fmla="*/ 0 60000 65536"/>
                <a:gd name="T5" fmla="*/ 0 60000 65536"/>
                <a:gd name="T6" fmla="*/ 0 w 32"/>
                <a:gd name="T7" fmla="*/ 0 h 68"/>
                <a:gd name="T8" fmla="*/ 32 w 32"/>
                <a:gd name="T9" fmla="*/ 68 h 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" h="68">
                  <a:moveTo>
                    <a:pt x="32" y="0"/>
                  </a:moveTo>
                  <a:lnTo>
                    <a:pt x="0" y="68"/>
                  </a:lnTo>
                </a:path>
              </a:pathLst>
            </a:custGeom>
            <a:noFill/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3" name="Object 0"/>
            <p:cNvGraphicFramePr>
              <a:graphicFrameLocks noChangeAspect="1"/>
            </p:cNvGraphicFramePr>
            <p:nvPr/>
          </p:nvGraphicFramePr>
          <p:xfrm>
            <a:off x="4656" y="1680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63" name="Equation" r:id="rId10" imgW="164814" imgH="177492" progId="Equation.DSMT4">
                    <p:embed/>
                  </p:oleObj>
                </mc:Choice>
                <mc:Fallback>
                  <p:oleObj name="Equation" r:id="rId10" imgW="164814" imgH="177492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80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3674" name="Text Box 26"/>
          <p:cNvSpPr txBox="1">
            <a:spLocks noChangeArrowheads="1"/>
          </p:cNvSpPr>
          <p:nvPr/>
        </p:nvSpPr>
        <p:spPr bwMode="auto">
          <a:xfrm>
            <a:off x="381000" y="571500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CC3300"/>
                </a:solidFill>
              </a:rPr>
              <a:t>适用于顺磁质（固有磁矩不为零）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344488" y="228600"/>
            <a:ext cx="860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AutoNum type="arabicPeriod" startAt="2"/>
            </a:pPr>
            <a:r>
              <a:rPr lang="zh-CN" altLang="en-US" sz="2400" dirty="0"/>
              <a:t>进动：角动量在磁场力矩作用下</a:t>
            </a:r>
            <a:r>
              <a:rPr lang="zh-CN" altLang="en-US" sz="2400" dirty="0">
                <a:solidFill>
                  <a:srgbClr val="FF0000"/>
                </a:solidFill>
              </a:rPr>
              <a:t>进动</a:t>
            </a:r>
            <a:r>
              <a:rPr lang="zh-CN" altLang="en-US" sz="2400" dirty="0"/>
              <a:t>，产生反向附加磁矩。</a:t>
            </a:r>
          </a:p>
        </p:txBody>
      </p:sp>
      <p:sp>
        <p:nvSpPr>
          <p:cNvPr id="284684" name="Text Box 12"/>
          <p:cNvSpPr txBox="1">
            <a:spLocks noChangeArrowheads="1"/>
          </p:cNvSpPr>
          <p:nvPr/>
        </p:nvSpPr>
        <p:spPr bwMode="auto">
          <a:xfrm>
            <a:off x="6172200" y="5996136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CC3300"/>
                </a:solidFill>
              </a:rPr>
              <a:t>顺磁抗磁均适用</a:t>
            </a:r>
          </a:p>
        </p:txBody>
      </p:sp>
      <p:pic>
        <p:nvPicPr>
          <p:cNvPr id="28468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244633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4687" name="Text Box 15"/>
          <p:cNvSpPr txBox="1">
            <a:spLocks noChangeArrowheads="1"/>
          </p:cNvSpPr>
          <p:nvPr/>
        </p:nvSpPr>
        <p:spPr bwMode="auto">
          <a:xfrm>
            <a:off x="5943600" y="3068960"/>
            <a:ext cx="3048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dirty="0"/>
              <a:t>总磁矩可为零，轨道磁矩永不为零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dirty="0"/>
              <a:t>抗磁源于轨道运动</a:t>
            </a:r>
            <a:endParaRPr lang="en-US" altLang="zh-CN" sz="2400" dirty="0"/>
          </a:p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dirty="0"/>
              <a:t>这里：</a:t>
            </a:r>
            <a:r>
              <a:rPr lang="en-US" altLang="zh-CN" sz="2400" dirty="0"/>
              <a:t>-e </a:t>
            </a:r>
            <a:r>
              <a:rPr lang="zh-CN" altLang="en-US" sz="2400" dirty="0"/>
              <a:t>逆时针方向的进动产生与</a:t>
            </a:r>
            <a:r>
              <a:rPr lang="en-US" altLang="zh-CN" sz="2400" dirty="0"/>
              <a:t>B</a:t>
            </a:r>
            <a:r>
              <a:rPr lang="zh-CN" altLang="en-US" sz="2400" dirty="0"/>
              <a:t>反向的附加磁矩</a:t>
            </a:r>
          </a:p>
        </p:txBody>
      </p:sp>
      <p:grpSp>
        <p:nvGrpSpPr>
          <p:cNvPr id="2" name="组合 11"/>
          <p:cNvGrpSpPr>
            <a:grpSpLocks/>
          </p:cNvGrpSpPr>
          <p:nvPr/>
        </p:nvGrpSpPr>
        <p:grpSpPr bwMode="auto">
          <a:xfrm>
            <a:off x="971600" y="630238"/>
            <a:ext cx="6342013" cy="2006600"/>
            <a:chOff x="971780" y="784126"/>
            <a:chExt cx="6341823" cy="2006600"/>
          </a:xfrm>
        </p:grpSpPr>
        <p:graphicFrame>
          <p:nvGraphicFramePr>
            <p:cNvPr id="922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80184"/>
                </p:ext>
              </p:extLst>
            </p:nvPr>
          </p:nvGraphicFramePr>
          <p:xfrm>
            <a:off x="1178099" y="784126"/>
            <a:ext cx="6135504" cy="200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8" name="Equation" r:id="rId4" imgW="2628720" imgH="863280" progId="Equation.DSMT4">
                    <p:embed/>
                  </p:oleObj>
                </mc:Choice>
                <mc:Fallback>
                  <p:oleObj name="Equation" r:id="rId4" imgW="2628720" imgH="8632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099" y="784126"/>
                          <a:ext cx="6135504" cy="200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TextBox 9"/>
            <p:cNvSpPr txBox="1">
              <a:spLocks noChangeArrowheads="1"/>
            </p:cNvSpPr>
            <p:nvPr/>
          </p:nvSpPr>
          <p:spPr bwMode="auto">
            <a:xfrm>
              <a:off x="971780" y="2051556"/>
              <a:ext cx="13681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i="1" dirty="0">
                  <a:solidFill>
                    <a:srgbClr val="00CC00"/>
                  </a:solidFill>
                </a:rPr>
                <a:t>角动量</a:t>
              </a:r>
            </a:p>
          </p:txBody>
        </p:sp>
        <p:sp>
          <p:nvSpPr>
            <p:cNvPr id="9227" name="TextBox 10"/>
            <p:cNvSpPr txBox="1">
              <a:spLocks noChangeArrowheads="1"/>
            </p:cNvSpPr>
            <p:nvPr/>
          </p:nvSpPr>
          <p:spPr bwMode="auto">
            <a:xfrm>
              <a:off x="3852014" y="2051556"/>
              <a:ext cx="136815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i="1" dirty="0">
                  <a:solidFill>
                    <a:srgbClr val="00CC00"/>
                  </a:solidFill>
                </a:rPr>
                <a:t>力矩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78793" y="2619272"/>
            <a:ext cx="3116544" cy="4116976"/>
            <a:chOff x="3078793" y="2619272"/>
            <a:chExt cx="3116544" cy="4116976"/>
          </a:xfrm>
        </p:grpSpPr>
        <p:pic>
          <p:nvPicPr>
            <p:cNvPr id="9242" name="Picture 26" descr="D:\Research\BIT\教学\大学物理下\Mine\larmor.g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3961" y="2619272"/>
              <a:ext cx="2931376" cy="367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078793" y="6274583"/>
              <a:ext cx="2451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拉莫尔进动</a:t>
              </a: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flipV="1">
              <a:off x="4992549" y="3539855"/>
              <a:ext cx="659571" cy="112204"/>
            </a:xfrm>
            <a:prstGeom prst="straightConnector1">
              <a:avLst/>
            </a:prstGeom>
            <a:noFill/>
            <a:ln w="38100" cap="flat" cmpd="sng" algn="ctr">
              <a:solidFill>
                <a:srgbClr val="0066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" name="TextBox 6"/>
            <p:cNvSpPr txBox="1"/>
            <p:nvPr/>
          </p:nvSpPr>
          <p:spPr>
            <a:xfrm>
              <a:off x="5148064" y="3501008"/>
              <a:ext cx="6480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solidFill>
                    <a:srgbClr val="3333FF"/>
                  </a:solidFill>
                </a:rPr>
                <a:t>M</a:t>
              </a:r>
              <a:endParaRPr lang="zh-CN" altLang="en-US" i="1" dirty="0">
                <a:solidFill>
                  <a:srgbClr val="3333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4" grpId="0" autoUpdateAnimBg="0"/>
      <p:bldP spid="284687" grpId="0" autoUpdateAnimBg="0"/>
    </p:bldLst>
  </p:timing>
</p:sld>
</file>

<file path=ppt/theme/theme1.xml><?xml version="1.0" encoding="utf-8"?>
<a:theme xmlns:a="http://schemas.openxmlformats.org/drawingml/2006/main" name="空演示文稿">
  <a:themeElements>
    <a:clrScheme name="空演示文稿.pot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演示文稿.po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66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66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空演示文稿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Office\Templates\空演示文稿.pot</Template>
  <TotalTime>2767</TotalTime>
  <Words>1633</Words>
  <Application>Microsoft Macintosh PowerPoint</Application>
  <PresentationFormat>全屏显示(4:3)</PresentationFormat>
  <Paragraphs>291</Paragraphs>
  <Slides>26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-apple-system</vt:lpstr>
      <vt:lpstr>宋体</vt:lpstr>
      <vt:lpstr>Cambria Math</vt:lpstr>
      <vt:lpstr>Symbol</vt:lpstr>
      <vt:lpstr>Times New Roman</vt:lpstr>
      <vt:lpstr>Wingdings</vt:lpstr>
      <vt:lpstr>空演示文稿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liu</dc:creator>
  <cp:lastModifiedBy>Wei Guo</cp:lastModifiedBy>
  <cp:revision>157</cp:revision>
  <dcterms:created xsi:type="dcterms:W3CDTF">1999-11-10T13:29:20Z</dcterms:created>
  <dcterms:modified xsi:type="dcterms:W3CDTF">2023-11-04T15:03:09Z</dcterms:modified>
</cp:coreProperties>
</file>